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4"/>
  </p:sldMasterIdLst>
  <p:notesMasterIdLst>
    <p:notesMasterId r:id="rId23"/>
  </p:notesMasterIdLst>
  <p:handoutMasterIdLst>
    <p:handoutMasterId r:id="rId24"/>
  </p:handoutMasterIdLst>
  <p:sldIdLst>
    <p:sldId id="275" r:id="rId5"/>
    <p:sldId id="396" r:id="rId6"/>
    <p:sldId id="392" r:id="rId7"/>
    <p:sldId id="335" r:id="rId8"/>
    <p:sldId id="259" r:id="rId9"/>
    <p:sldId id="388" r:id="rId10"/>
    <p:sldId id="318" r:id="rId11"/>
    <p:sldId id="283" r:id="rId12"/>
    <p:sldId id="395" r:id="rId13"/>
    <p:sldId id="363" r:id="rId14"/>
    <p:sldId id="394" r:id="rId15"/>
    <p:sldId id="337" r:id="rId16"/>
    <p:sldId id="307" r:id="rId17"/>
    <p:sldId id="294" r:id="rId18"/>
    <p:sldId id="393" r:id="rId19"/>
    <p:sldId id="397" r:id="rId20"/>
    <p:sldId id="376" r:id="rId21"/>
    <p:sldId id="398" r:id="rId22"/>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9B"/>
    <a:srgbClr val="AA72D4"/>
    <a:srgbClr val="F7D2FE"/>
    <a:srgbClr val="DAFADF"/>
    <a:srgbClr val="DAFEB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4BDDF3-F9AA-4128-80CB-0ADE046E9FDF}" v="5" dt="2024-09-27T12:04:44.4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4" autoAdjust="0"/>
    <p:restoredTop sz="93135" autoAdjust="0"/>
  </p:normalViewPr>
  <p:slideViewPr>
    <p:cSldViewPr showGuides="1">
      <p:cViewPr varScale="1">
        <p:scale>
          <a:sx n="67" d="100"/>
          <a:sy n="67" d="100"/>
        </p:scale>
        <p:origin x="153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83" d="100"/>
          <a:sy n="83" d="100"/>
        </p:scale>
        <p:origin x="-1992"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C68540-28D6-4E89-B129-0834CAFD88B3}" type="doc">
      <dgm:prSet loTypeId="urn:microsoft.com/office/officeart/2005/8/layout/cycle4" loCatId="matrix" qsTypeId="urn:microsoft.com/office/officeart/2005/8/quickstyle/simple1" qsCatId="simple" csTypeId="urn:microsoft.com/office/officeart/2005/8/colors/accent0_3" csCatId="mainScheme" phldr="1"/>
      <dgm:spPr/>
      <dgm:t>
        <a:bodyPr/>
        <a:lstStyle/>
        <a:p>
          <a:endParaRPr lang="en-GB"/>
        </a:p>
      </dgm:t>
    </dgm:pt>
    <dgm:pt modelId="{B1471ACA-0091-45FE-B09F-6D8D11D1FA71}">
      <dgm:prSet phldrT="[Text]"/>
      <dgm:spPr>
        <a:solidFill>
          <a:srgbClr val="AA72D4"/>
        </a:solidFill>
      </dgm:spPr>
      <dgm:t>
        <a:bodyPr/>
        <a:lstStyle/>
        <a:p>
          <a:r>
            <a:rPr lang="en-GB" dirty="0"/>
            <a:t>North and Mid Hants LD team </a:t>
          </a:r>
        </a:p>
      </dgm:t>
    </dgm:pt>
    <dgm:pt modelId="{E6E9727D-E73B-48C0-AB53-433EF098DC58}" type="parTrans" cxnId="{51532313-AA4D-49B2-8942-F55A41ECF606}">
      <dgm:prSet/>
      <dgm:spPr/>
      <dgm:t>
        <a:bodyPr/>
        <a:lstStyle/>
        <a:p>
          <a:endParaRPr lang="en-GB"/>
        </a:p>
      </dgm:t>
    </dgm:pt>
    <dgm:pt modelId="{896E5FC4-F268-415D-ACB1-D79E98FB5201}" type="sibTrans" cxnId="{51532313-AA4D-49B2-8942-F55A41ECF606}">
      <dgm:prSet/>
      <dgm:spPr/>
      <dgm:t>
        <a:bodyPr/>
        <a:lstStyle/>
        <a:p>
          <a:endParaRPr lang="en-GB"/>
        </a:p>
      </dgm:t>
    </dgm:pt>
    <dgm:pt modelId="{B3B65DF6-386A-41D3-A4DD-9B6295570A57}">
      <dgm:prSet phldrT="[Text]"/>
      <dgm:spPr/>
      <dgm:t>
        <a:bodyPr/>
        <a:lstStyle/>
        <a:p>
          <a:r>
            <a:rPr lang="en-GB" dirty="0"/>
            <a:t>Marta Coates </a:t>
          </a:r>
        </a:p>
      </dgm:t>
    </dgm:pt>
    <dgm:pt modelId="{6E7F1B91-3F93-4F94-BDB0-DCCD98AB7A61}" type="parTrans" cxnId="{31D8F1AC-8E18-48AB-8E0E-9CA1E418B9DC}">
      <dgm:prSet/>
      <dgm:spPr/>
      <dgm:t>
        <a:bodyPr/>
        <a:lstStyle/>
        <a:p>
          <a:endParaRPr lang="en-GB"/>
        </a:p>
      </dgm:t>
    </dgm:pt>
    <dgm:pt modelId="{56A784BD-E890-4394-AFF1-A7E39E79E721}" type="sibTrans" cxnId="{31D8F1AC-8E18-48AB-8E0E-9CA1E418B9DC}">
      <dgm:prSet/>
      <dgm:spPr/>
      <dgm:t>
        <a:bodyPr/>
        <a:lstStyle/>
        <a:p>
          <a:endParaRPr lang="en-GB"/>
        </a:p>
      </dgm:t>
    </dgm:pt>
    <dgm:pt modelId="{6C4B68B9-0115-4A5F-A438-0067A41D2CC8}">
      <dgm:prSet phldrT="[Text]"/>
      <dgm:spPr>
        <a:solidFill>
          <a:srgbClr val="AA72D4"/>
        </a:solidFill>
      </dgm:spPr>
      <dgm:t>
        <a:bodyPr/>
        <a:lstStyle/>
        <a:p>
          <a:r>
            <a:rPr lang="en-GB" dirty="0"/>
            <a:t>West Hants LD team </a:t>
          </a:r>
        </a:p>
      </dgm:t>
    </dgm:pt>
    <dgm:pt modelId="{3FBEC4ED-8C2A-486A-A7A9-2F2BE569AB43}" type="parTrans" cxnId="{8BE51339-2FD7-43DE-A987-70F546C91778}">
      <dgm:prSet/>
      <dgm:spPr/>
      <dgm:t>
        <a:bodyPr/>
        <a:lstStyle/>
        <a:p>
          <a:endParaRPr lang="en-GB"/>
        </a:p>
      </dgm:t>
    </dgm:pt>
    <dgm:pt modelId="{B6B09479-BF57-442D-B99E-39633F76DB37}" type="sibTrans" cxnId="{8BE51339-2FD7-43DE-A987-70F546C91778}">
      <dgm:prSet/>
      <dgm:spPr/>
      <dgm:t>
        <a:bodyPr/>
        <a:lstStyle/>
        <a:p>
          <a:endParaRPr lang="en-GB"/>
        </a:p>
      </dgm:t>
    </dgm:pt>
    <dgm:pt modelId="{DF5FFE3F-12E8-497D-9D28-F5284098FCEA}">
      <dgm:prSet phldrT="[Text]"/>
      <dgm:spPr/>
      <dgm:t>
        <a:bodyPr/>
        <a:lstStyle/>
        <a:p>
          <a:r>
            <a:rPr lang="en-GB" dirty="0"/>
            <a:t>Alison Good </a:t>
          </a:r>
        </a:p>
      </dgm:t>
    </dgm:pt>
    <dgm:pt modelId="{8A6654A9-46EB-46CE-84CD-6078AAC8EF35}" type="parTrans" cxnId="{B572201E-ACEF-475C-AC88-6554B0377A38}">
      <dgm:prSet/>
      <dgm:spPr/>
      <dgm:t>
        <a:bodyPr/>
        <a:lstStyle/>
        <a:p>
          <a:endParaRPr lang="en-GB"/>
        </a:p>
      </dgm:t>
    </dgm:pt>
    <dgm:pt modelId="{F32D9C83-A18F-4659-94D2-3C3D3BBD5332}" type="sibTrans" cxnId="{B572201E-ACEF-475C-AC88-6554B0377A38}">
      <dgm:prSet/>
      <dgm:spPr/>
      <dgm:t>
        <a:bodyPr/>
        <a:lstStyle/>
        <a:p>
          <a:endParaRPr lang="en-GB"/>
        </a:p>
      </dgm:t>
    </dgm:pt>
    <dgm:pt modelId="{68FE3FA8-E607-40B3-A50C-37B9A63AE923}">
      <dgm:prSet phldrT="[Text]"/>
      <dgm:spPr>
        <a:solidFill>
          <a:srgbClr val="0070C0"/>
        </a:solidFill>
      </dgm:spPr>
      <dgm:t>
        <a:bodyPr/>
        <a:lstStyle/>
        <a:p>
          <a:r>
            <a:rPr lang="en-GB" dirty="0"/>
            <a:t>Southampton LD team </a:t>
          </a:r>
        </a:p>
      </dgm:t>
    </dgm:pt>
    <dgm:pt modelId="{71C34683-AB3C-4BCB-B762-86B6F1247917}" type="parTrans" cxnId="{C1C94378-C305-41AD-874E-114F5A9317A4}">
      <dgm:prSet/>
      <dgm:spPr/>
      <dgm:t>
        <a:bodyPr/>
        <a:lstStyle/>
        <a:p>
          <a:endParaRPr lang="en-GB"/>
        </a:p>
      </dgm:t>
    </dgm:pt>
    <dgm:pt modelId="{ECF0A574-FEDA-41E3-B2B7-42B6953FAE2B}" type="sibTrans" cxnId="{C1C94378-C305-41AD-874E-114F5A9317A4}">
      <dgm:prSet/>
      <dgm:spPr/>
      <dgm:t>
        <a:bodyPr/>
        <a:lstStyle/>
        <a:p>
          <a:endParaRPr lang="en-GB"/>
        </a:p>
      </dgm:t>
    </dgm:pt>
    <dgm:pt modelId="{104CF2A9-0817-40A8-85D5-24F450DF9BBD}">
      <dgm:prSet phldrT="[Text]"/>
      <dgm:spPr/>
      <dgm:t>
        <a:bodyPr/>
        <a:lstStyle/>
        <a:p>
          <a:r>
            <a:rPr lang="en-GB" dirty="0"/>
            <a:t>Louise Bradbury </a:t>
          </a:r>
        </a:p>
      </dgm:t>
    </dgm:pt>
    <dgm:pt modelId="{89F7FEB4-687A-4EA3-9D26-15C821AA2BEA}" type="parTrans" cxnId="{30C49EE0-266C-4F84-B229-0E1D2452B2A0}">
      <dgm:prSet/>
      <dgm:spPr/>
      <dgm:t>
        <a:bodyPr/>
        <a:lstStyle/>
        <a:p>
          <a:endParaRPr lang="en-GB"/>
        </a:p>
      </dgm:t>
    </dgm:pt>
    <dgm:pt modelId="{63BBDAE4-FFE0-42C0-ABA2-AD532D9B9A84}" type="sibTrans" cxnId="{30C49EE0-266C-4F84-B229-0E1D2452B2A0}">
      <dgm:prSet/>
      <dgm:spPr/>
      <dgm:t>
        <a:bodyPr/>
        <a:lstStyle/>
        <a:p>
          <a:endParaRPr lang="en-GB"/>
        </a:p>
      </dgm:t>
    </dgm:pt>
    <dgm:pt modelId="{1D7BCF25-9B02-4E25-A4FD-D6D356FA8D68}">
      <dgm:prSet phldrT="[Text]"/>
      <dgm:spPr>
        <a:solidFill>
          <a:srgbClr val="0070C0"/>
        </a:solidFill>
      </dgm:spPr>
      <dgm:t>
        <a:bodyPr/>
        <a:lstStyle/>
        <a:p>
          <a:r>
            <a:rPr lang="en-GB" dirty="0"/>
            <a:t>East Hants LD team </a:t>
          </a:r>
        </a:p>
      </dgm:t>
    </dgm:pt>
    <dgm:pt modelId="{9CDF1D60-4D56-429A-8909-807964587C08}" type="parTrans" cxnId="{A50251E4-89C7-4F2F-AB4B-6DDAD4A17C9A}">
      <dgm:prSet/>
      <dgm:spPr/>
      <dgm:t>
        <a:bodyPr/>
        <a:lstStyle/>
        <a:p>
          <a:endParaRPr lang="en-GB"/>
        </a:p>
      </dgm:t>
    </dgm:pt>
    <dgm:pt modelId="{EA97B09E-CB01-470F-8E2E-E1C02FAC024E}" type="sibTrans" cxnId="{A50251E4-89C7-4F2F-AB4B-6DDAD4A17C9A}">
      <dgm:prSet/>
      <dgm:spPr/>
      <dgm:t>
        <a:bodyPr/>
        <a:lstStyle/>
        <a:p>
          <a:endParaRPr lang="en-GB"/>
        </a:p>
      </dgm:t>
    </dgm:pt>
    <dgm:pt modelId="{F89F92B7-3613-4F7F-9240-317E7A25D81D}">
      <dgm:prSet phldrT="[Text]"/>
      <dgm:spPr/>
      <dgm:t>
        <a:bodyPr/>
        <a:lstStyle/>
        <a:p>
          <a:r>
            <a:rPr lang="en-GB" dirty="0"/>
            <a:t>Amy George </a:t>
          </a:r>
        </a:p>
      </dgm:t>
    </dgm:pt>
    <dgm:pt modelId="{F7B46277-3044-4022-B959-330EA60F46A6}" type="parTrans" cxnId="{EA74364A-D699-42D2-B055-8B932A894DB6}">
      <dgm:prSet/>
      <dgm:spPr/>
      <dgm:t>
        <a:bodyPr/>
        <a:lstStyle/>
        <a:p>
          <a:endParaRPr lang="en-GB"/>
        </a:p>
      </dgm:t>
    </dgm:pt>
    <dgm:pt modelId="{A15DE249-A286-4BD4-9806-EF5308E38663}" type="sibTrans" cxnId="{EA74364A-D699-42D2-B055-8B932A894DB6}">
      <dgm:prSet/>
      <dgm:spPr/>
      <dgm:t>
        <a:bodyPr/>
        <a:lstStyle/>
        <a:p>
          <a:endParaRPr lang="en-GB"/>
        </a:p>
      </dgm:t>
    </dgm:pt>
    <dgm:pt modelId="{58C8AE3F-C17F-4A92-8544-BD507AFED1EF}">
      <dgm:prSet phldrT="[Text]"/>
      <dgm:spPr/>
      <dgm:t>
        <a:bodyPr/>
        <a:lstStyle/>
        <a:p>
          <a:r>
            <a:rPr lang="en-GB" dirty="0"/>
            <a:t>Strategic Health Facilitator</a:t>
          </a:r>
        </a:p>
      </dgm:t>
    </dgm:pt>
    <dgm:pt modelId="{7FA16E88-E309-4EEC-B333-97027E7FBF5D}" type="parTrans" cxnId="{4FD99E98-7DF8-430D-BB57-B7D1E48753F4}">
      <dgm:prSet/>
      <dgm:spPr/>
      <dgm:t>
        <a:bodyPr/>
        <a:lstStyle/>
        <a:p>
          <a:endParaRPr lang="en-GB"/>
        </a:p>
      </dgm:t>
    </dgm:pt>
    <dgm:pt modelId="{B2BB4604-7025-4770-9201-D3889F4FC277}" type="sibTrans" cxnId="{4FD99E98-7DF8-430D-BB57-B7D1E48753F4}">
      <dgm:prSet/>
      <dgm:spPr/>
      <dgm:t>
        <a:bodyPr/>
        <a:lstStyle/>
        <a:p>
          <a:endParaRPr lang="en-GB"/>
        </a:p>
      </dgm:t>
    </dgm:pt>
    <dgm:pt modelId="{D76E21AC-E637-4151-B070-F635679AE62A}">
      <dgm:prSet phldrT="[Text]"/>
      <dgm:spPr/>
      <dgm:t>
        <a:bodyPr/>
        <a:lstStyle/>
        <a:p>
          <a:r>
            <a:rPr lang="en-GB" dirty="0"/>
            <a:t>Health Facilitator</a:t>
          </a:r>
        </a:p>
      </dgm:t>
    </dgm:pt>
    <dgm:pt modelId="{EBDBD3C9-6147-4733-B4ED-E08E96459FF7}" type="parTrans" cxnId="{BCC52102-3A99-417F-BACD-EED1FCA35418}">
      <dgm:prSet/>
      <dgm:spPr/>
      <dgm:t>
        <a:bodyPr/>
        <a:lstStyle/>
        <a:p>
          <a:endParaRPr lang="en-GB"/>
        </a:p>
      </dgm:t>
    </dgm:pt>
    <dgm:pt modelId="{F40FA748-9C18-4CAA-AA46-554F6849640A}" type="sibTrans" cxnId="{BCC52102-3A99-417F-BACD-EED1FCA35418}">
      <dgm:prSet/>
      <dgm:spPr/>
      <dgm:t>
        <a:bodyPr/>
        <a:lstStyle/>
        <a:p>
          <a:endParaRPr lang="en-GB"/>
        </a:p>
      </dgm:t>
    </dgm:pt>
    <dgm:pt modelId="{FCB81D8D-4D91-4527-9543-BA8BC265E17C}">
      <dgm:prSet phldrT="[Text]"/>
      <dgm:spPr/>
      <dgm:t>
        <a:bodyPr/>
        <a:lstStyle/>
        <a:p>
          <a:r>
            <a:rPr lang="en-GB" dirty="0"/>
            <a:t>Strategic Health Facilitator</a:t>
          </a:r>
        </a:p>
      </dgm:t>
    </dgm:pt>
    <dgm:pt modelId="{88CF9AA5-DED2-47F0-B578-0165D14F5396}" type="parTrans" cxnId="{29385CCF-7778-42AE-839E-9EC5C0DCCB5E}">
      <dgm:prSet/>
      <dgm:spPr/>
      <dgm:t>
        <a:bodyPr/>
        <a:lstStyle/>
        <a:p>
          <a:endParaRPr lang="en-GB"/>
        </a:p>
      </dgm:t>
    </dgm:pt>
    <dgm:pt modelId="{97A9D5CB-9C1A-4E2A-BD45-5B670CD95513}" type="sibTrans" cxnId="{29385CCF-7778-42AE-839E-9EC5C0DCCB5E}">
      <dgm:prSet/>
      <dgm:spPr/>
      <dgm:t>
        <a:bodyPr/>
        <a:lstStyle/>
        <a:p>
          <a:endParaRPr lang="en-GB"/>
        </a:p>
      </dgm:t>
    </dgm:pt>
    <dgm:pt modelId="{DB65D135-DF8B-4C8C-9AEF-25C9D2A07CC6}">
      <dgm:prSet phldrT="[Text]"/>
      <dgm:spPr/>
      <dgm:t>
        <a:bodyPr/>
        <a:lstStyle/>
        <a:p>
          <a:r>
            <a:rPr lang="en-GB" dirty="0"/>
            <a:t>Health Facilitator</a:t>
          </a:r>
        </a:p>
      </dgm:t>
    </dgm:pt>
    <dgm:pt modelId="{6A750918-D2FE-4A79-AE94-DC3D7D5D7312}" type="parTrans" cxnId="{257BC60D-9433-4686-BDF4-F13CEAB011D7}">
      <dgm:prSet/>
      <dgm:spPr/>
      <dgm:t>
        <a:bodyPr/>
        <a:lstStyle/>
        <a:p>
          <a:endParaRPr lang="en-GB"/>
        </a:p>
      </dgm:t>
    </dgm:pt>
    <dgm:pt modelId="{139E2754-BE51-472E-87C4-FCED0CB8E673}" type="sibTrans" cxnId="{257BC60D-9433-4686-BDF4-F13CEAB011D7}">
      <dgm:prSet/>
      <dgm:spPr/>
      <dgm:t>
        <a:bodyPr/>
        <a:lstStyle/>
        <a:p>
          <a:endParaRPr lang="en-GB"/>
        </a:p>
      </dgm:t>
    </dgm:pt>
    <dgm:pt modelId="{9055AE66-CD9B-4FB1-A1E4-D7165D29F364}" type="pres">
      <dgm:prSet presAssocID="{79C68540-28D6-4E89-B129-0834CAFD88B3}" presName="cycleMatrixDiagram" presStyleCnt="0">
        <dgm:presLayoutVars>
          <dgm:chMax val="1"/>
          <dgm:dir/>
          <dgm:animLvl val="lvl"/>
          <dgm:resizeHandles val="exact"/>
        </dgm:presLayoutVars>
      </dgm:prSet>
      <dgm:spPr/>
    </dgm:pt>
    <dgm:pt modelId="{14368579-2FB3-45A7-A9CB-ECA1837D909A}" type="pres">
      <dgm:prSet presAssocID="{79C68540-28D6-4E89-B129-0834CAFD88B3}" presName="children" presStyleCnt="0"/>
      <dgm:spPr/>
    </dgm:pt>
    <dgm:pt modelId="{974254F4-3D56-4E03-8F47-2D22E19CAAE6}" type="pres">
      <dgm:prSet presAssocID="{79C68540-28D6-4E89-B129-0834CAFD88B3}" presName="child1group" presStyleCnt="0"/>
      <dgm:spPr/>
    </dgm:pt>
    <dgm:pt modelId="{B8A6BE16-3AA7-4B15-B0C1-DD3D31B50D51}" type="pres">
      <dgm:prSet presAssocID="{79C68540-28D6-4E89-B129-0834CAFD88B3}" presName="child1" presStyleLbl="bgAcc1" presStyleIdx="0" presStyleCnt="4"/>
      <dgm:spPr/>
    </dgm:pt>
    <dgm:pt modelId="{64CBA249-3150-4EE4-AA53-A9581D7FB35A}" type="pres">
      <dgm:prSet presAssocID="{79C68540-28D6-4E89-B129-0834CAFD88B3}" presName="child1Text" presStyleLbl="bgAcc1" presStyleIdx="0" presStyleCnt="4">
        <dgm:presLayoutVars>
          <dgm:bulletEnabled val="1"/>
        </dgm:presLayoutVars>
      </dgm:prSet>
      <dgm:spPr/>
    </dgm:pt>
    <dgm:pt modelId="{E2A9B706-2475-4A3C-8DEA-528478CA0CD8}" type="pres">
      <dgm:prSet presAssocID="{79C68540-28D6-4E89-B129-0834CAFD88B3}" presName="child2group" presStyleCnt="0"/>
      <dgm:spPr/>
    </dgm:pt>
    <dgm:pt modelId="{84B5724C-8865-4ED1-84C3-3CC10E5E743A}" type="pres">
      <dgm:prSet presAssocID="{79C68540-28D6-4E89-B129-0834CAFD88B3}" presName="child2" presStyleLbl="bgAcc1" presStyleIdx="1" presStyleCnt="4"/>
      <dgm:spPr/>
    </dgm:pt>
    <dgm:pt modelId="{FAB14A7B-4288-4480-A780-C2D7989E4486}" type="pres">
      <dgm:prSet presAssocID="{79C68540-28D6-4E89-B129-0834CAFD88B3}" presName="child2Text" presStyleLbl="bgAcc1" presStyleIdx="1" presStyleCnt="4">
        <dgm:presLayoutVars>
          <dgm:bulletEnabled val="1"/>
        </dgm:presLayoutVars>
      </dgm:prSet>
      <dgm:spPr/>
    </dgm:pt>
    <dgm:pt modelId="{C8EB25EF-BC04-4714-9156-99D0C27CEFE4}" type="pres">
      <dgm:prSet presAssocID="{79C68540-28D6-4E89-B129-0834CAFD88B3}" presName="child3group" presStyleCnt="0"/>
      <dgm:spPr/>
    </dgm:pt>
    <dgm:pt modelId="{AA1B3A09-E45E-4A3C-9726-ABDFC96073CB}" type="pres">
      <dgm:prSet presAssocID="{79C68540-28D6-4E89-B129-0834CAFD88B3}" presName="child3" presStyleLbl="bgAcc1" presStyleIdx="2" presStyleCnt="4"/>
      <dgm:spPr/>
    </dgm:pt>
    <dgm:pt modelId="{7DB4C1F7-9058-4CE9-9410-8EDB3D6AB094}" type="pres">
      <dgm:prSet presAssocID="{79C68540-28D6-4E89-B129-0834CAFD88B3}" presName="child3Text" presStyleLbl="bgAcc1" presStyleIdx="2" presStyleCnt="4">
        <dgm:presLayoutVars>
          <dgm:bulletEnabled val="1"/>
        </dgm:presLayoutVars>
      </dgm:prSet>
      <dgm:spPr/>
    </dgm:pt>
    <dgm:pt modelId="{360E6FD7-02E0-461A-A3F7-650B16A2456A}" type="pres">
      <dgm:prSet presAssocID="{79C68540-28D6-4E89-B129-0834CAFD88B3}" presName="child4group" presStyleCnt="0"/>
      <dgm:spPr/>
    </dgm:pt>
    <dgm:pt modelId="{AD31BA4A-9E9F-4432-A67E-8CCD86B496A7}" type="pres">
      <dgm:prSet presAssocID="{79C68540-28D6-4E89-B129-0834CAFD88B3}" presName="child4" presStyleLbl="bgAcc1" presStyleIdx="3" presStyleCnt="4"/>
      <dgm:spPr/>
    </dgm:pt>
    <dgm:pt modelId="{C20B6582-6FC8-41BC-8FE6-C038C0443767}" type="pres">
      <dgm:prSet presAssocID="{79C68540-28D6-4E89-B129-0834CAFD88B3}" presName="child4Text" presStyleLbl="bgAcc1" presStyleIdx="3" presStyleCnt="4">
        <dgm:presLayoutVars>
          <dgm:bulletEnabled val="1"/>
        </dgm:presLayoutVars>
      </dgm:prSet>
      <dgm:spPr/>
    </dgm:pt>
    <dgm:pt modelId="{B83F8248-BB49-4468-A455-D85BCAA2A4D6}" type="pres">
      <dgm:prSet presAssocID="{79C68540-28D6-4E89-B129-0834CAFD88B3}" presName="childPlaceholder" presStyleCnt="0"/>
      <dgm:spPr/>
    </dgm:pt>
    <dgm:pt modelId="{504E6693-BA2B-4F90-B4AC-DD2A83C4555E}" type="pres">
      <dgm:prSet presAssocID="{79C68540-28D6-4E89-B129-0834CAFD88B3}" presName="circle" presStyleCnt="0"/>
      <dgm:spPr/>
    </dgm:pt>
    <dgm:pt modelId="{332D456F-5ECD-41DC-B027-9E917A9933A7}" type="pres">
      <dgm:prSet presAssocID="{79C68540-28D6-4E89-B129-0834CAFD88B3}" presName="quadrant1" presStyleLbl="node1" presStyleIdx="0" presStyleCnt="4">
        <dgm:presLayoutVars>
          <dgm:chMax val="1"/>
          <dgm:bulletEnabled val="1"/>
        </dgm:presLayoutVars>
      </dgm:prSet>
      <dgm:spPr/>
    </dgm:pt>
    <dgm:pt modelId="{FB4385CE-DBAB-4B88-B237-FC6CB13877EF}" type="pres">
      <dgm:prSet presAssocID="{79C68540-28D6-4E89-B129-0834CAFD88B3}" presName="quadrant2" presStyleLbl="node1" presStyleIdx="1" presStyleCnt="4">
        <dgm:presLayoutVars>
          <dgm:chMax val="1"/>
          <dgm:bulletEnabled val="1"/>
        </dgm:presLayoutVars>
      </dgm:prSet>
      <dgm:spPr/>
    </dgm:pt>
    <dgm:pt modelId="{92AFFB59-C894-4B5C-8B80-F65B2D6BEAB2}" type="pres">
      <dgm:prSet presAssocID="{79C68540-28D6-4E89-B129-0834CAFD88B3}" presName="quadrant3" presStyleLbl="node1" presStyleIdx="2" presStyleCnt="4">
        <dgm:presLayoutVars>
          <dgm:chMax val="1"/>
          <dgm:bulletEnabled val="1"/>
        </dgm:presLayoutVars>
      </dgm:prSet>
      <dgm:spPr/>
    </dgm:pt>
    <dgm:pt modelId="{9B230730-1B1E-42FB-A29C-66C5ED4043F5}" type="pres">
      <dgm:prSet presAssocID="{79C68540-28D6-4E89-B129-0834CAFD88B3}" presName="quadrant4" presStyleLbl="node1" presStyleIdx="3" presStyleCnt="4">
        <dgm:presLayoutVars>
          <dgm:chMax val="1"/>
          <dgm:bulletEnabled val="1"/>
        </dgm:presLayoutVars>
      </dgm:prSet>
      <dgm:spPr/>
    </dgm:pt>
    <dgm:pt modelId="{81D64C97-BFD7-49F2-A8A3-23099842CD54}" type="pres">
      <dgm:prSet presAssocID="{79C68540-28D6-4E89-B129-0834CAFD88B3}" presName="quadrantPlaceholder" presStyleCnt="0"/>
      <dgm:spPr/>
    </dgm:pt>
    <dgm:pt modelId="{8FA319F3-538D-487C-AF78-DFF6D329DFB7}" type="pres">
      <dgm:prSet presAssocID="{79C68540-28D6-4E89-B129-0834CAFD88B3}" presName="center1" presStyleLbl="fgShp" presStyleIdx="0" presStyleCnt="2"/>
      <dgm:spPr/>
    </dgm:pt>
    <dgm:pt modelId="{111704C8-860E-47E8-BC36-623D03AE5CAC}" type="pres">
      <dgm:prSet presAssocID="{79C68540-28D6-4E89-B129-0834CAFD88B3}" presName="center2" presStyleLbl="fgShp" presStyleIdx="1" presStyleCnt="2"/>
      <dgm:spPr/>
    </dgm:pt>
  </dgm:ptLst>
  <dgm:cxnLst>
    <dgm:cxn modelId="{1E95AB01-D1CA-4068-B6A5-00471FE42CA3}" type="presOf" srcId="{104CF2A9-0817-40A8-85D5-24F450DF9BBD}" destId="{7DB4C1F7-9058-4CE9-9410-8EDB3D6AB094}" srcOrd="1" destOrd="0" presId="urn:microsoft.com/office/officeart/2005/8/layout/cycle4"/>
    <dgm:cxn modelId="{BCC52102-3A99-417F-BACD-EED1FCA35418}" srcId="{6C4B68B9-0115-4A5F-A438-0067A41D2CC8}" destId="{D76E21AC-E637-4151-B070-F635679AE62A}" srcOrd="1" destOrd="0" parTransId="{EBDBD3C9-6147-4733-B4ED-E08E96459FF7}" sibTransId="{F40FA748-9C18-4CAA-AA46-554F6849640A}"/>
    <dgm:cxn modelId="{210B3E02-81ED-40B7-A904-D4CFEADDDB5E}" type="presOf" srcId="{B3B65DF6-386A-41D3-A4DD-9B6295570A57}" destId="{B8A6BE16-3AA7-4B15-B0C1-DD3D31B50D51}" srcOrd="0" destOrd="0" presId="urn:microsoft.com/office/officeart/2005/8/layout/cycle4"/>
    <dgm:cxn modelId="{AFC15C0B-97E0-458C-87AE-44E335FD8EC4}" type="presOf" srcId="{FCB81D8D-4D91-4527-9543-BA8BC265E17C}" destId="{AD31BA4A-9E9F-4432-A67E-8CCD86B496A7}" srcOrd="0" destOrd="1" presId="urn:microsoft.com/office/officeart/2005/8/layout/cycle4"/>
    <dgm:cxn modelId="{257BC60D-9433-4686-BDF4-F13CEAB011D7}" srcId="{68FE3FA8-E607-40B3-A50C-37B9A63AE923}" destId="{DB65D135-DF8B-4C8C-9AEF-25C9D2A07CC6}" srcOrd="1" destOrd="0" parTransId="{6A750918-D2FE-4A79-AE94-DC3D7D5D7312}" sibTransId="{139E2754-BE51-472E-87C4-FCED0CB8E673}"/>
    <dgm:cxn modelId="{51532313-AA4D-49B2-8942-F55A41ECF606}" srcId="{79C68540-28D6-4E89-B129-0834CAFD88B3}" destId="{B1471ACA-0091-45FE-B09F-6D8D11D1FA71}" srcOrd="0" destOrd="0" parTransId="{E6E9727D-E73B-48C0-AB53-433EF098DC58}" sibTransId="{896E5FC4-F268-415D-ACB1-D79E98FB5201}"/>
    <dgm:cxn modelId="{FF8E0714-BFC4-4604-81DA-EF080E9B52A7}" type="presOf" srcId="{B3B65DF6-386A-41D3-A4DD-9B6295570A57}" destId="{64CBA249-3150-4EE4-AA53-A9581D7FB35A}" srcOrd="1" destOrd="0" presId="urn:microsoft.com/office/officeart/2005/8/layout/cycle4"/>
    <dgm:cxn modelId="{D9130515-D268-459F-A3C5-C3C4CBCEA4B3}" type="presOf" srcId="{DB65D135-DF8B-4C8C-9AEF-25C9D2A07CC6}" destId="{AA1B3A09-E45E-4A3C-9726-ABDFC96073CB}" srcOrd="0" destOrd="1" presId="urn:microsoft.com/office/officeart/2005/8/layout/cycle4"/>
    <dgm:cxn modelId="{B572201E-ACEF-475C-AC88-6554B0377A38}" srcId="{6C4B68B9-0115-4A5F-A438-0067A41D2CC8}" destId="{DF5FFE3F-12E8-497D-9D28-F5284098FCEA}" srcOrd="0" destOrd="0" parTransId="{8A6654A9-46EB-46CE-84CD-6078AAC8EF35}" sibTransId="{F32D9C83-A18F-4659-94D2-3C3D3BBD5332}"/>
    <dgm:cxn modelId="{578C342D-1A05-4561-8680-8491D8533A2A}" type="presOf" srcId="{6C4B68B9-0115-4A5F-A438-0067A41D2CC8}" destId="{FB4385CE-DBAB-4B88-B237-FC6CB13877EF}" srcOrd="0" destOrd="0" presId="urn:microsoft.com/office/officeart/2005/8/layout/cycle4"/>
    <dgm:cxn modelId="{81E36F36-C0DA-49BC-AB3C-802FB4135009}" type="presOf" srcId="{1D7BCF25-9B02-4E25-A4FD-D6D356FA8D68}" destId="{9B230730-1B1E-42FB-A29C-66C5ED4043F5}" srcOrd="0" destOrd="0" presId="urn:microsoft.com/office/officeart/2005/8/layout/cycle4"/>
    <dgm:cxn modelId="{E1312638-ABB6-44E2-9C4B-F9E7479CC34A}" type="presOf" srcId="{DF5FFE3F-12E8-497D-9D28-F5284098FCEA}" destId="{FAB14A7B-4288-4480-A780-C2D7989E4486}" srcOrd="1" destOrd="0" presId="urn:microsoft.com/office/officeart/2005/8/layout/cycle4"/>
    <dgm:cxn modelId="{8BE51339-2FD7-43DE-A987-70F546C91778}" srcId="{79C68540-28D6-4E89-B129-0834CAFD88B3}" destId="{6C4B68B9-0115-4A5F-A438-0067A41D2CC8}" srcOrd="1" destOrd="0" parTransId="{3FBEC4ED-8C2A-486A-A7A9-2F2BE569AB43}" sibTransId="{B6B09479-BF57-442D-B99E-39633F76DB37}"/>
    <dgm:cxn modelId="{1B11655D-9555-48FF-8A51-3C7AB5FD8FC4}" type="presOf" srcId="{D76E21AC-E637-4151-B070-F635679AE62A}" destId="{FAB14A7B-4288-4480-A780-C2D7989E4486}" srcOrd="1" destOrd="1" presId="urn:microsoft.com/office/officeart/2005/8/layout/cycle4"/>
    <dgm:cxn modelId="{EC1CEE5E-DE53-4368-A3E9-5EE6FAA50546}" type="presOf" srcId="{DB65D135-DF8B-4C8C-9AEF-25C9D2A07CC6}" destId="{7DB4C1F7-9058-4CE9-9410-8EDB3D6AB094}" srcOrd="1" destOrd="1" presId="urn:microsoft.com/office/officeart/2005/8/layout/cycle4"/>
    <dgm:cxn modelId="{EEA14346-E35A-45F2-BABB-14E81E921B84}" type="presOf" srcId="{79C68540-28D6-4E89-B129-0834CAFD88B3}" destId="{9055AE66-CD9B-4FB1-A1E4-D7165D29F364}" srcOrd="0" destOrd="0" presId="urn:microsoft.com/office/officeart/2005/8/layout/cycle4"/>
    <dgm:cxn modelId="{EA74364A-D699-42D2-B055-8B932A894DB6}" srcId="{1D7BCF25-9B02-4E25-A4FD-D6D356FA8D68}" destId="{F89F92B7-3613-4F7F-9240-317E7A25D81D}" srcOrd="0" destOrd="0" parTransId="{F7B46277-3044-4022-B959-330EA60F46A6}" sibTransId="{A15DE249-A286-4BD4-9806-EF5308E38663}"/>
    <dgm:cxn modelId="{94629D73-E04C-4CF3-87FF-D2140B6DA265}" type="presOf" srcId="{F89F92B7-3613-4F7F-9240-317E7A25D81D}" destId="{AD31BA4A-9E9F-4432-A67E-8CCD86B496A7}" srcOrd="0" destOrd="0" presId="urn:microsoft.com/office/officeart/2005/8/layout/cycle4"/>
    <dgm:cxn modelId="{D3B32A75-7D5A-4964-BBC5-CBE01E918C30}" type="presOf" srcId="{D76E21AC-E637-4151-B070-F635679AE62A}" destId="{84B5724C-8865-4ED1-84C3-3CC10E5E743A}" srcOrd="0" destOrd="1" presId="urn:microsoft.com/office/officeart/2005/8/layout/cycle4"/>
    <dgm:cxn modelId="{C1C94378-C305-41AD-874E-114F5A9317A4}" srcId="{79C68540-28D6-4E89-B129-0834CAFD88B3}" destId="{68FE3FA8-E607-40B3-A50C-37B9A63AE923}" srcOrd="2" destOrd="0" parTransId="{71C34683-AB3C-4BCB-B762-86B6F1247917}" sibTransId="{ECF0A574-FEDA-41E3-B2B7-42B6953FAE2B}"/>
    <dgm:cxn modelId="{4FD99E98-7DF8-430D-BB57-B7D1E48753F4}" srcId="{B1471ACA-0091-45FE-B09F-6D8D11D1FA71}" destId="{58C8AE3F-C17F-4A92-8544-BD507AFED1EF}" srcOrd="1" destOrd="0" parTransId="{7FA16E88-E309-4EEC-B333-97027E7FBF5D}" sibTransId="{B2BB4604-7025-4770-9201-D3889F4FC277}"/>
    <dgm:cxn modelId="{0B639AA4-80D2-4609-9E36-761629E98821}" type="presOf" srcId="{B1471ACA-0091-45FE-B09F-6D8D11D1FA71}" destId="{332D456F-5ECD-41DC-B027-9E917A9933A7}" srcOrd="0" destOrd="0" presId="urn:microsoft.com/office/officeart/2005/8/layout/cycle4"/>
    <dgm:cxn modelId="{31D8F1AC-8E18-48AB-8E0E-9CA1E418B9DC}" srcId="{B1471ACA-0091-45FE-B09F-6D8D11D1FA71}" destId="{B3B65DF6-386A-41D3-A4DD-9B6295570A57}" srcOrd="0" destOrd="0" parTransId="{6E7F1B91-3F93-4F94-BDB0-DCCD98AB7A61}" sibTransId="{56A784BD-E890-4394-AFF1-A7E39E79E721}"/>
    <dgm:cxn modelId="{7DA7FAAE-F070-42DD-BA27-B969EF3688DB}" type="presOf" srcId="{58C8AE3F-C17F-4A92-8544-BD507AFED1EF}" destId="{64CBA249-3150-4EE4-AA53-A9581D7FB35A}" srcOrd="1" destOrd="1" presId="urn:microsoft.com/office/officeart/2005/8/layout/cycle4"/>
    <dgm:cxn modelId="{8C9443B0-9AC6-41BA-8A18-541D99EC3545}" type="presOf" srcId="{104CF2A9-0817-40A8-85D5-24F450DF9BBD}" destId="{AA1B3A09-E45E-4A3C-9726-ABDFC96073CB}" srcOrd="0" destOrd="0" presId="urn:microsoft.com/office/officeart/2005/8/layout/cycle4"/>
    <dgm:cxn modelId="{599520BE-CD0C-49A3-8307-1260667A9ECF}" type="presOf" srcId="{F89F92B7-3613-4F7F-9240-317E7A25D81D}" destId="{C20B6582-6FC8-41BC-8FE6-C038C0443767}" srcOrd="1" destOrd="0" presId="urn:microsoft.com/office/officeart/2005/8/layout/cycle4"/>
    <dgm:cxn modelId="{D57229C4-FA99-49E1-B47D-F847E238BFDB}" type="presOf" srcId="{68FE3FA8-E607-40B3-A50C-37B9A63AE923}" destId="{92AFFB59-C894-4B5C-8B80-F65B2D6BEAB2}" srcOrd="0" destOrd="0" presId="urn:microsoft.com/office/officeart/2005/8/layout/cycle4"/>
    <dgm:cxn modelId="{29385CCF-7778-42AE-839E-9EC5C0DCCB5E}" srcId="{1D7BCF25-9B02-4E25-A4FD-D6D356FA8D68}" destId="{FCB81D8D-4D91-4527-9543-BA8BC265E17C}" srcOrd="1" destOrd="0" parTransId="{88CF9AA5-DED2-47F0-B578-0165D14F5396}" sibTransId="{97A9D5CB-9C1A-4E2A-BD45-5B670CD95513}"/>
    <dgm:cxn modelId="{A42277D7-7589-49DD-AC3E-6AE18104D27B}" type="presOf" srcId="{DF5FFE3F-12E8-497D-9D28-F5284098FCEA}" destId="{84B5724C-8865-4ED1-84C3-3CC10E5E743A}" srcOrd="0" destOrd="0" presId="urn:microsoft.com/office/officeart/2005/8/layout/cycle4"/>
    <dgm:cxn modelId="{C1465DDF-9440-4D5A-AB07-E4E92F2C235A}" type="presOf" srcId="{58C8AE3F-C17F-4A92-8544-BD507AFED1EF}" destId="{B8A6BE16-3AA7-4B15-B0C1-DD3D31B50D51}" srcOrd="0" destOrd="1" presId="urn:microsoft.com/office/officeart/2005/8/layout/cycle4"/>
    <dgm:cxn modelId="{30C49EE0-266C-4F84-B229-0E1D2452B2A0}" srcId="{68FE3FA8-E607-40B3-A50C-37B9A63AE923}" destId="{104CF2A9-0817-40A8-85D5-24F450DF9BBD}" srcOrd="0" destOrd="0" parTransId="{89F7FEB4-687A-4EA3-9D26-15C821AA2BEA}" sibTransId="{63BBDAE4-FFE0-42C0-ABA2-AD532D9B9A84}"/>
    <dgm:cxn modelId="{A50251E4-89C7-4F2F-AB4B-6DDAD4A17C9A}" srcId="{79C68540-28D6-4E89-B129-0834CAFD88B3}" destId="{1D7BCF25-9B02-4E25-A4FD-D6D356FA8D68}" srcOrd="3" destOrd="0" parTransId="{9CDF1D60-4D56-429A-8909-807964587C08}" sibTransId="{EA97B09E-CB01-470F-8E2E-E1C02FAC024E}"/>
    <dgm:cxn modelId="{A6BB93F1-00E6-495A-943C-253278181707}" type="presOf" srcId="{FCB81D8D-4D91-4527-9543-BA8BC265E17C}" destId="{C20B6582-6FC8-41BC-8FE6-C038C0443767}" srcOrd="1" destOrd="1" presId="urn:microsoft.com/office/officeart/2005/8/layout/cycle4"/>
    <dgm:cxn modelId="{2DDB2268-D081-44BD-A38A-C2010C812D1B}" type="presParOf" srcId="{9055AE66-CD9B-4FB1-A1E4-D7165D29F364}" destId="{14368579-2FB3-45A7-A9CB-ECA1837D909A}" srcOrd="0" destOrd="0" presId="urn:microsoft.com/office/officeart/2005/8/layout/cycle4"/>
    <dgm:cxn modelId="{A4881858-1957-44D7-8A43-CF927FB46F57}" type="presParOf" srcId="{14368579-2FB3-45A7-A9CB-ECA1837D909A}" destId="{974254F4-3D56-4E03-8F47-2D22E19CAAE6}" srcOrd="0" destOrd="0" presId="urn:microsoft.com/office/officeart/2005/8/layout/cycle4"/>
    <dgm:cxn modelId="{40BC4A46-0CCC-42B9-85D9-404A5411D9F2}" type="presParOf" srcId="{974254F4-3D56-4E03-8F47-2D22E19CAAE6}" destId="{B8A6BE16-3AA7-4B15-B0C1-DD3D31B50D51}" srcOrd="0" destOrd="0" presId="urn:microsoft.com/office/officeart/2005/8/layout/cycle4"/>
    <dgm:cxn modelId="{BE9B1440-7A47-41FD-AE23-98D1E4E5910D}" type="presParOf" srcId="{974254F4-3D56-4E03-8F47-2D22E19CAAE6}" destId="{64CBA249-3150-4EE4-AA53-A9581D7FB35A}" srcOrd="1" destOrd="0" presId="urn:microsoft.com/office/officeart/2005/8/layout/cycle4"/>
    <dgm:cxn modelId="{B3D02C68-4E0C-4085-96E4-5AEB74D87DBC}" type="presParOf" srcId="{14368579-2FB3-45A7-A9CB-ECA1837D909A}" destId="{E2A9B706-2475-4A3C-8DEA-528478CA0CD8}" srcOrd="1" destOrd="0" presId="urn:microsoft.com/office/officeart/2005/8/layout/cycle4"/>
    <dgm:cxn modelId="{8B838F9C-2DD6-46C4-A005-BCDDB6410C7E}" type="presParOf" srcId="{E2A9B706-2475-4A3C-8DEA-528478CA0CD8}" destId="{84B5724C-8865-4ED1-84C3-3CC10E5E743A}" srcOrd="0" destOrd="0" presId="urn:microsoft.com/office/officeart/2005/8/layout/cycle4"/>
    <dgm:cxn modelId="{AFE6E43B-455D-413E-BBF7-4CB859E8BFDD}" type="presParOf" srcId="{E2A9B706-2475-4A3C-8DEA-528478CA0CD8}" destId="{FAB14A7B-4288-4480-A780-C2D7989E4486}" srcOrd="1" destOrd="0" presId="urn:microsoft.com/office/officeart/2005/8/layout/cycle4"/>
    <dgm:cxn modelId="{A44808AA-9D4C-49AD-B6FA-39EF1F29B913}" type="presParOf" srcId="{14368579-2FB3-45A7-A9CB-ECA1837D909A}" destId="{C8EB25EF-BC04-4714-9156-99D0C27CEFE4}" srcOrd="2" destOrd="0" presId="urn:microsoft.com/office/officeart/2005/8/layout/cycle4"/>
    <dgm:cxn modelId="{1889E67B-D686-4047-A3AD-4DB9DFC83401}" type="presParOf" srcId="{C8EB25EF-BC04-4714-9156-99D0C27CEFE4}" destId="{AA1B3A09-E45E-4A3C-9726-ABDFC96073CB}" srcOrd="0" destOrd="0" presId="urn:microsoft.com/office/officeart/2005/8/layout/cycle4"/>
    <dgm:cxn modelId="{A4F4148D-CA6D-4B56-93C7-6A3EAC329BD3}" type="presParOf" srcId="{C8EB25EF-BC04-4714-9156-99D0C27CEFE4}" destId="{7DB4C1F7-9058-4CE9-9410-8EDB3D6AB094}" srcOrd="1" destOrd="0" presId="urn:microsoft.com/office/officeart/2005/8/layout/cycle4"/>
    <dgm:cxn modelId="{656932B7-BC7B-4EB7-9D97-9A568E389CA1}" type="presParOf" srcId="{14368579-2FB3-45A7-A9CB-ECA1837D909A}" destId="{360E6FD7-02E0-461A-A3F7-650B16A2456A}" srcOrd="3" destOrd="0" presId="urn:microsoft.com/office/officeart/2005/8/layout/cycle4"/>
    <dgm:cxn modelId="{C9632EEB-BAC5-4EC7-8822-BDF6EF92F0F1}" type="presParOf" srcId="{360E6FD7-02E0-461A-A3F7-650B16A2456A}" destId="{AD31BA4A-9E9F-4432-A67E-8CCD86B496A7}" srcOrd="0" destOrd="0" presId="urn:microsoft.com/office/officeart/2005/8/layout/cycle4"/>
    <dgm:cxn modelId="{C4033A98-BB26-4846-8808-34E354370962}" type="presParOf" srcId="{360E6FD7-02E0-461A-A3F7-650B16A2456A}" destId="{C20B6582-6FC8-41BC-8FE6-C038C0443767}" srcOrd="1" destOrd="0" presId="urn:microsoft.com/office/officeart/2005/8/layout/cycle4"/>
    <dgm:cxn modelId="{CC5C14F9-94E3-4DA4-AA57-6A3375B19742}" type="presParOf" srcId="{14368579-2FB3-45A7-A9CB-ECA1837D909A}" destId="{B83F8248-BB49-4468-A455-D85BCAA2A4D6}" srcOrd="4" destOrd="0" presId="urn:microsoft.com/office/officeart/2005/8/layout/cycle4"/>
    <dgm:cxn modelId="{0564B849-B643-48EB-8F6B-3749857FD030}" type="presParOf" srcId="{9055AE66-CD9B-4FB1-A1E4-D7165D29F364}" destId="{504E6693-BA2B-4F90-B4AC-DD2A83C4555E}" srcOrd="1" destOrd="0" presId="urn:microsoft.com/office/officeart/2005/8/layout/cycle4"/>
    <dgm:cxn modelId="{34FECF01-B858-4D05-8F6B-0A4FC0220F11}" type="presParOf" srcId="{504E6693-BA2B-4F90-B4AC-DD2A83C4555E}" destId="{332D456F-5ECD-41DC-B027-9E917A9933A7}" srcOrd="0" destOrd="0" presId="urn:microsoft.com/office/officeart/2005/8/layout/cycle4"/>
    <dgm:cxn modelId="{5D550198-8EE8-4EA6-AA0B-F2ACD46B67E6}" type="presParOf" srcId="{504E6693-BA2B-4F90-B4AC-DD2A83C4555E}" destId="{FB4385CE-DBAB-4B88-B237-FC6CB13877EF}" srcOrd="1" destOrd="0" presId="urn:microsoft.com/office/officeart/2005/8/layout/cycle4"/>
    <dgm:cxn modelId="{4B5F375C-5EAC-4923-B72D-C665F499BB11}" type="presParOf" srcId="{504E6693-BA2B-4F90-B4AC-DD2A83C4555E}" destId="{92AFFB59-C894-4B5C-8B80-F65B2D6BEAB2}" srcOrd="2" destOrd="0" presId="urn:microsoft.com/office/officeart/2005/8/layout/cycle4"/>
    <dgm:cxn modelId="{9947600D-756E-47D1-A5A9-0BD7F0B9B636}" type="presParOf" srcId="{504E6693-BA2B-4F90-B4AC-DD2A83C4555E}" destId="{9B230730-1B1E-42FB-A29C-66C5ED4043F5}" srcOrd="3" destOrd="0" presId="urn:microsoft.com/office/officeart/2005/8/layout/cycle4"/>
    <dgm:cxn modelId="{B600E1CE-8243-42B1-9315-3B4D2630AEC7}" type="presParOf" srcId="{504E6693-BA2B-4F90-B4AC-DD2A83C4555E}" destId="{81D64C97-BFD7-49F2-A8A3-23099842CD54}" srcOrd="4" destOrd="0" presId="urn:microsoft.com/office/officeart/2005/8/layout/cycle4"/>
    <dgm:cxn modelId="{8FCEFDB9-1CF5-4EFD-B4E8-52C7422789F3}" type="presParOf" srcId="{9055AE66-CD9B-4FB1-A1E4-D7165D29F364}" destId="{8FA319F3-538D-487C-AF78-DFF6D329DFB7}" srcOrd="2" destOrd="0" presId="urn:microsoft.com/office/officeart/2005/8/layout/cycle4"/>
    <dgm:cxn modelId="{57B39001-53B1-40B4-9BC6-716EF6957EE1}" type="presParOf" srcId="{9055AE66-CD9B-4FB1-A1E4-D7165D29F364}" destId="{111704C8-860E-47E8-BC36-623D03AE5CAC}"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8A96E9-F6F4-4444-9696-7492A1C3D5B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E7467EE4-1A11-4071-AF9F-77C10AE791D9}">
      <dgm:prSet custT="1"/>
      <dgm:spPr/>
      <dgm:t>
        <a:bodyPr/>
        <a:lstStyle/>
        <a:p>
          <a:r>
            <a:rPr lang="en-GB" sz="1600" b="0" i="0" baseline="0" dirty="0"/>
            <a:t>“If you would like to explore ideas / thoughts for improvements or provide any additional feedback / suggestions, please do not hesitate to contact myself or the Learning Disability and Autism Programme team at hiowicb-hsi.hiowldap@nhs.net.” </a:t>
          </a:r>
          <a:endParaRPr lang="en-US" sz="1600" dirty="0"/>
        </a:p>
      </dgm:t>
    </dgm:pt>
    <dgm:pt modelId="{DD8C02DE-04CC-4201-B064-E81E2F8369D1}" type="parTrans" cxnId="{DCC8BAEA-89C6-40F4-A150-F288585357CE}">
      <dgm:prSet/>
      <dgm:spPr/>
      <dgm:t>
        <a:bodyPr/>
        <a:lstStyle/>
        <a:p>
          <a:endParaRPr lang="en-US"/>
        </a:p>
      </dgm:t>
    </dgm:pt>
    <dgm:pt modelId="{BD18F6A2-614C-4B99-8C28-484B0F161A05}" type="sibTrans" cxnId="{DCC8BAEA-89C6-40F4-A150-F288585357CE}">
      <dgm:prSet/>
      <dgm:spPr/>
      <dgm:t>
        <a:bodyPr/>
        <a:lstStyle/>
        <a:p>
          <a:endParaRPr lang="en-US"/>
        </a:p>
      </dgm:t>
    </dgm:pt>
    <dgm:pt modelId="{2A6F8F7F-CB47-4C48-B760-7E11D6D5D715}">
      <dgm:prSet custT="1"/>
      <dgm:spPr/>
      <dgm:t>
        <a:bodyPr/>
        <a:lstStyle/>
        <a:p>
          <a:r>
            <a:rPr lang="en-GB" sz="2400" b="1" i="0" baseline="0" dirty="0"/>
            <a:t>Dr Gemma </a:t>
          </a:r>
          <a:r>
            <a:rPr lang="en-GB" sz="2400" b="1" i="0" baseline="0" dirty="0" err="1"/>
            <a:t>Langman</a:t>
          </a:r>
          <a:r>
            <a:rPr lang="en-GB" sz="2400" b="1" i="0" baseline="0" dirty="0"/>
            <a:t> </a:t>
          </a:r>
          <a:endParaRPr lang="en-US" sz="2400" dirty="0"/>
        </a:p>
      </dgm:t>
    </dgm:pt>
    <dgm:pt modelId="{D11F29BA-43F9-4D07-82AB-DD78DB41A461}" type="parTrans" cxnId="{59CF90DF-119B-40E8-957A-67E9ECBDF1C1}">
      <dgm:prSet/>
      <dgm:spPr/>
      <dgm:t>
        <a:bodyPr/>
        <a:lstStyle/>
        <a:p>
          <a:endParaRPr lang="en-US"/>
        </a:p>
      </dgm:t>
    </dgm:pt>
    <dgm:pt modelId="{670E4D50-DB80-4E55-A434-243858DC0CE3}" type="sibTrans" cxnId="{59CF90DF-119B-40E8-957A-67E9ECBDF1C1}">
      <dgm:prSet/>
      <dgm:spPr/>
      <dgm:t>
        <a:bodyPr/>
        <a:lstStyle/>
        <a:p>
          <a:endParaRPr lang="en-US"/>
        </a:p>
      </dgm:t>
    </dgm:pt>
    <dgm:pt modelId="{FDDFFF3C-E7D8-4C2D-BE68-A7D2647C29E4}">
      <dgm:prSet/>
      <dgm:spPr/>
      <dgm:t>
        <a:bodyPr/>
        <a:lstStyle/>
        <a:p>
          <a:r>
            <a:rPr lang="en-GB" b="0" i="1" baseline="0" dirty="0"/>
            <a:t>GP at Wickham Surgery and Clinical Champion for Learning Disability and Autism Programme, Hampshire and Isle of Wight Integrated Care Board </a:t>
          </a:r>
          <a:endParaRPr lang="en-US" b="0" i="1" dirty="0"/>
        </a:p>
      </dgm:t>
    </dgm:pt>
    <dgm:pt modelId="{02D8CB08-E2D5-4AC8-B8FB-FD7EE51139B8}" type="parTrans" cxnId="{85179B38-E128-4E71-A9CD-1F0853CA3A91}">
      <dgm:prSet/>
      <dgm:spPr/>
      <dgm:t>
        <a:bodyPr/>
        <a:lstStyle/>
        <a:p>
          <a:endParaRPr lang="en-US"/>
        </a:p>
      </dgm:t>
    </dgm:pt>
    <dgm:pt modelId="{E574C5AD-EA41-4CD6-9997-51072C108BA5}" type="sibTrans" cxnId="{85179B38-E128-4E71-A9CD-1F0853CA3A91}">
      <dgm:prSet/>
      <dgm:spPr/>
      <dgm:t>
        <a:bodyPr/>
        <a:lstStyle/>
        <a:p>
          <a:endParaRPr lang="en-US"/>
        </a:p>
      </dgm:t>
    </dgm:pt>
    <dgm:pt modelId="{43EA27F0-93CD-46D8-8C52-4EDD6D1FE36F}" type="pres">
      <dgm:prSet presAssocID="{848A96E9-F6F4-4444-9696-7492A1C3D5B6}" presName="outerComposite" presStyleCnt="0">
        <dgm:presLayoutVars>
          <dgm:chMax val="5"/>
          <dgm:dir/>
          <dgm:resizeHandles val="exact"/>
        </dgm:presLayoutVars>
      </dgm:prSet>
      <dgm:spPr/>
    </dgm:pt>
    <dgm:pt modelId="{B91E02E8-2394-47A7-91A9-B6964DE7709B}" type="pres">
      <dgm:prSet presAssocID="{848A96E9-F6F4-4444-9696-7492A1C3D5B6}" presName="dummyMaxCanvas" presStyleCnt="0">
        <dgm:presLayoutVars/>
      </dgm:prSet>
      <dgm:spPr/>
    </dgm:pt>
    <dgm:pt modelId="{EB61C7AF-1F29-4415-A677-4438869A933D}" type="pres">
      <dgm:prSet presAssocID="{848A96E9-F6F4-4444-9696-7492A1C3D5B6}" presName="ThreeNodes_1" presStyleLbl="node1" presStyleIdx="0" presStyleCnt="3" custScaleX="100310" custScaleY="154872" custLinFactNeighborX="1535" custLinFactNeighborY="13723">
        <dgm:presLayoutVars>
          <dgm:bulletEnabled val="1"/>
        </dgm:presLayoutVars>
      </dgm:prSet>
      <dgm:spPr/>
    </dgm:pt>
    <dgm:pt modelId="{EC756AA5-E6D2-4441-9B18-4F094B5DB670}" type="pres">
      <dgm:prSet presAssocID="{848A96E9-F6F4-4444-9696-7492A1C3D5B6}" presName="ThreeNodes_2" presStyleLbl="node1" presStyleIdx="1" presStyleCnt="3" custScaleY="60109" custLinFactNeighborX="-581" custLinFactNeighborY="23896">
        <dgm:presLayoutVars>
          <dgm:bulletEnabled val="1"/>
        </dgm:presLayoutVars>
      </dgm:prSet>
      <dgm:spPr/>
    </dgm:pt>
    <dgm:pt modelId="{CC2B132C-0705-4FC9-B5C8-1F157DA35C06}" type="pres">
      <dgm:prSet presAssocID="{848A96E9-F6F4-4444-9696-7492A1C3D5B6}" presName="ThreeNodes_3" presStyleLbl="node1" presStyleIdx="2" presStyleCnt="3" custScaleX="83205" custScaleY="80181" custLinFactNeighborX="-1458" custLinFactNeighborY="-3803">
        <dgm:presLayoutVars>
          <dgm:bulletEnabled val="1"/>
        </dgm:presLayoutVars>
      </dgm:prSet>
      <dgm:spPr/>
    </dgm:pt>
    <dgm:pt modelId="{60B94DD2-CB86-426F-9FBB-1E1A40D18862}" type="pres">
      <dgm:prSet presAssocID="{848A96E9-F6F4-4444-9696-7492A1C3D5B6}" presName="ThreeConn_1-2" presStyleLbl="fgAccFollowNode1" presStyleIdx="0" presStyleCnt="2" custLinFactNeighborX="-54988" custLinFactNeighborY="38967">
        <dgm:presLayoutVars>
          <dgm:bulletEnabled val="1"/>
        </dgm:presLayoutVars>
      </dgm:prSet>
      <dgm:spPr/>
    </dgm:pt>
    <dgm:pt modelId="{96FB3BBF-0339-4F59-8241-4B7F4230389D}" type="pres">
      <dgm:prSet presAssocID="{848A96E9-F6F4-4444-9696-7492A1C3D5B6}" presName="ThreeConn_2-3" presStyleLbl="fgAccFollowNode1" presStyleIdx="1" presStyleCnt="2" custLinFactNeighborX="-15786" custLinFactNeighborY="6489">
        <dgm:presLayoutVars>
          <dgm:bulletEnabled val="1"/>
        </dgm:presLayoutVars>
      </dgm:prSet>
      <dgm:spPr/>
    </dgm:pt>
    <dgm:pt modelId="{2701133A-8237-4CDB-A0CB-CCC91058E9C1}" type="pres">
      <dgm:prSet presAssocID="{848A96E9-F6F4-4444-9696-7492A1C3D5B6}" presName="ThreeNodes_1_text" presStyleLbl="node1" presStyleIdx="2" presStyleCnt="3">
        <dgm:presLayoutVars>
          <dgm:bulletEnabled val="1"/>
        </dgm:presLayoutVars>
      </dgm:prSet>
      <dgm:spPr/>
    </dgm:pt>
    <dgm:pt modelId="{08CAF846-0F99-416D-A586-E62F2D345453}" type="pres">
      <dgm:prSet presAssocID="{848A96E9-F6F4-4444-9696-7492A1C3D5B6}" presName="ThreeNodes_2_text" presStyleLbl="node1" presStyleIdx="2" presStyleCnt="3">
        <dgm:presLayoutVars>
          <dgm:bulletEnabled val="1"/>
        </dgm:presLayoutVars>
      </dgm:prSet>
      <dgm:spPr/>
    </dgm:pt>
    <dgm:pt modelId="{21733260-2E7B-4888-A4C5-F49E200B5E7A}" type="pres">
      <dgm:prSet presAssocID="{848A96E9-F6F4-4444-9696-7492A1C3D5B6}" presName="ThreeNodes_3_text" presStyleLbl="node1" presStyleIdx="2" presStyleCnt="3">
        <dgm:presLayoutVars>
          <dgm:bulletEnabled val="1"/>
        </dgm:presLayoutVars>
      </dgm:prSet>
      <dgm:spPr/>
    </dgm:pt>
  </dgm:ptLst>
  <dgm:cxnLst>
    <dgm:cxn modelId="{F2E49E12-4BE9-49E5-BEB6-8813E3F0A052}" type="presOf" srcId="{670E4D50-DB80-4E55-A434-243858DC0CE3}" destId="{96FB3BBF-0339-4F59-8241-4B7F4230389D}" srcOrd="0" destOrd="0" presId="urn:microsoft.com/office/officeart/2005/8/layout/vProcess5"/>
    <dgm:cxn modelId="{7E5E6427-DAC0-4374-8AC7-33894D93989C}" type="presOf" srcId="{E7467EE4-1A11-4071-AF9F-77C10AE791D9}" destId="{EB61C7AF-1F29-4415-A677-4438869A933D}" srcOrd="0" destOrd="0" presId="urn:microsoft.com/office/officeart/2005/8/layout/vProcess5"/>
    <dgm:cxn modelId="{85179B38-E128-4E71-A9CD-1F0853CA3A91}" srcId="{848A96E9-F6F4-4444-9696-7492A1C3D5B6}" destId="{FDDFFF3C-E7D8-4C2D-BE68-A7D2647C29E4}" srcOrd="2" destOrd="0" parTransId="{02D8CB08-E2D5-4AC8-B8FB-FD7EE51139B8}" sibTransId="{E574C5AD-EA41-4CD6-9997-51072C108BA5}"/>
    <dgm:cxn modelId="{A66AFF3A-9F96-4B5F-A619-7DFAE3BD135F}" type="presOf" srcId="{FDDFFF3C-E7D8-4C2D-BE68-A7D2647C29E4}" destId="{21733260-2E7B-4888-A4C5-F49E200B5E7A}" srcOrd="1" destOrd="0" presId="urn:microsoft.com/office/officeart/2005/8/layout/vProcess5"/>
    <dgm:cxn modelId="{82998F5F-3842-4E63-9CB5-B623F6E951A9}" type="presOf" srcId="{FDDFFF3C-E7D8-4C2D-BE68-A7D2647C29E4}" destId="{CC2B132C-0705-4FC9-B5C8-1F157DA35C06}" srcOrd="0" destOrd="0" presId="urn:microsoft.com/office/officeart/2005/8/layout/vProcess5"/>
    <dgm:cxn modelId="{1DC49175-153F-4EBF-9443-92EEE96E1B54}" type="presOf" srcId="{2A6F8F7F-CB47-4C48-B760-7E11D6D5D715}" destId="{EC756AA5-E6D2-4441-9B18-4F094B5DB670}" srcOrd="0" destOrd="0" presId="urn:microsoft.com/office/officeart/2005/8/layout/vProcess5"/>
    <dgm:cxn modelId="{B1AECA58-A8E7-4AD1-B98D-4C11FCD6C5EE}" type="presOf" srcId="{BD18F6A2-614C-4B99-8C28-484B0F161A05}" destId="{60B94DD2-CB86-426F-9FBB-1E1A40D18862}" srcOrd="0" destOrd="0" presId="urn:microsoft.com/office/officeart/2005/8/layout/vProcess5"/>
    <dgm:cxn modelId="{49E47582-CC3C-4E02-B507-945A17308799}" type="presOf" srcId="{848A96E9-F6F4-4444-9696-7492A1C3D5B6}" destId="{43EA27F0-93CD-46D8-8C52-4EDD6D1FE36F}" srcOrd="0" destOrd="0" presId="urn:microsoft.com/office/officeart/2005/8/layout/vProcess5"/>
    <dgm:cxn modelId="{0F76C0AF-A8B5-4A33-8062-0F59FE68A01D}" type="presOf" srcId="{2A6F8F7F-CB47-4C48-B760-7E11D6D5D715}" destId="{08CAF846-0F99-416D-A586-E62F2D345453}" srcOrd="1" destOrd="0" presId="urn:microsoft.com/office/officeart/2005/8/layout/vProcess5"/>
    <dgm:cxn modelId="{78CEDBD9-D2E3-4BB7-A878-42B0A48A3966}" type="presOf" srcId="{E7467EE4-1A11-4071-AF9F-77C10AE791D9}" destId="{2701133A-8237-4CDB-A0CB-CCC91058E9C1}" srcOrd="1" destOrd="0" presId="urn:microsoft.com/office/officeart/2005/8/layout/vProcess5"/>
    <dgm:cxn modelId="{59CF90DF-119B-40E8-957A-67E9ECBDF1C1}" srcId="{848A96E9-F6F4-4444-9696-7492A1C3D5B6}" destId="{2A6F8F7F-CB47-4C48-B760-7E11D6D5D715}" srcOrd="1" destOrd="0" parTransId="{D11F29BA-43F9-4D07-82AB-DD78DB41A461}" sibTransId="{670E4D50-DB80-4E55-A434-243858DC0CE3}"/>
    <dgm:cxn modelId="{DCC8BAEA-89C6-40F4-A150-F288585357CE}" srcId="{848A96E9-F6F4-4444-9696-7492A1C3D5B6}" destId="{E7467EE4-1A11-4071-AF9F-77C10AE791D9}" srcOrd="0" destOrd="0" parTransId="{DD8C02DE-04CC-4201-B064-E81E2F8369D1}" sibTransId="{BD18F6A2-614C-4B99-8C28-484B0F161A05}"/>
    <dgm:cxn modelId="{065D8533-88F2-4924-A6B9-0F8FA73DF278}" type="presParOf" srcId="{43EA27F0-93CD-46D8-8C52-4EDD6D1FE36F}" destId="{B91E02E8-2394-47A7-91A9-B6964DE7709B}" srcOrd="0" destOrd="0" presId="urn:microsoft.com/office/officeart/2005/8/layout/vProcess5"/>
    <dgm:cxn modelId="{6AD3723F-5090-443B-B661-65D126003D20}" type="presParOf" srcId="{43EA27F0-93CD-46D8-8C52-4EDD6D1FE36F}" destId="{EB61C7AF-1F29-4415-A677-4438869A933D}" srcOrd="1" destOrd="0" presId="urn:microsoft.com/office/officeart/2005/8/layout/vProcess5"/>
    <dgm:cxn modelId="{6D0AB8D5-1840-41B9-8ABF-531D115E5433}" type="presParOf" srcId="{43EA27F0-93CD-46D8-8C52-4EDD6D1FE36F}" destId="{EC756AA5-E6D2-4441-9B18-4F094B5DB670}" srcOrd="2" destOrd="0" presId="urn:microsoft.com/office/officeart/2005/8/layout/vProcess5"/>
    <dgm:cxn modelId="{BEC7C0E2-08F1-4760-A8FB-3DA6AD15BCB2}" type="presParOf" srcId="{43EA27F0-93CD-46D8-8C52-4EDD6D1FE36F}" destId="{CC2B132C-0705-4FC9-B5C8-1F157DA35C06}" srcOrd="3" destOrd="0" presId="urn:microsoft.com/office/officeart/2005/8/layout/vProcess5"/>
    <dgm:cxn modelId="{6D1AB0C1-DE8D-4569-9960-1AE2BC27E954}" type="presParOf" srcId="{43EA27F0-93CD-46D8-8C52-4EDD6D1FE36F}" destId="{60B94DD2-CB86-426F-9FBB-1E1A40D18862}" srcOrd="4" destOrd="0" presId="urn:microsoft.com/office/officeart/2005/8/layout/vProcess5"/>
    <dgm:cxn modelId="{A8DC27C3-4507-4997-B934-B8AEC9478DB7}" type="presParOf" srcId="{43EA27F0-93CD-46D8-8C52-4EDD6D1FE36F}" destId="{96FB3BBF-0339-4F59-8241-4B7F4230389D}" srcOrd="5" destOrd="0" presId="urn:microsoft.com/office/officeart/2005/8/layout/vProcess5"/>
    <dgm:cxn modelId="{0C32FCFD-5569-4F17-825F-F0021EDF7A7D}" type="presParOf" srcId="{43EA27F0-93CD-46D8-8C52-4EDD6D1FE36F}" destId="{2701133A-8237-4CDB-A0CB-CCC91058E9C1}" srcOrd="6" destOrd="0" presId="urn:microsoft.com/office/officeart/2005/8/layout/vProcess5"/>
    <dgm:cxn modelId="{6DA4221D-DA76-4E0D-A04D-30C86C26D443}" type="presParOf" srcId="{43EA27F0-93CD-46D8-8C52-4EDD6D1FE36F}" destId="{08CAF846-0F99-416D-A586-E62F2D345453}" srcOrd="7" destOrd="0" presId="urn:microsoft.com/office/officeart/2005/8/layout/vProcess5"/>
    <dgm:cxn modelId="{D9E29896-CE2F-47AD-93D8-4207F312718B}" type="presParOf" srcId="{43EA27F0-93CD-46D8-8C52-4EDD6D1FE36F}" destId="{21733260-2E7B-4888-A4C5-F49E200B5E7A}"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B3A09-E45E-4A3C-9726-ABDFC96073CB}">
      <dsp:nvSpPr>
        <dsp:cNvPr id="0" name=""/>
        <dsp:cNvSpPr/>
      </dsp:nvSpPr>
      <dsp:spPr>
        <a:xfrm>
          <a:off x="3833574" y="2899688"/>
          <a:ext cx="2106538" cy="1364559"/>
        </a:xfrm>
        <a:prstGeom prst="roundRect">
          <a:avLst>
            <a:gd name="adj" fmla="val 10000"/>
          </a:avLst>
        </a:prstGeom>
        <a:solidFill>
          <a:schemeClr val="lt2">
            <a:alpha val="90000"/>
            <a:hueOff val="0"/>
            <a:satOff val="0"/>
            <a:lumOff val="0"/>
            <a:alphaOff val="0"/>
          </a:schemeClr>
        </a:solidFill>
        <a:ln w="1397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n-GB" sz="1400" kern="1200" dirty="0"/>
            <a:t>Louise Bradbury </a:t>
          </a:r>
        </a:p>
        <a:p>
          <a:pPr marL="114300" lvl="1" indent="-114300" algn="l" defTabSz="622300">
            <a:lnSpc>
              <a:spcPct val="90000"/>
            </a:lnSpc>
            <a:spcBef>
              <a:spcPct val="0"/>
            </a:spcBef>
            <a:spcAft>
              <a:spcPct val="15000"/>
            </a:spcAft>
            <a:buChar char="•"/>
          </a:pPr>
          <a:r>
            <a:rPr lang="en-GB" sz="1400" kern="1200" dirty="0"/>
            <a:t>Health Facilitator</a:t>
          </a:r>
        </a:p>
      </dsp:txBody>
      <dsp:txXfrm>
        <a:off x="4495511" y="3270803"/>
        <a:ext cx="1414626" cy="963469"/>
      </dsp:txXfrm>
    </dsp:sp>
    <dsp:sp modelId="{AD31BA4A-9E9F-4432-A67E-8CCD86B496A7}">
      <dsp:nvSpPr>
        <dsp:cNvPr id="0" name=""/>
        <dsp:cNvSpPr/>
      </dsp:nvSpPr>
      <dsp:spPr>
        <a:xfrm>
          <a:off x="396590" y="2899688"/>
          <a:ext cx="2106538" cy="1364559"/>
        </a:xfrm>
        <a:prstGeom prst="roundRect">
          <a:avLst>
            <a:gd name="adj" fmla="val 10000"/>
          </a:avLst>
        </a:prstGeom>
        <a:solidFill>
          <a:schemeClr val="lt2">
            <a:alpha val="90000"/>
            <a:hueOff val="0"/>
            <a:satOff val="0"/>
            <a:lumOff val="0"/>
            <a:alphaOff val="0"/>
          </a:schemeClr>
        </a:solidFill>
        <a:ln w="1397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n-GB" sz="1400" kern="1200" dirty="0"/>
            <a:t>Amy George </a:t>
          </a:r>
        </a:p>
        <a:p>
          <a:pPr marL="114300" lvl="1" indent="-114300" algn="l" defTabSz="622300">
            <a:lnSpc>
              <a:spcPct val="90000"/>
            </a:lnSpc>
            <a:spcBef>
              <a:spcPct val="0"/>
            </a:spcBef>
            <a:spcAft>
              <a:spcPct val="15000"/>
            </a:spcAft>
            <a:buChar char="•"/>
          </a:pPr>
          <a:r>
            <a:rPr lang="en-GB" sz="1400" kern="1200" dirty="0"/>
            <a:t>Strategic Health Facilitator</a:t>
          </a:r>
        </a:p>
      </dsp:txBody>
      <dsp:txXfrm>
        <a:off x="426565" y="3270803"/>
        <a:ext cx="1414626" cy="963469"/>
      </dsp:txXfrm>
    </dsp:sp>
    <dsp:sp modelId="{84B5724C-8865-4ED1-84C3-3CC10E5E743A}">
      <dsp:nvSpPr>
        <dsp:cNvPr id="0" name=""/>
        <dsp:cNvSpPr/>
      </dsp:nvSpPr>
      <dsp:spPr>
        <a:xfrm>
          <a:off x="3833574" y="0"/>
          <a:ext cx="2106538" cy="1364559"/>
        </a:xfrm>
        <a:prstGeom prst="roundRect">
          <a:avLst>
            <a:gd name="adj" fmla="val 10000"/>
          </a:avLst>
        </a:prstGeom>
        <a:solidFill>
          <a:schemeClr val="lt2">
            <a:alpha val="90000"/>
            <a:hueOff val="0"/>
            <a:satOff val="0"/>
            <a:lumOff val="0"/>
            <a:alphaOff val="0"/>
          </a:schemeClr>
        </a:solidFill>
        <a:ln w="1397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n-GB" sz="1400" kern="1200" dirty="0"/>
            <a:t>Alison Good </a:t>
          </a:r>
        </a:p>
        <a:p>
          <a:pPr marL="114300" lvl="1" indent="-114300" algn="l" defTabSz="622300">
            <a:lnSpc>
              <a:spcPct val="90000"/>
            </a:lnSpc>
            <a:spcBef>
              <a:spcPct val="0"/>
            </a:spcBef>
            <a:spcAft>
              <a:spcPct val="15000"/>
            </a:spcAft>
            <a:buChar char="•"/>
          </a:pPr>
          <a:r>
            <a:rPr lang="en-GB" sz="1400" kern="1200" dirty="0"/>
            <a:t>Health Facilitator</a:t>
          </a:r>
        </a:p>
      </dsp:txBody>
      <dsp:txXfrm>
        <a:off x="4495511" y="29975"/>
        <a:ext cx="1414626" cy="963469"/>
      </dsp:txXfrm>
    </dsp:sp>
    <dsp:sp modelId="{B8A6BE16-3AA7-4B15-B0C1-DD3D31B50D51}">
      <dsp:nvSpPr>
        <dsp:cNvPr id="0" name=""/>
        <dsp:cNvSpPr/>
      </dsp:nvSpPr>
      <dsp:spPr>
        <a:xfrm>
          <a:off x="396590" y="0"/>
          <a:ext cx="2106538" cy="1364559"/>
        </a:xfrm>
        <a:prstGeom prst="roundRect">
          <a:avLst>
            <a:gd name="adj" fmla="val 10000"/>
          </a:avLst>
        </a:prstGeom>
        <a:solidFill>
          <a:schemeClr val="lt2">
            <a:alpha val="90000"/>
            <a:hueOff val="0"/>
            <a:satOff val="0"/>
            <a:lumOff val="0"/>
            <a:alphaOff val="0"/>
          </a:schemeClr>
        </a:solidFill>
        <a:ln w="1397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n-GB" sz="1400" kern="1200" dirty="0"/>
            <a:t>Marta Coates </a:t>
          </a:r>
        </a:p>
        <a:p>
          <a:pPr marL="114300" lvl="1" indent="-114300" algn="l" defTabSz="622300">
            <a:lnSpc>
              <a:spcPct val="90000"/>
            </a:lnSpc>
            <a:spcBef>
              <a:spcPct val="0"/>
            </a:spcBef>
            <a:spcAft>
              <a:spcPct val="15000"/>
            </a:spcAft>
            <a:buChar char="•"/>
          </a:pPr>
          <a:r>
            <a:rPr lang="en-GB" sz="1400" kern="1200" dirty="0"/>
            <a:t>Strategic Health Facilitator</a:t>
          </a:r>
        </a:p>
      </dsp:txBody>
      <dsp:txXfrm>
        <a:off x="426565" y="29975"/>
        <a:ext cx="1414626" cy="963469"/>
      </dsp:txXfrm>
    </dsp:sp>
    <dsp:sp modelId="{332D456F-5ECD-41DC-B027-9E917A9933A7}">
      <dsp:nvSpPr>
        <dsp:cNvPr id="0" name=""/>
        <dsp:cNvSpPr/>
      </dsp:nvSpPr>
      <dsp:spPr>
        <a:xfrm>
          <a:off x="1279290" y="243062"/>
          <a:ext cx="1846419" cy="1846419"/>
        </a:xfrm>
        <a:prstGeom prst="pieWedge">
          <a:avLst/>
        </a:prstGeom>
        <a:solidFill>
          <a:srgbClr val="AA72D4"/>
        </a:solidFill>
        <a:ln w="1397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kern="1200" dirty="0"/>
            <a:t>North and Mid Hants LD team </a:t>
          </a:r>
        </a:p>
      </dsp:txBody>
      <dsp:txXfrm>
        <a:off x="1820094" y="783866"/>
        <a:ext cx="1305615" cy="1305615"/>
      </dsp:txXfrm>
    </dsp:sp>
    <dsp:sp modelId="{FB4385CE-DBAB-4B88-B237-FC6CB13877EF}">
      <dsp:nvSpPr>
        <dsp:cNvPr id="0" name=""/>
        <dsp:cNvSpPr/>
      </dsp:nvSpPr>
      <dsp:spPr>
        <a:xfrm rot="5400000">
          <a:off x="3210994" y="243062"/>
          <a:ext cx="1846419" cy="1846419"/>
        </a:xfrm>
        <a:prstGeom prst="pieWedge">
          <a:avLst/>
        </a:prstGeom>
        <a:solidFill>
          <a:srgbClr val="AA72D4"/>
        </a:solidFill>
        <a:ln w="1397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kern="1200" dirty="0"/>
            <a:t>West Hants LD team </a:t>
          </a:r>
        </a:p>
      </dsp:txBody>
      <dsp:txXfrm rot="-5400000">
        <a:off x="3210994" y="783866"/>
        <a:ext cx="1305615" cy="1305615"/>
      </dsp:txXfrm>
    </dsp:sp>
    <dsp:sp modelId="{92AFFB59-C894-4B5C-8B80-F65B2D6BEAB2}">
      <dsp:nvSpPr>
        <dsp:cNvPr id="0" name=""/>
        <dsp:cNvSpPr/>
      </dsp:nvSpPr>
      <dsp:spPr>
        <a:xfrm rot="10800000">
          <a:off x="3210994" y="2174766"/>
          <a:ext cx="1846419" cy="1846419"/>
        </a:xfrm>
        <a:prstGeom prst="pieWedge">
          <a:avLst/>
        </a:prstGeom>
        <a:solidFill>
          <a:srgbClr val="0070C0"/>
        </a:solidFill>
        <a:ln w="1397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kern="1200" dirty="0"/>
            <a:t>Southampton LD team </a:t>
          </a:r>
        </a:p>
      </dsp:txBody>
      <dsp:txXfrm rot="10800000">
        <a:off x="3210994" y="2174766"/>
        <a:ext cx="1305615" cy="1305615"/>
      </dsp:txXfrm>
    </dsp:sp>
    <dsp:sp modelId="{9B230730-1B1E-42FB-A29C-66C5ED4043F5}">
      <dsp:nvSpPr>
        <dsp:cNvPr id="0" name=""/>
        <dsp:cNvSpPr/>
      </dsp:nvSpPr>
      <dsp:spPr>
        <a:xfrm rot="16200000">
          <a:off x="1279290" y="2174766"/>
          <a:ext cx="1846419" cy="1846419"/>
        </a:xfrm>
        <a:prstGeom prst="pieWedge">
          <a:avLst/>
        </a:prstGeom>
        <a:solidFill>
          <a:srgbClr val="0070C0"/>
        </a:solidFill>
        <a:ln w="1397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kern="1200" dirty="0"/>
            <a:t>East Hants LD team </a:t>
          </a:r>
        </a:p>
      </dsp:txBody>
      <dsp:txXfrm rot="5400000">
        <a:off x="1820094" y="2174766"/>
        <a:ext cx="1305615" cy="1305615"/>
      </dsp:txXfrm>
    </dsp:sp>
    <dsp:sp modelId="{8FA319F3-538D-487C-AF78-DFF6D329DFB7}">
      <dsp:nvSpPr>
        <dsp:cNvPr id="0" name=""/>
        <dsp:cNvSpPr/>
      </dsp:nvSpPr>
      <dsp:spPr>
        <a:xfrm>
          <a:off x="2849599" y="1748341"/>
          <a:ext cx="637505" cy="554352"/>
        </a:xfrm>
        <a:prstGeom prst="circularArrow">
          <a:avLst/>
        </a:prstGeom>
        <a:solidFill>
          <a:schemeClr val="dk2">
            <a:tint val="60000"/>
            <a:hueOff val="0"/>
            <a:satOff val="0"/>
            <a:lumOff val="0"/>
            <a:alphaOff val="0"/>
          </a:schemeClr>
        </a:solidFill>
        <a:ln w="1397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1704C8-860E-47E8-BC36-623D03AE5CAC}">
      <dsp:nvSpPr>
        <dsp:cNvPr id="0" name=""/>
        <dsp:cNvSpPr/>
      </dsp:nvSpPr>
      <dsp:spPr>
        <a:xfrm rot="10800000">
          <a:off x="2849599" y="1961554"/>
          <a:ext cx="637505" cy="554352"/>
        </a:xfrm>
        <a:prstGeom prst="circularArrow">
          <a:avLst/>
        </a:prstGeom>
        <a:solidFill>
          <a:schemeClr val="dk2">
            <a:tint val="60000"/>
            <a:hueOff val="0"/>
            <a:satOff val="0"/>
            <a:lumOff val="0"/>
            <a:alphaOff val="0"/>
          </a:schemeClr>
        </a:solidFill>
        <a:ln w="1397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1C7AF-1F29-4415-A677-4438869A933D}">
      <dsp:nvSpPr>
        <dsp:cNvPr id="0" name=""/>
        <dsp:cNvSpPr/>
      </dsp:nvSpPr>
      <dsp:spPr>
        <a:xfrm>
          <a:off x="71998" y="79"/>
          <a:ext cx="4955180" cy="2475749"/>
        </a:xfrm>
        <a:prstGeom prst="roundRect">
          <a:avLst>
            <a:gd name="adj" fmla="val 10000"/>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0" i="0" kern="1200" baseline="0" dirty="0"/>
            <a:t>“If you would like to explore ideas / thoughts for improvements or provide any additional feedback / suggestions, please do not hesitate to contact myself or the Learning Disability and Autism Programme team at hiowicb-hsi.hiowldap@nhs.net.” </a:t>
          </a:r>
          <a:endParaRPr lang="en-US" sz="1600" kern="1200" dirty="0"/>
        </a:p>
      </dsp:txBody>
      <dsp:txXfrm>
        <a:off x="144510" y="72591"/>
        <a:ext cx="3173750" cy="2330725"/>
      </dsp:txXfrm>
    </dsp:sp>
    <dsp:sp modelId="{EC756AA5-E6D2-4441-9B18-4F094B5DB670}">
      <dsp:nvSpPr>
        <dsp:cNvPr id="0" name=""/>
        <dsp:cNvSpPr/>
      </dsp:nvSpPr>
      <dsp:spPr>
        <a:xfrm>
          <a:off x="410998" y="2785140"/>
          <a:ext cx="4939866" cy="960889"/>
        </a:xfrm>
        <a:prstGeom prst="roundRect">
          <a:avLst>
            <a:gd name="adj" fmla="val 10000"/>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i="0" kern="1200" baseline="0" dirty="0"/>
            <a:t>Dr Gemma </a:t>
          </a:r>
          <a:r>
            <a:rPr lang="en-GB" sz="2400" b="1" i="0" kern="1200" baseline="0" dirty="0" err="1"/>
            <a:t>Langman</a:t>
          </a:r>
          <a:r>
            <a:rPr lang="en-GB" sz="2400" b="1" i="0" kern="1200" baseline="0" dirty="0"/>
            <a:t> </a:t>
          </a:r>
          <a:endParaRPr lang="en-US" sz="2400" kern="1200" dirty="0"/>
        </a:p>
      </dsp:txBody>
      <dsp:txXfrm>
        <a:off x="439141" y="2813283"/>
        <a:ext cx="3408634" cy="904603"/>
      </dsp:txXfrm>
    </dsp:sp>
    <dsp:sp modelId="{CC2B132C-0705-4FC9-B5C8-1F157DA35C06}">
      <dsp:nvSpPr>
        <dsp:cNvPr id="0" name=""/>
        <dsp:cNvSpPr/>
      </dsp:nvSpPr>
      <dsp:spPr>
        <a:xfrm>
          <a:off x="1218371" y="4046924"/>
          <a:ext cx="4110216" cy="1281755"/>
        </a:xfrm>
        <a:prstGeom prst="roundRect">
          <a:avLst>
            <a:gd name="adj" fmla="val 10000"/>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0" i="1" kern="1200" baseline="0" dirty="0"/>
            <a:t>GP at Wickham Surgery and Clinical Champion for Learning Disability and Autism Programme, Hampshire and Isle of Wight Integrated Care Board </a:t>
          </a:r>
          <a:endParaRPr lang="en-US" sz="1400" b="0" i="1" kern="1200" dirty="0"/>
        </a:p>
      </dsp:txBody>
      <dsp:txXfrm>
        <a:off x="1255912" y="4084465"/>
        <a:ext cx="2807905" cy="1206673"/>
      </dsp:txXfrm>
    </dsp:sp>
    <dsp:sp modelId="{60B94DD2-CB86-426F-9FBB-1E1A40D18862}">
      <dsp:nvSpPr>
        <dsp:cNvPr id="0" name=""/>
        <dsp:cNvSpPr/>
      </dsp:nvSpPr>
      <dsp:spPr>
        <a:xfrm>
          <a:off x="3333252" y="1836444"/>
          <a:ext cx="1039075" cy="1039075"/>
        </a:xfrm>
        <a:prstGeom prst="downArrow">
          <a:avLst>
            <a:gd name="adj1" fmla="val 55000"/>
            <a:gd name="adj2" fmla="val 45000"/>
          </a:avLst>
        </a:prstGeom>
        <a:solidFill>
          <a:schemeClr val="accent1">
            <a:alpha val="90000"/>
            <a:tint val="40000"/>
            <a:hueOff val="0"/>
            <a:satOff val="0"/>
            <a:lumOff val="0"/>
            <a:alphaOff val="0"/>
          </a:schemeClr>
        </a:solidFill>
        <a:ln w="1397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567044" y="1836444"/>
        <a:ext cx="571491" cy="781904"/>
      </dsp:txXfrm>
    </dsp:sp>
    <dsp:sp modelId="{96FB3BBF-0339-4F59-8241-4B7F4230389D}">
      <dsp:nvSpPr>
        <dsp:cNvPr id="0" name=""/>
        <dsp:cNvSpPr/>
      </dsp:nvSpPr>
      <dsp:spPr>
        <a:xfrm>
          <a:off x="4176461" y="3353323"/>
          <a:ext cx="1039075" cy="1039075"/>
        </a:xfrm>
        <a:prstGeom prst="downArrow">
          <a:avLst>
            <a:gd name="adj1" fmla="val 55000"/>
            <a:gd name="adj2" fmla="val 45000"/>
          </a:avLst>
        </a:prstGeom>
        <a:solidFill>
          <a:schemeClr val="accent1">
            <a:alpha val="90000"/>
            <a:tint val="40000"/>
            <a:hueOff val="0"/>
            <a:satOff val="0"/>
            <a:lumOff val="0"/>
            <a:alphaOff val="0"/>
          </a:schemeClr>
        </a:solidFill>
        <a:ln w="1397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410253" y="3353323"/>
        <a:ext cx="571491" cy="781904"/>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smtClean="0">
                <a:ea typeface="+mn-ea"/>
              </a:defRPr>
            </a:lvl1pPr>
          </a:lstStyle>
          <a:p>
            <a:pPr>
              <a:defRPr/>
            </a:pPr>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9DBD392B-7B27-DB41-A676-E284DAE06817}" type="datetimeFigureOut">
              <a:rPr lang="en-GB"/>
              <a:pPr/>
              <a:t>27/09/2024</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smtClean="0">
                <a:ea typeface="+mn-ea"/>
              </a:defRPr>
            </a:lvl1pPr>
          </a:lstStyle>
          <a:p>
            <a:pPr>
              <a:defRPr/>
            </a:pPr>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11A5F25-6070-9F45-A2E5-BB284005B1AF}" type="slidenum">
              <a:rPr lang="en-GB"/>
              <a:pPr/>
              <a:t>‹#›</a:t>
            </a:fld>
            <a:endParaRPr lang="en-GB"/>
          </a:p>
        </p:txBody>
      </p:sp>
    </p:spTree>
    <p:extLst>
      <p:ext uri="{BB962C8B-B14F-4D97-AF65-F5344CB8AC3E}">
        <p14:creationId xmlns:p14="http://schemas.microsoft.com/office/powerpoint/2010/main" val="4273179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256419EC-98BE-4734-A5A6-88B5FB7E05E5}" type="datetimeFigureOut">
              <a:rPr lang="en-GB" smtClean="0"/>
              <a:t>27/09/2024</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CE8F82E6-8822-425E-B3AA-D7DF454A593B}" type="slidenum">
              <a:rPr lang="en-GB" smtClean="0"/>
              <a:t>‹#›</a:t>
            </a:fld>
            <a:endParaRPr lang="en-GB"/>
          </a:p>
        </p:txBody>
      </p:sp>
    </p:spTree>
    <p:extLst>
      <p:ext uri="{BB962C8B-B14F-4D97-AF65-F5344CB8AC3E}">
        <p14:creationId xmlns:p14="http://schemas.microsoft.com/office/powerpoint/2010/main" val="683916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General practice can play a vital role in improving holistic person-centred care for people with a learning disability to enable them to live their ambition of fulfilled lives in the community. </a:t>
            </a:r>
            <a:endParaRPr lang="en-GB" dirty="0"/>
          </a:p>
        </p:txBody>
      </p:sp>
      <p:sp>
        <p:nvSpPr>
          <p:cNvPr id="4" name="Slide Number Placeholder 3"/>
          <p:cNvSpPr>
            <a:spLocks noGrp="1"/>
          </p:cNvSpPr>
          <p:nvPr>
            <p:ph type="sldNum" sz="quarter" idx="10"/>
          </p:nvPr>
        </p:nvSpPr>
        <p:spPr/>
        <p:txBody>
          <a:bodyPr/>
          <a:lstStyle/>
          <a:p>
            <a:fld id="{8EF3FB19-2EBB-4C1F-B1A9-B8A376C0E4AB}" type="slidenum">
              <a:rPr lang="en-GB" smtClean="0"/>
              <a:t>1</a:t>
            </a:fld>
            <a:endParaRPr lang="en-GB"/>
          </a:p>
        </p:txBody>
      </p:sp>
    </p:spTree>
    <p:extLst>
      <p:ext uri="{BB962C8B-B14F-4D97-AF65-F5344CB8AC3E}">
        <p14:creationId xmlns:p14="http://schemas.microsoft.com/office/powerpoint/2010/main" val="3282794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Reports usually come out annually- now based on the year of death, not year when death was reviewed.</a:t>
            </a:r>
          </a:p>
          <a:p>
            <a:endParaRPr lang="en-GB" dirty="0"/>
          </a:p>
          <a:p>
            <a:r>
              <a:rPr lang="en-GB" dirty="0"/>
              <a:t>Reporting now includes autistic people as we as people with learning disabilities.</a:t>
            </a:r>
          </a:p>
          <a:p>
            <a:endParaRPr lang="en-GB" dirty="0"/>
          </a:p>
          <a:p>
            <a:r>
              <a:rPr lang="en-GB" dirty="0"/>
              <a:t>Primary care staff may be asked to provide information that would support </a:t>
            </a:r>
            <a:r>
              <a:rPr lang="en-GB" dirty="0" err="1"/>
              <a:t>reviewes</a:t>
            </a:r>
            <a:r>
              <a:rPr lang="en-GB" dirty="0"/>
              <a:t>. </a:t>
            </a:r>
          </a:p>
        </p:txBody>
      </p:sp>
      <p:sp>
        <p:nvSpPr>
          <p:cNvPr id="4" name="Slide Number Placeholder 3"/>
          <p:cNvSpPr>
            <a:spLocks noGrp="1"/>
          </p:cNvSpPr>
          <p:nvPr>
            <p:ph type="sldNum" sz="quarter" idx="5"/>
          </p:nvPr>
        </p:nvSpPr>
        <p:spPr/>
        <p:txBody>
          <a:bodyPr/>
          <a:lstStyle/>
          <a:p>
            <a:fld id="{8EF3FB19-2EBB-4C1F-B1A9-B8A376C0E4AB}" type="slidenum">
              <a:rPr lang="en-GB" smtClean="0"/>
              <a:t>4</a:t>
            </a:fld>
            <a:endParaRPr lang="en-GB"/>
          </a:p>
        </p:txBody>
      </p:sp>
    </p:spTree>
    <p:extLst>
      <p:ext uri="{BB962C8B-B14F-4D97-AF65-F5344CB8AC3E}">
        <p14:creationId xmlns:p14="http://schemas.microsoft.com/office/powerpoint/2010/main" val="2906725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Service User involvement with this report has led to it being called the “spot the difference report” as they feel not a lot has changed so they are comparing 2022 deaths to those from 2018-2022</a:t>
            </a:r>
          </a:p>
          <a:p>
            <a:r>
              <a:rPr lang="en-GB" dirty="0"/>
              <a:t>Unique death means- Some deaths get reported twice so where were more deaths reported but only 3648 were unique.</a:t>
            </a:r>
          </a:p>
        </p:txBody>
      </p:sp>
      <p:sp>
        <p:nvSpPr>
          <p:cNvPr id="4" name="Slide Number Placeholder 3"/>
          <p:cNvSpPr>
            <a:spLocks noGrp="1"/>
          </p:cNvSpPr>
          <p:nvPr>
            <p:ph type="sldNum" sz="quarter" idx="5"/>
          </p:nvPr>
        </p:nvSpPr>
        <p:spPr/>
        <p:txBody>
          <a:bodyPr/>
          <a:lstStyle/>
          <a:p>
            <a:fld id="{CE8F82E6-8822-425E-B3AA-D7DF454A593B}" type="slidenum">
              <a:rPr lang="en-GB" smtClean="0"/>
              <a:t>5</a:t>
            </a:fld>
            <a:endParaRPr lang="en-GB"/>
          </a:p>
        </p:txBody>
      </p:sp>
    </p:spTree>
    <p:extLst>
      <p:ext uri="{BB962C8B-B14F-4D97-AF65-F5344CB8AC3E}">
        <p14:creationId xmlns:p14="http://schemas.microsoft.com/office/powerpoint/2010/main" val="2337358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reason this is comprehensive is that these health checks have been designed as a proactive assessment which would identify unmet health needs early. </a:t>
            </a:r>
          </a:p>
        </p:txBody>
      </p:sp>
      <p:sp>
        <p:nvSpPr>
          <p:cNvPr id="4" name="Slide Number Placeholder 3"/>
          <p:cNvSpPr>
            <a:spLocks noGrp="1"/>
          </p:cNvSpPr>
          <p:nvPr>
            <p:ph type="sldNum" sz="quarter" idx="10"/>
          </p:nvPr>
        </p:nvSpPr>
        <p:spPr/>
        <p:txBody>
          <a:bodyPr/>
          <a:lstStyle/>
          <a:p>
            <a:fld id="{98E1E788-E78D-4F13-AD60-231DF1EEE5F4}" type="slidenum">
              <a:rPr lang="en-GB" smtClean="0"/>
              <a:t>8</a:t>
            </a:fld>
            <a:endParaRPr lang="en-GB"/>
          </a:p>
        </p:txBody>
      </p:sp>
    </p:spTree>
    <p:extLst>
      <p:ext uri="{BB962C8B-B14F-4D97-AF65-F5344CB8AC3E}">
        <p14:creationId xmlns:p14="http://schemas.microsoft.com/office/powerpoint/2010/main" val="1217880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Transition – AHC check info leaflet for young people 13+/ parents</a:t>
            </a:r>
          </a:p>
        </p:txBody>
      </p:sp>
      <p:sp>
        <p:nvSpPr>
          <p:cNvPr id="4" name="Slide Number Placeholder 3"/>
          <p:cNvSpPr>
            <a:spLocks noGrp="1"/>
          </p:cNvSpPr>
          <p:nvPr>
            <p:ph type="sldNum" sz="quarter" idx="10"/>
          </p:nvPr>
        </p:nvSpPr>
        <p:spPr/>
        <p:txBody>
          <a:bodyPr/>
          <a:lstStyle/>
          <a:p>
            <a:fld id="{98E1E788-E78D-4F13-AD60-231DF1EEE5F4}" type="slidenum">
              <a:rPr lang="en-GB" smtClean="0"/>
              <a:t>10</a:t>
            </a:fld>
            <a:endParaRPr lang="en-GB"/>
          </a:p>
        </p:txBody>
      </p:sp>
    </p:spTree>
    <p:extLst>
      <p:ext uri="{BB962C8B-B14F-4D97-AF65-F5344CB8AC3E}">
        <p14:creationId xmlns:p14="http://schemas.microsoft.com/office/powerpoint/2010/main" val="3262406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what reason</a:t>
            </a:r>
            <a:r>
              <a:rPr lang="en-GB" baseline="0" dirty="0"/>
              <a:t>able adjustments they have in place already?</a:t>
            </a:r>
          </a:p>
          <a:p>
            <a:endParaRPr lang="en-GB" baseline="0" dirty="0"/>
          </a:p>
          <a:p>
            <a:pPr>
              <a:buFontTx/>
              <a:buChar char="•"/>
            </a:pPr>
            <a:r>
              <a:rPr lang="en-US" altLang="en-US" sz="1200" dirty="0">
                <a:solidFill>
                  <a:schemeClr val="tx1"/>
                </a:solidFill>
              </a:rPr>
              <a:t>Be proactive/</a:t>
            </a:r>
            <a:r>
              <a:rPr lang="en-GB" altLang="en-US" sz="1200" dirty="0">
                <a:solidFill>
                  <a:schemeClr val="tx1"/>
                </a:solidFill>
              </a:rPr>
              <a:t>Find out information from the </a:t>
            </a:r>
          </a:p>
          <a:p>
            <a:pPr marL="0" indent="0">
              <a:buNone/>
            </a:pPr>
            <a:r>
              <a:rPr lang="en-GB" altLang="en-US" sz="1200" dirty="0">
                <a:solidFill>
                  <a:schemeClr val="tx1"/>
                </a:solidFill>
              </a:rPr>
              <a:t>     patient, carer and family</a:t>
            </a:r>
          </a:p>
          <a:p>
            <a:pPr>
              <a:buFontTx/>
              <a:buChar char="•"/>
            </a:pPr>
            <a:r>
              <a:rPr lang="en-US" altLang="en-US" sz="1200" dirty="0">
                <a:solidFill>
                  <a:schemeClr val="tx1"/>
                </a:solidFill>
              </a:rPr>
              <a:t>Ensure effective team communication </a:t>
            </a:r>
          </a:p>
          <a:p>
            <a:pPr>
              <a:buFontTx/>
              <a:buChar char="•"/>
            </a:pPr>
            <a:r>
              <a:rPr lang="en-US" altLang="en-US" sz="1200" dirty="0">
                <a:solidFill>
                  <a:schemeClr val="tx1"/>
                </a:solidFill>
              </a:rPr>
              <a:t>Check if Hospital Passport in place and Use it!</a:t>
            </a:r>
          </a:p>
          <a:p>
            <a:pPr>
              <a:buFontTx/>
              <a:buChar char="•"/>
            </a:pPr>
            <a:r>
              <a:rPr lang="en-US" altLang="en-US" sz="1200" dirty="0">
                <a:solidFill>
                  <a:schemeClr val="tx1"/>
                </a:solidFill>
              </a:rPr>
              <a:t>Use The Hospital Communication book if needed</a:t>
            </a:r>
          </a:p>
          <a:p>
            <a:pPr>
              <a:buFontTx/>
              <a:buChar char="•"/>
            </a:pPr>
            <a:r>
              <a:rPr lang="en-US" altLang="en-US" sz="1200" dirty="0">
                <a:solidFill>
                  <a:schemeClr val="tx1"/>
                </a:solidFill>
              </a:rPr>
              <a:t>Be open minded / Think outside the box</a:t>
            </a:r>
          </a:p>
          <a:p>
            <a:pPr>
              <a:buFontTx/>
              <a:buChar char="•"/>
            </a:pPr>
            <a:r>
              <a:rPr lang="en-US" altLang="en-US" sz="1200" dirty="0">
                <a:solidFill>
                  <a:srgbClr val="FF0000"/>
                </a:solidFill>
              </a:rPr>
              <a:t>Make reasonable adjustments </a:t>
            </a:r>
          </a:p>
          <a:p>
            <a:pPr>
              <a:buFontTx/>
              <a:buChar char="•"/>
            </a:pPr>
            <a:r>
              <a:rPr lang="en-US" altLang="en-US" sz="1200" dirty="0">
                <a:solidFill>
                  <a:schemeClr val="tx1"/>
                </a:solidFill>
              </a:rPr>
              <a:t>Advocate on behalf of the person with LD</a:t>
            </a:r>
          </a:p>
          <a:p>
            <a:pPr>
              <a:buFontTx/>
              <a:buChar char="•"/>
            </a:pPr>
            <a:r>
              <a:rPr lang="en-US" altLang="en-US" sz="1200" dirty="0">
                <a:solidFill>
                  <a:schemeClr val="tx1"/>
                </a:solidFill>
              </a:rPr>
              <a:t>Understand consent and MCA (Refer to IMCA if needed)</a:t>
            </a:r>
          </a:p>
          <a:p>
            <a:pPr lvl="0">
              <a:buFontTx/>
              <a:buChar char="•"/>
              <a:defRPr/>
            </a:pPr>
            <a:r>
              <a:rPr lang="en-US" altLang="en-US" sz="1200" dirty="0">
                <a:solidFill>
                  <a:srgbClr val="000000"/>
                </a:solidFill>
              </a:rPr>
              <a:t>Ensure the patient has been reviewed HOLISTICALLY prior to discharge</a:t>
            </a:r>
          </a:p>
          <a:p>
            <a:pPr lvl="0">
              <a:buFontTx/>
              <a:buChar char="•"/>
              <a:defRPr/>
            </a:pPr>
            <a:r>
              <a:rPr lang="en-US" altLang="en-US" sz="1200" dirty="0">
                <a:solidFill>
                  <a:srgbClr val="000000"/>
                </a:solidFill>
              </a:rPr>
              <a:t>Ensure patient discharged with equipment as needed </a:t>
            </a:r>
          </a:p>
          <a:p>
            <a:pPr lvl="0">
              <a:buFontTx/>
              <a:buChar char="•"/>
              <a:defRPr/>
            </a:pPr>
            <a:r>
              <a:rPr lang="en-US" altLang="en-US" sz="1200" dirty="0">
                <a:solidFill>
                  <a:srgbClr val="000000"/>
                </a:solidFill>
              </a:rPr>
              <a:t>Ensure patients with LD are flagged on hospital system</a:t>
            </a:r>
          </a:p>
          <a:p>
            <a:pPr lvl="0">
              <a:buFontTx/>
              <a:buChar char="•"/>
              <a:defRPr/>
            </a:pPr>
            <a:r>
              <a:rPr lang="en-GB" altLang="en-US" sz="1200" dirty="0">
                <a:solidFill>
                  <a:srgbClr val="000000"/>
                </a:solidFill>
              </a:rPr>
              <a:t>Consider Care plans for frequent attenders </a:t>
            </a:r>
          </a:p>
          <a:p>
            <a:endParaRPr lang="en-GB" dirty="0"/>
          </a:p>
        </p:txBody>
      </p:sp>
      <p:sp>
        <p:nvSpPr>
          <p:cNvPr id="4" name="Slide Number Placeholder 3"/>
          <p:cNvSpPr>
            <a:spLocks noGrp="1"/>
          </p:cNvSpPr>
          <p:nvPr>
            <p:ph type="sldNum" sz="quarter" idx="10"/>
          </p:nvPr>
        </p:nvSpPr>
        <p:spPr/>
        <p:txBody>
          <a:bodyPr/>
          <a:lstStyle/>
          <a:p>
            <a:fld id="{98E1E788-E78D-4F13-AD60-231DF1EEE5F4}" type="slidenum">
              <a:rPr lang="en-GB" smtClean="0"/>
              <a:t>13</a:t>
            </a:fld>
            <a:endParaRPr lang="en-GB"/>
          </a:p>
        </p:txBody>
      </p:sp>
    </p:spTree>
    <p:extLst>
      <p:ext uri="{BB962C8B-B14F-4D97-AF65-F5344CB8AC3E}">
        <p14:creationId xmlns:p14="http://schemas.microsoft.com/office/powerpoint/2010/main" val="786962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8E1E788-E78D-4F13-AD60-231DF1EEE5F4}" type="slidenum">
              <a:rPr lang="en-GB" smtClean="0"/>
              <a:t>14</a:t>
            </a:fld>
            <a:endParaRPr lang="en-GB"/>
          </a:p>
        </p:txBody>
      </p:sp>
    </p:spTree>
    <p:extLst>
      <p:ext uri="{BB962C8B-B14F-4D97-AF65-F5344CB8AC3E}">
        <p14:creationId xmlns:p14="http://schemas.microsoft.com/office/powerpoint/2010/main" val="816375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66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2000" baseline="0">
                <a:solidFill>
                  <a:schemeClr val="tx1">
                    <a:lumMod val="8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lvl1pPr>
              <a:defRPr>
                <a:solidFill>
                  <a:schemeClr val="bg2">
                    <a:lumMod val="20000"/>
                    <a:lumOff val="80000"/>
                  </a:schemeClr>
                </a:solidFill>
              </a:defRPr>
            </a:lvl1pPr>
          </a:lstStyle>
          <a:p>
            <a:pPr>
              <a:defRPr/>
            </a:pPr>
            <a:r>
              <a:rPr lang="en-GB" altLang="en-US"/>
              <a:t>Date:</a:t>
            </a:r>
            <a:endParaRPr lang="en-GB" altLang="en-US" dirty="0"/>
          </a:p>
        </p:txBody>
      </p:sp>
      <p:sp>
        <p:nvSpPr>
          <p:cNvPr id="9" name="Footer Placeholder 8"/>
          <p:cNvSpPr>
            <a:spLocks noGrp="1"/>
          </p:cNvSpPr>
          <p:nvPr>
            <p:ph type="ftr" sz="quarter" idx="11"/>
          </p:nvPr>
        </p:nvSpPr>
        <p:spPr/>
        <p:txBody>
          <a:bodyPr/>
          <a:lstStyle>
            <a:lvl1pPr>
              <a:defRPr>
                <a:solidFill>
                  <a:schemeClr val="bg2">
                    <a:lumMod val="20000"/>
                    <a:lumOff val="80000"/>
                  </a:schemeClr>
                </a:solidFill>
              </a:defRPr>
            </a:lvl1pPr>
          </a:lstStyle>
          <a:p>
            <a:pPr>
              <a:defRPr/>
            </a:pPr>
            <a:endParaRPr lang="en-GB" altLang="en-US" dirty="0"/>
          </a:p>
        </p:txBody>
      </p:sp>
      <p:sp>
        <p:nvSpPr>
          <p:cNvPr id="10" name="Slide Number Placeholder 9"/>
          <p:cNvSpPr>
            <a:spLocks noGrp="1"/>
          </p:cNvSpPr>
          <p:nvPr>
            <p:ph type="sldNum" sz="quarter" idx="12"/>
          </p:nvPr>
        </p:nvSpPr>
        <p:spPr/>
        <p:txBody>
          <a:bodyPr/>
          <a:lstStyle>
            <a:lvl1pPr>
              <a:defRPr>
                <a:solidFill>
                  <a:schemeClr val="bg2">
                    <a:lumMod val="60000"/>
                    <a:lumOff val="40000"/>
                  </a:schemeClr>
                </a:solidFill>
              </a:defRPr>
            </a:lvl1pPr>
          </a:lstStyle>
          <a:p>
            <a:fld id="{6E3FE639-8BBE-D74F-86DD-C23C1967D8C1}" type="slidenum">
              <a:rPr lang="en-GB" smtClean="0"/>
              <a:pPr/>
              <a:t>‹#›</a:t>
            </a:fld>
            <a:endParaRPr lang="en-GB" dirty="0"/>
          </a:p>
        </p:txBody>
      </p:sp>
    </p:spTree>
    <p:extLst>
      <p:ext uri="{BB962C8B-B14F-4D97-AF65-F5344CB8AC3E}">
        <p14:creationId xmlns:p14="http://schemas.microsoft.com/office/powerpoint/2010/main" val="74893844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GB" altLang="en-US"/>
              <a:t>Date:</a:t>
            </a: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fld id="{6E3FE639-8BBE-D74F-86DD-C23C1967D8C1}" type="slidenum">
              <a:rPr lang="en-GB" smtClean="0"/>
              <a:pPr/>
              <a:t>‹#›</a:t>
            </a:fld>
            <a:endParaRPr lang="en-GB" dirty="0"/>
          </a:p>
        </p:txBody>
      </p:sp>
    </p:spTree>
    <p:extLst>
      <p:ext uri="{BB962C8B-B14F-4D97-AF65-F5344CB8AC3E}">
        <p14:creationId xmlns:p14="http://schemas.microsoft.com/office/powerpoint/2010/main" val="962685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GB" altLang="en-US"/>
              <a:t>Date:</a:t>
            </a: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fld id="{6E3FE639-8BBE-D74F-86DD-C23C1967D8C1}" type="slidenum">
              <a:rPr lang="en-GB" smtClean="0"/>
              <a:pPr/>
              <a:t>‹#›</a:t>
            </a:fld>
            <a:endParaRPr lang="en-GB" dirty="0"/>
          </a:p>
        </p:txBody>
      </p:sp>
    </p:spTree>
    <p:extLst>
      <p:ext uri="{BB962C8B-B14F-4D97-AF65-F5344CB8AC3E}">
        <p14:creationId xmlns:p14="http://schemas.microsoft.com/office/powerpoint/2010/main" val="561967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Rectangle 6"/>
          <p:cNvSpPr>
            <a:spLocks noGrp="1" noChangeArrowheads="1"/>
          </p:cNvSpPr>
          <p:nvPr>
            <p:ph type="sldNum" sz="quarter" idx="10"/>
          </p:nvPr>
        </p:nvSpPr>
        <p:spPr/>
        <p:txBody>
          <a:bodyPr/>
          <a:lstStyle>
            <a:lvl1pPr>
              <a:defRPr/>
            </a:lvl1pPr>
          </a:lstStyle>
          <a:p>
            <a:fld id="{C6D190D8-2B40-9E48-A8B7-DABEEB415F7B}" type="slidenum">
              <a:rPr lang="en-GB"/>
              <a:pPr/>
              <a:t>‹#›</a:t>
            </a:fld>
            <a:endParaRPr lang="en-GB" dirty="0"/>
          </a:p>
        </p:txBody>
      </p:sp>
      <p:sp>
        <p:nvSpPr>
          <p:cNvPr id="8" name="Title 1"/>
          <p:cNvSpPr>
            <a:spLocks noGrp="1"/>
          </p:cNvSpPr>
          <p:nvPr>
            <p:ph type="title"/>
          </p:nvPr>
        </p:nvSpPr>
        <p:spPr>
          <a:xfrm>
            <a:off x="385763" y="1700808"/>
            <a:ext cx="8229600" cy="2232248"/>
          </a:xfrm>
        </p:spPr>
        <p:txBody>
          <a:bodyPr/>
          <a:lstStyle>
            <a:lvl1pPr algn="ctr">
              <a:defRPr/>
            </a:lvl1pPr>
          </a:lstStyle>
          <a:p>
            <a:r>
              <a:rPr lang="en-US" dirty="0"/>
              <a:t>Click to edit Master title style</a:t>
            </a:r>
            <a:endParaRPr lang="en-GB" dirty="0"/>
          </a:p>
        </p:txBody>
      </p:sp>
      <p:pic>
        <p:nvPicPr>
          <p:cNvPr id="7" name="Picture 6" descr="A picture containing text, clock&#10;&#10;Description automatically generated">
            <a:extLst>
              <a:ext uri="{FF2B5EF4-FFF2-40B4-BE49-F238E27FC236}">
                <a16:creationId xmlns:a16="http://schemas.microsoft.com/office/drawing/2014/main" id="{6D9CFCC0-84A1-A358-F449-59F2D6DA731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27397" y="5570174"/>
            <a:ext cx="6489205" cy="1027178"/>
          </a:xfrm>
          <a:prstGeom prst="rect">
            <a:avLst/>
          </a:prstGeom>
        </p:spPr>
      </p:pic>
      <p:pic>
        <p:nvPicPr>
          <p:cNvPr id="10" name="Picture 9">
            <a:extLst>
              <a:ext uri="{FF2B5EF4-FFF2-40B4-BE49-F238E27FC236}">
                <a16:creationId xmlns:a16="http://schemas.microsoft.com/office/drawing/2014/main" id="{50627C97-2898-86D0-027F-304028AEE1EA}"/>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46781" y="260648"/>
            <a:ext cx="1639515" cy="720080"/>
          </a:xfrm>
          <a:prstGeom prst="rect">
            <a:avLst/>
          </a:prstGeom>
        </p:spPr>
      </p:pic>
    </p:spTree>
    <p:extLst>
      <p:ext uri="{BB962C8B-B14F-4D97-AF65-F5344CB8AC3E}">
        <p14:creationId xmlns:p14="http://schemas.microsoft.com/office/powerpoint/2010/main" val="3731363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1904" y="4944616"/>
            <a:ext cx="5486400" cy="284584"/>
          </a:xfrm>
        </p:spPr>
        <p:txBody>
          <a:bodyPr anchor="b"/>
          <a:lstStyle>
            <a:lvl1pPr algn="ctr">
              <a:defRPr sz="2000" b="1"/>
            </a:lvl1pPr>
          </a:lstStyle>
          <a:p>
            <a:r>
              <a:rPr lang="en-US" dirty="0"/>
              <a:t>Click to edit Master title style</a:t>
            </a:r>
            <a:endParaRPr lang="en-GB" dirty="0"/>
          </a:p>
        </p:txBody>
      </p:sp>
      <p:sp>
        <p:nvSpPr>
          <p:cNvPr id="3" name="Picture Placeholder 2"/>
          <p:cNvSpPr>
            <a:spLocks noGrp="1"/>
          </p:cNvSpPr>
          <p:nvPr>
            <p:ph type="pic" idx="1"/>
          </p:nvPr>
        </p:nvSpPr>
        <p:spPr>
          <a:xfrm>
            <a:off x="1821904" y="1340768"/>
            <a:ext cx="5486400" cy="3384376"/>
          </a:xfrm>
        </p:spPr>
        <p:txBody>
          <a:bodyPr/>
          <a:lstStyle>
            <a:lvl1pPr marL="0" indent="0">
              <a:buNone/>
              <a:defRPr sz="3200">
                <a:solidFill>
                  <a:srgbClr val="00599B"/>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dirty="0"/>
          </a:p>
        </p:txBody>
      </p:sp>
      <p:sp>
        <p:nvSpPr>
          <p:cNvPr id="7" name="Rectangle 6"/>
          <p:cNvSpPr>
            <a:spLocks noGrp="1" noChangeArrowheads="1"/>
          </p:cNvSpPr>
          <p:nvPr>
            <p:ph type="sldNum" sz="quarter" idx="12"/>
          </p:nvPr>
        </p:nvSpPr>
        <p:spPr>
          <a:ln/>
        </p:spPr>
        <p:txBody>
          <a:bodyPr/>
          <a:lstStyle>
            <a:lvl1pPr>
              <a:defRPr/>
            </a:lvl1pPr>
          </a:lstStyle>
          <a:p>
            <a:fld id="{9F5498F4-F302-A341-8254-A133F073195D}" type="slidenum">
              <a:rPr lang="en-GB"/>
              <a:pPr/>
              <a:t>‹#›</a:t>
            </a:fld>
            <a:endParaRPr lang="en-GB"/>
          </a:p>
        </p:txBody>
      </p:sp>
      <p:pic>
        <p:nvPicPr>
          <p:cNvPr id="4" name="Picture 3">
            <a:extLst>
              <a:ext uri="{FF2B5EF4-FFF2-40B4-BE49-F238E27FC236}">
                <a16:creationId xmlns:a16="http://schemas.microsoft.com/office/drawing/2014/main" id="{36D04C71-D749-E928-EFBB-F128E293002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46781" y="260648"/>
            <a:ext cx="1639515" cy="720080"/>
          </a:xfrm>
          <a:prstGeom prst="rect">
            <a:avLst/>
          </a:prstGeom>
        </p:spPr>
      </p:pic>
    </p:spTree>
    <p:extLst>
      <p:ext uri="{BB962C8B-B14F-4D97-AF65-F5344CB8AC3E}">
        <p14:creationId xmlns:p14="http://schemas.microsoft.com/office/powerpoint/2010/main" val="1859118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ltLang="en-US"/>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fld id="{E8710CB4-71F0-2343-8993-59BB2A3CF373}" type="slidenum">
              <a:rPr lang="en-GB" smtClean="0"/>
              <a:pPr/>
              <a:t>‹#›</a:t>
            </a:fld>
            <a:endParaRPr lang="en-GB"/>
          </a:p>
        </p:txBody>
      </p:sp>
      <p:pic>
        <p:nvPicPr>
          <p:cNvPr id="7" name="Picture 6">
            <a:extLst>
              <a:ext uri="{FF2B5EF4-FFF2-40B4-BE49-F238E27FC236}">
                <a16:creationId xmlns:a16="http://schemas.microsoft.com/office/drawing/2014/main" id="{ECE6BDFF-7F8F-838A-6352-DD626954C25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46781" y="260648"/>
            <a:ext cx="1639515" cy="720080"/>
          </a:xfrm>
          <a:prstGeom prst="rect">
            <a:avLst/>
          </a:prstGeom>
        </p:spPr>
      </p:pic>
      <p:pic>
        <p:nvPicPr>
          <p:cNvPr id="8" name="Picture 7" descr="A picture containing text, clock&#10;&#10;Description automatically generated">
            <a:extLst>
              <a:ext uri="{FF2B5EF4-FFF2-40B4-BE49-F238E27FC236}">
                <a16:creationId xmlns:a16="http://schemas.microsoft.com/office/drawing/2014/main" id="{96E22885-1D12-5502-D061-76197EF5F1A4}"/>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661666" y="5949279"/>
            <a:ext cx="3854550" cy="610137"/>
          </a:xfrm>
          <a:prstGeom prst="rect">
            <a:avLst/>
          </a:prstGeom>
        </p:spPr>
      </p:pic>
    </p:spTree>
    <p:extLst>
      <p:ext uri="{BB962C8B-B14F-4D97-AF65-F5344CB8AC3E}">
        <p14:creationId xmlns:p14="http://schemas.microsoft.com/office/powerpoint/2010/main" val="861098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6600" b="0"/>
            </a:lvl1pPr>
          </a:lstStyle>
          <a:p>
            <a:r>
              <a:rPr lang="en-US"/>
              <a:t>Click to edit Master title style</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r>
              <a:rPr lang="en-GB" altLang="en-US"/>
              <a:t>Date:</a:t>
            </a: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fld id="{6E3FE639-8BBE-D74F-86DD-C23C1967D8C1}" type="slidenum">
              <a:rPr lang="en-GB" smtClean="0"/>
              <a:pPr/>
              <a:t>‹#›</a:t>
            </a:fld>
            <a:endParaRPr lang="en-GB"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80569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GB" altLang="en-US"/>
          </a:p>
        </p:txBody>
      </p:sp>
      <p:sp>
        <p:nvSpPr>
          <p:cNvPr id="6" name="Footer Placeholder 5"/>
          <p:cNvSpPr>
            <a:spLocks noGrp="1"/>
          </p:cNvSpPr>
          <p:nvPr>
            <p:ph type="ftr" sz="quarter" idx="11"/>
          </p:nvPr>
        </p:nvSpPr>
        <p:spPr/>
        <p:txBody>
          <a:bodyPr/>
          <a:lstStyle/>
          <a:p>
            <a:pPr>
              <a:defRPr/>
            </a:pPr>
            <a:endParaRPr lang="en-GB" altLang="en-US" dirty="0"/>
          </a:p>
        </p:txBody>
      </p:sp>
      <p:sp>
        <p:nvSpPr>
          <p:cNvPr id="7" name="Slide Number Placeholder 6"/>
          <p:cNvSpPr>
            <a:spLocks noGrp="1"/>
          </p:cNvSpPr>
          <p:nvPr>
            <p:ph type="sldNum" sz="quarter" idx="12"/>
          </p:nvPr>
        </p:nvSpPr>
        <p:spPr/>
        <p:txBody>
          <a:bodyPr/>
          <a:lstStyle/>
          <a:p>
            <a:fld id="{F4719A42-8D72-8946-BE7C-2EEA1840B467}" type="slidenum">
              <a:rPr lang="en-GB" smtClean="0"/>
              <a:pPr/>
              <a:t>‹#›</a:t>
            </a:fld>
            <a:endParaRPr lang="en-GB"/>
          </a:p>
        </p:txBody>
      </p:sp>
      <p:pic>
        <p:nvPicPr>
          <p:cNvPr id="8" name="Picture 7">
            <a:extLst>
              <a:ext uri="{FF2B5EF4-FFF2-40B4-BE49-F238E27FC236}">
                <a16:creationId xmlns:a16="http://schemas.microsoft.com/office/drawing/2014/main" id="{02090018-25BD-8996-7438-441EB609A81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46781" y="260648"/>
            <a:ext cx="1639515" cy="720080"/>
          </a:xfrm>
          <a:prstGeom prst="rect">
            <a:avLst/>
          </a:prstGeom>
        </p:spPr>
      </p:pic>
    </p:spTree>
    <p:extLst>
      <p:ext uri="{BB962C8B-B14F-4D97-AF65-F5344CB8AC3E}">
        <p14:creationId xmlns:p14="http://schemas.microsoft.com/office/powerpoint/2010/main" val="2823251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946404" y="1717185"/>
            <a:ext cx="3360420" cy="731520"/>
          </a:xfrm>
        </p:spPr>
        <p:txBody>
          <a:bodyPr anchor="b">
            <a:normAutofit/>
          </a:bodyPr>
          <a:lstStyle>
            <a:lvl1pPr marL="0" indent="0">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46404"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4599432" y="1717185"/>
            <a:ext cx="3364992" cy="731520"/>
          </a:xfrm>
        </p:spPr>
        <p:txBody>
          <a:bodyPr anchor="b">
            <a:normAutofit/>
          </a:bodyPr>
          <a:lstStyle>
            <a:lvl1pPr marL="0" indent="0">
              <a:buFontTx/>
              <a:buNone/>
              <a:defRPr lang="en-US" sz="1800" b="0" kern="1200" spc="10" baseline="0" dirty="0">
                <a:solidFill>
                  <a:schemeClr val="tx2"/>
                </a:solidFill>
                <a:latin typeface="+mn-lt"/>
                <a:ea typeface="+mn-ea"/>
                <a:cs typeface="+mn-cs"/>
              </a:defRPr>
            </a:lvl1pPr>
          </a:lstStyle>
          <a:p>
            <a:pPr marL="0" lvl="0" indent="0" algn="l" defTabSz="914400" rtl="0" eaLnBrk="1" latinLnBrk="0" hangingPunct="1">
              <a:lnSpc>
                <a:spcPct val="95000"/>
              </a:lnSpc>
              <a:spcBef>
                <a:spcPts val="0"/>
              </a:spcBef>
              <a:spcAft>
                <a:spcPts val="200"/>
              </a:spcAft>
              <a:buClr>
                <a:schemeClr val="accent1"/>
              </a:buClr>
              <a:buSzPct val="80000"/>
              <a:buNone/>
            </a:pPr>
            <a:r>
              <a:rPr lang="en-US"/>
              <a:t>Click to edit Master text styles</a:t>
            </a:r>
          </a:p>
        </p:txBody>
      </p:sp>
      <p:sp>
        <p:nvSpPr>
          <p:cNvPr id="6" name="Content Placeholder 5"/>
          <p:cNvSpPr>
            <a:spLocks noGrp="1"/>
          </p:cNvSpPr>
          <p:nvPr>
            <p:ph sz="quarter" idx="4"/>
          </p:nvPr>
        </p:nvSpPr>
        <p:spPr>
          <a:xfrm>
            <a:off x="4594860"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r>
              <a:rPr lang="en-GB" altLang="en-US"/>
              <a:t>Date:</a:t>
            </a:r>
            <a:endParaRPr lang="en-GB" altLang="en-US" dirty="0"/>
          </a:p>
        </p:txBody>
      </p:sp>
      <p:sp>
        <p:nvSpPr>
          <p:cNvPr id="8" name="Footer Placeholder 7"/>
          <p:cNvSpPr>
            <a:spLocks noGrp="1"/>
          </p:cNvSpPr>
          <p:nvPr>
            <p:ph type="ftr" sz="quarter" idx="11"/>
          </p:nvPr>
        </p:nvSpPr>
        <p:spPr/>
        <p:txBody>
          <a:bodyPr/>
          <a:lstStyle/>
          <a:p>
            <a:pPr>
              <a:defRPr/>
            </a:pPr>
            <a:endParaRPr lang="en-GB" altLang="en-US" dirty="0"/>
          </a:p>
        </p:txBody>
      </p:sp>
      <p:sp>
        <p:nvSpPr>
          <p:cNvPr id="9" name="Slide Number Placeholder 8"/>
          <p:cNvSpPr>
            <a:spLocks noGrp="1"/>
          </p:cNvSpPr>
          <p:nvPr>
            <p:ph type="sldNum" sz="quarter" idx="12"/>
          </p:nvPr>
        </p:nvSpPr>
        <p:spPr/>
        <p:txBody>
          <a:bodyPr/>
          <a:lstStyle/>
          <a:p>
            <a:fld id="{6E3FE639-8BBE-D74F-86DD-C23C1967D8C1}" type="slidenum">
              <a:rPr lang="en-GB" smtClean="0"/>
              <a:pPr/>
              <a:t>‹#›</a:t>
            </a:fld>
            <a:endParaRPr lang="en-GB" dirty="0"/>
          </a:p>
        </p:txBody>
      </p:sp>
    </p:spTree>
    <p:extLst>
      <p:ext uri="{BB962C8B-B14F-4D97-AF65-F5344CB8AC3E}">
        <p14:creationId xmlns:p14="http://schemas.microsoft.com/office/powerpoint/2010/main" val="4115312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r>
              <a:rPr lang="en-GB" altLang="en-US"/>
              <a:t>Date:</a:t>
            </a:r>
            <a:endParaRPr lang="en-GB" altLang="en-US" dirty="0"/>
          </a:p>
        </p:txBody>
      </p:sp>
      <p:sp>
        <p:nvSpPr>
          <p:cNvPr id="4" name="Footer Placeholder 3"/>
          <p:cNvSpPr>
            <a:spLocks noGrp="1"/>
          </p:cNvSpPr>
          <p:nvPr>
            <p:ph type="ftr" sz="quarter" idx="11"/>
          </p:nvPr>
        </p:nvSpPr>
        <p:spPr/>
        <p:txBody>
          <a:bodyPr/>
          <a:lstStyle/>
          <a:p>
            <a:pPr>
              <a:defRPr/>
            </a:pPr>
            <a:endParaRPr lang="en-GB" altLang="en-US" dirty="0"/>
          </a:p>
        </p:txBody>
      </p:sp>
      <p:sp>
        <p:nvSpPr>
          <p:cNvPr id="5" name="Slide Number Placeholder 4"/>
          <p:cNvSpPr>
            <a:spLocks noGrp="1"/>
          </p:cNvSpPr>
          <p:nvPr>
            <p:ph type="sldNum" sz="quarter" idx="12"/>
          </p:nvPr>
        </p:nvSpPr>
        <p:spPr/>
        <p:txBody>
          <a:bodyPr/>
          <a:lstStyle/>
          <a:p>
            <a:fld id="{6E3FE639-8BBE-D74F-86DD-C23C1967D8C1}" type="slidenum">
              <a:rPr lang="en-GB" smtClean="0"/>
              <a:pPr/>
              <a:t>‹#›</a:t>
            </a:fld>
            <a:endParaRPr lang="en-GB" dirty="0"/>
          </a:p>
        </p:txBody>
      </p:sp>
    </p:spTree>
    <p:extLst>
      <p:ext uri="{BB962C8B-B14F-4D97-AF65-F5344CB8AC3E}">
        <p14:creationId xmlns:p14="http://schemas.microsoft.com/office/powerpoint/2010/main" val="2335325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GB" altLang="en-US"/>
              <a:t>Date:</a:t>
            </a:r>
            <a:endParaRPr lang="en-GB" altLang="en-US" dirty="0"/>
          </a:p>
        </p:txBody>
      </p:sp>
      <p:sp>
        <p:nvSpPr>
          <p:cNvPr id="3" name="Footer Placeholder 2"/>
          <p:cNvSpPr>
            <a:spLocks noGrp="1"/>
          </p:cNvSpPr>
          <p:nvPr>
            <p:ph type="ftr" sz="quarter" idx="11"/>
          </p:nvPr>
        </p:nvSpPr>
        <p:spPr/>
        <p:txBody>
          <a:bodyPr/>
          <a:lstStyle/>
          <a:p>
            <a:pPr>
              <a:defRPr/>
            </a:pPr>
            <a:endParaRPr lang="en-GB" altLang="en-US" dirty="0"/>
          </a:p>
        </p:txBody>
      </p:sp>
      <p:sp>
        <p:nvSpPr>
          <p:cNvPr id="4" name="Slide Number Placeholder 3"/>
          <p:cNvSpPr>
            <a:spLocks noGrp="1"/>
          </p:cNvSpPr>
          <p:nvPr>
            <p:ph type="sldNum" sz="quarter" idx="12"/>
          </p:nvPr>
        </p:nvSpPr>
        <p:spPr/>
        <p:txBody>
          <a:bodyPr/>
          <a:lstStyle/>
          <a:p>
            <a:fld id="{6E3FE639-8BBE-D74F-86DD-C23C1967D8C1}" type="slidenum">
              <a:rPr lang="en-GB" smtClean="0"/>
              <a:pPr/>
              <a:t>‹#›</a:t>
            </a:fld>
            <a:endParaRPr lang="en-GB" dirty="0"/>
          </a:p>
        </p:txBody>
      </p:sp>
    </p:spTree>
    <p:extLst>
      <p:ext uri="{BB962C8B-B14F-4D97-AF65-F5344CB8AC3E}">
        <p14:creationId xmlns:p14="http://schemas.microsoft.com/office/powerpoint/2010/main" val="3189975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3378200" y="685800"/>
            <a:ext cx="4559300"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r>
              <a:rPr lang="en-GB" altLang="en-US"/>
              <a:t>Date:</a:t>
            </a:r>
            <a:endParaRPr lang="en-GB" altLang="en-US" dirty="0"/>
          </a:p>
        </p:txBody>
      </p:sp>
      <p:sp>
        <p:nvSpPr>
          <p:cNvPr id="6" name="Footer Placeholder 5"/>
          <p:cNvSpPr>
            <a:spLocks noGrp="1"/>
          </p:cNvSpPr>
          <p:nvPr>
            <p:ph type="ftr" sz="quarter" idx="11"/>
          </p:nvPr>
        </p:nvSpPr>
        <p:spPr/>
        <p:txBody>
          <a:bodyPr/>
          <a:lstStyle/>
          <a:p>
            <a:pPr>
              <a:defRPr/>
            </a:pPr>
            <a:endParaRPr lang="en-GB" altLang="en-US" dirty="0"/>
          </a:p>
        </p:txBody>
      </p:sp>
      <p:sp>
        <p:nvSpPr>
          <p:cNvPr id="7" name="Slide Number Placeholder 6"/>
          <p:cNvSpPr>
            <a:spLocks noGrp="1"/>
          </p:cNvSpPr>
          <p:nvPr>
            <p:ph type="sldNum" sz="quarter" idx="12"/>
          </p:nvPr>
        </p:nvSpPr>
        <p:spPr/>
        <p:txBody>
          <a:bodyPr/>
          <a:lstStyle/>
          <a:p>
            <a:fld id="{6E3FE639-8BBE-D74F-86DD-C23C1967D8C1}" type="slidenum">
              <a:rPr lang="en-GB" smtClean="0"/>
              <a:pPr/>
              <a:t>‹#›</a:t>
            </a:fld>
            <a:endParaRPr lang="en-GB" dirty="0"/>
          </a:p>
        </p:txBody>
      </p:sp>
    </p:spTree>
    <p:extLst>
      <p:ext uri="{BB962C8B-B14F-4D97-AF65-F5344CB8AC3E}">
        <p14:creationId xmlns:p14="http://schemas.microsoft.com/office/powerpoint/2010/main" val="2574086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846963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846963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6108590"/>
            <a:ext cx="748665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r>
              <a:rPr lang="en-GB" altLang="en-US"/>
              <a:t>Date:</a:t>
            </a:r>
            <a:endParaRPr lang="en-GB" altLang="en-US" dirty="0"/>
          </a:p>
        </p:txBody>
      </p:sp>
      <p:sp>
        <p:nvSpPr>
          <p:cNvPr id="6" name="Footer Placeholder 5"/>
          <p:cNvSpPr>
            <a:spLocks noGrp="1"/>
          </p:cNvSpPr>
          <p:nvPr>
            <p:ph type="ftr" sz="quarter" idx="11"/>
          </p:nvPr>
        </p:nvSpPr>
        <p:spPr/>
        <p:txBody>
          <a:bodyPr/>
          <a:lstStyle/>
          <a:p>
            <a:pPr>
              <a:defRPr/>
            </a:pPr>
            <a:endParaRPr lang="en-GB" altLang="en-US" dirty="0"/>
          </a:p>
        </p:txBody>
      </p:sp>
      <p:sp>
        <p:nvSpPr>
          <p:cNvPr id="7" name="Slide Number Placeholder 6"/>
          <p:cNvSpPr>
            <a:spLocks noGrp="1"/>
          </p:cNvSpPr>
          <p:nvPr>
            <p:ph type="sldNum" sz="quarter" idx="12"/>
          </p:nvPr>
        </p:nvSpPr>
        <p:spPr/>
        <p:txBody>
          <a:bodyPr/>
          <a:lstStyle/>
          <a:p>
            <a:fld id="{6E3FE639-8BBE-D74F-86DD-C23C1967D8C1}" type="slidenum">
              <a:rPr lang="en-GB" smtClean="0"/>
              <a:pPr/>
              <a:t>‹#›</a:t>
            </a:fld>
            <a:endParaRPr lang="en-GB" dirty="0"/>
          </a:p>
        </p:txBody>
      </p:sp>
    </p:spTree>
    <p:extLst>
      <p:ext uri="{BB962C8B-B14F-4D97-AF65-F5344CB8AC3E}">
        <p14:creationId xmlns:p14="http://schemas.microsoft.com/office/powerpoint/2010/main" val="2785465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18195" y="0"/>
            <a:ext cx="73152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7831456" y="1044178"/>
            <a:ext cx="1904999" cy="273844"/>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pPr>
              <a:defRPr/>
            </a:pPr>
            <a:r>
              <a:rPr lang="en-GB" altLang="en-US"/>
              <a:t>Date:</a:t>
            </a:r>
            <a:endParaRPr lang="en-GB" altLang="en-US" dirty="0"/>
          </a:p>
        </p:txBody>
      </p:sp>
      <p:sp>
        <p:nvSpPr>
          <p:cNvPr id="5" name="Footer Placeholder 4"/>
          <p:cNvSpPr>
            <a:spLocks noGrp="1"/>
          </p:cNvSpPr>
          <p:nvPr>
            <p:ph type="ftr" sz="quarter" idx="3"/>
          </p:nvPr>
        </p:nvSpPr>
        <p:spPr>
          <a:xfrm rot="16200000">
            <a:off x="6993255" y="4092178"/>
            <a:ext cx="3581400" cy="273844"/>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pPr>
              <a:defRPr/>
            </a:pPr>
            <a:endParaRPr lang="en-GB" altLang="en-US" dirty="0"/>
          </a:p>
        </p:txBody>
      </p:sp>
      <p:sp>
        <p:nvSpPr>
          <p:cNvPr id="6" name="Slide Number Placeholder 5"/>
          <p:cNvSpPr>
            <a:spLocks noGrp="1"/>
          </p:cNvSpPr>
          <p:nvPr>
            <p:ph type="sldNum" sz="quarter" idx="4"/>
          </p:nvPr>
        </p:nvSpPr>
        <p:spPr>
          <a:xfrm>
            <a:off x="8441055" y="6172201"/>
            <a:ext cx="685800" cy="593725"/>
          </a:xfrm>
          <a:prstGeom prst="rect">
            <a:avLst/>
          </a:prstGeom>
        </p:spPr>
        <p:txBody>
          <a:bodyPr vert="horz" lIns="27432" tIns="45720" rIns="27432" bIns="45720" rtlCol="0" anchor="ctr">
            <a:normAutofit/>
          </a:bodyPr>
          <a:lstStyle>
            <a:lvl1pPr algn="ctr">
              <a:defRPr sz="3200">
                <a:solidFill>
                  <a:schemeClr val="tx2">
                    <a:lumMod val="60000"/>
                    <a:lumOff val="40000"/>
                  </a:schemeClr>
                </a:solidFill>
              </a:defRPr>
            </a:lvl1pPr>
          </a:lstStyle>
          <a:p>
            <a:fld id="{6E3FE639-8BBE-D74F-86DD-C23C1967D8C1}" type="slidenum">
              <a:rPr lang="en-GB" smtClean="0"/>
              <a:pPr/>
              <a:t>‹#›</a:t>
            </a:fld>
            <a:endParaRPr lang="en-GB" dirty="0"/>
          </a:p>
        </p:txBody>
      </p:sp>
      <p:pic>
        <p:nvPicPr>
          <p:cNvPr id="8" name="Picture 7">
            <a:extLst>
              <a:ext uri="{FF2B5EF4-FFF2-40B4-BE49-F238E27FC236}">
                <a16:creationId xmlns:a16="http://schemas.microsoft.com/office/drawing/2014/main" id="{BA8BED0F-E749-D7E6-0D54-960C812D4FBF}"/>
              </a:ext>
            </a:extLst>
          </p:cNvPr>
          <p:cNvPicPr>
            <a:picLocks noChangeAspect="1"/>
          </p:cNvPicPr>
          <p:nvPr userDrawn="1"/>
        </p:nvPicPr>
        <p:blipFill>
          <a:blip r:embed="rId15" cstate="email">
            <a:extLst>
              <a:ext uri="{28A0092B-C50C-407E-A947-70E740481C1C}">
                <a14:useLocalDpi xmlns:a14="http://schemas.microsoft.com/office/drawing/2010/main" val="0"/>
              </a:ext>
            </a:extLst>
          </a:blip>
          <a:stretch>
            <a:fillRect/>
          </a:stretch>
        </p:blipFill>
        <p:spPr>
          <a:xfrm>
            <a:off x="7246781" y="260648"/>
            <a:ext cx="1639515" cy="720080"/>
          </a:xfrm>
          <a:prstGeom prst="rect">
            <a:avLst/>
          </a:prstGeom>
        </p:spPr>
      </p:pic>
      <p:pic>
        <p:nvPicPr>
          <p:cNvPr id="9" name="Picture 8" descr="A picture containing text, clock&#10;&#10;Description automatically generated">
            <a:extLst>
              <a:ext uri="{FF2B5EF4-FFF2-40B4-BE49-F238E27FC236}">
                <a16:creationId xmlns:a16="http://schemas.microsoft.com/office/drawing/2014/main" id="{4BF8D667-8415-5A89-C9E6-D16070D4BC56}"/>
              </a:ext>
            </a:extLst>
          </p:cNvPr>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a:xfrm>
            <a:off x="2661666" y="5949279"/>
            <a:ext cx="3854550" cy="610137"/>
          </a:xfrm>
          <a:prstGeom prst="rect">
            <a:avLst/>
          </a:prstGeom>
        </p:spPr>
      </p:pic>
    </p:spTree>
    <p:extLst>
      <p:ext uri="{BB962C8B-B14F-4D97-AF65-F5344CB8AC3E}">
        <p14:creationId xmlns:p14="http://schemas.microsoft.com/office/powerpoint/2010/main" val="4030045551"/>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668" r:id="rId13"/>
  </p:sldLayoutIdLst>
  <p:txStyles>
    <p:title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hyperlink" Target="mailto:Amy.george@southernhealth.nhs.uk" TargetMode="External"/><Relationship Id="rId4" Type="http://schemas.openxmlformats.org/officeDocument/2006/relationships/hyperlink" Target="mailto:shfthealthfacilitators@southernhealth.nhs.u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southernhealth.nhs.uk/our-services/learning-disability-services/health-information" TargetMode="External"/><Relationship Id="rId2" Type="http://schemas.openxmlformats.org/officeDocument/2006/relationships/hyperlink" Target="https://www.southernhealth.nhs.uk/our-services/learning-disability-services/useful-information/information-gps-and-primary-care-staff" TargetMode="Externa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www.e-lfh.org.uk/reasonable-adjustment-digital-flag-training-now-availabl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nhsrho.org/news/new-review-identifies-poorer-care-and-lower-life-expectancy-for-ethnic-minorities-with-a-learning-disability/" TargetMode="External"/><Relationship Id="rId2" Type="http://schemas.openxmlformats.org/officeDocument/2006/relationships/slideLayout" Target="../slideLayouts/slideLayout2.xml"/><Relationship Id="rId1" Type="http://schemas.openxmlformats.org/officeDocument/2006/relationships/video" Target="https://www.youtube.com/embed/fipBiUZG-rs?feature=oembed" TargetMode="External"/><Relationship Id="rId5" Type="http://schemas.openxmlformats.org/officeDocument/2006/relationships/image" Target="../media/image24.jpeg"/><Relationship Id="rId4" Type="http://schemas.openxmlformats.org/officeDocument/2006/relationships/hyperlink" Target="https://raceequalityfoundation.org.uk/press-release/we-deserve-better-ethnic-minorities-with-a-learning-disability-and-access-to-healthcare/"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cid:b99ea657-afb5-48c0-b3b2-5653f8c60a1a" TargetMode="External"/><Relationship Id="rId5" Type="http://schemas.openxmlformats.org/officeDocument/2006/relationships/diagramColors" Target="../diagrams/colors1.xml"/><Relationship Id="rId10" Type="http://schemas.openxmlformats.org/officeDocument/2006/relationships/image" Target="../media/image8.jpeg"/><Relationship Id="rId4" Type="http://schemas.openxmlformats.org/officeDocument/2006/relationships/diagramQuickStyle" Target="../diagrams/quickStyle1.xml"/><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bristol.ac.uk/sps/leder/notify-a-death/"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hyperlink" Target="https://leder.nhs.uk/" TargetMode="External"/><Relationship Id="rId4" Type="http://schemas.openxmlformats.org/officeDocument/2006/relationships/hyperlink" Target="https://leder.nhs.uk/report"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_ao_etBdtMw?feature=oembed" TargetMode="External"/><Relationship Id="rId5" Type="http://schemas.openxmlformats.org/officeDocument/2006/relationships/image" Target="../media/image10.jpeg"/><Relationship Id="rId4" Type="http://schemas.openxmlformats.org/officeDocument/2006/relationships/hyperlink" Target="https://www.youtube.com/watch?v=_ao_etBdtMw"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kcl.ac.uk/ioppn/assets/fans-dept/leder-2022-v2.0.pdf" TargetMode="External"/><Relationship Id="rId2" Type="http://schemas.openxmlformats.org/officeDocument/2006/relationships/hyperlink" Target="https://www.kcl.ac.uk/ioppn/assets/fans-dept/leder-2022-takeaways.pdf"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8FD9585-671D-4606-87D4-EBBE833023DA}"/>
              </a:ext>
            </a:extLst>
          </p:cNvPr>
          <p:cNvSpPr>
            <a:spLocks noGrp="1"/>
          </p:cNvSpPr>
          <p:nvPr>
            <p:ph type="title"/>
          </p:nvPr>
        </p:nvSpPr>
        <p:spPr>
          <a:xfrm>
            <a:off x="3559857" y="1700808"/>
            <a:ext cx="4722575" cy="2304256"/>
          </a:xfrm>
        </p:spPr>
        <p:txBody>
          <a:bodyPr vert="horz" lIns="91440" tIns="45720" rIns="91440" bIns="45720" rtlCol="0" anchor="b">
            <a:normAutofit/>
          </a:bodyPr>
          <a:lstStyle/>
          <a:p>
            <a:pPr algn="r" defTabSz="914400">
              <a:lnSpc>
                <a:spcPct val="85000"/>
              </a:lnSpc>
            </a:pPr>
            <a:r>
              <a:rPr lang="en-US" sz="2000" b="1" i="1" cap="all" dirty="0" err="1">
                <a:solidFill>
                  <a:schemeClr val="accent2">
                    <a:lumMod val="40000"/>
                    <a:lumOff val="60000"/>
                  </a:schemeClr>
                </a:solidFill>
              </a:rPr>
              <a:t>marta</a:t>
            </a:r>
            <a:r>
              <a:rPr lang="en-US" sz="2000" b="1" i="1" cap="all" dirty="0">
                <a:solidFill>
                  <a:schemeClr val="accent2">
                    <a:lumMod val="40000"/>
                    <a:lumOff val="60000"/>
                  </a:schemeClr>
                </a:solidFill>
              </a:rPr>
              <a:t> </a:t>
            </a:r>
            <a:r>
              <a:rPr lang="en-US" sz="2000" b="1" i="1" cap="all" dirty="0" err="1">
                <a:solidFill>
                  <a:schemeClr val="accent2">
                    <a:lumMod val="40000"/>
                    <a:lumOff val="60000"/>
                  </a:schemeClr>
                </a:solidFill>
              </a:rPr>
              <a:t>coates</a:t>
            </a:r>
            <a:br>
              <a:rPr lang="en-US" sz="2000" b="1" cap="all" dirty="0">
                <a:solidFill>
                  <a:srgbClr val="FFFFFF"/>
                </a:solidFill>
              </a:rPr>
            </a:br>
            <a:r>
              <a:rPr lang="en-US" sz="1600" i="1" cap="all" dirty="0">
                <a:solidFill>
                  <a:srgbClr val="FFFFFF"/>
                </a:solidFill>
              </a:rPr>
              <a:t>Strategic health facilitator (RNLD)</a:t>
            </a:r>
            <a:br>
              <a:rPr lang="en-US" sz="1600" i="1" cap="all" dirty="0">
                <a:solidFill>
                  <a:srgbClr val="FFFFFF"/>
                </a:solidFill>
              </a:rPr>
            </a:br>
            <a:br>
              <a:rPr lang="en-US" sz="2000" i="1" cap="all" dirty="0">
                <a:solidFill>
                  <a:srgbClr val="FFFFFF"/>
                </a:solidFill>
              </a:rPr>
            </a:br>
            <a:r>
              <a:rPr lang="en-US" sz="2000" i="1" cap="all" dirty="0">
                <a:solidFill>
                  <a:schemeClr val="accent2">
                    <a:lumMod val="40000"/>
                    <a:lumOff val="60000"/>
                  </a:schemeClr>
                </a:solidFill>
              </a:rPr>
              <a:t>Arun  Sandhu</a:t>
            </a:r>
            <a:br>
              <a:rPr lang="en-US" sz="2000" i="1" cap="all" dirty="0">
                <a:solidFill>
                  <a:schemeClr val="accent2">
                    <a:lumMod val="40000"/>
                    <a:lumOff val="60000"/>
                  </a:schemeClr>
                </a:solidFill>
              </a:rPr>
            </a:br>
            <a:r>
              <a:rPr lang="en-US" sz="1600" i="1" cap="all" dirty="0">
                <a:solidFill>
                  <a:srgbClr val="FFFFFF"/>
                </a:solidFill>
              </a:rPr>
              <a:t>Expert by experience</a:t>
            </a:r>
            <a:br>
              <a:rPr lang="en-US" sz="2000" i="1" cap="all" dirty="0">
                <a:solidFill>
                  <a:srgbClr val="FFFFFF"/>
                </a:solidFill>
              </a:rPr>
            </a:br>
            <a:br>
              <a:rPr lang="en-US" sz="2000" i="1" cap="all" dirty="0">
                <a:solidFill>
                  <a:srgbClr val="FFFFFF"/>
                </a:solidFill>
              </a:rPr>
            </a:br>
            <a:endParaRPr lang="en-US" sz="1600" b="1" cap="all" dirty="0">
              <a:solidFill>
                <a:srgbClr val="FFFFFF"/>
              </a:solidFill>
            </a:endParaRPr>
          </a:p>
        </p:txBody>
      </p:sp>
      <p:pic>
        <p:nvPicPr>
          <p:cNvPr id="1030" name="Picture 6" descr="Group 69">
            <a:extLst>
              <a:ext uri="{FF2B5EF4-FFF2-40B4-BE49-F238E27FC236}">
                <a16:creationId xmlns:a16="http://schemas.microsoft.com/office/drawing/2014/main" id="{77DE4386-A46F-1B68-A52B-1D518B6AB58C}"/>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6436" r="5364" b="3"/>
          <a:stretch/>
        </p:blipFill>
        <p:spPr bwMode="auto">
          <a:xfrm>
            <a:off x="521550" y="2035299"/>
            <a:ext cx="3162300" cy="35852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a:extLst>
              <a:ext uri="{FF2B5EF4-FFF2-40B4-BE49-F238E27FC236}">
                <a16:creationId xmlns:a16="http://schemas.microsoft.com/office/drawing/2014/main" id="{D19E62AB-932B-1F41-BC9B-D09F18E3DD08}"/>
              </a:ext>
            </a:extLst>
          </p:cNvPr>
          <p:cNvSpPr txBox="1"/>
          <p:nvPr/>
        </p:nvSpPr>
        <p:spPr>
          <a:xfrm>
            <a:off x="251520" y="591084"/>
            <a:ext cx="6552728" cy="1292662"/>
          </a:xfrm>
          <a:prstGeom prst="rect">
            <a:avLst/>
          </a:prstGeom>
          <a:noFill/>
        </p:spPr>
        <p:txBody>
          <a:bodyPr wrap="square" rtlCol="0">
            <a:spAutoFit/>
          </a:bodyPr>
          <a:lstStyle/>
          <a:p>
            <a:r>
              <a:rPr lang="en-US" sz="2000" b="1" cap="all" dirty="0">
                <a:solidFill>
                  <a:srgbClr val="FFFFFF"/>
                </a:solidFill>
              </a:rPr>
              <a:t>Working in partnership to improve health outcomes for people with a learning disability</a:t>
            </a:r>
            <a:br>
              <a:rPr lang="en-US" sz="1800" b="1" cap="all" dirty="0">
                <a:solidFill>
                  <a:srgbClr val="FFFFFF"/>
                </a:solidFill>
              </a:rPr>
            </a:br>
            <a:endParaRPr lang="en-GB" dirty="0"/>
          </a:p>
        </p:txBody>
      </p:sp>
      <p:sp>
        <p:nvSpPr>
          <p:cNvPr id="4" name="TextBox 3">
            <a:extLst>
              <a:ext uri="{FF2B5EF4-FFF2-40B4-BE49-F238E27FC236}">
                <a16:creationId xmlns:a16="http://schemas.microsoft.com/office/drawing/2014/main" id="{DE04065E-8CC3-B001-2149-D88B6ED5494A}"/>
              </a:ext>
            </a:extLst>
          </p:cNvPr>
          <p:cNvSpPr txBox="1"/>
          <p:nvPr/>
        </p:nvSpPr>
        <p:spPr>
          <a:xfrm>
            <a:off x="3851920" y="3695194"/>
            <a:ext cx="4572000" cy="1323439"/>
          </a:xfrm>
          <a:prstGeom prst="rect">
            <a:avLst/>
          </a:prstGeom>
          <a:noFill/>
        </p:spPr>
        <p:txBody>
          <a:bodyPr wrap="square">
            <a:spAutoFit/>
          </a:bodyPr>
          <a:lstStyle/>
          <a:p>
            <a:r>
              <a:rPr lang="en-GB" sz="1600" dirty="0">
                <a:solidFill>
                  <a:srgbClr val="FFFF00"/>
                </a:solidFill>
              </a:rPr>
              <a:t>Team email:</a:t>
            </a:r>
          </a:p>
          <a:p>
            <a:r>
              <a:rPr lang="en-GB" sz="1600" dirty="0">
                <a:solidFill>
                  <a:schemeClr val="accent5">
                    <a:lumMod val="40000"/>
                    <a:lumOff val="60000"/>
                  </a:schemeClr>
                </a:solidFill>
                <a:hlinkClick r:id="rId4">
                  <a:extLst>
                    <a:ext uri="{A12FA001-AC4F-418D-AE19-62706E023703}">
                      <ahyp:hlinkClr xmlns:ahyp="http://schemas.microsoft.com/office/drawing/2018/hyperlinkcolor" val="tx"/>
                    </a:ext>
                  </a:extLst>
                </a:hlinkClick>
              </a:rPr>
              <a:t>shfthealthfacilitators@southernhealth.nhs.uk</a:t>
            </a:r>
            <a:endParaRPr lang="en-GB" sz="1600" dirty="0">
              <a:solidFill>
                <a:schemeClr val="accent5">
                  <a:lumMod val="40000"/>
                  <a:lumOff val="60000"/>
                </a:schemeClr>
              </a:solidFill>
            </a:endParaRPr>
          </a:p>
          <a:p>
            <a:endParaRPr lang="en-GB" sz="1600" dirty="0">
              <a:solidFill>
                <a:srgbClr val="FFFF00"/>
              </a:solidFill>
            </a:endParaRPr>
          </a:p>
          <a:p>
            <a:r>
              <a:rPr lang="en-GB" sz="1600" dirty="0">
                <a:solidFill>
                  <a:srgbClr val="FFFF00"/>
                </a:solidFill>
              </a:rPr>
              <a:t>Amy George email:</a:t>
            </a:r>
          </a:p>
          <a:p>
            <a:r>
              <a:rPr lang="en-GB" sz="1600" dirty="0">
                <a:solidFill>
                  <a:schemeClr val="accent5">
                    <a:lumMod val="40000"/>
                    <a:lumOff val="60000"/>
                  </a:schemeClr>
                </a:solidFill>
                <a:hlinkClick r:id="rId5">
                  <a:extLst>
                    <a:ext uri="{A12FA001-AC4F-418D-AE19-62706E023703}">
                      <ahyp:hlinkClr xmlns:ahyp="http://schemas.microsoft.com/office/drawing/2018/hyperlinkcolor" val="tx"/>
                    </a:ext>
                  </a:extLst>
                </a:hlinkClick>
              </a:rPr>
              <a:t>Amy.george@southernhealth.nhs.uk</a:t>
            </a:r>
            <a:r>
              <a:rPr lang="en-GB" sz="1600" dirty="0">
                <a:solidFill>
                  <a:schemeClr val="accent5">
                    <a:lumMod val="40000"/>
                    <a:lumOff val="60000"/>
                  </a:schemeClr>
                </a:solidFill>
              </a:rPr>
              <a:t> </a:t>
            </a:r>
          </a:p>
        </p:txBody>
      </p:sp>
    </p:spTree>
    <p:extLst>
      <p:ext uri="{BB962C8B-B14F-4D97-AF65-F5344CB8AC3E}">
        <p14:creationId xmlns:p14="http://schemas.microsoft.com/office/powerpoint/2010/main" val="282625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4786"/>
            <a:ext cx="8229600" cy="720080"/>
          </a:xfrm>
        </p:spPr>
        <p:txBody>
          <a:bodyPr>
            <a:noAutofit/>
          </a:bodyPr>
          <a:lstStyle/>
          <a:p>
            <a:r>
              <a:rPr lang="en-GB" sz="2400" b="1" dirty="0">
                <a:solidFill>
                  <a:srgbClr val="002060"/>
                </a:solidFill>
              </a:rPr>
              <a:t>LD Annual Health Check- Key Points:</a:t>
            </a:r>
          </a:p>
        </p:txBody>
      </p:sp>
      <p:pic>
        <p:nvPicPr>
          <p:cNvPr id="3078" name="Picture 6" descr="https://cdn.shopify.com/s/files/1/0606/1553/products/Rules-Yes-5A_large.png?v=1602966649"/>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bwMode="auto">
          <a:xfrm>
            <a:off x="5388109" y="1166954"/>
            <a:ext cx="2206578" cy="22065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Rounded Corners 2">
            <a:extLst>
              <a:ext uri="{FF2B5EF4-FFF2-40B4-BE49-F238E27FC236}">
                <a16:creationId xmlns:a16="http://schemas.microsoft.com/office/drawing/2014/main" id="{15E1ECB1-D863-0307-3E0B-6B0279C48BD3}"/>
              </a:ext>
            </a:extLst>
          </p:cNvPr>
          <p:cNvSpPr/>
          <p:nvPr/>
        </p:nvSpPr>
        <p:spPr>
          <a:xfrm>
            <a:off x="254508" y="1166953"/>
            <a:ext cx="2314600" cy="203679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14 years and older </a:t>
            </a:r>
          </a:p>
          <a:p>
            <a:pPr algn="ctr"/>
            <a:endParaRPr lang="en-GB" dirty="0"/>
          </a:p>
          <a:p>
            <a:pPr algn="ctr"/>
            <a:r>
              <a:rPr lang="en-GB" dirty="0"/>
              <a:t> </a:t>
            </a:r>
            <a:r>
              <a:rPr lang="en-GB" i="1" dirty="0">
                <a:solidFill>
                  <a:srgbClr val="FF0000"/>
                </a:solidFill>
              </a:rPr>
              <a:t>(please encourage the uptake in those 14-17 year old) </a:t>
            </a:r>
          </a:p>
        </p:txBody>
      </p:sp>
      <p:sp>
        <p:nvSpPr>
          <p:cNvPr id="4" name="Rectangle: Rounded Corners 3">
            <a:extLst>
              <a:ext uri="{FF2B5EF4-FFF2-40B4-BE49-F238E27FC236}">
                <a16:creationId xmlns:a16="http://schemas.microsoft.com/office/drawing/2014/main" id="{F2974A54-D0B4-90A4-597B-EB07EC5AA6E1}"/>
              </a:ext>
            </a:extLst>
          </p:cNvPr>
          <p:cNvSpPr/>
          <p:nvPr/>
        </p:nvSpPr>
        <p:spPr>
          <a:xfrm>
            <a:off x="2803857" y="1217062"/>
            <a:ext cx="2314600" cy="9361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Face to face</a:t>
            </a:r>
          </a:p>
        </p:txBody>
      </p:sp>
      <p:sp>
        <p:nvSpPr>
          <p:cNvPr id="5" name="Rectangle: Rounded Corners 4">
            <a:extLst>
              <a:ext uri="{FF2B5EF4-FFF2-40B4-BE49-F238E27FC236}">
                <a16:creationId xmlns:a16="http://schemas.microsoft.com/office/drawing/2014/main" id="{4951C9E5-0E19-B349-50A7-5B9306EEEAC8}"/>
              </a:ext>
            </a:extLst>
          </p:cNvPr>
          <p:cNvSpPr/>
          <p:nvPr/>
        </p:nvSpPr>
        <p:spPr>
          <a:xfrm>
            <a:off x="351960" y="3362457"/>
            <a:ext cx="2280215" cy="936104"/>
          </a:xfrm>
          <a:prstGeom prst="roundRect">
            <a:avLst/>
          </a:prstGeom>
          <a:solidFill>
            <a:srgbClr val="00206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solidFill>
                  <a:schemeClr val="bg1"/>
                </a:solidFill>
              </a:rPr>
              <a:t>Use Ardens template</a:t>
            </a:r>
          </a:p>
        </p:txBody>
      </p:sp>
      <p:sp>
        <p:nvSpPr>
          <p:cNvPr id="6" name="Rectangle: Rounded Corners 5">
            <a:extLst>
              <a:ext uri="{FF2B5EF4-FFF2-40B4-BE49-F238E27FC236}">
                <a16:creationId xmlns:a16="http://schemas.microsoft.com/office/drawing/2014/main" id="{9940B097-2176-C6ED-E59A-880618A43303}"/>
              </a:ext>
            </a:extLst>
          </p:cNvPr>
          <p:cNvSpPr/>
          <p:nvPr/>
        </p:nvSpPr>
        <p:spPr>
          <a:xfrm>
            <a:off x="327948" y="4611231"/>
            <a:ext cx="2280214" cy="1440160"/>
          </a:xfrm>
          <a:prstGeom prst="roundRect">
            <a:avLst/>
          </a:prstGeom>
          <a:solidFill>
            <a:srgbClr val="00206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solidFill>
                  <a:schemeClr val="bg1"/>
                </a:solidFill>
              </a:rPr>
              <a:t>AHCs to be completed by appropriately trained practitioner (s)</a:t>
            </a:r>
          </a:p>
        </p:txBody>
      </p:sp>
      <p:sp>
        <p:nvSpPr>
          <p:cNvPr id="7" name="Rectangle: Rounded Corners 6">
            <a:extLst>
              <a:ext uri="{FF2B5EF4-FFF2-40B4-BE49-F238E27FC236}">
                <a16:creationId xmlns:a16="http://schemas.microsoft.com/office/drawing/2014/main" id="{73B96D3C-6028-944E-5068-B8B7832E6F55}"/>
              </a:ext>
            </a:extLst>
          </p:cNvPr>
          <p:cNvSpPr/>
          <p:nvPr/>
        </p:nvSpPr>
        <p:spPr>
          <a:xfrm>
            <a:off x="2803857" y="2300251"/>
            <a:ext cx="1728192" cy="153025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Deliver health checks all year round</a:t>
            </a:r>
          </a:p>
        </p:txBody>
      </p:sp>
      <p:sp>
        <p:nvSpPr>
          <p:cNvPr id="8" name="Rectangle: Rounded Corners 7">
            <a:extLst>
              <a:ext uri="{FF2B5EF4-FFF2-40B4-BE49-F238E27FC236}">
                <a16:creationId xmlns:a16="http://schemas.microsoft.com/office/drawing/2014/main" id="{99447C94-1F7B-F293-29B4-B58FF92FC754}"/>
              </a:ext>
            </a:extLst>
          </p:cNvPr>
          <p:cNvSpPr/>
          <p:nvPr/>
        </p:nvSpPr>
        <p:spPr>
          <a:xfrm>
            <a:off x="2767001" y="3977594"/>
            <a:ext cx="2314600" cy="140161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Provide patient/ carer with health check action plan </a:t>
            </a:r>
          </a:p>
        </p:txBody>
      </p:sp>
      <p:sp>
        <p:nvSpPr>
          <p:cNvPr id="9" name="Rectangle: Rounded Corners 8">
            <a:extLst>
              <a:ext uri="{FF2B5EF4-FFF2-40B4-BE49-F238E27FC236}">
                <a16:creationId xmlns:a16="http://schemas.microsoft.com/office/drawing/2014/main" id="{FE93D205-1102-04C3-DA57-B0AE4CD20BAA}"/>
              </a:ext>
            </a:extLst>
          </p:cNvPr>
          <p:cNvSpPr/>
          <p:nvPr/>
        </p:nvSpPr>
        <p:spPr>
          <a:xfrm>
            <a:off x="5309830" y="4015931"/>
            <a:ext cx="1728192" cy="1401618"/>
          </a:xfrm>
          <a:prstGeom prst="roundRect">
            <a:avLst/>
          </a:prstGeom>
          <a:solidFill>
            <a:srgbClr val="00206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solidFill>
                  <a:schemeClr val="bg1"/>
                </a:solidFill>
              </a:rPr>
              <a:t>Follow up DNAs</a:t>
            </a:r>
          </a:p>
        </p:txBody>
      </p:sp>
      <p:sp>
        <p:nvSpPr>
          <p:cNvPr id="13" name="Rectangle 12">
            <a:extLst>
              <a:ext uri="{FF2B5EF4-FFF2-40B4-BE49-F238E27FC236}">
                <a16:creationId xmlns:a16="http://schemas.microsoft.com/office/drawing/2014/main" id="{18AD3EAF-C124-90E2-18DE-4C63EAF8302F}"/>
              </a:ext>
            </a:extLst>
          </p:cNvPr>
          <p:cNvSpPr/>
          <p:nvPr/>
        </p:nvSpPr>
        <p:spPr>
          <a:xfrm>
            <a:off x="2396383" y="5805264"/>
            <a:ext cx="4666118" cy="89403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clipboard_image" descr="https://cdn.shopify.com/s/files/1/0606/1553/products/Health_Action_Plan_large.png?v=1565959831">
            <a:extLst>
              <a:ext uri="{FF2B5EF4-FFF2-40B4-BE49-F238E27FC236}">
                <a16:creationId xmlns:a16="http://schemas.microsoft.com/office/drawing/2014/main" id="{7EE61B55-6853-415D-FF34-122C10C55A5E}"/>
              </a:ext>
            </a:extLst>
          </p:cNvPr>
          <p:cNvPicPr/>
          <p:nvPr/>
        </p:nvPicPr>
        <p:blipFill rotWithShape="1">
          <a:blip r:embed="rId4" cstate="email">
            <a:extLst>
              <a:ext uri="{28A0092B-C50C-407E-A947-70E740481C1C}">
                <a14:useLocalDpi xmlns:a14="http://schemas.microsoft.com/office/drawing/2010/main" val="0"/>
              </a:ext>
            </a:extLst>
          </a:blip>
          <a:srcRect l="4461" r="16397" b="-1"/>
          <a:stretch/>
        </p:blipFill>
        <p:spPr bwMode="auto">
          <a:xfrm>
            <a:off x="3084680" y="5088765"/>
            <a:ext cx="1395275" cy="1769235"/>
          </a:xfrm>
          <a:prstGeom prst="rect">
            <a:avLst/>
          </a:prstGeom>
          <a:noFill/>
        </p:spPr>
      </p:pic>
      <p:sp>
        <p:nvSpPr>
          <p:cNvPr id="15" name="Rectangle: Rounded Corners 14">
            <a:extLst>
              <a:ext uri="{FF2B5EF4-FFF2-40B4-BE49-F238E27FC236}">
                <a16:creationId xmlns:a16="http://schemas.microsoft.com/office/drawing/2014/main" id="{6FC9E777-7FF8-77DF-18B7-0C70BA58634F}"/>
              </a:ext>
            </a:extLst>
          </p:cNvPr>
          <p:cNvSpPr/>
          <p:nvPr/>
        </p:nvSpPr>
        <p:spPr>
          <a:xfrm>
            <a:off x="4836064" y="5691046"/>
            <a:ext cx="3452270" cy="936104"/>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Annual Health Checks are part of patient journey </a:t>
            </a:r>
          </a:p>
        </p:txBody>
      </p:sp>
    </p:spTree>
    <p:extLst>
      <p:ext uri="{BB962C8B-B14F-4D97-AF65-F5344CB8AC3E}">
        <p14:creationId xmlns:p14="http://schemas.microsoft.com/office/powerpoint/2010/main" val="202815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E8CC2-D918-B6E7-511B-173753AE9E4E}"/>
              </a:ext>
            </a:extLst>
          </p:cNvPr>
          <p:cNvSpPr>
            <a:spLocks noGrp="1"/>
          </p:cNvSpPr>
          <p:nvPr>
            <p:ph type="title"/>
          </p:nvPr>
        </p:nvSpPr>
        <p:spPr>
          <a:xfrm>
            <a:off x="323528" y="-179090"/>
            <a:ext cx="7930631" cy="1100579"/>
          </a:xfrm>
        </p:spPr>
        <p:txBody>
          <a:bodyPr>
            <a:normAutofit/>
          </a:bodyPr>
          <a:lstStyle/>
          <a:p>
            <a:r>
              <a:rPr lang="en-GB" sz="2000" b="1" dirty="0">
                <a:solidFill>
                  <a:srgbClr val="00599B"/>
                </a:solidFill>
              </a:rPr>
              <a:t>People with lived experience said to us recently</a:t>
            </a:r>
          </a:p>
        </p:txBody>
      </p:sp>
      <p:sp>
        <p:nvSpPr>
          <p:cNvPr id="5" name="TextBox 4">
            <a:extLst>
              <a:ext uri="{FF2B5EF4-FFF2-40B4-BE49-F238E27FC236}">
                <a16:creationId xmlns:a16="http://schemas.microsoft.com/office/drawing/2014/main" id="{1B74BD51-9440-D363-5F5A-86C38E321671}"/>
              </a:ext>
            </a:extLst>
          </p:cNvPr>
          <p:cNvSpPr txBox="1"/>
          <p:nvPr/>
        </p:nvSpPr>
        <p:spPr>
          <a:xfrm>
            <a:off x="539552" y="1196752"/>
            <a:ext cx="8784976" cy="4739759"/>
          </a:xfrm>
          <a:prstGeom prst="rect">
            <a:avLst/>
          </a:prstGeom>
          <a:noFill/>
        </p:spPr>
        <p:txBody>
          <a:bodyPr wrap="square" rtlCol="0">
            <a:spAutoFit/>
          </a:bodyPr>
          <a:lstStyle/>
          <a:p>
            <a:r>
              <a:rPr lang="en-GB" sz="2400" b="1" dirty="0"/>
              <a:t>We like it when: </a:t>
            </a:r>
          </a:p>
          <a:p>
            <a:endParaRPr lang="en-GB" sz="2000" dirty="0"/>
          </a:p>
          <a:p>
            <a:pPr marL="457200" indent="-457200">
              <a:buFont typeface="+mj-lt"/>
              <a:buAutoNum type="arabicPeriod"/>
            </a:pPr>
            <a:r>
              <a:rPr lang="en-GB" sz="2000" dirty="0"/>
              <a:t>Doctors and nurses talk to us and our carers</a:t>
            </a:r>
          </a:p>
          <a:p>
            <a:pPr marL="457200" indent="-457200">
              <a:buFont typeface="+mj-lt"/>
              <a:buAutoNum type="arabicPeriod"/>
            </a:pPr>
            <a:r>
              <a:rPr lang="en-GB" sz="2000" dirty="0"/>
              <a:t>Staff are nice to us</a:t>
            </a:r>
          </a:p>
          <a:p>
            <a:pPr marL="457200" indent="-457200">
              <a:buFont typeface="+mj-lt"/>
              <a:buAutoNum type="arabicPeriod"/>
            </a:pPr>
            <a:r>
              <a:rPr lang="en-GB" sz="2000" dirty="0"/>
              <a:t>We are listened to</a:t>
            </a:r>
          </a:p>
          <a:p>
            <a:pPr marL="457200" indent="-457200">
              <a:buFont typeface="+mj-lt"/>
              <a:buAutoNum type="arabicPeriod"/>
            </a:pPr>
            <a:r>
              <a:rPr lang="en-GB" sz="2000" dirty="0"/>
              <a:t>Information is in easy read</a:t>
            </a:r>
          </a:p>
          <a:p>
            <a:pPr marL="457200" indent="-457200">
              <a:buFont typeface="+mj-lt"/>
              <a:buAutoNum type="arabicPeriod"/>
            </a:pPr>
            <a:r>
              <a:rPr lang="en-GB" sz="2000" dirty="0"/>
              <a:t>We are given more reassurance</a:t>
            </a:r>
          </a:p>
          <a:p>
            <a:pPr marL="457200" indent="-457200">
              <a:buFont typeface="+mj-lt"/>
              <a:buAutoNum type="arabicPeriod"/>
            </a:pPr>
            <a:r>
              <a:rPr lang="en-GB" sz="2000" dirty="0"/>
              <a:t>We are offered home visits when needed </a:t>
            </a:r>
            <a:r>
              <a:rPr lang="en-GB" sz="1200" dirty="0"/>
              <a:t>(even if we are not housebound)</a:t>
            </a:r>
          </a:p>
          <a:p>
            <a:pPr marL="457200" indent="-457200">
              <a:buFont typeface="+mj-lt"/>
              <a:buAutoNum type="arabicPeriod"/>
            </a:pPr>
            <a:r>
              <a:rPr lang="en-GB" sz="2000" dirty="0"/>
              <a:t>We are given Action plans/ notes</a:t>
            </a:r>
          </a:p>
          <a:p>
            <a:pPr marL="457200" indent="-457200">
              <a:buFont typeface="+mj-lt"/>
              <a:buAutoNum type="arabicPeriod"/>
            </a:pPr>
            <a:r>
              <a:rPr lang="en-GB" sz="2000" dirty="0"/>
              <a:t>We have Blood tests/ “proper” health checks</a:t>
            </a:r>
          </a:p>
          <a:p>
            <a:pPr marL="457200" indent="-457200">
              <a:buFont typeface="+mj-lt"/>
              <a:buAutoNum type="arabicPeriod"/>
            </a:pPr>
            <a:r>
              <a:rPr lang="en-GB" sz="2000" dirty="0"/>
              <a:t>We can speak to reception if we can’t check in on </a:t>
            </a:r>
          </a:p>
          <a:p>
            <a:r>
              <a:rPr lang="en-GB" sz="2000" dirty="0"/>
              <a:t>      a computer</a:t>
            </a:r>
          </a:p>
          <a:p>
            <a:r>
              <a:rPr lang="en-GB" sz="2000" dirty="0"/>
              <a:t>10. We don’t have to use e-consult (it is difficult)</a:t>
            </a:r>
          </a:p>
          <a:p>
            <a:r>
              <a:rPr lang="en-GB" sz="2000" dirty="0"/>
              <a:t>11. You look at forms we bring in</a:t>
            </a:r>
          </a:p>
          <a:p>
            <a:endParaRPr lang="en-GB" dirty="0"/>
          </a:p>
        </p:txBody>
      </p:sp>
    </p:spTree>
    <p:extLst>
      <p:ext uri="{BB962C8B-B14F-4D97-AF65-F5344CB8AC3E}">
        <p14:creationId xmlns:p14="http://schemas.microsoft.com/office/powerpoint/2010/main" val="219185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0853" y="243840"/>
            <a:ext cx="5019795" cy="1356360"/>
          </a:xfrm>
        </p:spPr>
        <p:txBody>
          <a:bodyPr vert="horz" lIns="91440" tIns="45720" rIns="91440" bIns="45720" rtlCol="0" anchor="ctr">
            <a:normAutofit fontScale="90000"/>
          </a:bodyPr>
          <a:lstStyle/>
          <a:p>
            <a:pPr defTabSz="914400"/>
            <a:r>
              <a:rPr lang="en-US" sz="4100" b="1" dirty="0">
                <a:solidFill>
                  <a:schemeClr val="bg1"/>
                </a:solidFill>
              </a:rPr>
              <a:t>Local Annual Health Check Resources</a:t>
            </a:r>
          </a:p>
        </p:txBody>
      </p:sp>
      <p:sp>
        <p:nvSpPr>
          <p:cNvPr id="3" name="Content Placeholder 2"/>
          <p:cNvSpPr>
            <a:spLocks noGrp="1"/>
          </p:cNvSpPr>
          <p:nvPr>
            <p:ph sz="half" idx="1"/>
          </p:nvPr>
        </p:nvSpPr>
        <p:spPr>
          <a:xfrm>
            <a:off x="830852" y="1844824"/>
            <a:ext cx="5019795" cy="4038600"/>
          </a:xfrm>
        </p:spPr>
        <p:txBody>
          <a:bodyPr vert="horz" lIns="91440" tIns="45720" rIns="91440" bIns="45720" rtlCol="0">
            <a:normAutofit fontScale="92500"/>
          </a:bodyPr>
          <a:lstStyle/>
          <a:p>
            <a:pPr marL="0" indent="0" defTabSz="914400">
              <a:buNone/>
            </a:pPr>
            <a:r>
              <a:rPr lang="en-US" sz="2800" dirty="0">
                <a:solidFill>
                  <a:schemeClr val="bg1"/>
                </a:solidFill>
              </a:rPr>
              <a:t>Information for Primary Care</a:t>
            </a:r>
          </a:p>
          <a:p>
            <a:pPr marL="0" indent="0" defTabSz="914400">
              <a:buNone/>
            </a:pPr>
            <a:r>
              <a:rPr lang="en-US" sz="2800" dirty="0">
                <a:solidFill>
                  <a:srgbClr val="FFFF00"/>
                </a:solidFill>
                <a:hlinkClick r:id="rId2">
                  <a:extLst>
                    <a:ext uri="{A12FA001-AC4F-418D-AE19-62706E023703}">
                      <ahyp:hlinkClr xmlns:ahyp="http://schemas.microsoft.com/office/drawing/2018/hyperlinkcolor" val="tx"/>
                    </a:ext>
                  </a:extLst>
                </a:hlinkClick>
              </a:rPr>
              <a:t>Information for Primary Care staff :: Southern Health NHS Foundation Trust</a:t>
            </a:r>
            <a:endParaRPr lang="en-US" sz="2800" dirty="0">
              <a:solidFill>
                <a:srgbClr val="FFFF00"/>
              </a:solidFill>
            </a:endParaRPr>
          </a:p>
          <a:p>
            <a:pPr marL="34290" indent="-182880" defTabSz="914400"/>
            <a:endParaRPr lang="en-US" sz="2800" dirty="0">
              <a:solidFill>
                <a:schemeClr val="bg1"/>
              </a:solidFill>
            </a:endParaRPr>
          </a:p>
          <a:p>
            <a:pPr marL="0" indent="0" defTabSz="914400">
              <a:buNone/>
            </a:pPr>
            <a:r>
              <a:rPr lang="en-US" sz="2800" dirty="0">
                <a:solidFill>
                  <a:schemeClr val="bg1"/>
                </a:solidFill>
              </a:rPr>
              <a:t>Health Information Easy Read</a:t>
            </a:r>
          </a:p>
          <a:p>
            <a:pPr marL="0" indent="0" defTabSz="914400">
              <a:buNone/>
            </a:pPr>
            <a:r>
              <a:rPr lang="en-US" sz="2800" dirty="0">
                <a:solidFill>
                  <a:srgbClr val="FFFF00"/>
                </a:solidFill>
                <a:hlinkClick r:id="rId3">
                  <a:extLst>
                    <a:ext uri="{A12FA001-AC4F-418D-AE19-62706E023703}">
                      <ahyp:hlinkClr xmlns:ahyp="http://schemas.microsoft.com/office/drawing/2018/hyperlinkcolor" val="tx"/>
                    </a:ext>
                  </a:extLst>
                </a:hlinkClick>
              </a:rPr>
              <a:t>Health information :: Southern Health NHS Foundation Trust</a:t>
            </a:r>
            <a:endParaRPr lang="en-US" sz="2800" dirty="0">
              <a:solidFill>
                <a:srgbClr val="FFFF00"/>
              </a:solidFill>
            </a:endParaRPr>
          </a:p>
          <a:p>
            <a:pPr marL="0" indent="-182880" defTabSz="914400"/>
            <a:endParaRPr lang="en-US" dirty="0">
              <a:solidFill>
                <a:schemeClr val="bg1"/>
              </a:solidFill>
            </a:endParaRPr>
          </a:p>
        </p:txBody>
      </p:sp>
      <p:pic>
        <p:nvPicPr>
          <p:cNvPr id="5" name="Content Placeholder 4"/>
          <p:cNvPicPr>
            <a:picLocks noGrp="1" noChangeAspect="1"/>
          </p:cNvPicPr>
          <p:nvPr>
            <p:ph sz="half" idx="2"/>
          </p:nvPr>
        </p:nvPicPr>
        <p:blipFill rotWithShape="1">
          <a:blip r:embed="rId4"/>
          <a:srcRect l="9476" r="29692" b="2"/>
          <a:stretch/>
        </p:blipFill>
        <p:spPr>
          <a:xfrm>
            <a:off x="6226039" y="243840"/>
            <a:ext cx="2735128" cy="6377939"/>
          </a:xfrm>
          <a:prstGeom prst="rect">
            <a:avLst/>
          </a:prstGeom>
          <a:solidFill>
            <a:srgbClr val="FFFFFF">
              <a:shade val="85000"/>
            </a:srgbClr>
          </a:solidFill>
        </p:spPr>
      </p:pic>
      <p:sp>
        <p:nvSpPr>
          <p:cNvPr id="4" name="Arrow: Right 3">
            <a:extLst>
              <a:ext uri="{FF2B5EF4-FFF2-40B4-BE49-F238E27FC236}">
                <a16:creationId xmlns:a16="http://schemas.microsoft.com/office/drawing/2014/main" id="{986990E0-6F15-2030-7C59-EAB0582D8632}"/>
              </a:ext>
            </a:extLst>
          </p:cNvPr>
          <p:cNvSpPr/>
          <p:nvPr/>
        </p:nvSpPr>
        <p:spPr>
          <a:xfrm>
            <a:off x="179512" y="5157192"/>
            <a:ext cx="504056" cy="432048"/>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6" name="Arrow: Right 5">
            <a:extLst>
              <a:ext uri="{FF2B5EF4-FFF2-40B4-BE49-F238E27FC236}">
                <a16:creationId xmlns:a16="http://schemas.microsoft.com/office/drawing/2014/main" id="{D653C809-4E0A-929C-059A-5C1D9AEE2D15}"/>
              </a:ext>
            </a:extLst>
          </p:cNvPr>
          <p:cNvSpPr/>
          <p:nvPr/>
        </p:nvSpPr>
        <p:spPr>
          <a:xfrm>
            <a:off x="179512" y="2794223"/>
            <a:ext cx="504056" cy="432048"/>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81469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30009" y="384229"/>
            <a:ext cx="2934437" cy="1041094"/>
          </a:xfrm>
        </p:spPr>
        <p:txBody>
          <a:bodyPr>
            <a:normAutofit/>
          </a:bodyPr>
          <a:lstStyle/>
          <a:p>
            <a:r>
              <a:rPr lang="en-GB" sz="2800" b="1" dirty="0">
                <a:cs typeface="Arial" panose="020B0604020202020204" pitchFamily="34" charset="0"/>
              </a:rPr>
              <a:t>The Equality Act 2010</a:t>
            </a:r>
          </a:p>
        </p:txBody>
      </p:sp>
      <p:pic>
        <p:nvPicPr>
          <p:cNvPr id="5" name="Picture 4" descr="A group of people standing on ladders&#10;&#10;Description automatically generated">
            <a:extLst>
              <a:ext uri="{FF2B5EF4-FFF2-40B4-BE49-F238E27FC236}">
                <a16:creationId xmlns:a16="http://schemas.microsoft.com/office/drawing/2014/main" id="{01196DED-E841-D6C6-E737-3FB9DD0B4BDE}"/>
              </a:ext>
            </a:extLst>
          </p:cNvPr>
          <p:cNvPicPr>
            <a:picLocks noChangeAspect="1"/>
          </p:cNvPicPr>
          <p:nvPr/>
        </p:nvPicPr>
        <p:blipFill>
          <a:blip r:embed="rId3"/>
          <a:stretch>
            <a:fillRect/>
          </a:stretch>
        </p:blipFill>
        <p:spPr>
          <a:xfrm>
            <a:off x="646864" y="255895"/>
            <a:ext cx="2232692" cy="13563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Content Placeholder 2"/>
          <p:cNvSpPr>
            <a:spLocks/>
          </p:cNvSpPr>
          <p:nvPr/>
        </p:nvSpPr>
        <p:spPr>
          <a:xfrm>
            <a:off x="323528" y="2193924"/>
            <a:ext cx="7992888" cy="3158326"/>
          </a:xfrm>
          <a:prstGeom prst="rect">
            <a:avLst/>
          </a:prstGeom>
        </p:spPr>
        <p:txBody>
          <a:bodyPr wrap="square" anchor="t">
            <a:normAutofit/>
          </a:bodyPr>
          <a:lstStyle/>
          <a:p>
            <a:pPr defTabSz="333756">
              <a:lnSpc>
                <a:spcPct val="90000"/>
              </a:lnSpc>
              <a:spcAft>
                <a:spcPts val="600"/>
              </a:spcAft>
              <a:buFont typeface="Arial" panose="020B0604020202020204" pitchFamily="34" charset="0"/>
              <a:buChar char="•"/>
            </a:pPr>
            <a:r>
              <a:rPr lang="en-GB" sz="2200" kern="1200" dirty="0">
                <a:solidFill>
                  <a:schemeClr val="bg1"/>
                </a:solidFill>
                <a:cs typeface="Calibri" panose="020F0502020204030204" pitchFamily="34" charset="0"/>
              </a:rPr>
              <a:t>Please record RAs within AHC, and this will be added as a flag on EMIS (if using Ardens template)</a:t>
            </a:r>
          </a:p>
          <a:p>
            <a:pPr defTabSz="333756">
              <a:lnSpc>
                <a:spcPct val="90000"/>
              </a:lnSpc>
              <a:spcAft>
                <a:spcPts val="600"/>
              </a:spcAft>
              <a:buFont typeface="Arial" panose="020B0604020202020204" pitchFamily="34" charset="0"/>
              <a:buChar char="•"/>
            </a:pPr>
            <a:r>
              <a:rPr lang="en-GB" sz="2200" dirty="0">
                <a:solidFill>
                  <a:schemeClr val="bg1"/>
                </a:solidFill>
                <a:cs typeface="Calibri" panose="020F0502020204030204" pitchFamily="34" charset="0"/>
              </a:rPr>
              <a:t>F</a:t>
            </a:r>
            <a:r>
              <a:rPr lang="en-GB" sz="2200" kern="1200" dirty="0">
                <a:solidFill>
                  <a:schemeClr val="bg1"/>
                </a:solidFill>
                <a:cs typeface="Calibri" panose="020F0502020204030204" pitchFamily="34" charset="0"/>
              </a:rPr>
              <a:t>lag is ready, information will be shared across healthcare computer systems.</a:t>
            </a:r>
          </a:p>
          <a:p>
            <a:pPr defTabSz="333756">
              <a:lnSpc>
                <a:spcPct val="90000"/>
              </a:lnSpc>
              <a:spcAft>
                <a:spcPts val="600"/>
              </a:spcAft>
              <a:buFont typeface="Arial" panose="020B0604020202020204" pitchFamily="34" charset="0"/>
              <a:buChar char="•"/>
            </a:pPr>
            <a:r>
              <a:rPr lang="en-GB" sz="2200" kern="1200" dirty="0">
                <a:solidFill>
                  <a:schemeClr val="bg1"/>
                </a:solidFill>
                <a:cs typeface="Calibri" panose="020F0502020204030204" pitchFamily="34" charset="0"/>
              </a:rPr>
              <a:t>Reasonable adjustment free text and category selection</a:t>
            </a:r>
          </a:p>
          <a:p>
            <a:pPr defTabSz="333756">
              <a:lnSpc>
                <a:spcPct val="90000"/>
              </a:lnSpc>
              <a:spcAft>
                <a:spcPts val="600"/>
              </a:spcAft>
              <a:buFont typeface="Arial" panose="020B0604020202020204" pitchFamily="34" charset="0"/>
              <a:buChar char="•"/>
            </a:pPr>
            <a:r>
              <a:rPr lang="en-GB" sz="2200" kern="1200" dirty="0">
                <a:solidFill>
                  <a:schemeClr val="bg1"/>
                </a:solidFill>
                <a:cs typeface="Calibri" panose="020F0502020204030204" pitchFamily="34" charset="0"/>
              </a:rPr>
              <a:t>Saved onto national spine</a:t>
            </a:r>
          </a:p>
          <a:p>
            <a:pPr marL="0" indent="0">
              <a:lnSpc>
                <a:spcPct val="90000"/>
              </a:lnSpc>
              <a:spcAft>
                <a:spcPts val="600"/>
              </a:spcAft>
              <a:buNone/>
            </a:pPr>
            <a:endParaRPr lang="en-GB" sz="1800" dirty="0"/>
          </a:p>
        </p:txBody>
      </p:sp>
      <p:sp>
        <p:nvSpPr>
          <p:cNvPr id="8" name="TextBox 7">
            <a:extLst>
              <a:ext uri="{FF2B5EF4-FFF2-40B4-BE49-F238E27FC236}">
                <a16:creationId xmlns:a16="http://schemas.microsoft.com/office/drawing/2014/main" id="{A63ABC71-DE24-4D32-5D33-32FDA3109FB6}"/>
              </a:ext>
            </a:extLst>
          </p:cNvPr>
          <p:cNvSpPr txBox="1"/>
          <p:nvPr/>
        </p:nvSpPr>
        <p:spPr>
          <a:xfrm>
            <a:off x="116872" y="4581128"/>
            <a:ext cx="5525367" cy="1200329"/>
          </a:xfrm>
          <a:prstGeom prst="rect">
            <a:avLst/>
          </a:prstGeom>
          <a:noFill/>
        </p:spPr>
        <p:txBody>
          <a:bodyPr wrap="square" rtlCol="0">
            <a:spAutoFit/>
          </a:bodyPr>
          <a:lstStyle/>
          <a:p>
            <a:pPr algn="ctr" defTabSz="333756">
              <a:spcAft>
                <a:spcPts val="600"/>
              </a:spcAft>
            </a:pPr>
            <a:r>
              <a:rPr lang="en-GB" sz="2400" dirty="0">
                <a:solidFill>
                  <a:srgbClr val="FFFF00"/>
                </a:solidFill>
                <a:hlinkClick r:id="rId4">
                  <a:extLst>
                    <a:ext uri="{A12FA001-AC4F-418D-AE19-62706E023703}">
                      <ahyp:hlinkClr xmlns:ahyp="http://schemas.microsoft.com/office/drawing/2018/hyperlinkcolor" val="tx"/>
                    </a:ext>
                  </a:extLst>
                </a:hlinkClick>
              </a:rPr>
              <a:t>Reasonable Adjustment Digital Flag training now available  - </a:t>
            </a:r>
            <a:r>
              <a:rPr lang="en-GB" sz="2400" dirty="0" err="1">
                <a:solidFill>
                  <a:srgbClr val="FFFF00"/>
                </a:solidFill>
                <a:hlinkClick r:id="rId4">
                  <a:extLst>
                    <a:ext uri="{A12FA001-AC4F-418D-AE19-62706E023703}">
                      <ahyp:hlinkClr xmlns:ahyp="http://schemas.microsoft.com/office/drawing/2018/hyperlinkcolor" val="tx"/>
                    </a:ext>
                  </a:extLst>
                </a:hlinkClick>
              </a:rPr>
              <a:t>elearning</a:t>
            </a:r>
            <a:r>
              <a:rPr lang="en-GB" sz="2400" dirty="0">
                <a:solidFill>
                  <a:srgbClr val="FFFF00"/>
                </a:solidFill>
                <a:hlinkClick r:id="rId4">
                  <a:extLst>
                    <a:ext uri="{A12FA001-AC4F-418D-AE19-62706E023703}">
                      <ahyp:hlinkClr xmlns:ahyp="http://schemas.microsoft.com/office/drawing/2018/hyperlinkcolor" val="tx"/>
                    </a:ext>
                  </a:extLst>
                </a:hlinkClick>
              </a:rPr>
              <a:t> for healthcare (e-lfh.org.uk)</a:t>
            </a:r>
            <a:endParaRPr lang="en-GB" sz="2400" i="1" dirty="0">
              <a:solidFill>
                <a:srgbClr val="FFFF00"/>
              </a:solidFill>
            </a:endParaRPr>
          </a:p>
        </p:txBody>
      </p:sp>
      <p:pic>
        <p:nvPicPr>
          <p:cNvPr id="9" name="Picture 8">
            <a:extLst>
              <a:ext uri="{FF2B5EF4-FFF2-40B4-BE49-F238E27FC236}">
                <a16:creationId xmlns:a16="http://schemas.microsoft.com/office/drawing/2014/main" id="{4E4F695C-5794-B41E-426F-2EFE89996662}"/>
              </a:ext>
            </a:extLst>
          </p:cNvPr>
          <p:cNvPicPr>
            <a:picLocks noChangeAspect="1"/>
          </p:cNvPicPr>
          <p:nvPr/>
        </p:nvPicPr>
        <p:blipFill>
          <a:blip r:embed="rId5"/>
          <a:stretch>
            <a:fillRect/>
          </a:stretch>
        </p:blipFill>
        <p:spPr>
          <a:xfrm>
            <a:off x="6372200" y="4581128"/>
            <a:ext cx="1719093" cy="13100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Arrow: Left 3">
            <a:extLst>
              <a:ext uri="{FF2B5EF4-FFF2-40B4-BE49-F238E27FC236}">
                <a16:creationId xmlns:a16="http://schemas.microsoft.com/office/drawing/2014/main" id="{0837035D-A6BB-5C0D-56AD-EA44789C4393}"/>
              </a:ext>
            </a:extLst>
          </p:cNvPr>
          <p:cNvSpPr/>
          <p:nvPr/>
        </p:nvSpPr>
        <p:spPr>
          <a:xfrm>
            <a:off x="5724128" y="4941168"/>
            <a:ext cx="422949" cy="411082"/>
          </a:xfrm>
          <a:prstGeom prst="lef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87093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latin typeface="Arial" panose="020B0604020202020204" pitchFamily="34" charset="0"/>
                <a:cs typeface="Arial" panose="020B0604020202020204" pitchFamily="34" charset="0"/>
              </a:rPr>
              <a:t>Learning Disability Friendly Practice</a:t>
            </a:r>
          </a:p>
        </p:txBody>
      </p:sp>
      <p:sp>
        <p:nvSpPr>
          <p:cNvPr id="4" name="Content Placeholder 3"/>
          <p:cNvSpPr>
            <a:spLocks noGrp="1"/>
          </p:cNvSpPr>
          <p:nvPr>
            <p:ph idx="1"/>
          </p:nvPr>
        </p:nvSpPr>
        <p:spPr>
          <a:xfrm>
            <a:off x="3347864" y="1834456"/>
            <a:ext cx="5524248" cy="4038600"/>
          </a:xfrm>
        </p:spPr>
        <p:txBody>
          <a:bodyPr>
            <a:normAutofit/>
          </a:bodyPr>
          <a:lstStyle/>
          <a:p>
            <a:pPr marL="0" indent="0">
              <a:buNone/>
            </a:pPr>
            <a:r>
              <a:rPr lang="en-GB" altLang="en-US" dirty="0">
                <a:solidFill>
                  <a:schemeClr val="tx1">
                    <a:lumMod val="85000"/>
                    <a:lumOff val="15000"/>
                  </a:schemeClr>
                </a:solidFill>
                <a:latin typeface="Arial" panose="020B0604020202020204" pitchFamily="34" charset="0"/>
                <a:cs typeface="Arial" panose="020B0604020202020204" pitchFamily="34" charset="0"/>
              </a:rPr>
              <a:t>Part of Transforming Care Programme</a:t>
            </a:r>
          </a:p>
          <a:p>
            <a:pPr marL="0" indent="0">
              <a:buNone/>
            </a:pPr>
            <a:r>
              <a:rPr lang="en-GB" altLang="en-US" dirty="0">
                <a:solidFill>
                  <a:schemeClr val="tx1">
                    <a:lumMod val="85000"/>
                    <a:lumOff val="15000"/>
                  </a:schemeClr>
                </a:solidFill>
                <a:latin typeface="Arial" panose="020B0604020202020204" pitchFamily="34" charset="0"/>
                <a:cs typeface="Arial" panose="020B0604020202020204" pitchFamily="34" charset="0"/>
              </a:rPr>
              <a:t>Some examples of success criteria:</a:t>
            </a:r>
          </a:p>
          <a:p>
            <a:pPr lvl="1">
              <a:buFont typeface="Arial" panose="020B0604020202020204" pitchFamily="34" charset="0"/>
              <a:buChar char="•"/>
            </a:pPr>
            <a:r>
              <a:rPr lang="en-GB" altLang="en-US" dirty="0">
                <a:solidFill>
                  <a:schemeClr val="tx1">
                    <a:lumMod val="85000"/>
                    <a:lumOff val="15000"/>
                  </a:schemeClr>
                </a:solidFill>
                <a:latin typeface="Arial" panose="020B0604020202020204" pitchFamily="34" charset="0"/>
                <a:cs typeface="Arial" panose="020B0604020202020204" pitchFamily="34" charset="0"/>
              </a:rPr>
              <a:t>75% uptake of learning disability annual health checks</a:t>
            </a:r>
          </a:p>
          <a:p>
            <a:pPr lvl="1">
              <a:buFont typeface="Arial" panose="020B0604020202020204" pitchFamily="34" charset="0"/>
              <a:buChar char="•"/>
            </a:pPr>
            <a:r>
              <a:rPr lang="en-GB" altLang="en-US" dirty="0">
                <a:solidFill>
                  <a:schemeClr val="tx1">
                    <a:lumMod val="85000"/>
                    <a:lumOff val="15000"/>
                  </a:schemeClr>
                </a:solidFill>
                <a:latin typeface="Arial" panose="020B0604020202020204" pitchFamily="34" charset="0"/>
                <a:cs typeface="Arial" panose="020B0604020202020204" pitchFamily="34" charset="0"/>
              </a:rPr>
              <a:t>Up to date learning disability register</a:t>
            </a:r>
          </a:p>
          <a:p>
            <a:pPr lvl="1">
              <a:buFont typeface="Arial" panose="020B0604020202020204" pitchFamily="34" charset="0"/>
              <a:buChar char="•"/>
            </a:pPr>
            <a:r>
              <a:rPr lang="en-GB" altLang="en-US" dirty="0">
                <a:solidFill>
                  <a:schemeClr val="tx1">
                    <a:lumMod val="85000"/>
                    <a:lumOff val="15000"/>
                  </a:schemeClr>
                </a:solidFill>
                <a:latin typeface="Arial" panose="020B0604020202020204" pitchFamily="34" charset="0"/>
                <a:cs typeface="Arial" panose="020B0604020202020204" pitchFamily="34" charset="0"/>
              </a:rPr>
              <a:t>Evidence of reasonable adjustments</a:t>
            </a:r>
          </a:p>
          <a:p>
            <a:pPr lvl="1">
              <a:buFont typeface="Arial" panose="020B0604020202020204" pitchFamily="34" charset="0"/>
              <a:buChar char="•"/>
            </a:pPr>
            <a:r>
              <a:rPr lang="en-GB" altLang="en-US" dirty="0">
                <a:solidFill>
                  <a:schemeClr val="tx1">
                    <a:lumMod val="85000"/>
                    <a:lumOff val="15000"/>
                  </a:schemeClr>
                </a:solidFill>
                <a:latin typeface="Arial" panose="020B0604020202020204" pitchFamily="34" charset="0"/>
                <a:cs typeface="Arial" panose="020B0604020202020204" pitchFamily="34" charset="0"/>
              </a:rPr>
              <a:t>Learning disability champion</a:t>
            </a:r>
          </a:p>
          <a:p>
            <a:pPr lvl="1">
              <a:buFont typeface="Arial" panose="020B0604020202020204" pitchFamily="34" charset="0"/>
              <a:buChar char="•"/>
            </a:pPr>
            <a:r>
              <a:rPr lang="en-GB" altLang="en-US" dirty="0">
                <a:solidFill>
                  <a:schemeClr val="tx1">
                    <a:lumMod val="85000"/>
                    <a:lumOff val="15000"/>
                  </a:schemeClr>
                </a:solidFill>
                <a:latin typeface="Arial" panose="020B0604020202020204" pitchFamily="34" charset="0"/>
                <a:cs typeface="Arial" panose="020B0604020202020204" pitchFamily="34" charset="0"/>
              </a:rPr>
              <a:t>Flagging carers</a:t>
            </a:r>
          </a:p>
          <a:p>
            <a:pPr lvl="1">
              <a:buFont typeface="Arial" panose="020B0604020202020204" pitchFamily="34" charset="0"/>
              <a:buChar char="•"/>
            </a:pPr>
            <a:r>
              <a:rPr lang="en-GB" altLang="en-US" dirty="0">
                <a:solidFill>
                  <a:schemeClr val="tx1">
                    <a:lumMod val="85000"/>
                    <a:lumOff val="15000"/>
                  </a:schemeClr>
                </a:solidFill>
                <a:latin typeface="Arial" panose="020B0604020202020204" pitchFamily="34" charset="0"/>
                <a:cs typeface="Arial" panose="020B0604020202020204" pitchFamily="34" charset="0"/>
              </a:rPr>
              <a:t>Evidence of person-centred care</a:t>
            </a:r>
          </a:p>
          <a:p>
            <a:pPr lvl="1">
              <a:buFont typeface="Arial" panose="020B0604020202020204" pitchFamily="34" charset="0"/>
              <a:buChar char="•"/>
            </a:pPr>
            <a:r>
              <a:rPr lang="en-GB" altLang="en-US" dirty="0">
                <a:solidFill>
                  <a:schemeClr val="tx1">
                    <a:lumMod val="85000"/>
                    <a:lumOff val="15000"/>
                  </a:schemeClr>
                </a:solidFill>
                <a:latin typeface="Arial" panose="020B0604020202020204" pitchFamily="34" charset="0"/>
                <a:cs typeface="Arial" panose="020B0604020202020204" pitchFamily="34" charset="0"/>
              </a:rPr>
              <a:t>Reasonable adjustments</a:t>
            </a:r>
          </a:p>
          <a:p>
            <a:pPr marL="0" indent="0">
              <a:buNone/>
            </a:pPr>
            <a:r>
              <a:rPr lang="en-GB" altLang="en-US" sz="1800" i="1" dirty="0">
                <a:solidFill>
                  <a:schemeClr val="bg1"/>
                </a:solidFill>
                <a:latin typeface="Arial" panose="020B0604020202020204" pitchFamily="34" charset="0"/>
                <a:cs typeface="Arial" panose="020B0604020202020204" pitchFamily="34" charset="0"/>
              </a:rPr>
              <a:t>Assessed and </a:t>
            </a:r>
            <a:r>
              <a:rPr lang="en-GB" altLang="en-US" i="1" dirty="0">
                <a:solidFill>
                  <a:schemeClr val="bg1"/>
                </a:solidFill>
                <a:latin typeface="Arial" panose="020B0604020202020204" pitchFamily="34" charset="0"/>
                <a:cs typeface="Arial" panose="020B0604020202020204" pitchFamily="34" charset="0"/>
              </a:rPr>
              <a:t>confirmed </a:t>
            </a:r>
            <a:r>
              <a:rPr lang="en-GB" altLang="en-US" sz="1800" i="1" dirty="0">
                <a:solidFill>
                  <a:schemeClr val="bg1"/>
                </a:solidFill>
                <a:latin typeface="Arial" panose="020B0604020202020204" pitchFamily="34" charset="0"/>
                <a:cs typeface="Arial" panose="020B0604020202020204" pitchFamily="34" charset="0"/>
              </a:rPr>
              <a:t>by the Strategic Health Facilitation team</a:t>
            </a:r>
          </a:p>
          <a:p>
            <a:endParaRPr lang="en-GB" dirty="0"/>
          </a:p>
        </p:txBody>
      </p:sp>
      <p:pic>
        <p:nvPicPr>
          <p:cNvPr id="7" name="Picture 2" descr="S:\Strategic Health Facilitation\GP's\LD Friendly GP Surgeries\Resources for process\screen logo.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27197" r="29020" b="-2"/>
          <a:stretch/>
        </p:blipFill>
        <p:spPr bwMode="auto">
          <a:xfrm>
            <a:off x="987465" y="2093789"/>
            <a:ext cx="2172427" cy="3519934"/>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572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FDC535F-AC0A-417D-96AB-6706BECACD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5" cy="6858000"/>
          </a:xfrm>
          <a:prstGeom prst="rect">
            <a:avLst/>
          </a:prstGeom>
          <a:solidFill>
            <a:srgbClr val="523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7AAAF8E-31DB-4148-8FCA-4D8233D691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964" y="484068"/>
            <a:ext cx="5173521" cy="5889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image">
            <a:extLst>
              <a:ext uri="{FF2B5EF4-FFF2-40B4-BE49-F238E27FC236}">
                <a16:creationId xmlns:a16="http://schemas.microsoft.com/office/drawing/2014/main" id="{31038DE6-6D54-EB3B-1C28-2E0725A0B93C}"/>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tretch>
            <a:fillRect/>
          </a:stretch>
        </p:blipFill>
        <p:spPr bwMode="auto">
          <a:xfrm>
            <a:off x="1237271" y="804292"/>
            <a:ext cx="3301165" cy="2624426"/>
          </a:xfrm>
          <a:prstGeom prst="rect">
            <a:avLst/>
          </a:prstGeom>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 name="Rectangle 17">
            <a:extLst>
              <a:ext uri="{FF2B5EF4-FFF2-40B4-BE49-F238E27FC236}">
                <a16:creationId xmlns:a16="http://schemas.microsoft.com/office/drawing/2014/main" id="{AA274328-4774-4DF9-BA53-452565122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1044" y="484069"/>
            <a:ext cx="3109482" cy="349989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3A3CF35-7DE2-F924-5F70-A4FB74AF3CAE}"/>
              </a:ext>
            </a:extLst>
          </p:cNvPr>
          <p:cNvPicPr>
            <a:picLocks noChangeAspect="1"/>
          </p:cNvPicPr>
          <p:nvPr/>
        </p:nvPicPr>
        <p:blipFill>
          <a:blip r:embed="rId3"/>
          <a:stretch>
            <a:fillRect/>
          </a:stretch>
        </p:blipFill>
        <p:spPr>
          <a:xfrm>
            <a:off x="5687174" y="1188730"/>
            <a:ext cx="3051853" cy="1808222"/>
          </a:xfrm>
          <a:prstGeom prst="rect">
            <a:avLst/>
          </a:prstGeom>
        </p:spPr>
      </p:pic>
      <p:sp>
        <p:nvSpPr>
          <p:cNvPr id="20" name="Rectangle 19">
            <a:extLst>
              <a:ext uri="{FF2B5EF4-FFF2-40B4-BE49-F238E27FC236}">
                <a16:creationId xmlns:a16="http://schemas.microsoft.com/office/drawing/2014/main" id="{01C7B46D-2FEF-4FAA-915B-8B21A66BB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1044" y="4144834"/>
            <a:ext cx="3109482" cy="221151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13A1807-AA71-7F6F-B7C3-232DC469736A}"/>
              </a:ext>
            </a:extLst>
          </p:cNvPr>
          <p:cNvPicPr>
            <a:picLocks noChangeAspect="1"/>
          </p:cNvPicPr>
          <p:nvPr/>
        </p:nvPicPr>
        <p:blipFill>
          <a:blip r:embed="rId4"/>
          <a:stretch>
            <a:fillRect/>
          </a:stretch>
        </p:blipFill>
        <p:spPr>
          <a:xfrm>
            <a:off x="539553" y="4154804"/>
            <a:ext cx="5688632" cy="2218564"/>
          </a:xfrm>
          <a:prstGeom prst="rect">
            <a:avLst/>
          </a:prstGeom>
        </p:spPr>
      </p:pic>
      <p:sp>
        <p:nvSpPr>
          <p:cNvPr id="10" name="TextBox 9">
            <a:extLst>
              <a:ext uri="{FF2B5EF4-FFF2-40B4-BE49-F238E27FC236}">
                <a16:creationId xmlns:a16="http://schemas.microsoft.com/office/drawing/2014/main" id="{B14B9293-498E-EFBC-C8F2-A010D625249E}"/>
              </a:ext>
            </a:extLst>
          </p:cNvPr>
          <p:cNvSpPr txBox="1"/>
          <p:nvPr/>
        </p:nvSpPr>
        <p:spPr>
          <a:xfrm>
            <a:off x="5940152" y="3428718"/>
            <a:ext cx="2304256" cy="369332"/>
          </a:xfrm>
          <a:prstGeom prst="rect">
            <a:avLst/>
          </a:prstGeom>
          <a:noFill/>
        </p:spPr>
        <p:txBody>
          <a:bodyPr wrap="square" rtlCol="0">
            <a:spAutoFit/>
          </a:bodyPr>
          <a:lstStyle/>
          <a:p>
            <a:r>
              <a:rPr lang="en-GB" dirty="0"/>
              <a:t>Sensory items</a:t>
            </a:r>
          </a:p>
        </p:txBody>
      </p:sp>
      <p:sp>
        <p:nvSpPr>
          <p:cNvPr id="11" name="TextBox 10">
            <a:extLst>
              <a:ext uri="{FF2B5EF4-FFF2-40B4-BE49-F238E27FC236}">
                <a16:creationId xmlns:a16="http://schemas.microsoft.com/office/drawing/2014/main" id="{D052234C-A38E-4966-E4D0-FB7B6AC5B42A}"/>
              </a:ext>
            </a:extLst>
          </p:cNvPr>
          <p:cNvSpPr txBox="1"/>
          <p:nvPr/>
        </p:nvSpPr>
        <p:spPr>
          <a:xfrm>
            <a:off x="6355353" y="4947729"/>
            <a:ext cx="2193655" cy="646331"/>
          </a:xfrm>
          <a:prstGeom prst="rect">
            <a:avLst/>
          </a:prstGeom>
          <a:noFill/>
        </p:spPr>
        <p:txBody>
          <a:bodyPr wrap="square" rtlCol="0">
            <a:spAutoFit/>
          </a:bodyPr>
          <a:lstStyle/>
          <a:p>
            <a:pPr algn="ctr"/>
            <a:r>
              <a:rPr lang="en-GB" dirty="0"/>
              <a:t>Communication box</a:t>
            </a:r>
          </a:p>
        </p:txBody>
      </p:sp>
    </p:spTree>
    <p:extLst>
      <p:ext uri="{BB962C8B-B14F-4D97-AF65-F5344CB8AC3E}">
        <p14:creationId xmlns:p14="http://schemas.microsoft.com/office/powerpoint/2010/main" val="3381652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9A884-5764-3A8B-10D8-0C6C583B6A22}"/>
              </a:ext>
            </a:extLst>
          </p:cNvPr>
          <p:cNvSpPr>
            <a:spLocks noGrp="1"/>
          </p:cNvSpPr>
          <p:nvPr>
            <p:ph type="title"/>
          </p:nvPr>
        </p:nvSpPr>
        <p:spPr>
          <a:xfrm>
            <a:off x="539552" y="404664"/>
            <a:ext cx="7269480" cy="758984"/>
          </a:xfrm>
        </p:spPr>
        <p:txBody>
          <a:bodyPr/>
          <a:lstStyle/>
          <a:p>
            <a:r>
              <a:rPr lang="en-GB" dirty="0"/>
              <a:t>Case study</a:t>
            </a:r>
          </a:p>
        </p:txBody>
      </p:sp>
      <p:sp>
        <p:nvSpPr>
          <p:cNvPr id="3" name="TextBox 2">
            <a:extLst>
              <a:ext uri="{FF2B5EF4-FFF2-40B4-BE49-F238E27FC236}">
                <a16:creationId xmlns:a16="http://schemas.microsoft.com/office/drawing/2014/main" id="{CB8912D7-5744-EDB3-4BE0-C07050EC3007}"/>
              </a:ext>
            </a:extLst>
          </p:cNvPr>
          <p:cNvSpPr txBox="1"/>
          <p:nvPr/>
        </p:nvSpPr>
        <p:spPr>
          <a:xfrm>
            <a:off x="369243" y="1526153"/>
            <a:ext cx="8102564" cy="5355312"/>
          </a:xfrm>
          <a:prstGeom prst="rect">
            <a:avLst/>
          </a:prstGeom>
          <a:noFill/>
        </p:spPr>
        <p:txBody>
          <a:bodyPr wrap="square" rtlCol="0">
            <a:spAutoFit/>
          </a:bodyPr>
          <a:lstStyle/>
          <a:p>
            <a:pPr marL="342900" indent="-342900">
              <a:buAutoNum type="arabicPeriod"/>
            </a:pPr>
            <a:endParaRPr lang="en-GB" dirty="0"/>
          </a:p>
          <a:p>
            <a:pPr marL="342900" indent="-342900">
              <a:buAutoNum type="arabicPeriod"/>
            </a:pPr>
            <a:r>
              <a:rPr lang="en-GB" dirty="0"/>
              <a:t>Pam is a 44 year old lady with moderate to severe learning disability. Pam loves going out for walks in nature, occasionally she may visit shops but only during “quiet hours”. Pam lives with 24/7 support and has not had her health check for last 6 years.</a:t>
            </a:r>
          </a:p>
          <a:p>
            <a:pPr marL="342900" indent="-342900">
              <a:buAutoNum type="arabicPeriod"/>
            </a:pPr>
            <a:endParaRPr lang="en-GB" dirty="0"/>
          </a:p>
          <a:p>
            <a:pPr marL="342900" indent="-342900">
              <a:buAutoNum type="arabicPeriod"/>
            </a:pPr>
            <a:r>
              <a:rPr lang="en-GB" dirty="0"/>
              <a:t>Tom is a 23 year old gentleman with moderate learning disability who came in for his health check. Tom is happy to have most of his physical examinations done but refuses testicular exam. </a:t>
            </a:r>
          </a:p>
          <a:p>
            <a:r>
              <a:rPr lang="en-GB" dirty="0"/>
              <a:t>     </a:t>
            </a:r>
          </a:p>
          <a:p>
            <a:endParaRPr lang="en-GB" dirty="0"/>
          </a:p>
          <a:p>
            <a:pPr marL="342900" indent="-342900">
              <a:buAutoNum type="arabicPeriod" startAt="3"/>
            </a:pPr>
            <a:r>
              <a:rPr lang="en-GB" dirty="0"/>
              <a:t>Sue, 32 year old lady with severe learning disability requires depo </a:t>
            </a:r>
          </a:p>
          <a:p>
            <a:r>
              <a:rPr lang="en-GB" dirty="0"/>
              <a:t>     injection as she doesn’t tolerate bleeding. She lives in residential </a:t>
            </a:r>
          </a:p>
          <a:p>
            <a:r>
              <a:rPr lang="en-GB" dirty="0"/>
              <a:t>     setting; she has a sister that visits her every fortnight. </a:t>
            </a:r>
          </a:p>
          <a:p>
            <a:pPr marL="342900" indent="-342900">
              <a:buAutoNum type="arabicPeriod"/>
            </a:pPr>
            <a:endParaRPr lang="en-GB" dirty="0"/>
          </a:p>
          <a:p>
            <a:pPr marL="342900" indent="-342900">
              <a:buAutoNum type="arabicPeriod"/>
            </a:pPr>
            <a:endParaRPr lang="en-GB" dirty="0"/>
          </a:p>
          <a:p>
            <a:pPr marL="342900" indent="-342900">
              <a:buAutoNum type="arabicPeriod"/>
            </a:pPr>
            <a:endParaRPr lang="en-GB" dirty="0"/>
          </a:p>
          <a:p>
            <a:pPr marL="342900" indent="-342900">
              <a:buAutoNum type="arabicPeriod"/>
            </a:pPr>
            <a:endParaRPr lang="en-GB" dirty="0"/>
          </a:p>
          <a:p>
            <a:pPr marL="342900" indent="-342900">
              <a:buAutoNum type="arabicPeriod"/>
            </a:pPr>
            <a:endParaRPr lang="en-GB" dirty="0"/>
          </a:p>
        </p:txBody>
      </p:sp>
    </p:spTree>
    <p:extLst>
      <p:ext uri="{BB962C8B-B14F-4D97-AF65-F5344CB8AC3E}">
        <p14:creationId xmlns:p14="http://schemas.microsoft.com/office/powerpoint/2010/main" val="425851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71C3B1-1CCC-CF84-3B10-A72315A6894B}"/>
              </a:ext>
            </a:extLst>
          </p:cNvPr>
          <p:cNvPicPr>
            <a:picLocks noChangeAspect="1"/>
          </p:cNvPicPr>
          <p:nvPr/>
        </p:nvPicPr>
        <p:blipFill>
          <a:blip r:embed="rId2"/>
          <a:stretch>
            <a:fillRect/>
          </a:stretch>
        </p:blipFill>
        <p:spPr>
          <a:xfrm>
            <a:off x="5436096" y="1340768"/>
            <a:ext cx="2757344" cy="34562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7" name="Content Placeholder 2">
            <a:extLst>
              <a:ext uri="{FF2B5EF4-FFF2-40B4-BE49-F238E27FC236}">
                <a16:creationId xmlns:a16="http://schemas.microsoft.com/office/drawing/2014/main" id="{662C77F7-0661-90BA-47DD-8AC4B0C78C2C}"/>
              </a:ext>
            </a:extLst>
          </p:cNvPr>
          <p:cNvGraphicFramePr>
            <a:graphicFrameLocks noGrp="1"/>
          </p:cNvGraphicFramePr>
          <p:nvPr>
            <p:ph sz="half" idx="1"/>
            <p:extLst>
              <p:ext uri="{D42A27DB-BD31-4B8C-83A1-F6EECF244321}">
                <p14:modId xmlns:p14="http://schemas.microsoft.com/office/powerpoint/2010/main" val="3961374365"/>
              </p:ext>
            </p:extLst>
          </p:nvPr>
        </p:nvGraphicFramePr>
        <p:xfrm>
          <a:off x="107504" y="404577"/>
          <a:ext cx="5811608"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523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7EC8C-793E-5CDE-0C8B-DCCFD5FC1E13}"/>
              </a:ext>
            </a:extLst>
          </p:cNvPr>
          <p:cNvSpPr>
            <a:spLocks noGrp="1"/>
          </p:cNvSpPr>
          <p:nvPr>
            <p:ph type="title"/>
          </p:nvPr>
        </p:nvSpPr>
        <p:spPr>
          <a:xfrm>
            <a:off x="539154" y="-243408"/>
            <a:ext cx="3400535" cy="1325562"/>
          </a:xfrm>
        </p:spPr>
        <p:txBody>
          <a:bodyPr>
            <a:normAutofit/>
          </a:bodyPr>
          <a:lstStyle/>
          <a:p>
            <a:r>
              <a:rPr lang="en-GB" dirty="0"/>
              <a:t>Additional ref</a:t>
            </a:r>
          </a:p>
        </p:txBody>
      </p:sp>
      <p:sp>
        <p:nvSpPr>
          <p:cNvPr id="5" name="Content Placeholder 4">
            <a:extLst>
              <a:ext uri="{FF2B5EF4-FFF2-40B4-BE49-F238E27FC236}">
                <a16:creationId xmlns:a16="http://schemas.microsoft.com/office/drawing/2014/main" id="{B95FA099-3F49-2075-8517-DE8223C3D73A}"/>
              </a:ext>
            </a:extLst>
          </p:cNvPr>
          <p:cNvSpPr>
            <a:spLocks noGrp="1"/>
          </p:cNvSpPr>
          <p:nvPr>
            <p:ph idx="1"/>
          </p:nvPr>
        </p:nvSpPr>
        <p:spPr>
          <a:xfrm>
            <a:off x="239762" y="1139733"/>
            <a:ext cx="7992889" cy="2304256"/>
          </a:xfrm>
        </p:spPr>
        <p:txBody>
          <a:bodyPr>
            <a:normAutofit/>
          </a:bodyPr>
          <a:lstStyle/>
          <a:p>
            <a:r>
              <a:rPr lang="en-GB" sz="1700" dirty="0">
                <a:hlinkClick r:id="rId3"/>
              </a:rPr>
              <a:t>New review identifies poorer care and lower life expectancy for ethnic minorities with a learning disability - NHS – Race and Health Observatory (nhsrho.org)</a:t>
            </a:r>
            <a:endParaRPr lang="en-GB" sz="1700" dirty="0"/>
          </a:p>
          <a:p>
            <a:endParaRPr lang="en-GB" sz="1700" dirty="0"/>
          </a:p>
          <a:p>
            <a:r>
              <a:rPr lang="en-GB" sz="1700" dirty="0">
                <a:hlinkClick r:id="rId4"/>
              </a:rPr>
              <a:t>We deserve better: Ethnic minorities with a learning disability and access to healthcare - Race Equality Foundation</a:t>
            </a:r>
            <a:endParaRPr lang="en-GB" sz="1700" dirty="0"/>
          </a:p>
          <a:p>
            <a:endParaRPr lang="en-GB" sz="1700" dirty="0"/>
          </a:p>
          <a:p>
            <a:endParaRPr lang="en-GB" sz="1700" dirty="0"/>
          </a:p>
        </p:txBody>
      </p:sp>
      <p:pic>
        <p:nvPicPr>
          <p:cNvPr id="6" name="Online Media 5" title="We Deserve Better: Ethnic minorities with a learning disability and access to healthcare">
            <a:hlinkClick r:id="" action="ppaction://media"/>
            <a:extLst>
              <a:ext uri="{FF2B5EF4-FFF2-40B4-BE49-F238E27FC236}">
                <a16:creationId xmlns:a16="http://schemas.microsoft.com/office/drawing/2014/main" id="{B763BBDC-19DB-7EE1-1B93-80A2CB408F39}"/>
              </a:ext>
            </a:extLst>
          </p:cNvPr>
          <p:cNvPicPr>
            <a:picLocks noRot="1" noChangeAspect="1"/>
          </p:cNvPicPr>
          <p:nvPr>
            <a:videoFile r:link="rId1"/>
          </p:nvPr>
        </p:nvPicPr>
        <p:blipFill>
          <a:blip r:embed="rId5"/>
          <a:stretch>
            <a:fillRect/>
          </a:stretch>
        </p:blipFill>
        <p:spPr>
          <a:xfrm>
            <a:off x="1331640" y="3284984"/>
            <a:ext cx="6042499" cy="3414011"/>
          </a:xfrm>
          <a:prstGeom prst="rect">
            <a:avLst/>
          </a:prstGeom>
        </p:spPr>
      </p:pic>
    </p:spTree>
    <p:extLst>
      <p:ext uri="{BB962C8B-B14F-4D97-AF65-F5344CB8AC3E}">
        <p14:creationId xmlns:p14="http://schemas.microsoft.com/office/powerpoint/2010/main" val="29088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B9D1CA-6E11-7321-689F-7D8838340B03}"/>
              </a:ext>
            </a:extLst>
          </p:cNvPr>
          <p:cNvSpPr txBox="1"/>
          <p:nvPr/>
        </p:nvSpPr>
        <p:spPr>
          <a:xfrm>
            <a:off x="251520" y="260648"/>
            <a:ext cx="6336704" cy="369332"/>
          </a:xfrm>
          <a:prstGeom prst="rect">
            <a:avLst/>
          </a:prstGeom>
          <a:noFill/>
        </p:spPr>
        <p:txBody>
          <a:bodyPr wrap="square" rtlCol="0">
            <a:spAutoFit/>
          </a:bodyPr>
          <a:lstStyle/>
          <a:p>
            <a:r>
              <a:rPr lang="en-GB" b="1" dirty="0">
                <a:solidFill>
                  <a:srgbClr val="00599B"/>
                </a:solidFill>
              </a:rPr>
              <a:t>Learning Disability Health Service</a:t>
            </a:r>
          </a:p>
        </p:txBody>
      </p:sp>
      <p:graphicFrame>
        <p:nvGraphicFramePr>
          <p:cNvPr id="5" name="Diagram 4">
            <a:extLst>
              <a:ext uri="{FF2B5EF4-FFF2-40B4-BE49-F238E27FC236}">
                <a16:creationId xmlns:a16="http://schemas.microsoft.com/office/drawing/2014/main" id="{A34CED70-1FE8-6414-38FA-4D17224FC116}"/>
              </a:ext>
            </a:extLst>
          </p:cNvPr>
          <p:cNvGraphicFramePr/>
          <p:nvPr>
            <p:extLst>
              <p:ext uri="{D42A27DB-BD31-4B8C-83A1-F6EECF244321}">
                <p14:modId xmlns:p14="http://schemas.microsoft.com/office/powerpoint/2010/main" val="1951642891"/>
              </p:ext>
            </p:extLst>
          </p:nvPr>
        </p:nvGraphicFramePr>
        <p:xfrm>
          <a:off x="1283296" y="1296876"/>
          <a:ext cx="6336704" cy="4264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A person with long hair wearing a black and white polka dot shirt&#10;&#10;Description automatically generated">
            <a:extLst>
              <a:ext uri="{FF2B5EF4-FFF2-40B4-BE49-F238E27FC236}">
                <a16:creationId xmlns:a16="http://schemas.microsoft.com/office/drawing/2014/main" id="{080DFD22-ADA0-8DB7-D7F0-54D848FA17B1}"/>
              </a:ext>
            </a:extLst>
          </p:cNvPr>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46295" y="4192798"/>
            <a:ext cx="989735" cy="13633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8" name="ymail_attachmentId2f7af1df-1588-43e1-8566-575ab1246e1f" descr="A person smiling at camera&#10;&#10;Description automatically generated">
            <a:extLst>
              <a:ext uri="{FF2B5EF4-FFF2-40B4-BE49-F238E27FC236}">
                <a16:creationId xmlns:a16="http://schemas.microsoft.com/office/drawing/2014/main" id="{1026BF0E-76B8-7B45-86C3-C0AE1D280A33}"/>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365836" y="4151023"/>
            <a:ext cx="989736" cy="14469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 name="Picture 9" descr="A person smiling at the camera&#10;&#10;Description automatically generated">
            <a:extLst>
              <a:ext uri="{FF2B5EF4-FFF2-40B4-BE49-F238E27FC236}">
                <a16:creationId xmlns:a16="http://schemas.microsoft.com/office/drawing/2014/main" id="{C9F97D19-5643-722E-FFE1-6CEE66A734A2}"/>
              </a:ext>
            </a:extLst>
          </p:cNvPr>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flipH="1">
            <a:off x="515888" y="1288590"/>
            <a:ext cx="1008112" cy="14562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a:extLst>
              <a:ext uri="{FF2B5EF4-FFF2-40B4-BE49-F238E27FC236}">
                <a16:creationId xmlns:a16="http://schemas.microsoft.com/office/drawing/2014/main" id="{982E93C1-1B7C-2A0D-07F2-68371FAED809}"/>
              </a:ext>
            </a:extLst>
          </p:cNvPr>
          <p:cNvPicPr>
            <a:picLocks noChangeAspect="1"/>
          </p:cNvPicPr>
          <p:nvPr/>
        </p:nvPicPr>
        <p:blipFill>
          <a:blip r:embed="rId10" r:link="rId11" cstate="email">
            <a:extLst>
              <a:ext uri="{28A0092B-C50C-407E-A947-70E740481C1C}">
                <a14:useLocalDpi xmlns:a14="http://schemas.microsoft.com/office/drawing/2010/main" val="0"/>
              </a:ext>
            </a:extLst>
          </a:blip>
          <a:srcRect/>
          <a:stretch>
            <a:fillRect/>
          </a:stretch>
        </p:blipFill>
        <p:spPr bwMode="auto">
          <a:xfrm>
            <a:off x="7350941" y="1239476"/>
            <a:ext cx="1004631" cy="14562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04989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C36ED-E062-4BC3-9577-139928F88F1F}"/>
              </a:ext>
            </a:extLst>
          </p:cNvPr>
          <p:cNvSpPr>
            <a:spLocks noGrp="1"/>
          </p:cNvSpPr>
          <p:nvPr>
            <p:ph type="title"/>
          </p:nvPr>
        </p:nvSpPr>
        <p:spPr>
          <a:xfrm>
            <a:off x="683568" y="332656"/>
            <a:ext cx="6192688" cy="1325562"/>
          </a:xfrm>
          <a:solidFill>
            <a:srgbClr val="92D050"/>
          </a:solidFill>
        </p:spPr>
        <p:txBody>
          <a:bodyPr/>
          <a:lstStyle/>
          <a:p>
            <a:r>
              <a:rPr lang="en-GB" dirty="0"/>
              <a:t>Arun Sandhu</a:t>
            </a:r>
          </a:p>
        </p:txBody>
      </p:sp>
      <p:sp>
        <p:nvSpPr>
          <p:cNvPr id="3" name="Content Placeholder 2">
            <a:extLst>
              <a:ext uri="{FF2B5EF4-FFF2-40B4-BE49-F238E27FC236}">
                <a16:creationId xmlns:a16="http://schemas.microsoft.com/office/drawing/2014/main" id="{E5DF8B54-B766-9F19-BDFB-884E2C71D6BB}"/>
              </a:ext>
            </a:extLst>
          </p:cNvPr>
          <p:cNvSpPr>
            <a:spLocks noGrp="1"/>
          </p:cNvSpPr>
          <p:nvPr>
            <p:ph idx="1"/>
          </p:nvPr>
        </p:nvSpPr>
        <p:spPr>
          <a:xfrm>
            <a:off x="899592" y="2348881"/>
            <a:ext cx="6446520" cy="3240360"/>
          </a:xfrm>
        </p:spPr>
        <p:txBody>
          <a:bodyPr>
            <a:normAutofit/>
          </a:bodyPr>
          <a:lstStyle/>
          <a:p>
            <a:r>
              <a:rPr lang="en-GB" sz="3200" dirty="0"/>
              <a:t>Expert by experience </a:t>
            </a:r>
          </a:p>
          <a:p>
            <a:r>
              <a:rPr lang="en-GB" sz="3200" dirty="0"/>
              <a:t>Member of the Learning Disability Partnership Board</a:t>
            </a:r>
          </a:p>
          <a:p>
            <a:r>
              <a:rPr lang="en-GB" sz="3200" dirty="0"/>
              <a:t>Works for Hampshire County Council </a:t>
            </a:r>
          </a:p>
        </p:txBody>
      </p:sp>
    </p:spTree>
    <p:extLst>
      <p:ext uri="{BB962C8B-B14F-4D97-AF65-F5344CB8AC3E}">
        <p14:creationId xmlns:p14="http://schemas.microsoft.com/office/powerpoint/2010/main" val="4269510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p:cNvSpPr>
          <p:nvPr/>
        </p:nvSpPr>
        <p:spPr>
          <a:xfrm>
            <a:off x="646509" y="2581924"/>
            <a:ext cx="1998902" cy="2255171"/>
          </a:xfrm>
          <a:prstGeom prst="rect">
            <a:avLst/>
          </a:prstGeom>
        </p:spPr>
        <p:txBody>
          <a:bodyPr>
            <a:normAutofit/>
          </a:bodyPr>
          <a:lstStyle/>
          <a:p>
            <a:pPr defTabSz="256032">
              <a:spcAft>
                <a:spcPts val="600"/>
              </a:spcAft>
            </a:pPr>
            <a:endParaRPr lang="en-GB" sz="1120" kern="1200">
              <a:solidFill>
                <a:schemeClr val="tx1"/>
              </a:solidFill>
              <a:latin typeface="+mn-lt"/>
              <a:ea typeface="+mn-ea"/>
              <a:cs typeface="+mn-cs"/>
              <a:hlinkClick r:id="rId3"/>
            </a:endParaRPr>
          </a:p>
          <a:p>
            <a:pPr defTabSz="256032">
              <a:spcAft>
                <a:spcPts val="600"/>
              </a:spcAft>
            </a:pPr>
            <a:endParaRPr lang="en-GB" sz="1120" kern="1200">
              <a:solidFill>
                <a:schemeClr val="tx1"/>
              </a:solidFill>
              <a:latin typeface="+mn-lt"/>
              <a:ea typeface="+mn-ea"/>
              <a:cs typeface="+mn-cs"/>
              <a:hlinkClick r:id="rId3"/>
            </a:endParaRPr>
          </a:p>
          <a:p>
            <a:pPr defTabSz="256032">
              <a:spcAft>
                <a:spcPts val="600"/>
              </a:spcAft>
            </a:pPr>
            <a:endParaRPr lang="en-GB" sz="1120" kern="1200">
              <a:solidFill>
                <a:schemeClr val="tx1"/>
              </a:solidFill>
              <a:latin typeface="+mn-lt"/>
              <a:ea typeface="+mn-ea"/>
              <a:cs typeface="+mn-cs"/>
              <a:hlinkClick r:id="rId3"/>
            </a:endParaRPr>
          </a:p>
          <a:p>
            <a:pPr defTabSz="256032">
              <a:spcAft>
                <a:spcPts val="600"/>
              </a:spcAft>
            </a:pPr>
            <a:endParaRPr lang="en-GB" sz="1120" kern="1200">
              <a:solidFill>
                <a:schemeClr val="tx1"/>
              </a:solidFill>
              <a:latin typeface="+mn-lt"/>
              <a:ea typeface="+mn-ea"/>
              <a:cs typeface="+mn-cs"/>
            </a:endParaRPr>
          </a:p>
          <a:p>
            <a:pPr defTabSz="256032">
              <a:spcAft>
                <a:spcPts val="600"/>
              </a:spcAft>
            </a:pPr>
            <a:endParaRPr lang="en-GB" sz="1120" kern="1200">
              <a:solidFill>
                <a:schemeClr val="tx1"/>
              </a:solidFill>
              <a:latin typeface="+mn-lt"/>
              <a:ea typeface="+mn-ea"/>
              <a:cs typeface="+mn-cs"/>
            </a:endParaRPr>
          </a:p>
          <a:p>
            <a:pPr marL="0" indent="0">
              <a:spcAft>
                <a:spcPts val="600"/>
              </a:spcAft>
              <a:buNone/>
            </a:pPr>
            <a:endParaRPr lang="en-GB" sz="2000"/>
          </a:p>
        </p:txBody>
      </p:sp>
      <p:sp>
        <p:nvSpPr>
          <p:cNvPr id="4" name="Content Placeholder 3"/>
          <p:cNvSpPr>
            <a:spLocks/>
          </p:cNvSpPr>
          <p:nvPr/>
        </p:nvSpPr>
        <p:spPr>
          <a:xfrm>
            <a:off x="373118" y="1052736"/>
            <a:ext cx="5202979" cy="4752528"/>
          </a:xfrm>
          <a:prstGeom prst="rect">
            <a:avLst/>
          </a:prstGeom>
        </p:spPr>
        <p:txBody>
          <a:bodyPr>
            <a:normAutofit fontScale="62500" lnSpcReduction="20000"/>
          </a:bodyPr>
          <a:lstStyle/>
          <a:p>
            <a:pPr defTabSz="256032">
              <a:lnSpc>
                <a:spcPct val="90000"/>
              </a:lnSpc>
              <a:spcAft>
                <a:spcPts val="600"/>
              </a:spcAft>
            </a:pPr>
            <a:endParaRPr lang="en-GB" sz="1400" kern="1200" dirty="0">
              <a:solidFill>
                <a:schemeClr val="tx1"/>
              </a:solidFill>
              <a:latin typeface="Arial" panose="020B0604020202020204" pitchFamily="34" charset="0"/>
              <a:ea typeface="+mn-ea"/>
              <a:cs typeface="Arial" panose="020B0604020202020204" pitchFamily="34" charset="0"/>
            </a:endParaRPr>
          </a:p>
          <a:p>
            <a:pPr defTabSz="256032">
              <a:lnSpc>
                <a:spcPct val="90000"/>
              </a:lnSpc>
              <a:spcAft>
                <a:spcPts val="600"/>
              </a:spcAft>
            </a:pPr>
            <a:r>
              <a:rPr lang="en-GB" sz="4500" b="1" kern="1200" dirty="0">
                <a:solidFill>
                  <a:schemeClr val="tx1">
                    <a:lumMod val="85000"/>
                    <a:lumOff val="15000"/>
                  </a:schemeClr>
                </a:solidFill>
                <a:latin typeface="+mj-lt"/>
                <a:ea typeface="+mn-ea"/>
                <a:cs typeface="Arial" panose="020B0604020202020204" pitchFamily="34" charset="0"/>
              </a:rPr>
              <a:t>All deaths of people with learning disabilities and autistic people 18+ must be notified to </a:t>
            </a:r>
            <a:r>
              <a:rPr lang="en-GB" sz="4500" b="1" kern="1200" dirty="0" err="1">
                <a:solidFill>
                  <a:schemeClr val="tx1">
                    <a:lumMod val="85000"/>
                    <a:lumOff val="15000"/>
                  </a:schemeClr>
                </a:solidFill>
                <a:latin typeface="+mj-lt"/>
                <a:ea typeface="+mn-ea"/>
                <a:cs typeface="Arial" panose="020B0604020202020204" pitchFamily="34" charset="0"/>
              </a:rPr>
              <a:t>LeDeR</a:t>
            </a:r>
            <a:r>
              <a:rPr lang="en-GB" sz="4500" kern="1200" dirty="0">
                <a:solidFill>
                  <a:schemeClr val="tx1">
                    <a:lumMod val="85000"/>
                    <a:lumOff val="15000"/>
                  </a:schemeClr>
                </a:solidFill>
                <a:latin typeface="+mj-lt"/>
                <a:ea typeface="+mn-ea"/>
                <a:cs typeface="Arial" panose="020B0604020202020204" pitchFamily="34" charset="0"/>
              </a:rPr>
              <a:t>.</a:t>
            </a:r>
          </a:p>
          <a:p>
            <a:pPr defTabSz="256032">
              <a:lnSpc>
                <a:spcPct val="90000"/>
              </a:lnSpc>
              <a:spcAft>
                <a:spcPts val="600"/>
              </a:spcAft>
            </a:pPr>
            <a:endParaRPr lang="en-GB" sz="4500" kern="1200" dirty="0">
              <a:solidFill>
                <a:schemeClr val="tx1">
                  <a:lumMod val="85000"/>
                  <a:lumOff val="15000"/>
                </a:schemeClr>
              </a:solidFill>
              <a:latin typeface="+mj-lt"/>
              <a:ea typeface="+mn-ea"/>
              <a:cs typeface="Arial" panose="020B0604020202020204" pitchFamily="34" charset="0"/>
            </a:endParaRPr>
          </a:p>
          <a:p>
            <a:pPr defTabSz="256032">
              <a:lnSpc>
                <a:spcPct val="90000"/>
              </a:lnSpc>
              <a:spcAft>
                <a:spcPts val="600"/>
              </a:spcAft>
            </a:pPr>
            <a:r>
              <a:rPr lang="en-GB" sz="4500" i="1" kern="1200" dirty="0">
                <a:solidFill>
                  <a:srgbClr val="00599B"/>
                </a:solidFill>
                <a:latin typeface="+mj-lt"/>
                <a:ea typeface="+mn-ea"/>
                <a:cs typeface="+mn-cs"/>
                <a:hlinkClick r:id="rId4">
                  <a:extLst>
                    <a:ext uri="{A12FA001-AC4F-418D-AE19-62706E023703}">
                      <ahyp:hlinkClr xmlns:ahyp="http://schemas.microsoft.com/office/drawing/2018/hyperlinkcolor" val="tx"/>
                    </a:ext>
                  </a:extLst>
                </a:hlinkClick>
              </a:rPr>
              <a:t>Report the death of someone with a learning disability/ Autism (leder.nhs.uk)</a:t>
            </a:r>
            <a:r>
              <a:rPr lang="en-GB" sz="4500" i="1" kern="1200" dirty="0">
                <a:solidFill>
                  <a:srgbClr val="00599B"/>
                </a:solidFill>
                <a:latin typeface="+mj-lt"/>
                <a:ea typeface="+mn-ea"/>
                <a:cs typeface="+mn-cs"/>
              </a:rPr>
              <a:t> </a:t>
            </a:r>
            <a:endParaRPr lang="en-GB" sz="4500" i="1" kern="1200" dirty="0">
              <a:solidFill>
                <a:srgbClr val="00599B"/>
              </a:solidFill>
              <a:latin typeface="+mj-lt"/>
              <a:ea typeface="+mn-ea"/>
              <a:cs typeface="Arial" panose="020B0604020202020204" pitchFamily="34" charset="0"/>
            </a:endParaRPr>
          </a:p>
          <a:p>
            <a:pPr defTabSz="256032">
              <a:lnSpc>
                <a:spcPct val="90000"/>
              </a:lnSpc>
              <a:spcAft>
                <a:spcPts val="600"/>
              </a:spcAft>
            </a:pPr>
            <a:endParaRPr lang="en-GB" sz="4500" kern="1200" dirty="0">
              <a:solidFill>
                <a:srgbClr val="00599B"/>
              </a:solidFill>
              <a:latin typeface="+mj-lt"/>
              <a:cs typeface="Arial" panose="020B0604020202020204" pitchFamily="34" charset="0"/>
              <a:hlinkClick r:id="rId5">
                <a:extLst>
                  <a:ext uri="{A12FA001-AC4F-418D-AE19-62706E023703}">
                    <ahyp:hlinkClr xmlns:ahyp="http://schemas.microsoft.com/office/drawing/2018/hyperlinkcolor" val="tx"/>
                  </a:ext>
                </a:extLst>
              </a:hlinkClick>
            </a:endParaRPr>
          </a:p>
          <a:p>
            <a:pPr defTabSz="256032">
              <a:lnSpc>
                <a:spcPct val="90000"/>
              </a:lnSpc>
              <a:spcAft>
                <a:spcPts val="600"/>
              </a:spcAft>
            </a:pPr>
            <a:r>
              <a:rPr lang="en-GB" sz="2600" i="1" kern="1200" dirty="0">
                <a:solidFill>
                  <a:schemeClr val="tx1">
                    <a:lumMod val="85000"/>
                    <a:lumOff val="15000"/>
                  </a:schemeClr>
                </a:solidFill>
                <a:latin typeface="+mj-lt"/>
                <a:ea typeface="+mn-ea"/>
                <a:cs typeface="Arial" panose="020B0604020202020204" pitchFamily="34" charset="0"/>
              </a:rPr>
              <a:t>(For under 18 follow Child death review process)</a:t>
            </a:r>
          </a:p>
          <a:p>
            <a:pPr defTabSz="256032">
              <a:lnSpc>
                <a:spcPct val="90000"/>
              </a:lnSpc>
              <a:spcAft>
                <a:spcPts val="600"/>
              </a:spcAft>
            </a:pPr>
            <a:endParaRPr lang="en-GB" sz="3300" kern="1200" dirty="0">
              <a:solidFill>
                <a:schemeClr val="tx1">
                  <a:lumMod val="85000"/>
                  <a:lumOff val="15000"/>
                </a:schemeClr>
              </a:solidFill>
              <a:latin typeface="+mj-lt"/>
              <a:ea typeface="+mn-ea"/>
              <a:cs typeface="Arial" panose="020B0604020202020204" pitchFamily="34" charset="0"/>
            </a:endParaRPr>
          </a:p>
          <a:p>
            <a:pPr defTabSz="256032">
              <a:lnSpc>
                <a:spcPct val="90000"/>
              </a:lnSpc>
              <a:spcAft>
                <a:spcPts val="600"/>
              </a:spcAft>
            </a:pPr>
            <a:r>
              <a:rPr lang="en-GB" sz="2900" b="1" dirty="0">
                <a:solidFill>
                  <a:schemeClr val="tx1">
                    <a:lumMod val="85000"/>
                    <a:lumOff val="15000"/>
                  </a:schemeClr>
                </a:solidFill>
                <a:latin typeface="+mj-lt"/>
                <a:cs typeface="Arial" panose="020B0604020202020204" pitchFamily="34" charset="0"/>
              </a:rPr>
              <a:t>Example:</a:t>
            </a:r>
            <a:r>
              <a:rPr lang="en-GB" sz="3300" dirty="0">
                <a:solidFill>
                  <a:schemeClr val="tx1">
                    <a:lumMod val="85000"/>
                    <a:lumOff val="15000"/>
                  </a:schemeClr>
                </a:solidFill>
                <a:latin typeface="+mj-lt"/>
                <a:cs typeface="Arial" panose="020B0604020202020204" pitchFamily="34" charset="0"/>
              </a:rPr>
              <a:t> </a:t>
            </a:r>
            <a:r>
              <a:rPr lang="en-GB" sz="2900" i="1" kern="1200" dirty="0">
                <a:solidFill>
                  <a:schemeClr val="tx1">
                    <a:lumMod val="85000"/>
                    <a:lumOff val="15000"/>
                  </a:schemeClr>
                </a:solidFill>
                <a:latin typeface="+mj-lt"/>
                <a:ea typeface="+mn-ea"/>
                <a:cs typeface="Arial" panose="020B0604020202020204" pitchFamily="34" charset="0"/>
              </a:rPr>
              <a:t>Learning Disabilities must never be the documented reason for DNA CPR</a:t>
            </a:r>
          </a:p>
          <a:p>
            <a:pPr defTabSz="256032">
              <a:lnSpc>
                <a:spcPct val="90000"/>
              </a:lnSpc>
              <a:spcAft>
                <a:spcPts val="600"/>
              </a:spcAft>
            </a:pPr>
            <a:endParaRPr lang="en-GB" sz="3300" kern="1200" dirty="0">
              <a:solidFill>
                <a:schemeClr val="tx1">
                  <a:lumMod val="85000"/>
                  <a:lumOff val="15000"/>
                </a:schemeClr>
              </a:solidFill>
              <a:latin typeface="+mj-lt"/>
              <a:ea typeface="+mn-ea"/>
              <a:cs typeface="Arial" panose="020B0604020202020204" pitchFamily="34" charset="0"/>
            </a:endParaRPr>
          </a:p>
        </p:txBody>
      </p:sp>
      <p:pic>
        <p:nvPicPr>
          <p:cNvPr id="3074" name="Picture 2" descr="Avoidable deaths of people with learning disabilities still above general  public – Care Appointments">
            <a:extLst>
              <a:ext uri="{FF2B5EF4-FFF2-40B4-BE49-F238E27FC236}">
                <a16:creationId xmlns:a16="http://schemas.microsoft.com/office/drawing/2014/main" id="{6FF7F4A4-FF2B-AB0A-4BF3-D8CCD6DE0F5D}"/>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rot="716409">
            <a:off x="5732303" y="2672506"/>
            <a:ext cx="2901553" cy="18134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220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3089" name="Rectangle 3088">
            <a:extLst>
              <a:ext uri="{FF2B5EF4-FFF2-40B4-BE49-F238E27FC236}">
                <a16:creationId xmlns:a16="http://schemas.microsoft.com/office/drawing/2014/main" id="{5D5E0904-721C-4D68-9EB8-1C9752E32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074" name="Rectangle 11"/>
          <p:cNvSpPr>
            <a:spLocks noGrp="1" noChangeArrowheads="1"/>
          </p:cNvSpPr>
          <p:nvPr>
            <p:ph type="title"/>
          </p:nvPr>
        </p:nvSpPr>
        <p:spPr>
          <a:xfrm>
            <a:off x="481071" y="330556"/>
            <a:ext cx="7617326" cy="475317"/>
          </a:xfrm>
        </p:spPr>
        <p:txBody>
          <a:bodyPr vert="horz" lIns="91440" tIns="45720" rIns="91440" bIns="45720" rtlCol="0" anchor="b">
            <a:normAutofit/>
          </a:bodyPr>
          <a:lstStyle/>
          <a:p>
            <a:pPr>
              <a:lnSpc>
                <a:spcPct val="85000"/>
              </a:lnSpc>
            </a:pPr>
            <a:r>
              <a:rPr lang="en-US" sz="2800" dirty="0" err="1"/>
              <a:t>LeDeR</a:t>
            </a:r>
            <a:r>
              <a:rPr lang="en-US" sz="2800" dirty="0"/>
              <a:t> 2022- Spot the difference report</a:t>
            </a:r>
          </a:p>
        </p:txBody>
      </p:sp>
      <p:sp>
        <p:nvSpPr>
          <p:cNvPr id="5" name="TextBox 4">
            <a:extLst>
              <a:ext uri="{FF2B5EF4-FFF2-40B4-BE49-F238E27FC236}">
                <a16:creationId xmlns:a16="http://schemas.microsoft.com/office/drawing/2014/main" id="{911D9AAD-1C36-E589-64B5-34495AEB28B0}"/>
              </a:ext>
            </a:extLst>
          </p:cNvPr>
          <p:cNvSpPr txBox="1"/>
          <p:nvPr/>
        </p:nvSpPr>
        <p:spPr>
          <a:xfrm>
            <a:off x="1040303" y="5517232"/>
            <a:ext cx="7310866" cy="594360"/>
          </a:xfrm>
          <a:prstGeom prst="rect">
            <a:avLst/>
          </a:prstGeom>
        </p:spPr>
        <p:txBody>
          <a:bodyPr vert="horz" lIns="91440" tIns="45720" rIns="91440" bIns="45720" rtlCol="0">
            <a:normAutofit/>
          </a:bodyPr>
          <a:lstStyle/>
          <a:p>
            <a:pPr defTabSz="914400">
              <a:lnSpc>
                <a:spcPct val="95000"/>
              </a:lnSpc>
              <a:spcBef>
                <a:spcPts val="1400"/>
              </a:spcBef>
              <a:spcAft>
                <a:spcPts val="200"/>
              </a:spcAft>
              <a:buClr>
                <a:schemeClr val="accent1"/>
              </a:buClr>
              <a:buSzPct val="80000"/>
            </a:pPr>
            <a:r>
              <a:rPr lang="en-US" sz="1400" spc="10" dirty="0">
                <a:solidFill>
                  <a:schemeClr val="bg1"/>
                </a:solidFill>
                <a:hlinkClick r:id="rId4">
                  <a:extLst>
                    <a:ext uri="{A12FA001-AC4F-418D-AE19-62706E023703}">
                      <ahyp:hlinkClr xmlns:ahyp="http://schemas.microsoft.com/office/drawing/2018/hyperlinkcolor" val="tx"/>
                    </a:ext>
                  </a:extLst>
                </a:hlinkClick>
              </a:rPr>
              <a:t>2022 </a:t>
            </a:r>
            <a:r>
              <a:rPr lang="en-US" sz="1400" spc="10" dirty="0" err="1">
                <a:solidFill>
                  <a:schemeClr val="bg1"/>
                </a:solidFill>
                <a:hlinkClick r:id="rId4">
                  <a:extLst>
                    <a:ext uri="{A12FA001-AC4F-418D-AE19-62706E023703}">
                      <ahyp:hlinkClr xmlns:ahyp="http://schemas.microsoft.com/office/drawing/2018/hyperlinkcolor" val="tx"/>
                    </a:ext>
                  </a:extLst>
                </a:hlinkClick>
              </a:rPr>
              <a:t>LeDeR</a:t>
            </a:r>
            <a:r>
              <a:rPr lang="en-US" sz="1400" spc="10" dirty="0">
                <a:solidFill>
                  <a:schemeClr val="bg1"/>
                </a:solidFill>
                <a:hlinkClick r:id="rId4">
                  <a:extLst>
                    <a:ext uri="{A12FA001-AC4F-418D-AE19-62706E023703}">
                      <ahyp:hlinkClr xmlns:ahyp="http://schemas.microsoft.com/office/drawing/2018/hyperlinkcolor" val="tx"/>
                    </a:ext>
                  </a:extLst>
                </a:hlinkClick>
              </a:rPr>
              <a:t> report foreword from the Staying Alive and Well group - YouTube</a:t>
            </a:r>
            <a:endParaRPr lang="en-US" sz="1400" spc="10" dirty="0">
              <a:solidFill>
                <a:schemeClr val="bg1"/>
              </a:solidFill>
            </a:endParaRPr>
          </a:p>
        </p:txBody>
      </p:sp>
      <p:pic>
        <p:nvPicPr>
          <p:cNvPr id="2" name="Online Media 1" title="2022 LeDeR report foreword from the Staying Alive and Well group">
            <a:hlinkClick r:id="" action="ppaction://media"/>
            <a:extLst>
              <a:ext uri="{FF2B5EF4-FFF2-40B4-BE49-F238E27FC236}">
                <a16:creationId xmlns:a16="http://schemas.microsoft.com/office/drawing/2014/main" id="{D5916EF9-867B-E35A-F2A5-978C30BDD635}"/>
              </a:ext>
            </a:extLst>
          </p:cNvPr>
          <p:cNvPicPr>
            <a:picLocks noRot="1" noChangeAspect="1"/>
          </p:cNvPicPr>
          <p:nvPr>
            <a:videoFile r:link="rId1"/>
          </p:nvPr>
        </p:nvPicPr>
        <p:blipFill>
          <a:blip r:embed="rId5"/>
          <a:stretch>
            <a:fillRect/>
          </a:stretch>
        </p:blipFill>
        <p:spPr>
          <a:xfrm>
            <a:off x="611560" y="1124744"/>
            <a:ext cx="7486837" cy="4230063"/>
          </a:xfrm>
          <a:prstGeom prst="rect">
            <a:avLst/>
          </a:prstGeom>
        </p:spPr>
      </p:pic>
      <p:sp>
        <p:nvSpPr>
          <p:cNvPr id="3" name="TextBox 2">
            <a:extLst>
              <a:ext uri="{FF2B5EF4-FFF2-40B4-BE49-F238E27FC236}">
                <a16:creationId xmlns:a16="http://schemas.microsoft.com/office/drawing/2014/main" id="{530EB2CB-5F60-3FE3-75A4-2E4B71FF1A19}"/>
              </a:ext>
            </a:extLst>
          </p:cNvPr>
          <p:cNvSpPr txBox="1"/>
          <p:nvPr/>
        </p:nvSpPr>
        <p:spPr>
          <a:xfrm>
            <a:off x="7164288" y="6111592"/>
            <a:ext cx="934109" cy="369332"/>
          </a:xfrm>
          <a:prstGeom prst="rect">
            <a:avLst/>
          </a:prstGeom>
          <a:noFill/>
        </p:spPr>
        <p:txBody>
          <a:bodyPr wrap="square" rtlCol="0">
            <a:spAutoFit/>
          </a:bodyPr>
          <a:lstStyle/>
          <a:p>
            <a:r>
              <a:rPr lang="en-GB" dirty="0"/>
              <a:t>5:17</a:t>
            </a:r>
          </a:p>
        </p:txBody>
      </p:sp>
    </p:spTree>
    <p:extLst>
      <p:ext uri="{BB962C8B-B14F-4D97-AF65-F5344CB8AC3E}">
        <p14:creationId xmlns:p14="http://schemas.microsoft.com/office/powerpoint/2010/main" val="189046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C32ED-8913-8CC0-72A9-8E80B29565EA}"/>
              </a:ext>
            </a:extLst>
          </p:cNvPr>
          <p:cNvSpPr>
            <a:spLocks noGrp="1"/>
          </p:cNvSpPr>
          <p:nvPr>
            <p:ph type="title"/>
          </p:nvPr>
        </p:nvSpPr>
        <p:spPr>
          <a:xfrm>
            <a:off x="5364088" y="609600"/>
            <a:ext cx="2686812" cy="1356360"/>
          </a:xfrm>
        </p:spPr>
        <p:txBody>
          <a:bodyPr>
            <a:normAutofit/>
          </a:bodyPr>
          <a:lstStyle/>
          <a:p>
            <a:r>
              <a:rPr lang="en-GB" sz="2800" dirty="0"/>
              <a:t>LEDER Reports</a:t>
            </a:r>
          </a:p>
        </p:txBody>
      </p:sp>
      <p:sp>
        <p:nvSpPr>
          <p:cNvPr id="3" name="Content Placeholder 2">
            <a:extLst>
              <a:ext uri="{FF2B5EF4-FFF2-40B4-BE49-F238E27FC236}">
                <a16:creationId xmlns:a16="http://schemas.microsoft.com/office/drawing/2014/main" id="{9AEE8B68-78F7-BB73-56EE-29806ADF8EF6}"/>
              </a:ext>
            </a:extLst>
          </p:cNvPr>
          <p:cNvSpPr>
            <a:spLocks noGrp="1"/>
          </p:cNvSpPr>
          <p:nvPr>
            <p:ph idx="1"/>
          </p:nvPr>
        </p:nvSpPr>
        <p:spPr>
          <a:xfrm>
            <a:off x="5364088" y="1772816"/>
            <a:ext cx="2686812" cy="4038600"/>
          </a:xfrm>
        </p:spPr>
        <p:txBody>
          <a:bodyPr>
            <a:normAutofit fontScale="85000" lnSpcReduction="10000"/>
          </a:bodyPr>
          <a:lstStyle/>
          <a:p>
            <a:pPr marL="34290" indent="0">
              <a:buNone/>
            </a:pPr>
            <a:endParaRPr lang="en-GB" sz="1400" dirty="0"/>
          </a:p>
          <a:p>
            <a:pPr marL="34290" indent="0">
              <a:buNone/>
            </a:pPr>
            <a:r>
              <a:rPr lang="en-GB" dirty="0">
                <a:solidFill>
                  <a:srgbClr val="00599B"/>
                </a:solidFill>
              </a:rPr>
              <a:t>Short report: </a:t>
            </a:r>
          </a:p>
          <a:p>
            <a:pPr marL="34290" indent="0">
              <a:buNone/>
            </a:pPr>
            <a:r>
              <a:rPr lang="en-GB" sz="1900" dirty="0">
                <a:solidFill>
                  <a:srgbClr val="00599B"/>
                </a:solidFill>
                <a:hlinkClick r:id="rId2">
                  <a:extLst>
                    <a:ext uri="{A12FA001-AC4F-418D-AE19-62706E023703}">
                      <ahyp:hlinkClr xmlns:ahyp="http://schemas.microsoft.com/office/drawing/2018/hyperlinkcolor" val="tx"/>
                    </a:ext>
                  </a:extLst>
                </a:hlinkClick>
              </a:rPr>
              <a:t>Master </a:t>
            </a:r>
            <a:r>
              <a:rPr lang="en-GB" sz="1900" dirty="0" err="1">
                <a:solidFill>
                  <a:srgbClr val="00599B"/>
                </a:solidFill>
                <a:hlinkClick r:id="rId2">
                  <a:extLst>
                    <a:ext uri="{A12FA001-AC4F-418D-AE19-62706E023703}">
                      <ahyp:hlinkClr xmlns:ahyp="http://schemas.microsoft.com/office/drawing/2018/hyperlinkcolor" val="tx"/>
                    </a:ext>
                  </a:extLst>
                </a:hlinkClick>
              </a:rPr>
              <a:t>LeDeR</a:t>
            </a:r>
            <a:r>
              <a:rPr lang="en-GB" sz="1900" dirty="0">
                <a:solidFill>
                  <a:srgbClr val="00599B"/>
                </a:solidFill>
                <a:hlinkClick r:id="rId2">
                  <a:extLst>
                    <a:ext uri="{A12FA001-AC4F-418D-AE19-62706E023703}">
                      <ahyp:hlinkClr xmlns:ahyp="http://schemas.microsoft.com/office/drawing/2018/hyperlinkcolor" val="tx"/>
                    </a:ext>
                  </a:extLst>
                </a:hlinkClick>
              </a:rPr>
              <a:t> 2023 (2022 report) (kcl.ac.uk)</a:t>
            </a:r>
            <a:r>
              <a:rPr lang="en-GB" sz="1900" dirty="0">
                <a:solidFill>
                  <a:srgbClr val="00599B"/>
                </a:solidFill>
              </a:rPr>
              <a:t> </a:t>
            </a:r>
          </a:p>
          <a:p>
            <a:pPr marL="34290" indent="0">
              <a:buNone/>
            </a:pPr>
            <a:endParaRPr lang="en-GB" sz="1900" dirty="0">
              <a:solidFill>
                <a:srgbClr val="00599B"/>
              </a:solidFill>
            </a:endParaRPr>
          </a:p>
          <a:p>
            <a:pPr marL="34290" indent="0">
              <a:buNone/>
            </a:pPr>
            <a:endParaRPr lang="en-GB" sz="1900" dirty="0">
              <a:solidFill>
                <a:srgbClr val="00599B"/>
              </a:solidFill>
            </a:endParaRPr>
          </a:p>
          <a:p>
            <a:pPr marL="34290" indent="0">
              <a:buNone/>
            </a:pPr>
            <a:r>
              <a:rPr lang="en-GB" dirty="0">
                <a:solidFill>
                  <a:srgbClr val="00599B"/>
                </a:solidFill>
              </a:rPr>
              <a:t>Full report:</a:t>
            </a:r>
          </a:p>
          <a:p>
            <a:pPr marL="34290" indent="0">
              <a:buNone/>
            </a:pPr>
            <a:r>
              <a:rPr lang="en-GB" dirty="0">
                <a:solidFill>
                  <a:srgbClr val="00599B"/>
                </a:solidFill>
              </a:rPr>
              <a:t> </a:t>
            </a:r>
            <a:r>
              <a:rPr lang="en-GB" sz="2200" dirty="0">
                <a:solidFill>
                  <a:srgbClr val="00599B"/>
                </a:solidFill>
                <a:hlinkClick r:id="rId3">
                  <a:extLst>
                    <a:ext uri="{A12FA001-AC4F-418D-AE19-62706E023703}">
                      <ahyp:hlinkClr xmlns:ahyp="http://schemas.microsoft.com/office/drawing/2018/hyperlinkcolor" val="tx"/>
                    </a:ext>
                  </a:extLst>
                </a:hlinkClick>
              </a:rPr>
              <a:t>kcl.ac.uk/</a:t>
            </a:r>
            <a:r>
              <a:rPr lang="en-GB" sz="2200" dirty="0" err="1">
                <a:solidFill>
                  <a:srgbClr val="00599B"/>
                </a:solidFill>
                <a:hlinkClick r:id="rId3">
                  <a:extLst>
                    <a:ext uri="{A12FA001-AC4F-418D-AE19-62706E023703}">
                      <ahyp:hlinkClr xmlns:ahyp="http://schemas.microsoft.com/office/drawing/2018/hyperlinkcolor" val="tx"/>
                    </a:ext>
                  </a:extLst>
                </a:hlinkClick>
              </a:rPr>
              <a:t>ioppn</a:t>
            </a:r>
            <a:r>
              <a:rPr lang="en-GB" sz="2200" dirty="0">
                <a:solidFill>
                  <a:srgbClr val="00599B"/>
                </a:solidFill>
                <a:hlinkClick r:id="rId3">
                  <a:extLst>
                    <a:ext uri="{A12FA001-AC4F-418D-AE19-62706E023703}">
                      <ahyp:hlinkClr xmlns:ahyp="http://schemas.microsoft.com/office/drawing/2018/hyperlinkcolor" val="tx"/>
                    </a:ext>
                  </a:extLst>
                </a:hlinkClick>
              </a:rPr>
              <a:t>/assets/fans-dept/leder-2022-v2.0.pdf</a:t>
            </a:r>
            <a:endParaRPr lang="en-GB" sz="2200" dirty="0">
              <a:solidFill>
                <a:srgbClr val="00599B"/>
              </a:solidFill>
            </a:endParaRPr>
          </a:p>
          <a:p>
            <a:pPr marL="34290" indent="0">
              <a:buNone/>
            </a:pPr>
            <a:r>
              <a:rPr lang="en-GB" sz="1400" dirty="0">
                <a:solidFill>
                  <a:srgbClr val="00599B"/>
                </a:solidFill>
              </a:rPr>
              <a:t>     </a:t>
            </a:r>
          </a:p>
        </p:txBody>
      </p:sp>
      <p:pic>
        <p:nvPicPr>
          <p:cNvPr id="7" name="Picture 6">
            <a:extLst>
              <a:ext uri="{FF2B5EF4-FFF2-40B4-BE49-F238E27FC236}">
                <a16:creationId xmlns:a16="http://schemas.microsoft.com/office/drawing/2014/main" id="{DE3FAC66-496E-B83D-5041-2248436622AE}"/>
              </a:ext>
            </a:extLst>
          </p:cNvPr>
          <p:cNvPicPr>
            <a:picLocks noChangeAspect="1"/>
          </p:cNvPicPr>
          <p:nvPr/>
        </p:nvPicPr>
        <p:blipFill>
          <a:blip r:embed="rId4"/>
          <a:stretch>
            <a:fillRect/>
          </a:stretch>
        </p:blipFill>
        <p:spPr>
          <a:xfrm>
            <a:off x="578210" y="544067"/>
            <a:ext cx="2030189" cy="2843786"/>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4C3CDCB2-B6C0-DFE2-78E4-8999FE466EB6}"/>
              </a:ext>
            </a:extLst>
          </p:cNvPr>
          <p:cNvPicPr>
            <a:picLocks noChangeAspect="1"/>
          </p:cNvPicPr>
          <p:nvPr/>
        </p:nvPicPr>
        <p:blipFill>
          <a:blip r:embed="rId5"/>
          <a:stretch>
            <a:fillRect/>
          </a:stretch>
        </p:blipFill>
        <p:spPr>
          <a:xfrm>
            <a:off x="2987824" y="2996952"/>
            <a:ext cx="1860273" cy="26535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08109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652120" y="620688"/>
            <a:ext cx="2973274" cy="3622844"/>
          </a:xfrm>
        </p:spPr>
        <p:txBody>
          <a:bodyPr vert="horz" lIns="91440" tIns="45720" rIns="91440" bIns="45720" rtlCol="0" anchor="b">
            <a:normAutofit/>
          </a:bodyPr>
          <a:lstStyle/>
          <a:p>
            <a:pPr defTabSz="914400">
              <a:lnSpc>
                <a:spcPct val="85000"/>
              </a:lnSpc>
            </a:pPr>
            <a:r>
              <a:rPr lang="en-US" b="1" cap="all" dirty="0">
                <a:solidFill>
                  <a:srgbClr val="FFFFFF"/>
                </a:solidFill>
              </a:rPr>
              <a:t>Annual Health Checks</a:t>
            </a:r>
          </a:p>
        </p:txBody>
      </p:sp>
      <p:pic>
        <p:nvPicPr>
          <p:cNvPr id="4100" name="Picture 4" descr="Annual Health Check 1">
            <a:extLst>
              <a:ext uri="{FF2B5EF4-FFF2-40B4-BE49-F238E27FC236}">
                <a16:creationId xmlns:a16="http://schemas.microsoft.com/office/drawing/2014/main" id="{FECF8C03-4A42-D462-CABE-E6A554BEFF40}"/>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2198" y="921370"/>
            <a:ext cx="5028972" cy="5028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51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4824984"/>
            <a:ext cx="8352928" cy="1356360"/>
          </a:xfrm>
        </p:spPr>
        <p:txBody>
          <a:bodyPr vert="horz" lIns="91440" tIns="45720" rIns="91440" bIns="45720" rtlCol="0" anchor="ctr">
            <a:normAutofit fontScale="90000"/>
          </a:bodyPr>
          <a:lstStyle/>
          <a:p>
            <a:pPr algn="ctr" defTabSz="914400"/>
            <a:br>
              <a:rPr lang="en-US" sz="1500" dirty="0">
                <a:solidFill>
                  <a:srgbClr val="FFFFFF"/>
                </a:solidFill>
              </a:rPr>
            </a:br>
            <a:br>
              <a:rPr lang="en-US" sz="1500" dirty="0">
                <a:solidFill>
                  <a:srgbClr val="FFFFFF"/>
                </a:solidFill>
              </a:rPr>
            </a:br>
            <a:r>
              <a:rPr lang="en-US" sz="2400" b="1" dirty="0">
                <a:solidFill>
                  <a:srgbClr val="FFFFFF"/>
                </a:solidFill>
              </a:rPr>
              <a:t>What should be covered in the Learning Disability AHC? </a:t>
            </a:r>
            <a:br>
              <a:rPr lang="en-US" sz="1500" b="1" dirty="0">
                <a:solidFill>
                  <a:srgbClr val="FFFFFF"/>
                </a:solidFill>
              </a:rPr>
            </a:br>
            <a:r>
              <a:rPr lang="en-US" sz="1500" i="1" dirty="0">
                <a:solidFill>
                  <a:srgbClr val="FFFFFF"/>
                </a:solidFill>
              </a:rPr>
              <a:t>MINIMUM REQUIREMENT</a:t>
            </a:r>
            <a:br>
              <a:rPr lang="en-US" sz="1500" dirty="0">
                <a:solidFill>
                  <a:srgbClr val="FFFFFF"/>
                </a:solidFill>
              </a:rPr>
            </a:br>
            <a:br>
              <a:rPr lang="en-US" sz="1500" b="1" dirty="0">
                <a:solidFill>
                  <a:srgbClr val="FFFFFF"/>
                </a:solidFill>
              </a:rPr>
            </a:br>
            <a:endParaRPr lang="en-US" sz="1500" dirty="0">
              <a:solidFill>
                <a:srgbClr val="FFFFFF"/>
              </a:solidFill>
            </a:endParaRPr>
          </a:p>
        </p:txBody>
      </p:sp>
      <p:sp>
        <p:nvSpPr>
          <p:cNvPr id="3" name="Content Placeholder 2"/>
          <p:cNvSpPr>
            <a:spLocks/>
          </p:cNvSpPr>
          <p:nvPr/>
        </p:nvSpPr>
        <p:spPr>
          <a:xfrm>
            <a:off x="4587249" y="1312689"/>
            <a:ext cx="3535755" cy="3530369"/>
          </a:xfrm>
          <a:prstGeom prst="rect">
            <a:avLst/>
          </a:prstGeom>
        </p:spPr>
        <p:txBody>
          <a:bodyPr>
            <a:noAutofit/>
          </a:bodyPr>
          <a:lstStyle/>
          <a:p>
            <a:pPr defTabSz="397764">
              <a:spcAft>
                <a:spcPts val="600"/>
              </a:spcAft>
            </a:pPr>
            <a:r>
              <a:rPr lang="en-GB" sz="1600" kern="1200" dirty="0">
                <a:solidFill>
                  <a:schemeClr val="tx1">
                    <a:lumMod val="85000"/>
                    <a:lumOff val="15000"/>
                  </a:schemeClr>
                </a:solidFill>
                <a:latin typeface="+mn-lt"/>
                <a:ea typeface="+mn-ea"/>
                <a:cs typeface="+mn-cs"/>
              </a:rPr>
              <a:t>Review coordination of care with secondary care</a:t>
            </a:r>
          </a:p>
          <a:p>
            <a:pPr defTabSz="397764">
              <a:spcAft>
                <a:spcPts val="600"/>
              </a:spcAft>
            </a:pPr>
            <a:r>
              <a:rPr lang="en-GB" sz="1600" kern="1200" dirty="0">
                <a:solidFill>
                  <a:schemeClr val="tx1">
                    <a:lumMod val="85000"/>
                    <a:lumOff val="15000"/>
                  </a:schemeClr>
                </a:solidFill>
                <a:latin typeface="+mn-lt"/>
                <a:ea typeface="+mn-ea"/>
                <a:cs typeface="+mn-cs"/>
              </a:rPr>
              <a:t>Transition (where appropriate)</a:t>
            </a:r>
          </a:p>
          <a:p>
            <a:pPr defTabSz="397764">
              <a:spcAft>
                <a:spcPts val="600"/>
              </a:spcAft>
            </a:pPr>
            <a:r>
              <a:rPr lang="en-GB" sz="1600" kern="1200" dirty="0">
                <a:solidFill>
                  <a:schemeClr val="tx1">
                    <a:lumMod val="85000"/>
                    <a:lumOff val="15000"/>
                  </a:schemeClr>
                </a:solidFill>
                <a:latin typeface="+mn-lt"/>
                <a:ea typeface="+mn-ea"/>
                <a:cs typeface="+mn-cs"/>
              </a:rPr>
              <a:t>Reasonable adjustments (for primary and secondary health care) </a:t>
            </a:r>
          </a:p>
          <a:p>
            <a:pPr defTabSz="397764">
              <a:spcAft>
                <a:spcPts val="600"/>
              </a:spcAft>
            </a:pPr>
            <a:r>
              <a:rPr lang="en-GB" sz="1600" kern="1200" dirty="0">
                <a:solidFill>
                  <a:schemeClr val="tx1">
                    <a:lumMod val="85000"/>
                    <a:lumOff val="15000"/>
                  </a:schemeClr>
                </a:solidFill>
                <a:latin typeface="+mn-lt"/>
                <a:ea typeface="+mn-ea"/>
                <a:cs typeface="+mn-cs"/>
              </a:rPr>
              <a:t>Communication needs, including  communicating pain or distress</a:t>
            </a:r>
          </a:p>
          <a:p>
            <a:pPr defTabSz="397764">
              <a:spcAft>
                <a:spcPts val="600"/>
              </a:spcAft>
            </a:pPr>
            <a:r>
              <a:rPr lang="en-GB" sz="1600" kern="1200" dirty="0">
                <a:solidFill>
                  <a:schemeClr val="tx1">
                    <a:lumMod val="85000"/>
                    <a:lumOff val="15000"/>
                  </a:schemeClr>
                </a:solidFill>
                <a:latin typeface="+mn-lt"/>
                <a:ea typeface="+mn-ea"/>
                <a:cs typeface="+mn-cs"/>
              </a:rPr>
              <a:t>Review of family carer needs</a:t>
            </a:r>
          </a:p>
          <a:p>
            <a:pPr defTabSz="397764">
              <a:spcAft>
                <a:spcPts val="600"/>
              </a:spcAft>
            </a:pPr>
            <a:r>
              <a:rPr lang="en-GB" sz="1600" kern="1200" dirty="0">
                <a:solidFill>
                  <a:schemeClr val="tx1">
                    <a:lumMod val="85000"/>
                    <a:lumOff val="15000"/>
                  </a:schemeClr>
                </a:solidFill>
                <a:latin typeface="+mn-lt"/>
                <a:ea typeface="+mn-ea"/>
                <a:cs typeface="+mn-cs"/>
              </a:rPr>
              <a:t>Information in a format the patient understands, to support the patient to make decisions about their health and healthcare</a:t>
            </a:r>
          </a:p>
          <a:p>
            <a:pPr defTabSz="397764">
              <a:spcAft>
                <a:spcPts val="600"/>
              </a:spcAft>
            </a:pPr>
            <a:r>
              <a:rPr lang="en-GB" sz="1600" kern="1200" dirty="0">
                <a:solidFill>
                  <a:schemeClr val="tx1">
                    <a:lumMod val="85000"/>
                    <a:lumOff val="15000"/>
                  </a:schemeClr>
                </a:solidFill>
                <a:latin typeface="+mn-lt"/>
                <a:ea typeface="+mn-ea"/>
                <a:cs typeface="+mn-cs"/>
              </a:rPr>
              <a:t>Easy read Health Action Plan</a:t>
            </a:r>
          </a:p>
          <a:p>
            <a:pPr defTabSz="397764">
              <a:spcAft>
                <a:spcPts val="600"/>
              </a:spcAft>
            </a:pPr>
            <a:r>
              <a:rPr lang="en-GB" sz="1600" kern="1200" dirty="0">
                <a:solidFill>
                  <a:schemeClr val="tx1">
                    <a:lumMod val="85000"/>
                    <a:lumOff val="15000"/>
                  </a:schemeClr>
                </a:solidFill>
                <a:latin typeface="+mn-lt"/>
                <a:ea typeface="+mn-ea"/>
                <a:cs typeface="+mn-cs"/>
              </a:rPr>
              <a:t>          </a:t>
            </a:r>
            <a:r>
              <a:rPr lang="en-GB" sz="1600" i="1" kern="1200" dirty="0">
                <a:solidFill>
                  <a:srgbClr val="00599B"/>
                </a:solidFill>
                <a:latin typeface="+mn-lt"/>
                <a:ea typeface="+mn-ea"/>
                <a:cs typeface="+mn-cs"/>
              </a:rPr>
              <a:t>DES GMS contract 2018  </a:t>
            </a:r>
          </a:p>
          <a:p>
            <a:pPr defTabSz="397764">
              <a:spcAft>
                <a:spcPts val="600"/>
              </a:spcAft>
            </a:pPr>
            <a:r>
              <a:rPr lang="en-GB" sz="1566" kern="1200" dirty="0">
                <a:solidFill>
                  <a:schemeClr val="tx1">
                    <a:lumMod val="85000"/>
                    <a:lumOff val="15000"/>
                  </a:schemeClr>
                </a:solidFill>
                <a:latin typeface="+mn-lt"/>
                <a:ea typeface="+mn-ea"/>
                <a:cs typeface="+mn-cs"/>
              </a:rPr>
              <a:t>					</a:t>
            </a:r>
          </a:p>
          <a:p>
            <a:pPr defTabSz="397764">
              <a:spcAft>
                <a:spcPts val="600"/>
              </a:spcAft>
            </a:pPr>
            <a:endParaRPr lang="en-GB" sz="1566" kern="1200" dirty="0">
              <a:solidFill>
                <a:schemeClr val="tx1">
                  <a:lumMod val="85000"/>
                  <a:lumOff val="15000"/>
                </a:schemeClr>
              </a:solidFill>
              <a:latin typeface="+mn-lt"/>
              <a:ea typeface="+mn-ea"/>
              <a:cs typeface="+mn-cs"/>
            </a:endParaRPr>
          </a:p>
          <a:p>
            <a:pPr defTabSz="397764">
              <a:spcAft>
                <a:spcPts val="600"/>
              </a:spcAft>
            </a:pPr>
            <a:endParaRPr lang="en-GB" sz="1566" kern="1200" dirty="0">
              <a:solidFill>
                <a:schemeClr val="tx1">
                  <a:lumMod val="85000"/>
                  <a:lumOff val="15000"/>
                </a:schemeClr>
              </a:solidFill>
              <a:latin typeface="+mn-lt"/>
              <a:ea typeface="+mn-ea"/>
              <a:cs typeface="+mn-cs"/>
            </a:endParaRPr>
          </a:p>
          <a:p>
            <a:pPr defTabSz="397764">
              <a:spcAft>
                <a:spcPts val="600"/>
              </a:spcAft>
            </a:pPr>
            <a:endParaRPr lang="en-GB" sz="1566" kern="1200" dirty="0">
              <a:solidFill>
                <a:schemeClr val="tx1">
                  <a:lumMod val="85000"/>
                  <a:lumOff val="15000"/>
                </a:schemeClr>
              </a:solidFill>
              <a:latin typeface="+mn-lt"/>
              <a:ea typeface="+mn-ea"/>
              <a:cs typeface="+mn-cs"/>
            </a:endParaRPr>
          </a:p>
          <a:p>
            <a:pPr defTabSz="397764">
              <a:spcAft>
                <a:spcPts val="600"/>
              </a:spcAft>
            </a:pPr>
            <a:endParaRPr lang="en-GB" sz="1566" kern="1200" dirty="0">
              <a:solidFill>
                <a:schemeClr val="tx1">
                  <a:lumMod val="85000"/>
                  <a:lumOff val="15000"/>
                </a:schemeClr>
              </a:solidFill>
              <a:latin typeface="+mn-lt"/>
              <a:ea typeface="+mn-ea"/>
              <a:cs typeface="+mn-cs"/>
            </a:endParaRPr>
          </a:p>
          <a:p>
            <a:pPr defTabSz="397764">
              <a:spcAft>
                <a:spcPts val="600"/>
              </a:spcAft>
            </a:pPr>
            <a:endParaRPr lang="en-GB" sz="1566" kern="1200" dirty="0">
              <a:solidFill>
                <a:schemeClr val="tx1">
                  <a:lumMod val="85000"/>
                  <a:lumOff val="15000"/>
                </a:schemeClr>
              </a:solidFill>
              <a:latin typeface="+mn-lt"/>
              <a:ea typeface="+mn-ea"/>
              <a:cs typeface="+mn-cs"/>
            </a:endParaRPr>
          </a:p>
          <a:p>
            <a:pPr defTabSz="397764">
              <a:spcAft>
                <a:spcPts val="600"/>
              </a:spcAft>
            </a:pPr>
            <a:endParaRPr lang="en-GB" sz="1566" kern="1200" dirty="0">
              <a:solidFill>
                <a:schemeClr val="tx1">
                  <a:lumMod val="85000"/>
                  <a:lumOff val="15000"/>
                </a:schemeClr>
              </a:solidFill>
              <a:latin typeface="+mn-lt"/>
              <a:ea typeface="+mn-ea"/>
              <a:cs typeface="+mn-cs"/>
            </a:endParaRPr>
          </a:p>
          <a:p>
            <a:pPr defTabSz="397764">
              <a:spcAft>
                <a:spcPts val="600"/>
              </a:spcAft>
            </a:pPr>
            <a:r>
              <a:rPr lang="en-GB" sz="1566" kern="1200" dirty="0">
                <a:solidFill>
                  <a:schemeClr val="tx1">
                    <a:lumMod val="85000"/>
                    <a:lumOff val="15000"/>
                  </a:schemeClr>
                </a:solidFill>
                <a:latin typeface="+mn-lt"/>
                <a:ea typeface="+mn-ea"/>
                <a:cs typeface="+mn-cs"/>
              </a:rPr>
              <a:t>DES GMS contract (2015) </a:t>
            </a:r>
            <a:endParaRPr lang="en-GB" sz="1800" dirty="0">
              <a:solidFill>
                <a:schemeClr val="tx1">
                  <a:lumMod val="85000"/>
                  <a:lumOff val="15000"/>
                </a:schemeClr>
              </a:solidFill>
            </a:endParaRPr>
          </a:p>
        </p:txBody>
      </p:sp>
      <p:sp>
        <p:nvSpPr>
          <p:cNvPr id="4" name="Content Placeholder 3"/>
          <p:cNvSpPr>
            <a:spLocks/>
          </p:cNvSpPr>
          <p:nvPr/>
        </p:nvSpPr>
        <p:spPr>
          <a:xfrm>
            <a:off x="539552" y="836712"/>
            <a:ext cx="3535755" cy="3092194"/>
          </a:xfrm>
          <a:prstGeom prst="rect">
            <a:avLst/>
          </a:prstGeom>
        </p:spPr>
        <p:txBody>
          <a:bodyPr>
            <a:noAutofit/>
          </a:bodyPr>
          <a:lstStyle/>
          <a:p>
            <a:pPr defTabSz="397764">
              <a:spcAft>
                <a:spcPts val="600"/>
              </a:spcAft>
            </a:pPr>
            <a:r>
              <a:rPr lang="en-GB" sz="1600" kern="1200" dirty="0">
                <a:solidFill>
                  <a:schemeClr val="tx1">
                    <a:lumMod val="85000"/>
                    <a:lumOff val="15000"/>
                  </a:schemeClr>
                </a:solidFill>
                <a:latin typeface="+mn-lt"/>
                <a:ea typeface="+mn-ea"/>
                <a:cs typeface="+mn-cs"/>
              </a:rPr>
              <a:t>Collaborative review with the patient and carer (where applicable) of physical and mental health with referral through the usual practice routes if health problems are identified, including:</a:t>
            </a:r>
          </a:p>
          <a:p>
            <a:pPr defTabSz="397764">
              <a:spcAft>
                <a:spcPts val="600"/>
              </a:spcAft>
            </a:pPr>
            <a:r>
              <a:rPr lang="en-GB" sz="1600" kern="1200" dirty="0">
                <a:solidFill>
                  <a:schemeClr val="tx1">
                    <a:lumMod val="85000"/>
                    <a:lumOff val="15000"/>
                  </a:schemeClr>
                </a:solidFill>
                <a:latin typeface="+mn-lt"/>
                <a:ea typeface="+mn-ea"/>
                <a:cs typeface="+mn-cs"/>
              </a:rPr>
              <a:t>- health promotion</a:t>
            </a:r>
          </a:p>
          <a:p>
            <a:pPr defTabSz="397764">
              <a:spcAft>
                <a:spcPts val="600"/>
              </a:spcAft>
            </a:pPr>
            <a:r>
              <a:rPr lang="en-GB" sz="1600" kern="1200" dirty="0">
                <a:solidFill>
                  <a:schemeClr val="tx1">
                    <a:lumMod val="85000"/>
                    <a:lumOff val="15000"/>
                  </a:schemeClr>
                </a:solidFill>
                <a:latin typeface="+mn-lt"/>
                <a:ea typeface="+mn-ea"/>
                <a:cs typeface="+mn-cs"/>
              </a:rPr>
              <a:t>- chronic illness and systems enquiry</a:t>
            </a:r>
          </a:p>
          <a:p>
            <a:pPr defTabSz="397764">
              <a:spcAft>
                <a:spcPts val="600"/>
              </a:spcAft>
            </a:pPr>
            <a:r>
              <a:rPr lang="en-GB" sz="1600" kern="1200" dirty="0">
                <a:solidFill>
                  <a:schemeClr val="tx1">
                    <a:lumMod val="85000"/>
                    <a:lumOff val="15000"/>
                  </a:schemeClr>
                </a:solidFill>
                <a:latin typeface="+mn-lt"/>
                <a:ea typeface="+mn-ea"/>
                <a:cs typeface="+mn-cs"/>
              </a:rPr>
              <a:t>- physical examination</a:t>
            </a:r>
          </a:p>
          <a:p>
            <a:pPr defTabSz="397764">
              <a:spcAft>
                <a:spcPts val="600"/>
              </a:spcAft>
            </a:pPr>
            <a:r>
              <a:rPr lang="en-GB" sz="1600" kern="1200" dirty="0">
                <a:solidFill>
                  <a:schemeClr val="tx1">
                    <a:lumMod val="85000"/>
                    <a:lumOff val="15000"/>
                  </a:schemeClr>
                </a:solidFill>
                <a:latin typeface="+mn-lt"/>
                <a:ea typeface="+mn-ea"/>
                <a:cs typeface="+mn-cs"/>
              </a:rPr>
              <a:t>- epilepsy</a:t>
            </a:r>
          </a:p>
          <a:p>
            <a:pPr defTabSz="397764">
              <a:spcAft>
                <a:spcPts val="600"/>
              </a:spcAft>
            </a:pPr>
            <a:r>
              <a:rPr lang="en-GB" sz="1600" kern="1200" dirty="0">
                <a:solidFill>
                  <a:schemeClr val="tx1">
                    <a:lumMod val="85000"/>
                    <a:lumOff val="15000"/>
                  </a:schemeClr>
                </a:solidFill>
                <a:latin typeface="+mn-lt"/>
                <a:ea typeface="+mn-ea"/>
                <a:cs typeface="+mn-cs"/>
              </a:rPr>
              <a:t>- dysphagia</a:t>
            </a:r>
          </a:p>
          <a:p>
            <a:pPr defTabSz="397764">
              <a:spcAft>
                <a:spcPts val="600"/>
              </a:spcAft>
            </a:pPr>
            <a:r>
              <a:rPr lang="en-GB" sz="1600" kern="1200" dirty="0">
                <a:solidFill>
                  <a:schemeClr val="tx1">
                    <a:lumMod val="85000"/>
                    <a:lumOff val="15000"/>
                  </a:schemeClr>
                </a:solidFill>
                <a:latin typeface="+mn-lt"/>
                <a:ea typeface="+mn-ea"/>
                <a:cs typeface="+mn-cs"/>
              </a:rPr>
              <a:t>- behaviour and mental health</a:t>
            </a:r>
          </a:p>
          <a:p>
            <a:pPr defTabSz="397764">
              <a:spcAft>
                <a:spcPts val="600"/>
              </a:spcAft>
            </a:pPr>
            <a:r>
              <a:rPr lang="en-GB" sz="1600" kern="1200" dirty="0">
                <a:solidFill>
                  <a:schemeClr val="tx1">
                    <a:lumMod val="85000"/>
                    <a:lumOff val="15000"/>
                  </a:schemeClr>
                </a:solidFill>
                <a:latin typeface="+mn-lt"/>
                <a:ea typeface="+mn-ea"/>
                <a:cs typeface="+mn-cs"/>
              </a:rPr>
              <a:t>- specific syndrome check</a:t>
            </a:r>
          </a:p>
          <a:p>
            <a:pPr defTabSz="397764">
              <a:spcAft>
                <a:spcPts val="600"/>
              </a:spcAft>
            </a:pPr>
            <a:r>
              <a:rPr lang="en-GB" sz="1600" kern="1200" dirty="0">
                <a:solidFill>
                  <a:schemeClr val="tx1">
                    <a:lumMod val="85000"/>
                    <a:lumOff val="15000"/>
                  </a:schemeClr>
                </a:solidFill>
                <a:latin typeface="+mn-lt"/>
                <a:ea typeface="+mn-ea"/>
                <a:cs typeface="+mn-cs"/>
              </a:rPr>
              <a:t>Medication review (incl. STAMP/ STOMP)</a:t>
            </a:r>
          </a:p>
          <a:p>
            <a:pPr defTabSz="397764">
              <a:spcAft>
                <a:spcPts val="600"/>
              </a:spcAft>
            </a:pPr>
            <a:r>
              <a:rPr lang="en-GB" sz="1600" kern="1200" dirty="0">
                <a:solidFill>
                  <a:schemeClr val="tx1">
                    <a:lumMod val="85000"/>
                    <a:lumOff val="15000"/>
                  </a:schemeClr>
                </a:solidFill>
                <a:latin typeface="+mn-lt"/>
                <a:ea typeface="+mn-ea"/>
                <a:cs typeface="+mn-cs"/>
              </a:rPr>
              <a:t>Vaccinations and immunisations</a:t>
            </a:r>
            <a:endParaRPr lang="en-GB" sz="1600" dirty="0">
              <a:solidFill>
                <a:schemeClr val="tx1">
                  <a:lumMod val="85000"/>
                  <a:lumOff val="15000"/>
                </a:schemeClr>
              </a:solidFill>
            </a:endParaRPr>
          </a:p>
        </p:txBody>
      </p:sp>
    </p:spTree>
    <p:extLst>
      <p:ext uri="{BB962C8B-B14F-4D97-AF65-F5344CB8AC3E}">
        <p14:creationId xmlns:p14="http://schemas.microsoft.com/office/powerpoint/2010/main" val="386974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67EC9-4599-0263-0638-D41210075312}"/>
              </a:ext>
            </a:extLst>
          </p:cNvPr>
          <p:cNvSpPr>
            <a:spLocks noGrp="1"/>
          </p:cNvSpPr>
          <p:nvPr>
            <p:ph type="title"/>
          </p:nvPr>
        </p:nvSpPr>
        <p:spPr>
          <a:xfrm>
            <a:off x="170642" y="329100"/>
            <a:ext cx="7269480" cy="720080"/>
          </a:xfrm>
        </p:spPr>
        <p:txBody>
          <a:bodyPr>
            <a:normAutofit/>
          </a:bodyPr>
          <a:lstStyle/>
          <a:p>
            <a:r>
              <a:rPr lang="en-GB" sz="2800" b="1" dirty="0">
                <a:solidFill>
                  <a:srgbClr val="00599B"/>
                </a:solidFill>
              </a:rPr>
              <a:t>Discuss below:</a:t>
            </a:r>
          </a:p>
        </p:txBody>
      </p:sp>
      <p:sp>
        <p:nvSpPr>
          <p:cNvPr id="5" name="TextBox 4">
            <a:extLst>
              <a:ext uri="{FF2B5EF4-FFF2-40B4-BE49-F238E27FC236}">
                <a16:creationId xmlns:a16="http://schemas.microsoft.com/office/drawing/2014/main" id="{7A2E42F6-5C71-B6DD-33EF-CA87E9B25CD6}"/>
              </a:ext>
            </a:extLst>
          </p:cNvPr>
          <p:cNvSpPr txBox="1"/>
          <p:nvPr/>
        </p:nvSpPr>
        <p:spPr>
          <a:xfrm>
            <a:off x="136468" y="1484784"/>
            <a:ext cx="4464496" cy="3693319"/>
          </a:xfrm>
          <a:prstGeom prst="rect">
            <a:avLst/>
          </a:prstGeom>
          <a:noFill/>
        </p:spPr>
        <p:txBody>
          <a:bodyPr wrap="square" rtlCol="0">
            <a:spAutoFit/>
          </a:bodyPr>
          <a:lstStyle/>
          <a:p>
            <a:r>
              <a:rPr lang="en-GB" dirty="0"/>
              <a:t>Unable to read and write</a:t>
            </a:r>
          </a:p>
          <a:p>
            <a:endParaRPr lang="en-GB" dirty="0"/>
          </a:p>
          <a:p>
            <a:r>
              <a:rPr lang="en-GB" dirty="0"/>
              <a:t>Seen in clinic- BMI 44</a:t>
            </a:r>
          </a:p>
          <a:p>
            <a:endParaRPr lang="en-GB" dirty="0"/>
          </a:p>
          <a:p>
            <a:r>
              <a:rPr lang="en-GB" dirty="0"/>
              <a:t>Reportedly hardly drank anything today</a:t>
            </a:r>
          </a:p>
          <a:p>
            <a:endParaRPr lang="en-GB" dirty="0"/>
          </a:p>
          <a:p>
            <a:r>
              <a:rPr lang="en-GB" dirty="0"/>
              <a:t>60 </a:t>
            </a:r>
            <a:r>
              <a:rPr lang="en-GB" dirty="0" err="1"/>
              <a:t>yr</a:t>
            </a:r>
            <a:r>
              <a:rPr lang="en-GB" dirty="0"/>
              <a:t> old lost weight unintentionally again/ BP 170/85</a:t>
            </a:r>
          </a:p>
          <a:p>
            <a:endParaRPr lang="en-GB" dirty="0"/>
          </a:p>
          <a:p>
            <a:r>
              <a:rPr lang="en-GB" dirty="0"/>
              <a:t>Does not see dentist/ very poor oral hygiene/ teeth falling out</a:t>
            </a:r>
          </a:p>
          <a:p>
            <a:endParaRPr lang="en-GB" dirty="0"/>
          </a:p>
          <a:p>
            <a:endParaRPr lang="en-GB" dirty="0"/>
          </a:p>
        </p:txBody>
      </p:sp>
      <p:sp>
        <p:nvSpPr>
          <p:cNvPr id="6" name="TextBox 5">
            <a:extLst>
              <a:ext uri="{FF2B5EF4-FFF2-40B4-BE49-F238E27FC236}">
                <a16:creationId xmlns:a16="http://schemas.microsoft.com/office/drawing/2014/main" id="{4B18533E-AE2F-2A21-F583-1F72EA4D8CFB}"/>
              </a:ext>
            </a:extLst>
          </p:cNvPr>
          <p:cNvSpPr txBox="1"/>
          <p:nvPr/>
        </p:nvSpPr>
        <p:spPr>
          <a:xfrm>
            <a:off x="4600964" y="1484784"/>
            <a:ext cx="4211960" cy="3416320"/>
          </a:xfrm>
          <a:prstGeom prst="rect">
            <a:avLst/>
          </a:prstGeom>
          <a:noFill/>
        </p:spPr>
        <p:txBody>
          <a:bodyPr wrap="square" rtlCol="0">
            <a:spAutoFit/>
          </a:bodyPr>
          <a:lstStyle/>
          <a:p>
            <a:r>
              <a:rPr lang="en-GB" dirty="0"/>
              <a:t>not seen as did not respond to letters</a:t>
            </a:r>
          </a:p>
          <a:p>
            <a:endParaRPr lang="en-GB" dirty="0"/>
          </a:p>
          <a:p>
            <a:r>
              <a:rPr lang="en-GB" dirty="0"/>
              <a:t>No action needed</a:t>
            </a:r>
          </a:p>
          <a:p>
            <a:endParaRPr lang="en-GB" dirty="0"/>
          </a:p>
          <a:p>
            <a:r>
              <a:rPr lang="en-GB" dirty="0"/>
              <a:t>Had enough fluid/ no concerns</a:t>
            </a:r>
          </a:p>
          <a:p>
            <a:endParaRPr lang="en-GB" dirty="0"/>
          </a:p>
          <a:p>
            <a:r>
              <a:rPr lang="en-GB" dirty="0"/>
              <a:t>No action required</a:t>
            </a:r>
          </a:p>
          <a:p>
            <a:endParaRPr lang="en-GB" dirty="0"/>
          </a:p>
          <a:p>
            <a:endParaRPr lang="en-GB" dirty="0"/>
          </a:p>
          <a:p>
            <a:r>
              <a:rPr lang="en-GB" dirty="0"/>
              <a:t>Nothing abnormal seen/ no action needed</a:t>
            </a:r>
          </a:p>
          <a:p>
            <a:endParaRPr lang="en-GB" dirty="0"/>
          </a:p>
        </p:txBody>
      </p:sp>
      <p:sp>
        <p:nvSpPr>
          <p:cNvPr id="7" name="TextBox 6">
            <a:extLst>
              <a:ext uri="{FF2B5EF4-FFF2-40B4-BE49-F238E27FC236}">
                <a16:creationId xmlns:a16="http://schemas.microsoft.com/office/drawing/2014/main" id="{A14E820A-1D94-65D1-41EC-56691C608447}"/>
              </a:ext>
            </a:extLst>
          </p:cNvPr>
          <p:cNvSpPr txBox="1"/>
          <p:nvPr/>
        </p:nvSpPr>
        <p:spPr>
          <a:xfrm>
            <a:off x="389004" y="5103934"/>
            <a:ext cx="7639380" cy="646331"/>
          </a:xfrm>
          <a:prstGeom prst="rect">
            <a:avLst/>
          </a:prstGeom>
          <a:noFill/>
        </p:spPr>
        <p:txBody>
          <a:bodyPr wrap="square" rtlCol="0">
            <a:spAutoFit/>
          </a:bodyPr>
          <a:lstStyle/>
          <a:p>
            <a:r>
              <a:rPr lang="en-GB" dirty="0"/>
              <a:t>Patient has a severe learning disability – patient able to consent to assessment and treatment</a:t>
            </a:r>
          </a:p>
        </p:txBody>
      </p:sp>
    </p:spTree>
    <p:extLst>
      <p:ext uri="{BB962C8B-B14F-4D97-AF65-F5344CB8AC3E}">
        <p14:creationId xmlns:p14="http://schemas.microsoft.com/office/powerpoint/2010/main" val="48124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iew">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C540A63335DE24EBF6B95FE8875DC0A" ma:contentTypeVersion="15" ma:contentTypeDescription="Create a new document." ma:contentTypeScope="" ma:versionID="c7bc6caab515b61cdfa6971d182ad365">
  <xsd:schema xmlns:xsd="http://www.w3.org/2001/XMLSchema" xmlns:xs="http://www.w3.org/2001/XMLSchema" xmlns:p="http://schemas.microsoft.com/office/2006/metadata/properties" xmlns:ns2="befc4c7b-f005-438b-b05e-1745b5c6af1a" xmlns:ns3="356f80e0-be38-4c5c-9c79-458c73493f9c" targetNamespace="http://schemas.microsoft.com/office/2006/metadata/properties" ma:root="true" ma:fieldsID="f192be7c4238cd312ddadeb061a64b21" ns2:_="" ns3:_="">
    <xsd:import namespace="befc4c7b-f005-438b-b05e-1745b5c6af1a"/>
    <xsd:import namespace="356f80e0-be38-4c5c-9c79-458c73493f9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DateTaken" minOccurs="0"/>
                <xsd:element ref="ns3:MediaServiceObjectDetectorVersions"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fc4c7b-f005-438b-b05e-1745b5c6af1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112b4a8b-1e14-4414-bb24-2c18c81a4fcb}" ma:internalName="TaxCatchAll" ma:showField="CatchAllData" ma:web="befc4c7b-f005-438b-b05e-1745b5c6af1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56f80e0-be38-4c5c-9c79-458c73493f9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64560034-1c51-434b-99fa-c9533f8ecbb4"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56f80e0-be38-4c5c-9c79-458c73493f9c">
      <Terms xmlns="http://schemas.microsoft.com/office/infopath/2007/PartnerControls"/>
    </lcf76f155ced4ddcb4097134ff3c332f>
    <TaxCatchAll xmlns="befc4c7b-f005-438b-b05e-1745b5c6af1a" xsi:nil="true"/>
  </documentManagement>
</p:properties>
</file>

<file path=customXml/itemProps1.xml><?xml version="1.0" encoding="utf-8"?>
<ds:datastoreItem xmlns:ds="http://schemas.openxmlformats.org/officeDocument/2006/customXml" ds:itemID="{2DF22C7E-2DDC-4F32-A725-0F6F15FA6A2D}">
  <ds:schemaRefs>
    <ds:schemaRef ds:uri="http://schemas.microsoft.com/sharepoint/v3/contenttype/forms"/>
  </ds:schemaRefs>
</ds:datastoreItem>
</file>

<file path=customXml/itemProps2.xml><?xml version="1.0" encoding="utf-8"?>
<ds:datastoreItem xmlns:ds="http://schemas.openxmlformats.org/officeDocument/2006/customXml" ds:itemID="{F364DA3D-27E2-40C2-9216-29B13D14F6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fc4c7b-f005-438b-b05e-1745b5c6af1a"/>
    <ds:schemaRef ds:uri="356f80e0-be38-4c5c-9c79-458c73493f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1D37523-2172-49AE-8375-AAED17F8C8A6}">
  <ds:schemaRefs>
    <ds:schemaRef ds:uri="356f80e0-be38-4c5c-9c79-458c73493f9c"/>
    <ds:schemaRef ds:uri="http://purl.org/dc/dcmitype/"/>
    <ds:schemaRef ds:uri="http://schemas.microsoft.com/office/2006/documentManagement/types"/>
    <ds:schemaRef ds:uri="http://schemas.microsoft.com/office/2006/metadata/properties"/>
    <ds:schemaRef ds:uri="http://purl.org/dc/elements/1.1/"/>
    <ds:schemaRef ds:uri="befc4c7b-f005-438b-b05e-1745b5c6af1a"/>
    <ds:schemaRef ds:uri="http://www.w3.org/XML/1998/namespace"/>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View</Template>
  <TotalTime>23002</TotalTime>
  <Words>1341</Words>
  <Application>Microsoft Office PowerPoint</Application>
  <PresentationFormat>On-screen Show (4:3)</PresentationFormat>
  <Paragraphs>200</Paragraphs>
  <Slides>18</Slides>
  <Notes>7</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Century Schoolbook</vt:lpstr>
      <vt:lpstr>Wingdings 2</vt:lpstr>
      <vt:lpstr>View</vt:lpstr>
      <vt:lpstr>marta coates Strategic health facilitator (RNLD)  Arun  Sandhu Expert by experience  </vt:lpstr>
      <vt:lpstr>PowerPoint Presentation</vt:lpstr>
      <vt:lpstr>Arun Sandhu</vt:lpstr>
      <vt:lpstr>PowerPoint Presentation</vt:lpstr>
      <vt:lpstr>LeDeR 2022- Spot the difference report</vt:lpstr>
      <vt:lpstr>LEDER Reports</vt:lpstr>
      <vt:lpstr>Annual Health Checks</vt:lpstr>
      <vt:lpstr>  What should be covered in the Learning Disability AHC?  MINIMUM REQUIREMENT  </vt:lpstr>
      <vt:lpstr>Discuss below:</vt:lpstr>
      <vt:lpstr>LD Annual Health Check- Key Points:</vt:lpstr>
      <vt:lpstr>People with lived experience said to us recently</vt:lpstr>
      <vt:lpstr>Local Annual Health Check Resources</vt:lpstr>
      <vt:lpstr>The Equality Act 2010</vt:lpstr>
      <vt:lpstr>Learning Disability Friendly Practice</vt:lpstr>
      <vt:lpstr>PowerPoint Presentation</vt:lpstr>
      <vt:lpstr>Case study</vt:lpstr>
      <vt:lpstr>PowerPoint Presentation</vt:lpstr>
      <vt:lpstr>Additional ref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wilsonv02</dc:creator>
  <cp:lastModifiedBy>Coates, Marta</cp:lastModifiedBy>
  <cp:revision>57</cp:revision>
  <dcterms:created xsi:type="dcterms:W3CDTF">2011-05-09T09:03:34Z</dcterms:created>
  <dcterms:modified xsi:type="dcterms:W3CDTF">2024-09-27T13:08:09Z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100.000000000000</vt:lpwstr>
  </property>
  <property fmtid="{D5CDD505-2E9C-101B-9397-08002B2CF9AE}" pid="3" name="ContentTypeId">
    <vt:lpwstr>0x0101006C540A63335DE24EBF6B95FE8875DC0A</vt:lpwstr>
  </property>
  <property fmtid="{D5CDD505-2E9C-101B-9397-08002B2CF9AE}" pid="4" name="MediaServiceImageTags">
    <vt:lpwstr/>
  </property>
</Properties>
</file>