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1923" r:id="rId5"/>
    <p:sldId id="2147376990" r:id="rId6"/>
    <p:sldId id="2147376978" r:id="rId7"/>
    <p:sldId id="2147376987" r:id="rId8"/>
    <p:sldId id="259" r:id="rId9"/>
    <p:sldId id="2147376998" r:id="rId10"/>
    <p:sldId id="2147376975" r:id="rId11"/>
    <p:sldId id="2147376985" r:id="rId12"/>
    <p:sldId id="2147376971" r:id="rId13"/>
    <p:sldId id="2147376974" r:id="rId14"/>
    <p:sldId id="2147376999" r:id="rId15"/>
    <p:sldId id="2147376995" r:id="rId16"/>
    <p:sldId id="2147376972" r:id="rId17"/>
    <p:sldId id="2147376997" r:id="rId18"/>
    <p:sldId id="2147376996" r:id="rId19"/>
    <p:sldId id="214737699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5C412-F7F1-472C-C102-4740F1E9033C}" name="THOMPSON, Clair (NHS SOUTH YORKSHIRE ICB - 03N)" initials="TC(SYI0" userId="S::clairthompson@nhs.net::c23bda6b-9fc7-4c5d-89c6-848003c78e2c" providerId="AD"/>
  <p188:author id="{B769EE96-0626-7D6F-D092-2BDDCEC555E0}" name="Diane Robinson" initials="DR" userId="S::diane.field@england.nhs.uk::f5a74ade-1e50-4b26-b4a6-daf3b4a65274" providerId="AD"/>
  <p188:author id="{FC084F9E-4D0D-66CF-68DB-935908F30E63}" name="Diane Robinson" initials="DF" userId="S::diane.robinson@england.nhs.uk::f5a74ade-1e50-4b26-b4a6-daf3b4a6527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316C19-190E-4D87-A760-A371D648EAFE}" v="41" dt="2024-04-30T07:25:44.0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87377" autoAdjust="0"/>
  </p:normalViewPr>
  <p:slideViewPr>
    <p:cSldViewPr snapToGrid="0">
      <p:cViewPr varScale="1">
        <p:scale>
          <a:sx n="55" d="100"/>
          <a:sy n="55" d="100"/>
        </p:scale>
        <p:origin x="110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jpeg"/></Relationships>
</file>

<file path=ppt/diagrams/_rels/data2.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hyperlink" Target="https://www.lillydiabetes.co.uk/patient/resources#device-manuals" TargetMode="External"/><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hyperlink" Target="https://www.mysanofiinsulin.co.uk/lantus/downloads/Lantus/allstar-pro-patient-booklet-2023.pdf" TargetMode="External"/><Relationship Id="rId1" Type="http://schemas.openxmlformats.org/officeDocument/2006/relationships/hyperlink" Target="https://www.novonordisk.com/content/dam/nncorp/global/en/our-products/pdf/novopen-echo-and-6/NP6E-quick-guide-June-2021.pdf" TargetMode="Externa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hyperlink" Target="https://www.youtube.com/watch?v=x0-jZco6-hU" TargetMode="External"/><Relationship Id="rId9" Type="http://schemas.openxmlformats.org/officeDocument/2006/relationships/image" Target="../media/image23.png"/><Relationship Id="rId14" Type="http://schemas.openxmlformats.org/officeDocument/2006/relationships/image" Target="../media/image28.svg"/></Relationships>
</file>

<file path=ppt/diagrams/_rels/data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jpeg"/></Relationships>
</file>

<file path=ppt/diagrams/_rels/drawing2.xml.rels><?xml version="1.0" encoding="UTF-8" standalone="yes"?>
<Relationships xmlns="http://schemas.openxmlformats.org/package/2006/relationships"><Relationship Id="rId8" Type="http://schemas.openxmlformats.org/officeDocument/2006/relationships/hyperlink" Target="https://www.mysanofiinsulin.co.uk/lantus/downloads/Lantus/allstar-pro-patient-booklet-2023.pdf" TargetMode="External"/><Relationship Id="rId13" Type="http://schemas.openxmlformats.org/officeDocument/2006/relationships/image" Target="../media/image27.png"/><Relationship Id="rId3" Type="http://schemas.openxmlformats.org/officeDocument/2006/relationships/image" Target="../media/image21.png"/><Relationship Id="rId7" Type="http://schemas.openxmlformats.org/officeDocument/2006/relationships/hyperlink" Target="https://www.novonordisk.com/content/dam/nncorp/global/en/our-products/pdf/novopen-echo-and-6/NP6E-quick-guide-June-2021.pdf" TargetMode="External"/><Relationship Id="rId12" Type="http://schemas.openxmlformats.org/officeDocument/2006/relationships/hyperlink" Target="https://www.youtube.com/watch?v=x0-jZco6-hU" TargetMode="External"/><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6.svg"/><Relationship Id="rId5" Type="http://schemas.openxmlformats.org/officeDocument/2006/relationships/image" Target="../media/image23.png"/><Relationship Id="rId10" Type="http://schemas.openxmlformats.org/officeDocument/2006/relationships/image" Target="../media/image25.png"/><Relationship Id="rId4" Type="http://schemas.openxmlformats.org/officeDocument/2006/relationships/image" Target="../media/image22.svg"/><Relationship Id="rId9" Type="http://schemas.openxmlformats.org/officeDocument/2006/relationships/hyperlink" Target="https://www.lillydiabetes.co.uk/patient/resources#device-manuals" TargetMode="External"/><Relationship Id="rId14" Type="http://schemas.openxmlformats.org/officeDocument/2006/relationships/image" Target="../media/image2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AF705B-0FED-4E79-8959-C5831E1F938D}" type="doc">
      <dgm:prSet loTypeId="urn:microsoft.com/office/officeart/2005/8/layout/vList3" loCatId="list" qsTypeId="urn:microsoft.com/office/officeart/2005/8/quickstyle/simple1" qsCatId="simple" csTypeId="urn:microsoft.com/office/officeart/2005/8/colors/accent1_2" csCatId="accent1" phldr="1"/>
      <dgm:spPr/>
    </dgm:pt>
    <dgm:pt modelId="{ED0CE069-0911-4217-95B8-49DE21201198}">
      <dgm:prSet phldrT="[Text]"/>
      <dgm:spPr>
        <a:solidFill>
          <a:srgbClr val="92D050"/>
        </a:solidFill>
      </dgm:spPr>
      <dgm:t>
        <a:bodyPr/>
        <a:lstStyle/>
        <a:p>
          <a:r>
            <a:rPr lang="en-GB" dirty="0">
              <a:solidFill>
                <a:schemeClr val="tx1"/>
              </a:solidFill>
            </a:rPr>
            <a:t>In 2021 Sheffield Teaching Hospitals Diabetes Centre began to switch suitable patients from disposable to cartridge pens</a:t>
          </a:r>
        </a:p>
      </dgm:t>
    </dgm:pt>
    <dgm:pt modelId="{AC85BD25-BC14-45B9-AAAE-A062A3CF0CF5}" type="parTrans" cxnId="{E79BC6C3-981C-4A60-A660-BA6E28178CA8}">
      <dgm:prSet/>
      <dgm:spPr/>
      <dgm:t>
        <a:bodyPr/>
        <a:lstStyle/>
        <a:p>
          <a:endParaRPr lang="en-GB"/>
        </a:p>
      </dgm:t>
    </dgm:pt>
    <dgm:pt modelId="{760FA8F5-8C0D-408C-A1FC-23F871612FBE}" type="sibTrans" cxnId="{E79BC6C3-981C-4A60-A660-BA6E28178CA8}">
      <dgm:prSet/>
      <dgm:spPr/>
      <dgm:t>
        <a:bodyPr/>
        <a:lstStyle/>
        <a:p>
          <a:endParaRPr lang="en-GB"/>
        </a:p>
      </dgm:t>
    </dgm:pt>
    <dgm:pt modelId="{1A277590-2807-44FE-8844-796957EBEA7E}">
      <dgm:prSet phldrT="[Text]"/>
      <dgm:spPr>
        <a:solidFill>
          <a:srgbClr val="92D050"/>
        </a:solidFill>
      </dgm:spPr>
      <dgm:t>
        <a:bodyPr/>
        <a:lstStyle/>
        <a:p>
          <a:pPr algn="ctr"/>
          <a:r>
            <a:rPr lang="en-GB" dirty="0">
              <a:solidFill>
                <a:schemeClr val="tx1"/>
              </a:solidFill>
            </a:rPr>
            <a:t>This  reversed the decline in cartridge prescriptions across Sheffield place</a:t>
          </a:r>
        </a:p>
      </dgm:t>
    </dgm:pt>
    <dgm:pt modelId="{E829A53E-6747-466D-8821-62D63592BBCA}" type="parTrans" cxnId="{42440C48-478F-455B-87A5-9F7533176619}">
      <dgm:prSet/>
      <dgm:spPr/>
      <dgm:t>
        <a:bodyPr/>
        <a:lstStyle/>
        <a:p>
          <a:endParaRPr lang="en-GB"/>
        </a:p>
      </dgm:t>
    </dgm:pt>
    <dgm:pt modelId="{91E86232-E377-42AC-8D4C-3BA3156C5A48}" type="sibTrans" cxnId="{42440C48-478F-455B-87A5-9F7533176619}">
      <dgm:prSet/>
      <dgm:spPr/>
      <dgm:t>
        <a:bodyPr/>
        <a:lstStyle/>
        <a:p>
          <a:endParaRPr lang="en-GB"/>
        </a:p>
      </dgm:t>
    </dgm:pt>
    <dgm:pt modelId="{16B32A78-0251-405D-AC83-F39377EE2C60}">
      <dgm:prSet phldrT="[Text]"/>
      <dgm:spPr>
        <a:solidFill>
          <a:srgbClr val="92D050"/>
        </a:solidFill>
      </dgm:spPr>
      <dgm:t>
        <a:bodyPr/>
        <a:lstStyle/>
        <a:p>
          <a:r>
            <a:rPr lang="en-GB" dirty="0">
              <a:solidFill>
                <a:schemeClr val="tx1"/>
              </a:solidFill>
            </a:rPr>
            <a:t>By April 2023 the amount of plastic waste saved was equivalent to the weight of 6 baby elephants !</a:t>
          </a:r>
        </a:p>
      </dgm:t>
    </dgm:pt>
    <dgm:pt modelId="{AA1BFA64-4B18-47CA-8E80-4B2938F571AD}" type="sibTrans" cxnId="{9759B28D-4DAB-4F5B-B25F-B3706C399872}">
      <dgm:prSet/>
      <dgm:spPr/>
      <dgm:t>
        <a:bodyPr/>
        <a:lstStyle/>
        <a:p>
          <a:endParaRPr lang="en-GB"/>
        </a:p>
      </dgm:t>
    </dgm:pt>
    <dgm:pt modelId="{C4E333FB-64BD-4A14-A280-4B6212C0893B}" type="parTrans" cxnId="{9759B28D-4DAB-4F5B-B25F-B3706C399872}">
      <dgm:prSet/>
      <dgm:spPr/>
      <dgm:t>
        <a:bodyPr/>
        <a:lstStyle/>
        <a:p>
          <a:endParaRPr lang="en-GB"/>
        </a:p>
      </dgm:t>
    </dgm:pt>
    <dgm:pt modelId="{F9201BE6-BCFC-46D5-93A2-4E56005098A9}" type="pres">
      <dgm:prSet presAssocID="{E5AF705B-0FED-4E79-8959-C5831E1F938D}" presName="linearFlow" presStyleCnt="0">
        <dgm:presLayoutVars>
          <dgm:dir/>
          <dgm:resizeHandles val="exact"/>
        </dgm:presLayoutVars>
      </dgm:prSet>
      <dgm:spPr/>
    </dgm:pt>
    <dgm:pt modelId="{B36A07B4-96FB-4CB2-A851-EED71C6D9650}" type="pres">
      <dgm:prSet presAssocID="{ED0CE069-0911-4217-95B8-49DE21201198}" presName="composite" presStyleCnt="0"/>
      <dgm:spPr/>
    </dgm:pt>
    <dgm:pt modelId="{F09051E4-DFB3-4609-9397-71389149C37B}" type="pres">
      <dgm:prSet presAssocID="{ED0CE069-0911-4217-95B8-49DE21201198}" presName="imgShp" presStyleLbl="fgImgPlace1" presStyleIdx="0" presStyleCnt="3" custLinFactNeighborX="-5986" custLinFactNeighborY="29327"/>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D6FF2E69-3DF7-4E51-8CF3-3F1FC15CD7B3}" type="pres">
      <dgm:prSet presAssocID="{ED0CE069-0911-4217-95B8-49DE21201198}" presName="txShp" presStyleLbl="node1" presStyleIdx="0" presStyleCnt="3" custLinFactNeighborX="-3166" custLinFactNeighborY="37707">
        <dgm:presLayoutVars>
          <dgm:bulletEnabled val="1"/>
        </dgm:presLayoutVars>
      </dgm:prSet>
      <dgm:spPr/>
    </dgm:pt>
    <dgm:pt modelId="{EBA9CE61-0FE9-4A75-8DF7-11539BE6B9AF}" type="pres">
      <dgm:prSet presAssocID="{760FA8F5-8C0D-408C-A1FC-23F871612FBE}" presName="spacing" presStyleCnt="0"/>
      <dgm:spPr/>
    </dgm:pt>
    <dgm:pt modelId="{BF21E37C-3E26-4083-8428-5C95B6487AC2}" type="pres">
      <dgm:prSet presAssocID="{1A277590-2807-44FE-8844-796957EBEA7E}" presName="composite" presStyleCnt="0"/>
      <dgm:spPr/>
    </dgm:pt>
    <dgm:pt modelId="{350BE809-ADB2-4BD0-834B-C54391EC0D7B}" type="pres">
      <dgm:prSet presAssocID="{1A277590-2807-44FE-8844-796957EBEA7E}" presName="imgShp" presStyleLbl="fgImgPlace1" presStyleIdx="1" presStyleCnt="3" custLinFactNeighborX="-3591" custLinFactNeighborY="13766"/>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Back with solid fill"/>
        </a:ext>
      </dgm:extLst>
    </dgm:pt>
    <dgm:pt modelId="{B5E60B15-2148-4E5E-96A1-3DD4FFDDB8B4}" type="pres">
      <dgm:prSet presAssocID="{1A277590-2807-44FE-8844-796957EBEA7E}" presName="txShp" presStyleLbl="node1" presStyleIdx="1" presStyleCnt="3" custLinFactNeighborX="-2111" custLinFactNeighborY="17980">
        <dgm:presLayoutVars>
          <dgm:bulletEnabled val="1"/>
        </dgm:presLayoutVars>
      </dgm:prSet>
      <dgm:spPr/>
    </dgm:pt>
    <dgm:pt modelId="{75AE661D-13CB-4DB2-9262-431A7FECC052}" type="pres">
      <dgm:prSet presAssocID="{91E86232-E377-42AC-8D4C-3BA3156C5A48}" presName="spacing" presStyleCnt="0"/>
      <dgm:spPr/>
    </dgm:pt>
    <dgm:pt modelId="{61421EB0-40E3-44E9-9F1A-276A4D18847B}" type="pres">
      <dgm:prSet presAssocID="{16B32A78-0251-405D-AC83-F39377EE2C60}" presName="composite" presStyleCnt="0"/>
      <dgm:spPr/>
    </dgm:pt>
    <dgm:pt modelId="{8DFAE7AC-7C4E-4D3A-8F42-536354A27399}" type="pres">
      <dgm:prSet presAssocID="{16B32A78-0251-405D-AC83-F39377EE2C60}" presName="imgShp" presStyleLbl="fgImgPlace1" presStyleIdx="2" presStyleCnt="3"/>
      <dgm:spPr>
        <a:blipFill>
          <a:blip xmlns:r="http://schemas.openxmlformats.org/officeDocument/2006/relationships" r:embed="rId4">
            <a:extLst>
              <a:ext uri="{28A0092B-C50C-407E-A947-70E740481C1C}">
                <a14:useLocalDpi xmlns:a14="http://schemas.microsoft.com/office/drawing/2010/main" val="0"/>
              </a:ext>
            </a:extLst>
          </a:blip>
          <a:srcRect/>
          <a:stretch>
            <a:fillRect l="-19000" r="-19000"/>
          </a:stretch>
        </a:blipFill>
      </dgm:spPr>
      <dgm:extLst>
        <a:ext uri="{E40237B7-FDA0-4F09-8148-C483321AD2D9}">
          <dgm14:cNvPr xmlns:dgm14="http://schemas.microsoft.com/office/drawing/2010/diagram" id="0" name="" descr="Baby elephant"/>
        </a:ext>
      </dgm:extLst>
    </dgm:pt>
    <dgm:pt modelId="{2421C8E6-CF99-4032-9AB5-B51457634CF9}" type="pres">
      <dgm:prSet presAssocID="{16B32A78-0251-405D-AC83-F39377EE2C60}" presName="txShp" presStyleLbl="node1" presStyleIdx="2" presStyleCnt="3" custLinFactNeighborX="-1847" custLinFactNeighborY="-599">
        <dgm:presLayoutVars>
          <dgm:bulletEnabled val="1"/>
        </dgm:presLayoutVars>
      </dgm:prSet>
      <dgm:spPr/>
    </dgm:pt>
  </dgm:ptLst>
  <dgm:cxnLst>
    <dgm:cxn modelId="{ED739E40-F320-411C-BA5A-EFAE2A76C243}" type="presOf" srcId="{16B32A78-0251-405D-AC83-F39377EE2C60}" destId="{2421C8E6-CF99-4032-9AB5-B51457634CF9}" srcOrd="0" destOrd="0" presId="urn:microsoft.com/office/officeart/2005/8/layout/vList3"/>
    <dgm:cxn modelId="{42440C48-478F-455B-87A5-9F7533176619}" srcId="{E5AF705B-0FED-4E79-8959-C5831E1F938D}" destId="{1A277590-2807-44FE-8844-796957EBEA7E}" srcOrd="1" destOrd="0" parTransId="{E829A53E-6747-466D-8821-62D63592BBCA}" sibTransId="{91E86232-E377-42AC-8D4C-3BA3156C5A48}"/>
    <dgm:cxn modelId="{EDB8696E-7518-4B97-A452-0C63DF998957}" type="presOf" srcId="{E5AF705B-0FED-4E79-8959-C5831E1F938D}" destId="{F9201BE6-BCFC-46D5-93A2-4E56005098A9}" srcOrd="0" destOrd="0" presId="urn:microsoft.com/office/officeart/2005/8/layout/vList3"/>
    <dgm:cxn modelId="{9759B28D-4DAB-4F5B-B25F-B3706C399872}" srcId="{E5AF705B-0FED-4E79-8959-C5831E1F938D}" destId="{16B32A78-0251-405D-AC83-F39377EE2C60}" srcOrd="2" destOrd="0" parTransId="{C4E333FB-64BD-4A14-A280-4B6212C0893B}" sibTransId="{AA1BFA64-4B18-47CA-8E80-4B2938F571AD}"/>
    <dgm:cxn modelId="{C89A0AB7-C5C7-40EF-8A3C-DC051AC94FAB}" type="presOf" srcId="{1A277590-2807-44FE-8844-796957EBEA7E}" destId="{B5E60B15-2148-4E5E-96A1-3DD4FFDDB8B4}" srcOrd="0" destOrd="0" presId="urn:microsoft.com/office/officeart/2005/8/layout/vList3"/>
    <dgm:cxn modelId="{E79BC6C3-981C-4A60-A660-BA6E28178CA8}" srcId="{E5AF705B-0FED-4E79-8959-C5831E1F938D}" destId="{ED0CE069-0911-4217-95B8-49DE21201198}" srcOrd="0" destOrd="0" parTransId="{AC85BD25-BC14-45B9-AAAE-A062A3CF0CF5}" sibTransId="{760FA8F5-8C0D-408C-A1FC-23F871612FBE}"/>
    <dgm:cxn modelId="{7981C3F3-1112-44B2-B8FA-D17AB36F9F6A}" type="presOf" srcId="{ED0CE069-0911-4217-95B8-49DE21201198}" destId="{D6FF2E69-3DF7-4E51-8CF3-3F1FC15CD7B3}" srcOrd="0" destOrd="0" presId="urn:microsoft.com/office/officeart/2005/8/layout/vList3"/>
    <dgm:cxn modelId="{866EBB0C-1F15-41DE-B9C0-8EF284BB4D62}" type="presParOf" srcId="{F9201BE6-BCFC-46D5-93A2-4E56005098A9}" destId="{B36A07B4-96FB-4CB2-A851-EED71C6D9650}" srcOrd="0" destOrd="0" presId="urn:microsoft.com/office/officeart/2005/8/layout/vList3"/>
    <dgm:cxn modelId="{892D4C1C-EAEC-4DE4-A41A-53C400DE1FC5}" type="presParOf" srcId="{B36A07B4-96FB-4CB2-A851-EED71C6D9650}" destId="{F09051E4-DFB3-4609-9397-71389149C37B}" srcOrd="0" destOrd="0" presId="urn:microsoft.com/office/officeart/2005/8/layout/vList3"/>
    <dgm:cxn modelId="{F9D98A01-BF48-4274-81A6-4DFA635A45B7}" type="presParOf" srcId="{B36A07B4-96FB-4CB2-A851-EED71C6D9650}" destId="{D6FF2E69-3DF7-4E51-8CF3-3F1FC15CD7B3}" srcOrd="1" destOrd="0" presId="urn:microsoft.com/office/officeart/2005/8/layout/vList3"/>
    <dgm:cxn modelId="{67DF7C57-7665-4236-9179-1201F109FB7D}" type="presParOf" srcId="{F9201BE6-BCFC-46D5-93A2-4E56005098A9}" destId="{EBA9CE61-0FE9-4A75-8DF7-11539BE6B9AF}" srcOrd="1" destOrd="0" presId="urn:microsoft.com/office/officeart/2005/8/layout/vList3"/>
    <dgm:cxn modelId="{1F5FCDD6-4F52-4D7D-86CC-D72D0AD9FEA3}" type="presParOf" srcId="{F9201BE6-BCFC-46D5-93A2-4E56005098A9}" destId="{BF21E37C-3E26-4083-8428-5C95B6487AC2}" srcOrd="2" destOrd="0" presId="urn:microsoft.com/office/officeart/2005/8/layout/vList3"/>
    <dgm:cxn modelId="{466A4A4E-D8C1-499F-80AA-C966EF8D296D}" type="presParOf" srcId="{BF21E37C-3E26-4083-8428-5C95B6487AC2}" destId="{350BE809-ADB2-4BD0-834B-C54391EC0D7B}" srcOrd="0" destOrd="0" presId="urn:microsoft.com/office/officeart/2005/8/layout/vList3"/>
    <dgm:cxn modelId="{8C3F5A6F-2375-4752-9F2B-048E90975B05}" type="presParOf" srcId="{BF21E37C-3E26-4083-8428-5C95B6487AC2}" destId="{B5E60B15-2148-4E5E-96A1-3DD4FFDDB8B4}" srcOrd="1" destOrd="0" presId="urn:microsoft.com/office/officeart/2005/8/layout/vList3"/>
    <dgm:cxn modelId="{E76EB0B9-74B2-4F19-8BA1-A34B906D397E}" type="presParOf" srcId="{F9201BE6-BCFC-46D5-93A2-4E56005098A9}" destId="{75AE661D-13CB-4DB2-9262-431A7FECC052}" srcOrd="3" destOrd="0" presId="urn:microsoft.com/office/officeart/2005/8/layout/vList3"/>
    <dgm:cxn modelId="{E0D35BED-0323-4ED6-BB1E-65093C0D4B8D}" type="presParOf" srcId="{F9201BE6-BCFC-46D5-93A2-4E56005098A9}" destId="{61421EB0-40E3-44E9-9F1A-276A4D18847B}" srcOrd="4" destOrd="0" presId="urn:microsoft.com/office/officeart/2005/8/layout/vList3"/>
    <dgm:cxn modelId="{D837B8A6-D962-4F98-8B93-728F30237DD8}" type="presParOf" srcId="{61421EB0-40E3-44E9-9F1A-276A4D18847B}" destId="{8DFAE7AC-7C4E-4D3A-8F42-536354A27399}" srcOrd="0" destOrd="0" presId="urn:microsoft.com/office/officeart/2005/8/layout/vList3"/>
    <dgm:cxn modelId="{55DDA454-EC54-457E-9B0C-266620ADC245}" type="presParOf" srcId="{61421EB0-40E3-44E9-9F1A-276A4D18847B}" destId="{2421C8E6-CF99-4032-9AB5-B51457634CF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58B28D-46A6-4CA5-9E64-BDCB81151BD6}" type="doc">
      <dgm:prSet loTypeId="urn:microsoft.com/office/officeart/2018/2/layout/IconVerticalSolidList" loCatId="icon" qsTypeId="urn:microsoft.com/office/officeart/2005/8/quickstyle/3d4" qsCatId="3D" csTypeId="urn:microsoft.com/office/officeart/2005/8/colors/accent1_2" csCatId="accent1" phldr="1"/>
      <dgm:spPr/>
      <dgm:t>
        <a:bodyPr/>
        <a:lstStyle/>
        <a:p>
          <a:endParaRPr lang="en-US"/>
        </a:p>
      </dgm:t>
    </dgm:pt>
    <dgm:pt modelId="{15F16352-09C5-48BD-AC0D-A9469C4D8397}">
      <dgm:prSet/>
      <dgm:spPr/>
      <dgm:t>
        <a:bodyPr/>
        <a:lstStyle/>
        <a:p>
          <a:pPr>
            <a:lnSpc>
              <a:spcPct val="100000"/>
            </a:lnSpc>
          </a:pPr>
          <a:r>
            <a:rPr lang="en-GB" dirty="0"/>
            <a:t>Get sample </a:t>
          </a:r>
          <a:r>
            <a:rPr lang="en-GB"/>
            <a:t>pens and </a:t>
          </a:r>
          <a:r>
            <a:rPr lang="en-GB" dirty="0"/>
            <a:t>feel confident in using them before you speak to patients about switching, or sit in with your local Diabetes </a:t>
          </a:r>
          <a:r>
            <a:rPr lang="en-GB"/>
            <a:t>Specialist Nurse.</a:t>
          </a:r>
          <a:endParaRPr lang="en-US" dirty="0"/>
        </a:p>
      </dgm:t>
    </dgm:pt>
    <dgm:pt modelId="{179BF751-6BFE-4B82-AF7B-0841FE3B0DCF}" type="parTrans" cxnId="{4293B085-18BD-4AAB-B824-54635C0E216B}">
      <dgm:prSet/>
      <dgm:spPr/>
      <dgm:t>
        <a:bodyPr/>
        <a:lstStyle/>
        <a:p>
          <a:endParaRPr lang="en-US"/>
        </a:p>
      </dgm:t>
    </dgm:pt>
    <dgm:pt modelId="{A2F5DBA4-BF43-484E-83E3-9F0A75B39FE4}" type="sibTrans" cxnId="{4293B085-18BD-4AAB-B824-54635C0E216B}">
      <dgm:prSet/>
      <dgm:spPr/>
      <dgm:t>
        <a:bodyPr/>
        <a:lstStyle/>
        <a:p>
          <a:endParaRPr lang="en-US"/>
        </a:p>
      </dgm:t>
    </dgm:pt>
    <dgm:pt modelId="{BAEE8645-C584-4705-9B8D-8B0597F70051}">
      <dgm:prSet/>
      <dgm:spPr/>
      <dgm:t>
        <a:bodyPr/>
        <a:lstStyle/>
        <a:p>
          <a:pPr>
            <a:lnSpc>
              <a:spcPct val="100000"/>
            </a:lnSpc>
          </a:pPr>
          <a:r>
            <a:rPr lang="en-US" dirty="0"/>
            <a:t>Consider printing or using the Online Chart (coming up next)</a:t>
          </a:r>
        </a:p>
      </dgm:t>
    </dgm:pt>
    <dgm:pt modelId="{F616E526-FDE8-469E-B4FA-F4A32F3CC686}" type="parTrans" cxnId="{B3569087-2717-460D-B12C-31947862BD6B}">
      <dgm:prSet/>
      <dgm:spPr/>
      <dgm:t>
        <a:bodyPr/>
        <a:lstStyle/>
        <a:p>
          <a:endParaRPr lang="en-US"/>
        </a:p>
      </dgm:t>
    </dgm:pt>
    <dgm:pt modelId="{51DA77DC-B809-491D-9B59-18F285D944D6}" type="sibTrans" cxnId="{B3569087-2717-460D-B12C-31947862BD6B}">
      <dgm:prSet/>
      <dgm:spPr/>
      <dgm:t>
        <a:bodyPr/>
        <a:lstStyle/>
        <a:p>
          <a:endParaRPr lang="en-US"/>
        </a:p>
      </dgm:t>
    </dgm:pt>
    <dgm:pt modelId="{63FD73F3-CD81-4F3A-872A-5A49BF66D7F0}">
      <dgm:prSet/>
      <dgm:spPr/>
      <dgm:t>
        <a:bodyPr/>
        <a:lstStyle/>
        <a:p>
          <a:pPr>
            <a:lnSpc>
              <a:spcPct val="100000"/>
            </a:lnSpc>
          </a:pPr>
          <a:r>
            <a:rPr lang="en-US" dirty="0"/>
            <a:t>Check out these links for hints: </a:t>
          </a:r>
          <a:r>
            <a:rPr lang="en-GB" dirty="0">
              <a:hlinkClick xmlns:r="http://schemas.openxmlformats.org/officeDocument/2006/relationships" r:id="rId1"/>
            </a:rPr>
            <a:t>Novo Nordisk</a:t>
          </a:r>
          <a:r>
            <a:rPr lang="en-GB" dirty="0"/>
            <a:t>, </a:t>
          </a:r>
          <a:r>
            <a:rPr lang="en-GB" dirty="0">
              <a:hlinkClick xmlns:r="http://schemas.openxmlformats.org/officeDocument/2006/relationships" r:id="rId2"/>
            </a:rPr>
            <a:t>Sanofi</a:t>
          </a:r>
          <a:r>
            <a:rPr lang="en-GB" dirty="0"/>
            <a:t> and </a:t>
          </a:r>
          <a:r>
            <a:rPr lang="en-GB" dirty="0">
              <a:hlinkClick xmlns:r="http://schemas.openxmlformats.org/officeDocument/2006/relationships" r:id="rId3"/>
            </a:rPr>
            <a:t>Lilly</a:t>
          </a:r>
          <a:endParaRPr lang="en-US" dirty="0"/>
        </a:p>
      </dgm:t>
    </dgm:pt>
    <dgm:pt modelId="{A4E5017B-1AE8-4CFB-ACCB-DC2FB41A7547}" type="parTrans" cxnId="{74D2615B-4839-47F1-93AE-20D941C5BCDB}">
      <dgm:prSet/>
      <dgm:spPr/>
      <dgm:t>
        <a:bodyPr/>
        <a:lstStyle/>
        <a:p>
          <a:endParaRPr lang="en-US"/>
        </a:p>
      </dgm:t>
    </dgm:pt>
    <dgm:pt modelId="{544D8837-291E-4F84-9828-2FBBB1BEBCE0}" type="sibTrans" cxnId="{74D2615B-4839-47F1-93AE-20D941C5BCDB}">
      <dgm:prSet/>
      <dgm:spPr/>
      <dgm:t>
        <a:bodyPr/>
        <a:lstStyle/>
        <a:p>
          <a:endParaRPr lang="en-US"/>
        </a:p>
      </dgm:t>
    </dgm:pt>
    <dgm:pt modelId="{D75A146D-26FA-496B-B59B-00E01F161B03}">
      <dgm:prSet/>
      <dgm:spPr/>
      <dgm:t>
        <a:bodyPr/>
        <a:lstStyle/>
        <a:p>
          <a:pPr>
            <a:lnSpc>
              <a:spcPct val="100000"/>
            </a:lnSpc>
          </a:pPr>
          <a:r>
            <a:rPr lang="en-GB" dirty="0"/>
            <a:t>Watch this video by Sheffield Community Diabetes Specialist </a:t>
          </a:r>
          <a:r>
            <a:rPr lang="en-GB"/>
            <a:t>Nurses </a:t>
          </a:r>
          <a:r>
            <a:rPr lang="en-GB">
              <a:hlinkClick xmlns:r="http://schemas.openxmlformats.org/officeDocument/2006/relationships" r:id="rId4"/>
            </a:rPr>
            <a:t>Sheffield Community DSNS - Pen switch video</a:t>
          </a:r>
          <a:endParaRPr lang="en-GB" dirty="0"/>
        </a:p>
      </dgm:t>
    </dgm:pt>
    <dgm:pt modelId="{F3330B04-10DB-4C24-8168-B74C160CEBA8}" type="parTrans" cxnId="{FDB245D6-3BFB-47CE-B970-07885C7C40BE}">
      <dgm:prSet/>
      <dgm:spPr/>
      <dgm:t>
        <a:bodyPr/>
        <a:lstStyle/>
        <a:p>
          <a:endParaRPr lang="en-US"/>
        </a:p>
      </dgm:t>
    </dgm:pt>
    <dgm:pt modelId="{676386A9-B80E-4812-906D-556ECA5C6CD2}" type="sibTrans" cxnId="{FDB245D6-3BFB-47CE-B970-07885C7C40BE}">
      <dgm:prSet/>
      <dgm:spPr/>
      <dgm:t>
        <a:bodyPr/>
        <a:lstStyle/>
        <a:p>
          <a:endParaRPr lang="en-US"/>
        </a:p>
      </dgm:t>
    </dgm:pt>
    <dgm:pt modelId="{6B35C5D1-356A-45A9-AD6A-B6C613B3123B}">
      <dgm:prSet/>
      <dgm:spPr/>
      <dgm:t>
        <a:bodyPr/>
        <a:lstStyle/>
        <a:p>
          <a:pPr>
            <a:lnSpc>
              <a:spcPct val="100000"/>
            </a:lnSpc>
          </a:pPr>
          <a:r>
            <a:rPr lang="en-US" dirty="0"/>
            <a:t>Remember only switch if you are confident – ask your local DSN for support if in any doubt.</a:t>
          </a:r>
        </a:p>
      </dgm:t>
    </dgm:pt>
    <dgm:pt modelId="{F7F7EC57-9A9B-423C-80CD-796827500FAE}" type="sibTrans" cxnId="{481E6589-47C9-4855-8EB1-36DDB8375144}">
      <dgm:prSet/>
      <dgm:spPr/>
      <dgm:t>
        <a:bodyPr/>
        <a:lstStyle/>
        <a:p>
          <a:endParaRPr lang="en-US"/>
        </a:p>
      </dgm:t>
    </dgm:pt>
    <dgm:pt modelId="{63A4CE0C-2697-40AB-9F1A-92AE2C0CA63F}" type="parTrans" cxnId="{481E6589-47C9-4855-8EB1-36DDB8375144}">
      <dgm:prSet/>
      <dgm:spPr/>
      <dgm:t>
        <a:bodyPr/>
        <a:lstStyle/>
        <a:p>
          <a:endParaRPr lang="en-US"/>
        </a:p>
      </dgm:t>
    </dgm:pt>
    <dgm:pt modelId="{8E796CC0-CFE1-417F-A35E-F10889081F8E}" type="pres">
      <dgm:prSet presAssocID="{7458B28D-46A6-4CA5-9E64-BDCB81151BD6}" presName="root" presStyleCnt="0">
        <dgm:presLayoutVars>
          <dgm:dir/>
          <dgm:resizeHandles val="exact"/>
        </dgm:presLayoutVars>
      </dgm:prSet>
      <dgm:spPr/>
    </dgm:pt>
    <dgm:pt modelId="{C56AA627-BE05-4B73-AD47-A13847FFFBBB}" type="pres">
      <dgm:prSet presAssocID="{15F16352-09C5-48BD-AC0D-A9469C4D8397}" presName="compNode" presStyleCnt="0"/>
      <dgm:spPr/>
    </dgm:pt>
    <dgm:pt modelId="{C6DF643E-8061-49B0-AD76-E3B797CDBD7C}" type="pres">
      <dgm:prSet presAssocID="{15F16352-09C5-48BD-AC0D-A9469C4D8397}" presName="bgRect" presStyleLbl="bgShp" presStyleIdx="0" presStyleCnt="5"/>
      <dgm:spPr/>
    </dgm:pt>
    <dgm:pt modelId="{A1047782-D39C-4A97-A4D4-27C03C8B8E50}" type="pres">
      <dgm:prSet presAssocID="{15F16352-09C5-48BD-AC0D-A9469C4D8397}" presName="iconRect" presStyleLbl="node1" presStyleIdx="0"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Questions"/>
        </a:ext>
      </dgm:extLst>
    </dgm:pt>
    <dgm:pt modelId="{DCD0AD43-20F2-439F-8295-08B7D95E6C2C}" type="pres">
      <dgm:prSet presAssocID="{15F16352-09C5-48BD-AC0D-A9469C4D8397}" presName="spaceRect" presStyleCnt="0"/>
      <dgm:spPr/>
    </dgm:pt>
    <dgm:pt modelId="{5AC29851-DC19-499E-A957-F436459AD27C}" type="pres">
      <dgm:prSet presAssocID="{15F16352-09C5-48BD-AC0D-A9469C4D8397}" presName="parTx" presStyleLbl="revTx" presStyleIdx="0" presStyleCnt="5">
        <dgm:presLayoutVars>
          <dgm:chMax val="0"/>
          <dgm:chPref val="0"/>
        </dgm:presLayoutVars>
      </dgm:prSet>
      <dgm:spPr/>
    </dgm:pt>
    <dgm:pt modelId="{2688BD07-A861-4C52-8CC9-6E0C8D2D6FFC}" type="pres">
      <dgm:prSet presAssocID="{A2F5DBA4-BF43-484E-83E3-9F0A75B39FE4}" presName="sibTrans" presStyleCnt="0"/>
      <dgm:spPr/>
    </dgm:pt>
    <dgm:pt modelId="{B0E595BA-29FC-4E9C-B482-34A7B612FD77}" type="pres">
      <dgm:prSet presAssocID="{BAEE8645-C584-4705-9B8D-8B0597F70051}" presName="compNode" presStyleCnt="0"/>
      <dgm:spPr/>
    </dgm:pt>
    <dgm:pt modelId="{8874F5C2-A3A2-4875-930A-BA6C92B901A7}" type="pres">
      <dgm:prSet presAssocID="{BAEE8645-C584-4705-9B8D-8B0597F70051}" presName="bgRect" presStyleLbl="bgShp" presStyleIdx="1" presStyleCnt="5"/>
      <dgm:spPr/>
    </dgm:pt>
    <dgm:pt modelId="{DF7B27B2-F50B-4CC9-AEBB-7BF64BB7609D}" type="pres">
      <dgm:prSet presAssocID="{BAEE8645-C584-4705-9B8D-8B0597F70051}" presName="iconRect" presStyleLbl="node1" presStyleIdx="1"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encil"/>
        </a:ext>
      </dgm:extLst>
    </dgm:pt>
    <dgm:pt modelId="{7FAD2041-E917-48BF-A0EB-E38CE5337839}" type="pres">
      <dgm:prSet presAssocID="{BAEE8645-C584-4705-9B8D-8B0597F70051}" presName="spaceRect" presStyleCnt="0"/>
      <dgm:spPr/>
    </dgm:pt>
    <dgm:pt modelId="{FBBA3408-E3F4-487A-9051-D583F1BA79C7}" type="pres">
      <dgm:prSet presAssocID="{BAEE8645-C584-4705-9B8D-8B0597F70051}" presName="parTx" presStyleLbl="revTx" presStyleIdx="1" presStyleCnt="5" custScaleX="103406">
        <dgm:presLayoutVars>
          <dgm:chMax val="0"/>
          <dgm:chPref val="0"/>
        </dgm:presLayoutVars>
      </dgm:prSet>
      <dgm:spPr/>
    </dgm:pt>
    <dgm:pt modelId="{3FDF7DD2-7E3C-4B67-999E-6C10D19E4E2D}" type="pres">
      <dgm:prSet presAssocID="{51DA77DC-B809-491D-9B59-18F285D944D6}" presName="sibTrans" presStyleCnt="0"/>
      <dgm:spPr/>
    </dgm:pt>
    <dgm:pt modelId="{A81CBCA0-7BFB-49CE-9EB3-DB0439CED832}" type="pres">
      <dgm:prSet presAssocID="{63FD73F3-CD81-4F3A-872A-5A49BF66D7F0}" presName="compNode" presStyleCnt="0"/>
      <dgm:spPr/>
    </dgm:pt>
    <dgm:pt modelId="{EC3329CC-D456-434B-8119-706DF06576D9}" type="pres">
      <dgm:prSet presAssocID="{63FD73F3-CD81-4F3A-872A-5A49BF66D7F0}" presName="bgRect" presStyleLbl="bgShp" presStyleIdx="2" presStyleCnt="5"/>
      <dgm:spPr/>
    </dgm:pt>
    <dgm:pt modelId="{18D6C63A-0D7E-4AD5-9781-B4412D0A3D50}" type="pres">
      <dgm:prSet presAssocID="{63FD73F3-CD81-4F3A-872A-5A49BF66D7F0}" presName="iconRect" presStyleLbl="node1" presStyleIdx="2"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ulldozer"/>
        </a:ext>
      </dgm:extLst>
    </dgm:pt>
    <dgm:pt modelId="{44C8BD35-0B59-4199-A8D6-56D9BA4959D4}" type="pres">
      <dgm:prSet presAssocID="{63FD73F3-CD81-4F3A-872A-5A49BF66D7F0}" presName="spaceRect" presStyleCnt="0"/>
      <dgm:spPr/>
    </dgm:pt>
    <dgm:pt modelId="{F7A6FDE6-23BA-4BD8-9677-5D6C272E55E4}" type="pres">
      <dgm:prSet presAssocID="{63FD73F3-CD81-4F3A-872A-5A49BF66D7F0}" presName="parTx" presStyleLbl="revTx" presStyleIdx="2" presStyleCnt="5">
        <dgm:presLayoutVars>
          <dgm:chMax val="0"/>
          <dgm:chPref val="0"/>
        </dgm:presLayoutVars>
      </dgm:prSet>
      <dgm:spPr/>
    </dgm:pt>
    <dgm:pt modelId="{4F3C8044-EA4C-4353-95A0-06A71C70A650}" type="pres">
      <dgm:prSet presAssocID="{544D8837-291E-4F84-9828-2FBBB1BEBCE0}" presName="sibTrans" presStyleCnt="0"/>
      <dgm:spPr/>
    </dgm:pt>
    <dgm:pt modelId="{2AFB2380-2982-4085-88B0-9154FB540DA9}" type="pres">
      <dgm:prSet presAssocID="{D75A146D-26FA-496B-B59B-00E01F161B03}" presName="compNode" presStyleCnt="0"/>
      <dgm:spPr/>
    </dgm:pt>
    <dgm:pt modelId="{3A031A46-801E-42FD-A9AF-D7B7A4568DAB}" type="pres">
      <dgm:prSet presAssocID="{D75A146D-26FA-496B-B59B-00E01F161B03}" presName="bgRect" presStyleLbl="bgShp" presStyleIdx="3" presStyleCnt="5"/>
      <dgm:spPr/>
    </dgm:pt>
    <dgm:pt modelId="{F07DA066-651E-4369-AC87-C19C3DF7BAD2}" type="pres">
      <dgm:prSet presAssocID="{D75A146D-26FA-496B-B59B-00E01F161B03}" presName="iconRect" presStyleLbl="node1" presStyleIdx="3" presStyleCnt="5"/>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Video camera"/>
        </a:ext>
      </dgm:extLst>
    </dgm:pt>
    <dgm:pt modelId="{7F602D11-711A-4F1B-881E-057C6BA79C40}" type="pres">
      <dgm:prSet presAssocID="{D75A146D-26FA-496B-B59B-00E01F161B03}" presName="spaceRect" presStyleCnt="0"/>
      <dgm:spPr/>
    </dgm:pt>
    <dgm:pt modelId="{92EB7684-7F9C-4DA5-9961-95149E685335}" type="pres">
      <dgm:prSet presAssocID="{D75A146D-26FA-496B-B59B-00E01F161B03}" presName="parTx" presStyleLbl="revTx" presStyleIdx="3" presStyleCnt="5">
        <dgm:presLayoutVars>
          <dgm:chMax val="0"/>
          <dgm:chPref val="0"/>
        </dgm:presLayoutVars>
      </dgm:prSet>
      <dgm:spPr/>
    </dgm:pt>
    <dgm:pt modelId="{5D63B94F-25D0-4645-B7AE-DD7FFE6BFB9E}" type="pres">
      <dgm:prSet presAssocID="{676386A9-B80E-4812-906D-556ECA5C6CD2}" presName="sibTrans" presStyleCnt="0"/>
      <dgm:spPr/>
    </dgm:pt>
    <dgm:pt modelId="{3F0B0725-1D29-4469-8098-EEDF58D1A190}" type="pres">
      <dgm:prSet presAssocID="{6B35C5D1-356A-45A9-AD6A-B6C613B3123B}" presName="compNode" presStyleCnt="0"/>
      <dgm:spPr/>
    </dgm:pt>
    <dgm:pt modelId="{8DE5FC50-AEEA-4039-B901-A5B413B4EE08}" type="pres">
      <dgm:prSet presAssocID="{6B35C5D1-356A-45A9-AD6A-B6C613B3123B}" presName="bgRect" presStyleLbl="bgShp" presStyleIdx="4" presStyleCnt="5"/>
      <dgm:spPr/>
    </dgm:pt>
    <dgm:pt modelId="{18483A93-24D7-498B-BE8E-F875237F45E5}" type="pres">
      <dgm:prSet presAssocID="{6B35C5D1-356A-45A9-AD6A-B6C613B3123B}" presName="iconRect" presStyleLbl="node1" presStyleIdx="4" presStyleCnt="5"/>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Checkmark"/>
        </a:ext>
      </dgm:extLst>
    </dgm:pt>
    <dgm:pt modelId="{F0CB574E-5FFF-4381-BF08-F58E9F830BB9}" type="pres">
      <dgm:prSet presAssocID="{6B35C5D1-356A-45A9-AD6A-B6C613B3123B}" presName="spaceRect" presStyleCnt="0"/>
      <dgm:spPr/>
    </dgm:pt>
    <dgm:pt modelId="{7D6A0A5B-E182-427F-AC32-FF2CAF6EFFD2}" type="pres">
      <dgm:prSet presAssocID="{6B35C5D1-356A-45A9-AD6A-B6C613B3123B}" presName="parTx" presStyleLbl="revTx" presStyleIdx="4" presStyleCnt="5">
        <dgm:presLayoutVars>
          <dgm:chMax val="0"/>
          <dgm:chPref val="0"/>
        </dgm:presLayoutVars>
      </dgm:prSet>
      <dgm:spPr/>
    </dgm:pt>
  </dgm:ptLst>
  <dgm:cxnLst>
    <dgm:cxn modelId="{74D2615B-4839-47F1-93AE-20D941C5BCDB}" srcId="{7458B28D-46A6-4CA5-9E64-BDCB81151BD6}" destId="{63FD73F3-CD81-4F3A-872A-5A49BF66D7F0}" srcOrd="2" destOrd="0" parTransId="{A4E5017B-1AE8-4CFB-ACCB-DC2FB41A7547}" sibTransId="{544D8837-291E-4F84-9828-2FBBB1BEBCE0}"/>
    <dgm:cxn modelId="{4D4C7045-4261-492C-8AD0-1832D0FDE92B}" type="presOf" srcId="{63FD73F3-CD81-4F3A-872A-5A49BF66D7F0}" destId="{F7A6FDE6-23BA-4BD8-9677-5D6C272E55E4}" srcOrd="0" destOrd="0" presId="urn:microsoft.com/office/officeart/2018/2/layout/IconVerticalSolidList"/>
    <dgm:cxn modelId="{0AA96768-668B-445F-93A8-62FDF7B0C307}" type="presOf" srcId="{15F16352-09C5-48BD-AC0D-A9469C4D8397}" destId="{5AC29851-DC19-499E-A957-F436459AD27C}" srcOrd="0" destOrd="0" presId="urn:microsoft.com/office/officeart/2018/2/layout/IconVerticalSolidList"/>
    <dgm:cxn modelId="{CFE5EF76-6F9A-4321-B9BC-1BFDD1E7F964}" type="presOf" srcId="{6B35C5D1-356A-45A9-AD6A-B6C613B3123B}" destId="{7D6A0A5B-E182-427F-AC32-FF2CAF6EFFD2}" srcOrd="0" destOrd="0" presId="urn:microsoft.com/office/officeart/2018/2/layout/IconVerticalSolidList"/>
    <dgm:cxn modelId="{4293B085-18BD-4AAB-B824-54635C0E216B}" srcId="{7458B28D-46A6-4CA5-9E64-BDCB81151BD6}" destId="{15F16352-09C5-48BD-AC0D-A9469C4D8397}" srcOrd="0" destOrd="0" parTransId="{179BF751-6BFE-4B82-AF7B-0841FE3B0DCF}" sibTransId="{A2F5DBA4-BF43-484E-83E3-9F0A75B39FE4}"/>
    <dgm:cxn modelId="{B3569087-2717-460D-B12C-31947862BD6B}" srcId="{7458B28D-46A6-4CA5-9E64-BDCB81151BD6}" destId="{BAEE8645-C584-4705-9B8D-8B0597F70051}" srcOrd="1" destOrd="0" parTransId="{F616E526-FDE8-469E-B4FA-F4A32F3CC686}" sibTransId="{51DA77DC-B809-491D-9B59-18F285D944D6}"/>
    <dgm:cxn modelId="{481E6589-47C9-4855-8EB1-36DDB8375144}" srcId="{7458B28D-46A6-4CA5-9E64-BDCB81151BD6}" destId="{6B35C5D1-356A-45A9-AD6A-B6C613B3123B}" srcOrd="4" destOrd="0" parTransId="{63A4CE0C-2697-40AB-9F1A-92AE2C0CA63F}" sibTransId="{F7F7EC57-9A9B-423C-80CD-796827500FAE}"/>
    <dgm:cxn modelId="{5017EEA3-B6AA-4005-A381-BC05C35B4E6E}" type="presOf" srcId="{BAEE8645-C584-4705-9B8D-8B0597F70051}" destId="{FBBA3408-E3F4-487A-9051-D583F1BA79C7}" srcOrd="0" destOrd="0" presId="urn:microsoft.com/office/officeart/2018/2/layout/IconVerticalSolidList"/>
    <dgm:cxn modelId="{FDB245D6-3BFB-47CE-B970-07885C7C40BE}" srcId="{7458B28D-46A6-4CA5-9E64-BDCB81151BD6}" destId="{D75A146D-26FA-496B-B59B-00E01F161B03}" srcOrd="3" destOrd="0" parTransId="{F3330B04-10DB-4C24-8168-B74C160CEBA8}" sibTransId="{676386A9-B80E-4812-906D-556ECA5C6CD2}"/>
    <dgm:cxn modelId="{4361FFD9-42EF-4D22-AE37-534B2AF1383A}" type="presOf" srcId="{7458B28D-46A6-4CA5-9E64-BDCB81151BD6}" destId="{8E796CC0-CFE1-417F-A35E-F10889081F8E}" srcOrd="0" destOrd="0" presId="urn:microsoft.com/office/officeart/2018/2/layout/IconVerticalSolidList"/>
    <dgm:cxn modelId="{9A1728F9-6C89-491E-857C-0B10B61817D6}" type="presOf" srcId="{D75A146D-26FA-496B-B59B-00E01F161B03}" destId="{92EB7684-7F9C-4DA5-9961-95149E685335}" srcOrd="0" destOrd="0" presId="urn:microsoft.com/office/officeart/2018/2/layout/IconVerticalSolidList"/>
    <dgm:cxn modelId="{FE156B68-3B39-47A8-B9E0-202539AEAED4}" type="presParOf" srcId="{8E796CC0-CFE1-417F-A35E-F10889081F8E}" destId="{C56AA627-BE05-4B73-AD47-A13847FFFBBB}" srcOrd="0" destOrd="0" presId="urn:microsoft.com/office/officeart/2018/2/layout/IconVerticalSolidList"/>
    <dgm:cxn modelId="{45708DEA-E9E5-4368-8B95-94EECA4A0BF2}" type="presParOf" srcId="{C56AA627-BE05-4B73-AD47-A13847FFFBBB}" destId="{C6DF643E-8061-49B0-AD76-E3B797CDBD7C}" srcOrd="0" destOrd="0" presId="urn:microsoft.com/office/officeart/2018/2/layout/IconVerticalSolidList"/>
    <dgm:cxn modelId="{1751EF3A-E06D-4F07-B8B2-AFD46117D71D}" type="presParOf" srcId="{C56AA627-BE05-4B73-AD47-A13847FFFBBB}" destId="{A1047782-D39C-4A97-A4D4-27C03C8B8E50}" srcOrd="1" destOrd="0" presId="urn:microsoft.com/office/officeart/2018/2/layout/IconVerticalSolidList"/>
    <dgm:cxn modelId="{C9E513E1-4387-4331-82E2-FEEB3C9AB977}" type="presParOf" srcId="{C56AA627-BE05-4B73-AD47-A13847FFFBBB}" destId="{DCD0AD43-20F2-439F-8295-08B7D95E6C2C}" srcOrd="2" destOrd="0" presId="urn:microsoft.com/office/officeart/2018/2/layout/IconVerticalSolidList"/>
    <dgm:cxn modelId="{ABD5628A-439A-40B1-A221-EC0F826CCC99}" type="presParOf" srcId="{C56AA627-BE05-4B73-AD47-A13847FFFBBB}" destId="{5AC29851-DC19-499E-A957-F436459AD27C}" srcOrd="3" destOrd="0" presId="urn:microsoft.com/office/officeart/2018/2/layout/IconVerticalSolidList"/>
    <dgm:cxn modelId="{D36B0A6C-AE94-4685-AEF5-012582492FE8}" type="presParOf" srcId="{8E796CC0-CFE1-417F-A35E-F10889081F8E}" destId="{2688BD07-A861-4C52-8CC9-6E0C8D2D6FFC}" srcOrd="1" destOrd="0" presId="urn:microsoft.com/office/officeart/2018/2/layout/IconVerticalSolidList"/>
    <dgm:cxn modelId="{16C6211F-D332-44C3-A6AE-4A57EA335537}" type="presParOf" srcId="{8E796CC0-CFE1-417F-A35E-F10889081F8E}" destId="{B0E595BA-29FC-4E9C-B482-34A7B612FD77}" srcOrd="2" destOrd="0" presId="urn:microsoft.com/office/officeart/2018/2/layout/IconVerticalSolidList"/>
    <dgm:cxn modelId="{9A5704BA-0F77-4ED4-A3D1-7CC4F504FA3E}" type="presParOf" srcId="{B0E595BA-29FC-4E9C-B482-34A7B612FD77}" destId="{8874F5C2-A3A2-4875-930A-BA6C92B901A7}" srcOrd="0" destOrd="0" presId="urn:microsoft.com/office/officeart/2018/2/layout/IconVerticalSolidList"/>
    <dgm:cxn modelId="{7A7CCD29-B896-4B35-9859-FEBB1E976D56}" type="presParOf" srcId="{B0E595BA-29FC-4E9C-B482-34A7B612FD77}" destId="{DF7B27B2-F50B-4CC9-AEBB-7BF64BB7609D}" srcOrd="1" destOrd="0" presId="urn:microsoft.com/office/officeart/2018/2/layout/IconVerticalSolidList"/>
    <dgm:cxn modelId="{CAAB74F7-5143-455A-B682-A6A4095A7254}" type="presParOf" srcId="{B0E595BA-29FC-4E9C-B482-34A7B612FD77}" destId="{7FAD2041-E917-48BF-A0EB-E38CE5337839}" srcOrd="2" destOrd="0" presId="urn:microsoft.com/office/officeart/2018/2/layout/IconVerticalSolidList"/>
    <dgm:cxn modelId="{EABA19F1-70E3-41CE-8605-19CCFEBEA3F2}" type="presParOf" srcId="{B0E595BA-29FC-4E9C-B482-34A7B612FD77}" destId="{FBBA3408-E3F4-487A-9051-D583F1BA79C7}" srcOrd="3" destOrd="0" presId="urn:microsoft.com/office/officeart/2018/2/layout/IconVerticalSolidList"/>
    <dgm:cxn modelId="{C7645E35-2364-4D84-B980-024C5A79FE12}" type="presParOf" srcId="{8E796CC0-CFE1-417F-A35E-F10889081F8E}" destId="{3FDF7DD2-7E3C-4B67-999E-6C10D19E4E2D}" srcOrd="3" destOrd="0" presId="urn:microsoft.com/office/officeart/2018/2/layout/IconVerticalSolidList"/>
    <dgm:cxn modelId="{60C4E146-9205-41CC-950D-75B9B70157C9}" type="presParOf" srcId="{8E796CC0-CFE1-417F-A35E-F10889081F8E}" destId="{A81CBCA0-7BFB-49CE-9EB3-DB0439CED832}" srcOrd="4" destOrd="0" presId="urn:microsoft.com/office/officeart/2018/2/layout/IconVerticalSolidList"/>
    <dgm:cxn modelId="{A25A0C49-7BFA-4C33-B41E-322944660DF7}" type="presParOf" srcId="{A81CBCA0-7BFB-49CE-9EB3-DB0439CED832}" destId="{EC3329CC-D456-434B-8119-706DF06576D9}" srcOrd="0" destOrd="0" presId="urn:microsoft.com/office/officeart/2018/2/layout/IconVerticalSolidList"/>
    <dgm:cxn modelId="{36567190-FBD4-47EB-A0B4-E412E0562103}" type="presParOf" srcId="{A81CBCA0-7BFB-49CE-9EB3-DB0439CED832}" destId="{18D6C63A-0D7E-4AD5-9781-B4412D0A3D50}" srcOrd="1" destOrd="0" presId="urn:microsoft.com/office/officeart/2018/2/layout/IconVerticalSolidList"/>
    <dgm:cxn modelId="{850EA7A9-D108-4837-BE02-350DEC5FBA1A}" type="presParOf" srcId="{A81CBCA0-7BFB-49CE-9EB3-DB0439CED832}" destId="{44C8BD35-0B59-4199-A8D6-56D9BA4959D4}" srcOrd="2" destOrd="0" presId="urn:microsoft.com/office/officeart/2018/2/layout/IconVerticalSolidList"/>
    <dgm:cxn modelId="{CF602CDF-C122-469C-9151-89A49D111B60}" type="presParOf" srcId="{A81CBCA0-7BFB-49CE-9EB3-DB0439CED832}" destId="{F7A6FDE6-23BA-4BD8-9677-5D6C272E55E4}" srcOrd="3" destOrd="0" presId="urn:microsoft.com/office/officeart/2018/2/layout/IconVerticalSolidList"/>
    <dgm:cxn modelId="{02EA332F-3588-4533-A998-3542A36DA5E3}" type="presParOf" srcId="{8E796CC0-CFE1-417F-A35E-F10889081F8E}" destId="{4F3C8044-EA4C-4353-95A0-06A71C70A650}" srcOrd="5" destOrd="0" presId="urn:microsoft.com/office/officeart/2018/2/layout/IconVerticalSolidList"/>
    <dgm:cxn modelId="{AE789AC2-6C9C-495D-92F6-0F8839E6EEB8}" type="presParOf" srcId="{8E796CC0-CFE1-417F-A35E-F10889081F8E}" destId="{2AFB2380-2982-4085-88B0-9154FB540DA9}" srcOrd="6" destOrd="0" presId="urn:microsoft.com/office/officeart/2018/2/layout/IconVerticalSolidList"/>
    <dgm:cxn modelId="{C6F128D2-7F20-43F5-AC8C-D0AE91DE1A41}" type="presParOf" srcId="{2AFB2380-2982-4085-88B0-9154FB540DA9}" destId="{3A031A46-801E-42FD-A9AF-D7B7A4568DAB}" srcOrd="0" destOrd="0" presId="urn:microsoft.com/office/officeart/2018/2/layout/IconVerticalSolidList"/>
    <dgm:cxn modelId="{52721E37-AC74-41CB-BE8B-D8A6D28516A3}" type="presParOf" srcId="{2AFB2380-2982-4085-88B0-9154FB540DA9}" destId="{F07DA066-651E-4369-AC87-C19C3DF7BAD2}" srcOrd="1" destOrd="0" presId="urn:microsoft.com/office/officeart/2018/2/layout/IconVerticalSolidList"/>
    <dgm:cxn modelId="{FC285246-38F3-42C4-976F-1E0943BB1173}" type="presParOf" srcId="{2AFB2380-2982-4085-88B0-9154FB540DA9}" destId="{7F602D11-711A-4F1B-881E-057C6BA79C40}" srcOrd="2" destOrd="0" presId="urn:microsoft.com/office/officeart/2018/2/layout/IconVerticalSolidList"/>
    <dgm:cxn modelId="{4B503177-6686-40F5-A978-2812E1EF3648}" type="presParOf" srcId="{2AFB2380-2982-4085-88B0-9154FB540DA9}" destId="{92EB7684-7F9C-4DA5-9961-95149E685335}" srcOrd="3" destOrd="0" presId="urn:microsoft.com/office/officeart/2018/2/layout/IconVerticalSolidList"/>
    <dgm:cxn modelId="{93FBD76E-C99A-477F-A50E-0830F18D4928}" type="presParOf" srcId="{8E796CC0-CFE1-417F-A35E-F10889081F8E}" destId="{5D63B94F-25D0-4645-B7AE-DD7FFE6BFB9E}" srcOrd="7" destOrd="0" presId="urn:microsoft.com/office/officeart/2018/2/layout/IconVerticalSolidList"/>
    <dgm:cxn modelId="{F69D8536-22B4-47C8-AF91-3ABF676BC2F7}" type="presParOf" srcId="{8E796CC0-CFE1-417F-A35E-F10889081F8E}" destId="{3F0B0725-1D29-4469-8098-EEDF58D1A190}" srcOrd="8" destOrd="0" presId="urn:microsoft.com/office/officeart/2018/2/layout/IconVerticalSolidList"/>
    <dgm:cxn modelId="{B6E31182-F268-4ABA-8C4C-F25C6EC9DD8C}" type="presParOf" srcId="{3F0B0725-1D29-4469-8098-EEDF58D1A190}" destId="{8DE5FC50-AEEA-4039-B901-A5B413B4EE08}" srcOrd="0" destOrd="0" presId="urn:microsoft.com/office/officeart/2018/2/layout/IconVerticalSolidList"/>
    <dgm:cxn modelId="{0DF0230B-6E46-455A-A285-09709855882C}" type="presParOf" srcId="{3F0B0725-1D29-4469-8098-EEDF58D1A190}" destId="{18483A93-24D7-498B-BE8E-F875237F45E5}" srcOrd="1" destOrd="0" presId="urn:microsoft.com/office/officeart/2018/2/layout/IconVerticalSolidList"/>
    <dgm:cxn modelId="{609571C0-3CD0-47E7-A797-3D19682E0E0A}" type="presParOf" srcId="{3F0B0725-1D29-4469-8098-EEDF58D1A190}" destId="{F0CB574E-5FFF-4381-BF08-F58E9F830BB9}" srcOrd="2" destOrd="0" presId="urn:microsoft.com/office/officeart/2018/2/layout/IconVerticalSolidList"/>
    <dgm:cxn modelId="{2CE6E4FA-E081-46DA-A753-70C2DB66A9A2}" type="presParOf" srcId="{3F0B0725-1D29-4469-8098-EEDF58D1A190}" destId="{7D6A0A5B-E182-427F-AC32-FF2CAF6EFFD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85222B-F3DE-455A-A933-E26C87B7793D}"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14C5BB0-D1C0-4A34-B7E3-1748E65426CB}">
      <dgm:prSet custT="1"/>
      <dgm:spPr/>
      <dgm:t>
        <a:bodyPr/>
        <a:lstStyle/>
        <a:p>
          <a:r>
            <a:rPr lang="en-GB" sz="1400" dirty="0"/>
            <a:t>Only switch an insulin pen if this is the right thing for that patient</a:t>
          </a:r>
        </a:p>
        <a:p>
          <a:endParaRPr lang="en-GB" sz="1400" dirty="0"/>
        </a:p>
        <a:p>
          <a:r>
            <a:rPr lang="en-GB" sz="1400" dirty="0"/>
            <a:t>Never switch if a patient is better suited to a disposable pen. For instance, if dexterity issues or they may get confused by the change</a:t>
          </a:r>
        </a:p>
        <a:p>
          <a:endParaRPr lang="en-GB" sz="1400" dirty="0"/>
        </a:p>
        <a:p>
          <a:r>
            <a:rPr lang="en-GB" sz="1400" dirty="0"/>
            <a:t>Inform them of the impact of their choice of pen on the environment</a:t>
          </a:r>
          <a:endParaRPr lang="en-US" sz="1400" dirty="0"/>
        </a:p>
      </dgm:t>
    </dgm:pt>
    <dgm:pt modelId="{B92F8ECF-6152-4191-B1F5-15EC123EED8D}" type="parTrans" cxnId="{D040213D-5319-40B7-BBD1-B04E418882FD}">
      <dgm:prSet/>
      <dgm:spPr/>
      <dgm:t>
        <a:bodyPr/>
        <a:lstStyle/>
        <a:p>
          <a:endParaRPr lang="en-US"/>
        </a:p>
      </dgm:t>
    </dgm:pt>
    <dgm:pt modelId="{D61A12B2-4AE2-4CF5-B74A-502AED00DE81}" type="sibTrans" cxnId="{D040213D-5319-40B7-BBD1-B04E418882FD}">
      <dgm:prSet/>
      <dgm:spPr/>
      <dgm:t>
        <a:bodyPr/>
        <a:lstStyle/>
        <a:p>
          <a:endParaRPr lang="en-US"/>
        </a:p>
      </dgm:t>
    </dgm:pt>
    <dgm:pt modelId="{ECDC3BD9-4596-4D37-B9FF-C5399CA9B151}">
      <dgm:prSet custT="1"/>
      <dgm:spPr/>
      <dgm:t>
        <a:bodyPr/>
        <a:lstStyle/>
        <a:p>
          <a:r>
            <a:rPr lang="en-GB" sz="1400" dirty="0"/>
            <a:t>You must be competent and confident to switch insulin pens.</a:t>
          </a:r>
        </a:p>
        <a:p>
          <a:endParaRPr lang="en-GB" sz="1400" dirty="0"/>
        </a:p>
        <a:p>
          <a:r>
            <a:rPr lang="en-GB" sz="1400" dirty="0"/>
            <a:t>You must be able to discuss confidently with your patient how to use the pen and ensure they are in an informed position to make the decision whether to switch pens.  </a:t>
          </a:r>
        </a:p>
        <a:p>
          <a:endParaRPr lang="en-GB" sz="1400" dirty="0"/>
        </a:p>
        <a:p>
          <a:r>
            <a:rPr lang="en-GB" sz="1400" dirty="0"/>
            <a:t>If you can’t do this, do NOT switch.</a:t>
          </a:r>
          <a:endParaRPr lang="en-US" sz="1400" dirty="0"/>
        </a:p>
      </dgm:t>
    </dgm:pt>
    <dgm:pt modelId="{533F70DB-6CC3-4004-B1F8-709EE03A2420}" type="parTrans" cxnId="{2C4B14D8-26AD-438E-B95F-F995698623FC}">
      <dgm:prSet/>
      <dgm:spPr/>
      <dgm:t>
        <a:bodyPr/>
        <a:lstStyle/>
        <a:p>
          <a:endParaRPr lang="en-US"/>
        </a:p>
      </dgm:t>
    </dgm:pt>
    <dgm:pt modelId="{4E54CBD3-0127-4D0A-AFD0-6E7CBF248F62}" type="sibTrans" cxnId="{2C4B14D8-26AD-438E-B95F-F995698623FC}">
      <dgm:prSet/>
      <dgm:spPr/>
      <dgm:t>
        <a:bodyPr/>
        <a:lstStyle/>
        <a:p>
          <a:endParaRPr lang="en-US"/>
        </a:p>
      </dgm:t>
    </dgm:pt>
    <dgm:pt modelId="{40C6C3E6-2409-4E78-A74D-AA2882E49E3B}">
      <dgm:prSet custT="1"/>
      <dgm:spPr/>
      <dgm:t>
        <a:bodyPr/>
        <a:lstStyle/>
        <a:p>
          <a:r>
            <a:rPr lang="en-GB" sz="1400" b="1" u="sng" dirty="0"/>
            <a:t>NEVER</a:t>
          </a:r>
          <a:r>
            <a:rPr lang="en-GB" sz="1400" dirty="0"/>
            <a:t> draw up insulin from a pen device or cartridge.  This is dangerous as creates an infection risk and potential dosing errors.</a:t>
          </a:r>
        </a:p>
        <a:p>
          <a:endParaRPr lang="en-GB" sz="1400" dirty="0"/>
        </a:p>
        <a:p>
          <a:r>
            <a:rPr lang="en-GB" sz="1400" dirty="0"/>
            <a:t>Cartridges as the name suggests should be administered </a:t>
          </a:r>
          <a:r>
            <a:rPr lang="en-GB" sz="1400" b="1" u="sng" dirty="0"/>
            <a:t>only </a:t>
          </a:r>
          <a:r>
            <a:rPr lang="en-GB" sz="1400" dirty="0"/>
            <a:t>via an insulin cartridge pen of the same brand.</a:t>
          </a:r>
          <a:endParaRPr lang="en-US" sz="1400" dirty="0"/>
        </a:p>
      </dgm:t>
    </dgm:pt>
    <dgm:pt modelId="{085CB6F3-DEEE-4DA5-8569-5B92D7F15F3D}" type="parTrans" cxnId="{34A76DB4-0D30-4C19-9788-E09FDA06A17C}">
      <dgm:prSet/>
      <dgm:spPr/>
      <dgm:t>
        <a:bodyPr/>
        <a:lstStyle/>
        <a:p>
          <a:endParaRPr lang="en-US"/>
        </a:p>
      </dgm:t>
    </dgm:pt>
    <dgm:pt modelId="{7736C069-5575-478C-84A4-B383D298CB0A}" type="sibTrans" cxnId="{34A76DB4-0D30-4C19-9788-E09FDA06A17C}">
      <dgm:prSet/>
      <dgm:spPr/>
      <dgm:t>
        <a:bodyPr/>
        <a:lstStyle/>
        <a:p>
          <a:endParaRPr lang="en-US"/>
        </a:p>
      </dgm:t>
    </dgm:pt>
    <dgm:pt modelId="{A5ECE16E-C13D-48DA-8AFC-FDC9F74FED8E}" type="pres">
      <dgm:prSet presAssocID="{D085222B-F3DE-455A-A933-E26C87B7793D}" presName="root" presStyleCnt="0">
        <dgm:presLayoutVars>
          <dgm:dir/>
          <dgm:resizeHandles val="exact"/>
        </dgm:presLayoutVars>
      </dgm:prSet>
      <dgm:spPr/>
    </dgm:pt>
    <dgm:pt modelId="{6264532E-BCC9-4036-9446-80B4ED79697D}" type="pres">
      <dgm:prSet presAssocID="{714C5BB0-D1C0-4A34-B7E3-1748E65426CB}" presName="compNode" presStyleCnt="0"/>
      <dgm:spPr/>
    </dgm:pt>
    <dgm:pt modelId="{2ACE66A3-9DE6-49B7-8AF9-99D882FA8AC7}" type="pres">
      <dgm:prSet presAssocID="{714C5BB0-D1C0-4A34-B7E3-1748E65426CB}" presName="iconRect" presStyleLbl="node1" presStyleIdx="0" presStyleCnt="3" custLinFactNeighborX="16779" custLinFactNeighborY="-5939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ick"/>
        </a:ext>
      </dgm:extLst>
    </dgm:pt>
    <dgm:pt modelId="{A31DB455-D308-477C-8C10-E207F0B19847}" type="pres">
      <dgm:prSet presAssocID="{714C5BB0-D1C0-4A34-B7E3-1748E65426CB}" presName="spaceRect" presStyleCnt="0"/>
      <dgm:spPr/>
    </dgm:pt>
    <dgm:pt modelId="{C3A3CAE2-468B-4C73-A770-9348C0F15B81}" type="pres">
      <dgm:prSet presAssocID="{714C5BB0-D1C0-4A34-B7E3-1748E65426CB}" presName="textRect" presStyleLbl="revTx" presStyleIdx="0" presStyleCnt="3" custScaleX="120200" custLinFactNeighborX="121" custLinFactNeighborY="-58449">
        <dgm:presLayoutVars>
          <dgm:chMax val="1"/>
          <dgm:chPref val="1"/>
        </dgm:presLayoutVars>
      </dgm:prSet>
      <dgm:spPr/>
    </dgm:pt>
    <dgm:pt modelId="{E73FAE6B-4DD7-4FAF-B63D-DA371786102B}" type="pres">
      <dgm:prSet presAssocID="{D61A12B2-4AE2-4CF5-B74A-502AED00DE81}" presName="sibTrans" presStyleCnt="0"/>
      <dgm:spPr/>
    </dgm:pt>
    <dgm:pt modelId="{6260ED26-0D20-4CC5-B7AD-ACCFAC5F86C3}" type="pres">
      <dgm:prSet presAssocID="{ECDC3BD9-4596-4D37-B9FF-C5399CA9B151}" presName="compNode" presStyleCnt="0"/>
      <dgm:spPr/>
    </dgm:pt>
    <dgm:pt modelId="{0C020952-6E05-4C6E-9A5E-76F6F9E842AE}" type="pres">
      <dgm:prSet presAssocID="{ECDC3BD9-4596-4D37-B9FF-C5399CA9B151}" presName="iconRect" presStyleLbl="node1" presStyleIdx="1" presStyleCnt="3" custLinFactNeighborX="-38307" custLinFactNeighborY="-5939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75C46CD6-71D6-4A93-9D2B-B1D07C5A2014}" type="pres">
      <dgm:prSet presAssocID="{ECDC3BD9-4596-4D37-B9FF-C5399CA9B151}" presName="spaceRect" presStyleCnt="0"/>
      <dgm:spPr/>
    </dgm:pt>
    <dgm:pt modelId="{A21E5457-D79A-4564-8987-C7CB0FE1B2C3}" type="pres">
      <dgm:prSet presAssocID="{ECDC3BD9-4596-4D37-B9FF-C5399CA9B151}" presName="textRect" presStyleLbl="revTx" presStyleIdx="1" presStyleCnt="3" custScaleX="139279" custLinFactNeighborX="-4839" custLinFactNeighborY="-60731">
        <dgm:presLayoutVars>
          <dgm:chMax val="1"/>
          <dgm:chPref val="1"/>
        </dgm:presLayoutVars>
      </dgm:prSet>
      <dgm:spPr/>
    </dgm:pt>
    <dgm:pt modelId="{02CCC812-DDDB-4160-B54F-B1A96BE69DF5}" type="pres">
      <dgm:prSet presAssocID="{4E54CBD3-0127-4D0A-AFD0-6E7CBF248F62}" presName="sibTrans" presStyleCnt="0"/>
      <dgm:spPr/>
    </dgm:pt>
    <dgm:pt modelId="{FFA663A4-6AEF-43EB-A837-4232D42E2A70}" type="pres">
      <dgm:prSet presAssocID="{40C6C3E6-2409-4E78-A74D-AA2882E49E3B}" presName="compNode" presStyleCnt="0"/>
      <dgm:spPr/>
    </dgm:pt>
    <dgm:pt modelId="{4B22F543-1C10-4C73-BD95-EA3162732E4E}" type="pres">
      <dgm:prSet presAssocID="{40C6C3E6-2409-4E78-A74D-AA2882E49E3B}" presName="iconRect" presStyleLbl="node1" presStyleIdx="2" presStyleCnt="3" custLinFactNeighborX="-15961" custLinFactNeighborY="-5939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edle"/>
        </a:ext>
      </dgm:extLst>
    </dgm:pt>
    <dgm:pt modelId="{1ED97C83-F60A-4D60-AA4A-2A02468AB880}" type="pres">
      <dgm:prSet presAssocID="{40C6C3E6-2409-4E78-A74D-AA2882E49E3B}" presName="spaceRect" presStyleCnt="0"/>
      <dgm:spPr/>
    </dgm:pt>
    <dgm:pt modelId="{778A6720-CAB3-44F8-8521-2A1090F1A62C}" type="pres">
      <dgm:prSet presAssocID="{40C6C3E6-2409-4E78-A74D-AA2882E49E3B}" presName="textRect" presStyleLbl="revTx" presStyleIdx="2" presStyleCnt="3" custLinFactNeighborX="-1596" custLinFactNeighborY="-67258">
        <dgm:presLayoutVars>
          <dgm:chMax val="1"/>
          <dgm:chPref val="1"/>
        </dgm:presLayoutVars>
      </dgm:prSet>
      <dgm:spPr/>
    </dgm:pt>
  </dgm:ptLst>
  <dgm:cxnLst>
    <dgm:cxn modelId="{5AFB9D07-A013-4791-A4BA-45C528FA980A}" type="presOf" srcId="{D085222B-F3DE-455A-A933-E26C87B7793D}" destId="{A5ECE16E-C13D-48DA-8AFC-FDC9F74FED8E}" srcOrd="0" destOrd="0" presId="urn:microsoft.com/office/officeart/2018/2/layout/IconLabelList"/>
    <dgm:cxn modelId="{D040213D-5319-40B7-BBD1-B04E418882FD}" srcId="{D085222B-F3DE-455A-A933-E26C87B7793D}" destId="{714C5BB0-D1C0-4A34-B7E3-1748E65426CB}" srcOrd="0" destOrd="0" parTransId="{B92F8ECF-6152-4191-B1F5-15EC123EED8D}" sibTransId="{D61A12B2-4AE2-4CF5-B74A-502AED00DE81}"/>
    <dgm:cxn modelId="{152D4485-002B-48B2-AB92-F1ABFC72325B}" type="presOf" srcId="{ECDC3BD9-4596-4D37-B9FF-C5399CA9B151}" destId="{A21E5457-D79A-4564-8987-C7CB0FE1B2C3}" srcOrd="0" destOrd="0" presId="urn:microsoft.com/office/officeart/2018/2/layout/IconLabelList"/>
    <dgm:cxn modelId="{3213608A-DB97-45F9-83AF-CF3A4C1BCB66}" type="presOf" srcId="{40C6C3E6-2409-4E78-A74D-AA2882E49E3B}" destId="{778A6720-CAB3-44F8-8521-2A1090F1A62C}" srcOrd="0" destOrd="0" presId="urn:microsoft.com/office/officeart/2018/2/layout/IconLabelList"/>
    <dgm:cxn modelId="{E294768A-CCF3-4C95-BB27-A8E04B201630}" type="presOf" srcId="{714C5BB0-D1C0-4A34-B7E3-1748E65426CB}" destId="{C3A3CAE2-468B-4C73-A770-9348C0F15B81}" srcOrd="0" destOrd="0" presId="urn:microsoft.com/office/officeart/2018/2/layout/IconLabelList"/>
    <dgm:cxn modelId="{34A76DB4-0D30-4C19-9788-E09FDA06A17C}" srcId="{D085222B-F3DE-455A-A933-E26C87B7793D}" destId="{40C6C3E6-2409-4E78-A74D-AA2882E49E3B}" srcOrd="2" destOrd="0" parTransId="{085CB6F3-DEEE-4DA5-8569-5B92D7F15F3D}" sibTransId="{7736C069-5575-478C-84A4-B383D298CB0A}"/>
    <dgm:cxn modelId="{2C4B14D8-26AD-438E-B95F-F995698623FC}" srcId="{D085222B-F3DE-455A-A933-E26C87B7793D}" destId="{ECDC3BD9-4596-4D37-B9FF-C5399CA9B151}" srcOrd="1" destOrd="0" parTransId="{533F70DB-6CC3-4004-B1F8-709EE03A2420}" sibTransId="{4E54CBD3-0127-4D0A-AFD0-6E7CBF248F62}"/>
    <dgm:cxn modelId="{E0F67571-3B58-4A2D-8453-3CFC384FA259}" type="presParOf" srcId="{A5ECE16E-C13D-48DA-8AFC-FDC9F74FED8E}" destId="{6264532E-BCC9-4036-9446-80B4ED79697D}" srcOrd="0" destOrd="0" presId="urn:microsoft.com/office/officeart/2018/2/layout/IconLabelList"/>
    <dgm:cxn modelId="{4692E942-175F-4517-9C72-959B02CF407E}" type="presParOf" srcId="{6264532E-BCC9-4036-9446-80B4ED79697D}" destId="{2ACE66A3-9DE6-49B7-8AF9-99D882FA8AC7}" srcOrd="0" destOrd="0" presId="urn:microsoft.com/office/officeart/2018/2/layout/IconLabelList"/>
    <dgm:cxn modelId="{57034678-DDBB-42D6-8B76-8A27CB00C459}" type="presParOf" srcId="{6264532E-BCC9-4036-9446-80B4ED79697D}" destId="{A31DB455-D308-477C-8C10-E207F0B19847}" srcOrd="1" destOrd="0" presId="urn:microsoft.com/office/officeart/2018/2/layout/IconLabelList"/>
    <dgm:cxn modelId="{E9AC35DC-A754-4F95-BF67-05E1FE431D12}" type="presParOf" srcId="{6264532E-BCC9-4036-9446-80B4ED79697D}" destId="{C3A3CAE2-468B-4C73-A770-9348C0F15B81}" srcOrd="2" destOrd="0" presId="urn:microsoft.com/office/officeart/2018/2/layout/IconLabelList"/>
    <dgm:cxn modelId="{A3E20011-5C58-4DBF-81A5-F25332771763}" type="presParOf" srcId="{A5ECE16E-C13D-48DA-8AFC-FDC9F74FED8E}" destId="{E73FAE6B-4DD7-4FAF-B63D-DA371786102B}" srcOrd="1" destOrd="0" presId="urn:microsoft.com/office/officeart/2018/2/layout/IconLabelList"/>
    <dgm:cxn modelId="{2C5734BE-AB6C-43DD-AC37-0AB014136E7D}" type="presParOf" srcId="{A5ECE16E-C13D-48DA-8AFC-FDC9F74FED8E}" destId="{6260ED26-0D20-4CC5-B7AD-ACCFAC5F86C3}" srcOrd="2" destOrd="0" presId="urn:microsoft.com/office/officeart/2018/2/layout/IconLabelList"/>
    <dgm:cxn modelId="{75854AFC-E35F-482A-A4F6-98647C33FE49}" type="presParOf" srcId="{6260ED26-0D20-4CC5-B7AD-ACCFAC5F86C3}" destId="{0C020952-6E05-4C6E-9A5E-76F6F9E842AE}" srcOrd="0" destOrd="0" presId="urn:microsoft.com/office/officeart/2018/2/layout/IconLabelList"/>
    <dgm:cxn modelId="{742A775F-349E-4B45-8CFF-16BA998984D1}" type="presParOf" srcId="{6260ED26-0D20-4CC5-B7AD-ACCFAC5F86C3}" destId="{75C46CD6-71D6-4A93-9D2B-B1D07C5A2014}" srcOrd="1" destOrd="0" presId="urn:microsoft.com/office/officeart/2018/2/layout/IconLabelList"/>
    <dgm:cxn modelId="{0673B43D-36FA-4CCF-83F3-E3AA722B8E8C}" type="presParOf" srcId="{6260ED26-0D20-4CC5-B7AD-ACCFAC5F86C3}" destId="{A21E5457-D79A-4564-8987-C7CB0FE1B2C3}" srcOrd="2" destOrd="0" presId="urn:microsoft.com/office/officeart/2018/2/layout/IconLabelList"/>
    <dgm:cxn modelId="{65DFEFB1-0C6B-4CAB-8010-E7F8997DC592}" type="presParOf" srcId="{A5ECE16E-C13D-48DA-8AFC-FDC9F74FED8E}" destId="{02CCC812-DDDB-4160-B54F-B1A96BE69DF5}" srcOrd="3" destOrd="0" presId="urn:microsoft.com/office/officeart/2018/2/layout/IconLabelList"/>
    <dgm:cxn modelId="{E4BAD270-4F76-4232-A119-CA8BF39729F7}" type="presParOf" srcId="{A5ECE16E-C13D-48DA-8AFC-FDC9F74FED8E}" destId="{FFA663A4-6AEF-43EB-A837-4232D42E2A70}" srcOrd="4" destOrd="0" presId="urn:microsoft.com/office/officeart/2018/2/layout/IconLabelList"/>
    <dgm:cxn modelId="{1E3EC2A7-7AEE-4E77-8FCF-EC4AF40D32AF}" type="presParOf" srcId="{FFA663A4-6AEF-43EB-A837-4232D42E2A70}" destId="{4B22F543-1C10-4C73-BD95-EA3162732E4E}" srcOrd="0" destOrd="0" presId="urn:microsoft.com/office/officeart/2018/2/layout/IconLabelList"/>
    <dgm:cxn modelId="{D9B415CA-C025-4190-9DA7-E7F276C1450D}" type="presParOf" srcId="{FFA663A4-6AEF-43EB-A837-4232D42E2A70}" destId="{1ED97C83-F60A-4D60-AA4A-2A02468AB880}" srcOrd="1" destOrd="0" presId="urn:microsoft.com/office/officeart/2018/2/layout/IconLabelList"/>
    <dgm:cxn modelId="{4D460B70-AC62-4B76-94B7-0FD539814B5E}" type="presParOf" srcId="{FFA663A4-6AEF-43EB-A837-4232D42E2A70}" destId="{778A6720-CAB3-44F8-8521-2A1090F1A62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F2E69-3DF7-4E51-8CF3-3F1FC15CD7B3}">
      <dsp:nvSpPr>
        <dsp:cNvPr id="0" name=""/>
        <dsp:cNvSpPr/>
      </dsp:nvSpPr>
      <dsp:spPr>
        <a:xfrm rot="10800000">
          <a:off x="1192954" y="602498"/>
          <a:ext cx="3610451" cy="1591448"/>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1785" tIns="64770" rIns="120904"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chemeClr val="tx1"/>
              </a:solidFill>
            </a:rPr>
            <a:t>In 2021 Sheffield Teaching Hospitals Diabetes Centre began to switch suitable patients from disposable to cartridge pens</a:t>
          </a:r>
        </a:p>
      </dsp:txBody>
      <dsp:txXfrm rot="10800000">
        <a:off x="1590816" y="602498"/>
        <a:ext cx="3212589" cy="1591448"/>
      </dsp:txXfrm>
    </dsp:sp>
    <dsp:sp modelId="{F09051E4-DFB3-4609-9397-71389149C37B}">
      <dsp:nvSpPr>
        <dsp:cNvPr id="0" name=""/>
        <dsp:cNvSpPr/>
      </dsp:nvSpPr>
      <dsp:spPr>
        <a:xfrm>
          <a:off x="416273" y="469135"/>
          <a:ext cx="1591448" cy="159144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E60B15-2148-4E5E-96A1-3DD4FFDDB8B4}">
      <dsp:nvSpPr>
        <dsp:cNvPr id="0" name=""/>
        <dsp:cNvSpPr/>
      </dsp:nvSpPr>
      <dsp:spPr>
        <a:xfrm rot="10800000">
          <a:off x="1231044" y="2355062"/>
          <a:ext cx="3610451" cy="1591448"/>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1785" tIns="64770" rIns="120904"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chemeClr val="tx1"/>
              </a:solidFill>
            </a:rPr>
            <a:t>This  reversed the decline in cartridge prescriptions across Sheffield place</a:t>
          </a:r>
        </a:p>
      </dsp:txBody>
      <dsp:txXfrm rot="10800000">
        <a:off x="1628906" y="2355062"/>
        <a:ext cx="3212589" cy="1591448"/>
      </dsp:txXfrm>
    </dsp:sp>
    <dsp:sp modelId="{350BE809-ADB2-4BD0-834B-C54391EC0D7B}">
      <dsp:nvSpPr>
        <dsp:cNvPr id="0" name=""/>
        <dsp:cNvSpPr/>
      </dsp:nvSpPr>
      <dsp:spPr>
        <a:xfrm>
          <a:off x="454388" y="2287998"/>
          <a:ext cx="1591448" cy="1591448"/>
        </a:xfrm>
        <a:prstGeom prst="ellipse">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21C8E6-CF99-4032-9AB5-B51457634CF9}">
      <dsp:nvSpPr>
        <dsp:cNvPr id="0" name=""/>
        <dsp:cNvSpPr/>
      </dsp:nvSpPr>
      <dsp:spPr>
        <a:xfrm rot="10800000">
          <a:off x="1240576" y="4125895"/>
          <a:ext cx="3610451" cy="1591448"/>
        </a:xfrm>
        <a:prstGeom prst="homePlat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1785" tIns="64770" rIns="120904"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chemeClr val="tx1"/>
              </a:solidFill>
            </a:rPr>
            <a:t>By April 2023 the amount of plastic waste saved was equivalent to the weight of 6 baby elephants !</a:t>
          </a:r>
        </a:p>
      </dsp:txBody>
      <dsp:txXfrm rot="10800000">
        <a:off x="1638438" y="4125895"/>
        <a:ext cx="3212589" cy="1591448"/>
      </dsp:txXfrm>
    </dsp:sp>
    <dsp:sp modelId="{8DFAE7AC-7C4E-4D3A-8F42-536354A27399}">
      <dsp:nvSpPr>
        <dsp:cNvPr id="0" name=""/>
        <dsp:cNvSpPr/>
      </dsp:nvSpPr>
      <dsp:spPr>
        <a:xfrm>
          <a:off x="511537" y="4135427"/>
          <a:ext cx="1591448" cy="159144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9000" r="-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F643E-8061-49B0-AD76-E3B797CDBD7C}">
      <dsp:nvSpPr>
        <dsp:cNvPr id="0" name=""/>
        <dsp:cNvSpPr/>
      </dsp:nvSpPr>
      <dsp:spPr>
        <a:xfrm>
          <a:off x="-89091" y="11466"/>
          <a:ext cx="11557262" cy="848424"/>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A1047782-D39C-4A97-A4D4-27C03C8B8E50}">
      <dsp:nvSpPr>
        <dsp:cNvPr id="0" name=""/>
        <dsp:cNvSpPr/>
      </dsp:nvSpPr>
      <dsp:spPr>
        <a:xfrm>
          <a:off x="167556" y="202361"/>
          <a:ext cx="466633" cy="4666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AC29851-DC19-499E-A957-F436459AD27C}">
      <dsp:nvSpPr>
        <dsp:cNvPr id="0" name=""/>
        <dsp:cNvSpPr/>
      </dsp:nvSpPr>
      <dsp:spPr>
        <a:xfrm>
          <a:off x="890838" y="11466"/>
          <a:ext cx="10575415" cy="848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792" tIns="89792" rIns="89792" bIns="89792" numCol="1" spcCol="1270" anchor="ctr" anchorCtr="0">
          <a:noAutofit/>
        </a:bodyPr>
        <a:lstStyle/>
        <a:p>
          <a:pPr marL="0" lvl="0" indent="0" algn="l" defTabSz="844550">
            <a:lnSpc>
              <a:spcPct val="100000"/>
            </a:lnSpc>
            <a:spcBef>
              <a:spcPct val="0"/>
            </a:spcBef>
            <a:spcAft>
              <a:spcPct val="35000"/>
            </a:spcAft>
            <a:buNone/>
          </a:pPr>
          <a:r>
            <a:rPr lang="en-GB" sz="1900" kern="1200" dirty="0"/>
            <a:t>Get sample </a:t>
          </a:r>
          <a:r>
            <a:rPr lang="en-GB" sz="1900" kern="1200"/>
            <a:t>pens and </a:t>
          </a:r>
          <a:r>
            <a:rPr lang="en-GB" sz="1900" kern="1200" dirty="0"/>
            <a:t>feel confident in using them before you speak to patients about switching, or sit in with your local Diabetes </a:t>
          </a:r>
          <a:r>
            <a:rPr lang="en-GB" sz="1900" kern="1200"/>
            <a:t>Specialist Nurse.</a:t>
          </a:r>
          <a:endParaRPr lang="en-US" sz="1900" kern="1200" dirty="0"/>
        </a:p>
      </dsp:txBody>
      <dsp:txXfrm>
        <a:off x="890838" y="11466"/>
        <a:ext cx="10575415" cy="848424"/>
      </dsp:txXfrm>
    </dsp:sp>
    <dsp:sp modelId="{8874F5C2-A3A2-4875-930A-BA6C92B901A7}">
      <dsp:nvSpPr>
        <dsp:cNvPr id="0" name=""/>
        <dsp:cNvSpPr/>
      </dsp:nvSpPr>
      <dsp:spPr>
        <a:xfrm>
          <a:off x="-89091" y="1071996"/>
          <a:ext cx="11557262" cy="848424"/>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DF7B27B2-F50B-4CC9-AEBB-7BF64BB7609D}">
      <dsp:nvSpPr>
        <dsp:cNvPr id="0" name=""/>
        <dsp:cNvSpPr/>
      </dsp:nvSpPr>
      <dsp:spPr>
        <a:xfrm>
          <a:off x="167556" y="1262891"/>
          <a:ext cx="466633" cy="4666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BBA3408-E3F4-487A-9051-D583F1BA79C7}">
      <dsp:nvSpPr>
        <dsp:cNvPr id="0" name=""/>
        <dsp:cNvSpPr/>
      </dsp:nvSpPr>
      <dsp:spPr>
        <a:xfrm>
          <a:off x="710739" y="1071996"/>
          <a:ext cx="10935614" cy="848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792" tIns="89792" rIns="89792" bIns="89792" numCol="1" spcCol="1270" anchor="ctr" anchorCtr="0">
          <a:noAutofit/>
        </a:bodyPr>
        <a:lstStyle/>
        <a:p>
          <a:pPr marL="0" lvl="0" indent="0" algn="l" defTabSz="844550">
            <a:lnSpc>
              <a:spcPct val="100000"/>
            </a:lnSpc>
            <a:spcBef>
              <a:spcPct val="0"/>
            </a:spcBef>
            <a:spcAft>
              <a:spcPct val="35000"/>
            </a:spcAft>
            <a:buNone/>
          </a:pPr>
          <a:r>
            <a:rPr lang="en-US" sz="1900" kern="1200" dirty="0"/>
            <a:t>Consider printing or using the Online Chart (coming up next)</a:t>
          </a:r>
        </a:p>
      </dsp:txBody>
      <dsp:txXfrm>
        <a:off x="710739" y="1071996"/>
        <a:ext cx="10935614" cy="848424"/>
      </dsp:txXfrm>
    </dsp:sp>
    <dsp:sp modelId="{EC3329CC-D456-434B-8119-706DF06576D9}">
      <dsp:nvSpPr>
        <dsp:cNvPr id="0" name=""/>
        <dsp:cNvSpPr/>
      </dsp:nvSpPr>
      <dsp:spPr>
        <a:xfrm>
          <a:off x="-89091" y="2132526"/>
          <a:ext cx="11557262" cy="848424"/>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18D6C63A-0D7E-4AD5-9781-B4412D0A3D50}">
      <dsp:nvSpPr>
        <dsp:cNvPr id="0" name=""/>
        <dsp:cNvSpPr/>
      </dsp:nvSpPr>
      <dsp:spPr>
        <a:xfrm>
          <a:off x="167556" y="2323421"/>
          <a:ext cx="466633" cy="4666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7A6FDE6-23BA-4BD8-9677-5D6C272E55E4}">
      <dsp:nvSpPr>
        <dsp:cNvPr id="0" name=""/>
        <dsp:cNvSpPr/>
      </dsp:nvSpPr>
      <dsp:spPr>
        <a:xfrm>
          <a:off x="890838" y="2132526"/>
          <a:ext cx="10575415" cy="848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792" tIns="89792" rIns="89792" bIns="89792" numCol="1" spcCol="1270" anchor="ctr" anchorCtr="0">
          <a:noAutofit/>
        </a:bodyPr>
        <a:lstStyle/>
        <a:p>
          <a:pPr marL="0" lvl="0" indent="0" algn="l" defTabSz="844550">
            <a:lnSpc>
              <a:spcPct val="100000"/>
            </a:lnSpc>
            <a:spcBef>
              <a:spcPct val="0"/>
            </a:spcBef>
            <a:spcAft>
              <a:spcPct val="35000"/>
            </a:spcAft>
            <a:buNone/>
          </a:pPr>
          <a:r>
            <a:rPr lang="en-US" sz="1900" kern="1200" dirty="0"/>
            <a:t>Check out these links for hints: </a:t>
          </a:r>
          <a:r>
            <a:rPr lang="en-GB" sz="1900" kern="1200" dirty="0">
              <a:hlinkClick xmlns:r="http://schemas.openxmlformats.org/officeDocument/2006/relationships" r:id="rId7"/>
            </a:rPr>
            <a:t>Novo Nordisk</a:t>
          </a:r>
          <a:r>
            <a:rPr lang="en-GB" sz="1900" kern="1200" dirty="0"/>
            <a:t>, </a:t>
          </a:r>
          <a:r>
            <a:rPr lang="en-GB" sz="1900" kern="1200" dirty="0">
              <a:hlinkClick xmlns:r="http://schemas.openxmlformats.org/officeDocument/2006/relationships" r:id="rId8"/>
            </a:rPr>
            <a:t>Sanofi</a:t>
          </a:r>
          <a:r>
            <a:rPr lang="en-GB" sz="1900" kern="1200" dirty="0"/>
            <a:t> and </a:t>
          </a:r>
          <a:r>
            <a:rPr lang="en-GB" sz="1900" kern="1200" dirty="0">
              <a:hlinkClick xmlns:r="http://schemas.openxmlformats.org/officeDocument/2006/relationships" r:id="rId9"/>
            </a:rPr>
            <a:t>Lilly</a:t>
          </a:r>
          <a:endParaRPr lang="en-US" sz="1900" kern="1200" dirty="0"/>
        </a:p>
      </dsp:txBody>
      <dsp:txXfrm>
        <a:off x="890838" y="2132526"/>
        <a:ext cx="10575415" cy="848424"/>
      </dsp:txXfrm>
    </dsp:sp>
    <dsp:sp modelId="{3A031A46-801E-42FD-A9AF-D7B7A4568DAB}">
      <dsp:nvSpPr>
        <dsp:cNvPr id="0" name=""/>
        <dsp:cNvSpPr/>
      </dsp:nvSpPr>
      <dsp:spPr>
        <a:xfrm>
          <a:off x="-89091" y="3193056"/>
          <a:ext cx="11557262" cy="848424"/>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F07DA066-651E-4369-AC87-C19C3DF7BAD2}">
      <dsp:nvSpPr>
        <dsp:cNvPr id="0" name=""/>
        <dsp:cNvSpPr/>
      </dsp:nvSpPr>
      <dsp:spPr>
        <a:xfrm>
          <a:off x="167556" y="3383951"/>
          <a:ext cx="466633" cy="466633"/>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2EB7684-7F9C-4DA5-9961-95149E685335}">
      <dsp:nvSpPr>
        <dsp:cNvPr id="0" name=""/>
        <dsp:cNvSpPr/>
      </dsp:nvSpPr>
      <dsp:spPr>
        <a:xfrm>
          <a:off x="890838" y="3193056"/>
          <a:ext cx="10575415" cy="848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792" tIns="89792" rIns="89792" bIns="89792" numCol="1" spcCol="1270" anchor="ctr" anchorCtr="0">
          <a:noAutofit/>
        </a:bodyPr>
        <a:lstStyle/>
        <a:p>
          <a:pPr marL="0" lvl="0" indent="0" algn="l" defTabSz="844550">
            <a:lnSpc>
              <a:spcPct val="100000"/>
            </a:lnSpc>
            <a:spcBef>
              <a:spcPct val="0"/>
            </a:spcBef>
            <a:spcAft>
              <a:spcPct val="35000"/>
            </a:spcAft>
            <a:buNone/>
          </a:pPr>
          <a:r>
            <a:rPr lang="en-GB" sz="1900" kern="1200" dirty="0"/>
            <a:t>Watch this video by Sheffield Community Diabetes Specialist </a:t>
          </a:r>
          <a:r>
            <a:rPr lang="en-GB" sz="1900" kern="1200"/>
            <a:t>Nurses </a:t>
          </a:r>
          <a:r>
            <a:rPr lang="en-GB" sz="1900" kern="1200">
              <a:hlinkClick xmlns:r="http://schemas.openxmlformats.org/officeDocument/2006/relationships" r:id="rId12"/>
            </a:rPr>
            <a:t>Sheffield Community DSNS - Pen switch video</a:t>
          </a:r>
          <a:endParaRPr lang="en-GB" sz="1900" kern="1200" dirty="0"/>
        </a:p>
      </dsp:txBody>
      <dsp:txXfrm>
        <a:off x="890838" y="3193056"/>
        <a:ext cx="10575415" cy="848424"/>
      </dsp:txXfrm>
    </dsp:sp>
    <dsp:sp modelId="{8DE5FC50-AEEA-4039-B901-A5B413B4EE08}">
      <dsp:nvSpPr>
        <dsp:cNvPr id="0" name=""/>
        <dsp:cNvSpPr/>
      </dsp:nvSpPr>
      <dsp:spPr>
        <a:xfrm>
          <a:off x="-89091" y="4253586"/>
          <a:ext cx="11557262" cy="848424"/>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18483A93-24D7-498B-BE8E-F875237F45E5}">
      <dsp:nvSpPr>
        <dsp:cNvPr id="0" name=""/>
        <dsp:cNvSpPr/>
      </dsp:nvSpPr>
      <dsp:spPr>
        <a:xfrm>
          <a:off x="167556" y="4444482"/>
          <a:ext cx="466633" cy="46663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D6A0A5B-E182-427F-AC32-FF2CAF6EFFD2}">
      <dsp:nvSpPr>
        <dsp:cNvPr id="0" name=""/>
        <dsp:cNvSpPr/>
      </dsp:nvSpPr>
      <dsp:spPr>
        <a:xfrm>
          <a:off x="890838" y="4253586"/>
          <a:ext cx="10575415" cy="848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792" tIns="89792" rIns="89792" bIns="89792" numCol="1" spcCol="1270" anchor="ctr" anchorCtr="0">
          <a:noAutofit/>
        </a:bodyPr>
        <a:lstStyle/>
        <a:p>
          <a:pPr marL="0" lvl="0" indent="0" algn="l" defTabSz="844550">
            <a:lnSpc>
              <a:spcPct val="100000"/>
            </a:lnSpc>
            <a:spcBef>
              <a:spcPct val="0"/>
            </a:spcBef>
            <a:spcAft>
              <a:spcPct val="35000"/>
            </a:spcAft>
            <a:buNone/>
          </a:pPr>
          <a:r>
            <a:rPr lang="en-US" sz="1900" kern="1200" dirty="0"/>
            <a:t>Remember only switch if you are confident – ask your local DSN for support if in any doubt.</a:t>
          </a:r>
        </a:p>
      </dsp:txBody>
      <dsp:txXfrm>
        <a:off x="890838" y="4253586"/>
        <a:ext cx="10575415" cy="8484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E66A3-9DE6-49B7-8AF9-99D882FA8AC7}">
      <dsp:nvSpPr>
        <dsp:cNvPr id="0" name=""/>
        <dsp:cNvSpPr/>
      </dsp:nvSpPr>
      <dsp:spPr>
        <a:xfrm>
          <a:off x="1758482" y="145181"/>
          <a:ext cx="1234461" cy="12344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A3CAE2-468B-4C73-A770-9348C0F15B81}">
      <dsp:nvSpPr>
        <dsp:cNvPr id="0" name=""/>
        <dsp:cNvSpPr/>
      </dsp:nvSpPr>
      <dsp:spPr>
        <a:xfrm>
          <a:off x="523209" y="1710582"/>
          <a:ext cx="3297385" cy="1520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GB" sz="1400" kern="1200" dirty="0"/>
            <a:t>Only switch an insulin pen if this is the right thing for that patient</a:t>
          </a:r>
        </a:p>
        <a:p>
          <a:pPr marL="0" lvl="0" indent="0" algn="ctr" defTabSz="622300">
            <a:lnSpc>
              <a:spcPct val="90000"/>
            </a:lnSpc>
            <a:spcBef>
              <a:spcPct val="0"/>
            </a:spcBef>
            <a:spcAft>
              <a:spcPct val="35000"/>
            </a:spcAft>
            <a:buNone/>
          </a:pPr>
          <a:endParaRPr lang="en-GB" sz="1400" kern="1200" dirty="0"/>
        </a:p>
        <a:p>
          <a:pPr marL="0" lvl="0" indent="0" algn="ctr" defTabSz="622300">
            <a:lnSpc>
              <a:spcPct val="90000"/>
            </a:lnSpc>
            <a:spcBef>
              <a:spcPct val="0"/>
            </a:spcBef>
            <a:spcAft>
              <a:spcPct val="35000"/>
            </a:spcAft>
            <a:buNone/>
          </a:pPr>
          <a:r>
            <a:rPr lang="en-GB" sz="1400" kern="1200" dirty="0"/>
            <a:t>Never switch if a patient is better suited to a disposable pen. For instance, if dexterity issues or they may get confused by the change</a:t>
          </a:r>
        </a:p>
        <a:p>
          <a:pPr marL="0" lvl="0" indent="0" algn="ctr" defTabSz="622300">
            <a:lnSpc>
              <a:spcPct val="90000"/>
            </a:lnSpc>
            <a:spcBef>
              <a:spcPct val="0"/>
            </a:spcBef>
            <a:spcAft>
              <a:spcPct val="35000"/>
            </a:spcAft>
            <a:buNone/>
          </a:pPr>
          <a:endParaRPr lang="en-GB" sz="1400" kern="1200" dirty="0"/>
        </a:p>
        <a:p>
          <a:pPr marL="0" lvl="0" indent="0" algn="ctr" defTabSz="622300">
            <a:lnSpc>
              <a:spcPct val="90000"/>
            </a:lnSpc>
            <a:spcBef>
              <a:spcPct val="0"/>
            </a:spcBef>
            <a:spcAft>
              <a:spcPct val="35000"/>
            </a:spcAft>
            <a:buNone/>
          </a:pPr>
          <a:r>
            <a:rPr lang="en-GB" sz="1400" kern="1200" dirty="0"/>
            <a:t>Inform them of the impact of their choice of pen on the environment</a:t>
          </a:r>
          <a:endParaRPr lang="en-US" sz="1400" kern="1200" dirty="0"/>
        </a:p>
      </dsp:txBody>
      <dsp:txXfrm>
        <a:off x="523209" y="1710582"/>
        <a:ext cx="3297385" cy="1520336"/>
      </dsp:txXfrm>
    </dsp:sp>
    <dsp:sp modelId="{0C020952-6E05-4C6E-9A5E-76F6F9E842AE}">
      <dsp:nvSpPr>
        <dsp:cNvPr id="0" name=""/>
        <dsp:cNvSpPr/>
      </dsp:nvSpPr>
      <dsp:spPr>
        <a:xfrm>
          <a:off x="5117612" y="145181"/>
          <a:ext cx="1234461" cy="12344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1E5457-D79A-4564-8987-C7CB0FE1B2C3}">
      <dsp:nvSpPr>
        <dsp:cNvPr id="0" name=""/>
        <dsp:cNvSpPr/>
      </dsp:nvSpPr>
      <dsp:spPr>
        <a:xfrm>
          <a:off x="4164598" y="1675888"/>
          <a:ext cx="3820769" cy="1520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GB" sz="1400" kern="1200" dirty="0"/>
            <a:t>You must be competent and confident to switch insulin pens.</a:t>
          </a:r>
        </a:p>
        <a:p>
          <a:pPr marL="0" lvl="0" indent="0" algn="ctr" defTabSz="622300">
            <a:lnSpc>
              <a:spcPct val="90000"/>
            </a:lnSpc>
            <a:spcBef>
              <a:spcPct val="0"/>
            </a:spcBef>
            <a:spcAft>
              <a:spcPct val="35000"/>
            </a:spcAft>
            <a:buNone/>
          </a:pPr>
          <a:endParaRPr lang="en-GB" sz="1400" kern="1200" dirty="0"/>
        </a:p>
        <a:p>
          <a:pPr marL="0" lvl="0" indent="0" algn="ctr" defTabSz="622300">
            <a:lnSpc>
              <a:spcPct val="90000"/>
            </a:lnSpc>
            <a:spcBef>
              <a:spcPct val="0"/>
            </a:spcBef>
            <a:spcAft>
              <a:spcPct val="35000"/>
            </a:spcAft>
            <a:buNone/>
          </a:pPr>
          <a:r>
            <a:rPr lang="en-GB" sz="1400" kern="1200" dirty="0"/>
            <a:t>You must be able to discuss confidently with your patient how to use the pen and ensure they are in an informed position to make the decision whether to switch pens.  </a:t>
          </a:r>
        </a:p>
        <a:p>
          <a:pPr marL="0" lvl="0" indent="0" algn="ctr" defTabSz="622300">
            <a:lnSpc>
              <a:spcPct val="90000"/>
            </a:lnSpc>
            <a:spcBef>
              <a:spcPct val="0"/>
            </a:spcBef>
            <a:spcAft>
              <a:spcPct val="35000"/>
            </a:spcAft>
            <a:buNone/>
          </a:pPr>
          <a:endParaRPr lang="en-GB" sz="1400" kern="1200" dirty="0"/>
        </a:p>
        <a:p>
          <a:pPr marL="0" lvl="0" indent="0" algn="ctr" defTabSz="622300">
            <a:lnSpc>
              <a:spcPct val="90000"/>
            </a:lnSpc>
            <a:spcBef>
              <a:spcPct val="0"/>
            </a:spcBef>
            <a:spcAft>
              <a:spcPct val="35000"/>
            </a:spcAft>
            <a:buNone/>
          </a:pPr>
          <a:r>
            <a:rPr lang="en-GB" sz="1400" kern="1200" dirty="0"/>
            <a:t>If you can’t do this, do NOT switch.</a:t>
          </a:r>
          <a:endParaRPr lang="en-US" sz="1400" kern="1200" dirty="0"/>
        </a:p>
      </dsp:txBody>
      <dsp:txXfrm>
        <a:off x="4164598" y="1675888"/>
        <a:ext cx="3820769" cy="1520336"/>
      </dsp:txXfrm>
    </dsp:sp>
    <dsp:sp modelId="{4B22F543-1C10-4C73-BD95-EA3162732E4E}">
      <dsp:nvSpPr>
        <dsp:cNvPr id="0" name=""/>
        <dsp:cNvSpPr/>
      </dsp:nvSpPr>
      <dsp:spPr>
        <a:xfrm>
          <a:off x="9155542" y="145181"/>
          <a:ext cx="1234461" cy="12344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8A6720-CAB3-44F8-8521-2A1090F1A62C}">
      <dsp:nvSpPr>
        <dsp:cNvPr id="0" name=""/>
        <dsp:cNvSpPr/>
      </dsp:nvSpPr>
      <dsp:spPr>
        <a:xfrm>
          <a:off x="8554399" y="1576656"/>
          <a:ext cx="2743248" cy="1520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GB" sz="1400" b="1" u="sng" kern="1200" dirty="0"/>
            <a:t>NEVER</a:t>
          </a:r>
          <a:r>
            <a:rPr lang="en-GB" sz="1400" kern="1200" dirty="0"/>
            <a:t> draw up insulin from a pen device or cartridge.  This is dangerous as creates an infection risk and potential dosing errors.</a:t>
          </a:r>
        </a:p>
        <a:p>
          <a:pPr marL="0" lvl="0" indent="0" algn="ctr" defTabSz="622300">
            <a:lnSpc>
              <a:spcPct val="90000"/>
            </a:lnSpc>
            <a:spcBef>
              <a:spcPct val="0"/>
            </a:spcBef>
            <a:spcAft>
              <a:spcPct val="35000"/>
            </a:spcAft>
            <a:buNone/>
          </a:pPr>
          <a:endParaRPr lang="en-GB" sz="1400" kern="1200" dirty="0"/>
        </a:p>
        <a:p>
          <a:pPr marL="0" lvl="0" indent="0" algn="ctr" defTabSz="622300">
            <a:lnSpc>
              <a:spcPct val="90000"/>
            </a:lnSpc>
            <a:spcBef>
              <a:spcPct val="0"/>
            </a:spcBef>
            <a:spcAft>
              <a:spcPct val="35000"/>
            </a:spcAft>
            <a:buNone/>
          </a:pPr>
          <a:r>
            <a:rPr lang="en-GB" sz="1400" kern="1200" dirty="0"/>
            <a:t>Cartridges as the name suggests should be administered </a:t>
          </a:r>
          <a:r>
            <a:rPr lang="en-GB" sz="1400" b="1" u="sng" kern="1200" dirty="0"/>
            <a:t>only </a:t>
          </a:r>
          <a:r>
            <a:rPr lang="en-GB" sz="1400" kern="1200" dirty="0"/>
            <a:t>via an insulin cartridge pen of the same brand.</a:t>
          </a:r>
          <a:endParaRPr lang="en-US" sz="1400" kern="1200" dirty="0"/>
        </a:p>
      </dsp:txBody>
      <dsp:txXfrm>
        <a:off x="8554399" y="1576656"/>
        <a:ext cx="2743248" cy="1520336"/>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E4CB7E-82A0-4727-8B54-F1C198FD34DC}" type="datetimeFigureOut">
              <a:rPr lang="en-GB" smtClean="0"/>
              <a:t>06/06/2024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474AC6-A424-4ABF-A498-A82554C6F052}" type="slidenum">
              <a:rPr lang="en-GB" smtClean="0"/>
              <a:t>‹#›</a:t>
            </a:fld>
            <a:endParaRPr lang="en-GB"/>
          </a:p>
        </p:txBody>
      </p:sp>
    </p:spTree>
    <p:extLst>
      <p:ext uri="{BB962C8B-B14F-4D97-AF65-F5344CB8AC3E}">
        <p14:creationId xmlns:p14="http://schemas.microsoft.com/office/powerpoint/2010/main" val="2491482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Standard title slide</a:t>
            </a:r>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247575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13</a:t>
            </a:fld>
            <a:endParaRPr lang="en-GB"/>
          </a:p>
        </p:txBody>
      </p:sp>
    </p:spTree>
    <p:extLst>
      <p:ext uri="{BB962C8B-B14F-4D97-AF65-F5344CB8AC3E}">
        <p14:creationId xmlns:p14="http://schemas.microsoft.com/office/powerpoint/2010/main" val="2591337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474AC6-A424-4ABF-A498-A82554C6F052}" type="slidenum">
              <a:rPr lang="en-GB" smtClean="0"/>
              <a:t>14</a:t>
            </a:fld>
            <a:endParaRPr lang="en-GB"/>
          </a:p>
        </p:txBody>
      </p:sp>
    </p:spTree>
    <p:extLst>
      <p:ext uri="{BB962C8B-B14F-4D97-AF65-F5344CB8AC3E}">
        <p14:creationId xmlns:p14="http://schemas.microsoft.com/office/powerpoint/2010/main" val="64114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52672-49A1-AEA3-B1BD-9C862EADF9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03BF6A-F223-99E7-BCE1-F766508046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24DCC8-9C03-E8B5-322C-E36EAA3BA3FC}"/>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E1BE14C0-7698-C581-F5C2-D4D07AC79FAD}"/>
              </a:ext>
            </a:extLst>
          </p:cNvPr>
          <p:cNvSpPr>
            <a:spLocks noGrp="1"/>
          </p:cNvSpPr>
          <p:nvPr>
            <p:ph type="sldNum" sz="quarter" idx="5"/>
          </p:nvPr>
        </p:nvSpPr>
        <p:spPr/>
        <p:txBody>
          <a:bodyPr/>
          <a:lstStyle/>
          <a:p>
            <a:fld id="{9A4EC7EF-95E1-3D44-A982-BC7A3E9C617E}" type="slidenum">
              <a:rPr lang="en-GB" smtClean="0"/>
              <a:t>15</a:t>
            </a:fld>
            <a:endParaRPr lang="en-GB"/>
          </a:p>
        </p:txBody>
      </p:sp>
    </p:spTree>
    <p:extLst>
      <p:ext uri="{BB962C8B-B14F-4D97-AF65-F5344CB8AC3E}">
        <p14:creationId xmlns:p14="http://schemas.microsoft.com/office/powerpoint/2010/main" val="241042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16</a:t>
            </a:fld>
            <a:endParaRPr lang="en-GB"/>
          </a:p>
        </p:txBody>
      </p:sp>
    </p:spTree>
    <p:extLst>
      <p:ext uri="{BB962C8B-B14F-4D97-AF65-F5344CB8AC3E}">
        <p14:creationId xmlns:p14="http://schemas.microsoft.com/office/powerpoint/2010/main" val="4020250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474AC6-A424-4ABF-A498-A82554C6F052}" type="slidenum">
              <a:rPr lang="en-GB" smtClean="0"/>
              <a:t>3</a:t>
            </a:fld>
            <a:endParaRPr lang="en-GB"/>
          </a:p>
        </p:txBody>
      </p:sp>
    </p:spTree>
    <p:extLst>
      <p:ext uri="{BB962C8B-B14F-4D97-AF65-F5344CB8AC3E}">
        <p14:creationId xmlns:p14="http://schemas.microsoft.com/office/powerpoint/2010/main" val="1769844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474AC6-A424-4ABF-A498-A82554C6F052}" type="slidenum">
              <a:rPr lang="en-GB" smtClean="0"/>
              <a:t>4</a:t>
            </a:fld>
            <a:endParaRPr lang="en-GB"/>
          </a:p>
        </p:txBody>
      </p:sp>
    </p:spTree>
    <p:extLst>
      <p:ext uri="{BB962C8B-B14F-4D97-AF65-F5344CB8AC3E}">
        <p14:creationId xmlns:p14="http://schemas.microsoft.com/office/powerpoint/2010/main" val="1857192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474AC6-A424-4ABF-A498-A82554C6F052}" type="slidenum">
              <a:rPr lang="en-GB" smtClean="0"/>
              <a:t>5</a:t>
            </a:fld>
            <a:endParaRPr lang="en-GB"/>
          </a:p>
        </p:txBody>
      </p:sp>
    </p:spTree>
    <p:extLst>
      <p:ext uri="{BB962C8B-B14F-4D97-AF65-F5344CB8AC3E}">
        <p14:creationId xmlns:p14="http://schemas.microsoft.com/office/powerpoint/2010/main" val="4235400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7</a:t>
            </a:fld>
            <a:endParaRPr lang="en-GB"/>
          </a:p>
        </p:txBody>
      </p:sp>
    </p:spTree>
    <p:extLst>
      <p:ext uri="{BB962C8B-B14F-4D97-AF65-F5344CB8AC3E}">
        <p14:creationId xmlns:p14="http://schemas.microsoft.com/office/powerpoint/2010/main" val="1617210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high Demand - GLP1 shortage (caused by the unavailability of pens rather than the drug).  The pen for the new weight loss drug is the same as that used for disposable insulin pens – due to the demand for the weight loss drug/pen this has led to a shortage of the pens.  Those using reusable cartridge pens are not affected by this shortage as they only require cartridges to refill their pens rather than the whole pen.</a:t>
            </a:r>
          </a:p>
          <a:p>
            <a:endParaRPr lang="en-GB" dirty="0"/>
          </a:p>
        </p:txBody>
      </p:sp>
      <p:sp>
        <p:nvSpPr>
          <p:cNvPr id="4" name="Slide Number Placeholder 3"/>
          <p:cNvSpPr>
            <a:spLocks noGrp="1"/>
          </p:cNvSpPr>
          <p:nvPr>
            <p:ph type="sldNum" sz="quarter" idx="5"/>
          </p:nvPr>
        </p:nvSpPr>
        <p:spPr/>
        <p:txBody>
          <a:bodyPr/>
          <a:lstStyle/>
          <a:p>
            <a:fld id="{71474AC6-A424-4ABF-A498-A82554C6F052}" type="slidenum">
              <a:rPr lang="en-GB" smtClean="0"/>
              <a:t>8</a:t>
            </a:fld>
            <a:endParaRPr lang="en-GB"/>
          </a:p>
        </p:txBody>
      </p:sp>
    </p:spTree>
    <p:extLst>
      <p:ext uri="{BB962C8B-B14F-4D97-AF65-F5344CB8AC3E}">
        <p14:creationId xmlns:p14="http://schemas.microsoft.com/office/powerpoint/2010/main" val="2046558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9</a:t>
            </a:fld>
            <a:endParaRPr lang="en-GB"/>
          </a:p>
        </p:txBody>
      </p:sp>
    </p:spTree>
    <p:extLst>
      <p:ext uri="{BB962C8B-B14F-4D97-AF65-F5344CB8AC3E}">
        <p14:creationId xmlns:p14="http://schemas.microsoft.com/office/powerpoint/2010/main" val="3741326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10</a:t>
            </a:fld>
            <a:endParaRPr lang="en-GB"/>
          </a:p>
        </p:txBody>
      </p:sp>
    </p:spTree>
    <p:extLst>
      <p:ext uri="{BB962C8B-B14F-4D97-AF65-F5344CB8AC3E}">
        <p14:creationId xmlns:p14="http://schemas.microsoft.com/office/powerpoint/2010/main" val="1773806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462D5-22E9-B610-8F97-D33D02D0CE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48DCF5-C8CB-ACBB-6504-A5EB15E293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7AA7E-AF2C-A021-59D5-8A345A86BAC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D03E11-14CD-1580-0788-13678C163266}"/>
              </a:ext>
            </a:extLst>
          </p:cNvPr>
          <p:cNvSpPr>
            <a:spLocks noGrp="1"/>
          </p:cNvSpPr>
          <p:nvPr>
            <p:ph type="sldNum" sz="quarter" idx="5"/>
          </p:nvPr>
        </p:nvSpPr>
        <p:spPr/>
        <p:txBody>
          <a:bodyPr/>
          <a:lstStyle/>
          <a:p>
            <a:fld id="{71474AC6-A424-4ABF-A498-A82554C6F052}" type="slidenum">
              <a:rPr lang="en-GB" smtClean="0"/>
              <a:t>12</a:t>
            </a:fld>
            <a:endParaRPr lang="en-GB"/>
          </a:p>
        </p:txBody>
      </p:sp>
    </p:spTree>
    <p:extLst>
      <p:ext uri="{BB962C8B-B14F-4D97-AF65-F5344CB8AC3E}">
        <p14:creationId xmlns:p14="http://schemas.microsoft.com/office/powerpoint/2010/main" val="3781786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460D3-EA78-0C34-36FC-24F3E29A7E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3AC7465-BDED-69B8-5DD9-3AF78274F2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FCA0DC8-0CC0-CA84-D95D-FE90E5CB4F32}"/>
              </a:ext>
            </a:extLst>
          </p:cNvPr>
          <p:cNvSpPr>
            <a:spLocks noGrp="1"/>
          </p:cNvSpPr>
          <p:nvPr>
            <p:ph type="dt" sz="half" idx="10"/>
          </p:nvPr>
        </p:nvSpPr>
        <p:spPr/>
        <p:txBody>
          <a:bodyPr/>
          <a:lstStyle/>
          <a:p>
            <a:fld id="{988900E3-F125-46F3-900D-E34AA7FE5C57}" type="datetimeFigureOut">
              <a:rPr lang="en-GB" smtClean="0"/>
              <a:t>06/06/2024</a:t>
            </a:fld>
            <a:endParaRPr lang="en-GB"/>
          </a:p>
        </p:txBody>
      </p:sp>
      <p:sp>
        <p:nvSpPr>
          <p:cNvPr id="5" name="Footer Placeholder 4">
            <a:extLst>
              <a:ext uri="{FF2B5EF4-FFF2-40B4-BE49-F238E27FC236}">
                <a16:creationId xmlns:a16="http://schemas.microsoft.com/office/drawing/2014/main" id="{87B5348B-F241-E234-5215-7B872AD2E1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45E716-8E5D-AAF2-BB23-7446CE93581F}"/>
              </a:ext>
            </a:extLst>
          </p:cNvPr>
          <p:cNvSpPr>
            <a:spLocks noGrp="1"/>
          </p:cNvSpPr>
          <p:nvPr>
            <p:ph type="sldNum" sz="quarter" idx="12"/>
          </p:nvPr>
        </p:nvSpPr>
        <p:spPr/>
        <p:txBody>
          <a:bodyPr/>
          <a:lstStyle/>
          <a:p>
            <a:fld id="{E3A85E2D-FB75-4DF4-93E5-006BA9E5DAE3}" type="slidenum">
              <a:rPr lang="en-GB" smtClean="0"/>
              <a:t>‹#›</a:t>
            </a:fld>
            <a:endParaRPr lang="en-GB"/>
          </a:p>
        </p:txBody>
      </p:sp>
    </p:spTree>
    <p:extLst>
      <p:ext uri="{BB962C8B-B14F-4D97-AF65-F5344CB8AC3E}">
        <p14:creationId xmlns:p14="http://schemas.microsoft.com/office/powerpoint/2010/main" val="869200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C20EC-332E-BE84-2D84-C13322335AE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D9105D-9137-53FE-9153-2E39878DF4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4E38F1-ADF9-35BC-1E21-57B2AED9EE15}"/>
              </a:ext>
            </a:extLst>
          </p:cNvPr>
          <p:cNvSpPr>
            <a:spLocks noGrp="1"/>
          </p:cNvSpPr>
          <p:nvPr>
            <p:ph type="dt" sz="half" idx="10"/>
          </p:nvPr>
        </p:nvSpPr>
        <p:spPr/>
        <p:txBody>
          <a:bodyPr/>
          <a:lstStyle/>
          <a:p>
            <a:fld id="{988900E3-F125-46F3-900D-E34AA7FE5C57}" type="datetimeFigureOut">
              <a:rPr lang="en-GB" smtClean="0"/>
              <a:t>06/06/2024</a:t>
            </a:fld>
            <a:endParaRPr lang="en-GB"/>
          </a:p>
        </p:txBody>
      </p:sp>
      <p:sp>
        <p:nvSpPr>
          <p:cNvPr id="5" name="Footer Placeholder 4">
            <a:extLst>
              <a:ext uri="{FF2B5EF4-FFF2-40B4-BE49-F238E27FC236}">
                <a16:creationId xmlns:a16="http://schemas.microsoft.com/office/drawing/2014/main" id="{7C7DBED6-53D1-5123-130A-F0809FF809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C120C9-E8AC-1F64-D386-E8790AE4FF75}"/>
              </a:ext>
            </a:extLst>
          </p:cNvPr>
          <p:cNvSpPr>
            <a:spLocks noGrp="1"/>
          </p:cNvSpPr>
          <p:nvPr>
            <p:ph type="sldNum" sz="quarter" idx="12"/>
          </p:nvPr>
        </p:nvSpPr>
        <p:spPr/>
        <p:txBody>
          <a:bodyPr/>
          <a:lstStyle/>
          <a:p>
            <a:fld id="{E3A85E2D-FB75-4DF4-93E5-006BA9E5DAE3}" type="slidenum">
              <a:rPr lang="en-GB" smtClean="0"/>
              <a:t>‹#›</a:t>
            </a:fld>
            <a:endParaRPr lang="en-GB"/>
          </a:p>
        </p:txBody>
      </p:sp>
    </p:spTree>
    <p:extLst>
      <p:ext uri="{BB962C8B-B14F-4D97-AF65-F5344CB8AC3E}">
        <p14:creationId xmlns:p14="http://schemas.microsoft.com/office/powerpoint/2010/main" val="2327518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80BB93-CB85-4255-7D7C-CA8E345146C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CBD0A5B-C069-F5C1-30F0-0D0755D46D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024B4E-3C24-0788-15E4-76C6206CAA45}"/>
              </a:ext>
            </a:extLst>
          </p:cNvPr>
          <p:cNvSpPr>
            <a:spLocks noGrp="1"/>
          </p:cNvSpPr>
          <p:nvPr>
            <p:ph type="dt" sz="half" idx="10"/>
          </p:nvPr>
        </p:nvSpPr>
        <p:spPr/>
        <p:txBody>
          <a:bodyPr/>
          <a:lstStyle/>
          <a:p>
            <a:fld id="{988900E3-F125-46F3-900D-E34AA7FE5C57}" type="datetimeFigureOut">
              <a:rPr lang="en-GB" smtClean="0"/>
              <a:t>06/06/2024</a:t>
            </a:fld>
            <a:endParaRPr lang="en-GB"/>
          </a:p>
        </p:txBody>
      </p:sp>
      <p:sp>
        <p:nvSpPr>
          <p:cNvPr id="5" name="Footer Placeholder 4">
            <a:extLst>
              <a:ext uri="{FF2B5EF4-FFF2-40B4-BE49-F238E27FC236}">
                <a16:creationId xmlns:a16="http://schemas.microsoft.com/office/drawing/2014/main" id="{0CE331B7-C47A-23D8-8A84-DF9F9FA26C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8D5511-65C6-F8FE-B828-EEBB72894327}"/>
              </a:ext>
            </a:extLst>
          </p:cNvPr>
          <p:cNvSpPr>
            <a:spLocks noGrp="1"/>
          </p:cNvSpPr>
          <p:nvPr>
            <p:ph type="sldNum" sz="quarter" idx="12"/>
          </p:nvPr>
        </p:nvSpPr>
        <p:spPr/>
        <p:txBody>
          <a:bodyPr/>
          <a:lstStyle/>
          <a:p>
            <a:fld id="{E3A85E2D-FB75-4DF4-93E5-006BA9E5DAE3}" type="slidenum">
              <a:rPr lang="en-GB" smtClean="0"/>
              <a:t>‹#›</a:t>
            </a:fld>
            <a:endParaRPr lang="en-GB"/>
          </a:p>
        </p:txBody>
      </p:sp>
    </p:spTree>
    <p:extLst>
      <p:ext uri="{BB962C8B-B14F-4D97-AF65-F5344CB8AC3E}">
        <p14:creationId xmlns:p14="http://schemas.microsoft.com/office/powerpoint/2010/main" val="2186107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053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dirty="0"/>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dirty="0"/>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dirty="0"/>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dirty="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1946631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B8D51-6DF9-B544-7724-67E3C5F9F5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CF5CA04-582D-7E14-2EA1-6B24E97BBF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B9D35E-10EC-161D-AD8E-F13F8BC8B245}"/>
              </a:ext>
            </a:extLst>
          </p:cNvPr>
          <p:cNvSpPr>
            <a:spLocks noGrp="1"/>
          </p:cNvSpPr>
          <p:nvPr>
            <p:ph type="dt" sz="half" idx="10"/>
          </p:nvPr>
        </p:nvSpPr>
        <p:spPr/>
        <p:txBody>
          <a:bodyPr/>
          <a:lstStyle/>
          <a:p>
            <a:fld id="{988900E3-F125-46F3-900D-E34AA7FE5C57}" type="datetimeFigureOut">
              <a:rPr lang="en-GB" smtClean="0"/>
              <a:t>06/06/2024</a:t>
            </a:fld>
            <a:endParaRPr lang="en-GB"/>
          </a:p>
        </p:txBody>
      </p:sp>
      <p:sp>
        <p:nvSpPr>
          <p:cNvPr id="5" name="Footer Placeholder 4">
            <a:extLst>
              <a:ext uri="{FF2B5EF4-FFF2-40B4-BE49-F238E27FC236}">
                <a16:creationId xmlns:a16="http://schemas.microsoft.com/office/drawing/2014/main" id="{0C51296D-64CE-CF79-2DD6-7F5477C128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60B910-59F6-AD5B-4D96-F07918E3B56A}"/>
              </a:ext>
            </a:extLst>
          </p:cNvPr>
          <p:cNvSpPr>
            <a:spLocks noGrp="1"/>
          </p:cNvSpPr>
          <p:nvPr>
            <p:ph type="sldNum" sz="quarter" idx="12"/>
          </p:nvPr>
        </p:nvSpPr>
        <p:spPr/>
        <p:txBody>
          <a:bodyPr/>
          <a:lstStyle/>
          <a:p>
            <a:fld id="{E3A85E2D-FB75-4DF4-93E5-006BA9E5DAE3}" type="slidenum">
              <a:rPr lang="en-GB" smtClean="0"/>
              <a:t>‹#›</a:t>
            </a:fld>
            <a:endParaRPr lang="en-GB"/>
          </a:p>
        </p:txBody>
      </p:sp>
    </p:spTree>
    <p:extLst>
      <p:ext uri="{BB962C8B-B14F-4D97-AF65-F5344CB8AC3E}">
        <p14:creationId xmlns:p14="http://schemas.microsoft.com/office/powerpoint/2010/main" val="285653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7D8F7-5E35-7D90-0F38-0B8275B9E0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DD1E39A-D4F5-2A24-ED2D-FE03D6F7B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1B176E-2010-42BA-E4DB-52E42D5CDD48}"/>
              </a:ext>
            </a:extLst>
          </p:cNvPr>
          <p:cNvSpPr>
            <a:spLocks noGrp="1"/>
          </p:cNvSpPr>
          <p:nvPr>
            <p:ph type="dt" sz="half" idx="10"/>
          </p:nvPr>
        </p:nvSpPr>
        <p:spPr/>
        <p:txBody>
          <a:bodyPr/>
          <a:lstStyle/>
          <a:p>
            <a:fld id="{988900E3-F125-46F3-900D-E34AA7FE5C57}" type="datetimeFigureOut">
              <a:rPr lang="en-GB" smtClean="0"/>
              <a:t>06/06/2024</a:t>
            </a:fld>
            <a:endParaRPr lang="en-GB"/>
          </a:p>
        </p:txBody>
      </p:sp>
      <p:sp>
        <p:nvSpPr>
          <p:cNvPr id="5" name="Footer Placeholder 4">
            <a:extLst>
              <a:ext uri="{FF2B5EF4-FFF2-40B4-BE49-F238E27FC236}">
                <a16:creationId xmlns:a16="http://schemas.microsoft.com/office/drawing/2014/main" id="{BD04DACA-8DDD-F822-FEEC-0A82610885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E4E3FC-56DA-73A7-B1EB-A4BC5350954F}"/>
              </a:ext>
            </a:extLst>
          </p:cNvPr>
          <p:cNvSpPr>
            <a:spLocks noGrp="1"/>
          </p:cNvSpPr>
          <p:nvPr>
            <p:ph type="sldNum" sz="quarter" idx="12"/>
          </p:nvPr>
        </p:nvSpPr>
        <p:spPr/>
        <p:txBody>
          <a:bodyPr/>
          <a:lstStyle/>
          <a:p>
            <a:fld id="{E3A85E2D-FB75-4DF4-93E5-006BA9E5DAE3}" type="slidenum">
              <a:rPr lang="en-GB" smtClean="0"/>
              <a:t>‹#›</a:t>
            </a:fld>
            <a:endParaRPr lang="en-GB"/>
          </a:p>
        </p:txBody>
      </p:sp>
    </p:spTree>
    <p:extLst>
      <p:ext uri="{BB962C8B-B14F-4D97-AF65-F5344CB8AC3E}">
        <p14:creationId xmlns:p14="http://schemas.microsoft.com/office/powerpoint/2010/main" val="2645291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780CB-850B-7284-C990-1DFC535592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D908B08-7F7F-674A-45B8-4F5B8F326B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60A9377-97AE-9F96-03D4-12A4A4C3C7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97F87AB-BE1E-5603-EF97-090AE37912AC}"/>
              </a:ext>
            </a:extLst>
          </p:cNvPr>
          <p:cNvSpPr>
            <a:spLocks noGrp="1"/>
          </p:cNvSpPr>
          <p:nvPr>
            <p:ph type="dt" sz="half" idx="10"/>
          </p:nvPr>
        </p:nvSpPr>
        <p:spPr/>
        <p:txBody>
          <a:bodyPr/>
          <a:lstStyle/>
          <a:p>
            <a:fld id="{988900E3-F125-46F3-900D-E34AA7FE5C57}" type="datetimeFigureOut">
              <a:rPr lang="en-GB" smtClean="0"/>
              <a:t>06/06/2024</a:t>
            </a:fld>
            <a:endParaRPr lang="en-GB"/>
          </a:p>
        </p:txBody>
      </p:sp>
      <p:sp>
        <p:nvSpPr>
          <p:cNvPr id="6" name="Footer Placeholder 5">
            <a:extLst>
              <a:ext uri="{FF2B5EF4-FFF2-40B4-BE49-F238E27FC236}">
                <a16:creationId xmlns:a16="http://schemas.microsoft.com/office/drawing/2014/main" id="{2213E795-D50C-38C9-8F6F-99AEF4AEA3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555D95-999B-19E0-7A39-EE9C82E79A80}"/>
              </a:ext>
            </a:extLst>
          </p:cNvPr>
          <p:cNvSpPr>
            <a:spLocks noGrp="1"/>
          </p:cNvSpPr>
          <p:nvPr>
            <p:ph type="sldNum" sz="quarter" idx="12"/>
          </p:nvPr>
        </p:nvSpPr>
        <p:spPr/>
        <p:txBody>
          <a:bodyPr/>
          <a:lstStyle/>
          <a:p>
            <a:fld id="{E3A85E2D-FB75-4DF4-93E5-006BA9E5DAE3}" type="slidenum">
              <a:rPr lang="en-GB" smtClean="0"/>
              <a:t>‹#›</a:t>
            </a:fld>
            <a:endParaRPr lang="en-GB"/>
          </a:p>
        </p:txBody>
      </p:sp>
    </p:spTree>
    <p:extLst>
      <p:ext uri="{BB962C8B-B14F-4D97-AF65-F5344CB8AC3E}">
        <p14:creationId xmlns:p14="http://schemas.microsoft.com/office/powerpoint/2010/main" val="2017507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3A70D-7D6A-E68E-636C-E08EA4B65C4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4739A5-74D6-254D-ECE0-4DA9978730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3A1E70-2C36-64BE-1574-1214272A79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5C543D7-62A0-C8D3-5B99-760B2E50E2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CAC5C5-DF01-F12E-B6B8-F853F2F4E9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226771F-5772-AADD-DF98-62D0E50A705C}"/>
              </a:ext>
            </a:extLst>
          </p:cNvPr>
          <p:cNvSpPr>
            <a:spLocks noGrp="1"/>
          </p:cNvSpPr>
          <p:nvPr>
            <p:ph type="dt" sz="half" idx="10"/>
          </p:nvPr>
        </p:nvSpPr>
        <p:spPr/>
        <p:txBody>
          <a:bodyPr/>
          <a:lstStyle/>
          <a:p>
            <a:fld id="{988900E3-F125-46F3-900D-E34AA7FE5C57}" type="datetimeFigureOut">
              <a:rPr lang="en-GB" smtClean="0"/>
              <a:t>06/06/2024</a:t>
            </a:fld>
            <a:endParaRPr lang="en-GB"/>
          </a:p>
        </p:txBody>
      </p:sp>
      <p:sp>
        <p:nvSpPr>
          <p:cNvPr id="8" name="Footer Placeholder 7">
            <a:extLst>
              <a:ext uri="{FF2B5EF4-FFF2-40B4-BE49-F238E27FC236}">
                <a16:creationId xmlns:a16="http://schemas.microsoft.com/office/drawing/2014/main" id="{69EEB17F-6A0C-CF9B-090D-CB341B19CA1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A93F9B3-5400-619A-F40D-23BCA89FECE3}"/>
              </a:ext>
            </a:extLst>
          </p:cNvPr>
          <p:cNvSpPr>
            <a:spLocks noGrp="1"/>
          </p:cNvSpPr>
          <p:nvPr>
            <p:ph type="sldNum" sz="quarter" idx="12"/>
          </p:nvPr>
        </p:nvSpPr>
        <p:spPr/>
        <p:txBody>
          <a:bodyPr/>
          <a:lstStyle/>
          <a:p>
            <a:fld id="{E3A85E2D-FB75-4DF4-93E5-006BA9E5DAE3}" type="slidenum">
              <a:rPr lang="en-GB" smtClean="0"/>
              <a:t>‹#›</a:t>
            </a:fld>
            <a:endParaRPr lang="en-GB"/>
          </a:p>
        </p:txBody>
      </p:sp>
    </p:spTree>
    <p:extLst>
      <p:ext uri="{BB962C8B-B14F-4D97-AF65-F5344CB8AC3E}">
        <p14:creationId xmlns:p14="http://schemas.microsoft.com/office/powerpoint/2010/main" val="3904255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8DC2F-9196-D2B4-525C-89DA8958761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9FECC24-FC04-F4CB-DAFB-8377D797EE59}"/>
              </a:ext>
            </a:extLst>
          </p:cNvPr>
          <p:cNvSpPr>
            <a:spLocks noGrp="1"/>
          </p:cNvSpPr>
          <p:nvPr>
            <p:ph type="dt" sz="half" idx="10"/>
          </p:nvPr>
        </p:nvSpPr>
        <p:spPr/>
        <p:txBody>
          <a:bodyPr/>
          <a:lstStyle/>
          <a:p>
            <a:fld id="{988900E3-F125-46F3-900D-E34AA7FE5C57}" type="datetimeFigureOut">
              <a:rPr lang="en-GB" smtClean="0"/>
              <a:t>06/06/2024</a:t>
            </a:fld>
            <a:endParaRPr lang="en-GB"/>
          </a:p>
        </p:txBody>
      </p:sp>
      <p:sp>
        <p:nvSpPr>
          <p:cNvPr id="4" name="Footer Placeholder 3">
            <a:extLst>
              <a:ext uri="{FF2B5EF4-FFF2-40B4-BE49-F238E27FC236}">
                <a16:creationId xmlns:a16="http://schemas.microsoft.com/office/drawing/2014/main" id="{117E8222-9344-A422-B761-651AB74D101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A6EB1F7-25A0-E100-7BD6-126415A2688B}"/>
              </a:ext>
            </a:extLst>
          </p:cNvPr>
          <p:cNvSpPr>
            <a:spLocks noGrp="1"/>
          </p:cNvSpPr>
          <p:nvPr>
            <p:ph type="sldNum" sz="quarter" idx="12"/>
          </p:nvPr>
        </p:nvSpPr>
        <p:spPr/>
        <p:txBody>
          <a:bodyPr/>
          <a:lstStyle/>
          <a:p>
            <a:fld id="{E3A85E2D-FB75-4DF4-93E5-006BA9E5DAE3}" type="slidenum">
              <a:rPr lang="en-GB" smtClean="0"/>
              <a:t>‹#›</a:t>
            </a:fld>
            <a:endParaRPr lang="en-GB"/>
          </a:p>
        </p:txBody>
      </p:sp>
    </p:spTree>
    <p:extLst>
      <p:ext uri="{BB962C8B-B14F-4D97-AF65-F5344CB8AC3E}">
        <p14:creationId xmlns:p14="http://schemas.microsoft.com/office/powerpoint/2010/main" val="1008074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D10ED0-452C-6366-02B4-B418A8204AB6}"/>
              </a:ext>
            </a:extLst>
          </p:cNvPr>
          <p:cNvSpPr>
            <a:spLocks noGrp="1"/>
          </p:cNvSpPr>
          <p:nvPr>
            <p:ph type="dt" sz="half" idx="10"/>
          </p:nvPr>
        </p:nvSpPr>
        <p:spPr/>
        <p:txBody>
          <a:bodyPr/>
          <a:lstStyle/>
          <a:p>
            <a:fld id="{988900E3-F125-46F3-900D-E34AA7FE5C57}" type="datetimeFigureOut">
              <a:rPr lang="en-GB" smtClean="0"/>
              <a:t>06/06/2024</a:t>
            </a:fld>
            <a:endParaRPr lang="en-GB"/>
          </a:p>
        </p:txBody>
      </p:sp>
      <p:sp>
        <p:nvSpPr>
          <p:cNvPr id="3" name="Footer Placeholder 2">
            <a:extLst>
              <a:ext uri="{FF2B5EF4-FFF2-40B4-BE49-F238E27FC236}">
                <a16:creationId xmlns:a16="http://schemas.microsoft.com/office/drawing/2014/main" id="{B41F3F7A-5DAF-875A-2724-A3F0B2144DE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972329F-1FB9-DEFF-1D29-BE42AB7F26C6}"/>
              </a:ext>
            </a:extLst>
          </p:cNvPr>
          <p:cNvSpPr>
            <a:spLocks noGrp="1"/>
          </p:cNvSpPr>
          <p:nvPr>
            <p:ph type="sldNum" sz="quarter" idx="12"/>
          </p:nvPr>
        </p:nvSpPr>
        <p:spPr/>
        <p:txBody>
          <a:bodyPr/>
          <a:lstStyle/>
          <a:p>
            <a:fld id="{E3A85E2D-FB75-4DF4-93E5-006BA9E5DAE3}" type="slidenum">
              <a:rPr lang="en-GB" smtClean="0"/>
              <a:t>‹#›</a:t>
            </a:fld>
            <a:endParaRPr lang="en-GB"/>
          </a:p>
        </p:txBody>
      </p:sp>
    </p:spTree>
    <p:extLst>
      <p:ext uri="{BB962C8B-B14F-4D97-AF65-F5344CB8AC3E}">
        <p14:creationId xmlns:p14="http://schemas.microsoft.com/office/powerpoint/2010/main" val="2875887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8C9AA-4C69-0839-0010-7FE7941DCA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4B28307-8FB7-1FF8-B224-BFE81FF0D3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37B81B2-7BFB-B385-1253-087EDD21D4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D76777-E59A-0F10-B79D-272EDD180540}"/>
              </a:ext>
            </a:extLst>
          </p:cNvPr>
          <p:cNvSpPr>
            <a:spLocks noGrp="1"/>
          </p:cNvSpPr>
          <p:nvPr>
            <p:ph type="dt" sz="half" idx="10"/>
          </p:nvPr>
        </p:nvSpPr>
        <p:spPr/>
        <p:txBody>
          <a:bodyPr/>
          <a:lstStyle/>
          <a:p>
            <a:fld id="{988900E3-F125-46F3-900D-E34AA7FE5C57}" type="datetimeFigureOut">
              <a:rPr lang="en-GB" smtClean="0"/>
              <a:t>06/06/2024</a:t>
            </a:fld>
            <a:endParaRPr lang="en-GB"/>
          </a:p>
        </p:txBody>
      </p:sp>
      <p:sp>
        <p:nvSpPr>
          <p:cNvPr id="6" name="Footer Placeholder 5">
            <a:extLst>
              <a:ext uri="{FF2B5EF4-FFF2-40B4-BE49-F238E27FC236}">
                <a16:creationId xmlns:a16="http://schemas.microsoft.com/office/drawing/2014/main" id="{6A6ED607-BCF7-C054-3A2C-E5B3081B50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1B04C3-B5D9-9E7A-F44C-09CACA59EAA2}"/>
              </a:ext>
            </a:extLst>
          </p:cNvPr>
          <p:cNvSpPr>
            <a:spLocks noGrp="1"/>
          </p:cNvSpPr>
          <p:nvPr>
            <p:ph type="sldNum" sz="quarter" idx="12"/>
          </p:nvPr>
        </p:nvSpPr>
        <p:spPr/>
        <p:txBody>
          <a:bodyPr/>
          <a:lstStyle/>
          <a:p>
            <a:fld id="{E3A85E2D-FB75-4DF4-93E5-006BA9E5DAE3}" type="slidenum">
              <a:rPr lang="en-GB" smtClean="0"/>
              <a:t>‹#›</a:t>
            </a:fld>
            <a:endParaRPr lang="en-GB"/>
          </a:p>
        </p:txBody>
      </p:sp>
    </p:spTree>
    <p:extLst>
      <p:ext uri="{BB962C8B-B14F-4D97-AF65-F5344CB8AC3E}">
        <p14:creationId xmlns:p14="http://schemas.microsoft.com/office/powerpoint/2010/main" val="1120869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A36AC-36E7-6D57-3139-E8E462C42A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D6C7AA2-BA6C-3412-0182-B7550AADB0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6A038C4-AEA4-222F-D358-6D003A861B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2CB4FC-1529-42B3-A017-ED196B2EB0E9}"/>
              </a:ext>
            </a:extLst>
          </p:cNvPr>
          <p:cNvSpPr>
            <a:spLocks noGrp="1"/>
          </p:cNvSpPr>
          <p:nvPr>
            <p:ph type="dt" sz="half" idx="10"/>
          </p:nvPr>
        </p:nvSpPr>
        <p:spPr/>
        <p:txBody>
          <a:bodyPr/>
          <a:lstStyle/>
          <a:p>
            <a:fld id="{988900E3-F125-46F3-900D-E34AA7FE5C57}" type="datetimeFigureOut">
              <a:rPr lang="en-GB" smtClean="0"/>
              <a:t>06/06/2024</a:t>
            </a:fld>
            <a:endParaRPr lang="en-GB"/>
          </a:p>
        </p:txBody>
      </p:sp>
      <p:sp>
        <p:nvSpPr>
          <p:cNvPr id="6" name="Footer Placeholder 5">
            <a:extLst>
              <a:ext uri="{FF2B5EF4-FFF2-40B4-BE49-F238E27FC236}">
                <a16:creationId xmlns:a16="http://schemas.microsoft.com/office/drawing/2014/main" id="{0E000CE4-E602-F5D0-E65A-5AE6875C0D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951842-F3DD-C751-0A35-C5A6DB6DFFE8}"/>
              </a:ext>
            </a:extLst>
          </p:cNvPr>
          <p:cNvSpPr>
            <a:spLocks noGrp="1"/>
          </p:cNvSpPr>
          <p:nvPr>
            <p:ph type="sldNum" sz="quarter" idx="12"/>
          </p:nvPr>
        </p:nvSpPr>
        <p:spPr/>
        <p:txBody>
          <a:bodyPr/>
          <a:lstStyle/>
          <a:p>
            <a:fld id="{E3A85E2D-FB75-4DF4-93E5-006BA9E5DAE3}" type="slidenum">
              <a:rPr lang="en-GB" smtClean="0"/>
              <a:t>‹#›</a:t>
            </a:fld>
            <a:endParaRPr lang="en-GB"/>
          </a:p>
        </p:txBody>
      </p:sp>
    </p:spTree>
    <p:extLst>
      <p:ext uri="{BB962C8B-B14F-4D97-AF65-F5344CB8AC3E}">
        <p14:creationId xmlns:p14="http://schemas.microsoft.com/office/powerpoint/2010/main" val="2710461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51ADC1-0E69-A6C7-864E-F58F0EA923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22CE82-3CF2-172F-D2EA-DB49EACF49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6151AA-AA3F-26EC-FD25-18CC40FA75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8900E3-F125-46F3-900D-E34AA7FE5C57}" type="datetimeFigureOut">
              <a:rPr lang="en-GB" smtClean="0"/>
              <a:t>06/06/2024</a:t>
            </a:fld>
            <a:endParaRPr lang="en-GB"/>
          </a:p>
        </p:txBody>
      </p:sp>
      <p:sp>
        <p:nvSpPr>
          <p:cNvPr id="5" name="Footer Placeholder 4">
            <a:extLst>
              <a:ext uri="{FF2B5EF4-FFF2-40B4-BE49-F238E27FC236}">
                <a16:creationId xmlns:a16="http://schemas.microsoft.com/office/drawing/2014/main" id="{9724ED2E-39F1-2C64-8FDA-5D29B5FF10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C36FF16-BE86-F5DF-D145-E9AEB9996B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85E2D-FB75-4DF4-93E5-006BA9E5DAE3}" type="slidenum">
              <a:rPr lang="en-GB" smtClean="0"/>
              <a:t>‹#›</a:t>
            </a:fld>
            <a:endParaRPr lang="en-GB"/>
          </a:p>
        </p:txBody>
      </p:sp>
    </p:spTree>
    <p:extLst>
      <p:ext uri="{BB962C8B-B14F-4D97-AF65-F5344CB8AC3E}">
        <p14:creationId xmlns:p14="http://schemas.microsoft.com/office/powerpoint/2010/main" val="2564884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hyperlink" Target="https://nhs.sharepoint.com/sites/msteams_4bd239/SitePages/Nursing-Topic-Diabetes.aspx" TargetMode="Externa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s://www.ncbi.nlm.nih.gov/pmc/articles/PMC726131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mysanofiinsulin.co.uk/repen/" TargetMode="External"/><Relationship Id="rId4" Type="http://schemas.openxmlformats.org/officeDocument/2006/relationships/hyperlink" Target="https://www.pen-cycle.co.u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191426" y="82592"/>
            <a:ext cx="6298936" cy="1559931"/>
          </a:xfrm>
        </p:spPr>
        <p:txBody>
          <a:bodyPr/>
          <a:lstStyle/>
          <a:p>
            <a:pPr algn="ctr"/>
            <a:r>
              <a:rPr lang="en-GB" sz="4000" dirty="0">
                <a:latin typeface="+mn-lt"/>
                <a:cs typeface="Arial" panose="020B0604020202020204" pitchFamily="34" charset="0"/>
              </a:rPr>
              <a:t>Greener Prescribing in Diabetes – Insulin Pens</a:t>
            </a:r>
          </a:p>
        </p:txBody>
      </p:sp>
      <p:sp>
        <p:nvSpPr>
          <p:cNvPr id="3" name="Subtitle 2">
            <a:extLst>
              <a:ext uri="{FF2B5EF4-FFF2-40B4-BE49-F238E27FC236}">
                <a16:creationId xmlns:a16="http://schemas.microsoft.com/office/drawing/2014/main" id="{2AB96998-8BA0-CF4D-B57F-DEBCAD1141C5}"/>
              </a:ext>
            </a:extLst>
          </p:cNvPr>
          <p:cNvSpPr>
            <a:spLocks noGrp="1"/>
          </p:cNvSpPr>
          <p:nvPr>
            <p:ph type="subTitle" idx="1"/>
          </p:nvPr>
        </p:nvSpPr>
        <p:spPr>
          <a:xfrm>
            <a:off x="0" y="4795840"/>
            <a:ext cx="6773662" cy="2027193"/>
          </a:xfrm>
        </p:spPr>
        <p:txBody>
          <a:bodyPr vert="horz" lIns="0" tIns="0" rIns="0" bIns="0" rtlCol="0" anchor="t">
            <a:normAutofit/>
          </a:bodyPr>
          <a:lstStyle/>
          <a:p>
            <a:pPr algn="ctr"/>
            <a:r>
              <a:rPr lang="en-GB" sz="2800" b="1" dirty="0">
                <a:solidFill>
                  <a:srgbClr val="0070C0"/>
                </a:solidFill>
                <a:cs typeface="Arial" panose="020B0604020202020204" pitchFamily="34" charset="0"/>
              </a:rPr>
              <a:t>Developed by</a:t>
            </a:r>
          </a:p>
          <a:p>
            <a:pPr algn="ctr">
              <a:lnSpc>
                <a:spcPct val="120000"/>
              </a:lnSpc>
              <a:spcBef>
                <a:spcPts val="0"/>
              </a:spcBef>
            </a:pPr>
            <a:endParaRPr lang="en-GB" sz="1700" b="1" dirty="0">
              <a:solidFill>
                <a:srgbClr val="0070C0"/>
              </a:solidFill>
              <a:cs typeface="Arial" panose="020B0604020202020204" pitchFamily="34" charset="0"/>
            </a:endParaRPr>
          </a:p>
          <a:p>
            <a:pPr algn="ctr">
              <a:lnSpc>
                <a:spcPct val="120000"/>
              </a:lnSpc>
              <a:spcBef>
                <a:spcPts val="0"/>
              </a:spcBef>
            </a:pPr>
            <a:r>
              <a:rPr lang="en-GB" sz="1700" b="1" dirty="0">
                <a:solidFill>
                  <a:srgbClr val="0070C0"/>
                </a:solidFill>
                <a:cs typeface="Arial"/>
              </a:rPr>
              <a:t>The North East &amp; Yorkshire </a:t>
            </a:r>
            <a:endParaRPr lang="en-GB" sz="1700" b="1" dirty="0">
              <a:solidFill>
                <a:srgbClr val="0070C0"/>
              </a:solidFill>
              <a:ea typeface="Calibri"/>
              <a:cs typeface="Arial" panose="020B0604020202020204" pitchFamily="34" charset="0"/>
            </a:endParaRPr>
          </a:p>
          <a:p>
            <a:pPr algn="ctr">
              <a:lnSpc>
                <a:spcPct val="120000"/>
              </a:lnSpc>
              <a:spcBef>
                <a:spcPts val="0"/>
              </a:spcBef>
            </a:pPr>
            <a:r>
              <a:rPr lang="en-GB" sz="1700" b="1" dirty="0">
                <a:solidFill>
                  <a:srgbClr val="0070C0"/>
                </a:solidFill>
                <a:cs typeface="Arial" panose="020B0604020202020204" pitchFamily="34" charset="0"/>
              </a:rPr>
              <a:t>Diabetes Environmental and Sustainability Impacts Group</a:t>
            </a:r>
          </a:p>
          <a:p>
            <a:pPr algn="ctr">
              <a:lnSpc>
                <a:spcPct val="120000"/>
              </a:lnSpc>
              <a:spcBef>
                <a:spcPts val="0"/>
              </a:spcBef>
            </a:pPr>
            <a:r>
              <a:rPr lang="en-GB" sz="1700" b="1" dirty="0">
                <a:solidFill>
                  <a:srgbClr val="0070C0"/>
                </a:solidFill>
                <a:ea typeface="Calibri"/>
                <a:cs typeface="Arial"/>
              </a:rPr>
              <a:t>And </a:t>
            </a:r>
          </a:p>
          <a:p>
            <a:pPr algn="ctr">
              <a:lnSpc>
                <a:spcPct val="120000"/>
              </a:lnSpc>
              <a:spcBef>
                <a:spcPts val="0"/>
              </a:spcBef>
            </a:pPr>
            <a:r>
              <a:rPr lang="en-GB" sz="1700" b="1" dirty="0">
                <a:solidFill>
                  <a:srgbClr val="0070C0"/>
                </a:solidFill>
                <a:ea typeface="Calibri"/>
                <a:cs typeface="Arial"/>
              </a:rPr>
              <a:t>Primary Care Development Nurses South Yorkshire ICB</a:t>
            </a:r>
            <a:endParaRPr lang="en-GB" sz="1700" b="1" dirty="0">
              <a:solidFill>
                <a:srgbClr val="0070C0"/>
              </a:solidFill>
              <a:ea typeface="Calibri"/>
              <a:cs typeface="Arial" panose="020B0604020202020204" pitchFamily="34" charset="0"/>
            </a:endParaRPr>
          </a:p>
          <a:p>
            <a:pPr algn="ctr">
              <a:lnSpc>
                <a:spcPct val="120000"/>
              </a:lnSpc>
              <a:spcBef>
                <a:spcPts val="0"/>
              </a:spcBef>
            </a:pPr>
            <a:endParaRPr lang="en-GB" sz="1700" b="1" dirty="0">
              <a:solidFill>
                <a:srgbClr val="0070C0"/>
              </a:solidFill>
              <a:ea typeface="Calibri"/>
              <a:cs typeface="Arial" panose="020B0604020202020204" pitchFamily="34" charset="0"/>
            </a:endParaRPr>
          </a:p>
        </p:txBody>
      </p:sp>
      <p:pic>
        <p:nvPicPr>
          <p:cNvPr id="6" name="Picture 5">
            <a:extLst>
              <a:ext uri="{FF2B5EF4-FFF2-40B4-BE49-F238E27FC236}">
                <a16:creationId xmlns:a16="http://schemas.microsoft.com/office/drawing/2014/main" id="{FF53CF7E-630F-4EC1-FD07-D434DFB97F34}"/>
              </a:ext>
            </a:extLst>
          </p:cNvPr>
          <p:cNvPicPr>
            <a:picLocks noChangeAspect="1"/>
          </p:cNvPicPr>
          <p:nvPr/>
        </p:nvPicPr>
        <p:blipFill>
          <a:blip r:embed="rId3"/>
          <a:stretch>
            <a:fillRect/>
          </a:stretch>
        </p:blipFill>
        <p:spPr>
          <a:xfrm>
            <a:off x="867507" y="1792349"/>
            <a:ext cx="4946774" cy="2968995"/>
          </a:xfrm>
          <a:prstGeom prst="rect">
            <a:avLst/>
          </a:prstGeom>
        </p:spPr>
      </p:pic>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5175BF9-F5B1-20D4-3CF9-8402F996F25A}"/>
              </a:ext>
            </a:extLst>
          </p:cNvPr>
          <p:cNvGraphicFramePr/>
          <p:nvPr/>
        </p:nvGraphicFramePr>
        <p:xfrm>
          <a:off x="285750" y="862011"/>
          <a:ext cx="5429250" cy="5729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0175D598-6733-C6ED-2F33-0B25DAF61B4E}"/>
              </a:ext>
            </a:extLst>
          </p:cNvPr>
          <p:cNvSpPr txBox="1"/>
          <p:nvPr/>
        </p:nvSpPr>
        <p:spPr>
          <a:xfrm>
            <a:off x="754602" y="352425"/>
            <a:ext cx="5158754" cy="646331"/>
          </a:xfrm>
          <a:prstGeom prst="rect">
            <a:avLst/>
          </a:prstGeom>
          <a:solidFill>
            <a:srgbClr val="92D050"/>
          </a:solidFill>
          <a:ln w="57150">
            <a:solidFill>
              <a:schemeClr val="tx1">
                <a:lumMod val="65000"/>
                <a:lumOff val="35000"/>
              </a:schemeClr>
            </a:solidFill>
          </a:ln>
        </p:spPr>
        <p:txBody>
          <a:bodyPr wrap="square" rtlCol="0">
            <a:spAutoFit/>
          </a:bodyPr>
          <a:lstStyle/>
          <a:p>
            <a:pPr algn="ctr"/>
            <a:r>
              <a:rPr lang="en-GB" dirty="0"/>
              <a:t>STH has already started the switch to cartridge pens</a:t>
            </a:r>
          </a:p>
          <a:p>
            <a:pPr algn="ctr"/>
            <a:r>
              <a:rPr lang="en-GB" dirty="0"/>
              <a:t>to tackle environmental impact</a:t>
            </a:r>
          </a:p>
        </p:txBody>
      </p:sp>
      <p:pic>
        <p:nvPicPr>
          <p:cNvPr id="4" name="Picture 3">
            <a:extLst>
              <a:ext uri="{FF2B5EF4-FFF2-40B4-BE49-F238E27FC236}">
                <a16:creationId xmlns:a16="http://schemas.microsoft.com/office/drawing/2014/main" id="{AB7F56AF-FB4C-4DAC-D74B-C788DA5C60D3}"/>
              </a:ext>
            </a:extLst>
          </p:cNvPr>
          <p:cNvPicPr>
            <a:picLocks noChangeAspect="1"/>
          </p:cNvPicPr>
          <p:nvPr/>
        </p:nvPicPr>
        <p:blipFill rotWithShape="1">
          <a:blip r:embed="rId8"/>
          <a:srcRect l="3189" t="10056" b="630"/>
          <a:stretch/>
        </p:blipFill>
        <p:spPr>
          <a:xfrm>
            <a:off x="5899355" y="2507226"/>
            <a:ext cx="5596180" cy="3716593"/>
          </a:xfrm>
          <a:prstGeom prst="rect">
            <a:avLst/>
          </a:prstGeom>
        </p:spPr>
      </p:pic>
      <p:pic>
        <p:nvPicPr>
          <p:cNvPr id="5" name="Picture 4">
            <a:extLst>
              <a:ext uri="{FF2B5EF4-FFF2-40B4-BE49-F238E27FC236}">
                <a16:creationId xmlns:a16="http://schemas.microsoft.com/office/drawing/2014/main" id="{C8803828-4D43-BF1C-E2C8-A3000C20831F}"/>
              </a:ext>
            </a:extLst>
          </p:cNvPr>
          <p:cNvPicPr>
            <a:picLocks noChangeAspect="1"/>
          </p:cNvPicPr>
          <p:nvPr/>
        </p:nvPicPr>
        <p:blipFill>
          <a:blip r:embed="rId9"/>
          <a:stretch>
            <a:fillRect/>
          </a:stretch>
        </p:blipFill>
        <p:spPr>
          <a:xfrm>
            <a:off x="6691450" y="570806"/>
            <a:ext cx="4629796" cy="1409897"/>
          </a:xfrm>
          <a:prstGeom prst="rect">
            <a:avLst/>
          </a:prstGeom>
        </p:spPr>
      </p:pic>
      <p:sp>
        <p:nvSpPr>
          <p:cNvPr id="6" name="TextBox 5">
            <a:extLst>
              <a:ext uri="{FF2B5EF4-FFF2-40B4-BE49-F238E27FC236}">
                <a16:creationId xmlns:a16="http://schemas.microsoft.com/office/drawing/2014/main" id="{ACAEA8F1-787F-FA8F-EF46-8540578C84AE}"/>
              </a:ext>
            </a:extLst>
          </p:cNvPr>
          <p:cNvSpPr txBox="1"/>
          <p:nvPr/>
        </p:nvSpPr>
        <p:spPr>
          <a:xfrm rot="16200000">
            <a:off x="2956915" y="3541988"/>
            <a:ext cx="5543549" cy="369332"/>
          </a:xfrm>
          <a:prstGeom prst="rect">
            <a:avLst/>
          </a:prstGeom>
          <a:noFill/>
        </p:spPr>
        <p:txBody>
          <a:bodyPr wrap="square">
            <a:spAutoFit/>
          </a:bodyPr>
          <a:lstStyle/>
          <a:p>
            <a:pPr algn="ctr" rtl="0">
              <a:defRPr sz="1800" b="0" i="0" u="none" strike="noStrike" kern="1200" baseline="0">
                <a:solidFill>
                  <a:prstClr val="black">
                    <a:lumMod val="65000"/>
                    <a:lumOff val="35000"/>
                  </a:prstClr>
                </a:solidFill>
                <a:latin typeface="+mn-lt"/>
                <a:ea typeface="+mn-ea"/>
                <a:cs typeface="+mn-cs"/>
              </a:defRPr>
            </a:pPr>
            <a:r>
              <a:rPr lang="en-GB" sz="1800" baseline="0" dirty="0"/>
              <a:t>cartridge pens  </a:t>
            </a:r>
            <a:r>
              <a:rPr lang="en-GB" dirty="0"/>
              <a:t>as a % of the </a:t>
            </a:r>
            <a:r>
              <a:rPr lang="en-GB" sz="1800" baseline="0" dirty="0"/>
              <a:t>total insulin prescriptions</a:t>
            </a:r>
            <a:endParaRPr lang="en-GB" sz="1800" dirty="0"/>
          </a:p>
        </p:txBody>
      </p:sp>
    </p:spTree>
    <p:extLst>
      <p:ext uri="{BB962C8B-B14F-4D97-AF65-F5344CB8AC3E}">
        <p14:creationId xmlns:p14="http://schemas.microsoft.com/office/powerpoint/2010/main" val="336965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46716-6D55-7B6D-A6D9-BE7D616E63AE}"/>
              </a:ext>
            </a:extLst>
          </p:cNvPr>
          <p:cNvSpPr>
            <a:spLocks noGrp="1"/>
          </p:cNvSpPr>
          <p:nvPr>
            <p:ph type="title"/>
          </p:nvPr>
        </p:nvSpPr>
        <p:spPr>
          <a:xfrm>
            <a:off x="838200" y="2398112"/>
            <a:ext cx="10515600" cy="1325563"/>
          </a:xfrm>
          <a:solidFill>
            <a:schemeClr val="accent1">
              <a:lumMod val="60000"/>
              <a:lumOff val="40000"/>
            </a:schemeClr>
          </a:solidFill>
        </p:spPr>
        <p:txBody>
          <a:bodyPr>
            <a:normAutofit/>
          </a:bodyPr>
          <a:lstStyle/>
          <a:p>
            <a:pPr algn="ctr"/>
            <a:r>
              <a:rPr lang="en-GB" sz="3600" b="1" dirty="0"/>
              <a:t>Getting the right pen for both the patient and the environment</a:t>
            </a:r>
          </a:p>
        </p:txBody>
      </p:sp>
    </p:spTree>
    <p:extLst>
      <p:ext uri="{BB962C8B-B14F-4D97-AF65-F5344CB8AC3E}">
        <p14:creationId xmlns:p14="http://schemas.microsoft.com/office/powerpoint/2010/main" val="2054383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8E5C9-3D90-5C91-C16D-D625C528F519}"/>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6E4E721E-1A9E-212A-ADF1-1873E44F7EE6}"/>
              </a:ext>
            </a:extLst>
          </p:cNvPr>
          <p:cNvSpPr txBox="1">
            <a:spLocks/>
          </p:cNvSpPr>
          <p:nvPr/>
        </p:nvSpPr>
        <p:spPr>
          <a:xfrm>
            <a:off x="369517" y="177554"/>
            <a:ext cx="11704113" cy="1651246"/>
          </a:xfrm>
          <a:prstGeom prst="rect">
            <a:avLst/>
          </a:prstGeom>
          <a:solidFill>
            <a:schemeClr val="accent1">
              <a:lumMod val="60000"/>
              <a:lumOff val="40000"/>
            </a:schemeClr>
          </a:solidFill>
        </p:spPr>
        <p:txBody>
          <a:bodyPr vert="horz" lIns="0" tIns="0" rIns="0" bIns="0" rtlCol="0" anchor="ctr">
            <a:normAutofit fontScale="40000" lnSpcReduction="20000"/>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en-GB" sz="5800" dirty="0"/>
              <a:t>The environment is important </a:t>
            </a:r>
          </a:p>
          <a:p>
            <a:pPr algn="ctr"/>
            <a:endParaRPr lang="en-GB" sz="5800" dirty="0"/>
          </a:p>
          <a:p>
            <a:pPr algn="ctr"/>
            <a:r>
              <a:rPr lang="en-GB" sz="5800" dirty="0"/>
              <a:t>BUT </a:t>
            </a:r>
          </a:p>
          <a:p>
            <a:pPr algn="ctr"/>
            <a:endParaRPr lang="en-GB" sz="5800" dirty="0"/>
          </a:p>
          <a:p>
            <a:pPr algn="ctr"/>
            <a:r>
              <a:rPr lang="en-GB" sz="5800" dirty="0"/>
              <a:t>In some cases disposable pens are the right choice</a:t>
            </a:r>
          </a:p>
          <a:p>
            <a:pPr algn="ctr"/>
            <a:r>
              <a:rPr lang="en-GB" dirty="0"/>
              <a:t> </a:t>
            </a:r>
          </a:p>
        </p:txBody>
      </p:sp>
      <p:sp>
        <p:nvSpPr>
          <p:cNvPr id="7" name="TextBox 6">
            <a:extLst>
              <a:ext uri="{FF2B5EF4-FFF2-40B4-BE49-F238E27FC236}">
                <a16:creationId xmlns:a16="http://schemas.microsoft.com/office/drawing/2014/main" id="{539DEAD8-E7D3-4DB5-7E19-B96BFBCCE459}"/>
              </a:ext>
            </a:extLst>
          </p:cNvPr>
          <p:cNvSpPr txBox="1"/>
          <p:nvPr/>
        </p:nvSpPr>
        <p:spPr>
          <a:xfrm>
            <a:off x="79900" y="1536161"/>
            <a:ext cx="11572568" cy="4801314"/>
          </a:xfrm>
          <a:prstGeom prst="rect">
            <a:avLst/>
          </a:prstGeom>
          <a:noFill/>
        </p:spPr>
        <p:txBody>
          <a:bodyPr wrap="square" rtlCol="0">
            <a:spAutoFit/>
          </a:bodyPr>
          <a:lstStyle/>
          <a:p>
            <a:pPr marL="457200" algn="l"/>
            <a:endParaRPr lang="en-GB" b="1" i="0" dirty="0">
              <a:solidFill>
                <a:srgbClr val="242424"/>
              </a:solidFill>
              <a:effectLst/>
            </a:endParaRPr>
          </a:p>
          <a:p>
            <a:pPr marL="457200" algn="l"/>
            <a:endParaRPr lang="en-GB" b="1" i="0" dirty="0">
              <a:solidFill>
                <a:srgbClr val="242424"/>
              </a:solidFill>
              <a:effectLst/>
            </a:endParaRPr>
          </a:p>
          <a:p>
            <a:pPr marL="457200" algn="l"/>
            <a:endParaRPr lang="en-GB" b="1" i="0" dirty="0">
              <a:solidFill>
                <a:srgbClr val="242424"/>
              </a:solidFill>
              <a:effectLst/>
            </a:endParaRPr>
          </a:p>
          <a:p>
            <a:pPr marL="457200" algn="l"/>
            <a:r>
              <a:rPr lang="en-GB" b="1" i="0" dirty="0">
                <a:solidFill>
                  <a:srgbClr val="242424"/>
                </a:solidFill>
                <a:effectLst/>
              </a:rPr>
              <a:t>Example </a:t>
            </a:r>
            <a:r>
              <a:rPr lang="en-GB" b="1" dirty="0">
                <a:solidFill>
                  <a:srgbClr val="242424"/>
                </a:solidFill>
              </a:rPr>
              <a:t>of when d</a:t>
            </a:r>
            <a:r>
              <a:rPr lang="en-GB" b="1" i="0" dirty="0">
                <a:solidFill>
                  <a:srgbClr val="242424"/>
                </a:solidFill>
                <a:effectLst/>
              </a:rPr>
              <a:t>isposable pens should be used </a:t>
            </a:r>
            <a:r>
              <a:rPr lang="en-GB" b="1" dirty="0">
                <a:solidFill>
                  <a:srgbClr val="242424"/>
                </a:solidFill>
              </a:rPr>
              <a:t>in preference to cartridge:</a:t>
            </a:r>
            <a:endParaRPr lang="en-GB" b="1" i="0" dirty="0">
              <a:solidFill>
                <a:srgbClr val="242424"/>
              </a:solidFill>
              <a:effectLst/>
            </a:endParaRPr>
          </a:p>
          <a:p>
            <a:pPr marL="457200" algn="l"/>
            <a:endParaRPr lang="en-GB" b="1" i="0" dirty="0">
              <a:solidFill>
                <a:srgbClr val="242424"/>
              </a:solidFill>
              <a:effectLst/>
            </a:endParaRPr>
          </a:p>
          <a:p>
            <a:pPr marL="800100" indent="-342900" algn="l">
              <a:buFont typeface="Wingdings" panose="05000000000000000000" pitchFamily="2" charset="2"/>
              <a:buChar char="v"/>
            </a:pPr>
            <a:r>
              <a:rPr lang="en-GB" dirty="0">
                <a:solidFill>
                  <a:srgbClr val="242424"/>
                </a:solidFill>
                <a:effectLst/>
              </a:rPr>
              <a:t>Patient requires higher strength insulins where pen fill cartridges are not available.</a:t>
            </a:r>
          </a:p>
          <a:p>
            <a:pPr marL="457200" algn="l"/>
            <a:endParaRPr lang="en-GB" dirty="0">
              <a:solidFill>
                <a:srgbClr val="242424"/>
              </a:solidFill>
            </a:endParaRPr>
          </a:p>
          <a:p>
            <a:pPr marL="800100" indent="-342900" algn="l">
              <a:buFont typeface="Wingdings" panose="05000000000000000000" pitchFamily="2" charset="2"/>
              <a:buChar char="v"/>
            </a:pPr>
            <a:r>
              <a:rPr lang="en-GB" dirty="0">
                <a:solidFill>
                  <a:srgbClr val="242424"/>
                </a:solidFill>
                <a:effectLst/>
              </a:rPr>
              <a:t>Patient is under the care of Community / District nurses. Use disposable pens and safety needles.</a:t>
            </a:r>
          </a:p>
          <a:p>
            <a:pPr marL="457200" algn="l"/>
            <a:endParaRPr lang="en-GB" dirty="0">
              <a:solidFill>
                <a:srgbClr val="242424"/>
              </a:solidFill>
            </a:endParaRPr>
          </a:p>
          <a:p>
            <a:pPr marL="800100" indent="-342900" algn="l">
              <a:buFont typeface="Wingdings" panose="05000000000000000000" pitchFamily="2" charset="2"/>
              <a:buChar char="v"/>
            </a:pPr>
            <a:r>
              <a:rPr lang="en-GB" dirty="0">
                <a:solidFill>
                  <a:srgbClr val="242424"/>
                </a:solidFill>
                <a:effectLst/>
              </a:rPr>
              <a:t>Patient has dexterity issues.</a:t>
            </a:r>
          </a:p>
          <a:p>
            <a:pPr marL="457200" algn="l"/>
            <a:endParaRPr lang="en-GB" dirty="0">
              <a:solidFill>
                <a:srgbClr val="242424"/>
              </a:solidFill>
              <a:effectLst/>
            </a:endParaRPr>
          </a:p>
          <a:p>
            <a:pPr marL="800100" indent="-342900" algn="l">
              <a:buFont typeface="Wingdings" panose="05000000000000000000" pitchFamily="2" charset="2"/>
              <a:buChar char="v"/>
            </a:pPr>
            <a:r>
              <a:rPr lang="en-GB" dirty="0">
                <a:solidFill>
                  <a:srgbClr val="242424"/>
                </a:solidFill>
                <a:effectLst/>
              </a:rPr>
              <a:t>Some patients who live in assisted living.</a:t>
            </a:r>
          </a:p>
          <a:p>
            <a:pPr marL="800100" indent="-342900" algn="l">
              <a:buFont typeface="Wingdings" panose="05000000000000000000" pitchFamily="2" charset="2"/>
              <a:buChar char="v"/>
            </a:pPr>
            <a:endParaRPr lang="en-GB" dirty="0">
              <a:solidFill>
                <a:srgbClr val="242424"/>
              </a:solidFill>
            </a:endParaRPr>
          </a:p>
          <a:p>
            <a:pPr marL="800100" indent="-342900" algn="l">
              <a:buFont typeface="Wingdings" panose="05000000000000000000" pitchFamily="2" charset="2"/>
              <a:buChar char="v"/>
            </a:pPr>
            <a:r>
              <a:rPr lang="en-GB" dirty="0">
                <a:solidFill>
                  <a:srgbClr val="242424"/>
                </a:solidFill>
                <a:effectLst/>
              </a:rPr>
              <a:t>Patient chooses disposable pens as their preference.</a:t>
            </a:r>
          </a:p>
          <a:p>
            <a:pPr marL="800100" indent="-342900" algn="l">
              <a:buFont typeface="Wingdings" panose="05000000000000000000" pitchFamily="2" charset="2"/>
              <a:buChar char="v"/>
            </a:pPr>
            <a:endParaRPr lang="en-GB" dirty="0">
              <a:solidFill>
                <a:srgbClr val="242424"/>
              </a:solidFill>
            </a:endParaRPr>
          </a:p>
          <a:p>
            <a:pPr marL="800100" indent="-342900" algn="l">
              <a:buFont typeface="Wingdings" panose="05000000000000000000" pitchFamily="2" charset="2"/>
              <a:buChar char="v"/>
            </a:pPr>
            <a:r>
              <a:rPr lang="en-GB" dirty="0">
                <a:solidFill>
                  <a:srgbClr val="242424"/>
                </a:solidFill>
              </a:rPr>
              <a:t>Patient is at </a:t>
            </a:r>
            <a:r>
              <a:rPr lang="en-GB" dirty="0">
                <a:solidFill>
                  <a:srgbClr val="242424"/>
                </a:solidFill>
                <a:effectLst/>
              </a:rPr>
              <a:t>risk of mixing up insulin cartridges i.e</a:t>
            </a:r>
            <a:r>
              <a:rPr lang="en-GB" dirty="0">
                <a:solidFill>
                  <a:srgbClr val="242424"/>
                </a:solidFill>
              </a:rPr>
              <a:t>. </a:t>
            </a:r>
            <a:r>
              <a:rPr lang="en-GB" dirty="0">
                <a:solidFill>
                  <a:srgbClr val="242424"/>
                </a:solidFill>
                <a:effectLst/>
              </a:rPr>
              <a:t>learning disability, cognitive impairment etc.</a:t>
            </a:r>
          </a:p>
          <a:p>
            <a:pPr marL="800100" indent="-342900" algn="l">
              <a:buFont typeface="Wingdings" panose="05000000000000000000" pitchFamily="2" charset="2"/>
              <a:buChar char="v"/>
            </a:pPr>
            <a:endParaRPr lang="en-GB" i="1" dirty="0">
              <a:solidFill>
                <a:srgbClr val="242424"/>
              </a:solidFill>
            </a:endParaRPr>
          </a:p>
        </p:txBody>
      </p:sp>
    </p:spTree>
    <p:extLst>
      <p:ext uri="{BB962C8B-B14F-4D97-AF65-F5344CB8AC3E}">
        <p14:creationId xmlns:p14="http://schemas.microsoft.com/office/powerpoint/2010/main" val="327098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2">
            <a:extLst>
              <a:ext uri="{FF2B5EF4-FFF2-40B4-BE49-F238E27FC236}">
                <a16:creationId xmlns:a16="http://schemas.microsoft.com/office/drawing/2014/main" id="{319B0213-5028-5EA6-936F-50BC2CDAC5C3}"/>
              </a:ext>
            </a:extLst>
          </p:cNvPr>
          <p:cNvGraphicFramePr>
            <a:graphicFrameLocks noGrp="1"/>
          </p:cNvGraphicFramePr>
          <p:nvPr>
            <p:ph idx="1"/>
            <p:extLst>
              <p:ext uri="{D42A27DB-BD31-4B8C-83A1-F6EECF244321}">
                <p14:modId xmlns:p14="http://schemas.microsoft.com/office/powerpoint/2010/main" val="141932089"/>
              </p:ext>
            </p:extLst>
          </p:nvPr>
        </p:nvGraphicFramePr>
        <p:xfrm>
          <a:off x="317369" y="1138564"/>
          <a:ext cx="11557262" cy="51134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3">
            <a:extLst>
              <a:ext uri="{FF2B5EF4-FFF2-40B4-BE49-F238E27FC236}">
                <a16:creationId xmlns:a16="http://schemas.microsoft.com/office/drawing/2014/main" id="{2372D152-0C0A-DB61-226F-78DB4EE1DEB1}"/>
              </a:ext>
            </a:extLst>
          </p:cNvPr>
          <p:cNvSpPr txBox="1">
            <a:spLocks/>
          </p:cNvSpPr>
          <p:nvPr/>
        </p:nvSpPr>
        <p:spPr>
          <a:xfrm>
            <a:off x="317369" y="240921"/>
            <a:ext cx="6742192" cy="730076"/>
          </a:xfrm>
          <a:prstGeom prst="rect">
            <a:avLst/>
          </a:prstGeom>
          <a:solidFill>
            <a:schemeClr val="accent1">
              <a:lumMod val="60000"/>
              <a:lumOff val="40000"/>
            </a:schemeClr>
          </a:solidFill>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GB" dirty="0"/>
              <a:t>Build confidence to switch</a:t>
            </a:r>
          </a:p>
        </p:txBody>
      </p:sp>
    </p:spTree>
    <p:extLst>
      <p:ext uri="{BB962C8B-B14F-4D97-AF65-F5344CB8AC3E}">
        <p14:creationId xmlns:p14="http://schemas.microsoft.com/office/powerpoint/2010/main" val="872643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536D8A5-A9A1-49FF-FCD2-5522346678F5}"/>
              </a:ext>
            </a:extLst>
          </p:cNvPr>
          <p:cNvPicPr>
            <a:picLocks noChangeAspect="1"/>
          </p:cNvPicPr>
          <p:nvPr/>
        </p:nvPicPr>
        <p:blipFill>
          <a:blip r:embed="rId3"/>
          <a:stretch>
            <a:fillRect/>
          </a:stretch>
        </p:blipFill>
        <p:spPr>
          <a:xfrm>
            <a:off x="252298" y="92640"/>
            <a:ext cx="11474340" cy="6121729"/>
          </a:xfrm>
          <a:prstGeom prst="rect">
            <a:avLst/>
          </a:prstGeom>
        </p:spPr>
      </p:pic>
      <p:sp>
        <p:nvSpPr>
          <p:cNvPr id="16" name="TextBox 15">
            <a:extLst>
              <a:ext uri="{FF2B5EF4-FFF2-40B4-BE49-F238E27FC236}">
                <a16:creationId xmlns:a16="http://schemas.microsoft.com/office/drawing/2014/main" id="{9D379EC9-22DF-D177-6901-AC76BA7ACB57}"/>
              </a:ext>
            </a:extLst>
          </p:cNvPr>
          <p:cNvSpPr txBox="1"/>
          <p:nvPr/>
        </p:nvSpPr>
        <p:spPr>
          <a:xfrm>
            <a:off x="163170" y="0"/>
            <a:ext cx="11652595" cy="861774"/>
          </a:xfrm>
          <a:prstGeom prst="rect">
            <a:avLst/>
          </a:prstGeom>
          <a:noFill/>
        </p:spPr>
        <p:txBody>
          <a:bodyPr wrap="square">
            <a:spAutoFit/>
          </a:bodyPr>
          <a:lstStyle/>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Making the switch from disposable.  Which insulin cartridge for which </a:t>
            </a:r>
            <a:r>
              <a:rPr lang="en-GB" sz="3200" b="1" dirty="0">
                <a:latin typeface="Arial" panose="020B0604020202020204" pitchFamily="34" charset="0"/>
                <a:cs typeface="Arial" panose="020B0604020202020204" pitchFamily="34" charset="0"/>
              </a:rPr>
              <a:t>re-usable</a:t>
            </a:r>
            <a:r>
              <a:rPr lang="en-GB" b="1" dirty="0">
                <a:latin typeface="Arial" panose="020B0604020202020204" pitchFamily="34" charset="0"/>
                <a:cs typeface="Arial" panose="020B0604020202020204" pitchFamily="34" charset="0"/>
              </a:rPr>
              <a:t> pen</a:t>
            </a:r>
            <a:endParaRPr lang="en-GB" dirty="0"/>
          </a:p>
        </p:txBody>
      </p:sp>
      <p:sp>
        <p:nvSpPr>
          <p:cNvPr id="17" name="TextBox 16">
            <a:extLst>
              <a:ext uri="{FF2B5EF4-FFF2-40B4-BE49-F238E27FC236}">
                <a16:creationId xmlns:a16="http://schemas.microsoft.com/office/drawing/2014/main" id="{7A85530B-81CA-63E5-6451-2EFFD325044E}"/>
              </a:ext>
            </a:extLst>
          </p:cNvPr>
          <p:cNvSpPr txBox="1"/>
          <p:nvPr/>
        </p:nvSpPr>
        <p:spPr>
          <a:xfrm>
            <a:off x="269702" y="6303695"/>
            <a:ext cx="11652595" cy="461665"/>
          </a:xfrm>
          <a:prstGeom prst="rect">
            <a:avLst/>
          </a:prstGeom>
          <a:noFill/>
        </p:spPr>
        <p:txBody>
          <a:bodyPr wrap="square" rtlCol="0">
            <a:spAutoFit/>
          </a:bodyPr>
          <a:lstStyle/>
          <a:p>
            <a:r>
              <a:rPr lang="en-GB" sz="1200" dirty="0"/>
              <a:t>If you are based in South Yorkshire all the Green Prescribing and other diabetes information is available on the SY ICB Practice Nurse Hub.  </a:t>
            </a:r>
            <a:r>
              <a:rPr lang="en-GB" sz="1200" dirty="0">
                <a:hlinkClick r:id="rId4"/>
              </a:rPr>
              <a:t>Diabetes Resources and Links (sharepoint.com)</a:t>
            </a:r>
            <a:r>
              <a:rPr lang="en-GB" sz="1200" dirty="0"/>
              <a:t>.  Be aware this information is hosted by Sheffield based PCDN Team and will have many Sheffield Protocols.</a:t>
            </a:r>
          </a:p>
        </p:txBody>
      </p:sp>
    </p:spTree>
    <p:extLst>
      <p:ext uri="{BB962C8B-B14F-4D97-AF65-F5344CB8AC3E}">
        <p14:creationId xmlns:p14="http://schemas.microsoft.com/office/powerpoint/2010/main" val="299105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B0D46-01DC-768E-4EAD-FA1A187B6402}"/>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1AC0E437-7CA7-93FE-5684-50875B304EDC}"/>
              </a:ext>
            </a:extLst>
          </p:cNvPr>
          <p:cNvSpPr txBox="1">
            <a:spLocks/>
          </p:cNvSpPr>
          <p:nvPr/>
        </p:nvSpPr>
        <p:spPr>
          <a:xfrm>
            <a:off x="432619" y="497170"/>
            <a:ext cx="8485239" cy="692533"/>
          </a:xfrm>
          <a:prstGeom prst="rect">
            <a:avLst/>
          </a:prstGeom>
          <a:solidFill>
            <a:schemeClr val="accent1">
              <a:lumMod val="60000"/>
              <a:lumOff val="40000"/>
            </a:schemeClr>
          </a:solidFill>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GB" dirty="0"/>
              <a:t>Keep patients safe and allow informed choice</a:t>
            </a:r>
          </a:p>
        </p:txBody>
      </p:sp>
      <p:graphicFrame>
        <p:nvGraphicFramePr>
          <p:cNvPr id="13" name="Content Placeholder 1">
            <a:extLst>
              <a:ext uri="{FF2B5EF4-FFF2-40B4-BE49-F238E27FC236}">
                <a16:creationId xmlns:a16="http://schemas.microsoft.com/office/drawing/2014/main" id="{EA5C7A9D-505B-533F-56C3-17868B4CAD81}"/>
              </a:ext>
            </a:extLst>
          </p:cNvPr>
          <p:cNvGraphicFramePr/>
          <p:nvPr>
            <p:extLst>
              <p:ext uri="{D42A27DB-BD31-4B8C-83A1-F6EECF244321}">
                <p14:modId xmlns:p14="http://schemas.microsoft.com/office/powerpoint/2010/main" val="2296217813"/>
              </p:ext>
            </p:extLst>
          </p:nvPr>
        </p:nvGraphicFramePr>
        <p:xfrm>
          <a:off x="0" y="1526297"/>
          <a:ext cx="11861321" cy="49978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772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D45E8E-6D5D-9FD3-9C4C-E8C05F3A09FF}"/>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4400" b="1" kern="1200" dirty="0">
                <a:solidFill>
                  <a:srgbClr val="FFFFFF"/>
                </a:solidFill>
                <a:latin typeface="+mj-lt"/>
                <a:ea typeface="+mj-ea"/>
                <a:cs typeface="+mj-cs"/>
              </a:rPr>
              <a:t>Summary: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1BFE619-CAD4-F0D8-49C5-6A05D542C493}"/>
              </a:ext>
            </a:extLst>
          </p:cNvPr>
          <p:cNvSpPr>
            <a:spLocks noGrp="1"/>
          </p:cNvSpPr>
          <p:nvPr>
            <p:ph idx="1"/>
          </p:nvPr>
        </p:nvSpPr>
        <p:spPr>
          <a:xfrm>
            <a:off x="4447308" y="155276"/>
            <a:ext cx="6906491" cy="6021688"/>
          </a:xfrm>
        </p:spPr>
        <p:txBody>
          <a:bodyPr vert="horz" lIns="91440" tIns="45720" rIns="91440" bIns="45720" rtlCol="0" anchor="ctr">
            <a:normAutofit/>
          </a:bodyPr>
          <a:lstStyle/>
          <a:p>
            <a:pPr>
              <a:lnSpc>
                <a:spcPct val="90000"/>
              </a:lnSpc>
            </a:pPr>
            <a:r>
              <a:rPr lang="en-US" sz="2400" b="1" dirty="0"/>
              <a:t>Prescribing reusable cartridge pens results in lower: </a:t>
            </a:r>
          </a:p>
          <a:p>
            <a:pPr marL="342900" indent="-342900">
              <a:lnSpc>
                <a:spcPct val="90000"/>
              </a:lnSpc>
              <a:buFont typeface="Arial" panose="020B0604020202020204" pitchFamily="34" charset="0"/>
              <a:buChar char="•"/>
            </a:pPr>
            <a:endParaRPr lang="en-US" sz="2400" b="1" dirty="0"/>
          </a:p>
          <a:p>
            <a:pPr marL="342900" indent="-342900">
              <a:lnSpc>
                <a:spcPct val="90000"/>
              </a:lnSpc>
              <a:buFont typeface="Arial" panose="020B0604020202020204" pitchFamily="34" charset="0"/>
              <a:buChar char="•"/>
            </a:pPr>
            <a:r>
              <a:rPr lang="en-US" sz="2400" dirty="0"/>
              <a:t>Plastic use - cartridge pens last years</a:t>
            </a:r>
          </a:p>
          <a:p>
            <a:pPr marL="342900" indent="-342900">
              <a:lnSpc>
                <a:spcPct val="90000"/>
              </a:lnSpc>
              <a:buFont typeface="Arial" panose="020B0604020202020204" pitchFamily="34" charset="0"/>
              <a:buChar char="•"/>
            </a:pPr>
            <a:endParaRPr lang="en-US" sz="2400" dirty="0"/>
          </a:p>
          <a:p>
            <a:pPr marL="342900" indent="-342900">
              <a:lnSpc>
                <a:spcPct val="90000"/>
              </a:lnSpc>
              <a:buFont typeface="Arial" panose="020B0604020202020204" pitchFamily="34" charset="0"/>
              <a:buChar char="•"/>
            </a:pPr>
            <a:r>
              <a:rPr lang="en-US" sz="2400" dirty="0"/>
              <a:t>Sharps bins use </a:t>
            </a:r>
          </a:p>
          <a:p>
            <a:pPr marL="342900" indent="-342900">
              <a:lnSpc>
                <a:spcPct val="90000"/>
              </a:lnSpc>
              <a:buFont typeface="Arial" panose="020B0604020202020204" pitchFamily="34" charset="0"/>
              <a:buChar char="•"/>
            </a:pPr>
            <a:endParaRPr lang="en-US" sz="2400" dirty="0"/>
          </a:p>
          <a:p>
            <a:pPr marL="342900" indent="-342900">
              <a:lnSpc>
                <a:spcPct val="90000"/>
              </a:lnSpc>
              <a:buFont typeface="Arial" panose="020B0604020202020204" pitchFamily="34" charset="0"/>
              <a:buChar char="•"/>
            </a:pPr>
            <a:r>
              <a:rPr lang="en-US" sz="2400" dirty="0"/>
              <a:t>Carbon footprint </a:t>
            </a:r>
          </a:p>
          <a:p>
            <a:pPr marL="0" indent="-228600">
              <a:lnSpc>
                <a:spcPct val="90000"/>
              </a:lnSpc>
              <a:buFont typeface="Arial" panose="020B0604020202020204" pitchFamily="34" charset="0"/>
              <a:buChar char="•"/>
            </a:pPr>
            <a:endParaRPr lang="en-US" sz="2400" b="1" dirty="0"/>
          </a:p>
          <a:p>
            <a:pPr algn="ctr">
              <a:lnSpc>
                <a:spcPct val="90000"/>
              </a:lnSpc>
            </a:pPr>
            <a:r>
              <a:rPr lang="en-US" sz="2400" b="1" u="sng" dirty="0"/>
              <a:t>Cartridge Pens are better for the environment</a:t>
            </a:r>
          </a:p>
          <a:p>
            <a:pPr>
              <a:lnSpc>
                <a:spcPct val="90000"/>
              </a:lnSpc>
            </a:pPr>
            <a:endParaRPr lang="en-US" sz="2400" b="1" dirty="0"/>
          </a:p>
          <a:p>
            <a:pPr>
              <a:lnSpc>
                <a:spcPct val="90000"/>
              </a:lnSpc>
            </a:pPr>
            <a:endParaRPr lang="en-US" sz="2400" b="1" dirty="0"/>
          </a:p>
          <a:p>
            <a:pPr>
              <a:lnSpc>
                <a:spcPct val="90000"/>
              </a:lnSpc>
            </a:pPr>
            <a:r>
              <a:rPr lang="en-US" sz="2400" b="1" dirty="0">
                <a:solidFill>
                  <a:srgbClr val="FF0000"/>
                </a:solidFill>
              </a:rPr>
              <a:t>However:</a:t>
            </a:r>
          </a:p>
          <a:p>
            <a:pPr algn="ctr">
              <a:lnSpc>
                <a:spcPct val="90000"/>
              </a:lnSpc>
            </a:pPr>
            <a:r>
              <a:rPr lang="en-US" sz="2400" b="1" dirty="0"/>
              <a:t>Only suggest switching a patient to a reusable cartridge pen if it’s the right thing for </a:t>
            </a:r>
            <a:r>
              <a:rPr lang="en-US" sz="2400" b="1" u="sng" dirty="0"/>
              <a:t>them</a:t>
            </a:r>
            <a:r>
              <a:rPr lang="en-US" sz="2400" b="1" dirty="0"/>
              <a:t>.</a:t>
            </a:r>
          </a:p>
        </p:txBody>
      </p:sp>
    </p:spTree>
    <p:extLst>
      <p:ext uri="{BB962C8B-B14F-4D97-AF65-F5344CB8AC3E}">
        <p14:creationId xmlns:p14="http://schemas.microsoft.com/office/powerpoint/2010/main" val="76701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E36546-2D5C-8C71-5406-F203D148BEB2}"/>
              </a:ext>
            </a:extLst>
          </p:cNvPr>
          <p:cNvSpPr>
            <a:spLocks noGrp="1"/>
          </p:cNvSpPr>
          <p:nvPr>
            <p:ph idx="1"/>
          </p:nvPr>
        </p:nvSpPr>
        <p:spPr>
          <a:xfrm>
            <a:off x="293978" y="1003888"/>
            <a:ext cx="11088000" cy="3238544"/>
          </a:xfrm>
        </p:spPr>
        <p:txBody>
          <a:bodyPr>
            <a:noAutofit/>
          </a:bodyPr>
          <a:lstStyle/>
          <a:p>
            <a:endParaRPr lang="en-GB" sz="1800" dirty="0"/>
          </a:p>
          <a:p>
            <a:endParaRPr lang="en-GB" sz="1800" dirty="0"/>
          </a:p>
        </p:txBody>
      </p:sp>
      <p:sp>
        <p:nvSpPr>
          <p:cNvPr id="4" name="Title 3">
            <a:extLst>
              <a:ext uri="{FF2B5EF4-FFF2-40B4-BE49-F238E27FC236}">
                <a16:creationId xmlns:a16="http://schemas.microsoft.com/office/drawing/2014/main" id="{918B1061-392E-DD54-4CA0-2570E7B1E77D}"/>
              </a:ext>
            </a:extLst>
          </p:cNvPr>
          <p:cNvSpPr>
            <a:spLocks noGrp="1"/>
          </p:cNvSpPr>
          <p:nvPr>
            <p:ph type="title"/>
          </p:nvPr>
        </p:nvSpPr>
        <p:spPr>
          <a:xfrm>
            <a:off x="368044" y="366213"/>
            <a:ext cx="5083851" cy="637675"/>
          </a:xfrm>
          <a:solidFill>
            <a:schemeClr val="accent1">
              <a:lumMod val="60000"/>
              <a:lumOff val="40000"/>
            </a:schemeClr>
          </a:solidFill>
        </p:spPr>
        <p:txBody>
          <a:bodyPr>
            <a:normAutofit/>
          </a:bodyPr>
          <a:lstStyle/>
          <a:p>
            <a:r>
              <a:rPr lang="en-GB" dirty="0"/>
              <a:t>Aims of this presentation</a:t>
            </a:r>
          </a:p>
        </p:txBody>
      </p:sp>
      <p:sp>
        <p:nvSpPr>
          <p:cNvPr id="5" name="TextBox 4">
            <a:extLst>
              <a:ext uri="{FF2B5EF4-FFF2-40B4-BE49-F238E27FC236}">
                <a16:creationId xmlns:a16="http://schemas.microsoft.com/office/drawing/2014/main" id="{16B04703-6360-DF86-B9F9-17154A66248D}"/>
              </a:ext>
            </a:extLst>
          </p:cNvPr>
          <p:cNvSpPr txBox="1"/>
          <p:nvPr/>
        </p:nvSpPr>
        <p:spPr>
          <a:xfrm>
            <a:off x="483078" y="1777844"/>
            <a:ext cx="11088000" cy="4247317"/>
          </a:xfrm>
          <a:prstGeom prst="rect">
            <a:avLst/>
          </a:prstGeom>
          <a:noFill/>
        </p:spPr>
        <p:txBody>
          <a:bodyPr wrap="square">
            <a:spAutoFit/>
          </a:bodyPr>
          <a:lstStyle/>
          <a:p>
            <a:pPr marL="457200" indent="-457200">
              <a:buFont typeface="Wingdings" panose="05000000000000000000" pitchFamily="2" charset="2"/>
              <a:buChar char="v"/>
            </a:pPr>
            <a:r>
              <a:rPr lang="en-GB" sz="1800" dirty="0">
                <a:cs typeface="Arial" panose="020B0604020202020204" pitchFamily="34" charset="0"/>
              </a:rPr>
              <a:t>To raise awareness of the environmental issues of prescribing insulin in a safe way</a:t>
            </a:r>
          </a:p>
          <a:p>
            <a:pPr marL="457200" indent="-457200">
              <a:buFont typeface="Wingdings" panose="05000000000000000000" pitchFamily="2" charset="2"/>
              <a:buChar char="v"/>
            </a:pPr>
            <a:endParaRPr lang="en-GB" dirty="0">
              <a:cs typeface="Arial" panose="020B0604020202020204" pitchFamily="34" charset="0"/>
            </a:endParaRPr>
          </a:p>
          <a:p>
            <a:pPr marL="457200" indent="-457200">
              <a:buFont typeface="Wingdings" panose="05000000000000000000" pitchFamily="2" charset="2"/>
              <a:buChar char="v"/>
            </a:pPr>
            <a:r>
              <a:rPr lang="en-GB" sz="1800" dirty="0">
                <a:cs typeface="Arial" panose="020B0604020202020204" pitchFamily="34" charset="0"/>
              </a:rPr>
              <a:t>To highlight the differ</a:t>
            </a:r>
            <a:r>
              <a:rPr lang="en-GB" dirty="0">
                <a:cs typeface="Arial" panose="020B0604020202020204" pitchFamily="34" charset="0"/>
              </a:rPr>
              <a:t>ent devices available to administer insulin in the community</a:t>
            </a:r>
          </a:p>
          <a:p>
            <a:pPr marL="457200" indent="-457200">
              <a:buFont typeface="Wingdings" panose="05000000000000000000" pitchFamily="2" charset="2"/>
              <a:buChar char="v"/>
            </a:pPr>
            <a:endParaRPr lang="en-GB" dirty="0">
              <a:cs typeface="Arial" panose="020B0604020202020204" pitchFamily="34" charset="0"/>
            </a:endParaRPr>
          </a:p>
          <a:p>
            <a:pPr marL="457200" indent="-457200">
              <a:buFont typeface="Wingdings" panose="05000000000000000000" pitchFamily="2" charset="2"/>
              <a:buChar char="v"/>
            </a:pPr>
            <a:r>
              <a:rPr lang="en-GB" dirty="0">
                <a:cs typeface="Arial" panose="020B0604020202020204" pitchFamily="34" charset="0"/>
              </a:rPr>
              <a:t>To sign post to learning opportunities including videos demonstrating insulin administration</a:t>
            </a:r>
          </a:p>
          <a:p>
            <a:pPr marL="457200" indent="-457200">
              <a:buFont typeface="Wingdings" panose="05000000000000000000" pitchFamily="2" charset="2"/>
              <a:buChar char="v"/>
            </a:pPr>
            <a:endParaRPr lang="en-GB" dirty="0">
              <a:cs typeface="Arial" panose="020B0604020202020204" pitchFamily="34" charset="0"/>
            </a:endParaRPr>
          </a:p>
          <a:p>
            <a:pPr marL="457200" indent="-457200">
              <a:buFont typeface="Wingdings" panose="05000000000000000000" pitchFamily="2" charset="2"/>
              <a:buChar char="v"/>
            </a:pPr>
            <a:r>
              <a:rPr lang="en-GB" dirty="0">
                <a:cs typeface="Arial" panose="020B0604020202020204" pitchFamily="34" charset="0"/>
              </a:rPr>
              <a:t>Share visual examples of the pens and cartridges available for insulin</a:t>
            </a:r>
          </a:p>
          <a:p>
            <a:endParaRPr lang="en-GB" dirty="0">
              <a:cs typeface="Arial" panose="020B0604020202020204" pitchFamily="34" charset="0"/>
            </a:endParaRPr>
          </a:p>
          <a:p>
            <a:pPr marL="457200" indent="-457200">
              <a:buFont typeface="Wingdings" panose="05000000000000000000" pitchFamily="2" charset="2"/>
              <a:buChar char="v"/>
            </a:pPr>
            <a:r>
              <a:rPr lang="en-GB" dirty="0">
                <a:cs typeface="Arial" panose="020B0604020202020204" pitchFamily="34" charset="0"/>
              </a:rPr>
              <a:t>Enable you to give patients an informed choice about their insulin devices suitability and its potential impact on the environment</a:t>
            </a:r>
          </a:p>
          <a:p>
            <a:pPr marL="457200" indent="-457200">
              <a:buFont typeface="Wingdings" panose="05000000000000000000" pitchFamily="2" charset="2"/>
              <a:buChar char="v"/>
            </a:pPr>
            <a:endParaRPr lang="en-GB" dirty="0">
              <a:cs typeface="Arial" panose="020B0604020202020204" pitchFamily="34" charset="0"/>
            </a:endParaRPr>
          </a:p>
          <a:p>
            <a:pPr marL="457200" indent="-457200">
              <a:buFont typeface="Wingdings" panose="05000000000000000000" pitchFamily="2" charset="2"/>
              <a:buChar char="v"/>
            </a:pPr>
            <a:endParaRPr lang="en-GB" dirty="0">
              <a:cs typeface="Arial" panose="020B0604020202020204" pitchFamily="34" charset="0"/>
            </a:endParaRPr>
          </a:p>
          <a:p>
            <a:pPr marL="457200" indent="-457200">
              <a:buFont typeface="Wingdings" panose="05000000000000000000" pitchFamily="2" charset="2"/>
              <a:buChar char="v"/>
            </a:pPr>
            <a:endParaRPr lang="en-GB" dirty="0">
              <a:cs typeface="Arial" panose="020B0604020202020204" pitchFamily="34" charset="0"/>
            </a:endParaRPr>
          </a:p>
          <a:p>
            <a:pPr marL="457200" indent="-457200">
              <a:buFont typeface="Wingdings" panose="05000000000000000000" pitchFamily="2" charset="2"/>
              <a:buChar char="v"/>
            </a:pPr>
            <a:endParaRPr lang="en-GB" sz="1800" dirty="0">
              <a:cs typeface="Arial" panose="020B0604020202020204" pitchFamily="34" charset="0"/>
            </a:endParaRPr>
          </a:p>
          <a:p>
            <a:pPr marL="457200" indent="-457200">
              <a:buFont typeface="Wingdings" panose="05000000000000000000" pitchFamily="2" charset="2"/>
              <a:buChar char="v"/>
            </a:pPr>
            <a:endParaRPr lang="en-GB" sz="1800" dirty="0">
              <a:cs typeface="Arial" panose="020B0604020202020204" pitchFamily="34" charset="0"/>
            </a:endParaRPr>
          </a:p>
        </p:txBody>
      </p:sp>
    </p:spTree>
    <p:extLst>
      <p:ext uri="{BB962C8B-B14F-4D97-AF65-F5344CB8AC3E}">
        <p14:creationId xmlns:p14="http://schemas.microsoft.com/office/powerpoint/2010/main" val="85697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E36546-2D5C-8C71-5406-F203D148BEB2}"/>
              </a:ext>
            </a:extLst>
          </p:cNvPr>
          <p:cNvSpPr>
            <a:spLocks noGrp="1"/>
          </p:cNvSpPr>
          <p:nvPr>
            <p:ph idx="1"/>
          </p:nvPr>
        </p:nvSpPr>
        <p:spPr>
          <a:xfrm>
            <a:off x="296389" y="1477784"/>
            <a:ext cx="11088000" cy="3238544"/>
          </a:xfrm>
        </p:spPr>
        <p:txBody>
          <a:bodyPr>
            <a:noAutofit/>
          </a:bodyPr>
          <a:lstStyle/>
          <a:p>
            <a:pPr marL="457200" indent="-457200">
              <a:buFont typeface="Wingdings" panose="05000000000000000000" pitchFamily="2" charset="2"/>
              <a:buChar char="v"/>
            </a:pPr>
            <a:r>
              <a:rPr lang="en-GB" sz="1800" dirty="0">
                <a:cs typeface="Arial" panose="020B0604020202020204" pitchFamily="34" charset="0"/>
              </a:rPr>
              <a:t>Insulin was first discovered over 100 years ago.</a:t>
            </a:r>
          </a:p>
          <a:p>
            <a:pPr marL="457200" indent="-457200">
              <a:buFont typeface="Wingdings" panose="05000000000000000000" pitchFamily="2" charset="2"/>
              <a:buChar char="v"/>
            </a:pPr>
            <a:endParaRPr lang="en-GB" sz="1800" dirty="0">
              <a:cs typeface="Arial" panose="020B0604020202020204" pitchFamily="34" charset="0"/>
            </a:endParaRPr>
          </a:p>
          <a:p>
            <a:pPr marL="457200" indent="-457200">
              <a:buFont typeface="Wingdings" panose="05000000000000000000" pitchFamily="2" charset="2"/>
              <a:buChar char="v"/>
            </a:pPr>
            <a:r>
              <a:rPr lang="en-GB" sz="1800" dirty="0">
                <a:cs typeface="Arial" panose="020B0604020202020204" pitchFamily="34" charset="0"/>
              </a:rPr>
              <a:t>Insulin was the first medication to be discovered for diabetes and is still the most potent glucose-lowering therapy.</a:t>
            </a:r>
          </a:p>
          <a:p>
            <a:pPr marL="457200" indent="-457200">
              <a:buFont typeface="Wingdings" panose="05000000000000000000" pitchFamily="2" charset="2"/>
              <a:buChar char="v"/>
            </a:pPr>
            <a:endParaRPr lang="en-GB" sz="1800" dirty="0">
              <a:cs typeface="Arial" panose="020B0604020202020204" pitchFamily="34" charset="0"/>
            </a:endParaRPr>
          </a:p>
          <a:p>
            <a:pPr marL="457200" indent="-457200">
              <a:buFont typeface="Wingdings" panose="05000000000000000000" pitchFamily="2" charset="2"/>
              <a:buChar char="v"/>
            </a:pPr>
            <a:r>
              <a:rPr lang="en-GB" sz="1800" dirty="0">
                <a:cs typeface="Arial" panose="020B0604020202020204" pitchFamily="34" charset="0"/>
              </a:rPr>
              <a:t>Insulin delivery devices have rapidly advanced in the past 2 decades. Devices used to administer insulin are largely pens and pumps.  </a:t>
            </a:r>
          </a:p>
          <a:p>
            <a:pPr marL="457200" indent="-457200">
              <a:buFont typeface="Wingdings" panose="05000000000000000000" pitchFamily="2" charset="2"/>
              <a:buChar char="v"/>
            </a:pPr>
            <a:endParaRPr lang="en-GB" sz="1800" dirty="0">
              <a:cs typeface="Arial" panose="020B0604020202020204" pitchFamily="34" charset="0"/>
            </a:endParaRPr>
          </a:p>
          <a:p>
            <a:pPr marL="457200" indent="-457200">
              <a:buFont typeface="Wingdings" panose="05000000000000000000" pitchFamily="2" charset="2"/>
              <a:buChar char="v"/>
            </a:pPr>
            <a:r>
              <a:rPr lang="en-GB" sz="1800" dirty="0">
                <a:cs typeface="Arial" panose="020B0604020202020204" pitchFamily="34" charset="0"/>
              </a:rPr>
              <a:t>All patients living with type 1 diabetes and many with type 2 diabetes will require insulin.</a:t>
            </a:r>
          </a:p>
          <a:p>
            <a:pPr marL="457200" indent="-457200">
              <a:buFont typeface="Wingdings" panose="05000000000000000000" pitchFamily="2" charset="2"/>
              <a:buChar char="v"/>
            </a:pPr>
            <a:endParaRPr lang="en-GB" sz="1800" dirty="0">
              <a:cs typeface="Arial" panose="020B0604020202020204" pitchFamily="34" charset="0"/>
            </a:endParaRPr>
          </a:p>
          <a:p>
            <a:pPr marL="457200" indent="-457200">
              <a:buFont typeface="Wingdings" panose="05000000000000000000" pitchFamily="2" charset="2"/>
              <a:buChar char="v"/>
            </a:pPr>
            <a:r>
              <a:rPr lang="en-GB" sz="1800" dirty="0">
                <a:cs typeface="Arial" panose="020B0604020202020204" pitchFamily="34" charset="0"/>
              </a:rPr>
              <a:t>The prevalence of diabetes continues to increase*</a:t>
            </a:r>
          </a:p>
          <a:p>
            <a:endParaRPr lang="en-GB" sz="2400" dirty="0">
              <a:cs typeface="Arial" panose="020B0604020202020204" pitchFamily="34" charset="0"/>
            </a:endParaRPr>
          </a:p>
          <a:p>
            <a:endParaRPr lang="en-GB" sz="800" dirty="0">
              <a:cs typeface="Arial" panose="020B0604020202020204" pitchFamily="34" charset="0"/>
            </a:endParaRPr>
          </a:p>
          <a:p>
            <a:r>
              <a:rPr lang="en-GB" sz="1400" dirty="0">
                <a:cs typeface="Arial" panose="020B0604020202020204" pitchFamily="34" charset="0"/>
              </a:rPr>
              <a:t>Source:  National Library of Medicine May 2020 and *NDA Quarterly Dashboard comparing 21/22 with 22/23.  December 2023</a:t>
            </a:r>
          </a:p>
          <a:p>
            <a:endParaRPr lang="en-GB" sz="1800" dirty="0"/>
          </a:p>
        </p:txBody>
      </p:sp>
      <p:sp>
        <p:nvSpPr>
          <p:cNvPr id="4" name="Title 3">
            <a:extLst>
              <a:ext uri="{FF2B5EF4-FFF2-40B4-BE49-F238E27FC236}">
                <a16:creationId xmlns:a16="http://schemas.microsoft.com/office/drawing/2014/main" id="{918B1061-392E-DD54-4CA0-2570E7B1E77D}"/>
              </a:ext>
            </a:extLst>
          </p:cNvPr>
          <p:cNvSpPr>
            <a:spLocks noGrp="1"/>
          </p:cNvSpPr>
          <p:nvPr>
            <p:ph type="title"/>
          </p:nvPr>
        </p:nvSpPr>
        <p:spPr>
          <a:xfrm>
            <a:off x="385297" y="259472"/>
            <a:ext cx="6386439" cy="637675"/>
          </a:xfrm>
          <a:solidFill>
            <a:schemeClr val="accent1">
              <a:lumMod val="60000"/>
              <a:lumOff val="40000"/>
            </a:schemeClr>
          </a:solidFill>
        </p:spPr>
        <p:txBody>
          <a:bodyPr>
            <a:normAutofit/>
          </a:bodyPr>
          <a:lstStyle/>
          <a:p>
            <a:r>
              <a:rPr lang="en-GB" dirty="0"/>
              <a:t>The history of insulin &amp; pen devices</a:t>
            </a:r>
          </a:p>
        </p:txBody>
      </p:sp>
    </p:spTree>
    <p:extLst>
      <p:ext uri="{BB962C8B-B14F-4D97-AF65-F5344CB8AC3E}">
        <p14:creationId xmlns:p14="http://schemas.microsoft.com/office/powerpoint/2010/main" val="371606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C5DE68F-DCC8-D54A-CA1A-91CBC129C83D}"/>
              </a:ext>
            </a:extLst>
          </p:cNvPr>
          <p:cNvPicPr>
            <a:picLocks noGrp="1" noChangeAspect="1"/>
          </p:cNvPicPr>
          <p:nvPr>
            <p:ph idx="1"/>
          </p:nvPr>
        </p:nvPicPr>
        <p:blipFill>
          <a:blip r:embed="rId3"/>
          <a:stretch>
            <a:fillRect/>
          </a:stretch>
        </p:blipFill>
        <p:spPr>
          <a:xfrm>
            <a:off x="540751" y="1209674"/>
            <a:ext cx="10698749" cy="5022469"/>
          </a:xfrm>
        </p:spPr>
      </p:pic>
      <p:sp>
        <p:nvSpPr>
          <p:cNvPr id="6" name="TextBox 5">
            <a:extLst>
              <a:ext uri="{FF2B5EF4-FFF2-40B4-BE49-F238E27FC236}">
                <a16:creationId xmlns:a16="http://schemas.microsoft.com/office/drawing/2014/main" id="{54535558-BDA0-D60C-4145-00E31D1281FF}"/>
              </a:ext>
            </a:extLst>
          </p:cNvPr>
          <p:cNvSpPr txBox="1"/>
          <p:nvPr/>
        </p:nvSpPr>
        <p:spPr>
          <a:xfrm>
            <a:off x="540751" y="6400800"/>
            <a:ext cx="5850524" cy="646331"/>
          </a:xfrm>
          <a:prstGeom prst="rect">
            <a:avLst/>
          </a:prstGeom>
          <a:noFill/>
        </p:spPr>
        <p:txBody>
          <a:bodyPr wrap="square" rtlCol="0">
            <a:spAutoFit/>
          </a:bodyPr>
          <a:lstStyle/>
          <a:p>
            <a:r>
              <a:rPr lang="en-GB" sz="1800" dirty="0">
                <a:cs typeface="Arial" panose="020B0604020202020204" pitchFamily="34" charset="0"/>
              </a:rPr>
              <a:t>Source:  </a:t>
            </a:r>
            <a:r>
              <a:rPr lang="en-GB" sz="1800" dirty="0">
                <a:cs typeface="Arial" panose="020B0604020202020204" pitchFamily="34" charset="0"/>
                <a:hlinkClick r:id="rId4"/>
              </a:rPr>
              <a:t>National Library of Medicine May 2020.  </a:t>
            </a:r>
            <a:endParaRPr lang="en-GB" dirty="0"/>
          </a:p>
          <a:p>
            <a:endParaRPr lang="en-GB" dirty="0"/>
          </a:p>
        </p:txBody>
      </p:sp>
      <p:sp>
        <p:nvSpPr>
          <p:cNvPr id="2" name="Title 3">
            <a:extLst>
              <a:ext uri="{FF2B5EF4-FFF2-40B4-BE49-F238E27FC236}">
                <a16:creationId xmlns:a16="http://schemas.microsoft.com/office/drawing/2014/main" id="{2451E165-51CF-85F3-1AF8-2178529D6D15}"/>
              </a:ext>
            </a:extLst>
          </p:cNvPr>
          <p:cNvSpPr txBox="1">
            <a:spLocks/>
          </p:cNvSpPr>
          <p:nvPr/>
        </p:nvSpPr>
        <p:spPr>
          <a:xfrm>
            <a:off x="511561" y="403342"/>
            <a:ext cx="6386439" cy="637675"/>
          </a:xfrm>
          <a:prstGeom prst="rect">
            <a:avLst/>
          </a:prstGeom>
          <a:solidFill>
            <a:schemeClr val="accent1">
              <a:lumMod val="60000"/>
              <a:lumOff val="40000"/>
            </a:schemeClr>
          </a:solidFill>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GB" dirty="0"/>
              <a:t>The history of insulin &amp; pen devices</a:t>
            </a:r>
          </a:p>
        </p:txBody>
      </p:sp>
    </p:spTree>
    <p:extLst>
      <p:ext uri="{BB962C8B-B14F-4D97-AF65-F5344CB8AC3E}">
        <p14:creationId xmlns:p14="http://schemas.microsoft.com/office/powerpoint/2010/main" val="90950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DBC7ED0-0929-D8CF-8015-B7CF05761FE6}"/>
              </a:ext>
            </a:extLst>
          </p:cNvPr>
          <p:cNvSpPr/>
          <p:nvPr/>
        </p:nvSpPr>
        <p:spPr>
          <a:xfrm>
            <a:off x="475951" y="1123312"/>
            <a:ext cx="2538470" cy="922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dirty="0"/>
          </a:p>
          <a:p>
            <a:pPr algn="ctr"/>
            <a:endParaRPr lang="en-GB" sz="400" dirty="0"/>
          </a:p>
          <a:p>
            <a:pPr algn="ctr"/>
            <a:endParaRPr lang="en-GB" sz="400" dirty="0"/>
          </a:p>
          <a:p>
            <a:pPr algn="ctr"/>
            <a:r>
              <a:rPr lang="en-GB" sz="2600" dirty="0"/>
              <a:t>Disposable pens</a:t>
            </a:r>
          </a:p>
          <a:p>
            <a:pPr algn="ctr"/>
            <a:endParaRPr lang="en-GB" dirty="0"/>
          </a:p>
        </p:txBody>
      </p:sp>
      <p:pic>
        <p:nvPicPr>
          <p:cNvPr id="16" name="Picture 15">
            <a:extLst>
              <a:ext uri="{FF2B5EF4-FFF2-40B4-BE49-F238E27FC236}">
                <a16:creationId xmlns:a16="http://schemas.microsoft.com/office/drawing/2014/main" id="{8EC266D1-65EC-5471-EB6D-2839150078A4}"/>
              </a:ext>
            </a:extLst>
          </p:cNvPr>
          <p:cNvPicPr>
            <a:picLocks noChangeAspect="1"/>
          </p:cNvPicPr>
          <p:nvPr/>
        </p:nvPicPr>
        <p:blipFill>
          <a:blip r:embed="rId3"/>
          <a:stretch>
            <a:fillRect/>
          </a:stretch>
        </p:blipFill>
        <p:spPr>
          <a:xfrm>
            <a:off x="3148064" y="1123312"/>
            <a:ext cx="2655225" cy="922326"/>
          </a:xfrm>
          <a:prstGeom prst="rect">
            <a:avLst/>
          </a:prstGeom>
        </p:spPr>
      </p:pic>
      <p:sp>
        <p:nvSpPr>
          <p:cNvPr id="17" name="Rectangle 16">
            <a:extLst>
              <a:ext uri="{FF2B5EF4-FFF2-40B4-BE49-F238E27FC236}">
                <a16:creationId xmlns:a16="http://schemas.microsoft.com/office/drawing/2014/main" id="{E0B35A56-02CC-03AA-2EC5-1FC0C7F41547}"/>
              </a:ext>
            </a:extLst>
          </p:cNvPr>
          <p:cNvSpPr/>
          <p:nvPr/>
        </p:nvSpPr>
        <p:spPr>
          <a:xfrm>
            <a:off x="6162486" y="1123313"/>
            <a:ext cx="3004761" cy="922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 dirty="0"/>
          </a:p>
          <a:p>
            <a:pPr algn="ctr"/>
            <a:endParaRPr lang="en-GB" sz="400" dirty="0"/>
          </a:p>
          <a:p>
            <a:pPr algn="ctr"/>
            <a:endParaRPr lang="en-GB" sz="400" dirty="0"/>
          </a:p>
          <a:p>
            <a:pPr algn="ctr"/>
            <a:endParaRPr lang="en-GB" sz="400" dirty="0"/>
          </a:p>
          <a:p>
            <a:pPr algn="ctr"/>
            <a:r>
              <a:rPr lang="en-GB" sz="2600" dirty="0"/>
              <a:t>Reuseable cartridge pens</a:t>
            </a:r>
          </a:p>
          <a:p>
            <a:pPr algn="ctr"/>
            <a:endParaRPr lang="en-GB" dirty="0"/>
          </a:p>
        </p:txBody>
      </p:sp>
      <p:sp>
        <p:nvSpPr>
          <p:cNvPr id="18" name="Title 1">
            <a:extLst>
              <a:ext uri="{FF2B5EF4-FFF2-40B4-BE49-F238E27FC236}">
                <a16:creationId xmlns:a16="http://schemas.microsoft.com/office/drawing/2014/main" id="{FBAB75DF-77DD-420D-49DC-4128D2F77A56}"/>
              </a:ext>
            </a:extLst>
          </p:cNvPr>
          <p:cNvSpPr>
            <a:spLocks noGrp="1"/>
          </p:cNvSpPr>
          <p:nvPr>
            <p:ph type="title"/>
          </p:nvPr>
        </p:nvSpPr>
        <p:spPr>
          <a:xfrm>
            <a:off x="188453" y="18255"/>
            <a:ext cx="12188952" cy="1325563"/>
          </a:xfrm>
        </p:spPr>
        <p:txBody>
          <a:bodyPr>
            <a:normAutofit/>
          </a:bodyPr>
          <a:lstStyle/>
          <a:p>
            <a:r>
              <a:rPr lang="en-GB" sz="3600" b="1" dirty="0">
                <a:cs typeface="Arial" panose="020B0604020202020204" pitchFamily="34" charset="0"/>
              </a:rPr>
              <a:t>Pen options for Insulin Users</a:t>
            </a:r>
          </a:p>
        </p:txBody>
      </p:sp>
      <p:sp>
        <p:nvSpPr>
          <p:cNvPr id="19" name="TextBox 18">
            <a:extLst>
              <a:ext uri="{FF2B5EF4-FFF2-40B4-BE49-F238E27FC236}">
                <a16:creationId xmlns:a16="http://schemas.microsoft.com/office/drawing/2014/main" id="{97B33D10-A175-5939-F1D1-7F3AE63FEDAC}"/>
              </a:ext>
            </a:extLst>
          </p:cNvPr>
          <p:cNvSpPr txBox="1"/>
          <p:nvPr/>
        </p:nvSpPr>
        <p:spPr>
          <a:xfrm>
            <a:off x="369096" y="2254159"/>
            <a:ext cx="5516106" cy="4339650"/>
          </a:xfrm>
          <a:prstGeom prst="rect">
            <a:avLst/>
          </a:prstGeom>
          <a:noFill/>
        </p:spPr>
        <p:txBody>
          <a:bodyPr wrap="square" rtlCol="0">
            <a:spAutoFit/>
          </a:bodyPr>
          <a:lstStyle/>
          <a:p>
            <a:endParaRPr lang="en-GB" dirty="0"/>
          </a:p>
          <a:p>
            <a:r>
              <a:rPr lang="en-GB" dirty="0"/>
              <a:t>These pens are only used once.</a:t>
            </a:r>
          </a:p>
          <a:p>
            <a:endParaRPr lang="en-GB" dirty="0"/>
          </a:p>
          <a:p>
            <a:r>
              <a:rPr lang="en-GB" dirty="0"/>
              <a:t>Environmentally unfriendly as the plastic waste is far greater for this device.</a:t>
            </a:r>
          </a:p>
          <a:p>
            <a:endParaRPr lang="en-GB" dirty="0"/>
          </a:p>
          <a:p>
            <a:r>
              <a:rPr lang="en-GB" dirty="0"/>
              <a:t>The whole pen is placed in the yellow sharps bin as the pen cannot/should not be dismantled.</a:t>
            </a:r>
          </a:p>
          <a:p>
            <a:endParaRPr lang="en-GB" dirty="0"/>
          </a:p>
          <a:p>
            <a:r>
              <a:rPr lang="en-GB" dirty="0"/>
              <a:t>If there are dexterity issues patients may be better with this pen than a re-usable. If this type of pen is required, patient should be advised to recycle where possible. </a:t>
            </a:r>
          </a:p>
          <a:p>
            <a:endParaRPr lang="en-GB" sz="1400" b="1" dirty="0"/>
          </a:p>
          <a:p>
            <a:r>
              <a:rPr lang="en-GB" sz="1400" b="1" dirty="0"/>
              <a:t>NOVO - Pens  </a:t>
            </a:r>
            <a:r>
              <a:rPr lang="en-GB" sz="1400" dirty="0">
                <a:solidFill>
                  <a:srgbClr val="FFC000"/>
                </a:solidFill>
                <a:latin typeface="+mj-lt"/>
                <a:hlinkClick r:id="rId4">
                  <a:extLst>
                    <a:ext uri="{A12FA001-AC4F-418D-AE19-62706E023703}">
                      <ahyp:hlinkClr xmlns:ahyp="http://schemas.microsoft.com/office/drawing/2018/hyperlinkcolor" val="tx"/>
                    </a:ext>
                  </a:extLst>
                </a:hlinkClick>
              </a:rPr>
              <a:t>Home | </a:t>
            </a:r>
            <a:r>
              <a:rPr lang="en-GB" sz="1400" dirty="0" err="1">
                <a:solidFill>
                  <a:srgbClr val="FFC000"/>
                </a:solidFill>
                <a:latin typeface="+mj-lt"/>
                <a:hlinkClick r:id="rId4">
                  <a:extLst>
                    <a:ext uri="{A12FA001-AC4F-418D-AE19-62706E023703}">
                      <ahyp:hlinkClr xmlns:ahyp="http://schemas.microsoft.com/office/drawing/2018/hyperlinkcolor" val="tx"/>
                    </a:ext>
                  </a:extLst>
                </a:hlinkClick>
              </a:rPr>
              <a:t>PenCycle</a:t>
            </a:r>
            <a:r>
              <a:rPr lang="en-GB" sz="1400" dirty="0">
                <a:solidFill>
                  <a:srgbClr val="FFC000"/>
                </a:solidFill>
                <a:latin typeface="+mj-lt"/>
                <a:hlinkClick r:id="rId4">
                  <a:extLst>
                    <a:ext uri="{A12FA001-AC4F-418D-AE19-62706E023703}">
                      <ahyp:hlinkClr xmlns:ahyp="http://schemas.microsoft.com/office/drawing/2018/hyperlinkcolor" val="tx"/>
                    </a:ext>
                  </a:extLst>
                </a:hlinkClick>
              </a:rPr>
              <a:t> (pen-cycle.co.uk)</a:t>
            </a:r>
            <a:r>
              <a:rPr lang="en-GB" sz="1400" dirty="0">
                <a:solidFill>
                  <a:srgbClr val="FFC000"/>
                </a:solidFill>
                <a:latin typeface="+mj-lt"/>
              </a:rPr>
              <a:t> </a:t>
            </a:r>
          </a:p>
          <a:p>
            <a:r>
              <a:rPr lang="en-GB" sz="1400" b="1" dirty="0"/>
              <a:t>Sanofi - Pens  </a:t>
            </a:r>
            <a:r>
              <a:rPr lang="en-GB" sz="1400" i="0" u="sng" dirty="0">
                <a:solidFill>
                  <a:srgbClr val="FFC000"/>
                </a:solidFill>
                <a:effectLst/>
                <a:hlinkClick r:id="rId5" tooltip="Original URL: https://www.mysanofiinsulin.co.uk/repen/. Click or tap if you trust this link.">
                  <a:extLst>
                    <a:ext uri="{A12FA001-AC4F-418D-AE19-62706E023703}">
                      <ahyp:hlinkClr xmlns:ahyp="http://schemas.microsoft.com/office/drawing/2018/hyperlinkcolor" val="tx"/>
                    </a:ext>
                  </a:extLst>
                </a:hlinkClick>
              </a:rPr>
              <a:t>https://www.mysanofiinsulin.co.uk/repen/</a:t>
            </a:r>
            <a:endParaRPr lang="en-GB" sz="1400" dirty="0">
              <a:solidFill>
                <a:srgbClr val="FFC000"/>
              </a:solidFill>
            </a:endParaRPr>
          </a:p>
          <a:p>
            <a:endParaRPr lang="en-GB" dirty="0"/>
          </a:p>
        </p:txBody>
      </p:sp>
      <p:pic>
        <p:nvPicPr>
          <p:cNvPr id="20" name="Picture 19">
            <a:extLst>
              <a:ext uri="{FF2B5EF4-FFF2-40B4-BE49-F238E27FC236}">
                <a16:creationId xmlns:a16="http://schemas.microsoft.com/office/drawing/2014/main" id="{1E9EEBA2-E2D1-8E3F-F012-B90A99ED4F40}"/>
              </a:ext>
            </a:extLst>
          </p:cNvPr>
          <p:cNvPicPr>
            <a:picLocks noChangeAspect="1"/>
          </p:cNvPicPr>
          <p:nvPr/>
        </p:nvPicPr>
        <p:blipFill>
          <a:blip r:embed="rId6"/>
          <a:stretch>
            <a:fillRect/>
          </a:stretch>
        </p:blipFill>
        <p:spPr>
          <a:xfrm rot="282165">
            <a:off x="9495109" y="1002066"/>
            <a:ext cx="2176854" cy="1164817"/>
          </a:xfrm>
          <a:prstGeom prst="rect">
            <a:avLst/>
          </a:prstGeom>
        </p:spPr>
      </p:pic>
      <p:sp>
        <p:nvSpPr>
          <p:cNvPr id="21" name="TextBox 20">
            <a:extLst>
              <a:ext uri="{FF2B5EF4-FFF2-40B4-BE49-F238E27FC236}">
                <a16:creationId xmlns:a16="http://schemas.microsoft.com/office/drawing/2014/main" id="{8DA06629-0FBA-D381-250F-251CF3D7422A}"/>
              </a:ext>
            </a:extLst>
          </p:cNvPr>
          <p:cNvSpPr txBox="1"/>
          <p:nvPr/>
        </p:nvSpPr>
        <p:spPr>
          <a:xfrm>
            <a:off x="6097933" y="2462681"/>
            <a:ext cx="5878287" cy="4524315"/>
          </a:xfrm>
          <a:prstGeom prst="rect">
            <a:avLst/>
          </a:prstGeom>
          <a:noFill/>
        </p:spPr>
        <p:txBody>
          <a:bodyPr wrap="square" rtlCol="0">
            <a:spAutoFit/>
          </a:bodyPr>
          <a:lstStyle/>
          <a:p>
            <a:r>
              <a:rPr lang="en-GB" dirty="0"/>
              <a:t>Reusable pens last for several years so less plastic is needed for manufacture of the device.</a:t>
            </a:r>
          </a:p>
          <a:p>
            <a:endParaRPr lang="en-GB" dirty="0"/>
          </a:p>
          <a:p>
            <a:r>
              <a:rPr lang="en-GB" dirty="0"/>
              <a:t>Patients simply unscrew and add/change the insulin </a:t>
            </a:r>
            <a:r>
              <a:rPr lang="en-GB" dirty="0" err="1"/>
              <a:t>penfill</a:t>
            </a:r>
            <a:r>
              <a:rPr lang="en-GB" dirty="0"/>
              <a:t> cartridge.</a:t>
            </a:r>
          </a:p>
          <a:p>
            <a:endParaRPr lang="en-GB" dirty="0"/>
          </a:p>
          <a:p>
            <a:r>
              <a:rPr lang="en-GB" dirty="0"/>
              <a:t>Only the small glass </a:t>
            </a:r>
            <a:r>
              <a:rPr lang="en-GB" dirty="0" err="1"/>
              <a:t>penfill</a:t>
            </a:r>
            <a:r>
              <a:rPr lang="en-GB" dirty="0"/>
              <a:t> cartridge needs to be changed and disposed of in the yellow sharps bin taking far less space in the bin.  </a:t>
            </a:r>
          </a:p>
          <a:p>
            <a:endParaRPr lang="en-GB" dirty="0"/>
          </a:p>
          <a:p>
            <a:r>
              <a:rPr lang="en-GB" dirty="0"/>
              <a:t>Less packaging &amp; less plastic waste than disposable pens.</a:t>
            </a:r>
          </a:p>
          <a:p>
            <a:endParaRPr lang="en-GB" dirty="0"/>
          </a:p>
          <a:p>
            <a:r>
              <a:rPr lang="en-GB" dirty="0"/>
              <a:t>Some reusable cartridge pens have Smart Technology that shows when the last dose was given and more.</a:t>
            </a:r>
          </a:p>
          <a:p>
            <a:endParaRPr lang="en-GB" dirty="0"/>
          </a:p>
          <a:p>
            <a:endParaRPr lang="en-GB" dirty="0"/>
          </a:p>
        </p:txBody>
      </p:sp>
    </p:spTree>
    <p:extLst>
      <p:ext uri="{BB962C8B-B14F-4D97-AF65-F5344CB8AC3E}">
        <p14:creationId xmlns:p14="http://schemas.microsoft.com/office/powerpoint/2010/main" val="4199571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46716-6D55-7B6D-A6D9-BE7D616E63AE}"/>
              </a:ext>
            </a:extLst>
          </p:cNvPr>
          <p:cNvSpPr>
            <a:spLocks noGrp="1"/>
          </p:cNvSpPr>
          <p:nvPr>
            <p:ph type="title"/>
          </p:nvPr>
        </p:nvSpPr>
        <p:spPr>
          <a:xfrm>
            <a:off x="1140041" y="2620054"/>
            <a:ext cx="10515600" cy="1325563"/>
          </a:xfrm>
          <a:solidFill>
            <a:schemeClr val="accent1">
              <a:lumMod val="60000"/>
              <a:lumOff val="40000"/>
            </a:schemeClr>
          </a:solidFill>
        </p:spPr>
        <p:txBody>
          <a:bodyPr>
            <a:normAutofit/>
          </a:bodyPr>
          <a:lstStyle/>
          <a:p>
            <a:pPr algn="ctr"/>
            <a:r>
              <a:rPr lang="en-GB" sz="3600" b="1" dirty="0"/>
              <a:t>The Environmental Impact of Pen Choices</a:t>
            </a:r>
          </a:p>
        </p:txBody>
      </p:sp>
    </p:spTree>
    <p:extLst>
      <p:ext uri="{BB962C8B-B14F-4D97-AF65-F5344CB8AC3E}">
        <p14:creationId xmlns:p14="http://schemas.microsoft.com/office/powerpoint/2010/main" val="3143780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6">
            <a:extLst>
              <a:ext uri="{FF2B5EF4-FFF2-40B4-BE49-F238E27FC236}">
                <a16:creationId xmlns:a16="http://schemas.microsoft.com/office/drawing/2014/main" id="{B51027AE-0EB0-8B8B-48BC-C74961455651}"/>
              </a:ext>
            </a:extLst>
          </p:cNvPr>
          <p:cNvPicPr>
            <a:picLocks noGrp="1" noChangeAspect="1"/>
          </p:cNvPicPr>
          <p:nvPr>
            <p:ph idx="1"/>
          </p:nvPr>
        </p:nvPicPr>
        <p:blipFill>
          <a:blip r:embed="rId3"/>
          <a:stretch>
            <a:fillRect/>
          </a:stretch>
        </p:blipFill>
        <p:spPr>
          <a:xfrm>
            <a:off x="285136" y="991045"/>
            <a:ext cx="11229202" cy="2698384"/>
          </a:xfrm>
          <a:prstGeom prst="rect">
            <a:avLst/>
          </a:prstGeom>
        </p:spPr>
      </p:pic>
      <p:sp>
        <p:nvSpPr>
          <p:cNvPr id="4" name="TextBox 3">
            <a:extLst>
              <a:ext uri="{FF2B5EF4-FFF2-40B4-BE49-F238E27FC236}">
                <a16:creationId xmlns:a16="http://schemas.microsoft.com/office/drawing/2014/main" id="{654EFB97-76BB-98C2-CDA0-E1AB7B42CC4F}"/>
              </a:ext>
            </a:extLst>
          </p:cNvPr>
          <p:cNvSpPr txBox="1"/>
          <p:nvPr/>
        </p:nvSpPr>
        <p:spPr>
          <a:xfrm>
            <a:off x="207149" y="5598161"/>
            <a:ext cx="11680719" cy="523220"/>
          </a:xfrm>
          <a:prstGeom prst="rect">
            <a:avLst/>
          </a:prstGeom>
          <a:noFill/>
        </p:spPr>
        <p:txBody>
          <a:bodyPr wrap="square">
            <a:spAutoFit/>
          </a:bodyPr>
          <a:lstStyle/>
          <a:p>
            <a:r>
              <a:rPr lang="en-GB" sz="1400" b="1" dirty="0"/>
              <a:t>Source:  The information above and carbon footprints have been obtained from Novo Nordisk (2021) lifecycle analysis of their pens.  This information and their calculations are referred to throughout this presentation.  </a:t>
            </a:r>
            <a:r>
              <a:rPr lang="en-GB" sz="1200" b="1" dirty="0"/>
              <a:t>Novo rapid is the insulin included in the figures above.</a:t>
            </a:r>
          </a:p>
        </p:txBody>
      </p:sp>
      <p:pic>
        <p:nvPicPr>
          <p:cNvPr id="7" name="Picture 6" descr="A blue rectangle with white text&#10;&#10;Description automatically generated">
            <a:extLst>
              <a:ext uri="{FF2B5EF4-FFF2-40B4-BE49-F238E27FC236}">
                <a16:creationId xmlns:a16="http://schemas.microsoft.com/office/drawing/2014/main" id="{E68F529A-7B72-7015-9371-876AE2AED3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8731" y="3689429"/>
            <a:ext cx="8154538" cy="1771897"/>
          </a:xfrm>
          <a:prstGeom prst="rect">
            <a:avLst/>
          </a:prstGeom>
        </p:spPr>
      </p:pic>
      <p:sp>
        <p:nvSpPr>
          <p:cNvPr id="5" name="Title 3">
            <a:extLst>
              <a:ext uri="{FF2B5EF4-FFF2-40B4-BE49-F238E27FC236}">
                <a16:creationId xmlns:a16="http://schemas.microsoft.com/office/drawing/2014/main" id="{FEFD9450-9EAE-66B3-3135-0E2EAC1443C7}"/>
              </a:ext>
            </a:extLst>
          </p:cNvPr>
          <p:cNvSpPr txBox="1">
            <a:spLocks/>
          </p:cNvSpPr>
          <p:nvPr/>
        </p:nvSpPr>
        <p:spPr>
          <a:xfrm>
            <a:off x="285136" y="202202"/>
            <a:ext cx="8357419" cy="637675"/>
          </a:xfrm>
          <a:prstGeom prst="rect">
            <a:avLst/>
          </a:prstGeom>
          <a:solidFill>
            <a:schemeClr val="accent1">
              <a:lumMod val="60000"/>
              <a:lumOff val="40000"/>
            </a:schemeClr>
          </a:solidFill>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GB" dirty="0"/>
              <a:t>Comparing Carbon Footprints of Insulin Pens</a:t>
            </a:r>
          </a:p>
        </p:txBody>
      </p:sp>
    </p:spTree>
    <p:extLst>
      <p:ext uri="{BB962C8B-B14F-4D97-AF65-F5344CB8AC3E}">
        <p14:creationId xmlns:p14="http://schemas.microsoft.com/office/powerpoint/2010/main" val="1557090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7EC4C94F-7696-A750-038F-9BEDE7A8CA29}"/>
              </a:ext>
            </a:extLst>
          </p:cNvPr>
          <p:cNvSpPr txBox="1">
            <a:spLocks/>
          </p:cNvSpPr>
          <p:nvPr/>
        </p:nvSpPr>
        <p:spPr>
          <a:xfrm>
            <a:off x="360217" y="3048084"/>
            <a:ext cx="673491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sz="4000" dirty="0"/>
              <a:t>  Reduce the need for plastic</a:t>
            </a:r>
          </a:p>
        </p:txBody>
      </p:sp>
      <p:sp>
        <p:nvSpPr>
          <p:cNvPr id="8" name="Title 3">
            <a:extLst>
              <a:ext uri="{FF2B5EF4-FFF2-40B4-BE49-F238E27FC236}">
                <a16:creationId xmlns:a16="http://schemas.microsoft.com/office/drawing/2014/main" id="{5C1B0930-BB67-E8CD-0553-8FB077A2A1C5}"/>
              </a:ext>
            </a:extLst>
          </p:cNvPr>
          <p:cNvSpPr txBox="1">
            <a:spLocks/>
          </p:cNvSpPr>
          <p:nvPr/>
        </p:nvSpPr>
        <p:spPr>
          <a:xfrm>
            <a:off x="5690585" y="967117"/>
            <a:ext cx="6137295" cy="1695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endParaRPr lang="en-US" sz="4400" dirty="0"/>
          </a:p>
        </p:txBody>
      </p:sp>
      <p:sp>
        <p:nvSpPr>
          <p:cNvPr id="11" name="Title 3">
            <a:extLst>
              <a:ext uri="{FF2B5EF4-FFF2-40B4-BE49-F238E27FC236}">
                <a16:creationId xmlns:a16="http://schemas.microsoft.com/office/drawing/2014/main" id="{0621CFFB-B427-40B1-31DF-41181344B4D9}"/>
              </a:ext>
            </a:extLst>
          </p:cNvPr>
          <p:cNvSpPr txBox="1">
            <a:spLocks/>
          </p:cNvSpPr>
          <p:nvPr/>
        </p:nvSpPr>
        <p:spPr>
          <a:xfrm>
            <a:off x="5887503" y="1183665"/>
            <a:ext cx="62127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endParaRPr lang="en-US" sz="4400" dirty="0"/>
          </a:p>
        </p:txBody>
      </p:sp>
      <p:sp>
        <p:nvSpPr>
          <p:cNvPr id="15" name="Content Placeholder 1">
            <a:extLst>
              <a:ext uri="{FF2B5EF4-FFF2-40B4-BE49-F238E27FC236}">
                <a16:creationId xmlns:a16="http://schemas.microsoft.com/office/drawing/2014/main" id="{8B698918-20E8-D573-1DEF-2B9135C09555}"/>
              </a:ext>
            </a:extLst>
          </p:cNvPr>
          <p:cNvSpPr txBox="1">
            <a:spLocks/>
          </p:cNvSpPr>
          <p:nvPr/>
        </p:nvSpPr>
        <p:spPr>
          <a:xfrm>
            <a:off x="5860667" y="895036"/>
            <a:ext cx="5604714" cy="2493923"/>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8600">
              <a:lnSpc>
                <a:spcPct val="90000"/>
              </a:lnSpc>
              <a:buFont typeface="Arial" panose="020B0604020202020204" pitchFamily="34" charset="0"/>
              <a:buChar char="•"/>
            </a:pPr>
            <a:endParaRPr lang="en-US" sz="1500" dirty="0"/>
          </a:p>
          <a:p>
            <a:pPr>
              <a:lnSpc>
                <a:spcPct val="90000"/>
              </a:lnSpc>
            </a:pPr>
            <a:endParaRPr lang="en-US" sz="1500" dirty="0"/>
          </a:p>
          <a:p>
            <a:pPr indent="-228600">
              <a:lnSpc>
                <a:spcPct val="90000"/>
              </a:lnSpc>
              <a:buFont typeface="Arial" panose="020B0604020202020204" pitchFamily="34" charset="0"/>
              <a:buChar char="•"/>
            </a:pPr>
            <a:endParaRPr lang="en-US" sz="1500" dirty="0"/>
          </a:p>
        </p:txBody>
      </p:sp>
      <p:sp>
        <p:nvSpPr>
          <p:cNvPr id="16" name="Content Placeholder 1">
            <a:extLst>
              <a:ext uri="{FF2B5EF4-FFF2-40B4-BE49-F238E27FC236}">
                <a16:creationId xmlns:a16="http://schemas.microsoft.com/office/drawing/2014/main" id="{BF6FACA8-A7F1-937B-DC6E-E13EFF5DDFFC}"/>
              </a:ext>
            </a:extLst>
          </p:cNvPr>
          <p:cNvSpPr txBox="1">
            <a:spLocks/>
          </p:cNvSpPr>
          <p:nvPr/>
        </p:nvSpPr>
        <p:spPr>
          <a:xfrm>
            <a:off x="5577100" y="867635"/>
            <a:ext cx="5604714" cy="2493923"/>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228600">
              <a:lnSpc>
                <a:spcPct val="90000"/>
              </a:lnSpc>
              <a:buFont typeface="Arial" panose="020B0604020202020204" pitchFamily="34" charset="0"/>
              <a:buChar char="•"/>
            </a:pPr>
            <a:endParaRPr lang="en-US" sz="1500" dirty="0"/>
          </a:p>
          <a:p>
            <a:pPr marL="342900" indent="-228600">
              <a:lnSpc>
                <a:spcPct val="90000"/>
              </a:lnSpc>
              <a:buFont typeface="Arial" panose="020B0604020202020204" pitchFamily="34" charset="0"/>
              <a:buChar char="•"/>
            </a:pPr>
            <a:endParaRPr lang="en-US" sz="1500" dirty="0"/>
          </a:p>
          <a:p>
            <a:pPr marL="342900" indent="-228600">
              <a:lnSpc>
                <a:spcPct val="90000"/>
              </a:lnSpc>
              <a:buFont typeface="Arial" panose="020B0604020202020204" pitchFamily="34" charset="0"/>
              <a:buChar char="•"/>
            </a:pPr>
            <a:endParaRPr lang="en-US" sz="1500" dirty="0"/>
          </a:p>
          <a:p>
            <a:pPr indent="-228600">
              <a:lnSpc>
                <a:spcPct val="90000"/>
              </a:lnSpc>
              <a:buFont typeface="Arial" panose="020B0604020202020204" pitchFamily="34" charset="0"/>
              <a:buChar char="•"/>
            </a:pPr>
            <a:endParaRPr lang="en-US" sz="1500" dirty="0"/>
          </a:p>
          <a:p>
            <a:pPr indent="-228600">
              <a:lnSpc>
                <a:spcPct val="90000"/>
              </a:lnSpc>
              <a:buFont typeface="Arial" panose="020B0604020202020204" pitchFamily="34" charset="0"/>
              <a:buChar char="•"/>
            </a:pPr>
            <a:endParaRPr lang="en-US" sz="1500" dirty="0"/>
          </a:p>
          <a:p>
            <a:pPr indent="-228600">
              <a:lnSpc>
                <a:spcPct val="90000"/>
              </a:lnSpc>
              <a:buFont typeface="Arial" panose="020B0604020202020204" pitchFamily="34" charset="0"/>
              <a:buChar char="•"/>
            </a:pPr>
            <a:endParaRPr lang="en-US" sz="1500" dirty="0"/>
          </a:p>
          <a:p>
            <a:pPr>
              <a:lnSpc>
                <a:spcPct val="90000"/>
              </a:lnSpc>
            </a:pPr>
            <a:endParaRPr lang="en-US" sz="1500" dirty="0"/>
          </a:p>
          <a:p>
            <a:pPr>
              <a:lnSpc>
                <a:spcPct val="90000"/>
              </a:lnSpc>
            </a:pPr>
            <a:endParaRPr lang="en-US" sz="1500" dirty="0"/>
          </a:p>
          <a:p>
            <a:pPr indent="-228600">
              <a:lnSpc>
                <a:spcPct val="90000"/>
              </a:lnSpc>
              <a:buFont typeface="Arial" panose="020B0604020202020204" pitchFamily="34" charset="0"/>
              <a:buChar char="•"/>
            </a:pPr>
            <a:endParaRPr lang="en-US" sz="1500" dirty="0"/>
          </a:p>
        </p:txBody>
      </p:sp>
      <p:sp>
        <p:nvSpPr>
          <p:cNvPr id="18" name="Content Placeholder 1">
            <a:extLst>
              <a:ext uri="{FF2B5EF4-FFF2-40B4-BE49-F238E27FC236}">
                <a16:creationId xmlns:a16="http://schemas.microsoft.com/office/drawing/2014/main" id="{FAFF606C-79DA-FF85-658B-702C39A8EDE5}"/>
              </a:ext>
            </a:extLst>
          </p:cNvPr>
          <p:cNvSpPr txBox="1">
            <a:spLocks/>
          </p:cNvSpPr>
          <p:nvPr/>
        </p:nvSpPr>
        <p:spPr>
          <a:xfrm>
            <a:off x="-79899" y="1546852"/>
            <a:ext cx="12271899" cy="1594056"/>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228600">
              <a:lnSpc>
                <a:spcPct val="90000"/>
              </a:lnSpc>
              <a:buFont typeface="Arial" panose="020B0604020202020204" pitchFamily="34" charset="0"/>
              <a:buChar char="•"/>
            </a:pPr>
            <a:r>
              <a:rPr lang="en-US" sz="2000" dirty="0"/>
              <a:t>The shortage of disposable insulin pens is due to the limited availability of the</a:t>
            </a:r>
            <a:r>
              <a:rPr lang="en-US" sz="2000" b="1" dirty="0"/>
              <a:t> plastic </a:t>
            </a:r>
            <a:r>
              <a:rPr lang="en-US" sz="2000" dirty="0"/>
              <a:t>pen  NOT the insulin!</a:t>
            </a:r>
          </a:p>
          <a:p>
            <a:pPr marL="342900" indent="-228600">
              <a:lnSpc>
                <a:spcPct val="90000"/>
              </a:lnSpc>
              <a:buFont typeface="Arial" panose="020B0604020202020204" pitchFamily="34" charset="0"/>
              <a:buChar char="•"/>
            </a:pPr>
            <a:endParaRPr lang="en-US" sz="2000" dirty="0"/>
          </a:p>
          <a:p>
            <a:pPr marL="342900" indent="-228600">
              <a:lnSpc>
                <a:spcPct val="90000"/>
              </a:lnSpc>
              <a:buFont typeface="Arial" panose="020B0604020202020204" pitchFamily="34" charset="0"/>
              <a:buChar char="•"/>
            </a:pPr>
            <a:r>
              <a:rPr lang="en-US" sz="2000" dirty="0"/>
              <a:t>Massive increases in the use of GLP1s in disposable pens is an issue too – demanding more medical grade plastic</a:t>
            </a:r>
          </a:p>
          <a:p>
            <a:pPr marL="342900" indent="-228600">
              <a:lnSpc>
                <a:spcPct val="90000"/>
              </a:lnSpc>
              <a:buFont typeface="Arial" panose="020B0604020202020204" pitchFamily="34" charset="0"/>
              <a:buChar char="•"/>
            </a:pPr>
            <a:endParaRPr lang="en-US" sz="1500" dirty="0"/>
          </a:p>
          <a:p>
            <a:pPr>
              <a:lnSpc>
                <a:spcPct val="90000"/>
              </a:lnSpc>
            </a:pPr>
            <a:endParaRPr lang="en-US" sz="1500" dirty="0"/>
          </a:p>
          <a:p>
            <a:pPr indent="-228600">
              <a:lnSpc>
                <a:spcPct val="90000"/>
              </a:lnSpc>
              <a:buFont typeface="Arial" panose="020B0604020202020204" pitchFamily="34" charset="0"/>
              <a:buChar char="•"/>
            </a:pPr>
            <a:endParaRPr lang="en-US" sz="1500" dirty="0"/>
          </a:p>
          <a:p>
            <a:pPr>
              <a:lnSpc>
                <a:spcPct val="90000"/>
              </a:lnSpc>
            </a:pPr>
            <a:endParaRPr lang="en-US" sz="1500" dirty="0"/>
          </a:p>
          <a:p>
            <a:pPr>
              <a:lnSpc>
                <a:spcPct val="90000"/>
              </a:lnSpc>
            </a:pPr>
            <a:endParaRPr lang="en-US" sz="1500" dirty="0"/>
          </a:p>
          <a:p>
            <a:pPr indent="-228600">
              <a:lnSpc>
                <a:spcPct val="90000"/>
              </a:lnSpc>
              <a:buFont typeface="Arial" panose="020B0604020202020204" pitchFamily="34" charset="0"/>
              <a:buChar char="•"/>
            </a:pPr>
            <a:endParaRPr lang="en-US" sz="1500" dirty="0"/>
          </a:p>
        </p:txBody>
      </p:sp>
      <p:sp>
        <p:nvSpPr>
          <p:cNvPr id="19" name="Content Placeholder 1">
            <a:extLst>
              <a:ext uri="{FF2B5EF4-FFF2-40B4-BE49-F238E27FC236}">
                <a16:creationId xmlns:a16="http://schemas.microsoft.com/office/drawing/2014/main" id="{28B86D50-595B-9C04-8B74-D30ACA778588}"/>
              </a:ext>
            </a:extLst>
          </p:cNvPr>
          <p:cNvSpPr txBox="1">
            <a:spLocks/>
          </p:cNvSpPr>
          <p:nvPr/>
        </p:nvSpPr>
        <p:spPr>
          <a:xfrm>
            <a:off x="360218" y="4171040"/>
            <a:ext cx="11740043" cy="2493923"/>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8600">
              <a:lnSpc>
                <a:spcPct val="90000"/>
              </a:lnSpc>
              <a:buFont typeface="Arial" panose="020B0604020202020204" pitchFamily="34" charset="0"/>
              <a:buChar char="•"/>
            </a:pPr>
            <a:r>
              <a:rPr lang="en-US" sz="2000" dirty="0"/>
              <a:t>Disposable pens are single use but cartridge pens last for years. </a:t>
            </a:r>
          </a:p>
          <a:p>
            <a:pPr>
              <a:lnSpc>
                <a:spcPct val="90000"/>
              </a:lnSpc>
            </a:pPr>
            <a:r>
              <a:rPr lang="en-US" sz="2000" dirty="0"/>
              <a:t>     So plastic waste is </a:t>
            </a:r>
            <a:r>
              <a:rPr lang="en-US" sz="2000" b="1" u="sng" dirty="0"/>
              <a:t>much</a:t>
            </a:r>
            <a:r>
              <a:rPr lang="en-US" sz="2000" dirty="0"/>
              <a:t> lower using cartridge pens</a:t>
            </a:r>
          </a:p>
          <a:p>
            <a:pPr marL="114300">
              <a:lnSpc>
                <a:spcPct val="90000"/>
              </a:lnSpc>
            </a:pPr>
            <a:endParaRPr lang="en-US" sz="2000" dirty="0"/>
          </a:p>
          <a:p>
            <a:pPr marL="400050" indent="-285750">
              <a:lnSpc>
                <a:spcPct val="90000"/>
              </a:lnSpc>
              <a:buFont typeface="Arial" panose="020B0604020202020204" pitchFamily="34" charset="0"/>
              <a:buChar char="•"/>
            </a:pPr>
            <a:r>
              <a:rPr lang="en-US" sz="2000" dirty="0"/>
              <a:t>Disposable pens fill up sharps bins faster, hence more plastic waste </a:t>
            </a:r>
          </a:p>
          <a:p>
            <a:pPr marL="114300">
              <a:lnSpc>
                <a:spcPct val="90000"/>
              </a:lnSpc>
            </a:pPr>
            <a:endParaRPr lang="en-US" sz="2000" dirty="0"/>
          </a:p>
          <a:p>
            <a:pPr marL="342900" indent="-228600">
              <a:lnSpc>
                <a:spcPct val="90000"/>
              </a:lnSpc>
              <a:buFont typeface="Arial" panose="020B0604020202020204" pitchFamily="34" charset="0"/>
              <a:buChar char="•"/>
            </a:pPr>
            <a:r>
              <a:rPr lang="en-US" sz="2000" dirty="0"/>
              <a:t> Currently only Sanofi and Novo have a recycling scheme for their own branded pens</a:t>
            </a:r>
          </a:p>
          <a:p>
            <a:pPr marL="342900" indent="-228600">
              <a:lnSpc>
                <a:spcPct val="90000"/>
              </a:lnSpc>
              <a:buFont typeface="Arial" panose="020B0604020202020204" pitchFamily="34" charset="0"/>
              <a:buChar char="•"/>
            </a:pPr>
            <a:endParaRPr lang="en-US" sz="1500" dirty="0"/>
          </a:p>
          <a:p>
            <a:pPr marL="342900" indent="-228600">
              <a:lnSpc>
                <a:spcPct val="90000"/>
              </a:lnSpc>
              <a:buFont typeface="Arial" panose="020B0604020202020204" pitchFamily="34" charset="0"/>
              <a:buChar char="•"/>
            </a:pPr>
            <a:endParaRPr lang="en-US" sz="1500" dirty="0"/>
          </a:p>
          <a:p>
            <a:pPr marL="342900" indent="-228600">
              <a:lnSpc>
                <a:spcPct val="90000"/>
              </a:lnSpc>
              <a:buFont typeface="Arial" panose="020B0604020202020204" pitchFamily="34" charset="0"/>
              <a:buChar char="•"/>
            </a:pPr>
            <a:endParaRPr lang="en-US" sz="1500" dirty="0"/>
          </a:p>
          <a:p>
            <a:pPr indent="-228600">
              <a:lnSpc>
                <a:spcPct val="90000"/>
              </a:lnSpc>
              <a:buFont typeface="Arial" panose="020B0604020202020204" pitchFamily="34" charset="0"/>
              <a:buChar char="•"/>
            </a:pPr>
            <a:endParaRPr lang="en-US" sz="1500" dirty="0"/>
          </a:p>
          <a:p>
            <a:pPr indent="-228600">
              <a:lnSpc>
                <a:spcPct val="90000"/>
              </a:lnSpc>
              <a:buFont typeface="Arial" panose="020B0604020202020204" pitchFamily="34" charset="0"/>
              <a:buChar char="•"/>
            </a:pPr>
            <a:endParaRPr lang="en-US" sz="1500" dirty="0"/>
          </a:p>
          <a:p>
            <a:pPr indent="-228600">
              <a:lnSpc>
                <a:spcPct val="90000"/>
              </a:lnSpc>
              <a:buFont typeface="Arial" panose="020B0604020202020204" pitchFamily="34" charset="0"/>
              <a:buChar char="•"/>
            </a:pPr>
            <a:endParaRPr lang="en-US" sz="1500" dirty="0"/>
          </a:p>
          <a:p>
            <a:pPr>
              <a:lnSpc>
                <a:spcPct val="90000"/>
              </a:lnSpc>
            </a:pPr>
            <a:endParaRPr lang="en-US" sz="1500" dirty="0"/>
          </a:p>
          <a:p>
            <a:pPr>
              <a:lnSpc>
                <a:spcPct val="90000"/>
              </a:lnSpc>
            </a:pPr>
            <a:endParaRPr lang="en-US" sz="1500" dirty="0"/>
          </a:p>
          <a:p>
            <a:pPr indent="-228600">
              <a:lnSpc>
                <a:spcPct val="90000"/>
              </a:lnSpc>
              <a:buFont typeface="Arial" panose="020B0604020202020204" pitchFamily="34" charset="0"/>
              <a:buChar char="•"/>
            </a:pPr>
            <a:endParaRPr lang="en-US" sz="1500" dirty="0"/>
          </a:p>
        </p:txBody>
      </p:sp>
      <p:sp>
        <p:nvSpPr>
          <p:cNvPr id="3" name="Title 2">
            <a:extLst>
              <a:ext uri="{FF2B5EF4-FFF2-40B4-BE49-F238E27FC236}">
                <a16:creationId xmlns:a16="http://schemas.microsoft.com/office/drawing/2014/main" id="{F886A610-C0C3-4C2A-B1CE-99BE69CC150B}"/>
              </a:ext>
            </a:extLst>
          </p:cNvPr>
          <p:cNvSpPr>
            <a:spLocks noGrp="1"/>
          </p:cNvSpPr>
          <p:nvPr>
            <p:ph type="title"/>
          </p:nvPr>
        </p:nvSpPr>
        <p:spPr>
          <a:xfrm>
            <a:off x="617516" y="432000"/>
            <a:ext cx="11218637" cy="865186"/>
          </a:xfrm>
        </p:spPr>
        <p:txBody>
          <a:bodyPr>
            <a:normAutofit/>
          </a:bodyPr>
          <a:lstStyle/>
          <a:p>
            <a:r>
              <a:rPr lang="en-GB" sz="4000" dirty="0"/>
              <a:t>Impact of Plastic shortage in diabetes</a:t>
            </a:r>
          </a:p>
        </p:txBody>
      </p:sp>
      <p:pic>
        <p:nvPicPr>
          <p:cNvPr id="4" name="Picture 3">
            <a:extLst>
              <a:ext uri="{FF2B5EF4-FFF2-40B4-BE49-F238E27FC236}">
                <a16:creationId xmlns:a16="http://schemas.microsoft.com/office/drawing/2014/main" id="{938B1DD9-E351-77F6-2765-81DC7F4890A7}"/>
              </a:ext>
            </a:extLst>
          </p:cNvPr>
          <p:cNvPicPr>
            <a:picLocks noChangeAspect="1"/>
          </p:cNvPicPr>
          <p:nvPr/>
        </p:nvPicPr>
        <p:blipFill>
          <a:blip r:embed="rId3"/>
          <a:stretch>
            <a:fillRect/>
          </a:stretch>
        </p:blipFill>
        <p:spPr>
          <a:xfrm>
            <a:off x="8137618" y="2912710"/>
            <a:ext cx="3962643" cy="2235974"/>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Tree>
    <p:extLst>
      <p:ext uri="{BB962C8B-B14F-4D97-AF65-F5344CB8AC3E}">
        <p14:creationId xmlns:p14="http://schemas.microsoft.com/office/powerpoint/2010/main" val="286287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3">
            <a:extLst>
              <a:ext uri="{FF2B5EF4-FFF2-40B4-BE49-F238E27FC236}">
                <a16:creationId xmlns:a16="http://schemas.microsoft.com/office/drawing/2014/main" id="{15A92E86-ADA6-DDE1-39A4-9CC80D246C3A}"/>
              </a:ext>
            </a:extLst>
          </p:cNvPr>
          <p:cNvGraphicFramePr>
            <a:graphicFrameLocks noGrp="1"/>
          </p:cNvGraphicFramePr>
          <p:nvPr>
            <p:extLst>
              <p:ext uri="{D42A27DB-BD31-4B8C-83A1-F6EECF244321}">
                <p14:modId xmlns:p14="http://schemas.microsoft.com/office/powerpoint/2010/main" val="653092685"/>
              </p:ext>
            </p:extLst>
          </p:nvPr>
        </p:nvGraphicFramePr>
        <p:xfrm>
          <a:off x="1506363" y="2417697"/>
          <a:ext cx="9633527" cy="1201658"/>
        </p:xfrm>
        <a:graphic>
          <a:graphicData uri="http://schemas.openxmlformats.org/drawingml/2006/table">
            <a:tbl>
              <a:tblPr firstRow="1" bandRow="1">
                <a:tableStyleId>{5C22544A-7EE6-4342-B048-85BDC9FD1C3A}</a:tableStyleId>
              </a:tblPr>
              <a:tblGrid>
                <a:gridCol w="4873471">
                  <a:extLst>
                    <a:ext uri="{9D8B030D-6E8A-4147-A177-3AD203B41FA5}">
                      <a16:colId xmlns:a16="http://schemas.microsoft.com/office/drawing/2014/main" val="752676432"/>
                    </a:ext>
                  </a:extLst>
                </a:gridCol>
                <a:gridCol w="4760056">
                  <a:extLst>
                    <a:ext uri="{9D8B030D-6E8A-4147-A177-3AD203B41FA5}">
                      <a16:colId xmlns:a16="http://schemas.microsoft.com/office/drawing/2014/main" val="2319496402"/>
                    </a:ext>
                  </a:extLst>
                </a:gridCol>
              </a:tblGrid>
              <a:tr h="4701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Flex- Touch Disposable Pen or </a:t>
                      </a:r>
                      <a:r>
                        <a:rPr lang="en-GB" sz="1600" dirty="0" err="1"/>
                        <a:t>kwikpen</a:t>
                      </a:r>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Penfill Cartridge</a:t>
                      </a:r>
                      <a:endParaRPr lang="en-GB" sz="1600" dirty="0"/>
                    </a:p>
                  </a:txBody>
                  <a:tcPr/>
                </a:tc>
                <a:extLst>
                  <a:ext uri="{0D108BD9-81ED-4DB2-BD59-A6C34878D82A}">
                    <a16:rowId xmlns:a16="http://schemas.microsoft.com/office/drawing/2014/main" val="367038236"/>
                  </a:ext>
                </a:extLst>
              </a:tr>
              <a:tr h="357029">
                <a:tc>
                  <a:txBody>
                    <a:bodyPr/>
                    <a:lstStyle/>
                    <a:p>
                      <a:r>
                        <a:rPr lang="en-GB" dirty="0"/>
                        <a:t>28 grams (empty)</a:t>
                      </a:r>
                    </a:p>
                  </a:txBody>
                  <a:tcPr/>
                </a:tc>
                <a:tc>
                  <a:txBody>
                    <a:bodyPr/>
                    <a:lstStyle/>
                    <a:p>
                      <a:r>
                        <a:rPr lang="en-GB" dirty="0"/>
                        <a:t>5 grams (empty)</a:t>
                      </a:r>
                    </a:p>
                  </a:txBody>
                  <a:tcPr/>
                </a:tc>
                <a:extLst>
                  <a:ext uri="{0D108BD9-81ED-4DB2-BD59-A6C34878D82A}">
                    <a16:rowId xmlns:a16="http://schemas.microsoft.com/office/drawing/2014/main" val="3628168138"/>
                  </a:ext>
                </a:extLst>
              </a:tr>
              <a:tr h="357029">
                <a:tc>
                  <a:txBody>
                    <a:bodyPr/>
                    <a:lstStyle/>
                    <a:p>
                      <a:r>
                        <a:rPr lang="en-GB" dirty="0"/>
                        <a:t>6 per 0.5L sharps bin</a:t>
                      </a:r>
                    </a:p>
                  </a:txBody>
                  <a:tcPr/>
                </a:tc>
                <a:tc>
                  <a:txBody>
                    <a:bodyPr/>
                    <a:lstStyle/>
                    <a:p>
                      <a:r>
                        <a:rPr lang="en-GB" dirty="0"/>
                        <a:t>26 per 0.5L sharps bin</a:t>
                      </a:r>
                    </a:p>
                  </a:txBody>
                  <a:tcPr/>
                </a:tc>
                <a:extLst>
                  <a:ext uri="{0D108BD9-81ED-4DB2-BD59-A6C34878D82A}">
                    <a16:rowId xmlns:a16="http://schemas.microsoft.com/office/drawing/2014/main" val="1897623429"/>
                  </a:ext>
                </a:extLst>
              </a:tr>
            </a:tbl>
          </a:graphicData>
        </a:graphic>
      </p:graphicFrame>
      <p:graphicFrame>
        <p:nvGraphicFramePr>
          <p:cNvPr id="16" name="Table 22">
            <a:extLst>
              <a:ext uri="{FF2B5EF4-FFF2-40B4-BE49-F238E27FC236}">
                <a16:creationId xmlns:a16="http://schemas.microsoft.com/office/drawing/2014/main" id="{BAC15070-58C6-B1B2-8C1C-DB9371860000}"/>
              </a:ext>
            </a:extLst>
          </p:cNvPr>
          <p:cNvGraphicFramePr>
            <a:graphicFrameLocks noGrp="1"/>
          </p:cNvGraphicFramePr>
          <p:nvPr>
            <p:extLst>
              <p:ext uri="{D42A27DB-BD31-4B8C-83A1-F6EECF244321}">
                <p14:modId xmlns:p14="http://schemas.microsoft.com/office/powerpoint/2010/main" val="2836408235"/>
              </p:ext>
            </p:extLst>
          </p:nvPr>
        </p:nvGraphicFramePr>
        <p:xfrm>
          <a:off x="815892" y="3966200"/>
          <a:ext cx="10889801" cy="1737360"/>
        </p:xfrm>
        <a:graphic>
          <a:graphicData uri="http://schemas.openxmlformats.org/drawingml/2006/table">
            <a:tbl>
              <a:tblPr firstRow="1" bandRow="1">
                <a:tableStyleId>{5C22544A-7EE6-4342-B048-85BDC9FD1C3A}</a:tableStyleId>
              </a:tblPr>
              <a:tblGrid>
                <a:gridCol w="9322118">
                  <a:extLst>
                    <a:ext uri="{9D8B030D-6E8A-4147-A177-3AD203B41FA5}">
                      <a16:colId xmlns:a16="http://schemas.microsoft.com/office/drawing/2014/main" val="1846696147"/>
                    </a:ext>
                  </a:extLst>
                </a:gridCol>
                <a:gridCol w="1567683">
                  <a:extLst>
                    <a:ext uri="{9D8B030D-6E8A-4147-A177-3AD203B41FA5}">
                      <a16:colId xmlns:a16="http://schemas.microsoft.com/office/drawing/2014/main" val="1774703077"/>
                    </a:ext>
                  </a:extLst>
                </a:gridCol>
              </a:tblGrid>
              <a:tr h="1485900">
                <a:tc>
                  <a:txBody>
                    <a:bodyPr/>
                    <a:lstStyle/>
                    <a:p>
                      <a:pPr algn="ctr"/>
                      <a:r>
                        <a:rPr lang="en-GB" b="0" dirty="0"/>
                        <a:t>1 tonne of clinical waste costs an ICB approximately </a:t>
                      </a:r>
                      <a:r>
                        <a:rPr lang="en-GB" b="1" dirty="0"/>
                        <a:t>£1000 </a:t>
                      </a:r>
                      <a:r>
                        <a:rPr lang="en-GB" b="0" dirty="0"/>
                        <a:t>per tonne to destroy.</a:t>
                      </a:r>
                    </a:p>
                    <a:p>
                      <a:pPr algn="ctr"/>
                      <a:endParaRPr lang="en-GB" b="0" dirty="0"/>
                    </a:p>
                    <a:p>
                      <a:pPr algn="ctr"/>
                      <a:r>
                        <a:rPr lang="en-GB" b="0" dirty="0"/>
                        <a:t>Using the above (approximate) information the use of disposable pens would create 1 tonne of clinical waste </a:t>
                      </a:r>
                      <a:r>
                        <a:rPr lang="en-GB" b="1" u="sng" dirty="0"/>
                        <a:t>4 times </a:t>
                      </a:r>
                      <a:r>
                        <a:rPr lang="en-GB" b="0" dirty="0"/>
                        <a:t>faster than the use of cartridge pens </a:t>
                      </a:r>
                    </a:p>
                    <a:p>
                      <a:pPr algn="ctr"/>
                      <a:r>
                        <a:rPr lang="en-GB" b="0" dirty="0"/>
                        <a:t> </a:t>
                      </a:r>
                    </a:p>
                    <a:p>
                      <a:endParaRPr lang="en-GB" b="0" dirty="0"/>
                    </a:p>
                  </a:txBody>
                  <a:tcPr/>
                </a:tc>
                <a:tc>
                  <a:txBody>
                    <a:bodyPr/>
                    <a:lstStyle/>
                    <a:p>
                      <a:endParaRPr lang="en-GB" b="0" dirty="0"/>
                    </a:p>
                  </a:txBody>
                  <a:tcPr/>
                </a:tc>
                <a:extLst>
                  <a:ext uri="{0D108BD9-81ED-4DB2-BD59-A6C34878D82A}">
                    <a16:rowId xmlns:a16="http://schemas.microsoft.com/office/drawing/2014/main" val="1143547927"/>
                  </a:ext>
                </a:extLst>
              </a:tr>
            </a:tbl>
          </a:graphicData>
        </a:graphic>
      </p:graphicFrame>
      <p:sp>
        <p:nvSpPr>
          <p:cNvPr id="3" name="Content Placeholder 1">
            <a:extLst>
              <a:ext uri="{FF2B5EF4-FFF2-40B4-BE49-F238E27FC236}">
                <a16:creationId xmlns:a16="http://schemas.microsoft.com/office/drawing/2014/main" id="{37BB3BBB-9EFC-BFAE-BCDA-FFCA86C905A1}"/>
              </a:ext>
            </a:extLst>
          </p:cNvPr>
          <p:cNvSpPr txBox="1">
            <a:spLocks/>
          </p:cNvSpPr>
          <p:nvPr/>
        </p:nvSpPr>
        <p:spPr>
          <a:xfrm>
            <a:off x="544512" y="1641987"/>
            <a:ext cx="11557231" cy="4542503"/>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cs typeface="Arial" panose="020B0604020202020204" pitchFamily="34" charset="0"/>
              </a:rPr>
              <a:t>In addition to the environmental cost there is a financial cost of destroying waste in insulin administration.</a:t>
            </a:r>
          </a:p>
          <a:p>
            <a:r>
              <a:rPr lang="en-GB" sz="1800" dirty="0">
                <a:cs typeface="Arial" panose="020B0604020202020204" pitchFamily="34" charset="0"/>
              </a:rPr>
              <a:t>  The use of disposable insulin pens creates far more waste, which is paid for by the NHS to destroy</a:t>
            </a:r>
            <a:r>
              <a:rPr lang="en-GB" sz="2000" dirty="0">
                <a:cs typeface="Arial" panose="020B0604020202020204" pitchFamily="34" charset="0"/>
              </a:rPr>
              <a:t>:</a:t>
            </a:r>
          </a:p>
          <a:p>
            <a:r>
              <a:rPr lang="en-GB" sz="2000" dirty="0">
                <a:cs typeface="Arial" panose="020B0604020202020204" pitchFamily="34" charset="0"/>
              </a:rPr>
              <a:t> </a:t>
            </a:r>
          </a:p>
          <a:p>
            <a:r>
              <a:rPr lang="en-GB" dirty="0"/>
              <a:t>   </a:t>
            </a:r>
          </a:p>
        </p:txBody>
      </p:sp>
      <p:pic>
        <p:nvPicPr>
          <p:cNvPr id="2" name="Graphic 1" descr="Bonfire with solid fill">
            <a:extLst>
              <a:ext uri="{FF2B5EF4-FFF2-40B4-BE49-F238E27FC236}">
                <a16:creationId xmlns:a16="http://schemas.microsoft.com/office/drawing/2014/main" id="{B566A05D-A9DC-5A42-E138-8FA723FCCE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28068" y="3984938"/>
            <a:ext cx="1447800" cy="1325563"/>
          </a:xfrm>
          <a:prstGeom prst="rect">
            <a:avLst/>
          </a:prstGeom>
        </p:spPr>
      </p:pic>
      <p:pic>
        <p:nvPicPr>
          <p:cNvPr id="4" name="Picture 3">
            <a:extLst>
              <a:ext uri="{FF2B5EF4-FFF2-40B4-BE49-F238E27FC236}">
                <a16:creationId xmlns:a16="http://schemas.microsoft.com/office/drawing/2014/main" id="{0A8A1B47-70A3-FBE1-F840-32968E74945F}"/>
              </a:ext>
            </a:extLst>
          </p:cNvPr>
          <p:cNvPicPr>
            <a:picLocks noChangeAspect="1"/>
          </p:cNvPicPr>
          <p:nvPr/>
        </p:nvPicPr>
        <p:blipFill>
          <a:blip r:embed="rId5"/>
          <a:stretch>
            <a:fillRect/>
          </a:stretch>
        </p:blipFill>
        <p:spPr>
          <a:xfrm rot="282165">
            <a:off x="130352" y="2412261"/>
            <a:ext cx="1177627" cy="1026463"/>
          </a:xfrm>
          <a:prstGeom prst="rect">
            <a:avLst/>
          </a:prstGeom>
        </p:spPr>
      </p:pic>
      <p:sp>
        <p:nvSpPr>
          <p:cNvPr id="5" name="TextBox 4">
            <a:extLst>
              <a:ext uri="{FF2B5EF4-FFF2-40B4-BE49-F238E27FC236}">
                <a16:creationId xmlns:a16="http://schemas.microsoft.com/office/drawing/2014/main" id="{2B9303DC-0CE4-546A-7480-D12377234190}"/>
              </a:ext>
            </a:extLst>
          </p:cNvPr>
          <p:cNvSpPr txBox="1"/>
          <p:nvPr/>
        </p:nvSpPr>
        <p:spPr>
          <a:xfrm>
            <a:off x="815892" y="5836269"/>
            <a:ext cx="10725007" cy="369332"/>
          </a:xfrm>
          <a:prstGeom prst="rect">
            <a:avLst/>
          </a:prstGeom>
          <a:noFill/>
        </p:spPr>
        <p:txBody>
          <a:bodyPr wrap="square" rtlCol="0">
            <a:spAutoFit/>
          </a:bodyPr>
          <a:lstStyle/>
          <a:p>
            <a:r>
              <a:rPr lang="en-GB" dirty="0"/>
              <a:t>All insulin cartridge pens can use generic insulin needles, the same as the disposable, so no financial impact</a:t>
            </a:r>
          </a:p>
        </p:txBody>
      </p:sp>
      <p:sp>
        <p:nvSpPr>
          <p:cNvPr id="6" name="Title 3">
            <a:extLst>
              <a:ext uri="{FF2B5EF4-FFF2-40B4-BE49-F238E27FC236}">
                <a16:creationId xmlns:a16="http://schemas.microsoft.com/office/drawing/2014/main" id="{1E9594DF-55BA-25CD-7453-DDF4F1C72929}"/>
              </a:ext>
            </a:extLst>
          </p:cNvPr>
          <p:cNvSpPr txBox="1">
            <a:spLocks/>
          </p:cNvSpPr>
          <p:nvPr/>
        </p:nvSpPr>
        <p:spPr>
          <a:xfrm>
            <a:off x="501917" y="550929"/>
            <a:ext cx="11145571" cy="954240"/>
          </a:xfrm>
          <a:prstGeom prst="rect">
            <a:avLst/>
          </a:prstGeom>
          <a:solidFill>
            <a:schemeClr val="accent1">
              <a:lumMod val="60000"/>
              <a:lumOff val="40000"/>
            </a:schemeClr>
          </a:solidFill>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GB" dirty="0"/>
              <a:t>           Financial costs of prescribing choices</a:t>
            </a:r>
          </a:p>
        </p:txBody>
      </p:sp>
    </p:spTree>
    <p:extLst>
      <p:ext uri="{BB962C8B-B14F-4D97-AF65-F5344CB8AC3E}">
        <p14:creationId xmlns:p14="http://schemas.microsoft.com/office/powerpoint/2010/main" val="353480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3CC1284E6BD448A26255FD1D71B132" ma:contentTypeVersion="16" ma:contentTypeDescription="Create a new document." ma:contentTypeScope="" ma:versionID="bd1ff163bd6d3ac3efd3bbfb25646226">
  <xsd:schema xmlns:xsd="http://www.w3.org/2001/XMLSchema" xmlns:xs="http://www.w3.org/2001/XMLSchema" xmlns:p="http://schemas.microsoft.com/office/2006/metadata/properties" xmlns:ns3="c2ebb41b-316e-45fc-92e7-942ae0bef597" xmlns:ns4="e95eaf4d-fbd2-4a8a-a253-fbfb8e91c886" targetNamespace="http://schemas.microsoft.com/office/2006/metadata/properties" ma:root="true" ma:fieldsID="29290b651c6d1a4ecd759ff4ac2c26fd" ns3:_="" ns4:_="">
    <xsd:import namespace="c2ebb41b-316e-45fc-92e7-942ae0bef597"/>
    <xsd:import namespace="e95eaf4d-fbd2-4a8a-a253-fbfb8e91c88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LengthInSeconds" minOccurs="0"/>
                <xsd:element ref="ns3:_activity" minOccurs="0"/>
                <xsd:element ref="ns3:MediaServiceObjectDetectorVersions" minOccurs="0"/>
                <xsd:element ref="ns3:MediaServiceSystemTags"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ebb41b-316e-45fc-92e7-942ae0bef5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5eaf4d-fbd2-4a8a-a253-fbfb8e91c88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c2ebb41b-316e-45fc-92e7-942ae0bef597" xsi:nil="true"/>
  </documentManagement>
</p:properties>
</file>

<file path=customXml/itemProps1.xml><?xml version="1.0" encoding="utf-8"?>
<ds:datastoreItem xmlns:ds="http://schemas.openxmlformats.org/officeDocument/2006/customXml" ds:itemID="{2A1E4405-CA7B-4AA6-BB3C-5912F3D152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ebb41b-316e-45fc-92e7-942ae0bef597"/>
    <ds:schemaRef ds:uri="e95eaf4d-fbd2-4a8a-a253-fbfb8e91c8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9DC9BA-80B9-4F5D-A899-B99E3BEAE568}">
  <ds:schemaRefs>
    <ds:schemaRef ds:uri="http://schemas.microsoft.com/sharepoint/v3/contenttype/forms"/>
  </ds:schemaRefs>
</ds:datastoreItem>
</file>

<file path=customXml/itemProps3.xml><?xml version="1.0" encoding="utf-8"?>
<ds:datastoreItem xmlns:ds="http://schemas.openxmlformats.org/officeDocument/2006/customXml" ds:itemID="{85E6D67F-5723-452B-A7E1-73D2381F5BA3}">
  <ds:schemaRefs>
    <ds:schemaRef ds:uri="http://purl.org/dc/dcmitype/"/>
    <ds:schemaRef ds:uri="http://purl.org/dc/terms/"/>
    <ds:schemaRef ds:uri="http://schemas.microsoft.com/office/2006/metadata/properties"/>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e95eaf4d-fbd2-4a8a-a253-fbfb8e91c886"/>
    <ds:schemaRef ds:uri="c2ebb41b-316e-45fc-92e7-942ae0bef597"/>
    <ds:schemaRef ds:uri="http://www.w3.org/XML/1998/namespace"/>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9204</TotalTime>
  <Words>1373</Words>
  <Application>Microsoft Office PowerPoint</Application>
  <PresentationFormat>Widescreen</PresentationFormat>
  <Paragraphs>198</Paragraphs>
  <Slides>16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Greener Prescribing in Diabetes – Insulin Pens</vt:lpstr>
      <vt:lpstr>Aims of this presentation</vt:lpstr>
      <vt:lpstr>The history of insulin &amp; pen devices</vt:lpstr>
      <vt:lpstr>PowerPoint Presentation</vt:lpstr>
      <vt:lpstr>Pen options for Insulin Users</vt:lpstr>
      <vt:lpstr>The Environmental Impact of Pen Choices</vt:lpstr>
      <vt:lpstr>PowerPoint Presentation</vt:lpstr>
      <vt:lpstr>Impact of Plastic shortage in diabetes</vt:lpstr>
      <vt:lpstr>PowerPoint Presentation</vt:lpstr>
      <vt:lpstr>PowerPoint Presentation</vt:lpstr>
      <vt:lpstr>Getting the right pen for both the patient and the environment</vt:lpstr>
      <vt:lpstr>PowerPoint Presentation</vt:lpstr>
      <vt:lpstr>PowerPoint Presentation</vt:lpstr>
      <vt:lpstr>PowerPoint Presentation</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Greener Prescribing in Diabetes</dc:title>
  <dc:creator>THOMPSON, Clair (NHS SOUTH YORKSHIRE ICB - 03N)</dc:creator>
  <cp:lastModifiedBy>Louise Patke</cp:lastModifiedBy>
  <cp:revision>56</cp:revision>
  <dcterms:created xsi:type="dcterms:W3CDTF">2023-12-07T14:41:46Z</dcterms:created>
  <dcterms:modified xsi:type="dcterms:W3CDTF">2024-06-06T08:30:00Z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0x010100B23CC1284E6BD448A26255FD1D71B132</vt:lpwstr>
  </property>
  <property fmtid="{D5CDD505-2E9C-101B-9397-08002B2CF9AE}" pid="3" name="MediaServiceImageTags">
    <vt:lpwstr/>
  </property>
</Properties>
</file>