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0" r:id="rId2"/>
  </p:sldMasterIdLst>
  <p:notesMasterIdLst>
    <p:notesMasterId r:id="rId40"/>
  </p:notesMasterIdLst>
  <p:sldIdLst>
    <p:sldId id="257" r:id="rId3"/>
    <p:sldId id="271" r:id="rId4"/>
    <p:sldId id="270" r:id="rId5"/>
    <p:sldId id="263" r:id="rId6"/>
    <p:sldId id="260" r:id="rId7"/>
    <p:sldId id="272" r:id="rId8"/>
    <p:sldId id="274" r:id="rId9"/>
    <p:sldId id="273" r:id="rId10"/>
    <p:sldId id="275" r:id="rId11"/>
    <p:sldId id="276" r:id="rId12"/>
    <p:sldId id="277" r:id="rId13"/>
    <p:sldId id="278" r:id="rId14"/>
    <p:sldId id="279" r:id="rId15"/>
    <p:sldId id="280" r:id="rId16"/>
    <p:sldId id="284" r:id="rId17"/>
    <p:sldId id="281" r:id="rId18"/>
    <p:sldId id="282" r:id="rId19"/>
    <p:sldId id="285" r:id="rId20"/>
    <p:sldId id="286" r:id="rId21"/>
    <p:sldId id="287" r:id="rId22"/>
    <p:sldId id="288" r:id="rId23"/>
    <p:sldId id="289" r:id="rId24"/>
    <p:sldId id="290" r:id="rId25"/>
    <p:sldId id="291" r:id="rId26"/>
    <p:sldId id="292" r:id="rId27"/>
    <p:sldId id="293" r:id="rId28"/>
    <p:sldId id="294" r:id="rId29"/>
    <p:sldId id="295" r:id="rId30"/>
    <p:sldId id="296" r:id="rId31"/>
    <p:sldId id="297" r:id="rId32"/>
    <p:sldId id="298" r:id="rId33"/>
    <p:sldId id="299" r:id="rId34"/>
    <p:sldId id="300" r:id="rId35"/>
    <p:sldId id="301" r:id="rId36"/>
    <p:sldId id="302" r:id="rId37"/>
    <p:sldId id="303" r:id="rId38"/>
    <p:sldId id="304"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6" d="100"/>
          <a:sy n="106" d="100"/>
        </p:scale>
        <p:origin x="79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A2DC7C-5A4C-43E5-A003-174B8D908A88}" type="doc">
      <dgm:prSet loTypeId="urn:microsoft.com/office/officeart/2008/layout/LinedList" loCatId="list" qsTypeId="urn:microsoft.com/office/officeart/2005/8/quickstyle/simple1" qsCatId="simple" csTypeId="urn:microsoft.com/office/officeart/2005/8/colors/accent1_1" csCatId="accent1" phldr="1"/>
      <dgm:spPr/>
      <dgm:t>
        <a:bodyPr/>
        <a:lstStyle/>
        <a:p>
          <a:endParaRPr lang="en-US"/>
        </a:p>
      </dgm:t>
    </dgm:pt>
    <dgm:pt modelId="{7CE42466-86E8-4C8C-86B3-026871679A59}">
      <dgm:prSet/>
      <dgm:spPr/>
      <dgm:t>
        <a:bodyPr/>
        <a:lstStyle/>
        <a:p>
          <a:r>
            <a:rPr lang="en-GB">
              <a:latin typeface="Arial" panose="020B0604020202020204" pitchFamily="34" charset="0"/>
              <a:cs typeface="Arial" panose="020B0604020202020204" pitchFamily="34" charset="0"/>
            </a:rPr>
            <a:t>Ensuring cold chain has been maintained during transport and managing receipt of vaccines directly into refrigeration</a:t>
          </a:r>
          <a:endParaRPr lang="en-US">
            <a:latin typeface="Arial" panose="020B0604020202020204" pitchFamily="34" charset="0"/>
            <a:cs typeface="Arial" panose="020B0604020202020204" pitchFamily="34" charset="0"/>
          </a:endParaRPr>
        </a:p>
      </dgm:t>
    </dgm:pt>
    <dgm:pt modelId="{B45CD4D3-7421-4EBD-AEC4-8C0D97047A02}" type="parTrans" cxnId="{6DE2A87E-044D-4EDE-A608-AC409135B5F7}">
      <dgm:prSet/>
      <dgm:spPr/>
      <dgm:t>
        <a:bodyPr/>
        <a:lstStyle/>
        <a:p>
          <a:endParaRPr lang="en-US" sz="2000"/>
        </a:p>
      </dgm:t>
    </dgm:pt>
    <dgm:pt modelId="{88391F03-43ED-49CF-A117-3740CF5BE934}" type="sibTrans" cxnId="{6DE2A87E-044D-4EDE-A608-AC409135B5F7}">
      <dgm:prSet/>
      <dgm:spPr/>
      <dgm:t>
        <a:bodyPr/>
        <a:lstStyle/>
        <a:p>
          <a:endParaRPr lang="en-US"/>
        </a:p>
      </dgm:t>
    </dgm:pt>
    <dgm:pt modelId="{C4E9BD58-9442-4A6E-B42D-6E6747717DA9}">
      <dgm:prSet/>
      <dgm:spPr/>
      <dgm:t>
        <a:bodyPr/>
        <a:lstStyle/>
        <a:p>
          <a:r>
            <a:rPr lang="en-GB">
              <a:latin typeface="Arial" panose="020B0604020202020204" pitchFamily="34" charset="0"/>
              <a:cs typeface="Arial" panose="020B0604020202020204" pitchFamily="34" charset="0"/>
            </a:rPr>
            <a:t>Store promptly (in original vaccine boxes) </a:t>
          </a:r>
          <a:endParaRPr lang="en-US">
            <a:latin typeface="Arial" panose="020B0604020202020204" pitchFamily="34" charset="0"/>
            <a:cs typeface="Arial" panose="020B0604020202020204" pitchFamily="34" charset="0"/>
          </a:endParaRPr>
        </a:p>
      </dgm:t>
    </dgm:pt>
    <dgm:pt modelId="{A5F99322-FCED-4BA8-8B90-6EC1908C5281}" type="parTrans" cxnId="{307C8D3C-E706-4A9A-8861-5B826A1D0BBB}">
      <dgm:prSet/>
      <dgm:spPr/>
      <dgm:t>
        <a:bodyPr/>
        <a:lstStyle/>
        <a:p>
          <a:endParaRPr lang="en-US" sz="2000"/>
        </a:p>
      </dgm:t>
    </dgm:pt>
    <dgm:pt modelId="{A7730D04-8BA9-4B1C-9220-7F223020392F}" type="sibTrans" cxnId="{307C8D3C-E706-4A9A-8861-5B826A1D0BBB}">
      <dgm:prSet/>
      <dgm:spPr/>
      <dgm:t>
        <a:bodyPr/>
        <a:lstStyle/>
        <a:p>
          <a:endParaRPr lang="en-US"/>
        </a:p>
      </dgm:t>
    </dgm:pt>
    <dgm:pt modelId="{52204FF9-A310-41C9-A4D5-6930BE00D7F1}">
      <dgm:prSet/>
      <dgm:spPr/>
      <dgm:t>
        <a:bodyPr/>
        <a:lstStyle/>
        <a:p>
          <a:r>
            <a:rPr lang="en-GB">
              <a:latin typeface="Arial" panose="020B0604020202020204" pitchFamily="34" charset="0"/>
              <a:cs typeface="Arial" panose="020B0604020202020204" pitchFamily="34" charset="0"/>
            </a:rPr>
            <a:t>Checking delivery for leakage, damage and discrepancies</a:t>
          </a:r>
          <a:endParaRPr lang="en-US">
            <a:latin typeface="Arial" panose="020B0604020202020204" pitchFamily="34" charset="0"/>
            <a:cs typeface="Arial" panose="020B0604020202020204" pitchFamily="34" charset="0"/>
          </a:endParaRPr>
        </a:p>
      </dgm:t>
    </dgm:pt>
    <dgm:pt modelId="{3D391A60-F5D3-43CA-A9CA-045C83C0DE64}" type="parTrans" cxnId="{9925A8E7-6639-42CF-A725-9E27CDC9053B}">
      <dgm:prSet/>
      <dgm:spPr/>
      <dgm:t>
        <a:bodyPr/>
        <a:lstStyle/>
        <a:p>
          <a:endParaRPr lang="en-US" sz="2000"/>
        </a:p>
      </dgm:t>
    </dgm:pt>
    <dgm:pt modelId="{CB2C0E88-654F-41E8-B44D-AFBA06F83151}" type="sibTrans" cxnId="{9925A8E7-6639-42CF-A725-9E27CDC9053B}">
      <dgm:prSet/>
      <dgm:spPr/>
      <dgm:t>
        <a:bodyPr/>
        <a:lstStyle/>
        <a:p>
          <a:endParaRPr lang="en-US"/>
        </a:p>
      </dgm:t>
    </dgm:pt>
    <dgm:pt modelId="{DBA2530C-EB92-47D8-9F47-4AFAF75171B3}">
      <dgm:prSet/>
      <dgm:spPr/>
      <dgm:t>
        <a:bodyPr/>
        <a:lstStyle/>
        <a:p>
          <a:r>
            <a:rPr lang="en-GB">
              <a:latin typeface="Arial" panose="020B0604020202020204" pitchFamily="34" charset="0"/>
              <a:cs typeface="Arial" panose="020B0604020202020204" pitchFamily="34" charset="0"/>
            </a:rPr>
            <a:t>Rotation of stock – shortest expiry date at front</a:t>
          </a:r>
          <a:endParaRPr lang="en-US">
            <a:latin typeface="Arial" panose="020B0604020202020204" pitchFamily="34" charset="0"/>
            <a:cs typeface="Arial" panose="020B0604020202020204" pitchFamily="34" charset="0"/>
          </a:endParaRPr>
        </a:p>
      </dgm:t>
    </dgm:pt>
    <dgm:pt modelId="{01EF25D6-AD08-4DAB-8779-EF77782E1587}" type="parTrans" cxnId="{3F54664C-D8DF-4457-A952-DA5FB6C975B5}">
      <dgm:prSet/>
      <dgm:spPr/>
      <dgm:t>
        <a:bodyPr/>
        <a:lstStyle/>
        <a:p>
          <a:endParaRPr lang="en-US" sz="2000"/>
        </a:p>
      </dgm:t>
    </dgm:pt>
    <dgm:pt modelId="{3A0ADDB0-1CFB-4CAF-BAE6-9447A87C2012}" type="sibTrans" cxnId="{3F54664C-D8DF-4457-A952-DA5FB6C975B5}">
      <dgm:prSet/>
      <dgm:spPr/>
      <dgm:t>
        <a:bodyPr/>
        <a:lstStyle/>
        <a:p>
          <a:endParaRPr lang="en-US"/>
        </a:p>
      </dgm:t>
    </dgm:pt>
    <dgm:pt modelId="{FBBB21B2-8FAB-4CC8-890A-0E303C66A95A}">
      <dgm:prSet/>
      <dgm:spPr/>
      <dgm:t>
        <a:bodyPr/>
        <a:lstStyle/>
        <a:p>
          <a:r>
            <a:rPr lang="en-GB">
              <a:latin typeface="Arial" panose="020B0604020202020204" pitchFamily="34" charset="0"/>
              <a:cs typeface="Arial" panose="020B0604020202020204" pitchFamily="34" charset="0"/>
            </a:rPr>
            <a:t>Maintaining stock information system to keep track of orders, expiry dates and running total of vaccines</a:t>
          </a:r>
          <a:endParaRPr lang="en-US">
            <a:latin typeface="Arial" panose="020B0604020202020204" pitchFamily="34" charset="0"/>
            <a:cs typeface="Arial" panose="020B0604020202020204" pitchFamily="34" charset="0"/>
          </a:endParaRPr>
        </a:p>
      </dgm:t>
    </dgm:pt>
    <dgm:pt modelId="{AEA9C551-7680-4049-9633-135853E2764A}" type="parTrans" cxnId="{63B61803-0841-42B2-8E24-A5A2B027AAE7}">
      <dgm:prSet/>
      <dgm:spPr/>
      <dgm:t>
        <a:bodyPr/>
        <a:lstStyle/>
        <a:p>
          <a:endParaRPr lang="en-US" sz="2000"/>
        </a:p>
      </dgm:t>
    </dgm:pt>
    <dgm:pt modelId="{DE4A6D68-C330-44D5-A4B5-3B6CFECFA612}" type="sibTrans" cxnId="{63B61803-0841-42B2-8E24-A5A2B027AAE7}">
      <dgm:prSet/>
      <dgm:spPr/>
      <dgm:t>
        <a:bodyPr/>
        <a:lstStyle/>
        <a:p>
          <a:endParaRPr lang="en-US"/>
        </a:p>
      </dgm:t>
    </dgm:pt>
    <dgm:pt modelId="{2977ACA7-1D99-4B7C-B83C-0694C0738FE3}">
      <dgm:prSet/>
      <dgm:spPr/>
      <dgm:t>
        <a:bodyPr/>
        <a:lstStyle/>
        <a:p>
          <a:r>
            <a:rPr lang="en-GB">
              <a:latin typeface="Arial" panose="020B0604020202020204" pitchFamily="34" charset="0"/>
              <a:cs typeface="Arial" panose="020B0604020202020204" pitchFamily="34" charset="0"/>
            </a:rPr>
            <a:t>Ensuring adequate supply and minimise over ordering or stockpiling</a:t>
          </a:r>
          <a:endParaRPr lang="en-US">
            <a:latin typeface="Arial" panose="020B0604020202020204" pitchFamily="34" charset="0"/>
            <a:cs typeface="Arial" panose="020B0604020202020204" pitchFamily="34" charset="0"/>
          </a:endParaRPr>
        </a:p>
      </dgm:t>
    </dgm:pt>
    <dgm:pt modelId="{E690CA86-0894-484B-AFAE-C172FD82FF8D}" type="parTrans" cxnId="{D93A6A90-8805-474B-89E8-A2A0B53EE36B}">
      <dgm:prSet/>
      <dgm:spPr/>
      <dgm:t>
        <a:bodyPr/>
        <a:lstStyle/>
        <a:p>
          <a:endParaRPr lang="en-US" sz="2000"/>
        </a:p>
      </dgm:t>
    </dgm:pt>
    <dgm:pt modelId="{E0F892B9-10E0-4099-A9EF-B69F1AC869BA}" type="sibTrans" cxnId="{D93A6A90-8805-474B-89E8-A2A0B53EE36B}">
      <dgm:prSet/>
      <dgm:spPr/>
      <dgm:t>
        <a:bodyPr/>
        <a:lstStyle/>
        <a:p>
          <a:endParaRPr lang="en-US"/>
        </a:p>
      </dgm:t>
    </dgm:pt>
    <dgm:pt modelId="{73636420-D979-4D9F-9BD1-4ECEAB1E1997}">
      <dgm:prSet/>
      <dgm:spPr/>
      <dgm:t>
        <a:bodyPr/>
        <a:lstStyle/>
        <a:p>
          <a:r>
            <a:rPr lang="en-GB">
              <a:latin typeface="Arial" panose="020B0604020202020204" pitchFamily="34" charset="0"/>
              <a:cs typeface="Arial" panose="020B0604020202020204" pitchFamily="34" charset="0"/>
            </a:rPr>
            <a:t>Ordering is done in time for clinics </a:t>
          </a:r>
          <a:endParaRPr lang="en-US">
            <a:latin typeface="Arial" panose="020B0604020202020204" pitchFamily="34" charset="0"/>
            <a:cs typeface="Arial" panose="020B0604020202020204" pitchFamily="34" charset="0"/>
          </a:endParaRPr>
        </a:p>
      </dgm:t>
    </dgm:pt>
    <dgm:pt modelId="{7344AFC5-A6C5-40B2-9635-D95B0EE4470F}" type="parTrans" cxnId="{0A33DD25-6698-435F-AF42-CECFC9AA68B1}">
      <dgm:prSet/>
      <dgm:spPr/>
      <dgm:t>
        <a:bodyPr/>
        <a:lstStyle/>
        <a:p>
          <a:endParaRPr lang="en-US" sz="2000"/>
        </a:p>
      </dgm:t>
    </dgm:pt>
    <dgm:pt modelId="{BA20E6A9-6DD7-4EA7-9237-DC49D2388ABE}" type="sibTrans" cxnId="{0A33DD25-6698-435F-AF42-CECFC9AA68B1}">
      <dgm:prSet/>
      <dgm:spPr/>
      <dgm:t>
        <a:bodyPr/>
        <a:lstStyle/>
        <a:p>
          <a:endParaRPr lang="en-US"/>
        </a:p>
      </dgm:t>
    </dgm:pt>
    <dgm:pt modelId="{AD4AD455-251A-41C3-BAA1-3E682363FA67}" type="pres">
      <dgm:prSet presAssocID="{2DA2DC7C-5A4C-43E5-A003-174B8D908A88}" presName="vert0" presStyleCnt="0">
        <dgm:presLayoutVars>
          <dgm:dir/>
          <dgm:animOne val="branch"/>
          <dgm:animLvl val="lvl"/>
        </dgm:presLayoutVars>
      </dgm:prSet>
      <dgm:spPr/>
    </dgm:pt>
    <dgm:pt modelId="{33D405C7-6568-4023-AE03-B1990374ED40}" type="pres">
      <dgm:prSet presAssocID="{7CE42466-86E8-4C8C-86B3-026871679A59}" presName="thickLine" presStyleLbl="alignNode1" presStyleIdx="0" presStyleCnt="7"/>
      <dgm:spPr/>
    </dgm:pt>
    <dgm:pt modelId="{164AB7E6-1C02-4B19-9A05-7D921EE0A4EA}" type="pres">
      <dgm:prSet presAssocID="{7CE42466-86E8-4C8C-86B3-026871679A59}" presName="horz1" presStyleCnt="0"/>
      <dgm:spPr/>
    </dgm:pt>
    <dgm:pt modelId="{580EC161-27E7-448A-B1C5-9F6876B900DA}" type="pres">
      <dgm:prSet presAssocID="{7CE42466-86E8-4C8C-86B3-026871679A59}" presName="tx1" presStyleLbl="revTx" presStyleIdx="0" presStyleCnt="7"/>
      <dgm:spPr/>
    </dgm:pt>
    <dgm:pt modelId="{F455651D-008F-4F05-914F-15E95CD7576B}" type="pres">
      <dgm:prSet presAssocID="{7CE42466-86E8-4C8C-86B3-026871679A59}" presName="vert1" presStyleCnt="0"/>
      <dgm:spPr/>
    </dgm:pt>
    <dgm:pt modelId="{1A389523-35EF-4F97-BCA2-6B04FA5E18E0}" type="pres">
      <dgm:prSet presAssocID="{C4E9BD58-9442-4A6E-B42D-6E6747717DA9}" presName="thickLine" presStyleLbl="alignNode1" presStyleIdx="1" presStyleCnt="7"/>
      <dgm:spPr/>
    </dgm:pt>
    <dgm:pt modelId="{FCABE0E2-B3D2-4982-9D83-111448724BCE}" type="pres">
      <dgm:prSet presAssocID="{C4E9BD58-9442-4A6E-B42D-6E6747717DA9}" presName="horz1" presStyleCnt="0"/>
      <dgm:spPr/>
    </dgm:pt>
    <dgm:pt modelId="{42A0C6DD-95A3-41A4-8993-ABD1545588B8}" type="pres">
      <dgm:prSet presAssocID="{C4E9BD58-9442-4A6E-B42D-6E6747717DA9}" presName="tx1" presStyleLbl="revTx" presStyleIdx="1" presStyleCnt="7"/>
      <dgm:spPr/>
    </dgm:pt>
    <dgm:pt modelId="{715EB062-960C-4B2C-849B-1B384FFBB0C1}" type="pres">
      <dgm:prSet presAssocID="{C4E9BD58-9442-4A6E-B42D-6E6747717DA9}" presName="vert1" presStyleCnt="0"/>
      <dgm:spPr/>
    </dgm:pt>
    <dgm:pt modelId="{66D7F8CC-C62A-4008-8152-C89E71D42687}" type="pres">
      <dgm:prSet presAssocID="{52204FF9-A310-41C9-A4D5-6930BE00D7F1}" presName="thickLine" presStyleLbl="alignNode1" presStyleIdx="2" presStyleCnt="7"/>
      <dgm:spPr/>
    </dgm:pt>
    <dgm:pt modelId="{C7815C84-CABC-42AF-8444-CF4402ABED5E}" type="pres">
      <dgm:prSet presAssocID="{52204FF9-A310-41C9-A4D5-6930BE00D7F1}" presName="horz1" presStyleCnt="0"/>
      <dgm:spPr/>
    </dgm:pt>
    <dgm:pt modelId="{CD868277-D838-412E-BB5A-3C1992B68A3A}" type="pres">
      <dgm:prSet presAssocID="{52204FF9-A310-41C9-A4D5-6930BE00D7F1}" presName="tx1" presStyleLbl="revTx" presStyleIdx="2" presStyleCnt="7"/>
      <dgm:spPr/>
    </dgm:pt>
    <dgm:pt modelId="{40171E44-C389-4524-ACEF-ACA84EC09DE1}" type="pres">
      <dgm:prSet presAssocID="{52204FF9-A310-41C9-A4D5-6930BE00D7F1}" presName="vert1" presStyleCnt="0"/>
      <dgm:spPr/>
    </dgm:pt>
    <dgm:pt modelId="{37975888-B96D-443F-8092-5CCF3F316F18}" type="pres">
      <dgm:prSet presAssocID="{DBA2530C-EB92-47D8-9F47-4AFAF75171B3}" presName="thickLine" presStyleLbl="alignNode1" presStyleIdx="3" presStyleCnt="7"/>
      <dgm:spPr/>
    </dgm:pt>
    <dgm:pt modelId="{0676F029-71AF-4828-83E5-EB5E74810040}" type="pres">
      <dgm:prSet presAssocID="{DBA2530C-EB92-47D8-9F47-4AFAF75171B3}" presName="horz1" presStyleCnt="0"/>
      <dgm:spPr/>
    </dgm:pt>
    <dgm:pt modelId="{5793344D-AE90-4BC2-B0C9-D7A4D7F17B8C}" type="pres">
      <dgm:prSet presAssocID="{DBA2530C-EB92-47D8-9F47-4AFAF75171B3}" presName="tx1" presStyleLbl="revTx" presStyleIdx="3" presStyleCnt="7"/>
      <dgm:spPr/>
    </dgm:pt>
    <dgm:pt modelId="{9BB1557E-5FA7-4BD4-BD32-6004D763CB80}" type="pres">
      <dgm:prSet presAssocID="{DBA2530C-EB92-47D8-9F47-4AFAF75171B3}" presName="vert1" presStyleCnt="0"/>
      <dgm:spPr/>
    </dgm:pt>
    <dgm:pt modelId="{878A7F65-C21D-4D1E-9025-8BAA072B8563}" type="pres">
      <dgm:prSet presAssocID="{FBBB21B2-8FAB-4CC8-890A-0E303C66A95A}" presName="thickLine" presStyleLbl="alignNode1" presStyleIdx="4" presStyleCnt="7"/>
      <dgm:spPr/>
    </dgm:pt>
    <dgm:pt modelId="{441DDA6C-0740-4799-83EE-8D7A190DE454}" type="pres">
      <dgm:prSet presAssocID="{FBBB21B2-8FAB-4CC8-890A-0E303C66A95A}" presName="horz1" presStyleCnt="0"/>
      <dgm:spPr/>
    </dgm:pt>
    <dgm:pt modelId="{9DC988A8-11C7-409F-B164-752A031033B7}" type="pres">
      <dgm:prSet presAssocID="{FBBB21B2-8FAB-4CC8-890A-0E303C66A95A}" presName="tx1" presStyleLbl="revTx" presStyleIdx="4" presStyleCnt="7"/>
      <dgm:spPr/>
    </dgm:pt>
    <dgm:pt modelId="{5563D077-431D-4A73-8F4C-35A46307ED61}" type="pres">
      <dgm:prSet presAssocID="{FBBB21B2-8FAB-4CC8-890A-0E303C66A95A}" presName="vert1" presStyleCnt="0"/>
      <dgm:spPr/>
    </dgm:pt>
    <dgm:pt modelId="{434F4252-C090-4747-B422-15003C35CEDB}" type="pres">
      <dgm:prSet presAssocID="{2977ACA7-1D99-4B7C-B83C-0694C0738FE3}" presName="thickLine" presStyleLbl="alignNode1" presStyleIdx="5" presStyleCnt="7"/>
      <dgm:spPr/>
    </dgm:pt>
    <dgm:pt modelId="{BEE142EE-09D5-4365-B81E-073466A7993E}" type="pres">
      <dgm:prSet presAssocID="{2977ACA7-1D99-4B7C-B83C-0694C0738FE3}" presName="horz1" presStyleCnt="0"/>
      <dgm:spPr/>
    </dgm:pt>
    <dgm:pt modelId="{6E6FB050-0DCB-401F-97A8-2BD2BDFD6375}" type="pres">
      <dgm:prSet presAssocID="{2977ACA7-1D99-4B7C-B83C-0694C0738FE3}" presName="tx1" presStyleLbl="revTx" presStyleIdx="5" presStyleCnt="7"/>
      <dgm:spPr/>
    </dgm:pt>
    <dgm:pt modelId="{3B33C015-1118-4327-BE8E-B2CB59E9B1A2}" type="pres">
      <dgm:prSet presAssocID="{2977ACA7-1D99-4B7C-B83C-0694C0738FE3}" presName="vert1" presStyleCnt="0"/>
      <dgm:spPr/>
    </dgm:pt>
    <dgm:pt modelId="{00EA7A37-4EE7-4702-8E95-14759436468B}" type="pres">
      <dgm:prSet presAssocID="{73636420-D979-4D9F-9BD1-4ECEAB1E1997}" presName="thickLine" presStyleLbl="alignNode1" presStyleIdx="6" presStyleCnt="7"/>
      <dgm:spPr/>
    </dgm:pt>
    <dgm:pt modelId="{B5FEA424-F699-41B3-BB29-B56266E693B6}" type="pres">
      <dgm:prSet presAssocID="{73636420-D979-4D9F-9BD1-4ECEAB1E1997}" presName="horz1" presStyleCnt="0"/>
      <dgm:spPr/>
    </dgm:pt>
    <dgm:pt modelId="{F45F4AFD-C34A-403A-B1F8-F913F3762D91}" type="pres">
      <dgm:prSet presAssocID="{73636420-D979-4D9F-9BD1-4ECEAB1E1997}" presName="tx1" presStyleLbl="revTx" presStyleIdx="6" presStyleCnt="7"/>
      <dgm:spPr/>
    </dgm:pt>
    <dgm:pt modelId="{165EC78A-0744-4877-BC60-40205971600A}" type="pres">
      <dgm:prSet presAssocID="{73636420-D979-4D9F-9BD1-4ECEAB1E1997}" presName="vert1" presStyleCnt="0"/>
      <dgm:spPr/>
    </dgm:pt>
  </dgm:ptLst>
  <dgm:cxnLst>
    <dgm:cxn modelId="{63B61803-0841-42B2-8E24-A5A2B027AAE7}" srcId="{2DA2DC7C-5A4C-43E5-A003-174B8D908A88}" destId="{FBBB21B2-8FAB-4CC8-890A-0E303C66A95A}" srcOrd="4" destOrd="0" parTransId="{AEA9C551-7680-4049-9633-135853E2764A}" sibTransId="{DE4A6D68-C330-44D5-A4B5-3B6CFECFA612}"/>
    <dgm:cxn modelId="{959FAC25-3445-4E0A-8CD5-05D04EA6D606}" type="presOf" srcId="{FBBB21B2-8FAB-4CC8-890A-0E303C66A95A}" destId="{9DC988A8-11C7-409F-B164-752A031033B7}" srcOrd="0" destOrd="0" presId="urn:microsoft.com/office/officeart/2008/layout/LinedList"/>
    <dgm:cxn modelId="{0A33DD25-6698-435F-AF42-CECFC9AA68B1}" srcId="{2DA2DC7C-5A4C-43E5-A003-174B8D908A88}" destId="{73636420-D979-4D9F-9BD1-4ECEAB1E1997}" srcOrd="6" destOrd="0" parTransId="{7344AFC5-A6C5-40B2-9635-D95B0EE4470F}" sibTransId="{BA20E6A9-6DD7-4EA7-9237-DC49D2388ABE}"/>
    <dgm:cxn modelId="{6ADA3335-4F13-47B1-99DF-6A406787B183}" type="presOf" srcId="{7CE42466-86E8-4C8C-86B3-026871679A59}" destId="{580EC161-27E7-448A-B1C5-9F6876B900DA}" srcOrd="0" destOrd="0" presId="urn:microsoft.com/office/officeart/2008/layout/LinedList"/>
    <dgm:cxn modelId="{4026013A-277D-4823-AE03-1541FB794FA3}" type="presOf" srcId="{2DA2DC7C-5A4C-43E5-A003-174B8D908A88}" destId="{AD4AD455-251A-41C3-BAA1-3E682363FA67}" srcOrd="0" destOrd="0" presId="urn:microsoft.com/office/officeart/2008/layout/LinedList"/>
    <dgm:cxn modelId="{307C8D3C-E706-4A9A-8861-5B826A1D0BBB}" srcId="{2DA2DC7C-5A4C-43E5-A003-174B8D908A88}" destId="{C4E9BD58-9442-4A6E-B42D-6E6747717DA9}" srcOrd="1" destOrd="0" parTransId="{A5F99322-FCED-4BA8-8B90-6EC1908C5281}" sibTransId="{A7730D04-8BA9-4B1C-9220-7F223020392F}"/>
    <dgm:cxn modelId="{3F54664C-D8DF-4457-A952-DA5FB6C975B5}" srcId="{2DA2DC7C-5A4C-43E5-A003-174B8D908A88}" destId="{DBA2530C-EB92-47D8-9F47-4AFAF75171B3}" srcOrd="3" destOrd="0" parTransId="{01EF25D6-AD08-4DAB-8779-EF77782E1587}" sibTransId="{3A0ADDB0-1CFB-4CAF-BAE6-9447A87C2012}"/>
    <dgm:cxn modelId="{6DE2A87E-044D-4EDE-A608-AC409135B5F7}" srcId="{2DA2DC7C-5A4C-43E5-A003-174B8D908A88}" destId="{7CE42466-86E8-4C8C-86B3-026871679A59}" srcOrd="0" destOrd="0" parTransId="{B45CD4D3-7421-4EBD-AEC4-8C0D97047A02}" sibTransId="{88391F03-43ED-49CF-A117-3740CF5BE934}"/>
    <dgm:cxn modelId="{DDED3A80-682F-4FDD-929E-06D78F4DB1FE}" type="presOf" srcId="{DBA2530C-EB92-47D8-9F47-4AFAF75171B3}" destId="{5793344D-AE90-4BC2-B0C9-D7A4D7F17B8C}" srcOrd="0" destOrd="0" presId="urn:microsoft.com/office/officeart/2008/layout/LinedList"/>
    <dgm:cxn modelId="{33BB1283-FB6F-43EF-98A9-837A8CE702BB}" type="presOf" srcId="{73636420-D979-4D9F-9BD1-4ECEAB1E1997}" destId="{F45F4AFD-C34A-403A-B1F8-F913F3762D91}" srcOrd="0" destOrd="0" presId="urn:microsoft.com/office/officeart/2008/layout/LinedList"/>
    <dgm:cxn modelId="{D93A6A90-8805-474B-89E8-A2A0B53EE36B}" srcId="{2DA2DC7C-5A4C-43E5-A003-174B8D908A88}" destId="{2977ACA7-1D99-4B7C-B83C-0694C0738FE3}" srcOrd="5" destOrd="0" parTransId="{E690CA86-0894-484B-AFAE-C172FD82FF8D}" sibTransId="{E0F892B9-10E0-4099-A9EF-B69F1AC869BA}"/>
    <dgm:cxn modelId="{FDF2BDBE-F102-4C63-917A-B84F58E9E7BA}" type="presOf" srcId="{2977ACA7-1D99-4B7C-B83C-0694C0738FE3}" destId="{6E6FB050-0DCB-401F-97A8-2BD2BDFD6375}" srcOrd="0" destOrd="0" presId="urn:microsoft.com/office/officeart/2008/layout/LinedList"/>
    <dgm:cxn modelId="{64B754DE-F17C-4533-807B-0DBC10D5F77A}" type="presOf" srcId="{52204FF9-A310-41C9-A4D5-6930BE00D7F1}" destId="{CD868277-D838-412E-BB5A-3C1992B68A3A}" srcOrd="0" destOrd="0" presId="urn:microsoft.com/office/officeart/2008/layout/LinedList"/>
    <dgm:cxn modelId="{9925A8E7-6639-42CF-A725-9E27CDC9053B}" srcId="{2DA2DC7C-5A4C-43E5-A003-174B8D908A88}" destId="{52204FF9-A310-41C9-A4D5-6930BE00D7F1}" srcOrd="2" destOrd="0" parTransId="{3D391A60-F5D3-43CA-A9CA-045C83C0DE64}" sibTransId="{CB2C0E88-654F-41E8-B44D-AFBA06F83151}"/>
    <dgm:cxn modelId="{9DABBCF8-2565-44D5-A340-D790BF6F8B0D}" type="presOf" srcId="{C4E9BD58-9442-4A6E-B42D-6E6747717DA9}" destId="{42A0C6DD-95A3-41A4-8993-ABD1545588B8}" srcOrd="0" destOrd="0" presId="urn:microsoft.com/office/officeart/2008/layout/LinedList"/>
    <dgm:cxn modelId="{4CC84D97-5AB5-4F76-B7BF-9596730D9437}" type="presParOf" srcId="{AD4AD455-251A-41C3-BAA1-3E682363FA67}" destId="{33D405C7-6568-4023-AE03-B1990374ED40}" srcOrd="0" destOrd="0" presId="urn:microsoft.com/office/officeart/2008/layout/LinedList"/>
    <dgm:cxn modelId="{C26B63E1-9CA3-4935-93AB-DB7EF25DFE92}" type="presParOf" srcId="{AD4AD455-251A-41C3-BAA1-3E682363FA67}" destId="{164AB7E6-1C02-4B19-9A05-7D921EE0A4EA}" srcOrd="1" destOrd="0" presId="urn:microsoft.com/office/officeart/2008/layout/LinedList"/>
    <dgm:cxn modelId="{72172D7F-C525-4210-A29C-AEECA0705B60}" type="presParOf" srcId="{164AB7E6-1C02-4B19-9A05-7D921EE0A4EA}" destId="{580EC161-27E7-448A-B1C5-9F6876B900DA}" srcOrd="0" destOrd="0" presId="urn:microsoft.com/office/officeart/2008/layout/LinedList"/>
    <dgm:cxn modelId="{3CA881E1-6A88-4131-8B1D-0E80F8E6E6A2}" type="presParOf" srcId="{164AB7E6-1C02-4B19-9A05-7D921EE0A4EA}" destId="{F455651D-008F-4F05-914F-15E95CD7576B}" srcOrd="1" destOrd="0" presId="urn:microsoft.com/office/officeart/2008/layout/LinedList"/>
    <dgm:cxn modelId="{7248BF1B-64B5-42CC-AC79-13DA37107FBF}" type="presParOf" srcId="{AD4AD455-251A-41C3-BAA1-3E682363FA67}" destId="{1A389523-35EF-4F97-BCA2-6B04FA5E18E0}" srcOrd="2" destOrd="0" presId="urn:microsoft.com/office/officeart/2008/layout/LinedList"/>
    <dgm:cxn modelId="{53AA3CB6-2097-4935-9388-D56DAD8CAAA3}" type="presParOf" srcId="{AD4AD455-251A-41C3-BAA1-3E682363FA67}" destId="{FCABE0E2-B3D2-4982-9D83-111448724BCE}" srcOrd="3" destOrd="0" presId="urn:microsoft.com/office/officeart/2008/layout/LinedList"/>
    <dgm:cxn modelId="{DB6EDD8A-D5B7-4C33-AB09-30272419D8D4}" type="presParOf" srcId="{FCABE0E2-B3D2-4982-9D83-111448724BCE}" destId="{42A0C6DD-95A3-41A4-8993-ABD1545588B8}" srcOrd="0" destOrd="0" presId="urn:microsoft.com/office/officeart/2008/layout/LinedList"/>
    <dgm:cxn modelId="{49AD71B5-C645-45AB-BE73-F0AC254CE11F}" type="presParOf" srcId="{FCABE0E2-B3D2-4982-9D83-111448724BCE}" destId="{715EB062-960C-4B2C-849B-1B384FFBB0C1}" srcOrd="1" destOrd="0" presId="urn:microsoft.com/office/officeart/2008/layout/LinedList"/>
    <dgm:cxn modelId="{E0C7B065-F5EC-495A-A95E-D522A8668B12}" type="presParOf" srcId="{AD4AD455-251A-41C3-BAA1-3E682363FA67}" destId="{66D7F8CC-C62A-4008-8152-C89E71D42687}" srcOrd="4" destOrd="0" presId="urn:microsoft.com/office/officeart/2008/layout/LinedList"/>
    <dgm:cxn modelId="{9D13EDE7-9DE4-4113-B2FE-13A718230BF2}" type="presParOf" srcId="{AD4AD455-251A-41C3-BAA1-3E682363FA67}" destId="{C7815C84-CABC-42AF-8444-CF4402ABED5E}" srcOrd="5" destOrd="0" presId="urn:microsoft.com/office/officeart/2008/layout/LinedList"/>
    <dgm:cxn modelId="{F77C21AE-03F3-4CB9-A660-12EF8EAC4F46}" type="presParOf" srcId="{C7815C84-CABC-42AF-8444-CF4402ABED5E}" destId="{CD868277-D838-412E-BB5A-3C1992B68A3A}" srcOrd="0" destOrd="0" presId="urn:microsoft.com/office/officeart/2008/layout/LinedList"/>
    <dgm:cxn modelId="{5730CFBA-16D7-4E30-994D-7AB69BB90D46}" type="presParOf" srcId="{C7815C84-CABC-42AF-8444-CF4402ABED5E}" destId="{40171E44-C389-4524-ACEF-ACA84EC09DE1}" srcOrd="1" destOrd="0" presId="urn:microsoft.com/office/officeart/2008/layout/LinedList"/>
    <dgm:cxn modelId="{DBBDB54D-0D11-4C87-853E-4253B2B1E9CC}" type="presParOf" srcId="{AD4AD455-251A-41C3-BAA1-3E682363FA67}" destId="{37975888-B96D-443F-8092-5CCF3F316F18}" srcOrd="6" destOrd="0" presId="urn:microsoft.com/office/officeart/2008/layout/LinedList"/>
    <dgm:cxn modelId="{96C4AA3F-2DA3-46B1-8653-D021CD64999A}" type="presParOf" srcId="{AD4AD455-251A-41C3-BAA1-3E682363FA67}" destId="{0676F029-71AF-4828-83E5-EB5E74810040}" srcOrd="7" destOrd="0" presId="urn:microsoft.com/office/officeart/2008/layout/LinedList"/>
    <dgm:cxn modelId="{854B0BB1-1CEF-4034-BBBE-E523E2583C8F}" type="presParOf" srcId="{0676F029-71AF-4828-83E5-EB5E74810040}" destId="{5793344D-AE90-4BC2-B0C9-D7A4D7F17B8C}" srcOrd="0" destOrd="0" presId="urn:microsoft.com/office/officeart/2008/layout/LinedList"/>
    <dgm:cxn modelId="{C51953BB-8EDF-4508-A87C-D3E6F2898755}" type="presParOf" srcId="{0676F029-71AF-4828-83E5-EB5E74810040}" destId="{9BB1557E-5FA7-4BD4-BD32-6004D763CB80}" srcOrd="1" destOrd="0" presId="urn:microsoft.com/office/officeart/2008/layout/LinedList"/>
    <dgm:cxn modelId="{CC038EB5-5AFC-46F9-9FAF-139D10DAFF2E}" type="presParOf" srcId="{AD4AD455-251A-41C3-BAA1-3E682363FA67}" destId="{878A7F65-C21D-4D1E-9025-8BAA072B8563}" srcOrd="8" destOrd="0" presId="urn:microsoft.com/office/officeart/2008/layout/LinedList"/>
    <dgm:cxn modelId="{28E88B54-9E1A-4122-87F3-A82F3193848F}" type="presParOf" srcId="{AD4AD455-251A-41C3-BAA1-3E682363FA67}" destId="{441DDA6C-0740-4799-83EE-8D7A190DE454}" srcOrd="9" destOrd="0" presId="urn:microsoft.com/office/officeart/2008/layout/LinedList"/>
    <dgm:cxn modelId="{0FF1AEA0-13E0-4849-8B00-C0626B9EE0AC}" type="presParOf" srcId="{441DDA6C-0740-4799-83EE-8D7A190DE454}" destId="{9DC988A8-11C7-409F-B164-752A031033B7}" srcOrd="0" destOrd="0" presId="urn:microsoft.com/office/officeart/2008/layout/LinedList"/>
    <dgm:cxn modelId="{72678590-337E-48A5-995A-5067BB1519DE}" type="presParOf" srcId="{441DDA6C-0740-4799-83EE-8D7A190DE454}" destId="{5563D077-431D-4A73-8F4C-35A46307ED61}" srcOrd="1" destOrd="0" presId="urn:microsoft.com/office/officeart/2008/layout/LinedList"/>
    <dgm:cxn modelId="{BF3D5452-04AC-4FE8-8B27-0CA260082150}" type="presParOf" srcId="{AD4AD455-251A-41C3-BAA1-3E682363FA67}" destId="{434F4252-C090-4747-B422-15003C35CEDB}" srcOrd="10" destOrd="0" presId="urn:microsoft.com/office/officeart/2008/layout/LinedList"/>
    <dgm:cxn modelId="{FDFDE0DB-C252-4227-A0DF-B78A91A3D44C}" type="presParOf" srcId="{AD4AD455-251A-41C3-BAA1-3E682363FA67}" destId="{BEE142EE-09D5-4365-B81E-073466A7993E}" srcOrd="11" destOrd="0" presId="urn:microsoft.com/office/officeart/2008/layout/LinedList"/>
    <dgm:cxn modelId="{AD95A53F-598B-45BA-A88B-2C86F0F21EFE}" type="presParOf" srcId="{BEE142EE-09D5-4365-B81E-073466A7993E}" destId="{6E6FB050-0DCB-401F-97A8-2BD2BDFD6375}" srcOrd="0" destOrd="0" presId="urn:microsoft.com/office/officeart/2008/layout/LinedList"/>
    <dgm:cxn modelId="{534968A1-1F6F-47EB-88AB-E997DB7203CA}" type="presParOf" srcId="{BEE142EE-09D5-4365-B81E-073466A7993E}" destId="{3B33C015-1118-4327-BE8E-B2CB59E9B1A2}" srcOrd="1" destOrd="0" presId="urn:microsoft.com/office/officeart/2008/layout/LinedList"/>
    <dgm:cxn modelId="{AB72AC4B-6F69-4197-87B3-60CD2917EF5B}" type="presParOf" srcId="{AD4AD455-251A-41C3-BAA1-3E682363FA67}" destId="{00EA7A37-4EE7-4702-8E95-14759436468B}" srcOrd="12" destOrd="0" presId="urn:microsoft.com/office/officeart/2008/layout/LinedList"/>
    <dgm:cxn modelId="{7BBD41D4-2269-4830-AE46-6DFC760C6183}" type="presParOf" srcId="{AD4AD455-251A-41C3-BAA1-3E682363FA67}" destId="{B5FEA424-F699-41B3-BB29-B56266E693B6}" srcOrd="13" destOrd="0" presId="urn:microsoft.com/office/officeart/2008/layout/LinedList"/>
    <dgm:cxn modelId="{FFAE9771-2A7C-482D-B98C-E6F9CAA3A4ED}" type="presParOf" srcId="{B5FEA424-F699-41B3-BB29-B56266E693B6}" destId="{F45F4AFD-C34A-403A-B1F8-F913F3762D91}" srcOrd="0" destOrd="0" presId="urn:microsoft.com/office/officeart/2008/layout/LinedList"/>
    <dgm:cxn modelId="{2EB9639C-FC7F-41A2-A847-06E5C1519F6E}" type="presParOf" srcId="{B5FEA424-F699-41B3-BB29-B56266E693B6}" destId="{165EC78A-0744-4877-BC60-40205971600A}" srcOrd="1" destOrd="0" presId="urn:microsoft.com/office/officeart/2008/layout/LinedList"/>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C163C17-E47D-4AF4-B4E4-486310FA70E2}" type="doc">
      <dgm:prSet loTypeId="urn:microsoft.com/office/officeart/2016/7/layout/VerticalDownArrowProcess" loCatId="process" qsTypeId="urn:microsoft.com/office/officeart/2005/8/quickstyle/simple2" qsCatId="simple" csTypeId="urn:microsoft.com/office/officeart/2005/8/colors/accent1_2" csCatId="accent1" phldr="1"/>
      <dgm:spPr/>
      <dgm:t>
        <a:bodyPr/>
        <a:lstStyle/>
        <a:p>
          <a:endParaRPr lang="en-US"/>
        </a:p>
      </dgm:t>
    </dgm:pt>
    <dgm:pt modelId="{A08E1C37-FAE1-4617-9C13-2787DFC42DA8}">
      <dgm:prSet custT="1"/>
      <dgm:spPr/>
      <dgm:t>
        <a:bodyPr/>
        <a:lstStyle/>
        <a:p>
          <a:r>
            <a:rPr lang="en-US" sz="1200">
              <a:latin typeface="Arial" panose="020B0604020202020204" pitchFamily="34" charset="0"/>
              <a:cs typeface="Arial" panose="020B0604020202020204" pitchFamily="34" charset="0"/>
            </a:rPr>
            <a:t>Label and quarantine</a:t>
          </a:r>
        </a:p>
      </dgm:t>
    </dgm:pt>
    <dgm:pt modelId="{33D0CF69-5A84-49E2-A9CF-B4697B328AB0}" type="parTrans" cxnId="{F453458C-4724-43BF-82F6-F5F66B63D421}">
      <dgm:prSet/>
      <dgm:spPr/>
      <dgm:t>
        <a:bodyPr/>
        <a:lstStyle/>
        <a:p>
          <a:endParaRPr lang="en-US"/>
        </a:p>
      </dgm:t>
    </dgm:pt>
    <dgm:pt modelId="{2B7DC7D5-3995-4A69-B4E7-3C8E2B429BA6}" type="sibTrans" cxnId="{F453458C-4724-43BF-82F6-F5F66B63D421}">
      <dgm:prSet/>
      <dgm:spPr/>
      <dgm:t>
        <a:bodyPr/>
        <a:lstStyle/>
        <a:p>
          <a:endParaRPr lang="en-US"/>
        </a:p>
      </dgm:t>
    </dgm:pt>
    <dgm:pt modelId="{FECD7AED-A9BE-4E44-A4CD-D84636216FB1}">
      <dgm:prSet custT="1"/>
      <dgm:spPr/>
      <dgm:t>
        <a:bodyPr/>
        <a:lstStyle/>
        <a:p>
          <a:r>
            <a:rPr lang="en-US" sz="1200">
              <a:latin typeface="Arial" panose="020B0604020202020204" pitchFamily="34" charset="0"/>
              <a:cs typeface="Arial" panose="020B0604020202020204" pitchFamily="34" charset="0"/>
            </a:rPr>
            <a:t>Label and quarantine all affected vaccines in a working vaccine fridge and notify relevant personnel </a:t>
          </a:r>
        </a:p>
      </dgm:t>
    </dgm:pt>
    <dgm:pt modelId="{F9CB08F4-5772-4A18-8E70-91ED6EE2F773}" type="parTrans" cxnId="{BC176CFC-6A5E-44FB-B080-414190430700}">
      <dgm:prSet/>
      <dgm:spPr/>
      <dgm:t>
        <a:bodyPr/>
        <a:lstStyle/>
        <a:p>
          <a:endParaRPr lang="en-US"/>
        </a:p>
      </dgm:t>
    </dgm:pt>
    <dgm:pt modelId="{2B33F74D-20FC-4228-AF01-A5761C97E683}" type="sibTrans" cxnId="{BC176CFC-6A5E-44FB-B080-414190430700}">
      <dgm:prSet/>
      <dgm:spPr/>
      <dgm:t>
        <a:bodyPr/>
        <a:lstStyle/>
        <a:p>
          <a:endParaRPr lang="en-US"/>
        </a:p>
      </dgm:t>
    </dgm:pt>
    <dgm:pt modelId="{D60C8B0A-FD1D-43DB-9FCB-C02616F63A95}">
      <dgm:prSet custT="1"/>
      <dgm:spPr/>
      <dgm:t>
        <a:bodyPr/>
        <a:lstStyle/>
        <a:p>
          <a:r>
            <a:rPr lang="en-US" sz="1200">
              <a:latin typeface="Arial"/>
              <a:cs typeface="Arial"/>
            </a:rPr>
            <a:t>Identify</a:t>
          </a:r>
        </a:p>
      </dgm:t>
    </dgm:pt>
    <dgm:pt modelId="{8F2AFC20-E234-4179-8054-198F78749C49}" type="parTrans" cxnId="{169793F2-DD6D-496C-8308-DF9B093F18B9}">
      <dgm:prSet/>
      <dgm:spPr/>
      <dgm:t>
        <a:bodyPr/>
        <a:lstStyle/>
        <a:p>
          <a:endParaRPr lang="en-US"/>
        </a:p>
      </dgm:t>
    </dgm:pt>
    <dgm:pt modelId="{39DC57A2-59BC-44E3-BCF7-940F728BBF47}" type="sibTrans" cxnId="{169793F2-DD6D-496C-8308-DF9B093F18B9}">
      <dgm:prSet/>
      <dgm:spPr/>
      <dgm:t>
        <a:bodyPr/>
        <a:lstStyle/>
        <a:p>
          <a:endParaRPr lang="en-US"/>
        </a:p>
      </dgm:t>
    </dgm:pt>
    <dgm:pt modelId="{FA0F3840-B146-474D-9201-40A8E4571527}">
      <dgm:prSet custT="1"/>
      <dgm:spPr/>
      <dgm:t>
        <a:bodyPr/>
        <a:lstStyle/>
        <a:p>
          <a:pPr rtl="0"/>
          <a:r>
            <a:rPr lang="en-US" sz="1200">
              <a:latin typeface="Arial"/>
              <a:cs typeface="Arial"/>
            </a:rPr>
            <a:t>Identify when the cold chain was last assured (when in –range temperature took place) </a:t>
          </a:r>
        </a:p>
      </dgm:t>
    </dgm:pt>
    <dgm:pt modelId="{3F2B0093-591B-4E0F-86D1-8497B8F62E7A}" type="parTrans" cxnId="{2A3897F1-FA99-45B8-B938-1EC781282560}">
      <dgm:prSet/>
      <dgm:spPr/>
      <dgm:t>
        <a:bodyPr/>
        <a:lstStyle/>
        <a:p>
          <a:endParaRPr lang="en-US"/>
        </a:p>
      </dgm:t>
    </dgm:pt>
    <dgm:pt modelId="{45C851BA-FC47-4216-88BC-D36F7D05A189}" type="sibTrans" cxnId="{2A3897F1-FA99-45B8-B938-1EC781282560}">
      <dgm:prSet/>
      <dgm:spPr/>
      <dgm:t>
        <a:bodyPr/>
        <a:lstStyle/>
        <a:p>
          <a:endParaRPr lang="en-US"/>
        </a:p>
      </dgm:t>
    </dgm:pt>
    <dgm:pt modelId="{4E0F4237-7577-42EF-80B3-2108E7FE83E7}">
      <dgm:prSet custT="1"/>
      <dgm:spPr/>
      <dgm:t>
        <a:bodyPr/>
        <a:lstStyle/>
        <a:p>
          <a:r>
            <a:rPr lang="en-US" sz="1200">
              <a:latin typeface="Arial" panose="020B0604020202020204" pitchFamily="34" charset="0"/>
              <a:cs typeface="Arial" panose="020B0604020202020204" pitchFamily="34" charset="0"/>
            </a:rPr>
            <a:t>Record</a:t>
          </a:r>
        </a:p>
      </dgm:t>
    </dgm:pt>
    <dgm:pt modelId="{43C875F4-E1AB-4D25-9551-27958EEA5F73}" type="parTrans" cxnId="{F35C12F5-E055-444A-98EC-F4A6B24F237C}">
      <dgm:prSet/>
      <dgm:spPr/>
      <dgm:t>
        <a:bodyPr/>
        <a:lstStyle/>
        <a:p>
          <a:endParaRPr lang="en-US"/>
        </a:p>
      </dgm:t>
    </dgm:pt>
    <dgm:pt modelId="{FAEDF2AB-22F1-47BC-8B71-44BA6F925A15}" type="sibTrans" cxnId="{F35C12F5-E055-444A-98EC-F4A6B24F237C}">
      <dgm:prSet/>
      <dgm:spPr/>
      <dgm:t>
        <a:bodyPr/>
        <a:lstStyle/>
        <a:p>
          <a:endParaRPr lang="en-US"/>
        </a:p>
      </dgm:t>
    </dgm:pt>
    <dgm:pt modelId="{85A5555E-AFAE-4571-AEC4-71305676875B}">
      <dgm:prSet custT="1"/>
      <dgm:spPr/>
      <dgm:t>
        <a:bodyPr/>
        <a:lstStyle/>
        <a:p>
          <a:pPr rtl="0"/>
          <a:r>
            <a:rPr lang="en-US" sz="1200">
              <a:latin typeface="Arial"/>
              <a:cs typeface="Arial"/>
            </a:rPr>
            <a:t>Identify and keep a log of any patients who have received an affected vaccine </a:t>
          </a:r>
        </a:p>
      </dgm:t>
    </dgm:pt>
    <dgm:pt modelId="{0C7A0482-542F-400E-9F15-8E383331E023}" type="parTrans" cxnId="{CA797D56-39CB-41BB-B80B-6EBD7B42911D}">
      <dgm:prSet/>
      <dgm:spPr/>
      <dgm:t>
        <a:bodyPr/>
        <a:lstStyle/>
        <a:p>
          <a:endParaRPr lang="en-US"/>
        </a:p>
      </dgm:t>
    </dgm:pt>
    <dgm:pt modelId="{F33F0C6B-5930-484A-A45A-CD24B913EBF0}" type="sibTrans" cxnId="{CA797D56-39CB-41BB-B80B-6EBD7B42911D}">
      <dgm:prSet/>
      <dgm:spPr/>
      <dgm:t>
        <a:bodyPr/>
        <a:lstStyle/>
        <a:p>
          <a:endParaRPr lang="en-US"/>
        </a:p>
      </dgm:t>
    </dgm:pt>
    <dgm:pt modelId="{DED0C680-4DDF-4225-994C-B16DB4255D3D}">
      <dgm:prSet custT="1"/>
      <dgm:spPr/>
      <dgm:t>
        <a:bodyPr/>
        <a:lstStyle/>
        <a:p>
          <a:r>
            <a:rPr lang="en-US" sz="1200">
              <a:latin typeface="Arial"/>
              <a:cs typeface="Arial"/>
            </a:rPr>
            <a:t>Contact</a:t>
          </a:r>
        </a:p>
      </dgm:t>
    </dgm:pt>
    <dgm:pt modelId="{9CB61980-FD3D-4ED6-A808-84F6BECF4B68}" type="parTrans" cxnId="{486AEC1B-5B40-46B8-B2C1-E3DB2B5DC300}">
      <dgm:prSet/>
      <dgm:spPr/>
      <dgm:t>
        <a:bodyPr/>
        <a:lstStyle/>
        <a:p>
          <a:endParaRPr lang="en-US"/>
        </a:p>
      </dgm:t>
    </dgm:pt>
    <dgm:pt modelId="{E8C8D307-5B39-4FF1-BFF1-B920EA97D791}" type="sibTrans" cxnId="{486AEC1B-5B40-46B8-B2C1-E3DB2B5DC300}">
      <dgm:prSet/>
      <dgm:spPr/>
      <dgm:t>
        <a:bodyPr/>
        <a:lstStyle/>
        <a:p>
          <a:endParaRPr lang="en-US"/>
        </a:p>
      </dgm:t>
    </dgm:pt>
    <dgm:pt modelId="{76182BC6-3294-48B0-AB88-3F364F4BDE00}">
      <dgm:prSet custT="1"/>
      <dgm:spPr/>
      <dgm:t>
        <a:bodyPr/>
        <a:lstStyle/>
        <a:p>
          <a:pPr rtl="0"/>
          <a:r>
            <a:rPr lang="en-US" sz="1200" dirty="0">
              <a:latin typeface="Arial"/>
              <a:cs typeface="Arial"/>
            </a:rPr>
            <a:t>Contact the relevant vaccine manufacturers to ascertain the stability of the quarantined vaccines. </a:t>
          </a:r>
        </a:p>
      </dgm:t>
    </dgm:pt>
    <dgm:pt modelId="{043CF4F7-BE2F-492F-A577-1684D4AD077E}" type="parTrans" cxnId="{1EFBAA2B-3CCC-46B5-9157-C022D667E7B5}">
      <dgm:prSet/>
      <dgm:spPr/>
      <dgm:t>
        <a:bodyPr/>
        <a:lstStyle/>
        <a:p>
          <a:endParaRPr lang="en-US"/>
        </a:p>
      </dgm:t>
    </dgm:pt>
    <dgm:pt modelId="{658D4963-458E-4536-98D3-8DDB222E7F0E}" type="sibTrans" cxnId="{1EFBAA2B-3CCC-46B5-9157-C022D667E7B5}">
      <dgm:prSet/>
      <dgm:spPr/>
      <dgm:t>
        <a:bodyPr/>
        <a:lstStyle/>
        <a:p>
          <a:endParaRPr lang="en-US"/>
        </a:p>
      </dgm:t>
    </dgm:pt>
    <dgm:pt modelId="{6CF73DCF-6CB3-4D12-B80C-AA39DF87B0CE}">
      <dgm:prSet custT="1"/>
      <dgm:spPr/>
      <dgm:t>
        <a:bodyPr/>
        <a:lstStyle/>
        <a:p>
          <a:r>
            <a:rPr lang="en-US" sz="1200">
              <a:latin typeface="Arial" panose="020B0604020202020204" pitchFamily="34" charset="0"/>
              <a:cs typeface="Arial" panose="020B0604020202020204" pitchFamily="34" charset="0"/>
            </a:rPr>
            <a:t>Inform</a:t>
          </a:r>
        </a:p>
      </dgm:t>
    </dgm:pt>
    <dgm:pt modelId="{70BDE172-1C66-408C-AC55-FC2C5F93B671}" type="parTrans" cxnId="{E63BE179-B71F-41A1-BF27-869CE2170762}">
      <dgm:prSet/>
      <dgm:spPr/>
      <dgm:t>
        <a:bodyPr/>
        <a:lstStyle/>
        <a:p>
          <a:endParaRPr lang="en-US"/>
        </a:p>
      </dgm:t>
    </dgm:pt>
    <dgm:pt modelId="{F3095C7D-B04F-4509-8899-2F368A85841F}" type="sibTrans" cxnId="{E63BE179-B71F-41A1-BF27-869CE2170762}">
      <dgm:prSet/>
      <dgm:spPr/>
      <dgm:t>
        <a:bodyPr/>
        <a:lstStyle/>
        <a:p>
          <a:endParaRPr lang="en-US"/>
        </a:p>
      </dgm:t>
    </dgm:pt>
    <dgm:pt modelId="{C245B500-AF03-4CF4-939E-B29B3B016B61}">
      <dgm:prSet custT="1"/>
      <dgm:spPr/>
      <dgm:t>
        <a:bodyPr/>
        <a:lstStyle/>
        <a:p>
          <a:pPr rtl="0"/>
          <a:r>
            <a:rPr lang="en-US" sz="1200">
              <a:latin typeface="Arial"/>
              <a:cs typeface="Arial"/>
            </a:rPr>
            <a:t>Contact NHS England HIOW SIT (england.hiow-sit@nhs.net) for advice and support, we will cc your ICB quality lead into correspondence. SIT will likely ask provider to complete a cold chain incident checklist if not already supplied. Do not use affected vaccines until advised by SIT.</a:t>
          </a:r>
        </a:p>
      </dgm:t>
    </dgm:pt>
    <dgm:pt modelId="{914571A3-5CC1-49A7-ADFF-2B7E207B0A07}" type="parTrans" cxnId="{36AF14AD-E5F7-48E1-8AF6-C8A87F474CAA}">
      <dgm:prSet/>
      <dgm:spPr/>
      <dgm:t>
        <a:bodyPr/>
        <a:lstStyle/>
        <a:p>
          <a:endParaRPr lang="en-US"/>
        </a:p>
      </dgm:t>
    </dgm:pt>
    <dgm:pt modelId="{395E389C-1F3B-4C1B-AE9D-D12A89DCF1D7}" type="sibTrans" cxnId="{36AF14AD-E5F7-48E1-8AF6-C8A87F474CAA}">
      <dgm:prSet/>
      <dgm:spPr/>
      <dgm:t>
        <a:bodyPr/>
        <a:lstStyle/>
        <a:p>
          <a:endParaRPr lang="en-US"/>
        </a:p>
      </dgm:t>
    </dgm:pt>
    <dgm:pt modelId="{9C11FC7A-51DC-429C-982F-3D79C92E2832}">
      <dgm:prSet custT="1"/>
      <dgm:spPr/>
      <dgm:t>
        <a:bodyPr/>
        <a:lstStyle/>
        <a:p>
          <a:r>
            <a:rPr lang="en-US" sz="1200">
              <a:latin typeface="Arial"/>
              <a:cs typeface="Arial"/>
            </a:rPr>
            <a:t>Order</a:t>
          </a:r>
        </a:p>
      </dgm:t>
    </dgm:pt>
    <dgm:pt modelId="{F73EDE65-7262-4D93-9049-83DDD7D27E99}" type="parTrans" cxnId="{850312A7-046E-45B3-9C88-E43E976DBB17}">
      <dgm:prSet/>
      <dgm:spPr/>
      <dgm:t>
        <a:bodyPr/>
        <a:lstStyle/>
        <a:p>
          <a:endParaRPr lang="en-US"/>
        </a:p>
      </dgm:t>
    </dgm:pt>
    <dgm:pt modelId="{A8960BF7-011D-42DA-819E-4E4C8C4A044A}" type="sibTrans" cxnId="{850312A7-046E-45B3-9C88-E43E976DBB17}">
      <dgm:prSet/>
      <dgm:spPr/>
      <dgm:t>
        <a:bodyPr/>
        <a:lstStyle/>
        <a:p>
          <a:endParaRPr lang="en-US"/>
        </a:p>
      </dgm:t>
    </dgm:pt>
    <dgm:pt modelId="{E35B1B43-B5DD-4447-A39F-D7ECC1C13E21}">
      <dgm:prSet custT="1"/>
      <dgm:spPr/>
      <dgm:t>
        <a:bodyPr/>
        <a:lstStyle/>
        <a:p>
          <a:r>
            <a:rPr lang="en-US" sz="1200">
              <a:latin typeface="Arial" panose="020B0604020202020204" pitchFamily="34" charset="0"/>
              <a:cs typeface="Arial" panose="020B0604020202020204" pitchFamily="34" charset="0"/>
            </a:rPr>
            <a:t>Order emergency vaccine supplies through </a:t>
          </a:r>
          <a:r>
            <a:rPr lang="en-US" sz="1200" err="1">
              <a:latin typeface="Arial" panose="020B0604020202020204" pitchFamily="34" charset="0"/>
              <a:cs typeface="Arial" panose="020B0604020202020204" pitchFamily="34" charset="0"/>
            </a:rPr>
            <a:t>Immform</a:t>
          </a:r>
          <a:r>
            <a:rPr lang="en-US" sz="1200">
              <a:latin typeface="Arial" panose="020B0604020202020204" pitchFamily="34" charset="0"/>
              <a:cs typeface="Arial" panose="020B0604020202020204" pitchFamily="34" charset="0"/>
            </a:rPr>
            <a:t> to </a:t>
          </a:r>
          <a:r>
            <a:rPr lang="en-US" sz="1200" err="1">
              <a:latin typeface="Arial" panose="020B0604020202020204" pitchFamily="34" charset="0"/>
              <a:cs typeface="Arial" panose="020B0604020202020204" pitchFamily="34" charset="0"/>
            </a:rPr>
            <a:t>minimise</a:t>
          </a:r>
          <a:r>
            <a:rPr lang="en-US" sz="1200">
              <a:latin typeface="Arial" panose="020B0604020202020204" pitchFamily="34" charset="0"/>
              <a:cs typeface="Arial" panose="020B0604020202020204" pitchFamily="34" charset="0"/>
            </a:rPr>
            <a:t> disruption to </a:t>
          </a:r>
          <a:r>
            <a:rPr lang="en-US" sz="1200" err="1">
              <a:latin typeface="Arial" panose="020B0604020202020204" pitchFamily="34" charset="0"/>
              <a:cs typeface="Arial" panose="020B0604020202020204" pitchFamily="34" charset="0"/>
            </a:rPr>
            <a:t>immunisation</a:t>
          </a:r>
          <a:r>
            <a:rPr lang="en-US" sz="1200">
              <a:latin typeface="Arial" panose="020B0604020202020204" pitchFamily="34" charset="0"/>
              <a:cs typeface="Arial" panose="020B0604020202020204" pitchFamily="34" charset="0"/>
            </a:rPr>
            <a:t> services </a:t>
          </a:r>
        </a:p>
      </dgm:t>
    </dgm:pt>
    <dgm:pt modelId="{CC49A187-36A3-4C3B-A400-9E99040AA5DA}" type="parTrans" cxnId="{DEED202B-30C5-46E7-B8A4-F329C18DEBA3}">
      <dgm:prSet/>
      <dgm:spPr/>
      <dgm:t>
        <a:bodyPr/>
        <a:lstStyle/>
        <a:p>
          <a:endParaRPr lang="en-US"/>
        </a:p>
      </dgm:t>
    </dgm:pt>
    <dgm:pt modelId="{D05F6F56-D523-40E2-B390-67B444391013}" type="sibTrans" cxnId="{DEED202B-30C5-46E7-B8A4-F329C18DEBA3}">
      <dgm:prSet/>
      <dgm:spPr/>
      <dgm:t>
        <a:bodyPr/>
        <a:lstStyle/>
        <a:p>
          <a:endParaRPr lang="en-US"/>
        </a:p>
      </dgm:t>
    </dgm:pt>
    <dgm:pt modelId="{1BFB8CCC-8B55-4798-9DBF-32BD1380D984}" type="pres">
      <dgm:prSet presAssocID="{EC163C17-E47D-4AF4-B4E4-486310FA70E2}" presName="Name0" presStyleCnt="0">
        <dgm:presLayoutVars>
          <dgm:dir/>
          <dgm:animLvl val="lvl"/>
          <dgm:resizeHandles val="exact"/>
        </dgm:presLayoutVars>
      </dgm:prSet>
      <dgm:spPr/>
    </dgm:pt>
    <dgm:pt modelId="{0C2607AC-35E7-4B6E-BA12-683440112E96}" type="pres">
      <dgm:prSet presAssocID="{9C11FC7A-51DC-429C-982F-3D79C92E2832}" presName="boxAndChildren" presStyleCnt="0"/>
      <dgm:spPr/>
    </dgm:pt>
    <dgm:pt modelId="{83C8F10D-5623-4B03-9D99-DB753A77CFF6}" type="pres">
      <dgm:prSet presAssocID="{9C11FC7A-51DC-429C-982F-3D79C92E2832}" presName="parentTextBox" presStyleLbl="alignNode1" presStyleIdx="0" presStyleCnt="6"/>
      <dgm:spPr/>
    </dgm:pt>
    <dgm:pt modelId="{31D8DD34-E69A-421F-8494-4A903CABC056}" type="pres">
      <dgm:prSet presAssocID="{9C11FC7A-51DC-429C-982F-3D79C92E2832}" presName="descendantBox" presStyleLbl="bgAccFollowNode1" presStyleIdx="0" presStyleCnt="6"/>
      <dgm:spPr/>
    </dgm:pt>
    <dgm:pt modelId="{063E2FDF-F6FC-42A2-86CB-63D738642CFC}" type="pres">
      <dgm:prSet presAssocID="{F3095C7D-B04F-4509-8899-2F368A85841F}" presName="sp" presStyleCnt="0"/>
      <dgm:spPr/>
    </dgm:pt>
    <dgm:pt modelId="{40BB44EC-0006-4020-8323-62837A04D5BC}" type="pres">
      <dgm:prSet presAssocID="{6CF73DCF-6CB3-4D12-B80C-AA39DF87B0CE}" presName="arrowAndChildren" presStyleCnt="0"/>
      <dgm:spPr/>
    </dgm:pt>
    <dgm:pt modelId="{C7E48203-B5B9-40FD-ADE9-9AD7F4F091C8}" type="pres">
      <dgm:prSet presAssocID="{6CF73DCF-6CB3-4D12-B80C-AA39DF87B0CE}" presName="parentTextArrow" presStyleLbl="node1" presStyleIdx="0" presStyleCnt="0"/>
      <dgm:spPr/>
    </dgm:pt>
    <dgm:pt modelId="{F58CA176-2CDC-43C5-91A8-167B54A14296}" type="pres">
      <dgm:prSet presAssocID="{6CF73DCF-6CB3-4D12-B80C-AA39DF87B0CE}" presName="arrow" presStyleLbl="alignNode1" presStyleIdx="1" presStyleCnt="6" custScaleX="97357" custScaleY="161224" custLinFactNeighborY="7485"/>
      <dgm:spPr/>
    </dgm:pt>
    <dgm:pt modelId="{B297CA21-4774-4911-A3F2-A435A09350F5}" type="pres">
      <dgm:prSet presAssocID="{6CF73DCF-6CB3-4D12-B80C-AA39DF87B0CE}" presName="descendantArrow" presStyleLbl="bgAccFollowNode1" presStyleIdx="1" presStyleCnt="6" custScaleY="173836"/>
      <dgm:spPr/>
    </dgm:pt>
    <dgm:pt modelId="{3AE45924-2E65-4F2A-A4DA-674D58E1AD92}" type="pres">
      <dgm:prSet presAssocID="{E8C8D307-5B39-4FF1-BFF1-B920EA97D791}" presName="sp" presStyleCnt="0"/>
      <dgm:spPr/>
    </dgm:pt>
    <dgm:pt modelId="{1EF0C35C-40FC-49BB-B42C-1A3CA9A77DBE}" type="pres">
      <dgm:prSet presAssocID="{DED0C680-4DDF-4225-994C-B16DB4255D3D}" presName="arrowAndChildren" presStyleCnt="0"/>
      <dgm:spPr/>
    </dgm:pt>
    <dgm:pt modelId="{F2E6D2F6-93E8-4C66-A285-A7A404DBCD6B}" type="pres">
      <dgm:prSet presAssocID="{DED0C680-4DDF-4225-994C-B16DB4255D3D}" presName="parentTextArrow" presStyleLbl="node1" presStyleIdx="0" presStyleCnt="0"/>
      <dgm:spPr/>
    </dgm:pt>
    <dgm:pt modelId="{9655C952-7062-4CD1-BF03-2C0D71A41165}" type="pres">
      <dgm:prSet presAssocID="{DED0C680-4DDF-4225-994C-B16DB4255D3D}" presName="arrow" presStyleLbl="alignNode1" presStyleIdx="2" presStyleCnt="6"/>
      <dgm:spPr/>
    </dgm:pt>
    <dgm:pt modelId="{8071F6A1-B0C2-4909-8429-50123D7B581D}" type="pres">
      <dgm:prSet presAssocID="{DED0C680-4DDF-4225-994C-B16DB4255D3D}" presName="descendantArrow" presStyleLbl="bgAccFollowNode1" presStyleIdx="2" presStyleCnt="6"/>
      <dgm:spPr/>
    </dgm:pt>
    <dgm:pt modelId="{40410CF7-21A3-4564-AAA0-D21BE6D85B7D}" type="pres">
      <dgm:prSet presAssocID="{FAEDF2AB-22F1-47BC-8B71-44BA6F925A15}" presName="sp" presStyleCnt="0"/>
      <dgm:spPr/>
    </dgm:pt>
    <dgm:pt modelId="{943A547D-4D4E-48E8-BDDB-D480D09FE19D}" type="pres">
      <dgm:prSet presAssocID="{4E0F4237-7577-42EF-80B3-2108E7FE83E7}" presName="arrowAndChildren" presStyleCnt="0"/>
      <dgm:spPr/>
    </dgm:pt>
    <dgm:pt modelId="{5236846B-8D4B-43E7-B1BD-1B4D12AEC31B}" type="pres">
      <dgm:prSet presAssocID="{4E0F4237-7577-42EF-80B3-2108E7FE83E7}" presName="parentTextArrow" presStyleLbl="node1" presStyleIdx="0" presStyleCnt="0"/>
      <dgm:spPr/>
    </dgm:pt>
    <dgm:pt modelId="{A173914E-440A-4865-A19D-5EAFC9EA8B79}" type="pres">
      <dgm:prSet presAssocID="{4E0F4237-7577-42EF-80B3-2108E7FE83E7}" presName="arrow" presStyleLbl="alignNode1" presStyleIdx="3" presStyleCnt="6"/>
      <dgm:spPr/>
    </dgm:pt>
    <dgm:pt modelId="{ABCEDD77-C85B-4863-A19E-B143497707F2}" type="pres">
      <dgm:prSet presAssocID="{4E0F4237-7577-42EF-80B3-2108E7FE83E7}" presName="descendantArrow" presStyleLbl="bgAccFollowNode1" presStyleIdx="3" presStyleCnt="6"/>
      <dgm:spPr/>
    </dgm:pt>
    <dgm:pt modelId="{D55DE4E9-1C6A-47E0-88EC-1AA0C2DA876D}" type="pres">
      <dgm:prSet presAssocID="{39DC57A2-59BC-44E3-BCF7-940F728BBF47}" presName="sp" presStyleCnt="0"/>
      <dgm:spPr/>
    </dgm:pt>
    <dgm:pt modelId="{96AC3089-ABB3-4E3C-AF9C-090140498904}" type="pres">
      <dgm:prSet presAssocID="{D60C8B0A-FD1D-43DB-9FCB-C02616F63A95}" presName="arrowAndChildren" presStyleCnt="0"/>
      <dgm:spPr/>
    </dgm:pt>
    <dgm:pt modelId="{8CA29389-417A-4F5E-8AD2-2791C169C58A}" type="pres">
      <dgm:prSet presAssocID="{D60C8B0A-FD1D-43DB-9FCB-C02616F63A95}" presName="parentTextArrow" presStyleLbl="node1" presStyleIdx="0" presStyleCnt="0"/>
      <dgm:spPr/>
    </dgm:pt>
    <dgm:pt modelId="{4EC7C4B4-B4A4-446B-A2F6-7514C999D5D4}" type="pres">
      <dgm:prSet presAssocID="{D60C8B0A-FD1D-43DB-9FCB-C02616F63A95}" presName="arrow" presStyleLbl="alignNode1" presStyleIdx="4" presStyleCnt="6"/>
      <dgm:spPr/>
    </dgm:pt>
    <dgm:pt modelId="{AE25F27E-F621-4CCB-8C3E-68AF24B290C5}" type="pres">
      <dgm:prSet presAssocID="{D60C8B0A-FD1D-43DB-9FCB-C02616F63A95}" presName="descendantArrow" presStyleLbl="bgAccFollowNode1" presStyleIdx="4" presStyleCnt="6"/>
      <dgm:spPr/>
    </dgm:pt>
    <dgm:pt modelId="{6F92A6C3-0965-4642-B194-91AEFC60995B}" type="pres">
      <dgm:prSet presAssocID="{2B7DC7D5-3995-4A69-B4E7-3C8E2B429BA6}" presName="sp" presStyleCnt="0"/>
      <dgm:spPr/>
    </dgm:pt>
    <dgm:pt modelId="{8F73262B-E702-4D49-A1EB-D353DCB574C6}" type="pres">
      <dgm:prSet presAssocID="{A08E1C37-FAE1-4617-9C13-2787DFC42DA8}" presName="arrowAndChildren" presStyleCnt="0"/>
      <dgm:spPr/>
    </dgm:pt>
    <dgm:pt modelId="{276287B0-4C6F-47B3-B667-C3F5BCFA52C6}" type="pres">
      <dgm:prSet presAssocID="{A08E1C37-FAE1-4617-9C13-2787DFC42DA8}" presName="parentTextArrow" presStyleLbl="node1" presStyleIdx="0" presStyleCnt="0"/>
      <dgm:spPr/>
    </dgm:pt>
    <dgm:pt modelId="{83AAFE23-39F6-4B3C-8217-DF1F3F99D367}" type="pres">
      <dgm:prSet presAssocID="{A08E1C37-FAE1-4617-9C13-2787DFC42DA8}" presName="arrow" presStyleLbl="alignNode1" presStyleIdx="5" presStyleCnt="6"/>
      <dgm:spPr/>
    </dgm:pt>
    <dgm:pt modelId="{C9FDB344-FF00-4253-A05C-19C467F43361}" type="pres">
      <dgm:prSet presAssocID="{A08E1C37-FAE1-4617-9C13-2787DFC42DA8}" presName="descendantArrow" presStyleLbl="bgAccFollowNode1" presStyleIdx="5" presStyleCnt="6"/>
      <dgm:spPr/>
    </dgm:pt>
  </dgm:ptLst>
  <dgm:cxnLst>
    <dgm:cxn modelId="{BCB71406-490F-4796-86F4-6B7CD4B20C11}" type="presOf" srcId="{85A5555E-AFAE-4571-AEC4-71305676875B}" destId="{ABCEDD77-C85B-4863-A19E-B143497707F2}" srcOrd="0" destOrd="0" presId="urn:microsoft.com/office/officeart/2016/7/layout/VerticalDownArrowProcess"/>
    <dgm:cxn modelId="{486AEC1B-5B40-46B8-B2C1-E3DB2B5DC300}" srcId="{EC163C17-E47D-4AF4-B4E4-486310FA70E2}" destId="{DED0C680-4DDF-4225-994C-B16DB4255D3D}" srcOrd="3" destOrd="0" parTransId="{9CB61980-FD3D-4ED6-A808-84F6BECF4B68}" sibTransId="{E8C8D307-5B39-4FF1-BFF1-B920EA97D791}"/>
    <dgm:cxn modelId="{9B30C925-C721-41E0-A0F8-82EC37CE0833}" type="presOf" srcId="{D60C8B0A-FD1D-43DB-9FCB-C02616F63A95}" destId="{4EC7C4B4-B4A4-446B-A2F6-7514C999D5D4}" srcOrd="1" destOrd="0" presId="urn:microsoft.com/office/officeart/2016/7/layout/VerticalDownArrowProcess"/>
    <dgm:cxn modelId="{DEED202B-30C5-46E7-B8A4-F329C18DEBA3}" srcId="{9C11FC7A-51DC-429C-982F-3D79C92E2832}" destId="{E35B1B43-B5DD-4447-A39F-D7ECC1C13E21}" srcOrd="0" destOrd="0" parTransId="{CC49A187-36A3-4C3B-A400-9E99040AA5DA}" sibTransId="{D05F6F56-D523-40E2-B390-67B444391013}"/>
    <dgm:cxn modelId="{5A1A5F2B-C12A-4CC2-8E6E-E0FC34F620E3}" type="presOf" srcId="{9C11FC7A-51DC-429C-982F-3D79C92E2832}" destId="{83C8F10D-5623-4B03-9D99-DB753A77CFF6}" srcOrd="0" destOrd="0" presId="urn:microsoft.com/office/officeart/2016/7/layout/VerticalDownArrowProcess"/>
    <dgm:cxn modelId="{1EFBAA2B-3CCC-46B5-9157-C022D667E7B5}" srcId="{DED0C680-4DDF-4225-994C-B16DB4255D3D}" destId="{76182BC6-3294-48B0-AB88-3F364F4BDE00}" srcOrd="0" destOrd="0" parTransId="{043CF4F7-BE2F-492F-A577-1684D4AD077E}" sibTransId="{658D4963-458E-4536-98D3-8DDB222E7F0E}"/>
    <dgm:cxn modelId="{789AB25E-502D-4365-A974-3F97D8186F4E}" type="presOf" srcId="{C245B500-AF03-4CF4-939E-B29B3B016B61}" destId="{B297CA21-4774-4911-A3F2-A435A09350F5}" srcOrd="0" destOrd="0" presId="urn:microsoft.com/office/officeart/2016/7/layout/VerticalDownArrowProcess"/>
    <dgm:cxn modelId="{3B12DB43-CECD-48F3-AEC7-093A0921D818}" type="presOf" srcId="{E35B1B43-B5DD-4447-A39F-D7ECC1C13E21}" destId="{31D8DD34-E69A-421F-8494-4A903CABC056}" srcOrd="0" destOrd="0" presId="urn:microsoft.com/office/officeart/2016/7/layout/VerticalDownArrowProcess"/>
    <dgm:cxn modelId="{96E8C444-EC86-4F36-B555-A46389683F78}" type="presOf" srcId="{D60C8B0A-FD1D-43DB-9FCB-C02616F63A95}" destId="{8CA29389-417A-4F5E-8AD2-2791C169C58A}" srcOrd="0" destOrd="0" presId="urn:microsoft.com/office/officeart/2016/7/layout/VerticalDownArrowProcess"/>
    <dgm:cxn modelId="{4A72D867-3814-4A63-9EF8-38BC7E3ACBB3}" type="presOf" srcId="{4E0F4237-7577-42EF-80B3-2108E7FE83E7}" destId="{A173914E-440A-4865-A19D-5EAFC9EA8B79}" srcOrd="1" destOrd="0" presId="urn:microsoft.com/office/officeart/2016/7/layout/VerticalDownArrowProcess"/>
    <dgm:cxn modelId="{2C958048-FD7F-4015-95A1-8EBA5A3679BB}" type="presOf" srcId="{A08E1C37-FAE1-4617-9C13-2787DFC42DA8}" destId="{83AAFE23-39F6-4B3C-8217-DF1F3F99D367}" srcOrd="1" destOrd="0" presId="urn:microsoft.com/office/officeart/2016/7/layout/VerticalDownArrowProcess"/>
    <dgm:cxn modelId="{686C5C55-C1B3-4672-AA69-56DDDB56A458}" type="presOf" srcId="{DED0C680-4DDF-4225-994C-B16DB4255D3D}" destId="{F2E6D2F6-93E8-4C66-A285-A7A404DBCD6B}" srcOrd="0" destOrd="0" presId="urn:microsoft.com/office/officeart/2016/7/layout/VerticalDownArrowProcess"/>
    <dgm:cxn modelId="{CA797D56-39CB-41BB-B80B-6EBD7B42911D}" srcId="{4E0F4237-7577-42EF-80B3-2108E7FE83E7}" destId="{85A5555E-AFAE-4571-AEC4-71305676875B}" srcOrd="0" destOrd="0" parTransId="{0C7A0482-542F-400E-9F15-8E383331E023}" sibTransId="{F33F0C6B-5930-484A-A45A-CD24B913EBF0}"/>
    <dgm:cxn modelId="{E63BE179-B71F-41A1-BF27-869CE2170762}" srcId="{EC163C17-E47D-4AF4-B4E4-486310FA70E2}" destId="{6CF73DCF-6CB3-4D12-B80C-AA39DF87B0CE}" srcOrd="4" destOrd="0" parTransId="{70BDE172-1C66-408C-AC55-FC2C5F93B671}" sibTransId="{F3095C7D-B04F-4509-8899-2F368A85841F}"/>
    <dgm:cxn modelId="{380E4F7F-DC1B-4E2A-917F-79AC2EA3C0EE}" type="presOf" srcId="{6CF73DCF-6CB3-4D12-B80C-AA39DF87B0CE}" destId="{F58CA176-2CDC-43C5-91A8-167B54A14296}" srcOrd="1" destOrd="0" presId="urn:microsoft.com/office/officeart/2016/7/layout/VerticalDownArrowProcess"/>
    <dgm:cxn modelId="{36D82C82-4F2C-4C83-9B50-A93D5CC2EB79}" type="presOf" srcId="{FECD7AED-A9BE-4E44-A4CD-D84636216FB1}" destId="{C9FDB344-FF00-4253-A05C-19C467F43361}" srcOrd="0" destOrd="0" presId="urn:microsoft.com/office/officeart/2016/7/layout/VerticalDownArrowProcess"/>
    <dgm:cxn modelId="{F453458C-4724-43BF-82F6-F5F66B63D421}" srcId="{EC163C17-E47D-4AF4-B4E4-486310FA70E2}" destId="{A08E1C37-FAE1-4617-9C13-2787DFC42DA8}" srcOrd="0" destOrd="0" parTransId="{33D0CF69-5A84-49E2-A9CF-B4697B328AB0}" sibTransId="{2B7DC7D5-3995-4A69-B4E7-3C8E2B429BA6}"/>
    <dgm:cxn modelId="{850312A7-046E-45B3-9C88-E43E976DBB17}" srcId="{EC163C17-E47D-4AF4-B4E4-486310FA70E2}" destId="{9C11FC7A-51DC-429C-982F-3D79C92E2832}" srcOrd="5" destOrd="0" parTransId="{F73EDE65-7262-4D93-9049-83DDD7D27E99}" sibTransId="{A8960BF7-011D-42DA-819E-4E4C8C4A044A}"/>
    <dgm:cxn modelId="{36AF14AD-E5F7-48E1-8AF6-C8A87F474CAA}" srcId="{6CF73DCF-6CB3-4D12-B80C-AA39DF87B0CE}" destId="{C245B500-AF03-4CF4-939E-B29B3B016B61}" srcOrd="0" destOrd="0" parTransId="{914571A3-5CC1-49A7-ADFF-2B7E207B0A07}" sibTransId="{395E389C-1F3B-4C1B-AE9D-D12A89DCF1D7}"/>
    <dgm:cxn modelId="{6A6B66B4-E1EB-4850-85C0-283AE5423870}" type="presOf" srcId="{6CF73DCF-6CB3-4D12-B80C-AA39DF87B0CE}" destId="{C7E48203-B5B9-40FD-ADE9-9AD7F4F091C8}" srcOrd="0" destOrd="0" presId="urn:microsoft.com/office/officeart/2016/7/layout/VerticalDownArrowProcess"/>
    <dgm:cxn modelId="{DD2F2CC8-EB7B-456D-80CD-0E9CE74DA103}" type="presOf" srcId="{EC163C17-E47D-4AF4-B4E4-486310FA70E2}" destId="{1BFB8CCC-8B55-4798-9DBF-32BD1380D984}" srcOrd="0" destOrd="0" presId="urn:microsoft.com/office/officeart/2016/7/layout/VerticalDownArrowProcess"/>
    <dgm:cxn modelId="{31EF94D9-E77F-4A07-B05D-9CFFE80D0CDC}" type="presOf" srcId="{A08E1C37-FAE1-4617-9C13-2787DFC42DA8}" destId="{276287B0-4C6F-47B3-B667-C3F5BCFA52C6}" srcOrd="0" destOrd="0" presId="urn:microsoft.com/office/officeart/2016/7/layout/VerticalDownArrowProcess"/>
    <dgm:cxn modelId="{64072BDB-D9DF-47D8-A576-1B7FDC56F6A4}" type="presOf" srcId="{4E0F4237-7577-42EF-80B3-2108E7FE83E7}" destId="{5236846B-8D4B-43E7-B1BD-1B4D12AEC31B}" srcOrd="0" destOrd="0" presId="urn:microsoft.com/office/officeart/2016/7/layout/VerticalDownArrowProcess"/>
    <dgm:cxn modelId="{CE9996DD-5518-4AEA-A693-2D9DA2E0E12E}" type="presOf" srcId="{FA0F3840-B146-474D-9201-40A8E4571527}" destId="{AE25F27E-F621-4CCB-8C3E-68AF24B290C5}" srcOrd="0" destOrd="0" presId="urn:microsoft.com/office/officeart/2016/7/layout/VerticalDownArrowProcess"/>
    <dgm:cxn modelId="{A0558BE8-AE6E-434A-82B2-A61B8B13EDE0}" type="presOf" srcId="{76182BC6-3294-48B0-AB88-3F364F4BDE00}" destId="{8071F6A1-B0C2-4909-8429-50123D7B581D}" srcOrd="0" destOrd="0" presId="urn:microsoft.com/office/officeart/2016/7/layout/VerticalDownArrowProcess"/>
    <dgm:cxn modelId="{A0CA60ED-DB56-414C-85D0-2CCB477DA9CF}" type="presOf" srcId="{DED0C680-4DDF-4225-994C-B16DB4255D3D}" destId="{9655C952-7062-4CD1-BF03-2C0D71A41165}" srcOrd="1" destOrd="0" presId="urn:microsoft.com/office/officeart/2016/7/layout/VerticalDownArrowProcess"/>
    <dgm:cxn modelId="{2A3897F1-FA99-45B8-B938-1EC781282560}" srcId="{D60C8B0A-FD1D-43DB-9FCB-C02616F63A95}" destId="{FA0F3840-B146-474D-9201-40A8E4571527}" srcOrd="0" destOrd="0" parTransId="{3F2B0093-591B-4E0F-86D1-8497B8F62E7A}" sibTransId="{45C851BA-FC47-4216-88BC-D36F7D05A189}"/>
    <dgm:cxn modelId="{169793F2-DD6D-496C-8308-DF9B093F18B9}" srcId="{EC163C17-E47D-4AF4-B4E4-486310FA70E2}" destId="{D60C8B0A-FD1D-43DB-9FCB-C02616F63A95}" srcOrd="1" destOrd="0" parTransId="{8F2AFC20-E234-4179-8054-198F78749C49}" sibTransId="{39DC57A2-59BC-44E3-BCF7-940F728BBF47}"/>
    <dgm:cxn modelId="{F35C12F5-E055-444A-98EC-F4A6B24F237C}" srcId="{EC163C17-E47D-4AF4-B4E4-486310FA70E2}" destId="{4E0F4237-7577-42EF-80B3-2108E7FE83E7}" srcOrd="2" destOrd="0" parTransId="{43C875F4-E1AB-4D25-9551-27958EEA5F73}" sibTransId="{FAEDF2AB-22F1-47BC-8B71-44BA6F925A15}"/>
    <dgm:cxn modelId="{BC176CFC-6A5E-44FB-B080-414190430700}" srcId="{A08E1C37-FAE1-4617-9C13-2787DFC42DA8}" destId="{FECD7AED-A9BE-4E44-A4CD-D84636216FB1}" srcOrd="0" destOrd="0" parTransId="{F9CB08F4-5772-4A18-8E70-91ED6EE2F773}" sibTransId="{2B33F74D-20FC-4228-AF01-A5761C97E683}"/>
    <dgm:cxn modelId="{8C726F6E-E75F-44A6-99EB-6175EAF45314}" type="presParOf" srcId="{1BFB8CCC-8B55-4798-9DBF-32BD1380D984}" destId="{0C2607AC-35E7-4B6E-BA12-683440112E96}" srcOrd="0" destOrd="0" presId="urn:microsoft.com/office/officeart/2016/7/layout/VerticalDownArrowProcess"/>
    <dgm:cxn modelId="{999BF8C0-544A-4613-B299-3B99C76510F4}" type="presParOf" srcId="{0C2607AC-35E7-4B6E-BA12-683440112E96}" destId="{83C8F10D-5623-4B03-9D99-DB753A77CFF6}" srcOrd="0" destOrd="0" presId="urn:microsoft.com/office/officeart/2016/7/layout/VerticalDownArrowProcess"/>
    <dgm:cxn modelId="{5DCA17DB-5C94-4AD5-8D27-D33E18D3AF08}" type="presParOf" srcId="{0C2607AC-35E7-4B6E-BA12-683440112E96}" destId="{31D8DD34-E69A-421F-8494-4A903CABC056}" srcOrd="1" destOrd="0" presId="urn:microsoft.com/office/officeart/2016/7/layout/VerticalDownArrowProcess"/>
    <dgm:cxn modelId="{7823A22E-897A-4479-9500-9F6E06786F73}" type="presParOf" srcId="{1BFB8CCC-8B55-4798-9DBF-32BD1380D984}" destId="{063E2FDF-F6FC-42A2-86CB-63D738642CFC}" srcOrd="1" destOrd="0" presId="urn:microsoft.com/office/officeart/2016/7/layout/VerticalDownArrowProcess"/>
    <dgm:cxn modelId="{8A6FDBE5-8EFE-448C-B5EF-D6754D61ECC4}" type="presParOf" srcId="{1BFB8CCC-8B55-4798-9DBF-32BD1380D984}" destId="{40BB44EC-0006-4020-8323-62837A04D5BC}" srcOrd="2" destOrd="0" presId="urn:microsoft.com/office/officeart/2016/7/layout/VerticalDownArrowProcess"/>
    <dgm:cxn modelId="{22F972BE-7418-472C-9DCA-9C9FF907103F}" type="presParOf" srcId="{40BB44EC-0006-4020-8323-62837A04D5BC}" destId="{C7E48203-B5B9-40FD-ADE9-9AD7F4F091C8}" srcOrd="0" destOrd="0" presId="urn:microsoft.com/office/officeart/2016/7/layout/VerticalDownArrowProcess"/>
    <dgm:cxn modelId="{48ADA508-2213-4B3B-B680-6A40ED4CD653}" type="presParOf" srcId="{40BB44EC-0006-4020-8323-62837A04D5BC}" destId="{F58CA176-2CDC-43C5-91A8-167B54A14296}" srcOrd="1" destOrd="0" presId="urn:microsoft.com/office/officeart/2016/7/layout/VerticalDownArrowProcess"/>
    <dgm:cxn modelId="{7326607F-BA64-424B-8800-A0A0FD66D544}" type="presParOf" srcId="{40BB44EC-0006-4020-8323-62837A04D5BC}" destId="{B297CA21-4774-4911-A3F2-A435A09350F5}" srcOrd="2" destOrd="0" presId="urn:microsoft.com/office/officeart/2016/7/layout/VerticalDownArrowProcess"/>
    <dgm:cxn modelId="{2A2181A2-B319-489E-A1C1-649D77F3D498}" type="presParOf" srcId="{1BFB8CCC-8B55-4798-9DBF-32BD1380D984}" destId="{3AE45924-2E65-4F2A-A4DA-674D58E1AD92}" srcOrd="3" destOrd="0" presId="urn:microsoft.com/office/officeart/2016/7/layout/VerticalDownArrowProcess"/>
    <dgm:cxn modelId="{FFE581EF-C53A-49EE-BD6F-4F67EEAA2DFF}" type="presParOf" srcId="{1BFB8CCC-8B55-4798-9DBF-32BD1380D984}" destId="{1EF0C35C-40FC-49BB-B42C-1A3CA9A77DBE}" srcOrd="4" destOrd="0" presId="urn:microsoft.com/office/officeart/2016/7/layout/VerticalDownArrowProcess"/>
    <dgm:cxn modelId="{EF0ED7F7-0CD9-45A1-AD43-ED11F9545382}" type="presParOf" srcId="{1EF0C35C-40FC-49BB-B42C-1A3CA9A77DBE}" destId="{F2E6D2F6-93E8-4C66-A285-A7A404DBCD6B}" srcOrd="0" destOrd="0" presId="urn:microsoft.com/office/officeart/2016/7/layout/VerticalDownArrowProcess"/>
    <dgm:cxn modelId="{33487AFE-2C9F-473C-9888-E0BF9E9AF899}" type="presParOf" srcId="{1EF0C35C-40FC-49BB-B42C-1A3CA9A77DBE}" destId="{9655C952-7062-4CD1-BF03-2C0D71A41165}" srcOrd="1" destOrd="0" presId="urn:microsoft.com/office/officeart/2016/7/layout/VerticalDownArrowProcess"/>
    <dgm:cxn modelId="{5EEBC9C1-35E7-4CE5-A2E3-1487182E0A91}" type="presParOf" srcId="{1EF0C35C-40FC-49BB-B42C-1A3CA9A77DBE}" destId="{8071F6A1-B0C2-4909-8429-50123D7B581D}" srcOrd="2" destOrd="0" presId="urn:microsoft.com/office/officeart/2016/7/layout/VerticalDownArrowProcess"/>
    <dgm:cxn modelId="{AF8415F4-4455-48C9-A28E-8F20CBE4244C}" type="presParOf" srcId="{1BFB8CCC-8B55-4798-9DBF-32BD1380D984}" destId="{40410CF7-21A3-4564-AAA0-D21BE6D85B7D}" srcOrd="5" destOrd="0" presId="urn:microsoft.com/office/officeart/2016/7/layout/VerticalDownArrowProcess"/>
    <dgm:cxn modelId="{DE141885-E9C9-45E0-9B07-10B1D1F8FFAB}" type="presParOf" srcId="{1BFB8CCC-8B55-4798-9DBF-32BD1380D984}" destId="{943A547D-4D4E-48E8-BDDB-D480D09FE19D}" srcOrd="6" destOrd="0" presId="urn:microsoft.com/office/officeart/2016/7/layout/VerticalDownArrowProcess"/>
    <dgm:cxn modelId="{32BE2277-4FB5-45A2-99F9-C66E902EC911}" type="presParOf" srcId="{943A547D-4D4E-48E8-BDDB-D480D09FE19D}" destId="{5236846B-8D4B-43E7-B1BD-1B4D12AEC31B}" srcOrd="0" destOrd="0" presId="urn:microsoft.com/office/officeart/2016/7/layout/VerticalDownArrowProcess"/>
    <dgm:cxn modelId="{2FBE86D5-2198-40C1-B4B5-3C4D9FA4FB65}" type="presParOf" srcId="{943A547D-4D4E-48E8-BDDB-D480D09FE19D}" destId="{A173914E-440A-4865-A19D-5EAFC9EA8B79}" srcOrd="1" destOrd="0" presId="urn:microsoft.com/office/officeart/2016/7/layout/VerticalDownArrowProcess"/>
    <dgm:cxn modelId="{55FE6DFF-87B1-44C1-ABC0-0BF0C0F1E739}" type="presParOf" srcId="{943A547D-4D4E-48E8-BDDB-D480D09FE19D}" destId="{ABCEDD77-C85B-4863-A19E-B143497707F2}" srcOrd="2" destOrd="0" presId="urn:microsoft.com/office/officeart/2016/7/layout/VerticalDownArrowProcess"/>
    <dgm:cxn modelId="{8B96EA26-8528-4598-8939-750838CF1A06}" type="presParOf" srcId="{1BFB8CCC-8B55-4798-9DBF-32BD1380D984}" destId="{D55DE4E9-1C6A-47E0-88EC-1AA0C2DA876D}" srcOrd="7" destOrd="0" presId="urn:microsoft.com/office/officeart/2016/7/layout/VerticalDownArrowProcess"/>
    <dgm:cxn modelId="{CB40A154-9D63-4009-B8B5-971A7268730E}" type="presParOf" srcId="{1BFB8CCC-8B55-4798-9DBF-32BD1380D984}" destId="{96AC3089-ABB3-4E3C-AF9C-090140498904}" srcOrd="8" destOrd="0" presId="urn:microsoft.com/office/officeart/2016/7/layout/VerticalDownArrowProcess"/>
    <dgm:cxn modelId="{0B450CDA-B082-422F-B4B6-A533DF4C7A49}" type="presParOf" srcId="{96AC3089-ABB3-4E3C-AF9C-090140498904}" destId="{8CA29389-417A-4F5E-8AD2-2791C169C58A}" srcOrd="0" destOrd="0" presId="urn:microsoft.com/office/officeart/2016/7/layout/VerticalDownArrowProcess"/>
    <dgm:cxn modelId="{EE172532-C2B9-4C32-877F-84BFF9F90A87}" type="presParOf" srcId="{96AC3089-ABB3-4E3C-AF9C-090140498904}" destId="{4EC7C4B4-B4A4-446B-A2F6-7514C999D5D4}" srcOrd="1" destOrd="0" presId="urn:microsoft.com/office/officeart/2016/7/layout/VerticalDownArrowProcess"/>
    <dgm:cxn modelId="{0A46DABE-2F1B-42F1-8F06-92D0A9B3A1B5}" type="presParOf" srcId="{96AC3089-ABB3-4E3C-AF9C-090140498904}" destId="{AE25F27E-F621-4CCB-8C3E-68AF24B290C5}" srcOrd="2" destOrd="0" presId="urn:microsoft.com/office/officeart/2016/7/layout/VerticalDownArrowProcess"/>
    <dgm:cxn modelId="{8021D88D-0D8D-45A5-A01A-D865026C7C5B}" type="presParOf" srcId="{1BFB8CCC-8B55-4798-9DBF-32BD1380D984}" destId="{6F92A6C3-0965-4642-B194-91AEFC60995B}" srcOrd="9" destOrd="0" presId="urn:microsoft.com/office/officeart/2016/7/layout/VerticalDownArrowProcess"/>
    <dgm:cxn modelId="{050423E2-E5B0-40DD-9375-1D062822BE6F}" type="presParOf" srcId="{1BFB8CCC-8B55-4798-9DBF-32BD1380D984}" destId="{8F73262B-E702-4D49-A1EB-D353DCB574C6}" srcOrd="10" destOrd="0" presId="urn:microsoft.com/office/officeart/2016/7/layout/VerticalDownArrowProcess"/>
    <dgm:cxn modelId="{90AD8A4C-D1DE-4C4B-A562-671423875F57}" type="presParOf" srcId="{8F73262B-E702-4D49-A1EB-D353DCB574C6}" destId="{276287B0-4C6F-47B3-B667-C3F5BCFA52C6}" srcOrd="0" destOrd="0" presId="urn:microsoft.com/office/officeart/2016/7/layout/VerticalDownArrowProcess"/>
    <dgm:cxn modelId="{AB200123-4FC4-4F53-BA30-9AE0C6EBF005}" type="presParOf" srcId="{8F73262B-E702-4D49-A1EB-D353DCB574C6}" destId="{83AAFE23-39F6-4B3C-8217-DF1F3F99D367}" srcOrd="1" destOrd="0" presId="urn:microsoft.com/office/officeart/2016/7/layout/VerticalDownArrowProcess"/>
    <dgm:cxn modelId="{E69C1208-8D16-4CCF-B7DA-9147EEB571A9}" type="presParOf" srcId="{8F73262B-E702-4D49-A1EB-D353DCB574C6}" destId="{C9FDB344-FF00-4253-A05C-19C467F43361}" srcOrd="2" destOrd="0" presId="urn:microsoft.com/office/officeart/2016/7/layout/VerticalDown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D405C7-6568-4023-AE03-B1990374ED40}">
      <dsp:nvSpPr>
        <dsp:cNvPr id="0" name=""/>
        <dsp:cNvSpPr/>
      </dsp:nvSpPr>
      <dsp:spPr>
        <a:xfrm>
          <a:off x="0" y="482"/>
          <a:ext cx="7841707" cy="0"/>
        </a:xfrm>
        <a:prstGeom prst="lin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0EC161-27E7-448A-B1C5-9F6876B900DA}">
      <dsp:nvSpPr>
        <dsp:cNvPr id="0" name=""/>
        <dsp:cNvSpPr/>
      </dsp:nvSpPr>
      <dsp:spPr>
        <a:xfrm>
          <a:off x="0" y="482"/>
          <a:ext cx="7841707" cy="5642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kern="1200">
              <a:latin typeface="Arial" panose="020B0604020202020204" pitchFamily="34" charset="0"/>
              <a:cs typeface="Arial" panose="020B0604020202020204" pitchFamily="34" charset="0"/>
            </a:rPr>
            <a:t>Ensuring cold chain has been maintained during transport and managing receipt of vaccines directly into refrigeration</a:t>
          </a:r>
          <a:endParaRPr lang="en-US" sz="1600" kern="1200">
            <a:latin typeface="Arial" panose="020B0604020202020204" pitchFamily="34" charset="0"/>
            <a:cs typeface="Arial" panose="020B0604020202020204" pitchFamily="34" charset="0"/>
          </a:endParaRPr>
        </a:p>
      </dsp:txBody>
      <dsp:txXfrm>
        <a:off x="0" y="482"/>
        <a:ext cx="7841707" cy="564253"/>
      </dsp:txXfrm>
    </dsp:sp>
    <dsp:sp modelId="{1A389523-35EF-4F97-BCA2-6B04FA5E18E0}">
      <dsp:nvSpPr>
        <dsp:cNvPr id="0" name=""/>
        <dsp:cNvSpPr/>
      </dsp:nvSpPr>
      <dsp:spPr>
        <a:xfrm>
          <a:off x="0" y="564735"/>
          <a:ext cx="7841707" cy="0"/>
        </a:xfrm>
        <a:prstGeom prst="lin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2A0C6DD-95A3-41A4-8993-ABD1545588B8}">
      <dsp:nvSpPr>
        <dsp:cNvPr id="0" name=""/>
        <dsp:cNvSpPr/>
      </dsp:nvSpPr>
      <dsp:spPr>
        <a:xfrm>
          <a:off x="0" y="564735"/>
          <a:ext cx="7841707" cy="5642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kern="1200">
              <a:latin typeface="Arial" panose="020B0604020202020204" pitchFamily="34" charset="0"/>
              <a:cs typeface="Arial" panose="020B0604020202020204" pitchFamily="34" charset="0"/>
            </a:rPr>
            <a:t>Store promptly (in original vaccine boxes) </a:t>
          </a:r>
          <a:endParaRPr lang="en-US" sz="1600" kern="1200">
            <a:latin typeface="Arial" panose="020B0604020202020204" pitchFamily="34" charset="0"/>
            <a:cs typeface="Arial" panose="020B0604020202020204" pitchFamily="34" charset="0"/>
          </a:endParaRPr>
        </a:p>
      </dsp:txBody>
      <dsp:txXfrm>
        <a:off x="0" y="564735"/>
        <a:ext cx="7841707" cy="564253"/>
      </dsp:txXfrm>
    </dsp:sp>
    <dsp:sp modelId="{66D7F8CC-C62A-4008-8152-C89E71D42687}">
      <dsp:nvSpPr>
        <dsp:cNvPr id="0" name=""/>
        <dsp:cNvSpPr/>
      </dsp:nvSpPr>
      <dsp:spPr>
        <a:xfrm>
          <a:off x="0" y="1128988"/>
          <a:ext cx="7841707" cy="0"/>
        </a:xfrm>
        <a:prstGeom prst="lin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868277-D838-412E-BB5A-3C1992B68A3A}">
      <dsp:nvSpPr>
        <dsp:cNvPr id="0" name=""/>
        <dsp:cNvSpPr/>
      </dsp:nvSpPr>
      <dsp:spPr>
        <a:xfrm>
          <a:off x="0" y="1128988"/>
          <a:ext cx="7841707" cy="5642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kern="1200">
              <a:latin typeface="Arial" panose="020B0604020202020204" pitchFamily="34" charset="0"/>
              <a:cs typeface="Arial" panose="020B0604020202020204" pitchFamily="34" charset="0"/>
            </a:rPr>
            <a:t>Checking delivery for leakage, damage and discrepancies</a:t>
          </a:r>
          <a:endParaRPr lang="en-US" sz="1600" kern="1200">
            <a:latin typeface="Arial" panose="020B0604020202020204" pitchFamily="34" charset="0"/>
            <a:cs typeface="Arial" panose="020B0604020202020204" pitchFamily="34" charset="0"/>
          </a:endParaRPr>
        </a:p>
      </dsp:txBody>
      <dsp:txXfrm>
        <a:off x="0" y="1128988"/>
        <a:ext cx="7841707" cy="564253"/>
      </dsp:txXfrm>
    </dsp:sp>
    <dsp:sp modelId="{37975888-B96D-443F-8092-5CCF3F316F18}">
      <dsp:nvSpPr>
        <dsp:cNvPr id="0" name=""/>
        <dsp:cNvSpPr/>
      </dsp:nvSpPr>
      <dsp:spPr>
        <a:xfrm>
          <a:off x="0" y="1693241"/>
          <a:ext cx="7841707" cy="0"/>
        </a:xfrm>
        <a:prstGeom prst="lin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93344D-AE90-4BC2-B0C9-D7A4D7F17B8C}">
      <dsp:nvSpPr>
        <dsp:cNvPr id="0" name=""/>
        <dsp:cNvSpPr/>
      </dsp:nvSpPr>
      <dsp:spPr>
        <a:xfrm>
          <a:off x="0" y="1693241"/>
          <a:ext cx="7841707" cy="5642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kern="1200">
              <a:latin typeface="Arial" panose="020B0604020202020204" pitchFamily="34" charset="0"/>
              <a:cs typeface="Arial" panose="020B0604020202020204" pitchFamily="34" charset="0"/>
            </a:rPr>
            <a:t>Rotation of stock – shortest expiry date at front</a:t>
          </a:r>
          <a:endParaRPr lang="en-US" sz="1600" kern="1200">
            <a:latin typeface="Arial" panose="020B0604020202020204" pitchFamily="34" charset="0"/>
            <a:cs typeface="Arial" panose="020B0604020202020204" pitchFamily="34" charset="0"/>
          </a:endParaRPr>
        </a:p>
      </dsp:txBody>
      <dsp:txXfrm>
        <a:off x="0" y="1693241"/>
        <a:ext cx="7841707" cy="564253"/>
      </dsp:txXfrm>
    </dsp:sp>
    <dsp:sp modelId="{878A7F65-C21D-4D1E-9025-8BAA072B8563}">
      <dsp:nvSpPr>
        <dsp:cNvPr id="0" name=""/>
        <dsp:cNvSpPr/>
      </dsp:nvSpPr>
      <dsp:spPr>
        <a:xfrm>
          <a:off x="0" y="2257494"/>
          <a:ext cx="7841707" cy="0"/>
        </a:xfrm>
        <a:prstGeom prst="lin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C988A8-11C7-409F-B164-752A031033B7}">
      <dsp:nvSpPr>
        <dsp:cNvPr id="0" name=""/>
        <dsp:cNvSpPr/>
      </dsp:nvSpPr>
      <dsp:spPr>
        <a:xfrm>
          <a:off x="0" y="2257494"/>
          <a:ext cx="7841707" cy="5642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kern="1200">
              <a:latin typeface="Arial" panose="020B0604020202020204" pitchFamily="34" charset="0"/>
              <a:cs typeface="Arial" panose="020B0604020202020204" pitchFamily="34" charset="0"/>
            </a:rPr>
            <a:t>Maintaining stock information system to keep track of orders, expiry dates and running total of vaccines</a:t>
          </a:r>
          <a:endParaRPr lang="en-US" sz="1600" kern="1200">
            <a:latin typeface="Arial" panose="020B0604020202020204" pitchFamily="34" charset="0"/>
            <a:cs typeface="Arial" panose="020B0604020202020204" pitchFamily="34" charset="0"/>
          </a:endParaRPr>
        </a:p>
      </dsp:txBody>
      <dsp:txXfrm>
        <a:off x="0" y="2257494"/>
        <a:ext cx="7841707" cy="564253"/>
      </dsp:txXfrm>
    </dsp:sp>
    <dsp:sp modelId="{434F4252-C090-4747-B422-15003C35CEDB}">
      <dsp:nvSpPr>
        <dsp:cNvPr id="0" name=""/>
        <dsp:cNvSpPr/>
      </dsp:nvSpPr>
      <dsp:spPr>
        <a:xfrm>
          <a:off x="0" y="2821747"/>
          <a:ext cx="7841707" cy="0"/>
        </a:xfrm>
        <a:prstGeom prst="lin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6FB050-0DCB-401F-97A8-2BD2BDFD6375}">
      <dsp:nvSpPr>
        <dsp:cNvPr id="0" name=""/>
        <dsp:cNvSpPr/>
      </dsp:nvSpPr>
      <dsp:spPr>
        <a:xfrm>
          <a:off x="0" y="2821747"/>
          <a:ext cx="7841707" cy="5642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kern="1200">
              <a:latin typeface="Arial" panose="020B0604020202020204" pitchFamily="34" charset="0"/>
              <a:cs typeface="Arial" panose="020B0604020202020204" pitchFamily="34" charset="0"/>
            </a:rPr>
            <a:t>Ensuring adequate supply and minimise over ordering or stockpiling</a:t>
          </a:r>
          <a:endParaRPr lang="en-US" sz="1600" kern="1200">
            <a:latin typeface="Arial" panose="020B0604020202020204" pitchFamily="34" charset="0"/>
            <a:cs typeface="Arial" panose="020B0604020202020204" pitchFamily="34" charset="0"/>
          </a:endParaRPr>
        </a:p>
      </dsp:txBody>
      <dsp:txXfrm>
        <a:off x="0" y="2821747"/>
        <a:ext cx="7841707" cy="564253"/>
      </dsp:txXfrm>
    </dsp:sp>
    <dsp:sp modelId="{00EA7A37-4EE7-4702-8E95-14759436468B}">
      <dsp:nvSpPr>
        <dsp:cNvPr id="0" name=""/>
        <dsp:cNvSpPr/>
      </dsp:nvSpPr>
      <dsp:spPr>
        <a:xfrm>
          <a:off x="0" y="3386000"/>
          <a:ext cx="7841707" cy="0"/>
        </a:xfrm>
        <a:prstGeom prst="lin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45F4AFD-C34A-403A-B1F8-F913F3762D91}">
      <dsp:nvSpPr>
        <dsp:cNvPr id="0" name=""/>
        <dsp:cNvSpPr/>
      </dsp:nvSpPr>
      <dsp:spPr>
        <a:xfrm>
          <a:off x="0" y="3386000"/>
          <a:ext cx="7841707" cy="5642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kern="1200">
              <a:latin typeface="Arial" panose="020B0604020202020204" pitchFamily="34" charset="0"/>
              <a:cs typeface="Arial" panose="020B0604020202020204" pitchFamily="34" charset="0"/>
            </a:rPr>
            <a:t>Ordering is done in time for clinics </a:t>
          </a:r>
          <a:endParaRPr lang="en-US" sz="1600" kern="1200">
            <a:latin typeface="Arial" panose="020B0604020202020204" pitchFamily="34" charset="0"/>
            <a:cs typeface="Arial" panose="020B0604020202020204" pitchFamily="34" charset="0"/>
          </a:endParaRPr>
        </a:p>
      </dsp:txBody>
      <dsp:txXfrm>
        <a:off x="0" y="3386000"/>
        <a:ext cx="7841707" cy="5642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C8F10D-5623-4B03-9D99-DB753A77CFF6}">
      <dsp:nvSpPr>
        <dsp:cNvPr id="0" name=""/>
        <dsp:cNvSpPr/>
      </dsp:nvSpPr>
      <dsp:spPr>
        <a:xfrm>
          <a:off x="0" y="4499156"/>
          <a:ext cx="2555951" cy="52573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81779" tIns="85344" rIns="181779" bIns="85344" numCol="1" spcCol="1270" anchor="ctr" anchorCtr="0">
          <a:noAutofit/>
        </a:bodyPr>
        <a:lstStyle/>
        <a:p>
          <a:pPr marL="0" lvl="0" indent="0" algn="ctr" defTabSz="533400">
            <a:lnSpc>
              <a:spcPct val="90000"/>
            </a:lnSpc>
            <a:spcBef>
              <a:spcPct val="0"/>
            </a:spcBef>
            <a:spcAft>
              <a:spcPct val="35000"/>
            </a:spcAft>
            <a:buNone/>
          </a:pPr>
          <a:r>
            <a:rPr lang="en-US" sz="1200" kern="1200">
              <a:latin typeface="Arial"/>
              <a:cs typeface="Arial"/>
            </a:rPr>
            <a:t>Order</a:t>
          </a:r>
        </a:p>
      </dsp:txBody>
      <dsp:txXfrm>
        <a:off x="0" y="4499156"/>
        <a:ext cx="2555951" cy="525738"/>
      </dsp:txXfrm>
    </dsp:sp>
    <dsp:sp modelId="{31D8DD34-E69A-421F-8494-4A903CABC056}">
      <dsp:nvSpPr>
        <dsp:cNvPr id="0" name=""/>
        <dsp:cNvSpPr/>
      </dsp:nvSpPr>
      <dsp:spPr>
        <a:xfrm>
          <a:off x="2555950" y="4499156"/>
          <a:ext cx="7667853" cy="52573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5540" tIns="152400" rIns="155540" bIns="152400" numCol="1" spcCol="1270" anchor="ctr" anchorCtr="0">
          <a:noAutofit/>
        </a:bodyPr>
        <a:lstStyle/>
        <a:p>
          <a:pPr marL="0" lvl="0" indent="0" algn="l" defTabSz="533400">
            <a:lnSpc>
              <a:spcPct val="90000"/>
            </a:lnSpc>
            <a:spcBef>
              <a:spcPct val="0"/>
            </a:spcBef>
            <a:spcAft>
              <a:spcPct val="35000"/>
            </a:spcAft>
            <a:buNone/>
          </a:pPr>
          <a:r>
            <a:rPr lang="en-US" sz="1200" kern="1200">
              <a:latin typeface="Arial" panose="020B0604020202020204" pitchFamily="34" charset="0"/>
              <a:cs typeface="Arial" panose="020B0604020202020204" pitchFamily="34" charset="0"/>
            </a:rPr>
            <a:t>Order emergency vaccine supplies through </a:t>
          </a:r>
          <a:r>
            <a:rPr lang="en-US" sz="1200" kern="1200" err="1">
              <a:latin typeface="Arial" panose="020B0604020202020204" pitchFamily="34" charset="0"/>
              <a:cs typeface="Arial" panose="020B0604020202020204" pitchFamily="34" charset="0"/>
            </a:rPr>
            <a:t>Immform</a:t>
          </a:r>
          <a:r>
            <a:rPr lang="en-US" sz="1200" kern="1200">
              <a:latin typeface="Arial" panose="020B0604020202020204" pitchFamily="34" charset="0"/>
              <a:cs typeface="Arial" panose="020B0604020202020204" pitchFamily="34" charset="0"/>
            </a:rPr>
            <a:t> to </a:t>
          </a:r>
          <a:r>
            <a:rPr lang="en-US" sz="1200" kern="1200" err="1">
              <a:latin typeface="Arial" panose="020B0604020202020204" pitchFamily="34" charset="0"/>
              <a:cs typeface="Arial" panose="020B0604020202020204" pitchFamily="34" charset="0"/>
            </a:rPr>
            <a:t>minimise</a:t>
          </a:r>
          <a:r>
            <a:rPr lang="en-US" sz="1200" kern="1200">
              <a:latin typeface="Arial" panose="020B0604020202020204" pitchFamily="34" charset="0"/>
              <a:cs typeface="Arial" panose="020B0604020202020204" pitchFamily="34" charset="0"/>
            </a:rPr>
            <a:t> disruption to </a:t>
          </a:r>
          <a:r>
            <a:rPr lang="en-US" sz="1200" kern="1200" err="1">
              <a:latin typeface="Arial" panose="020B0604020202020204" pitchFamily="34" charset="0"/>
              <a:cs typeface="Arial" panose="020B0604020202020204" pitchFamily="34" charset="0"/>
            </a:rPr>
            <a:t>immunisation</a:t>
          </a:r>
          <a:r>
            <a:rPr lang="en-US" sz="1200" kern="1200">
              <a:latin typeface="Arial" panose="020B0604020202020204" pitchFamily="34" charset="0"/>
              <a:cs typeface="Arial" panose="020B0604020202020204" pitchFamily="34" charset="0"/>
            </a:rPr>
            <a:t> services </a:t>
          </a:r>
        </a:p>
      </dsp:txBody>
      <dsp:txXfrm>
        <a:off x="2555950" y="4499156"/>
        <a:ext cx="7667853" cy="525738"/>
      </dsp:txXfrm>
    </dsp:sp>
    <dsp:sp modelId="{F58CA176-2CDC-43C5-91A8-167B54A14296}">
      <dsp:nvSpPr>
        <dsp:cNvPr id="0" name=""/>
        <dsp:cNvSpPr/>
      </dsp:nvSpPr>
      <dsp:spPr>
        <a:xfrm rot="10800000">
          <a:off x="16888" y="3263929"/>
          <a:ext cx="2488397" cy="1303635"/>
        </a:xfrm>
        <a:prstGeom prst="upArrowCallout">
          <a:avLst>
            <a:gd name="adj1" fmla="val 5000"/>
            <a:gd name="adj2" fmla="val 10000"/>
            <a:gd name="adj3" fmla="val 15000"/>
            <a:gd name="adj4" fmla="val 64977"/>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81779" tIns="85344" rIns="181779" bIns="85344" numCol="1" spcCol="1270" anchor="ctr" anchorCtr="0">
          <a:noAutofit/>
        </a:bodyPr>
        <a:lstStyle/>
        <a:p>
          <a:pPr marL="0" lvl="0" indent="0" algn="ctr" defTabSz="533400">
            <a:lnSpc>
              <a:spcPct val="90000"/>
            </a:lnSpc>
            <a:spcBef>
              <a:spcPct val="0"/>
            </a:spcBef>
            <a:spcAft>
              <a:spcPct val="35000"/>
            </a:spcAft>
            <a:buNone/>
          </a:pPr>
          <a:r>
            <a:rPr lang="en-US" sz="1200" kern="1200">
              <a:latin typeface="Arial" panose="020B0604020202020204" pitchFamily="34" charset="0"/>
              <a:cs typeface="Arial" panose="020B0604020202020204" pitchFamily="34" charset="0"/>
            </a:rPr>
            <a:t>Inform</a:t>
          </a:r>
        </a:p>
      </dsp:txBody>
      <dsp:txXfrm rot="-10800000">
        <a:off x="16888" y="3263929"/>
        <a:ext cx="2488397" cy="847363"/>
      </dsp:txXfrm>
    </dsp:sp>
    <dsp:sp modelId="{B297CA21-4774-4911-A3F2-A435A09350F5}">
      <dsp:nvSpPr>
        <dsp:cNvPr id="0" name=""/>
        <dsp:cNvSpPr/>
      </dsp:nvSpPr>
      <dsp:spPr>
        <a:xfrm>
          <a:off x="2539062" y="3256897"/>
          <a:ext cx="7667853" cy="91364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5540" tIns="152400" rIns="155540" bIns="152400" numCol="1" spcCol="1270" anchor="ctr" anchorCtr="0">
          <a:noAutofit/>
        </a:bodyPr>
        <a:lstStyle/>
        <a:p>
          <a:pPr marL="0" lvl="0" indent="0" algn="l" defTabSz="533400" rtl="0">
            <a:lnSpc>
              <a:spcPct val="90000"/>
            </a:lnSpc>
            <a:spcBef>
              <a:spcPct val="0"/>
            </a:spcBef>
            <a:spcAft>
              <a:spcPct val="35000"/>
            </a:spcAft>
            <a:buNone/>
          </a:pPr>
          <a:r>
            <a:rPr lang="en-US" sz="1200" kern="1200">
              <a:latin typeface="Arial"/>
              <a:cs typeface="Arial"/>
            </a:rPr>
            <a:t>Contact NHS England HIOW SIT (england.hiow-sit@nhs.net) for advice and support, we will cc your ICB quality lead into correspondence. SIT will likely ask provider to complete a cold chain incident checklist if not already supplied. Do not use affected vaccines until advised by SIT.</a:t>
          </a:r>
        </a:p>
      </dsp:txBody>
      <dsp:txXfrm>
        <a:off x="2539062" y="3256897"/>
        <a:ext cx="7667853" cy="913649"/>
      </dsp:txXfrm>
    </dsp:sp>
    <dsp:sp modelId="{9655C952-7062-4CD1-BF03-2C0D71A41165}">
      <dsp:nvSpPr>
        <dsp:cNvPr id="0" name=""/>
        <dsp:cNvSpPr/>
      </dsp:nvSpPr>
      <dsp:spPr>
        <a:xfrm rot="10800000">
          <a:off x="0" y="2402706"/>
          <a:ext cx="2555951" cy="808586"/>
        </a:xfrm>
        <a:prstGeom prst="upArrowCallout">
          <a:avLst>
            <a:gd name="adj1" fmla="val 5000"/>
            <a:gd name="adj2" fmla="val 10000"/>
            <a:gd name="adj3" fmla="val 15000"/>
            <a:gd name="adj4" fmla="val 64977"/>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81779" tIns="85344" rIns="181779" bIns="85344" numCol="1" spcCol="1270" anchor="ctr" anchorCtr="0">
          <a:noAutofit/>
        </a:bodyPr>
        <a:lstStyle/>
        <a:p>
          <a:pPr marL="0" lvl="0" indent="0" algn="ctr" defTabSz="533400">
            <a:lnSpc>
              <a:spcPct val="90000"/>
            </a:lnSpc>
            <a:spcBef>
              <a:spcPct val="0"/>
            </a:spcBef>
            <a:spcAft>
              <a:spcPct val="35000"/>
            </a:spcAft>
            <a:buNone/>
          </a:pPr>
          <a:r>
            <a:rPr lang="en-US" sz="1200" kern="1200">
              <a:latin typeface="Arial"/>
              <a:cs typeface="Arial"/>
            </a:rPr>
            <a:t>Contact</a:t>
          </a:r>
        </a:p>
      </dsp:txBody>
      <dsp:txXfrm rot="-10800000">
        <a:off x="0" y="2402706"/>
        <a:ext cx="2555951" cy="525581"/>
      </dsp:txXfrm>
    </dsp:sp>
    <dsp:sp modelId="{8071F6A1-B0C2-4909-8429-50123D7B581D}">
      <dsp:nvSpPr>
        <dsp:cNvPr id="0" name=""/>
        <dsp:cNvSpPr/>
      </dsp:nvSpPr>
      <dsp:spPr>
        <a:xfrm>
          <a:off x="2555950" y="2402706"/>
          <a:ext cx="7667853" cy="52558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5540" tIns="152400" rIns="155540" bIns="152400" numCol="1" spcCol="1270" anchor="ctr" anchorCtr="0">
          <a:noAutofit/>
        </a:bodyPr>
        <a:lstStyle/>
        <a:p>
          <a:pPr marL="0" lvl="0" indent="0" algn="l" defTabSz="533400" rtl="0">
            <a:lnSpc>
              <a:spcPct val="90000"/>
            </a:lnSpc>
            <a:spcBef>
              <a:spcPct val="0"/>
            </a:spcBef>
            <a:spcAft>
              <a:spcPct val="35000"/>
            </a:spcAft>
            <a:buNone/>
          </a:pPr>
          <a:r>
            <a:rPr lang="en-US" sz="1200" kern="1200" dirty="0">
              <a:latin typeface="Arial"/>
              <a:cs typeface="Arial"/>
            </a:rPr>
            <a:t>Contact the relevant vaccine manufacturers to ascertain the stability of the quarantined vaccines. </a:t>
          </a:r>
        </a:p>
      </dsp:txBody>
      <dsp:txXfrm>
        <a:off x="2555950" y="2402706"/>
        <a:ext cx="7667853" cy="525581"/>
      </dsp:txXfrm>
    </dsp:sp>
    <dsp:sp modelId="{A173914E-440A-4865-A19D-5EAFC9EA8B79}">
      <dsp:nvSpPr>
        <dsp:cNvPr id="0" name=""/>
        <dsp:cNvSpPr/>
      </dsp:nvSpPr>
      <dsp:spPr>
        <a:xfrm rot="10800000">
          <a:off x="0" y="1602005"/>
          <a:ext cx="2555951" cy="808586"/>
        </a:xfrm>
        <a:prstGeom prst="upArrowCallout">
          <a:avLst>
            <a:gd name="adj1" fmla="val 5000"/>
            <a:gd name="adj2" fmla="val 10000"/>
            <a:gd name="adj3" fmla="val 15000"/>
            <a:gd name="adj4" fmla="val 64977"/>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81779" tIns="85344" rIns="181779" bIns="85344" numCol="1" spcCol="1270" anchor="ctr" anchorCtr="0">
          <a:noAutofit/>
        </a:bodyPr>
        <a:lstStyle/>
        <a:p>
          <a:pPr marL="0" lvl="0" indent="0" algn="ctr" defTabSz="533400">
            <a:lnSpc>
              <a:spcPct val="90000"/>
            </a:lnSpc>
            <a:spcBef>
              <a:spcPct val="0"/>
            </a:spcBef>
            <a:spcAft>
              <a:spcPct val="35000"/>
            </a:spcAft>
            <a:buNone/>
          </a:pPr>
          <a:r>
            <a:rPr lang="en-US" sz="1200" kern="1200">
              <a:latin typeface="Arial" panose="020B0604020202020204" pitchFamily="34" charset="0"/>
              <a:cs typeface="Arial" panose="020B0604020202020204" pitchFamily="34" charset="0"/>
            </a:rPr>
            <a:t>Record</a:t>
          </a:r>
        </a:p>
      </dsp:txBody>
      <dsp:txXfrm rot="-10800000">
        <a:off x="0" y="1602005"/>
        <a:ext cx="2555951" cy="525581"/>
      </dsp:txXfrm>
    </dsp:sp>
    <dsp:sp modelId="{ABCEDD77-C85B-4863-A19E-B143497707F2}">
      <dsp:nvSpPr>
        <dsp:cNvPr id="0" name=""/>
        <dsp:cNvSpPr/>
      </dsp:nvSpPr>
      <dsp:spPr>
        <a:xfrm>
          <a:off x="2555950" y="1602005"/>
          <a:ext cx="7667853" cy="52558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5540" tIns="152400" rIns="155540" bIns="152400" numCol="1" spcCol="1270" anchor="ctr" anchorCtr="0">
          <a:noAutofit/>
        </a:bodyPr>
        <a:lstStyle/>
        <a:p>
          <a:pPr marL="0" lvl="0" indent="0" algn="l" defTabSz="533400" rtl="0">
            <a:lnSpc>
              <a:spcPct val="90000"/>
            </a:lnSpc>
            <a:spcBef>
              <a:spcPct val="0"/>
            </a:spcBef>
            <a:spcAft>
              <a:spcPct val="35000"/>
            </a:spcAft>
            <a:buNone/>
          </a:pPr>
          <a:r>
            <a:rPr lang="en-US" sz="1200" kern="1200">
              <a:latin typeface="Arial"/>
              <a:cs typeface="Arial"/>
            </a:rPr>
            <a:t>Identify and keep a log of any patients who have received an affected vaccine </a:t>
          </a:r>
        </a:p>
      </dsp:txBody>
      <dsp:txXfrm>
        <a:off x="2555950" y="1602005"/>
        <a:ext cx="7667853" cy="525581"/>
      </dsp:txXfrm>
    </dsp:sp>
    <dsp:sp modelId="{4EC7C4B4-B4A4-446B-A2F6-7514C999D5D4}">
      <dsp:nvSpPr>
        <dsp:cNvPr id="0" name=""/>
        <dsp:cNvSpPr/>
      </dsp:nvSpPr>
      <dsp:spPr>
        <a:xfrm rot="10800000">
          <a:off x="0" y="801305"/>
          <a:ext cx="2555951" cy="808586"/>
        </a:xfrm>
        <a:prstGeom prst="upArrowCallout">
          <a:avLst>
            <a:gd name="adj1" fmla="val 5000"/>
            <a:gd name="adj2" fmla="val 10000"/>
            <a:gd name="adj3" fmla="val 15000"/>
            <a:gd name="adj4" fmla="val 64977"/>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81779" tIns="85344" rIns="181779" bIns="85344" numCol="1" spcCol="1270" anchor="ctr" anchorCtr="0">
          <a:noAutofit/>
        </a:bodyPr>
        <a:lstStyle/>
        <a:p>
          <a:pPr marL="0" lvl="0" indent="0" algn="ctr" defTabSz="533400">
            <a:lnSpc>
              <a:spcPct val="90000"/>
            </a:lnSpc>
            <a:spcBef>
              <a:spcPct val="0"/>
            </a:spcBef>
            <a:spcAft>
              <a:spcPct val="35000"/>
            </a:spcAft>
            <a:buNone/>
          </a:pPr>
          <a:r>
            <a:rPr lang="en-US" sz="1200" kern="1200">
              <a:latin typeface="Arial"/>
              <a:cs typeface="Arial"/>
            </a:rPr>
            <a:t>Identify</a:t>
          </a:r>
        </a:p>
      </dsp:txBody>
      <dsp:txXfrm rot="-10800000">
        <a:off x="0" y="801305"/>
        <a:ext cx="2555951" cy="525581"/>
      </dsp:txXfrm>
    </dsp:sp>
    <dsp:sp modelId="{AE25F27E-F621-4CCB-8C3E-68AF24B290C5}">
      <dsp:nvSpPr>
        <dsp:cNvPr id="0" name=""/>
        <dsp:cNvSpPr/>
      </dsp:nvSpPr>
      <dsp:spPr>
        <a:xfrm>
          <a:off x="2555950" y="801305"/>
          <a:ext cx="7667853" cy="52558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5540" tIns="152400" rIns="155540" bIns="152400" numCol="1" spcCol="1270" anchor="ctr" anchorCtr="0">
          <a:noAutofit/>
        </a:bodyPr>
        <a:lstStyle/>
        <a:p>
          <a:pPr marL="0" lvl="0" indent="0" algn="l" defTabSz="533400" rtl="0">
            <a:lnSpc>
              <a:spcPct val="90000"/>
            </a:lnSpc>
            <a:spcBef>
              <a:spcPct val="0"/>
            </a:spcBef>
            <a:spcAft>
              <a:spcPct val="35000"/>
            </a:spcAft>
            <a:buNone/>
          </a:pPr>
          <a:r>
            <a:rPr lang="en-US" sz="1200" kern="1200">
              <a:latin typeface="Arial"/>
              <a:cs typeface="Arial"/>
            </a:rPr>
            <a:t>Identify when the cold chain was last assured (when in –range temperature took place) </a:t>
          </a:r>
        </a:p>
      </dsp:txBody>
      <dsp:txXfrm>
        <a:off x="2555950" y="801305"/>
        <a:ext cx="7667853" cy="525581"/>
      </dsp:txXfrm>
    </dsp:sp>
    <dsp:sp modelId="{83AAFE23-39F6-4B3C-8217-DF1F3F99D367}">
      <dsp:nvSpPr>
        <dsp:cNvPr id="0" name=""/>
        <dsp:cNvSpPr/>
      </dsp:nvSpPr>
      <dsp:spPr>
        <a:xfrm rot="10800000">
          <a:off x="0" y="604"/>
          <a:ext cx="2555951" cy="808586"/>
        </a:xfrm>
        <a:prstGeom prst="upArrowCallout">
          <a:avLst>
            <a:gd name="adj1" fmla="val 5000"/>
            <a:gd name="adj2" fmla="val 10000"/>
            <a:gd name="adj3" fmla="val 15000"/>
            <a:gd name="adj4" fmla="val 64977"/>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81779" tIns="85344" rIns="181779" bIns="85344" numCol="1" spcCol="1270" anchor="ctr" anchorCtr="0">
          <a:noAutofit/>
        </a:bodyPr>
        <a:lstStyle/>
        <a:p>
          <a:pPr marL="0" lvl="0" indent="0" algn="ctr" defTabSz="533400">
            <a:lnSpc>
              <a:spcPct val="90000"/>
            </a:lnSpc>
            <a:spcBef>
              <a:spcPct val="0"/>
            </a:spcBef>
            <a:spcAft>
              <a:spcPct val="35000"/>
            </a:spcAft>
            <a:buNone/>
          </a:pPr>
          <a:r>
            <a:rPr lang="en-US" sz="1200" kern="1200">
              <a:latin typeface="Arial" panose="020B0604020202020204" pitchFamily="34" charset="0"/>
              <a:cs typeface="Arial" panose="020B0604020202020204" pitchFamily="34" charset="0"/>
            </a:rPr>
            <a:t>Label and quarantine</a:t>
          </a:r>
        </a:p>
      </dsp:txBody>
      <dsp:txXfrm rot="-10800000">
        <a:off x="0" y="604"/>
        <a:ext cx="2555951" cy="525581"/>
      </dsp:txXfrm>
    </dsp:sp>
    <dsp:sp modelId="{C9FDB344-FF00-4253-A05C-19C467F43361}">
      <dsp:nvSpPr>
        <dsp:cNvPr id="0" name=""/>
        <dsp:cNvSpPr/>
      </dsp:nvSpPr>
      <dsp:spPr>
        <a:xfrm>
          <a:off x="2555950" y="604"/>
          <a:ext cx="7667853" cy="52558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5540" tIns="152400" rIns="155540" bIns="152400" numCol="1" spcCol="1270" anchor="ctr" anchorCtr="0">
          <a:noAutofit/>
        </a:bodyPr>
        <a:lstStyle/>
        <a:p>
          <a:pPr marL="0" lvl="0" indent="0" algn="l" defTabSz="533400">
            <a:lnSpc>
              <a:spcPct val="90000"/>
            </a:lnSpc>
            <a:spcBef>
              <a:spcPct val="0"/>
            </a:spcBef>
            <a:spcAft>
              <a:spcPct val="35000"/>
            </a:spcAft>
            <a:buNone/>
          </a:pPr>
          <a:r>
            <a:rPr lang="en-US" sz="1200" kern="1200">
              <a:latin typeface="Arial" panose="020B0604020202020204" pitchFamily="34" charset="0"/>
              <a:cs typeface="Arial" panose="020B0604020202020204" pitchFamily="34" charset="0"/>
            </a:rPr>
            <a:t>Label and quarantine all affected vaccines in a working vaccine fridge and notify relevant personnel </a:t>
          </a:r>
        </a:p>
      </dsp:txBody>
      <dsp:txXfrm>
        <a:off x="2555950" y="604"/>
        <a:ext cx="7667853" cy="525581"/>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DE72D9-FC69-4A5F-B82C-7225539176C6}" type="datetimeFigureOut">
              <a:rPr lang="en-GB" smtClean="0"/>
              <a:t>17/10/2024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AD0AE3-B685-4D39-A34A-B7D6D839EC08}" type="slidenum">
              <a:rPr lang="en-GB" smtClean="0"/>
              <a:t>‹#›</a:t>
            </a:fld>
            <a:endParaRPr lang="en-GB"/>
          </a:p>
        </p:txBody>
      </p:sp>
    </p:spTree>
    <p:extLst>
      <p:ext uri="{BB962C8B-B14F-4D97-AF65-F5344CB8AC3E}">
        <p14:creationId xmlns:p14="http://schemas.microsoft.com/office/powerpoint/2010/main" val="3410227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buFont typeface="Arial" panose="020B0604020202020204" pitchFamily="34" charset="0"/>
              <a:buChar char="•"/>
            </a:pPr>
            <a:r>
              <a:rPr lang="en-GB" sz="1200" b="0" i="0" dirty="0">
                <a:solidFill>
                  <a:schemeClr val="accent1"/>
                </a:solidFill>
                <a:effectLst/>
                <a:highlight>
                  <a:srgbClr val="FFFFFF"/>
                </a:highlight>
                <a:latin typeface="+mn-lt"/>
              </a:rPr>
              <a:t>improved quality of patient care through professional practice and reflection, helping to develop insights, maintain and refine care standards and increase confidence.</a:t>
            </a:r>
          </a:p>
          <a:p>
            <a:pPr algn="l" fontAlgn="base">
              <a:buFont typeface="Arial" panose="020B0604020202020204" pitchFamily="34" charset="0"/>
              <a:buChar char="•"/>
            </a:pPr>
            <a:r>
              <a:rPr lang="en-GB" sz="1200" b="0" i="0" dirty="0">
                <a:solidFill>
                  <a:schemeClr val="accent1"/>
                </a:solidFill>
                <a:effectLst/>
                <a:highlight>
                  <a:srgbClr val="FFFFFF"/>
                </a:highlight>
                <a:latin typeface="+mn-lt"/>
              </a:rPr>
              <a:t>continued patient safety, through ensuring that staff work within their scope of practice and competence.</a:t>
            </a:r>
          </a:p>
          <a:p>
            <a:pPr algn="l" fontAlgn="base">
              <a:buFont typeface="Arial" panose="020B0604020202020204" pitchFamily="34" charset="0"/>
              <a:buChar char="•"/>
            </a:pPr>
            <a:r>
              <a:rPr lang="en-GB" sz="1200" b="0" i="0" dirty="0">
                <a:solidFill>
                  <a:schemeClr val="accent1"/>
                </a:solidFill>
                <a:effectLst/>
                <a:highlight>
                  <a:srgbClr val="FFFFFF"/>
                </a:highlight>
                <a:latin typeface="+mn-lt"/>
              </a:rPr>
              <a:t>improved productivity through continuous professional development (CPD), ensuring that skills and knowledge are up to date.</a:t>
            </a:r>
          </a:p>
          <a:p>
            <a:pPr algn="l" fontAlgn="base">
              <a:buFont typeface="Arial" panose="020B0604020202020204" pitchFamily="34" charset="0"/>
              <a:buChar char="•"/>
            </a:pPr>
            <a:r>
              <a:rPr lang="en-GB" sz="1200" b="0" i="0" dirty="0">
                <a:solidFill>
                  <a:schemeClr val="accent1"/>
                </a:solidFill>
                <a:effectLst/>
                <a:highlight>
                  <a:srgbClr val="FFFFFF"/>
                </a:highlight>
                <a:latin typeface="+mn-lt"/>
              </a:rPr>
              <a:t>enhanced job satisfaction, staff retention and wellbeing through improved team relationships and support from colleagues; including improved retention through support of staff working in isolation</a:t>
            </a:r>
          </a:p>
          <a:p>
            <a:pPr algn="l" fontAlgn="base">
              <a:buFont typeface="Arial" panose="020B0604020202020204" pitchFamily="34" charset="0"/>
              <a:buChar char="•"/>
            </a:pPr>
            <a:r>
              <a:rPr lang="en-GB" sz="1200" b="0" i="0" dirty="0">
                <a:solidFill>
                  <a:schemeClr val="accent1"/>
                </a:solidFill>
                <a:effectLst/>
                <a:highlight>
                  <a:srgbClr val="FFFFFF"/>
                </a:highlight>
                <a:latin typeface="+mn-lt"/>
              </a:rPr>
              <a:t>reduced stress and anxiety through the sharing of skills, knowledge and resources in a supportive environment.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450B30-5E7F-4106-B2BB-DACF26353E1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03937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pic>
        <p:nvPicPr>
          <p:cNvPr id="14" name="Picture 13" descr="A blue and black background&#10;&#10;Description automatically generated">
            <a:extLst>
              <a:ext uri="{FF2B5EF4-FFF2-40B4-BE49-F238E27FC236}">
                <a16:creationId xmlns:a16="http://schemas.microsoft.com/office/drawing/2014/main" id="{46F2AA73-80AE-4ABD-AF36-B09355799EB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7489371" cy="6858000"/>
          </a:xfrm>
          <a:prstGeom prst="rect">
            <a:avLst/>
          </a:prstGeom>
        </p:spPr>
      </p:pic>
      <p:pic>
        <p:nvPicPr>
          <p:cNvPr id="15" name="Picture 14">
            <a:extLst>
              <a:ext uri="{FF2B5EF4-FFF2-40B4-BE49-F238E27FC236}">
                <a16:creationId xmlns:a16="http://schemas.microsoft.com/office/drawing/2014/main" id="{46BA67CA-78DB-0EF3-2E07-5F36A1149F5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238125" y="1023753"/>
            <a:ext cx="5305425" cy="5210966"/>
          </a:xfrm>
          <a:prstGeom prst="ellipse">
            <a:avLst/>
          </a:prstGeom>
        </p:spPr>
      </p:pic>
      <p:pic>
        <p:nvPicPr>
          <p:cNvPr id="18" name="Picture 17" descr="A black background with a black square&#10;&#10;Description automatically generated with medium confidence">
            <a:extLst>
              <a:ext uri="{FF2B5EF4-FFF2-40B4-BE49-F238E27FC236}">
                <a16:creationId xmlns:a16="http://schemas.microsoft.com/office/drawing/2014/main" id="{E65094A3-4334-5244-0C0B-8BCF09662B8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791573" y="325774"/>
            <a:ext cx="2970070" cy="725642"/>
          </a:xfrm>
          <a:prstGeom prst="rect">
            <a:avLst/>
          </a:prstGeom>
        </p:spPr>
      </p:pic>
      <p:pic>
        <p:nvPicPr>
          <p:cNvPr id="19" name="Picture 18">
            <a:extLst>
              <a:ext uri="{FF2B5EF4-FFF2-40B4-BE49-F238E27FC236}">
                <a16:creationId xmlns:a16="http://schemas.microsoft.com/office/drawing/2014/main" id="{9AB6E724-DC2A-23E3-5D5A-260F702A97D8}"/>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3535641" y="504167"/>
            <a:ext cx="2250827" cy="2210753"/>
          </a:xfrm>
          <a:prstGeom prst="ellipse">
            <a:avLst/>
          </a:prstGeom>
          <a:ln w="117475">
            <a:solidFill>
              <a:srgbClr val="41B6E6"/>
            </a:solidFill>
          </a:ln>
        </p:spPr>
      </p:pic>
      <p:pic>
        <p:nvPicPr>
          <p:cNvPr id="20" name="Picture 19">
            <a:extLst>
              <a:ext uri="{FF2B5EF4-FFF2-40B4-BE49-F238E27FC236}">
                <a16:creationId xmlns:a16="http://schemas.microsoft.com/office/drawing/2014/main" id="{C571D750-C865-6AEC-3CAC-E309A9435D73}"/>
              </a:ext>
            </a:extLst>
          </p:cNvPr>
          <p:cNvPicPr>
            <a:picLocks noChangeAspect="1"/>
          </p:cNvPicPr>
          <p:nvPr userDrawn="1"/>
        </p:nvPicPr>
        <p:blipFill>
          <a:blip r:embed="rId6" cstate="screen">
            <a:extLst>
              <a:ext uri="{28A0092B-C50C-407E-A947-70E740481C1C}">
                <a14:useLocalDpi xmlns:a14="http://schemas.microsoft.com/office/drawing/2010/main"/>
              </a:ext>
            </a:extLst>
          </a:blip>
          <a:srcRect/>
          <a:stretch/>
        </p:blipFill>
        <p:spPr>
          <a:xfrm>
            <a:off x="2819985" y="4539360"/>
            <a:ext cx="2485440" cy="2441189"/>
          </a:xfrm>
          <a:prstGeom prst="ellipse">
            <a:avLst/>
          </a:prstGeom>
          <a:ln w="76200">
            <a:solidFill>
              <a:srgbClr val="0072CE"/>
            </a:solidFill>
          </a:ln>
        </p:spPr>
      </p:pic>
      <p:sp>
        <p:nvSpPr>
          <p:cNvPr id="5" name="Content Placeholder 2">
            <a:extLst>
              <a:ext uri="{FF2B5EF4-FFF2-40B4-BE49-F238E27FC236}">
                <a16:creationId xmlns:a16="http://schemas.microsoft.com/office/drawing/2014/main" id="{B21D5B18-8057-0047-54FC-6B6715B3C687}"/>
              </a:ext>
            </a:extLst>
          </p:cNvPr>
          <p:cNvSpPr>
            <a:spLocks noGrp="1"/>
          </p:cNvSpPr>
          <p:nvPr>
            <p:ph idx="1" hasCustomPrompt="1"/>
          </p:nvPr>
        </p:nvSpPr>
        <p:spPr>
          <a:xfrm>
            <a:off x="6729672" y="3825389"/>
            <a:ext cx="5031971" cy="360137"/>
          </a:xfrm>
        </p:spPr>
        <p:txBody>
          <a:bodyPr/>
          <a:lstStyle>
            <a:lvl1pPr marL="0" indent="0" algn="r">
              <a:buNone/>
              <a:defRPr sz="2400">
                <a:solidFill>
                  <a:srgbClr val="003087"/>
                </a:solidFill>
              </a:defRPr>
            </a:lvl1pPr>
          </a:lstStyle>
          <a:p>
            <a:pPr lvl="0"/>
            <a:r>
              <a:rPr lang="en-US" dirty="0"/>
              <a:t>(Not for use as a long-form report)</a:t>
            </a:r>
            <a:endParaRPr lang="en-GB" dirty="0"/>
          </a:p>
        </p:txBody>
      </p:sp>
      <p:sp>
        <p:nvSpPr>
          <p:cNvPr id="8" name="Content Placeholder 2">
            <a:extLst>
              <a:ext uri="{FF2B5EF4-FFF2-40B4-BE49-F238E27FC236}">
                <a16:creationId xmlns:a16="http://schemas.microsoft.com/office/drawing/2014/main" id="{88462B44-657D-C631-8086-AE472C286B42}"/>
              </a:ext>
            </a:extLst>
          </p:cNvPr>
          <p:cNvSpPr>
            <a:spLocks noGrp="1"/>
          </p:cNvSpPr>
          <p:nvPr>
            <p:ph idx="10" hasCustomPrompt="1"/>
          </p:nvPr>
        </p:nvSpPr>
        <p:spPr>
          <a:xfrm>
            <a:off x="6475615" y="3133287"/>
            <a:ext cx="5286028" cy="360137"/>
          </a:xfrm>
        </p:spPr>
        <p:txBody>
          <a:bodyPr/>
          <a:lstStyle>
            <a:lvl1pPr marL="0" indent="0" algn="r">
              <a:buNone/>
              <a:defRPr sz="4000" b="1">
                <a:solidFill>
                  <a:srgbClr val="003087"/>
                </a:solidFill>
              </a:defRPr>
            </a:lvl1pPr>
          </a:lstStyle>
          <a:p>
            <a:pPr lvl="0"/>
            <a:r>
              <a:rPr lang="en-US" dirty="0"/>
              <a:t>Slide Deck Template</a:t>
            </a:r>
            <a:endParaRPr lang="en-GB" dirty="0"/>
          </a:p>
        </p:txBody>
      </p:sp>
    </p:spTree>
    <p:extLst>
      <p:ext uri="{BB962C8B-B14F-4D97-AF65-F5344CB8AC3E}">
        <p14:creationId xmlns:p14="http://schemas.microsoft.com/office/powerpoint/2010/main" val="21299044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FCB08CE-B749-4A34-8E38-256DAB23FDA3}"/>
              </a:ext>
            </a:extLst>
          </p:cNvPr>
          <p:cNvSpPr txBox="1"/>
          <p:nvPr userDrawn="1"/>
        </p:nvSpPr>
        <p:spPr>
          <a:xfrm>
            <a:off x="291314" y="6372536"/>
            <a:ext cx="647362"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a:solidFill>
                  <a:schemeClr val="accent3">
                    <a:lumMod val="60000"/>
                    <a:lumOff val="40000"/>
                  </a:schemeClr>
                </a:solidFill>
                <a:latin typeface="Arial" panose="020B0604020202020204" pitchFamily="34" charset="0"/>
                <a:cs typeface="Arial" panose="020B0604020202020204" pitchFamily="34" charset="0"/>
              </a:rPr>
              <a:t> </a:t>
            </a:r>
            <a:r>
              <a:rPr lang="en-US" sz="1200">
                <a:solidFill>
                  <a:schemeClr val="accent3"/>
                </a:solidFill>
                <a:latin typeface="Arial" panose="020B0604020202020204" pitchFamily="34" charset="0"/>
                <a:cs typeface="Arial" panose="020B0604020202020204" pitchFamily="34" charset="0"/>
              </a:rPr>
              <a:t>  </a:t>
            </a:r>
            <a:r>
              <a:rPr lang="en-US" sz="1200">
                <a:solidFill>
                  <a:srgbClr val="005EB8"/>
                </a:solidFill>
                <a:latin typeface="Arial" panose="020B0604020202020204" pitchFamily="34" charset="0"/>
                <a:cs typeface="Arial" panose="020B0604020202020204" pitchFamily="34" charset="0"/>
              </a:rPr>
              <a:t>|</a:t>
            </a:r>
            <a:endParaRPr lang="en-US" sz="1200">
              <a:solidFill>
                <a:schemeClr val="accent3"/>
              </a:solidFill>
              <a:latin typeface="Arial" panose="020B0604020202020204" pitchFamily="34" charset="0"/>
              <a:cs typeface="Arial" panose="020B0604020202020204" pitchFamily="34" charset="0"/>
            </a:endParaRPr>
          </a:p>
        </p:txBody>
      </p:sp>
      <p:sp>
        <p:nvSpPr>
          <p:cNvPr id="12" name="Title 10">
            <a:extLst>
              <a:ext uri="{FF2B5EF4-FFF2-40B4-BE49-F238E27FC236}">
                <a16:creationId xmlns:a16="http://schemas.microsoft.com/office/drawing/2014/main" id="{22B34758-9E88-47CF-97D6-6500D97D9E41}"/>
              </a:ext>
            </a:extLst>
          </p:cNvPr>
          <p:cNvSpPr>
            <a:spLocks noGrp="1"/>
          </p:cNvSpPr>
          <p:nvPr>
            <p:ph type="title"/>
          </p:nvPr>
        </p:nvSpPr>
        <p:spPr>
          <a:xfrm>
            <a:off x="784109" y="1210682"/>
            <a:ext cx="10641498"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a:solidFill>
                <a:srgbClr val="005EB8"/>
              </a:solidFill>
              <a:latin typeface="Arial" charset="0"/>
              <a:ea typeface="Arial" charset="0"/>
              <a:cs typeface="Arial" charset="0"/>
            </a:endParaRPr>
          </a:p>
        </p:txBody>
      </p:sp>
      <p:sp>
        <p:nvSpPr>
          <p:cNvPr id="13" name="Content Placeholder 9">
            <a:extLst>
              <a:ext uri="{FF2B5EF4-FFF2-40B4-BE49-F238E27FC236}">
                <a16:creationId xmlns:a16="http://schemas.microsoft.com/office/drawing/2014/main" id="{34C2919C-3AD4-436F-A0CC-4F48C43AA521}"/>
              </a:ext>
            </a:extLst>
          </p:cNvPr>
          <p:cNvSpPr>
            <a:spLocks noGrp="1"/>
          </p:cNvSpPr>
          <p:nvPr>
            <p:ph sz="quarter" idx="10"/>
          </p:nvPr>
        </p:nvSpPr>
        <p:spPr>
          <a:xfrm>
            <a:off x="784109" y="2141151"/>
            <a:ext cx="10641498"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Footer Placeholder 2">
            <a:extLst>
              <a:ext uri="{FF2B5EF4-FFF2-40B4-BE49-F238E27FC236}">
                <a16:creationId xmlns:a16="http://schemas.microsoft.com/office/drawing/2014/main" id="{5AB091A9-979F-438D-A004-40CFB3EAC3A7}"/>
              </a:ext>
            </a:extLst>
          </p:cNvPr>
          <p:cNvSpPr>
            <a:spLocks noGrp="1"/>
          </p:cNvSpPr>
          <p:nvPr>
            <p:ph type="ftr" sz="quarter" idx="3"/>
          </p:nvPr>
        </p:nvSpPr>
        <p:spPr>
          <a:xfrm>
            <a:off x="690676" y="6333439"/>
            <a:ext cx="5723164"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GB"/>
              <a:t>Vaccine cold chain and storage</a:t>
            </a:r>
            <a:endParaRPr lang="en-US"/>
          </a:p>
        </p:txBody>
      </p:sp>
      <p:pic>
        <p:nvPicPr>
          <p:cNvPr id="7" name="Picture 6">
            <a:extLst>
              <a:ext uri="{FF2B5EF4-FFF2-40B4-BE49-F238E27FC236}">
                <a16:creationId xmlns:a16="http://schemas.microsoft.com/office/drawing/2014/main" id="{3D9F83AB-04F8-4C53-93F7-BAAABEF4269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890000" y="360000"/>
            <a:ext cx="953272" cy="720000"/>
          </a:xfrm>
          <a:prstGeom prst="rect">
            <a:avLst/>
          </a:prstGeom>
          <a:noFill/>
          <a:ln>
            <a:noFill/>
          </a:ln>
        </p:spPr>
      </p:pic>
    </p:spTree>
    <p:extLst>
      <p:ext uri="{BB962C8B-B14F-4D97-AF65-F5344CB8AC3E}">
        <p14:creationId xmlns:p14="http://schemas.microsoft.com/office/powerpoint/2010/main" val="1229397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layou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6BCC8-8FF9-F1BC-AD6B-F4317F925202}"/>
              </a:ext>
            </a:extLst>
          </p:cNvPr>
          <p:cNvSpPr>
            <a:spLocks noGrp="1"/>
          </p:cNvSpPr>
          <p:nvPr>
            <p:ph type="title"/>
          </p:nvPr>
        </p:nvSpPr>
        <p:spPr>
          <a:xfrm>
            <a:off x="1147156" y="1170907"/>
            <a:ext cx="9950335" cy="1325563"/>
          </a:xfrm>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2A82A18-EDB6-AF0B-A108-4109081DFDB8}"/>
              </a:ext>
            </a:extLst>
          </p:cNvPr>
          <p:cNvSpPr>
            <a:spLocks noGrp="1"/>
          </p:cNvSpPr>
          <p:nvPr>
            <p:ph idx="1"/>
          </p:nvPr>
        </p:nvSpPr>
        <p:spPr>
          <a:xfrm>
            <a:off x="1147156" y="2607021"/>
            <a:ext cx="9950335" cy="2912630"/>
          </a:xfrm>
        </p:spPr>
        <p:txBody>
          <a:bodyPr/>
          <a:lstStyle>
            <a:lvl1pPr marL="0" indent="0">
              <a:buNone/>
              <a:defRPr/>
            </a:lvl1pPr>
          </a:lstStyle>
          <a:p>
            <a:pPr lvl="0"/>
            <a:r>
              <a:rPr lang="en-US" dirty="0"/>
              <a:t>Click to edit Master text styles</a:t>
            </a:r>
          </a:p>
        </p:txBody>
      </p:sp>
      <p:pic>
        <p:nvPicPr>
          <p:cNvPr id="7" name="Picture 6" descr="A black background with a black square&#10;&#10;Description automatically generated with medium confidence">
            <a:extLst>
              <a:ext uri="{FF2B5EF4-FFF2-40B4-BE49-F238E27FC236}">
                <a16:creationId xmlns:a16="http://schemas.microsoft.com/office/drawing/2014/main" id="{DE7017B1-08DA-C0AF-0C5E-D9386CC4C9D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791575" y="335984"/>
            <a:ext cx="2970068" cy="725642"/>
          </a:xfrm>
          <a:prstGeom prst="rect">
            <a:avLst/>
          </a:prstGeom>
        </p:spPr>
      </p:pic>
      <p:pic>
        <p:nvPicPr>
          <p:cNvPr id="8" name="Picture 7" descr="A blue and green curved lines&#10;&#10;Description automatically generated">
            <a:extLst>
              <a:ext uri="{FF2B5EF4-FFF2-40B4-BE49-F238E27FC236}">
                <a16:creationId xmlns:a16="http://schemas.microsoft.com/office/drawing/2014/main" id="{0C69C2DE-7585-7904-DF11-362481AE1556}"/>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5630883"/>
            <a:ext cx="12192000" cy="1227117"/>
          </a:xfrm>
          <a:prstGeom prst="rect">
            <a:avLst/>
          </a:prstGeom>
        </p:spPr>
      </p:pic>
    </p:spTree>
    <p:extLst>
      <p:ext uri="{BB962C8B-B14F-4D97-AF65-F5344CB8AC3E}">
        <p14:creationId xmlns:p14="http://schemas.microsoft.com/office/powerpoint/2010/main" val="365293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ndard layou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6BCC8-8FF9-F1BC-AD6B-F4317F925202}"/>
              </a:ext>
            </a:extLst>
          </p:cNvPr>
          <p:cNvSpPr>
            <a:spLocks noGrp="1"/>
          </p:cNvSpPr>
          <p:nvPr>
            <p:ph type="title"/>
          </p:nvPr>
        </p:nvSpPr>
        <p:spPr>
          <a:xfrm>
            <a:off x="1263534" y="1170907"/>
            <a:ext cx="9809019" cy="1325563"/>
          </a:xfrm>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2A82A18-EDB6-AF0B-A108-4109081DFDB8}"/>
              </a:ext>
            </a:extLst>
          </p:cNvPr>
          <p:cNvSpPr>
            <a:spLocks noGrp="1"/>
          </p:cNvSpPr>
          <p:nvPr>
            <p:ph idx="1"/>
          </p:nvPr>
        </p:nvSpPr>
        <p:spPr>
          <a:xfrm>
            <a:off x="1263534" y="2607021"/>
            <a:ext cx="9809019" cy="2912630"/>
          </a:xfrm>
        </p:spPr>
        <p:txBody>
          <a:bodyPr/>
          <a:lstStyle>
            <a:lvl1pPr marL="0" indent="0">
              <a:buNone/>
              <a:defRPr/>
            </a:lvl1pPr>
          </a:lstStyle>
          <a:p>
            <a:pPr lvl="0"/>
            <a:r>
              <a:rPr lang="en-US" dirty="0"/>
              <a:t>Click to edit Master text styles</a:t>
            </a:r>
          </a:p>
        </p:txBody>
      </p:sp>
      <p:pic>
        <p:nvPicPr>
          <p:cNvPr id="7" name="Picture 6" descr="A black background with a black square&#10;&#10;Description automatically generated with medium confidence">
            <a:extLst>
              <a:ext uri="{FF2B5EF4-FFF2-40B4-BE49-F238E27FC236}">
                <a16:creationId xmlns:a16="http://schemas.microsoft.com/office/drawing/2014/main" id="{DE7017B1-08DA-C0AF-0C5E-D9386CC4C9D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791575" y="335984"/>
            <a:ext cx="2970068" cy="725642"/>
          </a:xfrm>
          <a:prstGeom prst="rect">
            <a:avLst/>
          </a:prstGeom>
        </p:spPr>
      </p:pic>
      <p:pic>
        <p:nvPicPr>
          <p:cNvPr id="4" name="Picture 3" descr="A black and blue rectangle&#10;&#10;Description automatically generated">
            <a:extLst>
              <a:ext uri="{FF2B5EF4-FFF2-40B4-BE49-F238E27FC236}">
                <a16:creationId xmlns:a16="http://schemas.microsoft.com/office/drawing/2014/main" id="{4D09A73A-ED5D-CE61-7727-846C68A9CAF3}"/>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3248298" cy="984355"/>
          </a:xfrm>
          <a:prstGeom prst="rect">
            <a:avLst/>
          </a:prstGeom>
        </p:spPr>
      </p:pic>
      <p:pic>
        <p:nvPicPr>
          <p:cNvPr id="5" name="Picture 4" descr="A black and blue rectangle&#10;&#10;Description automatically generated">
            <a:extLst>
              <a:ext uri="{FF2B5EF4-FFF2-40B4-BE49-F238E27FC236}">
                <a16:creationId xmlns:a16="http://schemas.microsoft.com/office/drawing/2014/main" id="{80279FA7-5BA4-F160-BC27-437C23682B27}"/>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8874033" y="5872308"/>
            <a:ext cx="3317967" cy="985692"/>
          </a:xfrm>
          <a:prstGeom prst="rect">
            <a:avLst/>
          </a:prstGeom>
        </p:spPr>
      </p:pic>
    </p:spTree>
    <p:extLst>
      <p:ext uri="{BB962C8B-B14F-4D97-AF65-F5344CB8AC3E}">
        <p14:creationId xmlns:p14="http://schemas.microsoft.com/office/powerpoint/2010/main" val="138692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andard layout 3">
    <p:spTree>
      <p:nvGrpSpPr>
        <p:cNvPr id="1" name=""/>
        <p:cNvGrpSpPr/>
        <p:nvPr/>
      </p:nvGrpSpPr>
      <p:grpSpPr>
        <a:xfrm>
          <a:off x="0" y="0"/>
          <a:ext cx="0" cy="0"/>
          <a:chOff x="0" y="0"/>
          <a:chExt cx="0" cy="0"/>
        </a:xfrm>
      </p:grpSpPr>
      <p:pic>
        <p:nvPicPr>
          <p:cNvPr id="7" name="Picture 6" descr="A black screen with a black background&#10;&#10;Description automatically generated">
            <a:extLst>
              <a:ext uri="{FF2B5EF4-FFF2-40B4-BE49-F238E27FC236}">
                <a16:creationId xmlns:a16="http://schemas.microsoft.com/office/drawing/2014/main" id="{C6BD8B5F-95C7-FA1A-6EB6-F41F1E62527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5886994"/>
            <a:ext cx="4606834" cy="971006"/>
          </a:xfrm>
          <a:prstGeom prst="rect">
            <a:avLst/>
          </a:prstGeom>
        </p:spPr>
      </p:pic>
      <p:pic>
        <p:nvPicPr>
          <p:cNvPr id="8" name="Picture 7" descr="A black background with a black square&#10;&#10;Description automatically generated with medium confidence">
            <a:extLst>
              <a:ext uri="{FF2B5EF4-FFF2-40B4-BE49-F238E27FC236}">
                <a16:creationId xmlns:a16="http://schemas.microsoft.com/office/drawing/2014/main" id="{39C835C6-5C2E-A840-0CF5-9B7CACF5900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791575" y="335984"/>
            <a:ext cx="2970068" cy="725642"/>
          </a:xfrm>
          <a:prstGeom prst="rect">
            <a:avLst/>
          </a:prstGeom>
        </p:spPr>
      </p:pic>
      <p:sp>
        <p:nvSpPr>
          <p:cNvPr id="9" name="Title 1">
            <a:extLst>
              <a:ext uri="{FF2B5EF4-FFF2-40B4-BE49-F238E27FC236}">
                <a16:creationId xmlns:a16="http://schemas.microsoft.com/office/drawing/2014/main" id="{3AC3B698-3C23-7EC8-9AAC-0AEF345FC42C}"/>
              </a:ext>
            </a:extLst>
          </p:cNvPr>
          <p:cNvSpPr>
            <a:spLocks noGrp="1"/>
          </p:cNvSpPr>
          <p:nvPr>
            <p:ph type="title"/>
          </p:nvPr>
        </p:nvSpPr>
        <p:spPr>
          <a:xfrm>
            <a:off x="1263534" y="1170907"/>
            <a:ext cx="9809019" cy="1325563"/>
          </a:xfrm>
        </p:spPr>
        <p:txBody>
          <a:bodyPr/>
          <a:lstStyle/>
          <a:p>
            <a:r>
              <a:rPr lang="en-US" dirty="0"/>
              <a:t>Click to edit Master title style</a:t>
            </a:r>
            <a:endParaRPr lang="en-GB" dirty="0"/>
          </a:p>
        </p:txBody>
      </p:sp>
      <p:sp>
        <p:nvSpPr>
          <p:cNvPr id="10" name="Content Placeholder 2">
            <a:extLst>
              <a:ext uri="{FF2B5EF4-FFF2-40B4-BE49-F238E27FC236}">
                <a16:creationId xmlns:a16="http://schemas.microsoft.com/office/drawing/2014/main" id="{4F80F75D-00FF-5F35-0A0A-97F717A1BF58}"/>
              </a:ext>
            </a:extLst>
          </p:cNvPr>
          <p:cNvSpPr>
            <a:spLocks noGrp="1"/>
          </p:cNvSpPr>
          <p:nvPr>
            <p:ph idx="1"/>
          </p:nvPr>
        </p:nvSpPr>
        <p:spPr>
          <a:xfrm>
            <a:off x="1263534" y="2607021"/>
            <a:ext cx="9809019" cy="2912630"/>
          </a:xfrm>
        </p:spPr>
        <p:txBody>
          <a:bodyPr/>
          <a:lstStyle>
            <a:lvl1pPr marL="0" indent="0">
              <a:buNone/>
              <a:defRPr/>
            </a:lvl1pPr>
          </a:lstStyle>
          <a:p>
            <a:pPr lvl="0"/>
            <a:r>
              <a:rPr lang="en-US" dirty="0"/>
              <a:t>Click to edit Master text styles</a:t>
            </a:r>
          </a:p>
        </p:txBody>
      </p:sp>
    </p:spTree>
    <p:extLst>
      <p:ext uri="{BB962C8B-B14F-4D97-AF65-F5344CB8AC3E}">
        <p14:creationId xmlns:p14="http://schemas.microsoft.com/office/powerpoint/2010/main" val="947474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ndard layout 4">
    <p:spTree>
      <p:nvGrpSpPr>
        <p:cNvPr id="1" name=""/>
        <p:cNvGrpSpPr/>
        <p:nvPr/>
      </p:nvGrpSpPr>
      <p:grpSpPr>
        <a:xfrm>
          <a:off x="0" y="0"/>
          <a:ext cx="0" cy="0"/>
          <a:chOff x="0" y="0"/>
          <a:chExt cx="0" cy="0"/>
        </a:xfrm>
      </p:grpSpPr>
      <p:pic>
        <p:nvPicPr>
          <p:cNvPr id="8" name="Picture 7" descr="A black background with a black square&#10;&#10;Description automatically generated with medium confidence">
            <a:extLst>
              <a:ext uri="{FF2B5EF4-FFF2-40B4-BE49-F238E27FC236}">
                <a16:creationId xmlns:a16="http://schemas.microsoft.com/office/drawing/2014/main" id="{0AD7E5C3-0995-2700-871B-9F789B7DF54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791575" y="335984"/>
            <a:ext cx="2970068" cy="725642"/>
          </a:xfrm>
          <a:prstGeom prst="rect">
            <a:avLst/>
          </a:prstGeom>
        </p:spPr>
      </p:pic>
      <p:sp>
        <p:nvSpPr>
          <p:cNvPr id="2" name="Title 1">
            <a:extLst>
              <a:ext uri="{FF2B5EF4-FFF2-40B4-BE49-F238E27FC236}">
                <a16:creationId xmlns:a16="http://schemas.microsoft.com/office/drawing/2014/main" id="{DABBE952-791B-5721-1320-7EF38A54629D}"/>
              </a:ext>
            </a:extLst>
          </p:cNvPr>
          <p:cNvSpPr>
            <a:spLocks noGrp="1"/>
          </p:cNvSpPr>
          <p:nvPr>
            <p:ph type="title"/>
          </p:nvPr>
        </p:nvSpPr>
        <p:spPr>
          <a:xfrm>
            <a:off x="1263534" y="1170907"/>
            <a:ext cx="9809019" cy="1325563"/>
          </a:xfrm>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81492B2-F8F0-AEE4-D6B3-B5313770B194}"/>
              </a:ext>
            </a:extLst>
          </p:cNvPr>
          <p:cNvSpPr>
            <a:spLocks noGrp="1"/>
          </p:cNvSpPr>
          <p:nvPr>
            <p:ph idx="1"/>
          </p:nvPr>
        </p:nvSpPr>
        <p:spPr>
          <a:xfrm>
            <a:off x="1263534" y="2607021"/>
            <a:ext cx="9809019" cy="2912630"/>
          </a:xfrm>
        </p:spPr>
        <p:txBody>
          <a:bodyPr/>
          <a:lstStyle>
            <a:lvl1pPr marL="0" indent="0">
              <a:buNone/>
              <a:defRPr/>
            </a:lvl1pPr>
          </a:lstStyle>
          <a:p>
            <a:pPr lvl="0"/>
            <a:r>
              <a:rPr lang="en-US" dirty="0"/>
              <a:t>Click to edit Master text styles</a:t>
            </a:r>
          </a:p>
        </p:txBody>
      </p:sp>
    </p:spTree>
    <p:extLst>
      <p:ext uri="{BB962C8B-B14F-4D97-AF65-F5344CB8AC3E}">
        <p14:creationId xmlns:p14="http://schemas.microsoft.com/office/powerpoint/2010/main" val="11826814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5BA332FA-15CC-5CAF-9799-7B5275F95E6E}"/>
              </a:ext>
            </a:extLst>
          </p:cNvPr>
          <p:cNvSpPr>
            <a:spLocks noGrp="1"/>
          </p:cNvSpPr>
          <p:nvPr>
            <p:ph idx="10" hasCustomPrompt="1"/>
          </p:nvPr>
        </p:nvSpPr>
        <p:spPr>
          <a:xfrm>
            <a:off x="6263238" y="2995982"/>
            <a:ext cx="5286028" cy="564048"/>
          </a:xfrm>
        </p:spPr>
        <p:txBody>
          <a:bodyPr/>
          <a:lstStyle>
            <a:lvl1pPr marL="0" indent="0" algn="r">
              <a:buNone/>
              <a:defRPr sz="3200" b="1">
                <a:solidFill>
                  <a:srgbClr val="0072CE"/>
                </a:solidFill>
              </a:defRPr>
            </a:lvl1pPr>
          </a:lstStyle>
          <a:p>
            <a:pPr lvl="0"/>
            <a:r>
              <a:rPr lang="en-US" dirty="0"/>
              <a:t>Using highlight pages</a:t>
            </a:r>
            <a:endParaRPr lang="en-GB" dirty="0"/>
          </a:p>
        </p:txBody>
      </p:sp>
      <p:pic>
        <p:nvPicPr>
          <p:cNvPr id="10" name="Picture 9" descr="A person holding a baby&#10;&#10;Description automatically generated">
            <a:extLst>
              <a:ext uri="{FF2B5EF4-FFF2-40B4-BE49-F238E27FC236}">
                <a16:creationId xmlns:a16="http://schemas.microsoft.com/office/drawing/2014/main" id="{67D69BA2-AFCB-9FF3-61CA-48708FCE50B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4686301" cy="6858000"/>
          </a:xfrm>
          <a:prstGeom prst="rect">
            <a:avLst/>
          </a:prstGeom>
        </p:spPr>
      </p:pic>
      <p:grpSp>
        <p:nvGrpSpPr>
          <p:cNvPr id="11" name="Group 10">
            <a:extLst>
              <a:ext uri="{FF2B5EF4-FFF2-40B4-BE49-F238E27FC236}">
                <a16:creationId xmlns:a16="http://schemas.microsoft.com/office/drawing/2014/main" id="{FA2B42BA-6988-24EA-05B1-EC443EB80C42}"/>
              </a:ext>
            </a:extLst>
          </p:cNvPr>
          <p:cNvGrpSpPr/>
          <p:nvPr userDrawn="1"/>
        </p:nvGrpSpPr>
        <p:grpSpPr>
          <a:xfrm>
            <a:off x="1489166" y="0"/>
            <a:ext cx="4221473" cy="6858000"/>
            <a:chOff x="1489166" y="0"/>
            <a:chExt cx="4221473" cy="6858000"/>
          </a:xfrm>
        </p:grpSpPr>
        <p:sp>
          <p:nvSpPr>
            <p:cNvPr id="12" name="Rectangle 11">
              <a:extLst>
                <a:ext uri="{FF2B5EF4-FFF2-40B4-BE49-F238E27FC236}">
                  <a16:creationId xmlns:a16="http://schemas.microsoft.com/office/drawing/2014/main" id="{54B624A0-BD32-97ED-F4A7-3928ABAB9E0B}"/>
                </a:ext>
              </a:extLst>
            </p:cNvPr>
            <p:cNvSpPr/>
            <p:nvPr/>
          </p:nvSpPr>
          <p:spPr>
            <a:xfrm>
              <a:off x="2875070" y="0"/>
              <a:ext cx="1971250" cy="195071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a:solidFill>
                    <a:schemeClr val="bg1"/>
                  </a:solidFill>
                </a:ln>
                <a:solidFill>
                  <a:schemeClr val="bg1"/>
                </a:solidFill>
              </a:endParaRPr>
            </a:p>
          </p:txBody>
        </p:sp>
        <p:sp>
          <p:nvSpPr>
            <p:cNvPr id="13" name="Rectangle 12">
              <a:extLst>
                <a:ext uri="{FF2B5EF4-FFF2-40B4-BE49-F238E27FC236}">
                  <a16:creationId xmlns:a16="http://schemas.microsoft.com/office/drawing/2014/main" id="{8B19BDDF-31DF-773D-9CAA-16C2D6064881}"/>
                </a:ext>
              </a:extLst>
            </p:cNvPr>
            <p:cNvSpPr/>
            <p:nvPr/>
          </p:nvSpPr>
          <p:spPr>
            <a:xfrm>
              <a:off x="3483414" y="1682425"/>
              <a:ext cx="1281626" cy="185325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a:solidFill>
                    <a:schemeClr val="bg1"/>
                  </a:solidFill>
                </a:ln>
                <a:solidFill>
                  <a:schemeClr val="bg1"/>
                </a:solidFill>
              </a:endParaRPr>
            </a:p>
          </p:txBody>
        </p:sp>
        <p:pic>
          <p:nvPicPr>
            <p:cNvPr id="14" name="Picture 13" descr="A blue and white lines on a black background&#10;&#10;Description automatically generated">
              <a:extLst>
                <a:ext uri="{FF2B5EF4-FFF2-40B4-BE49-F238E27FC236}">
                  <a16:creationId xmlns:a16="http://schemas.microsoft.com/office/drawing/2014/main" id="{3364920F-9B3E-F911-D9B4-F20421AD971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489166" y="0"/>
              <a:ext cx="4221473" cy="6858000"/>
            </a:xfrm>
            <a:prstGeom prst="rect">
              <a:avLst/>
            </a:prstGeom>
          </p:spPr>
        </p:pic>
      </p:grpSp>
      <p:pic>
        <p:nvPicPr>
          <p:cNvPr id="15" name="Picture 14" descr="A black background with a black square&#10;&#10;Description automatically generated with medium confidence">
            <a:extLst>
              <a:ext uri="{FF2B5EF4-FFF2-40B4-BE49-F238E27FC236}">
                <a16:creationId xmlns:a16="http://schemas.microsoft.com/office/drawing/2014/main" id="{FB04EDBF-63F2-BC40-B817-44B18333BBD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791575" y="335984"/>
            <a:ext cx="2970068" cy="725642"/>
          </a:xfrm>
          <a:prstGeom prst="rect">
            <a:avLst/>
          </a:prstGeom>
        </p:spPr>
      </p:pic>
      <p:sp>
        <p:nvSpPr>
          <p:cNvPr id="6" name="Content Placeholder 2">
            <a:extLst>
              <a:ext uri="{FF2B5EF4-FFF2-40B4-BE49-F238E27FC236}">
                <a16:creationId xmlns:a16="http://schemas.microsoft.com/office/drawing/2014/main" id="{2064FB38-578E-1843-8464-AFE325F83EC4}"/>
              </a:ext>
            </a:extLst>
          </p:cNvPr>
          <p:cNvSpPr>
            <a:spLocks noGrp="1"/>
          </p:cNvSpPr>
          <p:nvPr>
            <p:ph idx="11" hasCustomPrompt="1"/>
          </p:nvPr>
        </p:nvSpPr>
        <p:spPr>
          <a:xfrm>
            <a:off x="5832335" y="3776748"/>
            <a:ext cx="5716931" cy="1937462"/>
          </a:xfrm>
        </p:spPr>
        <p:txBody>
          <a:bodyPr/>
          <a:lstStyle>
            <a:lvl1pPr marL="0" indent="0" algn="r">
              <a:buNone/>
              <a:defRPr sz="1400">
                <a:solidFill>
                  <a:schemeClr val="tx1"/>
                </a:solidFill>
              </a:defRPr>
            </a:lvl1pPr>
          </a:lstStyle>
          <a:p>
            <a:pPr algn="r"/>
            <a:r>
              <a:rPr lang="en-GB" sz="1400" dirty="0">
                <a:latin typeface="Arial" panose="020B0604020202020204" pitchFamily="34" charset="0"/>
                <a:cs typeface="Arial" panose="020B0604020202020204" pitchFamily="34" charset="0"/>
              </a:rPr>
              <a:t>Slides 6, 7 and 8 can be used as highlight pages or content dividers. You can change the photos if you wish, by right-clicking the image and selecting ‘Change Picture’ (including on the cover slide).</a:t>
            </a:r>
          </a:p>
          <a:p>
            <a:pPr algn="r"/>
            <a:r>
              <a:rPr lang="en-GB" sz="1400" dirty="0">
                <a:latin typeface="Arial" panose="020B0604020202020204" pitchFamily="34" charset="0"/>
                <a:cs typeface="Arial" panose="020B0604020202020204" pitchFamily="34" charset="0"/>
              </a:rPr>
              <a:t>Any photos you use should have consent from the subject, as well as being of good quality and free of pixelation. It is important to consider diversity in the images you choose.</a:t>
            </a:r>
          </a:p>
          <a:p>
            <a:pPr algn="r"/>
            <a:r>
              <a:rPr lang="en-GB" sz="1400" b="1" dirty="0">
                <a:latin typeface="Arial" panose="020B0604020202020204" pitchFamily="34" charset="0"/>
                <a:cs typeface="Arial" panose="020B0604020202020204" pitchFamily="34" charset="0"/>
              </a:rPr>
              <a:t>Please use highlight pages sparingly.</a:t>
            </a:r>
          </a:p>
        </p:txBody>
      </p:sp>
    </p:spTree>
    <p:extLst>
      <p:ext uri="{BB962C8B-B14F-4D97-AF65-F5344CB8AC3E}">
        <p14:creationId xmlns:p14="http://schemas.microsoft.com/office/powerpoint/2010/main" val="1441358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39D99E85-B3F6-0256-4497-017A553C7349}"/>
              </a:ext>
            </a:extLst>
          </p:cNvPr>
          <p:cNvSpPr>
            <a:spLocks noGrp="1"/>
          </p:cNvSpPr>
          <p:nvPr>
            <p:ph idx="10" hasCustomPrompt="1"/>
          </p:nvPr>
        </p:nvSpPr>
        <p:spPr>
          <a:xfrm>
            <a:off x="552603" y="4410227"/>
            <a:ext cx="5286028" cy="564048"/>
          </a:xfrm>
        </p:spPr>
        <p:txBody>
          <a:bodyPr/>
          <a:lstStyle>
            <a:lvl1pPr marL="0" indent="0" algn="l">
              <a:buNone/>
              <a:defRPr sz="3200" b="1">
                <a:solidFill>
                  <a:srgbClr val="0072CE"/>
                </a:solidFill>
              </a:defRPr>
            </a:lvl1pPr>
          </a:lstStyle>
          <a:p>
            <a:pPr lvl="0"/>
            <a:r>
              <a:rPr lang="en-US" dirty="0"/>
              <a:t>2nd highlight page</a:t>
            </a:r>
            <a:endParaRPr lang="en-GB" dirty="0"/>
          </a:p>
        </p:txBody>
      </p:sp>
      <p:pic>
        <p:nvPicPr>
          <p:cNvPr id="6" name="Picture 5" descr="A group of people in a room&#10;&#10;Description automatically generated">
            <a:extLst>
              <a:ext uri="{FF2B5EF4-FFF2-40B4-BE49-F238E27FC236}">
                <a16:creationId xmlns:a16="http://schemas.microsoft.com/office/drawing/2014/main" id="{281111DE-73F1-0921-FE99-65F2E14266E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545178" y="0"/>
            <a:ext cx="5646821" cy="6858000"/>
          </a:xfrm>
          <a:prstGeom prst="rect">
            <a:avLst/>
          </a:prstGeom>
        </p:spPr>
      </p:pic>
      <p:grpSp>
        <p:nvGrpSpPr>
          <p:cNvPr id="7" name="Group 6">
            <a:extLst>
              <a:ext uri="{FF2B5EF4-FFF2-40B4-BE49-F238E27FC236}">
                <a16:creationId xmlns:a16="http://schemas.microsoft.com/office/drawing/2014/main" id="{652C5C0E-7041-E4C4-69CF-B6B33D72F852}"/>
              </a:ext>
            </a:extLst>
          </p:cNvPr>
          <p:cNvGrpSpPr/>
          <p:nvPr userDrawn="1"/>
        </p:nvGrpSpPr>
        <p:grpSpPr>
          <a:xfrm>
            <a:off x="5689600" y="0"/>
            <a:ext cx="4595222" cy="6858000"/>
            <a:chOff x="5689600" y="0"/>
            <a:chExt cx="4595222" cy="6858000"/>
          </a:xfrm>
        </p:grpSpPr>
        <p:sp>
          <p:nvSpPr>
            <p:cNvPr id="8" name="Rectangle 7">
              <a:extLst>
                <a:ext uri="{FF2B5EF4-FFF2-40B4-BE49-F238E27FC236}">
                  <a16:creationId xmlns:a16="http://schemas.microsoft.com/office/drawing/2014/main" id="{F1AA2BEF-4408-4BD0-7ADC-283829AC5998}"/>
                </a:ext>
              </a:extLst>
            </p:cNvPr>
            <p:cNvSpPr/>
            <p:nvPr/>
          </p:nvSpPr>
          <p:spPr>
            <a:xfrm>
              <a:off x="5939588" y="4127863"/>
              <a:ext cx="1654285" cy="273013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A blue and green waves on a black background&#10;&#10;Description automatically generated">
              <a:extLst>
                <a:ext uri="{FF2B5EF4-FFF2-40B4-BE49-F238E27FC236}">
                  <a16:creationId xmlns:a16="http://schemas.microsoft.com/office/drawing/2014/main" id="{7F73DCB3-E5F3-2C68-6AB0-85C1F0F25FC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689600" y="0"/>
              <a:ext cx="4595222" cy="6858000"/>
            </a:xfrm>
            <a:prstGeom prst="rect">
              <a:avLst/>
            </a:prstGeom>
          </p:spPr>
        </p:pic>
      </p:grpSp>
      <p:pic>
        <p:nvPicPr>
          <p:cNvPr id="10" name="Picture 9" descr="A blue and green waves on a black background&#10;&#10;Description automatically generated">
            <a:extLst>
              <a:ext uri="{FF2B5EF4-FFF2-40B4-BE49-F238E27FC236}">
                <a16:creationId xmlns:a16="http://schemas.microsoft.com/office/drawing/2014/main" id="{91F4E638-2902-2EC2-AD59-C6D4E577A429}"/>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314959" y="284480"/>
            <a:ext cx="3048001" cy="751840"/>
          </a:xfrm>
          <a:prstGeom prst="rect">
            <a:avLst/>
          </a:prstGeom>
        </p:spPr>
      </p:pic>
      <p:sp>
        <p:nvSpPr>
          <p:cNvPr id="11" name="Content Placeholder 2">
            <a:extLst>
              <a:ext uri="{FF2B5EF4-FFF2-40B4-BE49-F238E27FC236}">
                <a16:creationId xmlns:a16="http://schemas.microsoft.com/office/drawing/2014/main" id="{DFDF6302-3801-D6D8-9537-278B5A6423BA}"/>
              </a:ext>
            </a:extLst>
          </p:cNvPr>
          <p:cNvSpPr>
            <a:spLocks noGrp="1"/>
          </p:cNvSpPr>
          <p:nvPr>
            <p:ph idx="1" hasCustomPrompt="1"/>
          </p:nvPr>
        </p:nvSpPr>
        <p:spPr>
          <a:xfrm>
            <a:off x="552603" y="5119180"/>
            <a:ext cx="5286028" cy="1148617"/>
          </a:xfrm>
        </p:spPr>
        <p:txBody>
          <a:bodyPr/>
          <a:lstStyle>
            <a:lvl1pPr marL="0" indent="0">
              <a:buNone/>
              <a:defRPr sz="16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latin typeface="Arial" panose="020B0604020202020204" pitchFamily="34" charset="0"/>
                <a:cs typeface="Arial" panose="020B0604020202020204" pitchFamily="34" charset="0"/>
              </a:rPr>
              <a:t>The default position for our logo is always top right, however it is acceptable to use it in the top left, </a:t>
            </a:r>
            <a:r>
              <a:rPr lang="en-GB" b="1" dirty="0">
                <a:latin typeface="Arial" panose="020B0604020202020204" pitchFamily="34" charset="0"/>
                <a:cs typeface="Arial" panose="020B0604020202020204" pitchFamily="34" charset="0"/>
              </a:rPr>
              <a:t>as long as you use the left-justified version of it, as above</a:t>
            </a:r>
            <a:r>
              <a:rPr lang="en-GB"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2882781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pic>
        <p:nvPicPr>
          <p:cNvPr id="5" name="Picture 4" descr="A person standing in front of a pharmacy&#10;&#10;Description automatically generated">
            <a:extLst>
              <a:ext uri="{FF2B5EF4-FFF2-40B4-BE49-F238E27FC236}">
                <a16:creationId xmlns:a16="http://schemas.microsoft.com/office/drawing/2014/main" id="{6B60C1FF-1CCA-81EE-EA7B-425FF30EFED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4752473" cy="6858000"/>
          </a:xfrm>
          <a:prstGeom prst="rect">
            <a:avLst/>
          </a:prstGeom>
        </p:spPr>
      </p:pic>
      <p:grpSp>
        <p:nvGrpSpPr>
          <p:cNvPr id="6" name="Group 5">
            <a:extLst>
              <a:ext uri="{FF2B5EF4-FFF2-40B4-BE49-F238E27FC236}">
                <a16:creationId xmlns:a16="http://schemas.microsoft.com/office/drawing/2014/main" id="{6FFEFB02-7BD9-7509-96FE-BA04E2E97E16}"/>
              </a:ext>
            </a:extLst>
          </p:cNvPr>
          <p:cNvGrpSpPr/>
          <p:nvPr userDrawn="1"/>
        </p:nvGrpSpPr>
        <p:grpSpPr>
          <a:xfrm>
            <a:off x="1079863" y="0"/>
            <a:ext cx="4518298" cy="6858000"/>
            <a:chOff x="1079863" y="0"/>
            <a:chExt cx="4518298" cy="6858000"/>
          </a:xfrm>
        </p:grpSpPr>
        <p:sp>
          <p:nvSpPr>
            <p:cNvPr id="7" name="Rectangle 6">
              <a:extLst>
                <a:ext uri="{FF2B5EF4-FFF2-40B4-BE49-F238E27FC236}">
                  <a16:creationId xmlns:a16="http://schemas.microsoft.com/office/drawing/2014/main" id="{2D00A146-53B4-28A9-A8CD-3F282326BE65}"/>
                </a:ext>
              </a:extLst>
            </p:cNvPr>
            <p:cNvSpPr/>
            <p:nvPr/>
          </p:nvSpPr>
          <p:spPr>
            <a:xfrm>
              <a:off x="3675017" y="4519749"/>
              <a:ext cx="1149532" cy="233825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A blue and green waves on a black background&#10;&#10;Description automatically generated">
              <a:extLst>
                <a:ext uri="{FF2B5EF4-FFF2-40B4-BE49-F238E27FC236}">
                  <a16:creationId xmlns:a16="http://schemas.microsoft.com/office/drawing/2014/main" id="{DD5D7F8B-2ABC-D00E-AD86-7AE27317776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79863" y="0"/>
              <a:ext cx="4518298" cy="6858000"/>
            </a:xfrm>
            <a:prstGeom prst="rect">
              <a:avLst/>
            </a:prstGeom>
          </p:spPr>
        </p:pic>
      </p:grpSp>
      <p:pic>
        <p:nvPicPr>
          <p:cNvPr id="9" name="Picture 8" descr="A black background with a black square&#10;&#10;Description automatically generated with medium confidence">
            <a:extLst>
              <a:ext uri="{FF2B5EF4-FFF2-40B4-BE49-F238E27FC236}">
                <a16:creationId xmlns:a16="http://schemas.microsoft.com/office/drawing/2014/main" id="{A3530E8B-BF76-512C-461F-6A84A681C21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791575" y="335984"/>
            <a:ext cx="2970068" cy="725642"/>
          </a:xfrm>
          <a:prstGeom prst="rect">
            <a:avLst/>
          </a:prstGeom>
        </p:spPr>
      </p:pic>
      <p:sp>
        <p:nvSpPr>
          <p:cNvPr id="4" name="Content Placeholder 2">
            <a:extLst>
              <a:ext uri="{FF2B5EF4-FFF2-40B4-BE49-F238E27FC236}">
                <a16:creationId xmlns:a16="http://schemas.microsoft.com/office/drawing/2014/main" id="{31A2EE50-5289-AB9D-03A8-B484C49F286A}"/>
              </a:ext>
            </a:extLst>
          </p:cNvPr>
          <p:cNvSpPr>
            <a:spLocks noGrp="1"/>
          </p:cNvSpPr>
          <p:nvPr>
            <p:ph idx="10" hasCustomPrompt="1"/>
          </p:nvPr>
        </p:nvSpPr>
        <p:spPr>
          <a:xfrm>
            <a:off x="6263238" y="3274626"/>
            <a:ext cx="5286028" cy="564048"/>
          </a:xfrm>
        </p:spPr>
        <p:txBody>
          <a:bodyPr/>
          <a:lstStyle>
            <a:lvl1pPr marL="0" indent="0" algn="r">
              <a:buNone/>
              <a:defRPr sz="3200" b="1">
                <a:solidFill>
                  <a:srgbClr val="0072CE"/>
                </a:solidFill>
              </a:defRPr>
            </a:lvl1pPr>
          </a:lstStyle>
          <a:p>
            <a:pPr lvl="0"/>
            <a:r>
              <a:rPr lang="en-US" dirty="0"/>
              <a:t>3rd highlight page</a:t>
            </a:r>
            <a:endParaRPr lang="en-GB" dirty="0"/>
          </a:p>
        </p:txBody>
      </p:sp>
      <p:sp>
        <p:nvSpPr>
          <p:cNvPr id="10" name="Content Placeholder 2">
            <a:extLst>
              <a:ext uri="{FF2B5EF4-FFF2-40B4-BE49-F238E27FC236}">
                <a16:creationId xmlns:a16="http://schemas.microsoft.com/office/drawing/2014/main" id="{2CF58DAA-86FB-DF56-45E1-38C7CCD6B807}"/>
              </a:ext>
            </a:extLst>
          </p:cNvPr>
          <p:cNvSpPr>
            <a:spLocks noGrp="1"/>
          </p:cNvSpPr>
          <p:nvPr>
            <p:ph idx="1" hasCustomPrompt="1"/>
          </p:nvPr>
        </p:nvSpPr>
        <p:spPr>
          <a:xfrm>
            <a:off x="5832336" y="4114212"/>
            <a:ext cx="5716931" cy="1937462"/>
          </a:xfrm>
        </p:spPr>
        <p:txBody>
          <a:bodyPr/>
          <a:lstStyle>
            <a:lvl1pPr marL="0" indent="0" algn="r">
              <a:buNone/>
              <a:defRPr sz="1400">
                <a:solidFill>
                  <a:schemeClr val="tx1"/>
                </a:solidFill>
              </a:defRPr>
            </a:lvl1pPr>
          </a:lstStyle>
          <a:p>
            <a:pPr algn="r"/>
            <a:r>
              <a:rPr lang="en-GB" dirty="0">
                <a:latin typeface="Arial" panose="020B0604020202020204" pitchFamily="34" charset="0"/>
                <a:cs typeface="Arial" panose="020B0604020202020204" pitchFamily="34" charset="0"/>
              </a:rPr>
              <a:t>Wherever possible, photos chosen should be of people, i.e. staff, patients and partners in Hampshire and Isle of Wight, rather than landscapes or objects.</a:t>
            </a:r>
          </a:p>
          <a:p>
            <a:pPr algn="r"/>
            <a:r>
              <a:rPr lang="en-GB" dirty="0">
                <a:latin typeface="Arial" panose="020B0604020202020204" pitchFamily="34" charset="0"/>
                <a:cs typeface="Arial" panose="020B0604020202020204" pitchFamily="34" charset="0"/>
              </a:rPr>
              <a:t>If you do not have a suitable photo with consent to use, you may use legally obtained stock photography, but always choose images that look conceivably like they could have been taken in our Hampshire and Isle of Wight System.</a:t>
            </a:r>
          </a:p>
        </p:txBody>
      </p:sp>
    </p:spTree>
    <p:extLst>
      <p:ext uri="{BB962C8B-B14F-4D97-AF65-F5344CB8AC3E}">
        <p14:creationId xmlns:p14="http://schemas.microsoft.com/office/powerpoint/2010/main" val="4650138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8" name="Picture 7" descr="A black and blue rectangle&#10;&#10;Description automatically generated">
            <a:extLst>
              <a:ext uri="{FF2B5EF4-FFF2-40B4-BE49-F238E27FC236}">
                <a16:creationId xmlns:a16="http://schemas.microsoft.com/office/drawing/2014/main" id="{C25453CC-52FC-CC95-9E94-74A57DF4F4C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3248298" cy="984355"/>
          </a:xfrm>
          <a:prstGeom prst="rect">
            <a:avLst/>
          </a:prstGeom>
        </p:spPr>
      </p:pic>
      <p:pic>
        <p:nvPicPr>
          <p:cNvPr id="9" name="Picture 8" descr="A black and blue rectangle&#10;&#10;Description automatically generated">
            <a:extLst>
              <a:ext uri="{FF2B5EF4-FFF2-40B4-BE49-F238E27FC236}">
                <a16:creationId xmlns:a16="http://schemas.microsoft.com/office/drawing/2014/main" id="{CB3AF52D-4CFB-512F-C36E-62E48CE5DD0F}"/>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8874033" y="5872308"/>
            <a:ext cx="3317967" cy="985692"/>
          </a:xfrm>
          <a:prstGeom prst="rect">
            <a:avLst/>
          </a:prstGeom>
        </p:spPr>
      </p:pic>
      <p:pic>
        <p:nvPicPr>
          <p:cNvPr id="10" name="Picture 9" descr="A black background with a black square&#10;&#10;Description automatically generated with medium confidence">
            <a:extLst>
              <a:ext uri="{FF2B5EF4-FFF2-40B4-BE49-F238E27FC236}">
                <a16:creationId xmlns:a16="http://schemas.microsoft.com/office/drawing/2014/main" id="{E7ED2D62-47A0-D333-D115-B8AF213E715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791575" y="335984"/>
            <a:ext cx="2970068" cy="725642"/>
          </a:xfrm>
          <a:prstGeom prst="rect">
            <a:avLst/>
          </a:prstGeom>
        </p:spPr>
      </p:pic>
    </p:spTree>
    <p:extLst>
      <p:ext uri="{BB962C8B-B14F-4D97-AF65-F5344CB8AC3E}">
        <p14:creationId xmlns:p14="http://schemas.microsoft.com/office/powerpoint/2010/main" val="20927749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9620012-E7B3-E660-E012-7D78A6C058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346B68CD-598D-5537-C4F3-634A39E23DE4}"/>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dirty="0"/>
              <a:t>Click to edit Master text styles</a:t>
            </a:r>
          </a:p>
        </p:txBody>
      </p:sp>
      <p:sp>
        <p:nvSpPr>
          <p:cNvPr id="6" name="Slide Number Placeholder 5">
            <a:extLst>
              <a:ext uri="{FF2B5EF4-FFF2-40B4-BE49-F238E27FC236}">
                <a16:creationId xmlns:a16="http://schemas.microsoft.com/office/drawing/2014/main" id="{326D984E-1906-AF7D-8F35-FCAA4172D3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4AFFE5-008F-4668-86ED-2F2CB2D2AE8E}" type="slidenum">
              <a:rPr lang="en-GB" smtClean="0"/>
              <a:t>‹#›</a:t>
            </a:fld>
            <a:endParaRPr lang="en-GB"/>
          </a:p>
        </p:txBody>
      </p:sp>
    </p:spTree>
    <p:extLst>
      <p:ext uri="{BB962C8B-B14F-4D97-AF65-F5344CB8AC3E}">
        <p14:creationId xmlns:p14="http://schemas.microsoft.com/office/powerpoint/2010/main" val="39710673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defTabSz="914400" rtl="0" eaLnBrk="1" latinLnBrk="0" hangingPunct="1">
        <a:lnSpc>
          <a:spcPct val="90000"/>
        </a:lnSpc>
        <a:spcBef>
          <a:spcPct val="0"/>
        </a:spcBef>
        <a:buNone/>
        <a:defRPr sz="3200" b="1" kern="1200">
          <a:solidFill>
            <a:srgbClr val="0072CE"/>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C963A1-AC6C-45E8-9A5E-5724DC43F4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E06ACFE-E4D6-411B-9ADC-FFC9D7DBBD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DBF1BF-AB6C-4EA7-A16A-0C6C9EFA13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a:extLst>
              <a:ext uri="{FF2B5EF4-FFF2-40B4-BE49-F238E27FC236}">
                <a16:creationId xmlns:a16="http://schemas.microsoft.com/office/drawing/2014/main" id="{6F1E0E1F-777F-42FA-A4A2-320208497D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Vaccine cold chain and storage</a:t>
            </a:r>
          </a:p>
        </p:txBody>
      </p:sp>
      <p:sp>
        <p:nvSpPr>
          <p:cNvPr id="6" name="Slide Number Placeholder 5">
            <a:extLst>
              <a:ext uri="{FF2B5EF4-FFF2-40B4-BE49-F238E27FC236}">
                <a16:creationId xmlns:a16="http://schemas.microsoft.com/office/drawing/2014/main" id="{C91CC28B-BDF3-45C3-92FF-6562C624CA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0FC886-343C-4B72-AFE6-F0497CBE7873}" type="slidenum">
              <a:rPr lang="en-GB" smtClean="0"/>
              <a:t>‹#›</a:t>
            </a:fld>
            <a:endParaRPr lang="en-GB"/>
          </a:p>
        </p:txBody>
      </p:sp>
    </p:spTree>
    <p:extLst>
      <p:ext uri="{BB962C8B-B14F-4D97-AF65-F5344CB8AC3E}">
        <p14:creationId xmlns:p14="http://schemas.microsoft.com/office/powerpoint/2010/main" val="741206955"/>
      </p:ext>
    </p:extLst>
  </p:cSld>
  <p:clrMap bg1="lt1" tx1="dk1" bg2="lt2" tx2="dk2" accent1="accent1" accent2="accent2" accent3="accent3" accent4="accent4" accent5="accent5" accent6="accent6" hlink="hlink" folHlink="folHlink"/>
  <p:sldLayoutIdLst>
    <p:sldLayoutId id="2147483671" r:id="rId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 Id="rId4" Type="http://schemas.openxmlformats.org/officeDocument/2006/relationships/hyperlink" Target="https://assets.publishing.service.gov.uk/media/669a5e37ab418ab05559290d/Green-book-chapter-27a-RSV-18_7_24.pdf"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1088780/UKHSA-vaccine-incident-guidance-6-july-2022.pdf" TargetMode="External"/><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0.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2" Type="http://schemas.openxmlformats.org/officeDocument/2006/relationships/hyperlink" Target="https://gbr01.safelinks.protection.outlook.com/?url=https%3A%2F%2Fassets.publishing.service.gov.uk%2Fgovernment%2Fuploads%2Fsystem%2Fuploads%2Fattachment_data%2Ffile%2F1136323%2FUse_of_vaccines_stored_outside_cold-chain_parents_leaflet.pdf&amp;data=05%7C02%7Cholly.hartley1%40nhs.net%7C3db791b3d8654b96022808dcd89dc0e9%7C37c354b285b047f5b22207b48d774ee3%7C0%7C0%7C638623420418497103%7CUnknown%7CTWFpbGZsb3d8eyJWIjoiMC4wLjAwMDAiLCJQIjoiV2luMzIiLCJBTiI6Ik1haWwiLCJXVCI6Mn0%3D%7C0%7C%7C%7C&amp;sdata=ezni%2FYE3gYE0PvoCR%2FAijcwCmONIcnOkkxRRxyGM%2FgU%3D&amp;reserved=0" TargetMode="Externa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hyperlink" Target="https://www.england.nhs.uk/long-read/supervision-guidance-for-primary-care-network-multidisciplinary-team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hyperlink" Target="https://www.england.nhs.uk/long-read/supervision-guidance-for-primary-care-network-multidisciplinary-teams/"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s://www.wessexlmcs.com/guidance/the-nursing-team-clinical-supervision/"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england.nhs.uk/long-read/supervision-guidance-for-primary-care-network-multidisciplinary-teams/" TargetMode="External"/><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cid:image001.png@01DADE72.C9D35800" TargetMode="External"/><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rcn.org.uk/About-us/Our-Influencing-work/Position-statements/rcn-position-on-clinical-supervision" TargetMode="External"/><Relationship Id="rId2" Type="http://schemas.openxmlformats.org/officeDocument/2006/relationships/hyperlink" Target="https://www.rcn.org.uk/Professional-Development/publications/rcn-workforce-standards-uk-pub-009681" TargetMode="Externa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hyperlink" Target="https://www.nmc.org.uk/globalassets/sitedocuments/standards/nmc-standards-for-competence-for-registered-nurses.pdf" TargetMode="Externa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hyperlink" Target="https://www.cqc.org.uk/guidance-providers/gps/gp-mythbusters/gp-mythbuster-26-practice-nurses" TargetMode="External"/><Relationship Id="rId2" Type="http://schemas.openxmlformats.org/officeDocument/2006/relationships/hyperlink" Target="https://www.cqc.org.uk/guidance-providers/gps/gp-mythbusters/gp-mythbuster-106-primary-care-first-contact-practitioners-fcps" TargetMode="Externa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hyperlink" Target="https://www.nhsemployers.org/articles/clinical-supervision-models#:~:text=Clinical%20supervision%20establishes%20a%20formal,by%20supporting%20their%20individual%20development." TargetMode="External"/><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mailto:southeast.nursingpna@nhs.net" TargetMode="External"/><Relationship Id="rId2" Type="http://schemas.openxmlformats.org/officeDocument/2006/relationships/hyperlink" Target="https://www.e-lfh.org.uk/programmes/professional-clinical-nursing-leadership/"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hyperlink" Target="https://www.wessexlmcs.com/guidance/the-nursing-team-clinical-supervision/" TargetMode="External"/><Relationship Id="rId7" Type="http://schemas.openxmlformats.org/officeDocument/2006/relationships/hyperlink" Target="https://www.rcn.org.uk/About-us/Our-Influencing-work/Position-statements/rcn-position-on-clinical-supervision" TargetMode="External"/><Relationship Id="rId2" Type="http://schemas.openxmlformats.org/officeDocument/2006/relationships/hyperlink" Target="https://www.england.nhs.uk/long-read/supervision-guidance-for-primary-care-network-multidisciplinary-teams/" TargetMode="External"/><Relationship Id="rId1" Type="http://schemas.openxmlformats.org/officeDocument/2006/relationships/slideLayout" Target="../slideLayouts/slideLayout2.xml"/><Relationship Id="rId6" Type="http://schemas.openxmlformats.org/officeDocument/2006/relationships/hyperlink" Target="https://www.nhsemployers.org/articles/clinical-supervision-models" TargetMode="External"/><Relationship Id="rId5" Type="http://schemas.openxmlformats.org/officeDocument/2006/relationships/hyperlink" Target="https://www.cqc.org.uk/guidance-providers/gps/gp-mythbusters/gp-mythbuster-26-practice-nurses" TargetMode="External"/><Relationship Id="rId4" Type="http://schemas.openxmlformats.org/officeDocument/2006/relationships/hyperlink" Target="https://www.england.nhs.uk/long-read/pna-equip-model-a-model-of-clinical-supervision-for-nurses/" TargetMode="External"/></Relationships>
</file>

<file path=ppt/slides/_rels/slide4.xml.rels><?xml version="1.0" encoding="UTF-8" standalone="yes"?>
<Relationships xmlns="http://schemas.openxmlformats.org/package/2006/relationships"><Relationship Id="rId2" Type="http://schemas.openxmlformats.org/officeDocument/2006/relationships/hyperlink" Target="mailto:england.hiow-sit@nhs.net" TargetMode="Externa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https://www.gov.uk/government/publications/flu-vaccines-for-the-current-season?utm_medium=email&amp;utm_campaign=govuk-notifications-topic&amp;utm_source=381f685e-b238-44f7-b96c-e083889c6418&amp;utm_content=daily" TargetMode="External"/><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www.wessexlmcs.com/guidance/flu-2024-2025-v2-draft/" TargetMode="External"/><Relationship Id="rId2" Type="http://schemas.openxmlformats.org/officeDocument/2006/relationships/hyperlink" Target="https://www.sps.nhs.uk/articles/questions-about-patient-specific-directions-psd/"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www.wessexlmcs.com/guidance/flu-2024-2025-v2-draft/#Practice%20Staff" TargetMode="External"/><Relationship Id="rId2" Type="http://schemas.openxmlformats.org/officeDocument/2006/relationships/hyperlink" Target="https://www.gov.uk/government/publications/immunisation-training-of-healthcare-support-workers-national-minimum-standards-and-core-curriculum"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assets.publishing.service.gov.uk/media/6696aa32a3c2a28abb50d0b3/UKHSA_12941_Complete_Imms_schedule_2-page_A4_05_WEB.pdf" TargetMode="External"/><Relationship Id="rId2" Type="http://schemas.openxmlformats.org/officeDocument/2006/relationships/image" Target="../media/image21.png"/><Relationship Id="rId1" Type="http://schemas.openxmlformats.org/officeDocument/2006/relationships/slideLayout" Target="../slideLayouts/slideLayout4.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B2D719A-71F6-7AD2-F178-1BE578B916E5}"/>
              </a:ext>
            </a:extLst>
          </p:cNvPr>
          <p:cNvSpPr>
            <a:spLocks noGrp="1"/>
          </p:cNvSpPr>
          <p:nvPr>
            <p:ph idx="10"/>
          </p:nvPr>
        </p:nvSpPr>
        <p:spPr>
          <a:xfrm>
            <a:off x="6485709" y="2756500"/>
            <a:ext cx="5286028" cy="360137"/>
          </a:xfrm>
        </p:spPr>
        <p:txBody>
          <a:bodyPr/>
          <a:lstStyle/>
          <a:p>
            <a:r>
              <a:rPr lang="en-GB" dirty="0"/>
              <a:t>Nurse/AHP Plenary </a:t>
            </a:r>
          </a:p>
          <a:p>
            <a:r>
              <a:rPr lang="en-GB" dirty="0"/>
              <a:t>Southampton Target September 2024</a:t>
            </a:r>
          </a:p>
        </p:txBody>
      </p:sp>
    </p:spTree>
    <p:extLst>
      <p:ext uri="{BB962C8B-B14F-4D97-AF65-F5344CB8AC3E}">
        <p14:creationId xmlns:p14="http://schemas.microsoft.com/office/powerpoint/2010/main" val="32202143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06CCF-AF53-6FFA-0700-6247E1CDDEA9}"/>
              </a:ext>
            </a:extLst>
          </p:cNvPr>
          <p:cNvSpPr>
            <a:spLocks noGrp="1"/>
          </p:cNvSpPr>
          <p:nvPr>
            <p:ph type="title"/>
          </p:nvPr>
        </p:nvSpPr>
        <p:spPr>
          <a:xfrm>
            <a:off x="0" y="0"/>
            <a:ext cx="9809019" cy="1325563"/>
          </a:xfrm>
        </p:spPr>
        <p:txBody>
          <a:bodyPr/>
          <a:lstStyle/>
          <a:p>
            <a:r>
              <a:rPr lang="en-GB" dirty="0"/>
              <a:t>RSV</a:t>
            </a:r>
          </a:p>
        </p:txBody>
      </p:sp>
      <p:pic>
        <p:nvPicPr>
          <p:cNvPr id="5" name="Content Placeholder 4">
            <a:extLst>
              <a:ext uri="{FF2B5EF4-FFF2-40B4-BE49-F238E27FC236}">
                <a16:creationId xmlns:a16="http://schemas.microsoft.com/office/drawing/2014/main" id="{5B51CACD-010A-218A-23BE-0980065F332F}"/>
              </a:ext>
            </a:extLst>
          </p:cNvPr>
          <p:cNvPicPr>
            <a:picLocks noGrp="1" noChangeAspect="1"/>
          </p:cNvPicPr>
          <p:nvPr>
            <p:ph idx="1"/>
          </p:nvPr>
        </p:nvPicPr>
        <p:blipFill>
          <a:blip r:embed="rId2"/>
          <a:stretch>
            <a:fillRect/>
          </a:stretch>
        </p:blipFill>
        <p:spPr>
          <a:xfrm>
            <a:off x="175207" y="968786"/>
            <a:ext cx="6385391" cy="2913063"/>
          </a:xfrm>
        </p:spPr>
      </p:pic>
      <p:pic>
        <p:nvPicPr>
          <p:cNvPr id="7" name="Picture 6">
            <a:extLst>
              <a:ext uri="{FF2B5EF4-FFF2-40B4-BE49-F238E27FC236}">
                <a16:creationId xmlns:a16="http://schemas.microsoft.com/office/drawing/2014/main" id="{DBA81955-398D-5135-A18D-F7802F1B8FC3}"/>
              </a:ext>
            </a:extLst>
          </p:cNvPr>
          <p:cNvPicPr>
            <a:picLocks noChangeAspect="1"/>
          </p:cNvPicPr>
          <p:nvPr/>
        </p:nvPicPr>
        <p:blipFill>
          <a:blip r:embed="rId3"/>
          <a:stretch>
            <a:fillRect/>
          </a:stretch>
        </p:blipFill>
        <p:spPr>
          <a:xfrm>
            <a:off x="2760956" y="4595403"/>
            <a:ext cx="9082226" cy="2149175"/>
          </a:xfrm>
          <a:prstGeom prst="rect">
            <a:avLst/>
          </a:prstGeom>
        </p:spPr>
      </p:pic>
      <p:sp>
        <p:nvSpPr>
          <p:cNvPr id="9" name="TextBox 8">
            <a:extLst>
              <a:ext uri="{FF2B5EF4-FFF2-40B4-BE49-F238E27FC236}">
                <a16:creationId xmlns:a16="http://schemas.microsoft.com/office/drawing/2014/main" id="{6988E191-207C-1EF3-5AC4-B52C585882F5}"/>
              </a:ext>
            </a:extLst>
          </p:cNvPr>
          <p:cNvSpPr txBox="1"/>
          <p:nvPr/>
        </p:nvSpPr>
        <p:spPr>
          <a:xfrm>
            <a:off x="4128117" y="4048217"/>
            <a:ext cx="6933460" cy="38174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rPr>
              <a:t>Vaccine Co administration</a:t>
            </a:r>
          </a:p>
        </p:txBody>
      </p:sp>
      <p:sp>
        <p:nvSpPr>
          <p:cNvPr id="11" name="TextBox 10">
            <a:extLst>
              <a:ext uri="{FF2B5EF4-FFF2-40B4-BE49-F238E27FC236}">
                <a16:creationId xmlns:a16="http://schemas.microsoft.com/office/drawing/2014/main" id="{09C1CA75-DBC2-6ED6-583E-502F1E84FAA8}"/>
              </a:ext>
            </a:extLst>
          </p:cNvPr>
          <p:cNvSpPr txBox="1"/>
          <p:nvPr/>
        </p:nvSpPr>
        <p:spPr>
          <a:xfrm>
            <a:off x="7226423" y="1680376"/>
            <a:ext cx="4068191"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hlinkClick r:id="rId4"/>
              </a:rPr>
              <a:t>Green Book on Immunisation chapter 27a Respiratory </a:t>
            </a:r>
            <a:r>
              <a:rPr kumimoji="0" lang="en-GB" sz="1800" b="0" i="0" u="none" strike="noStrike" kern="1200" cap="none" spc="0" normalizeH="0" baseline="0" noProof="0" dirty="0" err="1">
                <a:ln>
                  <a:noFill/>
                </a:ln>
                <a:solidFill>
                  <a:srgbClr val="000000"/>
                </a:solidFill>
                <a:effectLst/>
                <a:uLnTx/>
                <a:uFillTx/>
                <a:latin typeface="Arial" panose="020B0604020202020204"/>
                <a:ea typeface="+mn-ea"/>
                <a:cs typeface="+mn-cs"/>
                <a:hlinkClick r:id="rId4"/>
              </a:rPr>
              <a:t>syncyntial</a:t>
            </a:r>
            <a:r>
              <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hlinkClick r:id="rId4"/>
              </a:rPr>
              <a:t> virus (RSV) (publishing.service.gov.uk)</a:t>
            </a: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17677973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E640B0-8F5E-685F-888D-E802E52C220A}"/>
              </a:ext>
            </a:extLst>
          </p:cNvPr>
          <p:cNvSpPr>
            <a:spLocks noGrp="1"/>
          </p:cNvSpPr>
          <p:nvPr>
            <p:ph idx="1"/>
          </p:nvPr>
        </p:nvSpPr>
        <p:spPr/>
        <p:txBody>
          <a:bodyPr/>
          <a:lstStyle/>
          <a:p>
            <a:pPr algn="ctr"/>
            <a:r>
              <a:rPr lang="en-GB" sz="2800" b="1" dirty="0"/>
              <a:t>Cold Chain- Important reminders</a:t>
            </a:r>
          </a:p>
        </p:txBody>
      </p:sp>
    </p:spTree>
    <p:extLst>
      <p:ext uri="{BB962C8B-B14F-4D97-AF65-F5344CB8AC3E}">
        <p14:creationId xmlns:p14="http://schemas.microsoft.com/office/powerpoint/2010/main" val="16996987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C2763-FEC9-C7CF-4421-A512BA4867CA}"/>
              </a:ext>
            </a:extLst>
          </p:cNvPr>
          <p:cNvSpPr>
            <a:spLocks noGrp="1"/>
          </p:cNvSpPr>
          <p:nvPr>
            <p:ph type="title"/>
          </p:nvPr>
        </p:nvSpPr>
        <p:spPr>
          <a:xfrm>
            <a:off x="775251" y="430506"/>
            <a:ext cx="10641498" cy="611649"/>
          </a:xfrm>
        </p:spPr>
        <p:txBody>
          <a:bodyPr/>
          <a:lstStyle/>
          <a:p>
            <a:r>
              <a:rPr lang="en-GB" sz="3600"/>
              <a:t>Vaccine Storage responsibilities</a:t>
            </a:r>
            <a:endParaRPr lang="en-US"/>
          </a:p>
        </p:txBody>
      </p:sp>
      <p:sp>
        <p:nvSpPr>
          <p:cNvPr id="4" name="Footer Placeholder 3">
            <a:extLst>
              <a:ext uri="{FF2B5EF4-FFF2-40B4-BE49-F238E27FC236}">
                <a16:creationId xmlns:a16="http://schemas.microsoft.com/office/drawing/2014/main" id="{D5DBCEB8-1738-DFEB-F2F8-99FD393EA27C}"/>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A5A5A5">
                    <a:lumMod val="60000"/>
                    <a:lumOff val="40000"/>
                  </a:srgbClr>
                </a:solidFill>
                <a:effectLst/>
                <a:uLnTx/>
                <a:uFillTx/>
                <a:latin typeface="Arial" charset="0"/>
                <a:cs typeface="Arial" charset="0"/>
              </a:rPr>
              <a:t>Vaccine cold chain and storage</a:t>
            </a:r>
            <a:endParaRPr kumimoji="0" lang="en-US" sz="1200" b="0" i="0" u="none" strike="noStrike" kern="1200" cap="none" spc="0" normalizeH="0" baseline="0" noProof="0">
              <a:ln>
                <a:noFill/>
              </a:ln>
              <a:solidFill>
                <a:srgbClr val="A5A5A5">
                  <a:lumMod val="60000"/>
                  <a:lumOff val="40000"/>
                </a:srgbClr>
              </a:solidFill>
              <a:effectLst/>
              <a:uLnTx/>
              <a:uFillTx/>
              <a:latin typeface="Arial" charset="0"/>
              <a:cs typeface="Arial" charset="0"/>
            </a:endParaRPr>
          </a:p>
        </p:txBody>
      </p:sp>
      <p:graphicFrame>
        <p:nvGraphicFramePr>
          <p:cNvPr id="6" name="Content Placeholder 2">
            <a:extLst>
              <a:ext uri="{FF2B5EF4-FFF2-40B4-BE49-F238E27FC236}">
                <a16:creationId xmlns:a16="http://schemas.microsoft.com/office/drawing/2014/main" id="{248199D3-CABA-522B-9DFD-08970FAC0F73}"/>
              </a:ext>
            </a:extLst>
          </p:cNvPr>
          <p:cNvGraphicFramePr>
            <a:graphicFrameLocks/>
          </p:cNvGraphicFramePr>
          <p:nvPr/>
        </p:nvGraphicFramePr>
        <p:xfrm>
          <a:off x="1983996" y="2102517"/>
          <a:ext cx="7841707" cy="39507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418506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DC47ED4-BA70-BB13-6F47-1846DCE4915A}"/>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A5A5A5">
                    <a:lumMod val="60000"/>
                    <a:lumOff val="40000"/>
                  </a:srgbClr>
                </a:solidFill>
                <a:effectLst/>
                <a:uLnTx/>
                <a:uFillTx/>
                <a:latin typeface="Arial" charset="0"/>
                <a:cs typeface="Arial" charset="0"/>
              </a:rPr>
              <a:t>Vaccine cold chain and storage</a:t>
            </a:r>
            <a:endParaRPr kumimoji="0" lang="en-US" sz="1200" b="0" i="0" u="none" strike="noStrike" kern="1200" cap="none" spc="0" normalizeH="0" baseline="0" noProof="0">
              <a:ln>
                <a:noFill/>
              </a:ln>
              <a:solidFill>
                <a:srgbClr val="A5A5A5">
                  <a:lumMod val="60000"/>
                  <a:lumOff val="40000"/>
                </a:srgbClr>
              </a:solidFill>
              <a:effectLst/>
              <a:uLnTx/>
              <a:uFillTx/>
              <a:latin typeface="Arial" charset="0"/>
              <a:cs typeface="Arial" charset="0"/>
            </a:endParaRPr>
          </a:p>
        </p:txBody>
      </p:sp>
      <p:sp>
        <p:nvSpPr>
          <p:cNvPr id="5" name="Title 1">
            <a:extLst>
              <a:ext uri="{FF2B5EF4-FFF2-40B4-BE49-F238E27FC236}">
                <a16:creationId xmlns:a16="http://schemas.microsoft.com/office/drawing/2014/main" id="{463A0931-A880-9281-8A7E-4FF336E4C24F}"/>
              </a:ext>
            </a:extLst>
          </p:cNvPr>
          <p:cNvSpPr>
            <a:spLocks noGrp="1"/>
          </p:cNvSpPr>
          <p:nvPr>
            <p:ph type="title"/>
          </p:nvPr>
        </p:nvSpPr>
        <p:spPr>
          <a:xfrm>
            <a:off x="583035" y="619120"/>
            <a:ext cx="7356815" cy="667725"/>
          </a:xfrm>
        </p:spPr>
        <p:txBody>
          <a:bodyPr/>
          <a:lstStyle/>
          <a:p>
            <a:r>
              <a:rPr lang="en-GB"/>
              <a:t>Vaccine storage continued</a:t>
            </a:r>
          </a:p>
        </p:txBody>
      </p:sp>
      <p:sp>
        <p:nvSpPr>
          <p:cNvPr id="6" name="Rectangle 5">
            <a:extLst>
              <a:ext uri="{FF2B5EF4-FFF2-40B4-BE49-F238E27FC236}">
                <a16:creationId xmlns:a16="http://schemas.microsoft.com/office/drawing/2014/main" id="{9DAF1BC0-5858-2C93-73B2-C0417B57FFDF}"/>
              </a:ext>
            </a:extLst>
          </p:cNvPr>
          <p:cNvSpPr/>
          <p:nvPr/>
        </p:nvSpPr>
        <p:spPr>
          <a:xfrm>
            <a:off x="889233" y="1542794"/>
            <a:ext cx="9605395" cy="4524315"/>
          </a:xfrm>
          <a:prstGeom prst="rect">
            <a:avLst/>
          </a:prstGeom>
        </p:spPr>
        <p:txBody>
          <a:bodyPr wrap="square" numCol="1">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Dedicated vaccine fridge, no specimens, milk etc</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Min and Max temp maintained between +2 and +8 °C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Min, Actual &amp; Max temp recorded daily – 4 Rs (</a:t>
            </a:r>
            <a:r>
              <a:rPr kumimoji="0" lang="en-GB"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read, record, react, reset</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Two min/max thermometers – </a:t>
            </a:r>
            <a:r>
              <a:rPr kumimoji="0" lang="en-GB"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consider use of data logger as well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Data Loggers- intervals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Maintain good air flow around vaccines – </a:t>
            </a:r>
            <a:r>
              <a:rPr kumimoji="0" lang="en-GB"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(do not over stock)</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Appropriate size for quantity of vaccines being stored in their original packaging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Locked or kept in a locked room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Power supply secured – plug guard, switch less socket, hard wired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Do not place in direct sunlight or near heat source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Defrost/calibrate/service regularly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Ensure back up facilities are available in the event of fridge failing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84793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15BFA3B-3B3F-C680-5F7E-EED63E1C155D}"/>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A5A5A5">
                    <a:lumMod val="60000"/>
                    <a:lumOff val="40000"/>
                  </a:srgbClr>
                </a:solidFill>
                <a:effectLst/>
                <a:uLnTx/>
                <a:uFillTx/>
                <a:latin typeface="Arial" charset="0"/>
                <a:cs typeface="Arial" charset="0"/>
              </a:rPr>
              <a:t>Vaccine cold chain and storage</a:t>
            </a:r>
            <a:endParaRPr kumimoji="0" lang="en-US" sz="1200" b="0" i="0" u="none" strike="noStrike" kern="1200" cap="none" spc="0" normalizeH="0" baseline="0" noProof="0">
              <a:ln>
                <a:noFill/>
              </a:ln>
              <a:solidFill>
                <a:srgbClr val="A5A5A5">
                  <a:lumMod val="60000"/>
                  <a:lumOff val="40000"/>
                </a:srgbClr>
              </a:solidFill>
              <a:effectLst/>
              <a:uLnTx/>
              <a:uFillTx/>
              <a:latin typeface="Arial" charset="0"/>
              <a:cs typeface="Arial" charset="0"/>
            </a:endParaRPr>
          </a:p>
        </p:txBody>
      </p:sp>
      <p:sp>
        <p:nvSpPr>
          <p:cNvPr id="5" name="Title 1">
            <a:extLst>
              <a:ext uri="{FF2B5EF4-FFF2-40B4-BE49-F238E27FC236}">
                <a16:creationId xmlns:a16="http://schemas.microsoft.com/office/drawing/2014/main" id="{62EBA8DE-40CD-23C3-5D85-33F6DB9440F0}"/>
              </a:ext>
            </a:extLst>
          </p:cNvPr>
          <p:cNvSpPr>
            <a:spLocks noGrp="1"/>
          </p:cNvSpPr>
          <p:nvPr>
            <p:ph type="title"/>
          </p:nvPr>
        </p:nvSpPr>
        <p:spPr>
          <a:xfrm>
            <a:off x="566257" y="499346"/>
            <a:ext cx="7356815" cy="667725"/>
          </a:xfrm>
        </p:spPr>
        <p:txBody>
          <a:bodyPr/>
          <a:lstStyle/>
          <a:p>
            <a:r>
              <a:rPr lang="en-GB"/>
              <a:t>Validated cool boxes (carriers)</a:t>
            </a:r>
          </a:p>
        </p:txBody>
      </p:sp>
      <p:sp>
        <p:nvSpPr>
          <p:cNvPr id="6" name="Content Placeholder 2">
            <a:extLst>
              <a:ext uri="{FF2B5EF4-FFF2-40B4-BE49-F238E27FC236}">
                <a16:creationId xmlns:a16="http://schemas.microsoft.com/office/drawing/2014/main" id="{E7C188B6-9EC9-4353-8201-4FAC388EB878}"/>
              </a:ext>
            </a:extLst>
          </p:cNvPr>
          <p:cNvSpPr txBox="1">
            <a:spLocks/>
          </p:cNvSpPr>
          <p:nvPr/>
        </p:nvSpPr>
        <p:spPr>
          <a:xfrm>
            <a:off x="1526797" y="1384182"/>
            <a:ext cx="7455058" cy="508735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When transferring/moving vaccines for off-site use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Do:</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Use validated medical grade cool box and cool packs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Monitor max/min temp while box is in use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Keep vaccines in their original packaging</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Take only what you need for the session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Label vaccines removed for an external session before returning to the fridge – use these asap</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Cool box should be an appropriate size for the amount of vaccine needed.</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Don’t: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Freeze cool packs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86862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33648-2FDF-1610-A9A2-065B1FCE95AA}"/>
              </a:ext>
            </a:extLst>
          </p:cNvPr>
          <p:cNvSpPr>
            <a:spLocks noGrp="1"/>
          </p:cNvSpPr>
          <p:nvPr>
            <p:ph type="title"/>
          </p:nvPr>
        </p:nvSpPr>
        <p:spPr>
          <a:xfrm>
            <a:off x="117640" y="163909"/>
            <a:ext cx="9809019" cy="1325563"/>
          </a:xfrm>
        </p:spPr>
        <p:txBody>
          <a:bodyPr/>
          <a:lstStyle/>
          <a:p>
            <a:r>
              <a:rPr lang="en-GB" dirty="0"/>
              <a:t>Updated Guidance July 2022</a:t>
            </a:r>
          </a:p>
        </p:txBody>
      </p:sp>
      <p:pic>
        <p:nvPicPr>
          <p:cNvPr id="4" name="Content Placeholder 4" descr="Graphical user interface, application, Word&#10;&#10;Description automatically generated">
            <a:extLst>
              <a:ext uri="{FF2B5EF4-FFF2-40B4-BE49-F238E27FC236}">
                <a16:creationId xmlns:a16="http://schemas.microsoft.com/office/drawing/2014/main" id="{01D58BEB-F009-7D02-C70D-BEDAD6D07538}"/>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28695" t="5115" r="29869" b="51645"/>
          <a:stretch/>
        </p:blipFill>
        <p:spPr bwMode="auto">
          <a:xfrm>
            <a:off x="7164729" y="1576129"/>
            <a:ext cx="3877520" cy="4986718"/>
          </a:xfrm>
          <a:prstGeom prst="rect">
            <a:avLst/>
          </a:prstGeom>
          <a:ln>
            <a:noFill/>
          </a:ln>
          <a:extLst>
            <a:ext uri="{53640926-AAD7-44D8-BBD7-CCE9431645EC}">
              <a14:shadowObscured xmlns:a14="http://schemas.microsoft.com/office/drawing/2010/main"/>
            </a:ext>
          </a:extLst>
        </p:spPr>
      </p:pic>
      <p:sp>
        <p:nvSpPr>
          <p:cNvPr id="6" name="TextBox 5">
            <a:extLst>
              <a:ext uri="{FF2B5EF4-FFF2-40B4-BE49-F238E27FC236}">
                <a16:creationId xmlns:a16="http://schemas.microsoft.com/office/drawing/2014/main" id="{24E08ED3-BA2F-A65C-DD10-E22C2FAC8EB7}"/>
              </a:ext>
            </a:extLst>
          </p:cNvPr>
          <p:cNvSpPr txBox="1"/>
          <p:nvPr/>
        </p:nvSpPr>
        <p:spPr>
          <a:xfrm>
            <a:off x="474563" y="2333621"/>
            <a:ext cx="6111432"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sng" strike="noStrike" kern="1200" cap="none" spc="0" normalizeH="0" baseline="0" noProof="0" dirty="0">
                <a:ln>
                  <a:noFill/>
                </a:ln>
                <a:solidFill>
                  <a:srgbClr val="0000FF"/>
                </a:solidFill>
                <a:effectLst/>
                <a:uLnTx/>
                <a:uFillTx/>
                <a:latin typeface="Arial" panose="020B0604020202020204" pitchFamily="34" charset="0"/>
                <a:ea typeface="Calibri" panose="020F0502020204030204" pitchFamily="34" charset="0"/>
                <a:cs typeface="+mn-cs"/>
                <a:hlinkClick r:id="rId3"/>
              </a:rPr>
              <a:t>Vaccine incident guidance: Responding to errors in vaccine storage, handling and administration (publishing.service.gov.uk)</a:t>
            </a: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3091159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2EB27-A027-CDE8-0333-BA30B88792E1}"/>
              </a:ext>
            </a:extLst>
          </p:cNvPr>
          <p:cNvSpPr>
            <a:spLocks noGrp="1"/>
          </p:cNvSpPr>
          <p:nvPr>
            <p:ph type="title"/>
          </p:nvPr>
        </p:nvSpPr>
        <p:spPr>
          <a:xfrm>
            <a:off x="508282" y="453598"/>
            <a:ext cx="10641498" cy="611649"/>
          </a:xfrm>
        </p:spPr>
        <p:txBody>
          <a:bodyPr/>
          <a:lstStyle/>
          <a:p>
            <a:r>
              <a:rPr lang="en-GB"/>
              <a:t>Cold chain incidents</a:t>
            </a:r>
          </a:p>
        </p:txBody>
      </p:sp>
      <p:sp>
        <p:nvSpPr>
          <p:cNvPr id="4" name="Footer Placeholder 3">
            <a:extLst>
              <a:ext uri="{FF2B5EF4-FFF2-40B4-BE49-F238E27FC236}">
                <a16:creationId xmlns:a16="http://schemas.microsoft.com/office/drawing/2014/main" id="{AF9AE6F6-8D23-F4FC-0A41-4CD767C2DAB9}"/>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A5A5A5">
                    <a:lumMod val="60000"/>
                    <a:lumOff val="40000"/>
                  </a:srgbClr>
                </a:solidFill>
                <a:effectLst/>
                <a:uLnTx/>
                <a:uFillTx/>
                <a:latin typeface="Arial" charset="0"/>
                <a:cs typeface="Arial" charset="0"/>
              </a:rPr>
              <a:t>Vaccine cold chain and storage</a:t>
            </a:r>
            <a:endParaRPr kumimoji="0" lang="en-US" sz="1200" b="0" i="0" u="none" strike="noStrike" kern="1200" cap="none" spc="0" normalizeH="0" baseline="0" noProof="0">
              <a:ln>
                <a:noFill/>
              </a:ln>
              <a:solidFill>
                <a:srgbClr val="A5A5A5">
                  <a:lumMod val="60000"/>
                  <a:lumOff val="40000"/>
                </a:srgbClr>
              </a:solidFill>
              <a:effectLst/>
              <a:uLnTx/>
              <a:uFillTx/>
              <a:latin typeface="Arial" charset="0"/>
              <a:cs typeface="Arial" charset="0"/>
            </a:endParaRPr>
          </a:p>
        </p:txBody>
      </p:sp>
      <p:graphicFrame>
        <p:nvGraphicFramePr>
          <p:cNvPr id="5" name="Content Placeholder 2">
            <a:extLst>
              <a:ext uri="{FF2B5EF4-FFF2-40B4-BE49-F238E27FC236}">
                <a16:creationId xmlns:a16="http://schemas.microsoft.com/office/drawing/2014/main" id="{602CFC45-21B7-E952-1B09-165AE0D6249F}"/>
              </a:ext>
            </a:extLst>
          </p:cNvPr>
          <p:cNvGraphicFramePr>
            <a:graphicFrameLocks/>
          </p:cNvGraphicFramePr>
          <p:nvPr/>
        </p:nvGraphicFramePr>
        <p:xfrm>
          <a:off x="925976" y="1307939"/>
          <a:ext cx="10223804" cy="5025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733423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32A300E-EAEF-B09D-4F48-3D24840E2195}"/>
              </a:ext>
            </a:extLst>
          </p:cNvPr>
          <p:cNvSpPr>
            <a:spLocks noGrp="1"/>
          </p:cNvSpPr>
          <p:nvPr>
            <p:ph sz="quarter" idx="10"/>
          </p:nvPr>
        </p:nvSpPr>
        <p:spPr>
          <a:xfrm>
            <a:off x="448443" y="1238325"/>
            <a:ext cx="10641498" cy="5095113"/>
          </a:xfrm>
        </p:spPr>
        <p:txBody>
          <a:bodyPr>
            <a:normAutofit/>
          </a:bodyPr>
          <a:lstStyle/>
          <a:p>
            <a:r>
              <a:rPr lang="en-GB" sz="1800" dirty="0">
                <a:latin typeface="+mn-lt"/>
              </a:rPr>
              <a:t>Any vaccines considered safe for use by the manufacturer should be labelled and used in accordance with the manufacturer’s instructions. Amendment to PGDs is not necessary if the vaccine has been deemed safe</a:t>
            </a:r>
          </a:p>
          <a:p>
            <a:endParaRPr lang="en-GB" sz="1800" dirty="0">
              <a:latin typeface="+mn-lt"/>
            </a:endParaRPr>
          </a:p>
          <a:p>
            <a:r>
              <a:rPr lang="en-GB" sz="1800" dirty="0">
                <a:effectLst/>
                <a:latin typeface="+mn-lt"/>
                <a:ea typeface="Aptos" panose="020B0004020202020204" pitchFamily="34" charset="0"/>
                <a:cs typeface="Aptos" panose="020B0004020202020204" pitchFamily="34" charset="0"/>
              </a:rPr>
              <a:t>The provider should consider whether to advise patients that it’s now off-label but there is no legal requirement for them (or any individual doctor or nurse) to do so. In doing this, they should take into consideration the consequences of doing so with regard to both the individual and the wider impact (potential delay in protection, confidence in the vaccine provider, the relevant vaccination programme, and immunisation in general) then document their decision. </a:t>
            </a:r>
          </a:p>
          <a:p>
            <a:r>
              <a:rPr lang="en-GB" sz="1800" dirty="0">
                <a:effectLst/>
                <a:latin typeface="+mn-lt"/>
                <a:ea typeface="Aptos" panose="020B0004020202020204" pitchFamily="34" charset="0"/>
                <a:cs typeface="Aptos" panose="020B0004020202020204" pitchFamily="34" charset="0"/>
              </a:rPr>
              <a:t>If you do decide to inform patients, the following leaflet can be provided to patients which explains the use of vaccines that have been involved in cold chain breaches: </a:t>
            </a:r>
            <a:r>
              <a:rPr lang="en-GB" sz="1800" u="sng" dirty="0">
                <a:solidFill>
                  <a:srgbClr val="0000FF"/>
                </a:solidFill>
                <a:effectLst/>
                <a:latin typeface="+mn-lt"/>
                <a:ea typeface="Aptos" panose="020B0004020202020204" pitchFamily="34" charset="0"/>
                <a:cs typeface="Aptos" panose="020B0004020202020204" pitchFamily="34" charset="0"/>
                <a:hlinkClick r:id="rId2"/>
              </a:rPr>
              <a:t>The use of vaccines that have been temporarily stored outside the recommended temperature range - A brief guide for parents, carers and patients (publishing.service.gov.uk)</a:t>
            </a:r>
            <a:endParaRPr lang="en-GB" sz="1800" dirty="0">
              <a:effectLst/>
              <a:latin typeface="+mn-lt"/>
              <a:ea typeface="Aptos" panose="020B0004020202020204" pitchFamily="34" charset="0"/>
              <a:cs typeface="Aptos" panose="020B0004020202020204" pitchFamily="34" charset="0"/>
            </a:endParaRPr>
          </a:p>
          <a:p>
            <a:endParaRPr lang="en-GB" sz="1800" dirty="0">
              <a:latin typeface="+mn-lt"/>
            </a:endParaRPr>
          </a:p>
          <a:p>
            <a:r>
              <a:rPr lang="en-GB" sz="1800" dirty="0">
                <a:latin typeface="+mn-lt"/>
              </a:rPr>
              <a:t>Dispose of those vaccines considered unsuitable for use, in accordance with local policy.</a:t>
            </a:r>
          </a:p>
          <a:p>
            <a:pPr marL="0" indent="0">
              <a:buNone/>
            </a:pPr>
            <a:endParaRPr lang="en-GB" sz="1800" dirty="0">
              <a:latin typeface="+mn-lt"/>
            </a:endParaRPr>
          </a:p>
          <a:p>
            <a:r>
              <a:rPr lang="en-GB" sz="1800" dirty="0">
                <a:latin typeface="+mn-lt"/>
              </a:rPr>
              <a:t>Complete the ‘Stock Incident Capture Form’ on </a:t>
            </a:r>
            <a:r>
              <a:rPr lang="en-GB" sz="1800" dirty="0" err="1">
                <a:latin typeface="+mn-lt"/>
              </a:rPr>
              <a:t>Immform</a:t>
            </a:r>
            <a:r>
              <a:rPr lang="en-GB" sz="1800" dirty="0">
                <a:latin typeface="+mn-lt"/>
              </a:rPr>
              <a:t> and amend if necessary.</a:t>
            </a:r>
          </a:p>
          <a:p>
            <a:endParaRPr lang="en-GB" dirty="0"/>
          </a:p>
        </p:txBody>
      </p:sp>
      <p:sp>
        <p:nvSpPr>
          <p:cNvPr id="4" name="Footer Placeholder 3">
            <a:extLst>
              <a:ext uri="{FF2B5EF4-FFF2-40B4-BE49-F238E27FC236}">
                <a16:creationId xmlns:a16="http://schemas.microsoft.com/office/drawing/2014/main" id="{A2F2640C-5462-1D2F-705B-2640022048A1}"/>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A5A5A5">
                    <a:lumMod val="60000"/>
                    <a:lumOff val="40000"/>
                  </a:srgbClr>
                </a:solidFill>
                <a:effectLst/>
                <a:uLnTx/>
                <a:uFillTx/>
                <a:latin typeface="Arial" charset="0"/>
                <a:cs typeface="Arial" charset="0"/>
              </a:rPr>
              <a:t>Vaccine cold chain and storage</a:t>
            </a:r>
            <a:endParaRPr kumimoji="0" lang="en-US" sz="1200" b="0" i="0" u="none" strike="noStrike" kern="1200" cap="none" spc="0" normalizeH="0" baseline="0" noProof="0">
              <a:ln>
                <a:noFill/>
              </a:ln>
              <a:solidFill>
                <a:srgbClr val="A5A5A5">
                  <a:lumMod val="60000"/>
                  <a:lumOff val="40000"/>
                </a:srgbClr>
              </a:solidFill>
              <a:effectLst/>
              <a:uLnTx/>
              <a:uFillTx/>
              <a:latin typeface="Arial" charset="0"/>
              <a:cs typeface="Arial" charset="0"/>
            </a:endParaRPr>
          </a:p>
        </p:txBody>
      </p:sp>
      <p:sp>
        <p:nvSpPr>
          <p:cNvPr id="5" name="Title 1">
            <a:extLst>
              <a:ext uri="{FF2B5EF4-FFF2-40B4-BE49-F238E27FC236}">
                <a16:creationId xmlns:a16="http://schemas.microsoft.com/office/drawing/2014/main" id="{8776D9DE-ECE9-8F89-3151-A3466A975F08}"/>
              </a:ext>
            </a:extLst>
          </p:cNvPr>
          <p:cNvSpPr>
            <a:spLocks noGrp="1"/>
          </p:cNvSpPr>
          <p:nvPr>
            <p:ph type="title"/>
          </p:nvPr>
        </p:nvSpPr>
        <p:spPr>
          <a:xfrm>
            <a:off x="217065" y="366311"/>
            <a:ext cx="10641013" cy="611187"/>
          </a:xfrm>
        </p:spPr>
        <p:txBody>
          <a:bodyPr/>
          <a:lstStyle/>
          <a:p>
            <a:r>
              <a:rPr lang="en-GB" dirty="0"/>
              <a:t>Guidance</a:t>
            </a:r>
          </a:p>
        </p:txBody>
      </p:sp>
    </p:spTree>
    <p:extLst>
      <p:ext uri="{BB962C8B-B14F-4D97-AF65-F5344CB8AC3E}">
        <p14:creationId xmlns:p14="http://schemas.microsoft.com/office/powerpoint/2010/main" val="17015851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B2D719A-71F6-7AD2-F178-1BE578B916E5}"/>
              </a:ext>
            </a:extLst>
          </p:cNvPr>
          <p:cNvSpPr>
            <a:spLocks noGrp="1"/>
          </p:cNvSpPr>
          <p:nvPr>
            <p:ph idx="10"/>
          </p:nvPr>
        </p:nvSpPr>
        <p:spPr>
          <a:xfrm>
            <a:off x="6555011" y="1890114"/>
            <a:ext cx="5286028" cy="360137"/>
          </a:xfrm>
        </p:spPr>
        <p:txBody>
          <a:bodyPr/>
          <a:lstStyle/>
          <a:p>
            <a:r>
              <a:rPr lang="en-GB" dirty="0"/>
              <a:t>Clinical Supervision in Primary Care</a:t>
            </a:r>
          </a:p>
        </p:txBody>
      </p:sp>
      <p:sp>
        <p:nvSpPr>
          <p:cNvPr id="2" name="TextBox 1">
            <a:extLst>
              <a:ext uri="{FF2B5EF4-FFF2-40B4-BE49-F238E27FC236}">
                <a16:creationId xmlns:a16="http://schemas.microsoft.com/office/drawing/2014/main" id="{4AF97AA3-1ABB-0976-3F7C-B92D46319DE4}"/>
              </a:ext>
            </a:extLst>
          </p:cNvPr>
          <p:cNvSpPr txBox="1"/>
          <p:nvPr/>
        </p:nvSpPr>
        <p:spPr>
          <a:xfrm>
            <a:off x="6236413" y="4345969"/>
            <a:ext cx="560462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rPr>
              <a:t>Holly Hartley RN, BSc, Queens Nurse, Professional Nurse Advocate</a:t>
            </a:r>
          </a:p>
        </p:txBody>
      </p:sp>
    </p:spTree>
    <p:extLst>
      <p:ext uri="{BB962C8B-B14F-4D97-AF65-F5344CB8AC3E}">
        <p14:creationId xmlns:p14="http://schemas.microsoft.com/office/powerpoint/2010/main" val="744227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47D5BD0-F1B2-027B-A473-F0545533B045}"/>
              </a:ext>
            </a:extLst>
          </p:cNvPr>
          <p:cNvSpPr>
            <a:spLocks noGrp="1"/>
          </p:cNvSpPr>
          <p:nvPr>
            <p:ph type="title"/>
          </p:nvPr>
        </p:nvSpPr>
        <p:spPr>
          <a:xfrm>
            <a:off x="293670" y="369523"/>
            <a:ext cx="10515600" cy="1325563"/>
          </a:xfrm>
        </p:spPr>
        <p:txBody>
          <a:bodyPr/>
          <a:lstStyle/>
          <a:p>
            <a:r>
              <a:rPr lang="en-GB" dirty="0"/>
              <a:t>What is Supervision?</a:t>
            </a:r>
          </a:p>
        </p:txBody>
      </p:sp>
      <p:sp>
        <p:nvSpPr>
          <p:cNvPr id="3" name="Content Placeholder 2">
            <a:extLst>
              <a:ext uri="{FF2B5EF4-FFF2-40B4-BE49-F238E27FC236}">
                <a16:creationId xmlns:a16="http://schemas.microsoft.com/office/drawing/2014/main" id="{9BF9385C-9981-D995-402A-1C98CEFD1AF5}"/>
              </a:ext>
            </a:extLst>
          </p:cNvPr>
          <p:cNvSpPr>
            <a:spLocks noGrp="1"/>
          </p:cNvSpPr>
          <p:nvPr>
            <p:ph idx="1"/>
          </p:nvPr>
        </p:nvSpPr>
        <p:spPr>
          <a:xfrm>
            <a:off x="293670" y="1972685"/>
            <a:ext cx="9950335" cy="2912630"/>
          </a:xfrm>
        </p:spPr>
        <p:txBody>
          <a:bodyPr/>
          <a:lstStyle/>
          <a:p>
            <a:pPr algn="l" fontAlgn="base"/>
            <a:r>
              <a:rPr lang="en-GB" sz="2000" dirty="0"/>
              <a:t>CS is defined as “a regular and formal agreement to engage in a professional working relationship, facilitated by a supervisor to support a supervisee to reflect on practice, with the aim of developing quality care, accountability, personal competence and learning” (</a:t>
            </a:r>
            <a:r>
              <a:rPr lang="en-GB" sz="2000" dirty="0" err="1"/>
              <a:t>Cassedy</a:t>
            </a:r>
            <a:r>
              <a:rPr lang="en-GB" sz="2000" dirty="0"/>
              <a:t>, 2010) </a:t>
            </a:r>
          </a:p>
          <a:p>
            <a:pPr algn="l" fontAlgn="base"/>
            <a:endParaRPr lang="en-GB" sz="2000" b="0" i="0" dirty="0">
              <a:solidFill>
                <a:schemeClr val="accent1"/>
              </a:solidFill>
              <a:effectLst/>
              <a:highlight>
                <a:srgbClr val="FFFFFF"/>
              </a:highlight>
              <a:latin typeface="+mn-lt"/>
            </a:endParaRPr>
          </a:p>
          <a:p>
            <a:pPr algn="l" fontAlgn="base"/>
            <a:r>
              <a:rPr lang="en-GB" sz="2000" b="0" i="0" dirty="0">
                <a:solidFill>
                  <a:schemeClr val="accent1"/>
                </a:solidFill>
                <a:effectLst/>
                <a:highlight>
                  <a:srgbClr val="FFFFFF"/>
                </a:highlight>
                <a:latin typeface="+mn-lt"/>
              </a:rPr>
              <a:t>Supervision is a process of professional learning and development that enables individuals to reflect on and develop their knowledge, skills and competence, through regular support from another professional.</a:t>
            </a:r>
          </a:p>
          <a:p>
            <a:pPr algn="l" fontAlgn="base"/>
            <a:r>
              <a:rPr lang="en-GB" sz="2000" b="0" i="0" dirty="0">
                <a:solidFill>
                  <a:schemeClr val="accent1"/>
                </a:solidFill>
                <a:effectLst/>
                <a:highlight>
                  <a:srgbClr val="FFFFFF"/>
                </a:highlight>
                <a:latin typeface="+mn-lt"/>
              </a:rPr>
              <a:t>Supervision can have different forms and functions.</a:t>
            </a:r>
          </a:p>
          <a:p>
            <a:pPr algn="l" fontAlgn="base"/>
            <a:endParaRPr lang="en-GB" sz="2000" dirty="0">
              <a:solidFill>
                <a:schemeClr val="accent1"/>
              </a:solidFill>
              <a:highlight>
                <a:srgbClr val="FFFFFF"/>
              </a:highlight>
              <a:latin typeface="+mn-lt"/>
            </a:endParaRPr>
          </a:p>
          <a:p>
            <a:pPr algn="l" fontAlgn="base"/>
            <a:r>
              <a:rPr lang="en-GB" sz="1200" dirty="0">
                <a:latin typeface="+mn-lt"/>
                <a:hlinkClick r:id="rId2"/>
              </a:rPr>
              <a:t>NHS England » Supervision guidance for primary care network multidisciplinary teams</a:t>
            </a:r>
            <a:endParaRPr lang="en-GB" sz="1200" dirty="0">
              <a:solidFill>
                <a:schemeClr val="accent1"/>
              </a:solidFill>
              <a:latin typeface="+mn-lt"/>
            </a:endParaRPr>
          </a:p>
        </p:txBody>
      </p:sp>
    </p:spTree>
    <p:extLst>
      <p:ext uri="{BB962C8B-B14F-4D97-AF65-F5344CB8AC3E}">
        <p14:creationId xmlns:p14="http://schemas.microsoft.com/office/powerpoint/2010/main" val="10008627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AA983-0A59-0286-A717-83A6EBEB39F5}"/>
              </a:ext>
            </a:extLst>
          </p:cNvPr>
          <p:cNvSpPr>
            <a:spLocks noGrp="1"/>
          </p:cNvSpPr>
          <p:nvPr>
            <p:ph type="title"/>
          </p:nvPr>
        </p:nvSpPr>
        <p:spPr/>
        <p:txBody>
          <a:bodyPr/>
          <a:lstStyle/>
          <a:p>
            <a:r>
              <a:rPr lang="en-GB" dirty="0"/>
              <a:t>Agenda</a:t>
            </a:r>
          </a:p>
        </p:txBody>
      </p:sp>
      <p:sp>
        <p:nvSpPr>
          <p:cNvPr id="3" name="Content Placeholder 2">
            <a:extLst>
              <a:ext uri="{FF2B5EF4-FFF2-40B4-BE49-F238E27FC236}">
                <a16:creationId xmlns:a16="http://schemas.microsoft.com/office/drawing/2014/main" id="{06F84DEA-ACC1-1D87-E87A-F064BEA1CE13}"/>
              </a:ext>
            </a:extLst>
          </p:cNvPr>
          <p:cNvSpPr>
            <a:spLocks noGrp="1"/>
          </p:cNvSpPr>
          <p:nvPr>
            <p:ph idx="1"/>
          </p:nvPr>
        </p:nvSpPr>
        <p:spPr>
          <a:xfrm>
            <a:off x="432261" y="2496470"/>
            <a:ext cx="9809019" cy="2912630"/>
          </a:xfrm>
        </p:spPr>
        <p:txBody>
          <a:bodyPr/>
          <a:lstStyle/>
          <a:p>
            <a:pPr marL="285750" indent="-285750">
              <a:buFont typeface="Arial" panose="020B0604020202020204" pitchFamily="34" charset="0"/>
              <a:buChar char="•"/>
            </a:pPr>
            <a:r>
              <a:rPr lang="en-GB" dirty="0"/>
              <a:t>Infection control update- Heidi Smith</a:t>
            </a:r>
          </a:p>
          <a:p>
            <a:endParaRPr lang="en-GB" dirty="0"/>
          </a:p>
          <a:p>
            <a:r>
              <a:rPr lang="en-GB" dirty="0"/>
              <a:t>Quality Themes-</a:t>
            </a:r>
          </a:p>
          <a:p>
            <a:pPr marL="285750" indent="-285750">
              <a:buFont typeface="Arial" panose="020B0604020202020204" pitchFamily="34" charset="0"/>
              <a:buChar char="•"/>
            </a:pPr>
            <a:r>
              <a:rPr lang="en-GB" dirty="0"/>
              <a:t>Screening and Immunisations</a:t>
            </a:r>
          </a:p>
          <a:p>
            <a:pPr marL="285750" indent="-285750">
              <a:buFont typeface="Arial" panose="020B0604020202020204" pitchFamily="34" charset="0"/>
              <a:buChar char="•"/>
            </a:pPr>
            <a:r>
              <a:rPr lang="en-GB" dirty="0"/>
              <a:t>Cold chain </a:t>
            </a:r>
          </a:p>
          <a:p>
            <a:pPr marL="285750" indent="-285750">
              <a:buFont typeface="Arial" panose="020B0604020202020204" pitchFamily="34" charset="0"/>
              <a:buChar char="•"/>
            </a:pPr>
            <a:r>
              <a:rPr lang="en-GB" dirty="0"/>
              <a:t>Clinical Supervision</a:t>
            </a:r>
          </a:p>
          <a:p>
            <a:endParaRPr lang="en-GB" dirty="0"/>
          </a:p>
        </p:txBody>
      </p:sp>
    </p:spTree>
    <p:extLst>
      <p:ext uri="{BB962C8B-B14F-4D97-AF65-F5344CB8AC3E}">
        <p14:creationId xmlns:p14="http://schemas.microsoft.com/office/powerpoint/2010/main" val="21663239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703F3-894D-AAF5-7DB0-5BAB493AA60B}"/>
              </a:ext>
            </a:extLst>
          </p:cNvPr>
          <p:cNvSpPr>
            <a:spLocks noGrp="1"/>
          </p:cNvSpPr>
          <p:nvPr>
            <p:ph type="title"/>
          </p:nvPr>
        </p:nvSpPr>
        <p:spPr>
          <a:xfrm>
            <a:off x="143651" y="328426"/>
            <a:ext cx="9809019" cy="1325563"/>
          </a:xfrm>
        </p:spPr>
        <p:txBody>
          <a:bodyPr/>
          <a:lstStyle/>
          <a:p>
            <a:r>
              <a:rPr lang="en-GB" dirty="0"/>
              <a:t>Types of Supervision</a:t>
            </a:r>
            <a:br>
              <a:rPr lang="en-GB" dirty="0"/>
            </a:br>
            <a:endParaRPr lang="en-GB" dirty="0"/>
          </a:p>
        </p:txBody>
      </p:sp>
      <p:sp>
        <p:nvSpPr>
          <p:cNvPr id="3" name="Content Placeholder 2">
            <a:extLst>
              <a:ext uri="{FF2B5EF4-FFF2-40B4-BE49-F238E27FC236}">
                <a16:creationId xmlns:a16="http://schemas.microsoft.com/office/drawing/2014/main" id="{6218F951-AEE7-85F9-EEC9-3A087C8983FE}"/>
              </a:ext>
            </a:extLst>
          </p:cNvPr>
          <p:cNvSpPr>
            <a:spLocks noGrp="1"/>
          </p:cNvSpPr>
          <p:nvPr>
            <p:ph idx="1"/>
          </p:nvPr>
        </p:nvSpPr>
        <p:spPr>
          <a:xfrm>
            <a:off x="266942" y="1178913"/>
            <a:ext cx="9809019" cy="2912630"/>
          </a:xfrm>
        </p:spPr>
        <p:txBody>
          <a:bodyPr/>
          <a:lstStyle/>
          <a:p>
            <a:pPr fontAlgn="base"/>
            <a:r>
              <a:rPr lang="en-GB" sz="2000" b="1" i="0" dirty="0">
                <a:solidFill>
                  <a:srgbClr val="003087"/>
                </a:solidFill>
                <a:effectLst/>
                <a:highlight>
                  <a:srgbClr val="FFFFFF"/>
                </a:highlight>
                <a:latin typeface="+mn-lt"/>
              </a:rPr>
              <a:t>Clinic/practice supervision </a:t>
            </a:r>
            <a:r>
              <a:rPr lang="en-GB" sz="2000" b="0" i="0" dirty="0">
                <a:solidFill>
                  <a:schemeClr val="accent1"/>
                </a:solidFill>
                <a:effectLst/>
                <a:highlight>
                  <a:srgbClr val="FFFFFF"/>
                </a:highlight>
                <a:latin typeface="+mn-lt"/>
              </a:rPr>
              <a:t>day-to-day support provided by a named/duty senior/more experienced clinician for issues arising in the practice.</a:t>
            </a:r>
          </a:p>
          <a:p>
            <a:pPr algn="l" fontAlgn="base"/>
            <a:endParaRPr lang="en-GB" sz="2000" b="1" dirty="0">
              <a:solidFill>
                <a:srgbClr val="003087"/>
              </a:solidFill>
              <a:highlight>
                <a:srgbClr val="FFFFFF"/>
              </a:highlight>
              <a:latin typeface="+mn-lt"/>
            </a:endParaRPr>
          </a:p>
          <a:p>
            <a:pPr algn="l" fontAlgn="base"/>
            <a:r>
              <a:rPr lang="en-GB" sz="2000" b="0" i="0" dirty="0">
                <a:solidFill>
                  <a:srgbClr val="202A30"/>
                </a:solidFill>
                <a:effectLst/>
                <a:highlight>
                  <a:srgbClr val="FFFFFF"/>
                </a:highlight>
                <a:latin typeface="+mn-lt"/>
              </a:rPr>
              <a:t>A named senior clinician provides day-to-day supervision for issues arising in the practice. </a:t>
            </a:r>
          </a:p>
          <a:p>
            <a:pPr algn="l" fontAlgn="base"/>
            <a:r>
              <a:rPr lang="en-GB" sz="2000" b="0" i="0" dirty="0">
                <a:solidFill>
                  <a:srgbClr val="202A30"/>
                </a:solidFill>
                <a:effectLst/>
                <a:highlight>
                  <a:srgbClr val="FFFFFF"/>
                </a:highlight>
                <a:latin typeface="+mn-lt"/>
              </a:rPr>
              <a:t>Senior clinicians are typically operating at a more advanced level of practice than the member of staff being supervised.</a:t>
            </a:r>
          </a:p>
          <a:p>
            <a:pPr algn="l" fontAlgn="base"/>
            <a:r>
              <a:rPr lang="en-GB" sz="2000" b="0" i="0" dirty="0">
                <a:solidFill>
                  <a:srgbClr val="202A30"/>
                </a:solidFill>
                <a:effectLst/>
                <a:highlight>
                  <a:srgbClr val="FFFFFF"/>
                </a:highlight>
                <a:latin typeface="+mn-lt"/>
              </a:rPr>
              <a:t>This supervision should be provided for all staff working in practice, though its frequency and intensity may change depending on the needs of the team working and of the patients presenting in practice that day.</a:t>
            </a:r>
          </a:p>
          <a:p>
            <a:pPr algn="l" fontAlgn="base"/>
            <a:r>
              <a:rPr lang="en-GB" sz="2000" b="1" i="0" dirty="0">
                <a:solidFill>
                  <a:srgbClr val="003087"/>
                </a:solidFill>
                <a:effectLst/>
                <a:highlight>
                  <a:srgbClr val="FFFFFF"/>
                </a:highlight>
                <a:latin typeface="+mn-lt"/>
              </a:rPr>
              <a:t>Includes:</a:t>
            </a:r>
          </a:p>
          <a:p>
            <a:pPr algn="l" fontAlgn="base">
              <a:buFont typeface="Arial" panose="020B0604020202020204" pitchFamily="34" charset="0"/>
              <a:buChar char="•"/>
            </a:pPr>
            <a:r>
              <a:rPr lang="en-GB" sz="2000" b="0" i="0" dirty="0">
                <a:solidFill>
                  <a:srgbClr val="202A30"/>
                </a:solidFill>
                <a:effectLst/>
                <a:highlight>
                  <a:srgbClr val="FFFFFF"/>
                </a:highlight>
                <a:latin typeface="+mn-lt"/>
              </a:rPr>
              <a:t>day-to-day access to a first point of contact for general advice and support</a:t>
            </a:r>
          </a:p>
          <a:p>
            <a:pPr algn="l" fontAlgn="base">
              <a:buFont typeface="Arial" panose="020B0604020202020204" pitchFamily="34" charset="0"/>
              <a:buChar char="•"/>
            </a:pPr>
            <a:r>
              <a:rPr lang="en-GB" sz="2000" b="0" i="0" dirty="0">
                <a:solidFill>
                  <a:srgbClr val="202A30"/>
                </a:solidFill>
                <a:effectLst/>
                <a:highlight>
                  <a:srgbClr val="FFFFFF"/>
                </a:highlight>
                <a:latin typeface="+mn-lt"/>
              </a:rPr>
              <a:t>support with patient-related concerns and safeguarding procedures</a:t>
            </a:r>
          </a:p>
          <a:p>
            <a:pPr algn="l" fontAlgn="base">
              <a:buFont typeface="Arial" panose="020B0604020202020204" pitchFamily="34" charset="0"/>
              <a:buChar char="•"/>
            </a:pPr>
            <a:r>
              <a:rPr lang="en-GB" sz="2000" b="0" i="0" dirty="0">
                <a:solidFill>
                  <a:srgbClr val="202A30"/>
                </a:solidFill>
                <a:effectLst/>
                <a:highlight>
                  <a:srgbClr val="FFFFFF"/>
                </a:highlight>
                <a:latin typeface="+mn-lt"/>
              </a:rPr>
              <a:t>debriefs focusing on patient and practitioner safety, providing the opportunity for clinical reasoning and decision-making.</a:t>
            </a:r>
          </a:p>
          <a:p>
            <a:endParaRPr lang="en-GB" dirty="0"/>
          </a:p>
        </p:txBody>
      </p:sp>
    </p:spTree>
    <p:extLst>
      <p:ext uri="{BB962C8B-B14F-4D97-AF65-F5344CB8AC3E}">
        <p14:creationId xmlns:p14="http://schemas.microsoft.com/office/powerpoint/2010/main" val="34826387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C9B67C8-7CC1-9F46-08D3-C570B28367A2}"/>
              </a:ext>
            </a:extLst>
          </p:cNvPr>
          <p:cNvSpPr>
            <a:spLocks noGrp="1"/>
          </p:cNvSpPr>
          <p:nvPr>
            <p:ph idx="1"/>
          </p:nvPr>
        </p:nvSpPr>
        <p:spPr>
          <a:xfrm>
            <a:off x="297763" y="983704"/>
            <a:ext cx="11651082" cy="2912630"/>
          </a:xfrm>
        </p:spPr>
        <p:txBody>
          <a:bodyPr/>
          <a:lstStyle/>
          <a:p>
            <a:pPr fontAlgn="base"/>
            <a:r>
              <a:rPr lang="en-GB" sz="2400" b="1" i="0" dirty="0">
                <a:solidFill>
                  <a:srgbClr val="003087"/>
                </a:solidFill>
                <a:effectLst/>
                <a:highlight>
                  <a:srgbClr val="FFFFFF"/>
                </a:highlight>
                <a:latin typeface="+mn-lt"/>
              </a:rPr>
              <a:t>Clinical/professional supervision </a:t>
            </a:r>
            <a:r>
              <a:rPr lang="en-GB" sz="2400" b="0" i="0" dirty="0">
                <a:solidFill>
                  <a:schemeClr val="accent1"/>
                </a:solidFill>
                <a:effectLst/>
                <a:highlight>
                  <a:srgbClr val="FFFFFF"/>
                </a:highlight>
                <a:latin typeface="+mn-lt"/>
              </a:rPr>
              <a:t>regular support from a named senior/experienced clinician/practitioner to promote high clinical standards and develop professional expertise.</a:t>
            </a:r>
          </a:p>
          <a:p>
            <a:pPr algn="l" fontAlgn="base"/>
            <a:endParaRPr lang="en-GB" sz="2000" b="1" dirty="0">
              <a:solidFill>
                <a:srgbClr val="003087"/>
              </a:solidFill>
              <a:highlight>
                <a:srgbClr val="FFFFFF"/>
              </a:highlight>
              <a:latin typeface="+mn-lt"/>
            </a:endParaRPr>
          </a:p>
          <a:p>
            <a:pPr algn="l" fontAlgn="base"/>
            <a:r>
              <a:rPr lang="en-GB" sz="2000" b="0" i="0" dirty="0">
                <a:solidFill>
                  <a:schemeClr val="accent1"/>
                </a:solidFill>
                <a:effectLst/>
                <a:highlight>
                  <a:srgbClr val="FFFFFF"/>
                </a:highlight>
                <a:latin typeface="+mn-lt"/>
              </a:rPr>
              <a:t>This may consist of a supervision ‘package’ with different elements provided by different supervisors. For example, specific clinical skills may be overseen by one supervisor and overall professional oversight provided by another.</a:t>
            </a:r>
          </a:p>
          <a:p>
            <a:pPr algn="l" fontAlgn="base"/>
            <a:r>
              <a:rPr lang="en-GB" sz="2000" b="0" i="0" dirty="0">
                <a:solidFill>
                  <a:schemeClr val="accent1"/>
                </a:solidFill>
                <a:effectLst/>
                <a:highlight>
                  <a:srgbClr val="FFFFFF"/>
                </a:highlight>
                <a:latin typeface="+mn-lt"/>
              </a:rPr>
              <a:t>Clinical/professional supervision should be provided for </a:t>
            </a:r>
            <a:r>
              <a:rPr lang="en-GB" sz="2000" b="1" i="0" dirty="0">
                <a:solidFill>
                  <a:schemeClr val="accent1"/>
                </a:solidFill>
                <a:effectLst/>
                <a:highlight>
                  <a:srgbClr val="FFFFFF"/>
                </a:highlight>
                <a:latin typeface="+mn-lt"/>
              </a:rPr>
              <a:t>all staff</a:t>
            </a:r>
            <a:r>
              <a:rPr lang="en-GB" sz="2000" b="0" i="0" dirty="0">
                <a:solidFill>
                  <a:schemeClr val="accent1"/>
                </a:solidFill>
                <a:effectLst/>
                <a:highlight>
                  <a:srgbClr val="FFFFFF"/>
                </a:highlight>
                <a:latin typeface="+mn-lt"/>
              </a:rPr>
              <a:t>. </a:t>
            </a:r>
          </a:p>
          <a:p>
            <a:pPr algn="l" fontAlgn="base"/>
            <a:r>
              <a:rPr lang="en-GB" sz="2000" b="0" i="0" dirty="0">
                <a:solidFill>
                  <a:schemeClr val="accent1"/>
                </a:solidFill>
                <a:effectLst/>
                <a:highlight>
                  <a:srgbClr val="FFFFFF"/>
                </a:highlight>
                <a:latin typeface="+mn-lt"/>
              </a:rPr>
              <a:t>The frequency and content of this supervision will vary depending on the experience and career stage of the member of staff being supervised, to comply with professional and regulatory requirements</a:t>
            </a:r>
            <a:r>
              <a:rPr lang="en-GB" sz="1600" b="0" i="0" dirty="0">
                <a:solidFill>
                  <a:schemeClr val="accent1"/>
                </a:solidFill>
                <a:effectLst/>
                <a:highlight>
                  <a:srgbClr val="FFFFFF"/>
                </a:highlight>
                <a:latin typeface="+mn-lt"/>
              </a:rPr>
              <a:t>.</a:t>
            </a:r>
          </a:p>
          <a:p>
            <a:pPr algn="l" fontAlgn="base"/>
            <a:endParaRPr lang="en-GB" sz="1600" dirty="0">
              <a:solidFill>
                <a:schemeClr val="accent1"/>
              </a:solidFill>
              <a:highlight>
                <a:srgbClr val="FFFFFF"/>
              </a:highlight>
              <a:latin typeface="+mn-lt"/>
            </a:endParaRPr>
          </a:p>
          <a:p>
            <a:pPr fontAlgn="base"/>
            <a:r>
              <a:rPr lang="en-GB" sz="2000" b="0" i="0" dirty="0">
                <a:solidFill>
                  <a:schemeClr val="accent1"/>
                </a:solidFill>
                <a:effectLst/>
                <a:highlight>
                  <a:srgbClr val="FFFFFF"/>
                </a:highlight>
                <a:latin typeface="+mn-lt"/>
              </a:rPr>
              <a:t>Practices/employers do not have to individually provide all elements of clinical/professional supervision as long as they are assured that staff working under their direction and control are receiving appropriate supervision and operating within the limits of their competency.</a:t>
            </a:r>
          </a:p>
          <a:p>
            <a:pPr algn="l" fontAlgn="base"/>
            <a:endParaRPr lang="en-GB" sz="1600" b="0" i="0" dirty="0">
              <a:solidFill>
                <a:srgbClr val="202A30"/>
              </a:solidFill>
              <a:effectLst/>
              <a:highlight>
                <a:srgbClr val="FFFFFF"/>
              </a:highlight>
              <a:latin typeface="+mn-lt"/>
            </a:endParaRPr>
          </a:p>
          <a:p>
            <a:endParaRPr lang="en-GB" dirty="0"/>
          </a:p>
        </p:txBody>
      </p:sp>
    </p:spTree>
    <p:extLst>
      <p:ext uri="{BB962C8B-B14F-4D97-AF65-F5344CB8AC3E}">
        <p14:creationId xmlns:p14="http://schemas.microsoft.com/office/powerpoint/2010/main" val="8534232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0E148C3-A54B-013D-8E4E-8A756362CFA5}"/>
              </a:ext>
            </a:extLst>
          </p:cNvPr>
          <p:cNvSpPr>
            <a:spLocks noGrp="1"/>
          </p:cNvSpPr>
          <p:nvPr>
            <p:ph idx="1"/>
          </p:nvPr>
        </p:nvSpPr>
        <p:spPr>
          <a:xfrm>
            <a:off x="421053" y="973429"/>
            <a:ext cx="9809019" cy="4687631"/>
          </a:xfrm>
        </p:spPr>
        <p:txBody>
          <a:bodyPr/>
          <a:lstStyle/>
          <a:p>
            <a:pPr algn="l" fontAlgn="base"/>
            <a:r>
              <a:rPr lang="en-GB" sz="2000" b="1" i="0" u="sng" dirty="0">
                <a:solidFill>
                  <a:schemeClr val="accent1"/>
                </a:solidFill>
                <a:effectLst/>
                <a:highlight>
                  <a:srgbClr val="FFFFFF"/>
                </a:highlight>
                <a:latin typeface="+mn-lt"/>
              </a:rPr>
              <a:t>Includes:</a:t>
            </a:r>
          </a:p>
          <a:p>
            <a:pPr algn="l" fontAlgn="base">
              <a:buFont typeface="Arial" panose="020B0604020202020204" pitchFamily="34" charset="0"/>
              <a:buChar char="•"/>
            </a:pPr>
            <a:r>
              <a:rPr lang="en-GB" sz="2000" b="0" i="0" dirty="0">
                <a:solidFill>
                  <a:schemeClr val="accent1"/>
                </a:solidFill>
                <a:effectLst/>
                <a:highlight>
                  <a:srgbClr val="FFFFFF"/>
                </a:highlight>
                <a:latin typeface="+mn-lt"/>
              </a:rPr>
              <a:t>reviewing and reflecting on performance</a:t>
            </a:r>
          </a:p>
          <a:p>
            <a:pPr algn="l" fontAlgn="base"/>
            <a:endParaRPr lang="en-GB" sz="2000" b="0" i="0" dirty="0">
              <a:solidFill>
                <a:schemeClr val="accent1"/>
              </a:solidFill>
              <a:effectLst/>
              <a:highlight>
                <a:srgbClr val="FFFFFF"/>
              </a:highlight>
              <a:latin typeface="+mn-lt"/>
            </a:endParaRPr>
          </a:p>
          <a:p>
            <a:pPr algn="l" fontAlgn="base">
              <a:buFont typeface="Arial" panose="020B0604020202020204" pitchFamily="34" charset="0"/>
              <a:buChar char="•"/>
            </a:pPr>
            <a:r>
              <a:rPr lang="en-GB" sz="2000" b="0" i="0" dirty="0">
                <a:solidFill>
                  <a:schemeClr val="accent1"/>
                </a:solidFill>
                <a:effectLst/>
                <a:highlight>
                  <a:srgbClr val="FFFFFF"/>
                </a:highlight>
                <a:latin typeface="+mn-lt"/>
              </a:rPr>
              <a:t>discussing individual cases, caseload and reflecting on incidents/events at a frequency required by the specific occupation and type of work undertaken</a:t>
            </a:r>
          </a:p>
          <a:p>
            <a:pPr algn="l" fontAlgn="base"/>
            <a:endParaRPr lang="en-GB" sz="2000" b="0" i="0" dirty="0">
              <a:solidFill>
                <a:schemeClr val="accent1"/>
              </a:solidFill>
              <a:effectLst/>
              <a:highlight>
                <a:srgbClr val="FFFFFF"/>
              </a:highlight>
              <a:latin typeface="+mn-lt"/>
            </a:endParaRPr>
          </a:p>
          <a:p>
            <a:pPr algn="l" fontAlgn="base">
              <a:buFont typeface="Arial" panose="020B0604020202020204" pitchFamily="34" charset="0"/>
              <a:buChar char="•"/>
            </a:pPr>
            <a:r>
              <a:rPr lang="en-GB" sz="2000" b="0" i="0" dirty="0">
                <a:solidFill>
                  <a:schemeClr val="accent1"/>
                </a:solidFill>
                <a:effectLst/>
                <a:highlight>
                  <a:srgbClr val="FFFFFF"/>
                </a:highlight>
                <a:latin typeface="+mn-lt"/>
              </a:rPr>
              <a:t>supporting changes in practice where necessary</a:t>
            </a:r>
          </a:p>
          <a:p>
            <a:pPr algn="l" fontAlgn="base"/>
            <a:endParaRPr lang="en-GB" sz="2000" b="0" i="0" dirty="0">
              <a:solidFill>
                <a:schemeClr val="accent1"/>
              </a:solidFill>
              <a:effectLst/>
              <a:highlight>
                <a:srgbClr val="FFFFFF"/>
              </a:highlight>
              <a:latin typeface="+mn-lt"/>
            </a:endParaRPr>
          </a:p>
          <a:p>
            <a:pPr algn="l" fontAlgn="base">
              <a:buFont typeface="Arial" panose="020B0604020202020204" pitchFamily="34" charset="0"/>
              <a:buChar char="•"/>
            </a:pPr>
            <a:r>
              <a:rPr lang="en-GB" sz="2000" b="0" i="0" dirty="0">
                <a:solidFill>
                  <a:schemeClr val="accent1"/>
                </a:solidFill>
                <a:effectLst/>
                <a:highlight>
                  <a:srgbClr val="FFFFFF"/>
                </a:highlight>
                <a:latin typeface="+mn-lt"/>
              </a:rPr>
              <a:t>evidencing maintained capabilities, competencies and CPD</a:t>
            </a:r>
          </a:p>
          <a:p>
            <a:pPr algn="l" fontAlgn="base"/>
            <a:endParaRPr lang="en-GB" sz="2000" b="0" i="0" dirty="0">
              <a:solidFill>
                <a:schemeClr val="accent1"/>
              </a:solidFill>
              <a:effectLst/>
              <a:highlight>
                <a:srgbClr val="FFFFFF"/>
              </a:highlight>
              <a:latin typeface="+mn-lt"/>
            </a:endParaRPr>
          </a:p>
          <a:p>
            <a:pPr algn="l" fontAlgn="base">
              <a:buFont typeface="Arial" panose="020B0604020202020204" pitchFamily="34" charset="0"/>
              <a:buChar char="•"/>
            </a:pPr>
            <a:r>
              <a:rPr lang="en-GB" sz="2000" b="0" i="0" dirty="0">
                <a:solidFill>
                  <a:schemeClr val="accent1"/>
                </a:solidFill>
                <a:effectLst/>
                <a:highlight>
                  <a:srgbClr val="FFFFFF"/>
                </a:highlight>
                <a:latin typeface="+mn-lt"/>
              </a:rPr>
              <a:t>identifying any learning needs, opportunities and support; developing and reviewing a training and development plan.</a:t>
            </a:r>
            <a:endParaRPr lang="en-GB" sz="2000" b="1" i="0" dirty="0">
              <a:solidFill>
                <a:schemeClr val="accent1"/>
              </a:solidFill>
              <a:effectLst/>
              <a:highlight>
                <a:srgbClr val="FFFFFF"/>
              </a:highlight>
              <a:latin typeface="+mn-lt"/>
            </a:endParaRPr>
          </a:p>
          <a:p>
            <a:endParaRPr lang="en-GB" dirty="0"/>
          </a:p>
        </p:txBody>
      </p:sp>
    </p:spTree>
    <p:extLst>
      <p:ext uri="{BB962C8B-B14F-4D97-AF65-F5344CB8AC3E}">
        <p14:creationId xmlns:p14="http://schemas.microsoft.com/office/powerpoint/2010/main" val="25256727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AA3DDE7-040D-0757-76B3-2EB90DA05B1A}"/>
              </a:ext>
            </a:extLst>
          </p:cNvPr>
          <p:cNvSpPr>
            <a:spLocks noGrp="1"/>
          </p:cNvSpPr>
          <p:nvPr>
            <p:ph idx="1"/>
          </p:nvPr>
        </p:nvSpPr>
        <p:spPr>
          <a:xfrm>
            <a:off x="359408" y="922059"/>
            <a:ext cx="11517518" cy="2912630"/>
          </a:xfrm>
        </p:spPr>
        <p:txBody>
          <a:bodyPr/>
          <a:lstStyle/>
          <a:p>
            <a:pPr algn="l" fontAlgn="base"/>
            <a:r>
              <a:rPr lang="en-GB" b="1" i="0" dirty="0">
                <a:solidFill>
                  <a:srgbClr val="003087"/>
                </a:solidFill>
                <a:effectLst/>
                <a:highlight>
                  <a:srgbClr val="FFFFFF"/>
                </a:highlight>
                <a:latin typeface="+mn-lt"/>
              </a:rPr>
              <a:t>Educational supervision </a:t>
            </a:r>
            <a:r>
              <a:rPr lang="en-GB" sz="1800" b="0" i="0" dirty="0">
                <a:solidFill>
                  <a:schemeClr val="accent1"/>
                </a:solidFill>
                <a:effectLst/>
                <a:highlight>
                  <a:srgbClr val="FFFFFF"/>
                </a:highlight>
                <a:latin typeface="+mn-lt"/>
              </a:rPr>
              <a:t>supports learning and enables learners to achieve proficiency.</a:t>
            </a:r>
            <a:endParaRPr lang="en-GB" b="1" i="0" dirty="0">
              <a:solidFill>
                <a:srgbClr val="003087"/>
              </a:solidFill>
              <a:effectLst/>
              <a:highlight>
                <a:srgbClr val="FFFFFF"/>
              </a:highlight>
              <a:latin typeface="+mn-lt"/>
            </a:endParaRPr>
          </a:p>
          <a:p>
            <a:pPr algn="l" fontAlgn="base"/>
            <a:endParaRPr lang="en-GB" dirty="0">
              <a:solidFill>
                <a:srgbClr val="202A30"/>
              </a:solidFill>
              <a:highlight>
                <a:srgbClr val="FFFFFF"/>
              </a:highlight>
              <a:latin typeface="+mn-lt"/>
            </a:endParaRPr>
          </a:p>
          <a:p>
            <a:pPr algn="l" fontAlgn="base"/>
            <a:r>
              <a:rPr lang="en-GB" b="0" i="0" dirty="0">
                <a:solidFill>
                  <a:srgbClr val="202A30"/>
                </a:solidFill>
                <a:effectLst/>
                <a:highlight>
                  <a:srgbClr val="FFFFFF"/>
                </a:highlight>
                <a:latin typeface="+mn-lt"/>
              </a:rPr>
              <a:t>Educational supervision is required for those undertaking educational courses or training via portfolio routes.</a:t>
            </a:r>
          </a:p>
          <a:p>
            <a:pPr algn="l" fontAlgn="base"/>
            <a:r>
              <a:rPr lang="en-GB" b="0" i="0" dirty="0">
                <a:solidFill>
                  <a:srgbClr val="202A30"/>
                </a:solidFill>
                <a:effectLst/>
                <a:highlight>
                  <a:srgbClr val="FFFFFF"/>
                </a:highlight>
                <a:latin typeface="+mn-lt"/>
              </a:rPr>
              <a:t>This is in addition to clinical/professional supervision and is provided by an appropriately trained and accredited educator using a range of models depending on the profession of the member of staff being supervised. They are responsible for the overall supervision of the member of staff while in training and their progression during the training programme.</a:t>
            </a:r>
          </a:p>
          <a:p>
            <a:pPr algn="l" fontAlgn="base"/>
            <a:r>
              <a:rPr lang="en-GB" b="0" i="0" dirty="0">
                <a:solidFill>
                  <a:srgbClr val="202A30"/>
                </a:solidFill>
                <a:effectLst/>
                <a:highlight>
                  <a:srgbClr val="FFFFFF"/>
                </a:highlight>
                <a:latin typeface="+mn-lt"/>
              </a:rPr>
              <a:t>While educational supervision is a different function from clinical/professional supervision, the two may be provided by the same person. It may also be provided by a different person and by someone not employed by the same organisation, e.g. employed by a training hub or higher education institution, depending on the individual needs of the learner.</a:t>
            </a:r>
          </a:p>
          <a:p>
            <a:pPr algn="l" fontAlgn="base"/>
            <a:r>
              <a:rPr lang="en-GB" b="0" i="0" dirty="0">
                <a:solidFill>
                  <a:srgbClr val="202A30"/>
                </a:solidFill>
                <a:effectLst/>
                <a:highlight>
                  <a:srgbClr val="FFFFFF"/>
                </a:highlight>
                <a:latin typeface="+mn-lt"/>
              </a:rPr>
              <a:t>It is expected that the clinical supervisor will support the learner during this time through routine 1-to-1s.</a:t>
            </a:r>
          </a:p>
          <a:p>
            <a:pPr algn="l" fontAlgn="base"/>
            <a:r>
              <a:rPr lang="en-GB" b="0" i="0" dirty="0">
                <a:solidFill>
                  <a:srgbClr val="202A30"/>
                </a:solidFill>
                <a:effectLst/>
                <a:highlight>
                  <a:srgbClr val="FFFFFF"/>
                </a:highlight>
                <a:latin typeface="+mn-lt"/>
              </a:rPr>
              <a:t>Includes:</a:t>
            </a:r>
          </a:p>
          <a:p>
            <a:pPr algn="l" fontAlgn="base">
              <a:buFont typeface="Arial" panose="020B0604020202020204" pitchFamily="34" charset="0"/>
              <a:buChar char="•"/>
            </a:pPr>
            <a:r>
              <a:rPr lang="en-GB" b="0" i="0" dirty="0">
                <a:solidFill>
                  <a:srgbClr val="202A30"/>
                </a:solidFill>
                <a:effectLst/>
                <a:highlight>
                  <a:srgbClr val="FFFFFF"/>
                </a:highlight>
                <a:latin typeface="+mn-lt"/>
              </a:rPr>
              <a:t>working with the learner to support their learning</a:t>
            </a:r>
          </a:p>
          <a:p>
            <a:pPr algn="l" fontAlgn="base">
              <a:buFont typeface="Arial" panose="020B0604020202020204" pitchFamily="34" charset="0"/>
              <a:buChar char="•"/>
            </a:pPr>
            <a:r>
              <a:rPr lang="en-GB" b="0" i="0" dirty="0">
                <a:solidFill>
                  <a:srgbClr val="202A30"/>
                </a:solidFill>
                <a:effectLst/>
                <a:highlight>
                  <a:srgbClr val="FFFFFF"/>
                </a:highlight>
                <a:latin typeface="+mn-lt"/>
              </a:rPr>
              <a:t>undertaking and providing feedback on assessments and the learner’s engagement.</a:t>
            </a:r>
          </a:p>
          <a:p>
            <a:pPr algn="l" fontAlgn="base">
              <a:buFont typeface="Arial" panose="020B0604020202020204" pitchFamily="34" charset="0"/>
              <a:buChar char="•"/>
            </a:pPr>
            <a:endParaRPr lang="en-GB" dirty="0">
              <a:solidFill>
                <a:srgbClr val="202A30"/>
              </a:solidFill>
              <a:highlight>
                <a:srgbClr val="FFFFFF"/>
              </a:highlight>
              <a:latin typeface="-apple-system"/>
            </a:endParaRPr>
          </a:p>
          <a:p>
            <a:pPr algn="l" fontAlgn="base"/>
            <a:r>
              <a:rPr lang="en-GB" b="0" i="0" dirty="0">
                <a:solidFill>
                  <a:srgbClr val="202A30"/>
                </a:solidFill>
                <a:effectLst/>
                <a:highlight>
                  <a:srgbClr val="FFFFFF"/>
                </a:highlight>
                <a:latin typeface="-apple-system"/>
              </a:rPr>
              <a:t>Example-Trainee nurse associates.</a:t>
            </a:r>
          </a:p>
          <a:p>
            <a:endParaRPr lang="en-GB" dirty="0"/>
          </a:p>
        </p:txBody>
      </p:sp>
    </p:spTree>
    <p:extLst>
      <p:ext uri="{BB962C8B-B14F-4D97-AF65-F5344CB8AC3E}">
        <p14:creationId xmlns:p14="http://schemas.microsoft.com/office/powerpoint/2010/main" val="13074205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95756-92CC-20B0-69BC-9A37E6FC8F24}"/>
              </a:ext>
            </a:extLst>
          </p:cNvPr>
          <p:cNvSpPr>
            <a:spLocks noGrp="1"/>
          </p:cNvSpPr>
          <p:nvPr>
            <p:ph type="title"/>
          </p:nvPr>
        </p:nvSpPr>
        <p:spPr>
          <a:xfrm>
            <a:off x="130015" y="164039"/>
            <a:ext cx="9950335" cy="1325563"/>
          </a:xfrm>
        </p:spPr>
        <p:txBody>
          <a:bodyPr>
            <a:normAutofit/>
          </a:bodyPr>
          <a:lstStyle/>
          <a:p>
            <a:r>
              <a:rPr lang="en-GB" dirty="0"/>
              <a:t>Different forms of supervision and support</a:t>
            </a:r>
            <a:br>
              <a:rPr lang="en-GB" dirty="0"/>
            </a:br>
            <a:endParaRPr lang="en-GB" sz="1300" dirty="0"/>
          </a:p>
        </p:txBody>
      </p:sp>
      <p:sp>
        <p:nvSpPr>
          <p:cNvPr id="3" name="Content Placeholder 2">
            <a:extLst>
              <a:ext uri="{FF2B5EF4-FFF2-40B4-BE49-F238E27FC236}">
                <a16:creationId xmlns:a16="http://schemas.microsoft.com/office/drawing/2014/main" id="{5AE1ADF5-9EAA-E0C8-416F-ECCADACD3B7E}"/>
              </a:ext>
            </a:extLst>
          </p:cNvPr>
          <p:cNvSpPr>
            <a:spLocks noGrp="1"/>
          </p:cNvSpPr>
          <p:nvPr>
            <p:ph idx="1"/>
          </p:nvPr>
        </p:nvSpPr>
        <p:spPr>
          <a:xfrm>
            <a:off x="448513" y="1672072"/>
            <a:ext cx="9950335" cy="2912630"/>
          </a:xfrm>
        </p:spPr>
        <p:txBody>
          <a:bodyPr/>
          <a:lstStyle/>
          <a:p>
            <a:pPr algn="l" fontAlgn="base"/>
            <a:r>
              <a:rPr lang="en-GB" sz="2400" b="1" i="0" dirty="0">
                <a:solidFill>
                  <a:schemeClr val="accent1"/>
                </a:solidFill>
                <a:effectLst/>
                <a:latin typeface="+mn-lt"/>
              </a:rPr>
              <a:t>1.1 Supervision with a more experienced/senior member of staff</a:t>
            </a:r>
            <a:endParaRPr lang="en-GB" sz="2400" b="0" i="0" dirty="0">
              <a:solidFill>
                <a:schemeClr val="accent1"/>
              </a:solidFill>
              <a:effectLst/>
              <a:latin typeface="+mn-lt"/>
            </a:endParaRPr>
          </a:p>
          <a:p>
            <a:pPr algn="l" fontAlgn="base"/>
            <a:r>
              <a:rPr lang="en-GB" sz="2400" b="0" i="0" dirty="0">
                <a:solidFill>
                  <a:schemeClr val="accent1"/>
                </a:solidFill>
                <a:effectLst/>
                <a:latin typeface="+mn-lt"/>
              </a:rPr>
              <a:t>All members of the practice and PCN team should have a regular opportunity to meet with a named clinical supervisor.</a:t>
            </a:r>
          </a:p>
          <a:p>
            <a:pPr algn="l" fontAlgn="base"/>
            <a:r>
              <a:rPr lang="en-GB" sz="2400" b="0" i="0" dirty="0">
                <a:solidFill>
                  <a:schemeClr val="accent1"/>
                </a:solidFill>
                <a:effectLst/>
                <a:latin typeface="+mn-lt"/>
              </a:rPr>
              <a:t>This provides an opportunity for the member of staff and the GP or more experienced/senior clinician to make sure that competency, good practice and high-quality care are maintained.</a:t>
            </a:r>
          </a:p>
          <a:p>
            <a:pPr algn="l" fontAlgn="base"/>
            <a:endParaRPr lang="en-GB" sz="2400" dirty="0">
              <a:solidFill>
                <a:srgbClr val="202A30"/>
              </a:solidFill>
              <a:latin typeface="-apple-system"/>
            </a:endParaRPr>
          </a:p>
          <a:p>
            <a:pPr algn="l" fontAlgn="base"/>
            <a:endParaRPr lang="en-GB" sz="2400" dirty="0">
              <a:solidFill>
                <a:srgbClr val="202A30"/>
              </a:solidFill>
              <a:latin typeface="-apple-system"/>
            </a:endParaRPr>
          </a:p>
          <a:p>
            <a:pPr algn="l" fontAlgn="base"/>
            <a:endParaRPr lang="en-GB" sz="2400" b="0" i="0" dirty="0">
              <a:solidFill>
                <a:srgbClr val="202A30"/>
              </a:solidFill>
              <a:effectLst/>
              <a:latin typeface="-apple-system"/>
            </a:endParaRPr>
          </a:p>
          <a:p>
            <a:r>
              <a:rPr lang="en-GB" sz="1400" dirty="0">
                <a:hlinkClick r:id="rId2"/>
              </a:rPr>
              <a:t>NHS England » Supervision guidance for primary care network multidisciplinary teams</a:t>
            </a:r>
            <a:endParaRPr lang="en-GB" sz="1400" dirty="0">
              <a:latin typeface="+mn-lt"/>
            </a:endParaRPr>
          </a:p>
        </p:txBody>
      </p:sp>
    </p:spTree>
    <p:extLst>
      <p:ext uri="{BB962C8B-B14F-4D97-AF65-F5344CB8AC3E}">
        <p14:creationId xmlns:p14="http://schemas.microsoft.com/office/powerpoint/2010/main" val="27493985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3CFEA92-26A9-FE69-E27D-37896A6FCC87}"/>
              </a:ext>
            </a:extLst>
          </p:cNvPr>
          <p:cNvSpPr>
            <a:spLocks noGrp="1"/>
          </p:cNvSpPr>
          <p:nvPr>
            <p:ph idx="1"/>
          </p:nvPr>
        </p:nvSpPr>
        <p:spPr>
          <a:xfrm>
            <a:off x="513520" y="1446041"/>
            <a:ext cx="9809019" cy="3824602"/>
          </a:xfrm>
        </p:spPr>
        <p:txBody>
          <a:bodyPr/>
          <a:lstStyle/>
          <a:p>
            <a:pPr algn="l" fontAlgn="base"/>
            <a:r>
              <a:rPr lang="en-GB" sz="2000" b="1" i="0" dirty="0">
                <a:solidFill>
                  <a:schemeClr val="accent1"/>
                </a:solidFill>
                <a:effectLst/>
                <a:latin typeface="+mn-lt"/>
              </a:rPr>
              <a:t>1.2 Group supervision or action learning set with a senior/experienced member of staff</a:t>
            </a:r>
          </a:p>
          <a:p>
            <a:pPr algn="l" fontAlgn="base"/>
            <a:endParaRPr lang="en-GB" sz="2000" b="1" dirty="0">
              <a:solidFill>
                <a:schemeClr val="accent1"/>
              </a:solidFill>
              <a:latin typeface="+mn-lt"/>
            </a:endParaRPr>
          </a:p>
          <a:p>
            <a:pPr algn="l" fontAlgn="base"/>
            <a:r>
              <a:rPr lang="en-GB" sz="2000" b="0" i="0" dirty="0">
                <a:solidFill>
                  <a:schemeClr val="accent1"/>
                </a:solidFill>
                <a:effectLst/>
                <a:latin typeface="+mn-lt"/>
              </a:rPr>
              <a:t>This allows for various perspectives on cases and promotes MDT/peer learning.</a:t>
            </a:r>
          </a:p>
          <a:p>
            <a:pPr algn="l" fontAlgn="base"/>
            <a:r>
              <a:rPr lang="en-GB" sz="2000" b="0" i="0" dirty="0">
                <a:solidFill>
                  <a:schemeClr val="accent1"/>
                </a:solidFill>
                <a:effectLst/>
                <a:latin typeface="+mn-lt"/>
              </a:rPr>
              <a:t>Groups can be delivered at the practice, PCN or neighbourhood level.</a:t>
            </a:r>
          </a:p>
          <a:p>
            <a:pPr algn="l" fontAlgn="base"/>
            <a:r>
              <a:rPr lang="en-GB" sz="2000" b="0" i="0" dirty="0">
                <a:solidFill>
                  <a:schemeClr val="accent1"/>
                </a:solidFill>
                <a:effectLst/>
                <a:latin typeface="+mn-lt"/>
              </a:rPr>
              <a:t>It can reduce isolation for members of staff who are new in post or who do not work closely with other staff in their area of practice.</a:t>
            </a:r>
          </a:p>
          <a:p>
            <a:pPr algn="l" fontAlgn="base"/>
            <a:endParaRPr lang="en-GB" dirty="0">
              <a:solidFill>
                <a:schemeClr val="accent1"/>
              </a:solidFill>
              <a:latin typeface="+mn-lt"/>
            </a:endParaRPr>
          </a:p>
          <a:p>
            <a:pPr algn="l" fontAlgn="base"/>
            <a:endParaRPr lang="en-GB" sz="1800" b="0" i="0" dirty="0">
              <a:solidFill>
                <a:srgbClr val="202A30"/>
              </a:solidFill>
              <a:effectLst/>
              <a:latin typeface="-apple-system"/>
            </a:endParaRPr>
          </a:p>
          <a:p>
            <a:pPr algn="l" fontAlgn="base"/>
            <a:endParaRPr lang="en-GB" sz="1800" b="0" i="0" dirty="0">
              <a:solidFill>
                <a:srgbClr val="202A30"/>
              </a:solidFill>
              <a:effectLst/>
              <a:latin typeface="-apple-system"/>
            </a:endParaRPr>
          </a:p>
          <a:p>
            <a:pPr algn="l" fontAlgn="base"/>
            <a:endParaRPr lang="en-GB" sz="1800" b="0" i="0" dirty="0">
              <a:solidFill>
                <a:srgbClr val="202A30"/>
              </a:solidFill>
              <a:effectLst/>
              <a:latin typeface="-apple-system"/>
            </a:endParaRPr>
          </a:p>
          <a:p>
            <a:endParaRPr lang="en-GB" dirty="0"/>
          </a:p>
        </p:txBody>
      </p:sp>
    </p:spTree>
    <p:extLst>
      <p:ext uri="{BB962C8B-B14F-4D97-AF65-F5344CB8AC3E}">
        <p14:creationId xmlns:p14="http://schemas.microsoft.com/office/powerpoint/2010/main" val="1948339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D3D3CC-B977-10BC-4038-961D16EA8D18}"/>
              </a:ext>
            </a:extLst>
          </p:cNvPr>
          <p:cNvSpPr>
            <a:spLocks noGrp="1"/>
          </p:cNvSpPr>
          <p:nvPr>
            <p:ph idx="1"/>
          </p:nvPr>
        </p:nvSpPr>
        <p:spPr>
          <a:xfrm>
            <a:off x="410779" y="1579605"/>
            <a:ext cx="9809019" cy="2912630"/>
          </a:xfrm>
        </p:spPr>
        <p:txBody>
          <a:bodyPr/>
          <a:lstStyle/>
          <a:p>
            <a:pPr algn="l" fontAlgn="base"/>
            <a:r>
              <a:rPr lang="en-GB" sz="2000" b="1" i="0" dirty="0">
                <a:solidFill>
                  <a:schemeClr val="accent1"/>
                </a:solidFill>
                <a:effectLst/>
                <a:latin typeface="+mn-lt"/>
              </a:rPr>
              <a:t>1.3 Peer support which may be in a group setting or on a 1-to-1 basis</a:t>
            </a:r>
          </a:p>
          <a:p>
            <a:pPr algn="l" fontAlgn="base"/>
            <a:endParaRPr lang="en-GB" sz="2000" b="0" i="0" dirty="0">
              <a:solidFill>
                <a:schemeClr val="accent1"/>
              </a:solidFill>
              <a:effectLst/>
              <a:latin typeface="+mn-lt"/>
            </a:endParaRPr>
          </a:p>
          <a:p>
            <a:pPr algn="l" fontAlgn="base"/>
            <a:r>
              <a:rPr lang="en-GB" sz="2000" b="0" i="0" dirty="0">
                <a:solidFill>
                  <a:schemeClr val="accent1"/>
                </a:solidFill>
                <a:effectLst/>
                <a:latin typeface="+mn-lt"/>
              </a:rPr>
              <a:t>This does not require the presence of a more experienced or senior member of staff. It refers to peers working together for mutual benefit.</a:t>
            </a:r>
          </a:p>
          <a:p>
            <a:pPr algn="l" fontAlgn="base"/>
            <a:r>
              <a:rPr lang="en-GB" sz="2000" b="0" i="0" dirty="0">
                <a:solidFill>
                  <a:schemeClr val="accent1"/>
                </a:solidFill>
                <a:effectLst/>
                <a:latin typeface="+mn-lt"/>
              </a:rPr>
              <a:t>It is a form of reflective supervision that focuses on support and personal development.</a:t>
            </a:r>
          </a:p>
          <a:p>
            <a:pPr algn="l" fontAlgn="base"/>
            <a:r>
              <a:rPr lang="en-GB" sz="2000" b="0" i="0" dirty="0">
                <a:solidFill>
                  <a:schemeClr val="accent1"/>
                </a:solidFill>
                <a:effectLst/>
                <a:latin typeface="+mn-lt"/>
              </a:rPr>
              <a:t>It can prevent burnout by helping members of staff manage stress and the emotional burden of their professional role.</a:t>
            </a:r>
          </a:p>
          <a:p>
            <a:pPr algn="l" fontAlgn="base"/>
            <a:r>
              <a:rPr lang="en-GB" sz="2000" b="0" i="0" dirty="0">
                <a:solidFill>
                  <a:schemeClr val="accent1"/>
                </a:solidFill>
                <a:effectLst/>
                <a:latin typeface="+mn-lt"/>
              </a:rPr>
              <a:t>It can be provided at all system and staff levels.</a:t>
            </a:r>
          </a:p>
          <a:p>
            <a:pPr algn="l" fontAlgn="base"/>
            <a:endParaRPr lang="en-GB" sz="2000" dirty="0">
              <a:solidFill>
                <a:schemeClr val="accent1"/>
              </a:solidFill>
              <a:latin typeface="+mn-lt"/>
            </a:endParaRPr>
          </a:p>
          <a:p>
            <a:pPr algn="l" fontAlgn="base"/>
            <a:r>
              <a:rPr lang="en-GB" sz="2000" b="0" i="0" dirty="0">
                <a:solidFill>
                  <a:schemeClr val="accent1"/>
                </a:solidFill>
                <a:effectLst/>
                <a:latin typeface="+mn-lt"/>
              </a:rPr>
              <a:t>Example, Nurse meetings/huddles</a:t>
            </a:r>
          </a:p>
          <a:p>
            <a:endParaRPr lang="en-GB" dirty="0"/>
          </a:p>
        </p:txBody>
      </p:sp>
    </p:spTree>
    <p:extLst>
      <p:ext uri="{BB962C8B-B14F-4D97-AF65-F5344CB8AC3E}">
        <p14:creationId xmlns:p14="http://schemas.microsoft.com/office/powerpoint/2010/main" val="2878914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6C603-838C-8459-CD5F-A2221465E6EC}"/>
              </a:ext>
            </a:extLst>
          </p:cNvPr>
          <p:cNvSpPr>
            <a:spLocks noGrp="1"/>
          </p:cNvSpPr>
          <p:nvPr>
            <p:ph type="title"/>
          </p:nvPr>
        </p:nvSpPr>
        <p:spPr>
          <a:xfrm>
            <a:off x="205296" y="667473"/>
            <a:ext cx="9809019" cy="1325563"/>
          </a:xfrm>
        </p:spPr>
        <p:txBody>
          <a:bodyPr/>
          <a:lstStyle/>
          <a:p>
            <a:r>
              <a:rPr lang="en-GB" dirty="0"/>
              <a:t>Why provide supervision?</a:t>
            </a:r>
          </a:p>
        </p:txBody>
      </p:sp>
      <p:sp>
        <p:nvSpPr>
          <p:cNvPr id="3" name="Content Placeholder 2">
            <a:extLst>
              <a:ext uri="{FF2B5EF4-FFF2-40B4-BE49-F238E27FC236}">
                <a16:creationId xmlns:a16="http://schemas.microsoft.com/office/drawing/2014/main" id="{A145293F-67AC-8750-7D33-AE200B0BFCDC}"/>
              </a:ext>
            </a:extLst>
          </p:cNvPr>
          <p:cNvSpPr>
            <a:spLocks noGrp="1"/>
          </p:cNvSpPr>
          <p:nvPr>
            <p:ph idx="1"/>
          </p:nvPr>
        </p:nvSpPr>
        <p:spPr>
          <a:xfrm>
            <a:off x="205296" y="2124136"/>
            <a:ext cx="9809019" cy="2912630"/>
          </a:xfrm>
        </p:spPr>
        <p:txBody>
          <a:bodyPr/>
          <a:lstStyle/>
          <a:p>
            <a:pPr algn="l" fontAlgn="base"/>
            <a:r>
              <a:rPr lang="en-GB" sz="2000" b="0" i="0" dirty="0">
                <a:solidFill>
                  <a:schemeClr val="accent1"/>
                </a:solidFill>
                <a:effectLst/>
                <a:highlight>
                  <a:srgbClr val="FFFFFF"/>
                </a:highlight>
                <a:latin typeface="+mn-lt"/>
              </a:rPr>
              <a:t>Supervision underpins good and safe patient care, enabling healthcare professionals to develop their knowledge, skills and abilities to practice safely and effectively.</a:t>
            </a:r>
          </a:p>
          <a:p>
            <a:pPr algn="l" fontAlgn="base"/>
            <a:endParaRPr lang="en-GB" sz="2000" dirty="0">
              <a:solidFill>
                <a:schemeClr val="accent1"/>
              </a:solidFill>
              <a:highlight>
                <a:srgbClr val="FFFFFF"/>
              </a:highlight>
              <a:latin typeface="+mn-lt"/>
            </a:endParaRPr>
          </a:p>
          <a:p>
            <a:pPr algn="l" fontAlgn="base"/>
            <a:r>
              <a:rPr lang="en-GB" sz="2000" dirty="0">
                <a:solidFill>
                  <a:schemeClr val="accent1"/>
                </a:solidFill>
                <a:highlight>
                  <a:srgbClr val="FFFFFF"/>
                </a:highlight>
                <a:latin typeface="+mn-lt"/>
              </a:rPr>
              <a:t>S</a:t>
            </a:r>
            <a:r>
              <a:rPr lang="en-GB" sz="2000" b="0" i="0" dirty="0">
                <a:solidFill>
                  <a:schemeClr val="accent1"/>
                </a:solidFill>
                <a:effectLst/>
                <a:highlight>
                  <a:srgbClr val="FFFFFF"/>
                </a:highlight>
                <a:latin typeface="+mn-lt"/>
              </a:rPr>
              <a:t>upervision is also a regulatory requirement; the Care Quality Commission (CQC) expects primary care providers to assure the capability, scope of practice and competency of their staff.</a:t>
            </a:r>
          </a:p>
          <a:p>
            <a:endParaRPr lang="en-GB" dirty="0"/>
          </a:p>
        </p:txBody>
      </p:sp>
    </p:spTree>
    <p:extLst>
      <p:ext uri="{BB962C8B-B14F-4D97-AF65-F5344CB8AC3E}">
        <p14:creationId xmlns:p14="http://schemas.microsoft.com/office/powerpoint/2010/main" val="19771002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C8E13-BA46-725A-EC3F-AF981EB47BBA}"/>
              </a:ext>
            </a:extLst>
          </p:cNvPr>
          <p:cNvSpPr>
            <a:spLocks noGrp="1"/>
          </p:cNvSpPr>
          <p:nvPr>
            <p:ph type="title"/>
          </p:nvPr>
        </p:nvSpPr>
        <p:spPr>
          <a:xfrm>
            <a:off x="191659" y="225684"/>
            <a:ext cx="9950335" cy="1325563"/>
          </a:xfrm>
        </p:spPr>
        <p:txBody>
          <a:bodyPr/>
          <a:lstStyle/>
          <a:p>
            <a:r>
              <a:rPr lang="en-GB" dirty="0"/>
              <a:t>Benefits of effective Clinical Supervision</a:t>
            </a:r>
          </a:p>
        </p:txBody>
      </p:sp>
      <p:sp>
        <p:nvSpPr>
          <p:cNvPr id="3" name="Content Placeholder 2">
            <a:extLst>
              <a:ext uri="{FF2B5EF4-FFF2-40B4-BE49-F238E27FC236}">
                <a16:creationId xmlns:a16="http://schemas.microsoft.com/office/drawing/2014/main" id="{E844B1D9-0C63-9716-6069-2A6F3B26F456}"/>
              </a:ext>
            </a:extLst>
          </p:cNvPr>
          <p:cNvSpPr>
            <a:spLocks noGrp="1"/>
          </p:cNvSpPr>
          <p:nvPr>
            <p:ph idx="1"/>
          </p:nvPr>
        </p:nvSpPr>
        <p:spPr>
          <a:xfrm>
            <a:off x="366320" y="1672073"/>
            <a:ext cx="9950335" cy="2912630"/>
          </a:xfrm>
        </p:spPr>
        <p:txBody>
          <a:bodyPr/>
          <a:lstStyle/>
          <a:p>
            <a:pPr algn="l">
              <a:buFont typeface="Arial" panose="020B0604020202020204" pitchFamily="34" charset="0"/>
              <a:buChar char="•"/>
            </a:pPr>
            <a:r>
              <a:rPr lang="en-GB" sz="2000" b="0" i="0" dirty="0">
                <a:solidFill>
                  <a:schemeClr val="accent1"/>
                </a:solidFill>
                <a:effectLst/>
                <a:highlight>
                  <a:srgbClr val="F3F6FB"/>
                </a:highlight>
                <a:latin typeface="+mn-lt"/>
              </a:rPr>
              <a:t>improved patient care through increased knowledge and skills</a:t>
            </a:r>
          </a:p>
          <a:p>
            <a:pPr algn="l"/>
            <a:endParaRPr lang="en-GB" sz="2000" b="0" i="0" dirty="0">
              <a:solidFill>
                <a:schemeClr val="accent1"/>
              </a:solidFill>
              <a:effectLst/>
              <a:highlight>
                <a:srgbClr val="F3F6FB"/>
              </a:highlight>
              <a:latin typeface="+mn-lt"/>
            </a:endParaRPr>
          </a:p>
          <a:p>
            <a:pPr algn="l">
              <a:buFont typeface="Arial" panose="020B0604020202020204" pitchFamily="34" charset="0"/>
              <a:buChar char="•"/>
            </a:pPr>
            <a:r>
              <a:rPr lang="en-GB" sz="2000" b="0" i="0" dirty="0">
                <a:solidFill>
                  <a:schemeClr val="accent1"/>
                </a:solidFill>
                <a:effectLst/>
                <a:highlight>
                  <a:srgbClr val="F3F6FB"/>
                </a:highlight>
                <a:latin typeface="+mn-lt"/>
              </a:rPr>
              <a:t>reduction in stress levels and complaints, and an increase in staff morale</a:t>
            </a:r>
          </a:p>
          <a:p>
            <a:pPr algn="l"/>
            <a:endParaRPr lang="en-GB" sz="2000" b="0" i="0" dirty="0">
              <a:solidFill>
                <a:schemeClr val="accent1"/>
              </a:solidFill>
              <a:effectLst/>
              <a:highlight>
                <a:srgbClr val="F3F6FB"/>
              </a:highlight>
              <a:latin typeface="+mn-lt"/>
            </a:endParaRPr>
          </a:p>
          <a:p>
            <a:pPr algn="l">
              <a:buFont typeface="Arial" panose="020B0604020202020204" pitchFamily="34" charset="0"/>
              <a:buChar char="•"/>
            </a:pPr>
            <a:r>
              <a:rPr lang="en-GB" sz="2000" b="0" i="0" dirty="0">
                <a:solidFill>
                  <a:schemeClr val="accent1"/>
                </a:solidFill>
                <a:effectLst/>
                <a:highlight>
                  <a:srgbClr val="F3F6FB"/>
                </a:highlight>
                <a:latin typeface="+mn-lt"/>
              </a:rPr>
              <a:t>increased confidence and a reduction in burnout and emotional strain</a:t>
            </a:r>
          </a:p>
          <a:p>
            <a:pPr algn="l"/>
            <a:endParaRPr lang="en-GB" sz="2000" b="0" i="0" dirty="0">
              <a:solidFill>
                <a:schemeClr val="accent1"/>
              </a:solidFill>
              <a:effectLst/>
              <a:highlight>
                <a:srgbClr val="F3F6FB"/>
              </a:highlight>
              <a:latin typeface="+mn-lt"/>
            </a:endParaRPr>
          </a:p>
          <a:p>
            <a:pPr algn="l">
              <a:buFont typeface="Arial" panose="020B0604020202020204" pitchFamily="34" charset="0"/>
              <a:buChar char="•"/>
            </a:pPr>
            <a:r>
              <a:rPr lang="en-GB" sz="2000" b="0" i="0" dirty="0">
                <a:solidFill>
                  <a:schemeClr val="accent1"/>
                </a:solidFill>
                <a:effectLst/>
                <a:highlight>
                  <a:srgbClr val="F3F6FB"/>
                </a:highlight>
                <a:latin typeface="+mn-lt"/>
              </a:rPr>
              <a:t>increased knowledge and awareness of potential solutions to clinical problems</a:t>
            </a:r>
          </a:p>
          <a:p>
            <a:pPr algn="l"/>
            <a:endParaRPr lang="en-GB" sz="2000" b="0" i="0" dirty="0">
              <a:solidFill>
                <a:schemeClr val="accent1"/>
              </a:solidFill>
              <a:effectLst/>
              <a:highlight>
                <a:srgbClr val="F3F6FB"/>
              </a:highlight>
              <a:latin typeface="+mn-lt"/>
            </a:endParaRPr>
          </a:p>
          <a:p>
            <a:pPr algn="l">
              <a:buFont typeface="Arial" panose="020B0604020202020204" pitchFamily="34" charset="0"/>
              <a:buChar char="•"/>
            </a:pPr>
            <a:r>
              <a:rPr lang="en-GB" sz="2000" b="0" i="0" dirty="0">
                <a:solidFill>
                  <a:schemeClr val="accent1"/>
                </a:solidFill>
                <a:effectLst/>
                <a:highlight>
                  <a:srgbClr val="F3F6FB"/>
                </a:highlight>
                <a:latin typeface="+mn-lt"/>
              </a:rPr>
              <a:t>creation of new nursing roles, such as professional nurse advocates (PNAs) and legacy nurses.</a:t>
            </a:r>
          </a:p>
          <a:p>
            <a:r>
              <a:rPr lang="en-GB" dirty="0">
                <a:hlinkClick r:id="rId3"/>
              </a:rPr>
              <a:t>                                                             The Nursing Team - Clinical Supervision - Wessex LMCs</a:t>
            </a:r>
            <a:endParaRPr lang="en-GB" dirty="0"/>
          </a:p>
        </p:txBody>
      </p:sp>
    </p:spTree>
    <p:extLst>
      <p:ext uri="{BB962C8B-B14F-4D97-AF65-F5344CB8AC3E}">
        <p14:creationId xmlns:p14="http://schemas.microsoft.com/office/powerpoint/2010/main" val="35945326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3A9CC8F-ED20-4C5A-041A-6EE3B18F0FE8}"/>
              </a:ext>
            </a:extLst>
          </p:cNvPr>
          <p:cNvPicPr>
            <a:picLocks noGrp="1" noChangeAspect="1"/>
          </p:cNvPicPr>
          <p:nvPr>
            <p:ph idx="1"/>
          </p:nvPr>
        </p:nvPicPr>
        <p:blipFill>
          <a:blip r:embed="rId2"/>
          <a:stretch>
            <a:fillRect/>
          </a:stretch>
        </p:blipFill>
        <p:spPr>
          <a:xfrm>
            <a:off x="595902" y="838873"/>
            <a:ext cx="7234078" cy="5769925"/>
          </a:xfrm>
        </p:spPr>
      </p:pic>
      <p:sp>
        <p:nvSpPr>
          <p:cNvPr id="6" name="TextBox 5">
            <a:extLst>
              <a:ext uri="{FF2B5EF4-FFF2-40B4-BE49-F238E27FC236}">
                <a16:creationId xmlns:a16="http://schemas.microsoft.com/office/drawing/2014/main" id="{D4C8B479-DC91-8337-02EB-70C32E410A2D}"/>
              </a:ext>
            </a:extLst>
          </p:cNvPr>
          <p:cNvSpPr txBox="1"/>
          <p:nvPr/>
        </p:nvSpPr>
        <p:spPr>
          <a:xfrm>
            <a:off x="7829980" y="4982966"/>
            <a:ext cx="407884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0000"/>
                </a:solidFill>
                <a:effectLst/>
                <a:uLnTx/>
                <a:uFillTx/>
                <a:latin typeface="Arial" panose="020B0604020202020204"/>
                <a:ea typeface="+mn-ea"/>
                <a:cs typeface="+mn-cs"/>
                <a:hlinkClick r:id="rId3"/>
              </a:rPr>
              <a:t>NHS England » Supervision guidance for primary care network multidisciplinary teams</a:t>
            </a: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7" name="TextBox 6">
            <a:extLst>
              <a:ext uri="{FF2B5EF4-FFF2-40B4-BE49-F238E27FC236}">
                <a16:creationId xmlns:a16="http://schemas.microsoft.com/office/drawing/2014/main" id="{D74F0C5D-79C6-2D2C-501C-1C4865DB2EA9}"/>
              </a:ext>
            </a:extLst>
          </p:cNvPr>
          <p:cNvSpPr txBox="1"/>
          <p:nvPr/>
        </p:nvSpPr>
        <p:spPr>
          <a:xfrm>
            <a:off x="8044665" y="1325366"/>
            <a:ext cx="3965825"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rPr>
              <a:t>Although nurses do not appear in this chart, the recommended minimum frequency remains monthly dependant on experience. </a:t>
            </a:r>
          </a:p>
        </p:txBody>
      </p:sp>
    </p:spTree>
    <p:extLst>
      <p:ext uri="{BB962C8B-B14F-4D97-AF65-F5344CB8AC3E}">
        <p14:creationId xmlns:p14="http://schemas.microsoft.com/office/powerpoint/2010/main" val="28031228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DE890B12-2BDA-941E-0D70-0167F911C669}"/>
              </a:ext>
            </a:extLst>
          </p:cNvPr>
          <p:cNvSpPr>
            <a:spLocks noGrp="1"/>
          </p:cNvSpPr>
          <p:nvPr>
            <p:ph idx="1"/>
          </p:nvPr>
        </p:nvSpPr>
        <p:spPr>
          <a:xfrm>
            <a:off x="140392" y="1650658"/>
            <a:ext cx="10515600" cy="2912630"/>
          </a:xfrm>
        </p:spPr>
        <p:txBody>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altLang="en-US" sz="1800" b="0" i="0" u="none" strike="noStrike" cap="none" normalizeH="0" baseline="0" dirty="0">
                <a:ln>
                  <a:noFill/>
                </a:ln>
                <a:solidFill>
                  <a:schemeClr val="tx1"/>
                </a:solidFill>
                <a:effectLst/>
                <a:latin typeface="Arial" panose="020B0604020202020204" pitchFamily="34" charset="0"/>
                <a:ea typeface="Aptos" panose="020B0004020202020204" pitchFamily="34" charset="0"/>
                <a:cs typeface="Arial" panose="020B0604020202020204" pitchFamily="34" charset="0"/>
              </a:rPr>
              <a:t>An incident has been identified across the South of England impacting recall for some participants of the Cervical Screening Programme.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altLang="en-US" sz="1800" b="0" i="0" u="none" strike="noStrike" cap="none" normalizeH="0" baseline="0" dirty="0">
                <a:ln>
                  <a:noFill/>
                </a:ln>
                <a:solidFill>
                  <a:schemeClr val="tx1"/>
                </a:solidFill>
                <a:effectLst/>
                <a:latin typeface="Arial" panose="020B0604020202020204" pitchFamily="34" charset="0"/>
                <a:ea typeface="Aptos" panose="020B0004020202020204" pitchFamily="34" charset="0"/>
                <a:cs typeface="Arial" panose="020B0604020202020204" pitchFamily="34" charset="0"/>
              </a:rPr>
              <a:t>Impacted individuals, who would normally be routinely recalled at 36 / 60 months, are being incorrectly recalled every 12 months for their cervical screen.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altLang="en-US" sz="1800" b="0" i="0" u="none" strike="noStrike" cap="none" normalizeH="0" baseline="0" dirty="0">
                <a:ln>
                  <a:noFill/>
                </a:ln>
                <a:solidFill>
                  <a:schemeClr val="tx1"/>
                </a:solidFill>
                <a:effectLst/>
                <a:latin typeface="Arial" panose="020B0604020202020204" pitchFamily="34" charset="0"/>
                <a:ea typeface="Aptos" panose="020B0004020202020204" pitchFamily="34" charset="0"/>
                <a:cs typeface="Arial" panose="020B0604020202020204" pitchFamily="34" charset="0"/>
              </a:rPr>
              <a:t>Alongside the associated anxiety for these patients, this also generates unnecessary additional work for practices and the Cervical Screening Laboratory.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altLang="en-US" sz="1800" b="0" i="0" u="none" strike="noStrike" cap="none" normalizeH="0" baseline="0" dirty="0">
                <a:ln>
                  <a:noFill/>
                </a:ln>
                <a:solidFill>
                  <a:schemeClr val="tx1"/>
                </a:solidFill>
                <a:effectLst/>
                <a:latin typeface="Arial" panose="020B0604020202020204" pitchFamily="34" charset="0"/>
                <a:ea typeface="Aptos" panose="020B0004020202020204" pitchFamily="34" charset="0"/>
                <a:cs typeface="Arial" panose="020B0604020202020204" pitchFamily="34" charset="0"/>
              </a:rPr>
              <a:t>The investigation is ongoing, however indications from an audit suggest that cervical sample takers may be selecting the HIV positive box on the ICE request form in error. </a:t>
            </a:r>
            <a:endParaRPr lang="en-GB" dirty="0">
              <a:solidFill>
                <a:srgbClr val="000000"/>
              </a:solidFill>
              <a:latin typeface="Helvetica" panose="020B0604020202020204" pitchFamily="34" charset="0"/>
              <a:ea typeface="Aptos" panose="020B0004020202020204" pitchFamily="34" charset="0"/>
            </a:endParaRPr>
          </a:p>
          <a:p>
            <a:r>
              <a:rPr kumimoji="0" lang="en-GB" altLang="en-US" sz="1800" b="1" i="0" u="none" strike="noStrike" cap="none" normalizeH="0" baseline="0" dirty="0">
                <a:ln>
                  <a:noFill/>
                </a:ln>
                <a:solidFill>
                  <a:schemeClr val="tx1"/>
                </a:solidFill>
                <a:effectLst/>
                <a:latin typeface="Arial" panose="020B0604020202020204" pitchFamily="34" charset="0"/>
                <a:ea typeface="Aptos" panose="020B0004020202020204" pitchFamily="34" charset="0"/>
                <a:cs typeface="Arial" panose="020B0604020202020204" pitchFamily="34" charset="0"/>
              </a:rPr>
              <a:t>Cervical sample takers must ensure that for each patient the question “Is this patient HIV positive?” is completed correctly on the electronic request (ICE) form and only ticked “Yes” for those who have a diagnosis of HIV.</a:t>
            </a:r>
            <a:r>
              <a:rPr kumimoji="0" lang="en-GB" altLang="en-US" sz="1800" b="0" i="0" u="none" strike="noStrike" cap="none" normalizeH="0" baseline="0" dirty="0">
                <a:ln>
                  <a:noFill/>
                </a:ln>
                <a:solidFill>
                  <a:schemeClr val="tx1"/>
                </a:solidFill>
                <a:effectLst/>
                <a:latin typeface="Arial" panose="020B0604020202020204" pitchFamily="34" charset="0"/>
                <a:ea typeface="Aptos" panose="020B0004020202020204" pitchFamily="34" charset="0"/>
                <a:cs typeface="Arial" panose="020B0604020202020204" pitchFamily="34" charset="0"/>
              </a:rPr>
              <a:t> </a:t>
            </a:r>
          </a:p>
          <a:p>
            <a:endParaRPr lang="en-GB" altLang="en-US" dirty="0"/>
          </a:p>
          <a:p>
            <a:endParaRPr kumimoji="0" lang="en-GB" altLang="en-US" sz="1100" b="0" i="0" u="none" strike="noStrike" cap="none" normalizeH="0" baseline="0" dirty="0">
              <a:ln>
                <a:noFill/>
              </a:ln>
              <a:solidFill>
                <a:schemeClr val="tx1"/>
              </a:solidFill>
              <a:effectLst/>
            </a:endParaRPr>
          </a:p>
          <a:p>
            <a:br>
              <a:rPr lang="en-GB" sz="1800" dirty="0">
                <a:solidFill>
                  <a:srgbClr val="000000"/>
                </a:solidFill>
                <a:effectLst/>
                <a:latin typeface="Helvetica" panose="020B0604020202020204" pitchFamily="34" charset="0"/>
                <a:ea typeface="Aptos" panose="020B0004020202020204" pitchFamily="34" charset="0"/>
              </a:rPr>
            </a:br>
            <a:r>
              <a:rPr lang="en-GB" sz="1800" dirty="0">
                <a:solidFill>
                  <a:srgbClr val="000000"/>
                </a:solidFill>
                <a:effectLst/>
                <a:latin typeface="Helvetica" panose="020B0604020202020204" pitchFamily="34" charset="0"/>
                <a:ea typeface="Aptos" panose="020B0004020202020204" pitchFamily="34" charset="0"/>
              </a:rPr>
              <a:t> </a:t>
            </a:r>
            <a:br>
              <a:rPr lang="en-GB" sz="1800" dirty="0">
                <a:solidFill>
                  <a:srgbClr val="000000"/>
                </a:solidFill>
                <a:effectLst/>
                <a:latin typeface="Helvetica" panose="020B0604020202020204" pitchFamily="34" charset="0"/>
                <a:ea typeface="Aptos" panose="020B0004020202020204" pitchFamily="34" charset="0"/>
              </a:rPr>
            </a:br>
            <a:endParaRPr lang="en-GB" dirty="0"/>
          </a:p>
        </p:txBody>
      </p:sp>
      <p:sp>
        <p:nvSpPr>
          <p:cNvPr id="3" name="Title 2">
            <a:extLst>
              <a:ext uri="{FF2B5EF4-FFF2-40B4-BE49-F238E27FC236}">
                <a16:creationId xmlns:a16="http://schemas.microsoft.com/office/drawing/2014/main" id="{05B92C7C-AB12-55CB-AB12-1C3A336BF5C2}"/>
              </a:ext>
            </a:extLst>
          </p:cNvPr>
          <p:cNvSpPr>
            <a:spLocks noGrp="1"/>
          </p:cNvSpPr>
          <p:nvPr>
            <p:ph type="title"/>
          </p:nvPr>
        </p:nvSpPr>
        <p:spPr>
          <a:xfrm>
            <a:off x="140392" y="164143"/>
            <a:ext cx="8883535" cy="1325563"/>
          </a:xfrm>
        </p:spPr>
        <p:txBody>
          <a:bodyPr/>
          <a:lstStyle/>
          <a:p>
            <a:r>
              <a:rPr lang="en-GB" dirty="0"/>
              <a:t>Cervical Screening update</a:t>
            </a:r>
            <a:r>
              <a:rPr kumimoji="0" lang="en-GB" sz="1800" b="0" i="0" u="none" strike="noStrike" kern="1200" cap="none" spc="0" normalizeH="0" baseline="0" noProof="0" dirty="0">
                <a:ln>
                  <a:noFill/>
                </a:ln>
                <a:solidFill>
                  <a:srgbClr val="000000"/>
                </a:solidFill>
                <a:effectLst/>
                <a:uLnTx/>
                <a:uFillTx/>
                <a:latin typeface="Helvetica" panose="020B0604020202020204" pitchFamily="34" charset="0"/>
                <a:ea typeface="Aptos" panose="020B0004020202020204" pitchFamily="34" charset="0"/>
                <a:cs typeface="Arial" panose="020B0604020202020204" pitchFamily="34" charset="0"/>
              </a:rPr>
              <a:t> following the identification of a boundary-crossing incident in the NHS Cervical Screening Programme.</a:t>
            </a:r>
            <a:r>
              <a:rPr kumimoji="0" lang="en-GB" altLang="en-US" sz="1800" b="0" i="0" u="none" strike="noStrike" kern="120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rPr>
              <a:t> </a:t>
            </a:r>
            <a:br>
              <a:rPr kumimoji="0" lang="en-GB" altLang="en-US" sz="1800" b="0" i="0" u="none" strike="noStrike" kern="120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rPr>
            </a:br>
            <a:endParaRPr lang="en-GB" dirty="0"/>
          </a:p>
        </p:txBody>
      </p:sp>
      <p:pic>
        <p:nvPicPr>
          <p:cNvPr id="4" name="Picture 1">
            <a:extLst>
              <a:ext uri="{FF2B5EF4-FFF2-40B4-BE49-F238E27FC236}">
                <a16:creationId xmlns:a16="http://schemas.microsoft.com/office/drawing/2014/main" id="{5936501D-8769-4305-B795-38AB065CD8E9}"/>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5324301" y="4905033"/>
            <a:ext cx="5918200" cy="908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43173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282AF-7A61-D9F1-3F73-0A64E3E32C6A}"/>
              </a:ext>
            </a:extLst>
          </p:cNvPr>
          <p:cNvSpPr>
            <a:spLocks noGrp="1"/>
          </p:cNvSpPr>
          <p:nvPr>
            <p:ph type="title"/>
          </p:nvPr>
        </p:nvSpPr>
        <p:spPr>
          <a:xfrm>
            <a:off x="0" y="0"/>
            <a:ext cx="8393987" cy="1777429"/>
          </a:xfrm>
        </p:spPr>
        <p:txBody>
          <a:bodyPr/>
          <a:lstStyle/>
          <a:p>
            <a:r>
              <a:rPr lang="en-GB" dirty="0"/>
              <a:t>Nursing perspectives on clinical supervision</a:t>
            </a:r>
          </a:p>
        </p:txBody>
      </p:sp>
      <p:sp>
        <p:nvSpPr>
          <p:cNvPr id="3" name="Content Placeholder 2">
            <a:extLst>
              <a:ext uri="{FF2B5EF4-FFF2-40B4-BE49-F238E27FC236}">
                <a16:creationId xmlns:a16="http://schemas.microsoft.com/office/drawing/2014/main" id="{2873BEA3-D213-14CB-7751-E9FBB7B2643C}"/>
              </a:ext>
            </a:extLst>
          </p:cNvPr>
          <p:cNvSpPr>
            <a:spLocks noGrp="1"/>
          </p:cNvSpPr>
          <p:nvPr>
            <p:ph idx="1"/>
          </p:nvPr>
        </p:nvSpPr>
        <p:spPr>
          <a:xfrm>
            <a:off x="82006" y="1777429"/>
            <a:ext cx="10990547" cy="3742222"/>
          </a:xfrm>
        </p:spPr>
        <p:txBody>
          <a:bodyPr>
            <a:noAutofit/>
          </a:bodyPr>
          <a:lstStyle/>
          <a:p>
            <a:pPr marL="285750" indent="-285750">
              <a:spcBef>
                <a:spcPts val="0"/>
              </a:spcBef>
              <a:spcAft>
                <a:spcPts val="1200"/>
              </a:spcAft>
              <a:buFont typeface="Arial" panose="020B0604020202020204" pitchFamily="34" charset="0"/>
              <a:buChar char="•"/>
            </a:pPr>
            <a:r>
              <a:rPr lang="en-GB" b="0" i="0" dirty="0">
                <a:solidFill>
                  <a:srgbClr val="39363C"/>
                </a:solidFill>
                <a:effectLst/>
                <a:highlight>
                  <a:srgbClr val="FFFFFF"/>
                </a:highlight>
                <a:latin typeface="+mn-lt"/>
              </a:rPr>
              <a:t>We must take note that the term ‘supervision’ is often used alongside performance management, often influencing our interpretation of ‘clinical supervision’ and willingness to engage with it.</a:t>
            </a:r>
          </a:p>
          <a:p>
            <a:pPr>
              <a:spcBef>
                <a:spcPts val="0"/>
              </a:spcBef>
              <a:spcAft>
                <a:spcPts val="1200"/>
              </a:spcAft>
            </a:pPr>
            <a:endParaRPr lang="en-GB" b="0" i="0" dirty="0">
              <a:solidFill>
                <a:srgbClr val="39363C"/>
              </a:solidFill>
              <a:effectLst/>
              <a:highlight>
                <a:srgbClr val="FFFFFF"/>
              </a:highlight>
              <a:latin typeface="+mn-lt"/>
            </a:endParaRPr>
          </a:p>
          <a:p>
            <a:pPr marL="285750" indent="-285750">
              <a:spcBef>
                <a:spcPts val="0"/>
              </a:spcBef>
              <a:spcAft>
                <a:spcPts val="1200"/>
              </a:spcAft>
              <a:buFont typeface="Arial" panose="020B0604020202020204" pitchFamily="34" charset="0"/>
              <a:buChar char="•"/>
            </a:pPr>
            <a:r>
              <a:rPr lang="en-GB" dirty="0">
                <a:latin typeface="+mn-lt"/>
              </a:rPr>
              <a:t>The time needed for all elements of practice development must be taken into consideration when defining the nursing workforce and calculating the nursing requirements and skill mix within the team.</a:t>
            </a:r>
          </a:p>
          <a:p>
            <a:pPr>
              <a:spcBef>
                <a:spcPts val="0"/>
              </a:spcBef>
              <a:spcAft>
                <a:spcPts val="1200"/>
              </a:spcAft>
            </a:pPr>
            <a:endParaRPr lang="en-GB" dirty="0">
              <a:solidFill>
                <a:srgbClr val="39363C"/>
              </a:solidFill>
              <a:highlight>
                <a:srgbClr val="FFFFFF"/>
              </a:highlight>
              <a:latin typeface="+mn-lt"/>
            </a:endParaRPr>
          </a:p>
          <a:p>
            <a:pPr marL="285750" indent="-285750">
              <a:spcBef>
                <a:spcPts val="0"/>
              </a:spcBef>
              <a:spcAft>
                <a:spcPts val="1200"/>
              </a:spcAft>
              <a:buFont typeface="Arial" panose="020B0604020202020204" pitchFamily="34" charset="0"/>
              <a:buChar char="•"/>
            </a:pPr>
            <a:r>
              <a:rPr lang="en-GB" dirty="0">
                <a:latin typeface="+mn-lt"/>
              </a:rPr>
              <a:t>“Facilities for regular professional reflection and clinical supervision should also be in place to support ongoing learning and best practice development”  </a:t>
            </a:r>
          </a:p>
          <a:p>
            <a:pPr marL="285750" indent="-285750">
              <a:spcBef>
                <a:spcPts val="0"/>
              </a:spcBef>
              <a:spcAft>
                <a:spcPts val="1200"/>
              </a:spcAft>
              <a:buFont typeface="Arial" panose="020B0604020202020204" pitchFamily="34" charset="0"/>
              <a:buChar char="•"/>
            </a:pPr>
            <a:endParaRPr lang="en-GB" dirty="0">
              <a:latin typeface="+mn-lt"/>
            </a:endParaRPr>
          </a:p>
          <a:p>
            <a:pPr marL="285750" indent="-285750">
              <a:spcBef>
                <a:spcPts val="0"/>
              </a:spcBef>
              <a:spcAft>
                <a:spcPts val="1200"/>
              </a:spcAft>
              <a:buFont typeface="Arial" panose="020B0604020202020204" pitchFamily="34" charset="0"/>
              <a:buChar char="•"/>
            </a:pPr>
            <a:endParaRPr lang="en-GB" dirty="0">
              <a:latin typeface="+mn-lt"/>
            </a:endParaRPr>
          </a:p>
          <a:p>
            <a:pPr>
              <a:spcBef>
                <a:spcPts val="0"/>
              </a:spcBef>
              <a:spcAft>
                <a:spcPts val="1200"/>
              </a:spcAft>
            </a:pPr>
            <a:r>
              <a:rPr lang="en-GB" dirty="0">
                <a:latin typeface="+mn-lt"/>
                <a:hlinkClick r:id="rId2"/>
              </a:rPr>
              <a:t>RCN Workforce Standards | Publications | Royal College of Nursing</a:t>
            </a:r>
            <a:endParaRPr lang="en-GB" dirty="0">
              <a:solidFill>
                <a:srgbClr val="39363C"/>
              </a:solidFill>
              <a:highlight>
                <a:srgbClr val="FFFFFF"/>
              </a:highlight>
              <a:latin typeface="+mn-lt"/>
            </a:endParaRPr>
          </a:p>
          <a:p>
            <a:pPr>
              <a:spcBef>
                <a:spcPts val="0"/>
              </a:spcBef>
              <a:spcAft>
                <a:spcPts val="1200"/>
              </a:spcAft>
            </a:pPr>
            <a:r>
              <a:rPr lang="en-GB" dirty="0">
                <a:latin typeface="+mn-lt"/>
                <a:hlinkClick r:id="rId3"/>
              </a:rPr>
              <a:t>RCN position on clinical supervision | Royal College of Nursing</a:t>
            </a:r>
            <a:endParaRPr lang="en-GB" dirty="0">
              <a:latin typeface="+mn-lt"/>
            </a:endParaRPr>
          </a:p>
        </p:txBody>
      </p:sp>
    </p:spTree>
    <p:extLst>
      <p:ext uri="{BB962C8B-B14F-4D97-AF65-F5344CB8AC3E}">
        <p14:creationId xmlns:p14="http://schemas.microsoft.com/office/powerpoint/2010/main" val="9793423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BDBF29-2715-C07C-DD1A-982B69E545DC}"/>
              </a:ext>
            </a:extLst>
          </p:cNvPr>
          <p:cNvSpPr>
            <a:spLocks noGrp="1"/>
          </p:cNvSpPr>
          <p:nvPr>
            <p:ph idx="1"/>
          </p:nvPr>
        </p:nvSpPr>
        <p:spPr>
          <a:xfrm>
            <a:off x="441601" y="1785089"/>
            <a:ext cx="9809019" cy="2912630"/>
          </a:xfrm>
        </p:spPr>
        <p:txBody>
          <a:bodyPr/>
          <a:lstStyle/>
          <a:p>
            <a:r>
              <a:rPr lang="en-GB" sz="2400" dirty="0"/>
              <a:t>Nurses must be responsible and accountable for keeping their knowledge and skills up to date through continuing professional development. They must aim to improve their performance and enhance the safety and quality of care through evaluation, supervision and appraisal.</a:t>
            </a:r>
          </a:p>
          <a:p>
            <a:endParaRPr lang="en-GB" sz="2400" dirty="0"/>
          </a:p>
          <a:p>
            <a:r>
              <a:rPr lang="en-GB" sz="1050" dirty="0">
                <a:hlinkClick r:id="rId2"/>
              </a:rPr>
              <a:t>nmc-standards-for-competence-for-registered-nurses.pdf</a:t>
            </a:r>
            <a:endParaRPr lang="en-GB" sz="1050" dirty="0"/>
          </a:p>
        </p:txBody>
      </p:sp>
    </p:spTree>
    <p:extLst>
      <p:ext uri="{BB962C8B-B14F-4D97-AF65-F5344CB8AC3E}">
        <p14:creationId xmlns:p14="http://schemas.microsoft.com/office/powerpoint/2010/main" val="8211045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1BB2F-6138-0DCC-B946-63C9253628CE}"/>
              </a:ext>
            </a:extLst>
          </p:cNvPr>
          <p:cNvSpPr>
            <a:spLocks noGrp="1"/>
          </p:cNvSpPr>
          <p:nvPr>
            <p:ph type="title"/>
          </p:nvPr>
        </p:nvSpPr>
        <p:spPr>
          <a:xfrm>
            <a:off x="256667" y="451716"/>
            <a:ext cx="9809019" cy="1325563"/>
          </a:xfrm>
        </p:spPr>
        <p:txBody>
          <a:bodyPr/>
          <a:lstStyle/>
          <a:p>
            <a:r>
              <a:rPr lang="en-GB" dirty="0"/>
              <a:t>Regulatory requirements-CQC </a:t>
            </a:r>
          </a:p>
        </p:txBody>
      </p:sp>
      <p:sp>
        <p:nvSpPr>
          <p:cNvPr id="3" name="Content Placeholder 2">
            <a:extLst>
              <a:ext uri="{FF2B5EF4-FFF2-40B4-BE49-F238E27FC236}">
                <a16:creationId xmlns:a16="http://schemas.microsoft.com/office/drawing/2014/main" id="{31F074E6-E482-0825-740E-F5B7446A24A0}"/>
              </a:ext>
            </a:extLst>
          </p:cNvPr>
          <p:cNvSpPr>
            <a:spLocks noGrp="1"/>
          </p:cNvSpPr>
          <p:nvPr>
            <p:ph idx="1"/>
          </p:nvPr>
        </p:nvSpPr>
        <p:spPr>
          <a:xfrm>
            <a:off x="130139" y="1528235"/>
            <a:ext cx="11805194" cy="2912630"/>
          </a:xfrm>
        </p:spPr>
        <p:txBody>
          <a:bodyPr/>
          <a:lstStyle/>
          <a:p>
            <a:pPr algn="l"/>
            <a:r>
              <a:rPr lang="en-GB" b="0" i="0" dirty="0">
                <a:solidFill>
                  <a:srgbClr val="212121"/>
                </a:solidFill>
                <a:effectLst/>
                <a:latin typeface="Open Sans" panose="020B0606030504020204" pitchFamily="34" charset="0"/>
              </a:rPr>
              <a:t>Providers must make sure staff are competent and provide appropriate supervision and oversight. A senior member of the clinical primary care team should provide day-to-day supervision of all clinical staff under their direction and control.</a:t>
            </a:r>
          </a:p>
          <a:p>
            <a:pPr algn="l"/>
            <a:r>
              <a:rPr lang="en-GB" b="0" i="0" dirty="0">
                <a:solidFill>
                  <a:srgbClr val="212121"/>
                </a:solidFill>
                <a:effectLst/>
                <a:latin typeface="Open Sans" panose="020B0606030504020204" pitchFamily="34" charset="0"/>
              </a:rPr>
              <a:t>Supervision can be:</a:t>
            </a:r>
          </a:p>
          <a:p>
            <a:pPr algn="l">
              <a:buFont typeface="Arial" panose="020B0604020202020204" pitchFamily="34" charset="0"/>
              <a:buChar char="•"/>
            </a:pPr>
            <a:r>
              <a:rPr lang="en-GB" i="0" dirty="0">
                <a:solidFill>
                  <a:srgbClr val="212121"/>
                </a:solidFill>
                <a:effectLst/>
                <a:latin typeface="Open Sans" panose="020B0606030504020204" pitchFamily="34" charset="0"/>
              </a:rPr>
              <a:t>Clinic/practice supervision</a:t>
            </a:r>
          </a:p>
          <a:p>
            <a:pPr algn="l">
              <a:buFont typeface="Arial" panose="020B0604020202020204" pitchFamily="34" charset="0"/>
              <a:buChar char="•"/>
            </a:pPr>
            <a:r>
              <a:rPr lang="en-GB" i="0" dirty="0">
                <a:solidFill>
                  <a:srgbClr val="212121"/>
                </a:solidFill>
                <a:effectLst/>
                <a:latin typeface="Open Sans" panose="020B0606030504020204" pitchFamily="34" charset="0"/>
              </a:rPr>
              <a:t>Clinical/professional supervision: </a:t>
            </a:r>
          </a:p>
          <a:p>
            <a:pPr algn="l">
              <a:buFont typeface="Arial" panose="020B0604020202020204" pitchFamily="34" charset="0"/>
              <a:buChar char="•"/>
            </a:pPr>
            <a:r>
              <a:rPr lang="en-GB" i="0" dirty="0">
                <a:solidFill>
                  <a:srgbClr val="212121"/>
                </a:solidFill>
                <a:effectLst/>
                <a:latin typeface="Open Sans" panose="020B0606030504020204" pitchFamily="34" charset="0"/>
              </a:rPr>
              <a:t>Educational supervision</a:t>
            </a:r>
            <a:r>
              <a:rPr lang="en-GB" b="1" i="0" dirty="0">
                <a:solidFill>
                  <a:srgbClr val="212121"/>
                </a:solidFill>
                <a:effectLst/>
                <a:latin typeface="Open Sans" panose="020B0606030504020204" pitchFamily="34" charset="0"/>
              </a:rPr>
              <a:t>:</a:t>
            </a:r>
            <a:r>
              <a:rPr lang="en-GB" b="0" i="0" dirty="0">
                <a:solidFill>
                  <a:srgbClr val="212121"/>
                </a:solidFill>
                <a:effectLst/>
                <a:latin typeface="Open Sans" panose="020B0606030504020204" pitchFamily="34" charset="0"/>
              </a:rPr>
              <a:t> </a:t>
            </a:r>
            <a:r>
              <a:rPr lang="en-GB" sz="1200" dirty="0">
                <a:hlinkClick r:id="rId2"/>
              </a:rPr>
              <a:t>GP </a:t>
            </a:r>
            <a:r>
              <a:rPr lang="en-GB" sz="1200" dirty="0" err="1">
                <a:hlinkClick r:id="rId2"/>
              </a:rPr>
              <a:t>mythbuster</a:t>
            </a:r>
            <a:r>
              <a:rPr lang="en-GB" sz="1200" dirty="0">
                <a:hlinkClick r:id="rId2"/>
              </a:rPr>
              <a:t> 106: Staff not directly employed by a GP practice - Care Quality Commission (cqc.org.uk)</a:t>
            </a:r>
            <a:endParaRPr lang="en-GB" sz="1200" b="0" i="0" dirty="0">
              <a:solidFill>
                <a:srgbClr val="212121"/>
              </a:solidFill>
              <a:effectLst/>
              <a:latin typeface="Open Sans" panose="020B0606030504020204" pitchFamily="34" charset="0"/>
            </a:endParaRPr>
          </a:p>
          <a:p>
            <a:pPr algn="l"/>
            <a:r>
              <a:rPr lang="en-GB" b="0" i="0" dirty="0">
                <a:solidFill>
                  <a:srgbClr val="212121"/>
                </a:solidFill>
                <a:effectLst/>
                <a:latin typeface="Open Sans" panose="020B0606030504020204" pitchFamily="34" charset="0"/>
              </a:rPr>
              <a:t>Clinical supervision is effective in making sure a nurse remains clinically competent and that they are learning to improve their skills. Clinical supervision can be part of the process to help nurses to revalidate. </a:t>
            </a:r>
          </a:p>
          <a:p>
            <a:pPr algn="l"/>
            <a:r>
              <a:rPr lang="en-GB" b="0" i="0" dirty="0">
                <a:solidFill>
                  <a:srgbClr val="212121"/>
                </a:solidFill>
                <a:effectLst/>
                <a:latin typeface="Open Sans" panose="020B0606030504020204" pitchFamily="34" charset="0"/>
              </a:rPr>
              <a:t>It should:</a:t>
            </a:r>
          </a:p>
          <a:p>
            <a:pPr algn="l">
              <a:buFont typeface="Arial" panose="020B0604020202020204" pitchFamily="34" charset="0"/>
              <a:buChar char="•"/>
            </a:pPr>
            <a:r>
              <a:rPr lang="en-GB" b="0" i="0" dirty="0">
                <a:solidFill>
                  <a:srgbClr val="212121"/>
                </a:solidFill>
                <a:effectLst/>
                <a:latin typeface="Open Sans" panose="020B0606030504020204" pitchFamily="34" charset="0"/>
              </a:rPr>
              <a:t>be undertaken with a suitably-trained peer</a:t>
            </a:r>
          </a:p>
          <a:p>
            <a:pPr algn="l">
              <a:buFont typeface="Arial" panose="020B0604020202020204" pitchFamily="34" charset="0"/>
              <a:buChar char="•"/>
            </a:pPr>
            <a:r>
              <a:rPr lang="en-GB" b="0" i="0" dirty="0">
                <a:solidFill>
                  <a:srgbClr val="212121"/>
                </a:solidFill>
                <a:effectLst/>
                <a:latin typeface="Open Sans" panose="020B0606030504020204" pitchFamily="34" charset="0"/>
              </a:rPr>
              <a:t>follow a framework</a:t>
            </a:r>
          </a:p>
          <a:p>
            <a:pPr algn="l">
              <a:buFont typeface="Arial" panose="020B0604020202020204" pitchFamily="34" charset="0"/>
              <a:buChar char="•"/>
            </a:pPr>
            <a:r>
              <a:rPr lang="en-GB" sz="2000" b="1" i="0" u="sng" dirty="0">
                <a:solidFill>
                  <a:srgbClr val="212121"/>
                </a:solidFill>
                <a:effectLst/>
                <a:latin typeface="Open Sans" panose="020B0606030504020204" pitchFamily="34" charset="0"/>
              </a:rPr>
              <a:t>be documented. </a:t>
            </a:r>
          </a:p>
          <a:p>
            <a:pPr algn="l"/>
            <a:r>
              <a:rPr lang="en-GB" dirty="0">
                <a:hlinkClick r:id="rId3"/>
              </a:rPr>
              <a:t>GP </a:t>
            </a:r>
            <a:r>
              <a:rPr lang="en-GB" dirty="0" err="1">
                <a:hlinkClick r:id="rId3"/>
              </a:rPr>
              <a:t>mythbuster</a:t>
            </a:r>
            <a:r>
              <a:rPr lang="en-GB" dirty="0">
                <a:hlinkClick r:id="rId3"/>
              </a:rPr>
              <a:t> 26: General practice nurses - Care Quality Commission (cqc.org.uk)</a:t>
            </a:r>
            <a:endParaRPr lang="en-GB" b="0" i="0" dirty="0">
              <a:solidFill>
                <a:srgbClr val="212121"/>
              </a:solidFill>
              <a:effectLst/>
              <a:latin typeface="Open Sans" panose="020B0606030504020204" pitchFamily="34" charset="0"/>
            </a:endParaRPr>
          </a:p>
          <a:p>
            <a:endParaRPr lang="en-GB" dirty="0"/>
          </a:p>
        </p:txBody>
      </p:sp>
    </p:spTree>
    <p:extLst>
      <p:ext uri="{BB962C8B-B14F-4D97-AF65-F5344CB8AC3E}">
        <p14:creationId xmlns:p14="http://schemas.microsoft.com/office/powerpoint/2010/main" val="17767112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C8224DA-8B73-C3F2-8E67-A3663BF150A8}"/>
              </a:ext>
            </a:extLst>
          </p:cNvPr>
          <p:cNvSpPr txBox="1"/>
          <p:nvPr/>
        </p:nvSpPr>
        <p:spPr>
          <a:xfrm>
            <a:off x="502866" y="2219315"/>
            <a:ext cx="10224046" cy="323165"/>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 name="Title 1">
            <a:extLst>
              <a:ext uri="{FF2B5EF4-FFF2-40B4-BE49-F238E27FC236}">
                <a16:creationId xmlns:a16="http://schemas.microsoft.com/office/drawing/2014/main" id="{A2261A64-D97A-2819-B8D6-FF452CF09B5B}"/>
              </a:ext>
            </a:extLst>
          </p:cNvPr>
          <p:cNvSpPr>
            <a:spLocks noGrp="1"/>
          </p:cNvSpPr>
          <p:nvPr>
            <p:ph type="title"/>
          </p:nvPr>
        </p:nvSpPr>
        <p:spPr>
          <a:xfrm>
            <a:off x="95125" y="140857"/>
            <a:ext cx="9809162" cy="1325563"/>
          </a:xfrm>
        </p:spPr>
        <p:txBody>
          <a:bodyPr/>
          <a:lstStyle/>
          <a:p>
            <a:r>
              <a:rPr lang="en-GB" dirty="0"/>
              <a:t>Clinical Supervision Models/Frameworks</a:t>
            </a:r>
          </a:p>
        </p:txBody>
      </p:sp>
      <p:sp>
        <p:nvSpPr>
          <p:cNvPr id="3" name="Rectangle 1">
            <a:extLst>
              <a:ext uri="{FF2B5EF4-FFF2-40B4-BE49-F238E27FC236}">
                <a16:creationId xmlns:a16="http://schemas.microsoft.com/office/drawing/2014/main" id="{2A2A0169-F4C1-2C4C-C447-BD69D3C9200B}"/>
              </a:ext>
            </a:extLst>
          </p:cNvPr>
          <p:cNvSpPr>
            <a:spLocks noGrp="1" noChangeArrowheads="1"/>
          </p:cNvSpPr>
          <p:nvPr>
            <p:ph idx="4294967295"/>
          </p:nvPr>
        </p:nvSpPr>
        <p:spPr bwMode="auto">
          <a:xfrm>
            <a:off x="502866" y="1151567"/>
            <a:ext cx="9809162" cy="278528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04704"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300" b="0" i="0" u="none" strike="noStrike" cap="none" normalizeH="0" baseline="0" dirty="0">
              <a:ln>
                <a:noFill/>
              </a:ln>
              <a:solidFill>
                <a:srgbClr val="2D4E9D"/>
              </a:solidFill>
              <a:effectLst/>
              <a:latin typeface="AeonikPro"/>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accent1"/>
                </a:solidFill>
                <a:effectLst/>
                <a:latin typeface="AeonikPro"/>
                <a:cs typeface="Times New Roman" panose="02020603050405020304" pitchFamily="18" charset="0"/>
              </a:rPr>
              <a:t>There are multiple different clinical supervision models that can be considered which will be suited to different team dynamics and </a:t>
            </a:r>
            <a:r>
              <a:rPr kumimoji="0" lang="en-US" altLang="en-US" sz="2000" b="0" i="0" u="none" strike="noStrike" cap="none" normalizeH="0" baseline="0" dirty="0" err="1">
                <a:ln>
                  <a:noFill/>
                </a:ln>
                <a:solidFill>
                  <a:schemeClr val="accent1"/>
                </a:solidFill>
                <a:effectLst/>
                <a:latin typeface="AeonikPro"/>
                <a:cs typeface="Times New Roman" panose="02020603050405020304" pitchFamily="18" charset="0"/>
              </a:rPr>
              <a:t>organisations</a:t>
            </a:r>
            <a:r>
              <a:rPr kumimoji="0" lang="en-US" altLang="en-US" sz="2000" b="0" i="0" u="none" strike="noStrike" cap="none" normalizeH="0" baseline="0" dirty="0">
                <a:ln>
                  <a:noFill/>
                </a:ln>
                <a:solidFill>
                  <a:schemeClr val="accent1"/>
                </a:solidFill>
                <a:effectLst/>
                <a:latin typeface="AeonikPro"/>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000" dirty="0">
              <a:solidFill>
                <a:schemeClr val="accent1"/>
              </a:solidFill>
              <a:latin typeface="AeonikPro"/>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000" dirty="0">
              <a:solidFill>
                <a:schemeClr val="accent1"/>
              </a:solidFill>
              <a:latin typeface="AeonikPro"/>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000" dirty="0">
              <a:solidFill>
                <a:schemeClr val="accent1"/>
              </a:solidFill>
              <a:latin typeface="AeonikPro"/>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chemeClr val="accent1"/>
              </a:solidFill>
              <a:effectLst/>
              <a:latin typeface="AeonikPro"/>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3">
            <a:extLst>
              <a:ext uri="{FF2B5EF4-FFF2-40B4-BE49-F238E27FC236}">
                <a16:creationId xmlns:a16="http://schemas.microsoft.com/office/drawing/2014/main" id="{97648D38-1DB2-14BA-708B-F0FB52968252}"/>
              </a:ext>
            </a:extLst>
          </p:cNvPr>
          <p:cNvSpPr>
            <a:spLocks noChangeArrowheads="1"/>
          </p:cNvSpPr>
          <p:nvPr/>
        </p:nvSpPr>
        <p:spPr bwMode="auto">
          <a:xfrm>
            <a:off x="0" y="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304704"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pic>
        <p:nvPicPr>
          <p:cNvPr id="10" name="Picture 9">
            <a:extLst>
              <a:ext uri="{FF2B5EF4-FFF2-40B4-BE49-F238E27FC236}">
                <a16:creationId xmlns:a16="http://schemas.microsoft.com/office/drawing/2014/main" id="{06827A7D-97F3-D77D-2FFB-43DEE90E47AE}"/>
              </a:ext>
            </a:extLst>
          </p:cNvPr>
          <p:cNvPicPr>
            <a:picLocks noChangeAspect="1"/>
          </p:cNvPicPr>
          <p:nvPr/>
        </p:nvPicPr>
        <p:blipFill>
          <a:blip r:embed="rId2"/>
          <a:stretch>
            <a:fillRect/>
          </a:stretch>
        </p:blipFill>
        <p:spPr>
          <a:xfrm>
            <a:off x="363287" y="2507093"/>
            <a:ext cx="5362575" cy="4210050"/>
          </a:xfrm>
          <a:prstGeom prst="rect">
            <a:avLst/>
          </a:prstGeom>
        </p:spPr>
      </p:pic>
      <p:sp>
        <p:nvSpPr>
          <p:cNvPr id="13" name="TextBox 12">
            <a:extLst>
              <a:ext uri="{FF2B5EF4-FFF2-40B4-BE49-F238E27FC236}">
                <a16:creationId xmlns:a16="http://schemas.microsoft.com/office/drawing/2014/main" id="{16CE6338-5684-2166-4CA8-F4BF76C78CA8}"/>
              </a:ext>
            </a:extLst>
          </p:cNvPr>
          <p:cNvSpPr txBox="1"/>
          <p:nvPr/>
        </p:nvSpPr>
        <p:spPr>
          <a:xfrm>
            <a:off x="6310902" y="5971496"/>
            <a:ext cx="6128534"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hlinkClick r:id="rId3"/>
              </a:rPr>
              <a:t>Clinical supervision models | NHS Employers</a:t>
            </a: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39960148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4429C3B-33AF-7BCC-53B0-E57FB2E96F7E}"/>
              </a:ext>
            </a:extLst>
          </p:cNvPr>
          <p:cNvPicPr>
            <a:picLocks noGrp="1" noChangeAspect="1"/>
          </p:cNvPicPr>
          <p:nvPr>
            <p:ph idx="1"/>
          </p:nvPr>
        </p:nvPicPr>
        <p:blipFill>
          <a:blip r:embed="rId2"/>
          <a:stretch>
            <a:fillRect/>
          </a:stretch>
        </p:blipFill>
        <p:spPr>
          <a:xfrm>
            <a:off x="472013" y="1670861"/>
            <a:ext cx="5623987" cy="3516277"/>
          </a:xfrm>
        </p:spPr>
      </p:pic>
      <p:sp>
        <p:nvSpPr>
          <p:cNvPr id="6" name="TextBox 5">
            <a:extLst>
              <a:ext uri="{FF2B5EF4-FFF2-40B4-BE49-F238E27FC236}">
                <a16:creationId xmlns:a16="http://schemas.microsoft.com/office/drawing/2014/main" id="{0EE8C5AA-205C-E292-0B21-0AF8156994E7}"/>
              </a:ext>
            </a:extLst>
          </p:cNvPr>
          <p:cNvSpPr txBox="1"/>
          <p:nvPr/>
        </p:nvSpPr>
        <p:spPr>
          <a:xfrm>
            <a:off x="472013" y="181108"/>
            <a:ext cx="5178175"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3087"/>
                </a:solidFill>
                <a:effectLst/>
                <a:uLnTx/>
                <a:uFillTx/>
                <a:latin typeface="Arial" panose="020B0604020202020204"/>
                <a:ea typeface="+mn-ea"/>
                <a:cs typeface="+mn-cs"/>
              </a:rPr>
              <a:t>Proctors model of Supervision (1986)</a:t>
            </a:r>
          </a:p>
        </p:txBody>
      </p:sp>
      <p:sp>
        <p:nvSpPr>
          <p:cNvPr id="3" name="TextBox 2">
            <a:extLst>
              <a:ext uri="{FF2B5EF4-FFF2-40B4-BE49-F238E27FC236}">
                <a16:creationId xmlns:a16="http://schemas.microsoft.com/office/drawing/2014/main" id="{D248463F-EBDF-E783-7C29-BCE34BF24742}"/>
              </a:ext>
            </a:extLst>
          </p:cNvPr>
          <p:cNvSpPr txBox="1"/>
          <p:nvPr/>
        </p:nvSpPr>
        <p:spPr>
          <a:xfrm>
            <a:off x="6287784" y="1443840"/>
            <a:ext cx="5506949" cy="4247317"/>
          </a:xfrm>
          <a:prstGeom prst="rect">
            <a:avLst/>
          </a:prstGeom>
          <a:noFill/>
        </p:spPr>
        <p:txBody>
          <a:bodyPr wrap="square" rtlCol="0">
            <a:spAutoFit/>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1A1F3E"/>
                </a:solidFill>
                <a:effectLst/>
                <a:highlight>
                  <a:srgbClr val="FFFFFF"/>
                </a:highlight>
                <a:uLnTx/>
                <a:uFillTx/>
                <a:latin typeface="AeonikPro"/>
                <a:ea typeface="+mn-ea"/>
                <a:cs typeface="+mn-cs"/>
              </a:rPr>
              <a:t>Normative; this focuses on the managerial aspects to learning, which could include core mandatory training and continue professional development.</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rgbClr val="1A1F3E"/>
              </a:solidFill>
              <a:effectLst/>
              <a:highlight>
                <a:srgbClr val="FFFFFF"/>
              </a:highlight>
              <a:uLnTx/>
              <a:uFillTx/>
              <a:latin typeface="AeonikPro"/>
              <a:ea typeface="+mn-ea"/>
              <a:cs typeface="+mn-cs"/>
            </a:endParaRP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1A1F3E"/>
                </a:solidFill>
                <a:effectLst/>
                <a:highlight>
                  <a:srgbClr val="FFFFFF"/>
                </a:highlight>
                <a:uLnTx/>
                <a:uFillTx/>
                <a:latin typeface="AeonikPro"/>
                <a:ea typeface="+mn-ea"/>
                <a:cs typeface="+mn-cs"/>
              </a:rPr>
              <a:t>Formative; this focuses on developing knowledge and skills in professional development and using self-reflection as a tool to further develop self-awareness. This aims to increase the practitioner’s reflection of their own practice.</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rgbClr val="1A1F3E"/>
              </a:solidFill>
              <a:effectLst/>
              <a:highlight>
                <a:srgbClr val="FFFFFF"/>
              </a:highlight>
              <a:uLnTx/>
              <a:uFillTx/>
              <a:latin typeface="AeonikPro"/>
              <a:ea typeface="+mn-ea"/>
              <a:cs typeface="+mn-cs"/>
            </a:endParaRP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1A1F3E"/>
                </a:solidFill>
                <a:effectLst/>
                <a:highlight>
                  <a:srgbClr val="FFFFFF"/>
                </a:highlight>
                <a:uLnTx/>
                <a:uFillTx/>
                <a:latin typeface="AeonikPro"/>
                <a:ea typeface="+mn-ea"/>
                <a:cs typeface="+mn-cs"/>
              </a:rPr>
              <a:t>Restorative; personal development focusing on support, preventing burnout, and learning to better manage stress. This supervision can take place as one-to-one supervision, peer group supervision or a combination of both types.</a:t>
            </a:r>
          </a:p>
        </p:txBody>
      </p:sp>
    </p:spTree>
    <p:extLst>
      <p:ext uri="{BB962C8B-B14F-4D97-AF65-F5344CB8AC3E}">
        <p14:creationId xmlns:p14="http://schemas.microsoft.com/office/powerpoint/2010/main" val="12546432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D79DD-70F1-0D7F-34EA-642BFC7DB69F}"/>
              </a:ext>
            </a:extLst>
          </p:cNvPr>
          <p:cNvSpPr>
            <a:spLocks noGrp="1"/>
          </p:cNvSpPr>
          <p:nvPr>
            <p:ph type="title"/>
          </p:nvPr>
        </p:nvSpPr>
        <p:spPr>
          <a:xfrm>
            <a:off x="335498" y="287329"/>
            <a:ext cx="9950335" cy="1325563"/>
          </a:xfrm>
        </p:spPr>
        <p:txBody>
          <a:bodyPr/>
          <a:lstStyle/>
          <a:p>
            <a:r>
              <a:rPr lang="en-GB" dirty="0"/>
              <a:t>Professional Nurse Advocate</a:t>
            </a:r>
          </a:p>
        </p:txBody>
      </p:sp>
      <p:sp>
        <p:nvSpPr>
          <p:cNvPr id="3" name="Content Placeholder 2">
            <a:extLst>
              <a:ext uri="{FF2B5EF4-FFF2-40B4-BE49-F238E27FC236}">
                <a16:creationId xmlns:a16="http://schemas.microsoft.com/office/drawing/2014/main" id="{72D9F1F5-9E13-FD3A-631C-093C5DC3487F}"/>
              </a:ext>
            </a:extLst>
          </p:cNvPr>
          <p:cNvSpPr>
            <a:spLocks noGrp="1"/>
          </p:cNvSpPr>
          <p:nvPr>
            <p:ph idx="1"/>
          </p:nvPr>
        </p:nvSpPr>
        <p:spPr>
          <a:xfrm>
            <a:off x="130139" y="1356236"/>
            <a:ext cx="11726363" cy="2912630"/>
          </a:xfrm>
        </p:spPr>
        <p:txBody>
          <a:bodyPr/>
          <a:lstStyle/>
          <a:p>
            <a:r>
              <a:rPr lang="en-GB" sz="2000" b="0" i="0" dirty="0">
                <a:solidFill>
                  <a:schemeClr val="accent1"/>
                </a:solidFill>
                <a:effectLst/>
                <a:highlight>
                  <a:srgbClr val="FFFFFF"/>
                </a:highlight>
                <a:latin typeface="+mn-lt"/>
              </a:rPr>
              <a:t>PNA training provides those on the programme with skills to facilitate restorative supervision to their colleagues and teams, in nursing and beyond. </a:t>
            </a:r>
          </a:p>
          <a:p>
            <a:r>
              <a:rPr lang="en-GB" sz="2000" b="1" i="0" dirty="0">
                <a:solidFill>
                  <a:srgbClr val="003087"/>
                </a:solidFill>
                <a:effectLst/>
                <a:highlight>
                  <a:srgbClr val="FFFFFF"/>
                </a:highlight>
                <a:latin typeface="-apple-system"/>
              </a:rPr>
              <a:t>PNA application criteria:</a:t>
            </a:r>
            <a:endParaRPr lang="en-GB" sz="2000" dirty="0">
              <a:solidFill>
                <a:schemeClr val="accent1"/>
              </a:solidFill>
              <a:highlight>
                <a:srgbClr val="FFFFFF"/>
              </a:highlight>
              <a:latin typeface="+mn-lt"/>
            </a:endParaRPr>
          </a:p>
          <a:p>
            <a:pPr algn="l" fontAlgn="base">
              <a:buFont typeface="Arial" panose="020B0604020202020204" pitchFamily="34" charset="0"/>
              <a:buChar char="•"/>
            </a:pPr>
            <a:r>
              <a:rPr lang="en-GB" sz="2000" b="0" i="0" dirty="0">
                <a:solidFill>
                  <a:srgbClr val="202A30"/>
                </a:solidFill>
                <a:effectLst/>
                <a:highlight>
                  <a:srgbClr val="FFFFFF"/>
                </a:highlight>
                <a:latin typeface="-apple-system"/>
              </a:rPr>
              <a:t>be a registered nurse with the Nursing &amp; Midwifery Council (hold a current registration)</a:t>
            </a:r>
          </a:p>
          <a:p>
            <a:pPr algn="l" fontAlgn="base">
              <a:buFont typeface="Arial" panose="020B0604020202020204" pitchFamily="34" charset="0"/>
              <a:buChar char="•"/>
            </a:pPr>
            <a:r>
              <a:rPr lang="en-GB" sz="2000" b="0" i="0" dirty="0">
                <a:solidFill>
                  <a:srgbClr val="202A30"/>
                </a:solidFill>
                <a:effectLst/>
                <a:highlight>
                  <a:srgbClr val="FFFFFF"/>
                </a:highlight>
                <a:latin typeface="-apple-system"/>
              </a:rPr>
              <a:t>Band 5 or above working in a patient-facing clinical role within a healthcare setting providing NHS-commissioned care</a:t>
            </a:r>
          </a:p>
          <a:p>
            <a:pPr algn="l" fontAlgn="base">
              <a:buFont typeface="Arial" panose="020B0604020202020204" pitchFamily="34" charset="0"/>
              <a:buChar char="•"/>
            </a:pPr>
            <a:r>
              <a:rPr lang="en-GB" sz="2000" b="0" i="0" dirty="0">
                <a:solidFill>
                  <a:srgbClr val="202A30"/>
                </a:solidFill>
                <a:effectLst/>
                <a:highlight>
                  <a:srgbClr val="FFFFFF"/>
                </a:highlight>
                <a:latin typeface="-apple-system"/>
              </a:rPr>
              <a:t>evidence of previous level 6 study (Bachelor’s degree level)</a:t>
            </a:r>
          </a:p>
          <a:p>
            <a:pPr fontAlgn="base">
              <a:buFont typeface="Arial" panose="020B0604020202020204" pitchFamily="34" charset="0"/>
              <a:buChar char="•"/>
            </a:pPr>
            <a:r>
              <a:rPr lang="en-GB" sz="2000" b="0" i="0" dirty="0">
                <a:solidFill>
                  <a:srgbClr val="202A30"/>
                </a:solidFill>
                <a:effectLst/>
                <a:highlight>
                  <a:srgbClr val="FFFFFF"/>
                </a:highlight>
                <a:latin typeface="-apple-system"/>
              </a:rPr>
              <a:t>completed the </a:t>
            </a:r>
            <a:r>
              <a:rPr lang="en-GB" sz="2000" b="0" i="0" u="sng" dirty="0">
                <a:solidFill>
                  <a:srgbClr val="005EB8"/>
                </a:solidFill>
                <a:effectLst/>
                <a:highlight>
                  <a:srgbClr val="FFFFFF"/>
                </a:highlight>
                <a:latin typeface="-apple-system"/>
                <a:hlinkClick r:id="rId2"/>
              </a:rPr>
              <a:t>Professional Clinical Nursing Leadership e-learning modules</a:t>
            </a:r>
            <a:r>
              <a:rPr lang="en-GB" sz="2000" b="0" i="0" dirty="0">
                <a:solidFill>
                  <a:srgbClr val="202A30"/>
                </a:solidFill>
                <a:effectLst/>
                <a:highlight>
                  <a:srgbClr val="FFFFFF"/>
                </a:highlight>
                <a:latin typeface="-apple-system"/>
              </a:rPr>
              <a:t> on the PNA role and the A-EQUIP model.</a:t>
            </a:r>
            <a:endParaRPr lang="en-GB" sz="2000" dirty="0">
              <a:solidFill>
                <a:schemeClr val="accent1"/>
              </a:solidFill>
              <a:highlight>
                <a:srgbClr val="FFFFFF"/>
              </a:highlight>
              <a:latin typeface="+mn-lt"/>
            </a:endParaRPr>
          </a:p>
          <a:p>
            <a:pPr algn="l" fontAlgn="base"/>
            <a:r>
              <a:rPr lang="en-GB" sz="2000" b="1" i="0" dirty="0">
                <a:solidFill>
                  <a:srgbClr val="202A30"/>
                </a:solidFill>
                <a:effectLst/>
                <a:highlight>
                  <a:srgbClr val="FFFFFF"/>
                </a:highlight>
                <a:latin typeface="inherit"/>
              </a:rPr>
              <a:t>South East</a:t>
            </a:r>
            <a:endParaRPr lang="en-GB" sz="2000" b="0" i="0" dirty="0">
              <a:solidFill>
                <a:srgbClr val="202A30"/>
              </a:solidFill>
              <a:effectLst/>
              <a:highlight>
                <a:srgbClr val="FFFFFF"/>
              </a:highlight>
              <a:latin typeface="-apple-system"/>
            </a:endParaRPr>
          </a:p>
          <a:p>
            <a:pPr algn="l" fontAlgn="base">
              <a:buFont typeface="Arial" panose="020B0604020202020204" pitchFamily="34" charset="0"/>
              <a:buChar char="•"/>
            </a:pPr>
            <a:r>
              <a:rPr lang="en-GB" sz="2000" b="0" i="0" dirty="0">
                <a:solidFill>
                  <a:srgbClr val="202A30"/>
                </a:solidFill>
                <a:effectLst/>
                <a:highlight>
                  <a:srgbClr val="FFFFFF"/>
                </a:highlight>
                <a:latin typeface="-apple-system"/>
              </a:rPr>
              <a:t>Lead: Natalie Percival and Wendy Keating</a:t>
            </a:r>
          </a:p>
          <a:p>
            <a:pPr algn="l" fontAlgn="base">
              <a:buFont typeface="Arial" panose="020B0604020202020204" pitchFamily="34" charset="0"/>
              <a:buChar char="•"/>
            </a:pPr>
            <a:r>
              <a:rPr lang="en-GB" sz="2000" b="0" i="0" dirty="0">
                <a:solidFill>
                  <a:srgbClr val="202A30"/>
                </a:solidFill>
                <a:effectLst/>
                <a:highlight>
                  <a:srgbClr val="FFFFFF"/>
                </a:highlight>
                <a:latin typeface="-apple-system"/>
              </a:rPr>
              <a:t>Email: </a:t>
            </a:r>
            <a:r>
              <a:rPr lang="en-GB" sz="2000" b="0" i="0" u="sng" dirty="0">
                <a:solidFill>
                  <a:srgbClr val="005EB8"/>
                </a:solidFill>
                <a:effectLst/>
                <a:highlight>
                  <a:srgbClr val="FFFFFF"/>
                </a:highlight>
                <a:latin typeface="-apple-system"/>
                <a:hlinkClick r:id="rId3"/>
              </a:rPr>
              <a:t>southeast.nursingpna@nhs.net</a:t>
            </a:r>
            <a:endParaRPr lang="en-GB" sz="2000" b="0" i="0" dirty="0">
              <a:solidFill>
                <a:srgbClr val="202A30"/>
              </a:solidFill>
              <a:effectLst/>
              <a:highlight>
                <a:srgbClr val="FFFFFF"/>
              </a:highlight>
              <a:latin typeface="-apple-system"/>
            </a:endParaRPr>
          </a:p>
          <a:p>
            <a:endParaRPr lang="en-GB" sz="2000" dirty="0">
              <a:solidFill>
                <a:schemeClr val="accent1"/>
              </a:solidFill>
              <a:latin typeface="+mn-lt"/>
            </a:endParaRPr>
          </a:p>
        </p:txBody>
      </p:sp>
    </p:spTree>
    <p:extLst>
      <p:ext uri="{BB962C8B-B14F-4D97-AF65-F5344CB8AC3E}">
        <p14:creationId xmlns:p14="http://schemas.microsoft.com/office/powerpoint/2010/main" val="20034309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5CDDC-5159-EA7D-A281-C51D01A0C6D1}"/>
              </a:ext>
            </a:extLst>
          </p:cNvPr>
          <p:cNvSpPr>
            <a:spLocks noGrp="1"/>
          </p:cNvSpPr>
          <p:nvPr>
            <p:ph type="title"/>
          </p:nvPr>
        </p:nvSpPr>
        <p:spPr>
          <a:xfrm>
            <a:off x="390231" y="749666"/>
            <a:ext cx="9809019" cy="1325563"/>
          </a:xfrm>
        </p:spPr>
        <p:txBody>
          <a:bodyPr/>
          <a:lstStyle/>
          <a:p>
            <a:r>
              <a:rPr lang="en-GB" dirty="0"/>
              <a:t>Take home messages</a:t>
            </a:r>
          </a:p>
        </p:txBody>
      </p:sp>
      <p:sp>
        <p:nvSpPr>
          <p:cNvPr id="3" name="Content Placeholder 2">
            <a:extLst>
              <a:ext uri="{FF2B5EF4-FFF2-40B4-BE49-F238E27FC236}">
                <a16:creationId xmlns:a16="http://schemas.microsoft.com/office/drawing/2014/main" id="{46557885-BF56-0D5A-A7B1-0B0FFEBBD7DA}"/>
              </a:ext>
            </a:extLst>
          </p:cNvPr>
          <p:cNvSpPr>
            <a:spLocks noGrp="1"/>
          </p:cNvSpPr>
          <p:nvPr>
            <p:ph idx="1"/>
          </p:nvPr>
        </p:nvSpPr>
        <p:spPr>
          <a:xfrm>
            <a:off x="308038" y="2154958"/>
            <a:ext cx="9809019" cy="2912630"/>
          </a:xfrm>
        </p:spPr>
        <p:txBody>
          <a:bodyPr/>
          <a:lstStyle/>
          <a:p>
            <a:r>
              <a:rPr lang="en-GB" dirty="0"/>
              <a:t>Clinical Supervision is happening every day in practices but may not be recognised or documented as such. </a:t>
            </a:r>
          </a:p>
          <a:p>
            <a:endParaRPr lang="en-GB" dirty="0"/>
          </a:p>
          <a:p>
            <a:r>
              <a:rPr lang="en-GB" dirty="0"/>
              <a:t>Documenting clinical supervision in meeting minutes, agendas, clinic diaries and within 1:1 and appraisal processes will meet the regulatory aspects. </a:t>
            </a:r>
          </a:p>
          <a:p>
            <a:endParaRPr lang="en-GB" dirty="0"/>
          </a:p>
          <a:p>
            <a:r>
              <a:rPr lang="en-GB" dirty="0"/>
              <a:t>Improving the understanding of clinical supervision and its objectives will encourage more participation.</a:t>
            </a:r>
          </a:p>
          <a:p>
            <a:endParaRPr lang="en-GB" dirty="0"/>
          </a:p>
          <a:p>
            <a:endParaRPr lang="en-GB" dirty="0"/>
          </a:p>
          <a:p>
            <a:r>
              <a:rPr lang="en-GB" dirty="0"/>
              <a:t> </a:t>
            </a:r>
          </a:p>
          <a:p>
            <a:r>
              <a:rPr lang="en-GB" dirty="0"/>
              <a:t> </a:t>
            </a:r>
          </a:p>
        </p:txBody>
      </p:sp>
    </p:spTree>
    <p:extLst>
      <p:ext uri="{BB962C8B-B14F-4D97-AF65-F5344CB8AC3E}">
        <p14:creationId xmlns:p14="http://schemas.microsoft.com/office/powerpoint/2010/main" val="26795380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2C1BA-7554-5A16-9BED-2848D24423E0}"/>
              </a:ext>
            </a:extLst>
          </p:cNvPr>
          <p:cNvSpPr>
            <a:spLocks noGrp="1"/>
          </p:cNvSpPr>
          <p:nvPr>
            <p:ph type="title"/>
          </p:nvPr>
        </p:nvSpPr>
        <p:spPr>
          <a:xfrm>
            <a:off x="0" y="164039"/>
            <a:ext cx="9950335" cy="1325563"/>
          </a:xfrm>
        </p:spPr>
        <p:txBody>
          <a:bodyPr/>
          <a:lstStyle/>
          <a:p>
            <a:r>
              <a:rPr lang="en-GB" dirty="0"/>
              <a:t>Reference and useful links</a:t>
            </a:r>
          </a:p>
        </p:txBody>
      </p:sp>
      <p:sp>
        <p:nvSpPr>
          <p:cNvPr id="3" name="Content Placeholder 2">
            <a:extLst>
              <a:ext uri="{FF2B5EF4-FFF2-40B4-BE49-F238E27FC236}">
                <a16:creationId xmlns:a16="http://schemas.microsoft.com/office/drawing/2014/main" id="{12E0EA9E-2D85-7EB8-2007-AFC79467E748}"/>
              </a:ext>
            </a:extLst>
          </p:cNvPr>
          <p:cNvSpPr>
            <a:spLocks noGrp="1"/>
          </p:cNvSpPr>
          <p:nvPr>
            <p:ph idx="1"/>
          </p:nvPr>
        </p:nvSpPr>
        <p:spPr>
          <a:xfrm>
            <a:off x="181385" y="1384246"/>
            <a:ext cx="9950335" cy="2912630"/>
          </a:xfrm>
        </p:spPr>
        <p:txBody>
          <a:bodyPr/>
          <a:lstStyle/>
          <a:p>
            <a:r>
              <a:rPr lang="en-GB" dirty="0">
                <a:hlinkClick r:id="rId2"/>
              </a:rPr>
              <a:t>NHS England » Supervision guidance for primary care network multidisciplinary teams</a:t>
            </a:r>
            <a:endParaRPr lang="en-GB" dirty="0"/>
          </a:p>
          <a:p>
            <a:endParaRPr lang="en-GB" dirty="0"/>
          </a:p>
          <a:p>
            <a:r>
              <a:rPr lang="en-GB" dirty="0">
                <a:hlinkClick r:id="rId3"/>
              </a:rPr>
              <a:t>The Nursing Team - Clinical Supervision - Wessex LMCs</a:t>
            </a:r>
            <a:endParaRPr lang="en-GB" dirty="0"/>
          </a:p>
          <a:p>
            <a:endParaRPr lang="en-GB" dirty="0"/>
          </a:p>
          <a:p>
            <a:r>
              <a:rPr lang="en-GB" dirty="0">
                <a:hlinkClick r:id="rId4"/>
              </a:rPr>
              <a:t>NHS England » Professional nurse advocate A-EQUIP model: a model of clinical supervision for nurses</a:t>
            </a:r>
            <a:endParaRPr lang="en-GB" dirty="0"/>
          </a:p>
          <a:p>
            <a:endParaRPr lang="en-GB" dirty="0"/>
          </a:p>
          <a:p>
            <a:r>
              <a:rPr lang="en-GB" dirty="0">
                <a:hlinkClick r:id="rId5"/>
              </a:rPr>
              <a:t>GP </a:t>
            </a:r>
            <a:r>
              <a:rPr lang="en-GB" dirty="0" err="1">
                <a:hlinkClick r:id="rId5"/>
              </a:rPr>
              <a:t>mythbuster</a:t>
            </a:r>
            <a:r>
              <a:rPr lang="en-GB" dirty="0">
                <a:hlinkClick r:id="rId5"/>
              </a:rPr>
              <a:t> 26: General practice nurses - Care Quality Commission (cqc.org.uk)</a:t>
            </a:r>
            <a:endParaRPr lang="en-GB" dirty="0"/>
          </a:p>
          <a:p>
            <a:endParaRPr lang="en-GB" dirty="0"/>
          </a:p>
          <a:p>
            <a:r>
              <a:rPr lang="en-GB" dirty="0">
                <a:hlinkClick r:id="rId6"/>
              </a:rPr>
              <a:t>Clinical supervision models | NHS Employers</a:t>
            </a:r>
            <a:endParaRPr lang="en-GB" dirty="0"/>
          </a:p>
          <a:p>
            <a:endParaRPr lang="en-GB" dirty="0"/>
          </a:p>
          <a:p>
            <a:r>
              <a:rPr lang="en-GB" dirty="0">
                <a:hlinkClick r:id="rId7"/>
              </a:rPr>
              <a:t>RCN position on clinical supervision | Royal College of Nursing</a:t>
            </a:r>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26385861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A380AA7-4693-82B4-819B-CBBE3C35C10B}"/>
              </a:ext>
            </a:extLst>
          </p:cNvPr>
          <p:cNvSpPr txBox="1"/>
          <p:nvPr/>
        </p:nvSpPr>
        <p:spPr>
          <a:xfrm>
            <a:off x="341744" y="1427770"/>
            <a:ext cx="9836727" cy="34163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Helvetica" panose="020B0604020202020204" pitchFamily="34" charset="0"/>
                <a:ea typeface="Aptos" panose="020B0004020202020204" pitchFamily="34" charset="0"/>
                <a:cs typeface="+mn-cs"/>
              </a:rPr>
              <a:t>To mitigate further instances of the misidentification of patients’ HIV status on the ICE forms, the form has been amended with effect from </a:t>
            </a:r>
            <a:r>
              <a:rPr kumimoji="0" lang="en-GB" sz="1800" b="1" i="0" u="none" strike="noStrike" kern="1200" cap="none" spc="0" normalizeH="0" baseline="0" noProof="0" dirty="0">
                <a:ln>
                  <a:noFill/>
                </a:ln>
                <a:solidFill>
                  <a:srgbClr val="000000"/>
                </a:solidFill>
                <a:effectLst/>
                <a:uLnTx/>
                <a:uFillTx/>
                <a:latin typeface="Helvetica" panose="020B0604020202020204" pitchFamily="34" charset="0"/>
                <a:ea typeface="Aptos" panose="020B0004020202020204" pitchFamily="34" charset="0"/>
                <a:cs typeface="+mn-cs"/>
              </a:rPr>
              <a:t>Tuesday 20 August</a:t>
            </a:r>
            <a:r>
              <a:rPr kumimoji="0" lang="en-GB" sz="1800" b="0" i="0" u="none" strike="noStrike" kern="1200" cap="none" spc="0" normalizeH="0" baseline="0" noProof="0" dirty="0">
                <a:ln>
                  <a:noFill/>
                </a:ln>
                <a:solidFill>
                  <a:srgbClr val="000000"/>
                </a:solidFill>
                <a:effectLst/>
                <a:uLnTx/>
                <a:uFillTx/>
                <a:latin typeface="Helvetica" panose="020B0604020202020204" pitchFamily="34" charset="0"/>
                <a:ea typeface="Aptos" panose="020B0004020202020204" pitchFamily="34" charset="0"/>
                <a:cs typeface="+mn-cs"/>
              </a:rPr>
              <a:t>. The question ‘</a:t>
            </a:r>
            <a:r>
              <a:rPr kumimoji="0" lang="en-GB" sz="1800" b="0" i="1" u="none" strike="noStrike" kern="1200" cap="none" spc="0" normalizeH="0" baseline="0" noProof="0" dirty="0">
                <a:ln>
                  <a:noFill/>
                </a:ln>
                <a:solidFill>
                  <a:srgbClr val="000000"/>
                </a:solidFill>
                <a:effectLst/>
                <a:uLnTx/>
                <a:uFillTx/>
                <a:latin typeface="Helvetica" panose="020B0604020202020204" pitchFamily="34" charset="0"/>
                <a:ea typeface="Aptos" panose="020B0004020202020204" pitchFamily="34" charset="0"/>
                <a:cs typeface="+mn-cs"/>
              </a:rPr>
              <a:t>Is this patient HIV positive?’</a:t>
            </a:r>
            <a:r>
              <a:rPr kumimoji="0" lang="en-GB" sz="1800" b="0" i="0" u="none" strike="noStrike" kern="1200" cap="none" spc="0" normalizeH="0" baseline="0" noProof="0" dirty="0">
                <a:ln>
                  <a:noFill/>
                </a:ln>
                <a:solidFill>
                  <a:srgbClr val="000000"/>
                </a:solidFill>
                <a:effectLst/>
                <a:uLnTx/>
                <a:uFillTx/>
                <a:latin typeface="Helvetica" panose="020B0604020202020204" pitchFamily="34" charset="0"/>
                <a:ea typeface="Aptos" panose="020B0004020202020204" pitchFamily="34" charset="0"/>
                <a:cs typeface="+mn-cs"/>
              </a:rPr>
              <a:t> has been changed to ‘</a:t>
            </a:r>
            <a:r>
              <a:rPr kumimoji="0" lang="en-GB" sz="1800" b="0" i="1" u="none" strike="noStrike" kern="1200" cap="none" spc="0" normalizeH="0" baseline="0" noProof="0" dirty="0">
                <a:ln>
                  <a:noFill/>
                </a:ln>
                <a:solidFill>
                  <a:srgbClr val="000000"/>
                </a:solidFill>
                <a:effectLst/>
                <a:uLnTx/>
                <a:uFillTx/>
                <a:latin typeface="Helvetica" panose="020B0604020202020204" pitchFamily="34" charset="0"/>
                <a:ea typeface="Aptos" panose="020B0004020202020204" pitchFamily="34" charset="0"/>
                <a:cs typeface="+mn-cs"/>
              </a:rPr>
              <a:t>Does this patient have a retroviral infection (RVI)?’ </a:t>
            </a:r>
            <a:r>
              <a:rPr kumimoji="0" lang="en-GB" sz="1800" b="0" i="0" u="none" strike="noStrike" kern="1200" cap="none" spc="0" normalizeH="0" baseline="0" noProof="0" dirty="0">
                <a:ln>
                  <a:noFill/>
                </a:ln>
                <a:solidFill>
                  <a:srgbClr val="000000"/>
                </a:solidFill>
                <a:effectLst/>
                <a:uLnTx/>
                <a:uFillTx/>
                <a:latin typeface="Helvetica" panose="020B0604020202020204" pitchFamily="34" charset="0"/>
                <a:ea typeface="Aptos" panose="020B0004020202020204" pitchFamily="34" charset="0"/>
                <a:cs typeface="+mn-cs"/>
              </a:rPr>
              <a:t> </a:t>
            </a:r>
            <a:br>
              <a:rPr kumimoji="0" lang="en-GB" sz="1800" b="0" i="0" u="none" strike="noStrike" kern="1200" cap="none" spc="0" normalizeH="0" baseline="0" noProof="0" dirty="0">
                <a:ln>
                  <a:noFill/>
                </a:ln>
                <a:solidFill>
                  <a:srgbClr val="000000"/>
                </a:solidFill>
                <a:effectLst/>
                <a:uLnTx/>
                <a:uFillTx/>
                <a:latin typeface="Helvetica" panose="020B0604020202020204" pitchFamily="34" charset="0"/>
                <a:ea typeface="Aptos" panose="020B0004020202020204" pitchFamily="34" charset="0"/>
                <a:cs typeface="+mn-cs"/>
              </a:rPr>
            </a:br>
            <a:r>
              <a:rPr kumimoji="0" lang="en-GB" sz="1800" b="0" i="0" u="none" strike="noStrike" kern="1200" cap="none" spc="0" normalizeH="0" baseline="0" noProof="0" dirty="0">
                <a:ln>
                  <a:noFill/>
                </a:ln>
                <a:solidFill>
                  <a:srgbClr val="000000"/>
                </a:solidFill>
                <a:effectLst/>
                <a:uLnTx/>
                <a:uFillTx/>
                <a:latin typeface="Helvetica" panose="020B0604020202020204" pitchFamily="34" charset="0"/>
                <a:ea typeface="Aptos" panose="020B0004020202020204" pitchFamily="34" charset="0"/>
                <a:cs typeface="+mn-cs"/>
              </a:rPr>
              <a:t> </a:t>
            </a:r>
            <a:br>
              <a:rPr kumimoji="0" lang="en-GB" sz="1800" b="0" i="0" u="none" strike="noStrike" kern="1200" cap="none" spc="0" normalizeH="0" baseline="0" noProof="0" dirty="0">
                <a:ln>
                  <a:noFill/>
                </a:ln>
                <a:solidFill>
                  <a:srgbClr val="000000"/>
                </a:solidFill>
                <a:effectLst/>
                <a:uLnTx/>
                <a:uFillTx/>
                <a:latin typeface="Helvetica" panose="020B0604020202020204" pitchFamily="34" charset="0"/>
                <a:ea typeface="Aptos" panose="020B0004020202020204" pitchFamily="34" charset="0"/>
                <a:cs typeface="+mn-cs"/>
              </a:rPr>
            </a:br>
            <a:r>
              <a:rPr kumimoji="0" lang="en-GB" sz="1800" b="0" i="0" u="none" strike="noStrike" kern="1200" cap="none" spc="0" normalizeH="0" baseline="0" noProof="0" dirty="0">
                <a:ln>
                  <a:noFill/>
                </a:ln>
                <a:solidFill>
                  <a:srgbClr val="000000"/>
                </a:solidFill>
                <a:effectLst/>
                <a:uLnTx/>
                <a:uFillTx/>
                <a:latin typeface="Helvetica" panose="020B0604020202020204" pitchFamily="34" charset="0"/>
                <a:ea typeface="Aptos" panose="020B0004020202020204" pitchFamily="34" charset="0"/>
                <a:cs typeface="+mn-cs"/>
              </a:rPr>
              <a:t>Further measures, such as a pop-up message on ICE, are being explored as part of the ongoing management of this incident. </a:t>
            </a:r>
            <a:br>
              <a:rPr kumimoji="0" lang="en-GB" sz="1800" b="0" i="0" u="none" strike="noStrike" kern="1200" cap="none" spc="0" normalizeH="0" baseline="0" noProof="0" dirty="0">
                <a:ln>
                  <a:noFill/>
                </a:ln>
                <a:solidFill>
                  <a:srgbClr val="000000"/>
                </a:solidFill>
                <a:effectLst/>
                <a:uLnTx/>
                <a:uFillTx/>
                <a:latin typeface="Helvetica" panose="020B0604020202020204" pitchFamily="34" charset="0"/>
                <a:ea typeface="Aptos" panose="020B0004020202020204" pitchFamily="34" charset="0"/>
                <a:cs typeface="+mn-cs"/>
              </a:rPr>
            </a:br>
            <a:r>
              <a:rPr kumimoji="0" lang="en-GB" sz="1800" b="0" i="0" u="none" strike="noStrike" kern="1200" cap="none" spc="0" normalizeH="0" baseline="0" noProof="0" dirty="0">
                <a:ln>
                  <a:noFill/>
                </a:ln>
                <a:solidFill>
                  <a:srgbClr val="000000"/>
                </a:solidFill>
                <a:effectLst/>
                <a:uLnTx/>
                <a:uFillTx/>
                <a:latin typeface="Helvetica" panose="020B0604020202020204" pitchFamily="34" charset="0"/>
                <a:ea typeface="Aptos" panose="020B0004020202020204" pitchFamily="34" charset="0"/>
                <a:cs typeface="+mn-cs"/>
              </a:rPr>
              <a:t> </a:t>
            </a:r>
            <a:br>
              <a:rPr kumimoji="0" lang="en-GB" sz="1800" b="0" i="0" u="none" strike="noStrike" kern="1200" cap="none" spc="0" normalizeH="0" baseline="0" noProof="0" dirty="0">
                <a:ln>
                  <a:noFill/>
                </a:ln>
                <a:solidFill>
                  <a:srgbClr val="000000"/>
                </a:solidFill>
                <a:effectLst/>
                <a:uLnTx/>
                <a:uFillTx/>
                <a:latin typeface="Helvetica" panose="020B0604020202020204" pitchFamily="34" charset="0"/>
                <a:ea typeface="Aptos" panose="020B0004020202020204" pitchFamily="34" charset="0"/>
                <a:cs typeface="+mn-cs"/>
              </a:rPr>
            </a:br>
            <a:r>
              <a:rPr kumimoji="0" lang="en-GB" sz="1800" b="0" i="0" u="none" strike="noStrike" kern="1200" cap="none" spc="0" normalizeH="0" baseline="0" noProof="0" dirty="0">
                <a:ln>
                  <a:noFill/>
                </a:ln>
                <a:solidFill>
                  <a:srgbClr val="000000"/>
                </a:solidFill>
                <a:effectLst/>
                <a:uLnTx/>
                <a:uFillTx/>
                <a:latin typeface="Helvetica" panose="020B0604020202020204" pitchFamily="34" charset="0"/>
                <a:ea typeface="Aptos" panose="020B0004020202020204" pitchFamily="34" charset="0"/>
                <a:cs typeface="+mn-cs"/>
              </a:rPr>
              <a:t>Colleagues are thanked for their diligence and continued engagement with the NHS Cervical Screening Programme.</a:t>
            </a:r>
            <a:br>
              <a:rPr kumimoji="0" lang="en-GB" sz="1800" b="0" i="0" u="none" strike="noStrike" kern="1200" cap="none" spc="0" normalizeH="0" baseline="0" noProof="0" dirty="0">
                <a:ln>
                  <a:noFill/>
                </a:ln>
                <a:solidFill>
                  <a:srgbClr val="000000"/>
                </a:solidFill>
                <a:effectLst/>
                <a:uLnTx/>
                <a:uFillTx/>
                <a:latin typeface="Helvetica" panose="020B0604020202020204" pitchFamily="34" charset="0"/>
                <a:ea typeface="Aptos" panose="020B0004020202020204" pitchFamily="34" charset="0"/>
                <a:cs typeface="+mn-cs"/>
              </a:rPr>
            </a:br>
            <a:r>
              <a:rPr kumimoji="0" lang="en-GB" sz="1800" b="0" i="0" u="none" strike="noStrike" kern="1200" cap="none" spc="0" normalizeH="0" baseline="0" noProof="0" dirty="0">
                <a:ln>
                  <a:noFill/>
                </a:ln>
                <a:solidFill>
                  <a:srgbClr val="000000"/>
                </a:solidFill>
                <a:effectLst/>
                <a:uLnTx/>
                <a:uFillTx/>
                <a:latin typeface="Helvetica" panose="020B0604020202020204" pitchFamily="34" charset="0"/>
                <a:ea typeface="Aptos" panose="020B0004020202020204" pitchFamily="34" charset="0"/>
                <a:cs typeface="+mn-cs"/>
              </a:rPr>
              <a:t> </a:t>
            </a:r>
            <a:br>
              <a:rPr kumimoji="0" lang="en-GB" sz="1800" b="0" i="0" u="none" strike="noStrike" kern="1200" cap="none" spc="0" normalizeH="0" baseline="0" noProof="0" dirty="0">
                <a:ln>
                  <a:noFill/>
                </a:ln>
                <a:solidFill>
                  <a:srgbClr val="000000"/>
                </a:solidFill>
                <a:effectLst/>
                <a:uLnTx/>
                <a:uFillTx/>
                <a:latin typeface="Helvetica" panose="020B0604020202020204" pitchFamily="34" charset="0"/>
                <a:ea typeface="Aptos" panose="020B0004020202020204" pitchFamily="34" charset="0"/>
                <a:cs typeface="+mn-cs"/>
              </a:rPr>
            </a:br>
            <a:r>
              <a:rPr kumimoji="0" lang="en-GB" sz="1800" b="0" i="0" u="none" strike="noStrike" kern="1200" cap="none" spc="0" normalizeH="0" baseline="0" noProof="0" dirty="0">
                <a:ln>
                  <a:noFill/>
                </a:ln>
                <a:solidFill>
                  <a:srgbClr val="000000"/>
                </a:solidFill>
                <a:effectLst/>
                <a:uLnTx/>
                <a:uFillTx/>
                <a:latin typeface="Helvetica" panose="020B0604020202020204" pitchFamily="34" charset="0"/>
                <a:ea typeface="Aptos" panose="020B0004020202020204" pitchFamily="34" charset="0"/>
                <a:cs typeface="+mn-cs"/>
              </a:rPr>
              <a:t>Should you have any queries on this, please contact your regional team on </a:t>
            </a:r>
            <a:r>
              <a:rPr kumimoji="0" lang="en-GB" sz="1800" b="0" i="0" u="sng" strike="noStrike" kern="1200" cap="none" spc="0" normalizeH="0" baseline="0" noProof="0" dirty="0">
                <a:ln>
                  <a:noFill/>
                </a:ln>
                <a:solidFill>
                  <a:srgbClr val="000000"/>
                </a:solidFill>
                <a:effectLst/>
                <a:uLnTx/>
                <a:uFillTx/>
                <a:latin typeface="Helvetica" panose="020B0604020202020204" pitchFamily="34" charset="0"/>
                <a:ea typeface="Aptos" panose="020B0004020202020204" pitchFamily="34" charset="0"/>
                <a:cs typeface="+mn-cs"/>
                <a:hlinkClick r:id="rId2"/>
              </a:rPr>
              <a:t>england.hiow-sit@nhs.net</a:t>
            </a: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24405760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AF494C7-512D-C3B6-074F-5C90FFA9CFF0}"/>
              </a:ext>
            </a:extLst>
          </p:cNvPr>
          <p:cNvSpPr>
            <a:spLocks noGrp="1"/>
          </p:cNvSpPr>
          <p:nvPr>
            <p:ph type="title"/>
          </p:nvPr>
        </p:nvSpPr>
        <p:spPr>
          <a:xfrm>
            <a:off x="145934" y="99489"/>
            <a:ext cx="9809019" cy="1325563"/>
          </a:xfrm>
        </p:spPr>
        <p:txBody>
          <a:bodyPr/>
          <a:lstStyle/>
          <a:p>
            <a:r>
              <a:rPr lang="en-GB" dirty="0"/>
              <a:t>Vaccine Update-Flu</a:t>
            </a:r>
          </a:p>
        </p:txBody>
      </p:sp>
      <p:pic>
        <p:nvPicPr>
          <p:cNvPr id="1026" name="Picture 2">
            <a:extLst>
              <a:ext uri="{FF2B5EF4-FFF2-40B4-BE49-F238E27FC236}">
                <a16:creationId xmlns:a16="http://schemas.microsoft.com/office/drawing/2014/main" id="{8A45480C-849A-AE26-64EC-B6E718C915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934" y="1073404"/>
            <a:ext cx="9268413" cy="568510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0483C534-D0D5-B5D8-4D72-C482B94A7B50}"/>
              </a:ext>
            </a:extLst>
          </p:cNvPr>
          <p:cNvSpPr txBox="1"/>
          <p:nvPr/>
        </p:nvSpPr>
        <p:spPr>
          <a:xfrm>
            <a:off x="9804901" y="1683945"/>
            <a:ext cx="1922717" cy="147732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hlinkClick r:id="rId3"/>
              </a:rPr>
              <a:t>Flu vaccines: 2024 to 2025 flu season - GOV.UK (www.gov.uk)</a:t>
            </a: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 name="TextBox 1">
            <a:extLst>
              <a:ext uri="{FF2B5EF4-FFF2-40B4-BE49-F238E27FC236}">
                <a16:creationId xmlns:a16="http://schemas.microsoft.com/office/drawing/2014/main" id="{889D2B93-F5E9-351A-EBDD-F792311E835F}"/>
              </a:ext>
            </a:extLst>
          </p:cNvPr>
          <p:cNvSpPr txBox="1"/>
          <p:nvPr/>
        </p:nvSpPr>
        <p:spPr>
          <a:xfrm>
            <a:off x="9541164" y="3759200"/>
            <a:ext cx="250490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rPr>
              <a:t>Nasal flu, yellow sharps bin!</a:t>
            </a:r>
          </a:p>
        </p:txBody>
      </p:sp>
    </p:spTree>
    <p:extLst>
      <p:ext uri="{BB962C8B-B14F-4D97-AF65-F5344CB8AC3E}">
        <p14:creationId xmlns:p14="http://schemas.microsoft.com/office/powerpoint/2010/main" val="42946020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4433A-836C-6463-2C09-0E7F1EE2CAA9}"/>
              </a:ext>
            </a:extLst>
          </p:cNvPr>
          <p:cNvSpPr>
            <a:spLocks noGrp="1"/>
          </p:cNvSpPr>
          <p:nvPr>
            <p:ph type="title"/>
          </p:nvPr>
        </p:nvSpPr>
        <p:spPr>
          <a:xfrm>
            <a:off x="73927" y="141097"/>
            <a:ext cx="9809019" cy="1325563"/>
          </a:xfrm>
        </p:spPr>
        <p:txBody>
          <a:bodyPr/>
          <a:lstStyle/>
          <a:p>
            <a:r>
              <a:rPr lang="en-GB" dirty="0"/>
              <a:t>Flu</a:t>
            </a:r>
          </a:p>
        </p:txBody>
      </p:sp>
      <p:sp>
        <p:nvSpPr>
          <p:cNvPr id="3" name="Content Placeholder 2">
            <a:extLst>
              <a:ext uri="{FF2B5EF4-FFF2-40B4-BE49-F238E27FC236}">
                <a16:creationId xmlns:a16="http://schemas.microsoft.com/office/drawing/2014/main" id="{75730E64-EADB-B29C-39E1-F2D57DB9002F}"/>
              </a:ext>
            </a:extLst>
          </p:cNvPr>
          <p:cNvSpPr>
            <a:spLocks noGrp="1"/>
          </p:cNvSpPr>
          <p:nvPr>
            <p:ph idx="1"/>
          </p:nvPr>
        </p:nvSpPr>
        <p:spPr>
          <a:xfrm>
            <a:off x="304745" y="1177716"/>
            <a:ext cx="11715620" cy="2912630"/>
          </a:xfrm>
        </p:spPr>
        <p:txBody>
          <a:bodyPr/>
          <a:lstStyle/>
          <a:p>
            <a:pPr algn="l"/>
            <a:r>
              <a:rPr lang="en-GB" sz="1400" b="1" i="0" dirty="0">
                <a:solidFill>
                  <a:srgbClr val="021C4D"/>
                </a:solidFill>
                <a:effectLst/>
                <a:highlight>
                  <a:srgbClr val="F3F6FB"/>
                </a:highlight>
                <a:latin typeface="+mn-lt"/>
              </a:rPr>
              <a:t>Use of Administrators</a:t>
            </a:r>
          </a:p>
          <a:p>
            <a:pPr algn="l"/>
            <a:r>
              <a:rPr lang="en-GB" sz="1400" b="0" i="0" dirty="0">
                <a:solidFill>
                  <a:srgbClr val="021C4D"/>
                </a:solidFill>
                <a:effectLst/>
                <a:highlight>
                  <a:srgbClr val="F3F6FB"/>
                </a:highlight>
                <a:latin typeface="+mn-lt"/>
              </a:rPr>
              <a:t>It should be noted that in using a PGD, </a:t>
            </a:r>
            <a:r>
              <a:rPr lang="en-GB" sz="1400" b="0" i="0" u="sng" dirty="0">
                <a:solidFill>
                  <a:srgbClr val="021C4D"/>
                </a:solidFill>
                <a:effectLst/>
                <a:highlight>
                  <a:srgbClr val="F3F6FB"/>
                </a:highlight>
                <a:latin typeface="+mn-lt"/>
              </a:rPr>
              <a:t>no</a:t>
            </a:r>
            <a:r>
              <a:rPr lang="en-GB" sz="1400" b="0" i="0" dirty="0">
                <a:solidFill>
                  <a:srgbClr val="021C4D"/>
                </a:solidFill>
                <a:effectLst/>
                <a:highlight>
                  <a:srgbClr val="F3F6FB"/>
                </a:highlight>
                <a:latin typeface="+mn-lt"/>
              </a:rPr>
              <a:t> element of the process can be delegated. </a:t>
            </a:r>
          </a:p>
          <a:p>
            <a:pPr algn="l"/>
            <a:r>
              <a:rPr lang="en-GB" sz="1400" b="0" i="0" dirty="0">
                <a:solidFill>
                  <a:srgbClr val="021C4D"/>
                </a:solidFill>
                <a:effectLst/>
                <a:highlight>
                  <a:srgbClr val="F3F6FB"/>
                </a:highlight>
                <a:latin typeface="+mn-lt"/>
              </a:rPr>
              <a:t>However, the national protocol does allow for this, and we would suggest that this be used should there be a need to delegate any tasks for the clinics.</a:t>
            </a:r>
          </a:p>
          <a:p>
            <a:pPr algn="l"/>
            <a:r>
              <a:rPr lang="en-GB" sz="1400" b="1" i="0" dirty="0">
                <a:solidFill>
                  <a:srgbClr val="FF0000"/>
                </a:solidFill>
                <a:effectLst/>
                <a:highlight>
                  <a:srgbClr val="F3F6FB"/>
                </a:highlight>
                <a:latin typeface="+mn-lt"/>
              </a:rPr>
              <a:t>To be clear, if an HCP is working under a PGD, then there can be no delegation to any part of the process including documentation.</a:t>
            </a:r>
          </a:p>
          <a:p>
            <a:pPr algn="l"/>
            <a:r>
              <a:rPr lang="en-GB" sz="1400" b="0" i="0" dirty="0">
                <a:solidFill>
                  <a:srgbClr val="021C4D"/>
                </a:solidFill>
                <a:effectLst/>
                <a:highlight>
                  <a:srgbClr val="F3F6FB"/>
                </a:highlight>
                <a:latin typeface="+mn-lt"/>
              </a:rPr>
              <a:t>However, </a:t>
            </a:r>
            <a:r>
              <a:rPr lang="en-GB" sz="1400" b="0" i="0" u="sng" dirty="0">
                <a:solidFill>
                  <a:srgbClr val="5A97E7"/>
                </a:solidFill>
                <a:effectLst/>
                <a:highlight>
                  <a:srgbClr val="F3F6FB"/>
                </a:highlight>
                <a:latin typeface="+mn-lt"/>
                <a:hlinkClick r:id="rId2"/>
              </a:rPr>
              <a:t>SPS </a:t>
            </a:r>
            <a:r>
              <a:rPr lang="en-GB" sz="1400" b="0" i="0" dirty="0">
                <a:solidFill>
                  <a:srgbClr val="021C4D"/>
                </a:solidFill>
                <a:effectLst/>
                <a:highlight>
                  <a:srgbClr val="F3F6FB"/>
                </a:highlight>
                <a:latin typeface="+mn-lt"/>
              </a:rPr>
              <a:t>have advised that when using a PSD</a:t>
            </a:r>
          </a:p>
          <a:p>
            <a:pPr algn="l"/>
            <a:r>
              <a:rPr lang="en-GB" sz="1400" b="0" i="1" dirty="0">
                <a:solidFill>
                  <a:srgbClr val="021C4D"/>
                </a:solidFill>
                <a:effectLst/>
                <a:highlight>
                  <a:srgbClr val="F3F6FB"/>
                </a:highlight>
                <a:latin typeface="+mn-lt"/>
              </a:rPr>
              <a:t>The prescriber is responsible for all delegated tasks </a:t>
            </a:r>
            <a:r>
              <a:rPr lang="en-GB" sz="1400" b="0" i="1" u="sng" dirty="0">
                <a:solidFill>
                  <a:srgbClr val="021C4D"/>
                </a:solidFill>
                <a:effectLst/>
                <a:highlight>
                  <a:srgbClr val="F3F6FB"/>
                </a:highlight>
                <a:latin typeface="+mn-lt"/>
              </a:rPr>
              <a:t>whether these are delegated to one individual or several</a:t>
            </a:r>
            <a:r>
              <a:rPr lang="en-GB" sz="1400" b="0" i="1" dirty="0">
                <a:solidFill>
                  <a:srgbClr val="021C4D"/>
                </a:solidFill>
                <a:effectLst/>
                <a:highlight>
                  <a:srgbClr val="F3F6FB"/>
                </a:highlight>
                <a:latin typeface="+mn-lt"/>
              </a:rPr>
              <a:t> – the prescriber should be assured that all those tasks delegated to are appropriately trained and competent.  If the tasks are separated then there should be a clear and agreed standard process/procedure in place and this should follow all relevant record keeping policy and procedures/national guidance such as that from the GMC (‘Keep clear, accurate and legible records/Make records at the time the events happen, or as soon as possible afterwards.’)</a:t>
            </a:r>
            <a:endParaRPr lang="en-GB" sz="1400" b="0" i="0" dirty="0">
              <a:solidFill>
                <a:srgbClr val="021C4D"/>
              </a:solidFill>
              <a:effectLst/>
              <a:highlight>
                <a:srgbClr val="F3F6FB"/>
              </a:highlight>
              <a:latin typeface="+mn-lt"/>
            </a:endParaRPr>
          </a:p>
          <a:p>
            <a:pPr algn="l"/>
            <a:r>
              <a:rPr lang="en-GB" sz="1400" b="1" i="0" dirty="0">
                <a:solidFill>
                  <a:srgbClr val="FF0000"/>
                </a:solidFill>
                <a:effectLst/>
                <a:highlight>
                  <a:srgbClr val="F3F6FB"/>
                </a:highlight>
                <a:latin typeface="+mn-lt"/>
              </a:rPr>
              <a:t>It needs noting that if an administrator is inputting data from the documentation (under a PSD), then they should be doing so with their own smartcard. However, it is equally important for audit trail purposes that the data is accurate. As such the name of the HCP administering the vaccine should be recorded.</a:t>
            </a:r>
            <a:r>
              <a:rPr lang="en-GB" sz="1400" b="0" i="0" dirty="0">
                <a:solidFill>
                  <a:srgbClr val="021C4D"/>
                </a:solidFill>
                <a:effectLst/>
                <a:highlight>
                  <a:srgbClr val="F3F6FB"/>
                </a:highlight>
                <a:latin typeface="+mn-lt"/>
              </a:rPr>
              <a:t> There is usually an option in a dropdown box for this. It is recommended that all staff are fully trained and aware of how to record this information. To aid accuracy and as previously suggested we would further suggest wherever possible the use of macros or pre-programmed shortcut keys.</a:t>
            </a:r>
          </a:p>
          <a:p>
            <a:pPr algn="l"/>
            <a:r>
              <a:rPr lang="en-GB" sz="1400" b="0" i="0" dirty="0">
                <a:solidFill>
                  <a:srgbClr val="021C4D"/>
                </a:solidFill>
                <a:effectLst/>
                <a:highlight>
                  <a:srgbClr val="F3F6FB"/>
                </a:highlight>
                <a:latin typeface="+mn-lt"/>
              </a:rPr>
              <a:t>It is strongly recommended that the practice scan and keep a copy of all the written documentation/instruction in the practice records that the administrator has used to input the data from. </a:t>
            </a:r>
          </a:p>
          <a:p>
            <a:pPr algn="l"/>
            <a:r>
              <a:rPr lang="en-GB" sz="1400" dirty="0">
                <a:hlinkClick r:id="rId3"/>
              </a:rPr>
              <a:t>Flu 2024/2025 - Wessex LMCs</a:t>
            </a:r>
            <a:endParaRPr lang="en-GB" sz="1400" b="0" i="0" dirty="0">
              <a:solidFill>
                <a:srgbClr val="021C4D"/>
              </a:solidFill>
              <a:effectLst/>
              <a:highlight>
                <a:srgbClr val="F3F6FB"/>
              </a:highlight>
              <a:latin typeface="+mn-lt"/>
            </a:endParaRPr>
          </a:p>
        </p:txBody>
      </p:sp>
    </p:spTree>
    <p:extLst>
      <p:ext uri="{BB962C8B-B14F-4D97-AF65-F5344CB8AC3E}">
        <p14:creationId xmlns:p14="http://schemas.microsoft.com/office/powerpoint/2010/main" val="20672218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60CFD-386E-D845-2DA5-D68E59926157}"/>
              </a:ext>
            </a:extLst>
          </p:cNvPr>
          <p:cNvSpPr>
            <a:spLocks noGrp="1"/>
          </p:cNvSpPr>
          <p:nvPr>
            <p:ph type="title"/>
          </p:nvPr>
        </p:nvSpPr>
        <p:spPr>
          <a:xfrm>
            <a:off x="82804" y="78953"/>
            <a:ext cx="9809019" cy="1325563"/>
          </a:xfrm>
        </p:spPr>
        <p:txBody>
          <a:bodyPr/>
          <a:lstStyle/>
          <a:p>
            <a:r>
              <a:rPr lang="en-GB" dirty="0"/>
              <a:t>Flu-training</a:t>
            </a:r>
          </a:p>
        </p:txBody>
      </p:sp>
      <p:sp>
        <p:nvSpPr>
          <p:cNvPr id="3" name="Content Placeholder 2">
            <a:extLst>
              <a:ext uri="{FF2B5EF4-FFF2-40B4-BE49-F238E27FC236}">
                <a16:creationId xmlns:a16="http://schemas.microsoft.com/office/drawing/2014/main" id="{E11CF9E9-4531-CE5F-D47C-0241782D3D4D}"/>
              </a:ext>
            </a:extLst>
          </p:cNvPr>
          <p:cNvSpPr>
            <a:spLocks noGrp="1"/>
          </p:cNvSpPr>
          <p:nvPr>
            <p:ph idx="1"/>
          </p:nvPr>
        </p:nvSpPr>
        <p:spPr>
          <a:xfrm>
            <a:off x="82804" y="1142205"/>
            <a:ext cx="11857662" cy="2912630"/>
          </a:xfrm>
        </p:spPr>
        <p:txBody>
          <a:bodyPr/>
          <a:lstStyle/>
          <a:p>
            <a:pPr algn="l"/>
            <a:r>
              <a:rPr lang="en-GB" b="1" i="0" dirty="0">
                <a:solidFill>
                  <a:srgbClr val="021C4D"/>
                </a:solidFill>
                <a:effectLst/>
                <a:highlight>
                  <a:srgbClr val="F3F6FB"/>
                </a:highlight>
                <a:latin typeface="Open Sans" panose="020B0606030504020204" pitchFamily="34" charset="0"/>
              </a:rPr>
              <a:t>Training Standards</a:t>
            </a:r>
            <a:endParaRPr lang="en-GB" b="0" i="0" dirty="0">
              <a:solidFill>
                <a:srgbClr val="021C4D"/>
              </a:solidFill>
              <a:effectLst/>
              <a:highlight>
                <a:srgbClr val="F3F6FB"/>
              </a:highlight>
              <a:latin typeface="Open Sans" panose="020B0606030504020204" pitchFamily="34" charset="0"/>
            </a:endParaRPr>
          </a:p>
          <a:p>
            <a:pPr algn="l"/>
            <a:endParaRPr lang="en-GB" b="1" i="0" dirty="0">
              <a:solidFill>
                <a:srgbClr val="021C4D"/>
              </a:solidFill>
              <a:effectLst/>
              <a:highlight>
                <a:srgbClr val="F3F6FB"/>
              </a:highlight>
              <a:latin typeface="Open Sans" panose="020B0606030504020204" pitchFamily="34" charset="0"/>
            </a:endParaRPr>
          </a:p>
          <a:p>
            <a:pPr algn="l"/>
            <a:r>
              <a:rPr lang="en-GB" b="1" i="0" dirty="0">
                <a:solidFill>
                  <a:srgbClr val="021C4D"/>
                </a:solidFill>
                <a:effectLst/>
                <a:highlight>
                  <a:srgbClr val="F3F6FB"/>
                </a:highlight>
                <a:latin typeface="Open Sans" panose="020B0606030504020204" pitchFamily="34" charset="0"/>
              </a:rPr>
              <a:t>There has, for a number of years, been the recommendation for HSCW to have NVQ level 3 or equivalent qualification to enable them to be able to give flu vaccinations, we believe that this is</a:t>
            </a:r>
            <a:r>
              <a:rPr lang="en-GB" b="0" i="0" dirty="0">
                <a:solidFill>
                  <a:srgbClr val="021C4D"/>
                </a:solidFill>
                <a:effectLst/>
                <a:highlight>
                  <a:srgbClr val="F3F6FB"/>
                </a:highlight>
                <a:latin typeface="Open Sans" panose="020B0606030504020204" pitchFamily="34" charset="0"/>
              </a:rPr>
              <a:t> based on the </a:t>
            </a:r>
            <a:r>
              <a:rPr lang="en-GB" b="0" i="0" u="sng" dirty="0">
                <a:solidFill>
                  <a:srgbClr val="5A97E7"/>
                </a:solidFill>
                <a:effectLst/>
                <a:highlight>
                  <a:srgbClr val="F3F6FB"/>
                </a:highlight>
                <a:latin typeface="Open Sans" panose="020B0606030504020204" pitchFamily="34" charset="0"/>
                <a:hlinkClick r:id="rId2"/>
              </a:rPr>
              <a:t>HCSW Training Standards document 2015 </a:t>
            </a:r>
            <a:r>
              <a:rPr lang="en-GB" b="0" i="0" u="sng" dirty="0">
                <a:solidFill>
                  <a:srgbClr val="021C4D"/>
                </a:solidFill>
                <a:effectLst/>
                <a:highlight>
                  <a:srgbClr val="F3F6FB"/>
                </a:highlight>
                <a:latin typeface="Open Sans" panose="020B0606030504020204" pitchFamily="34" charset="0"/>
              </a:rPr>
              <a:t> </a:t>
            </a:r>
            <a:r>
              <a:rPr lang="en-GB" b="0" i="0" dirty="0">
                <a:solidFill>
                  <a:srgbClr val="021C4D"/>
                </a:solidFill>
                <a:effectLst/>
                <a:highlight>
                  <a:srgbClr val="F3F6FB"/>
                </a:highlight>
                <a:latin typeface="Open Sans" panose="020B0606030504020204" pitchFamily="34" charset="0"/>
              </a:rPr>
              <a:t>and states on page 6 that:</a:t>
            </a:r>
          </a:p>
          <a:p>
            <a:pPr algn="l"/>
            <a:r>
              <a:rPr lang="en-GB" b="0" i="1" dirty="0">
                <a:solidFill>
                  <a:srgbClr val="021C4D"/>
                </a:solidFill>
                <a:effectLst/>
                <a:highlight>
                  <a:srgbClr val="F3F6FB"/>
                </a:highlight>
                <a:latin typeface="Open Sans" panose="020B0606030504020204" pitchFamily="34" charset="0"/>
              </a:rPr>
              <a:t>“It is recommended that only HCSWs who have achieved education and training to Level Three of the Qualifications and Credit Framework (QCF)4 or equivalent in England and Wales with at least 2 years’ experience as a HCSW should be considered for training in vaccine administration”.</a:t>
            </a:r>
            <a:endParaRPr lang="en-GB" b="0" i="0" dirty="0">
              <a:solidFill>
                <a:srgbClr val="021C4D"/>
              </a:solidFill>
              <a:effectLst/>
              <a:highlight>
                <a:srgbClr val="F3F6FB"/>
              </a:highlight>
              <a:latin typeface="Open Sans" panose="020B0606030504020204" pitchFamily="34" charset="0"/>
            </a:endParaRPr>
          </a:p>
          <a:p>
            <a:pPr algn="l"/>
            <a:r>
              <a:rPr lang="en-GB" b="1" i="0" dirty="0">
                <a:solidFill>
                  <a:srgbClr val="021C4D"/>
                </a:solidFill>
                <a:effectLst/>
                <a:highlight>
                  <a:srgbClr val="F3F6FB"/>
                </a:highlight>
                <a:latin typeface="Open Sans" panose="020B0606030504020204" pitchFamily="34" charset="0"/>
              </a:rPr>
              <a:t>Please note this is national guidance and is a recommendation only, therefore the responsibility lies ultimately with the practice to make sure you keep patients and staff safe.</a:t>
            </a:r>
            <a:endParaRPr lang="en-GB" b="0" i="0" dirty="0">
              <a:solidFill>
                <a:srgbClr val="021C4D"/>
              </a:solidFill>
              <a:effectLst/>
              <a:highlight>
                <a:srgbClr val="F3F6FB"/>
              </a:highlight>
              <a:latin typeface="Open Sans" panose="020B0606030504020204" pitchFamily="34" charset="0"/>
            </a:endParaRPr>
          </a:p>
          <a:p>
            <a:pPr algn="l"/>
            <a:r>
              <a:rPr lang="en-GB" b="0" i="0" dirty="0">
                <a:solidFill>
                  <a:srgbClr val="021C4D"/>
                </a:solidFill>
                <a:effectLst/>
                <a:highlight>
                  <a:srgbClr val="F3F6FB"/>
                </a:highlight>
                <a:latin typeface="Open Sans" panose="020B0606030504020204" pitchFamily="34" charset="0"/>
              </a:rPr>
              <a:t>Fundamentally it is important that if anything untoward happened in your practice, the Partners could stand in front of a Coroner or Judge and justify that the training they had provided for their staff was sufficient to ensure they were competent, and confident to undertake the task given to them.</a:t>
            </a:r>
          </a:p>
          <a:p>
            <a:pPr algn="l"/>
            <a:r>
              <a:rPr lang="en-GB" b="0" i="0" dirty="0">
                <a:solidFill>
                  <a:srgbClr val="021C4D"/>
                </a:solidFill>
                <a:effectLst/>
                <a:highlight>
                  <a:srgbClr val="F3F6FB"/>
                </a:highlight>
                <a:latin typeface="Open Sans" panose="020B0606030504020204" pitchFamily="34" charset="0"/>
              </a:rPr>
              <a:t>HCAs who are trained and deemed competent can play a key role in the flu vaccine programme. </a:t>
            </a:r>
          </a:p>
          <a:p>
            <a:pPr algn="l"/>
            <a:r>
              <a:rPr lang="en-GB" dirty="0">
                <a:hlinkClick r:id="rId3"/>
              </a:rPr>
              <a:t>Flu 2024/2025 - Wessex LMCs</a:t>
            </a:r>
            <a:endParaRPr lang="en-GB" b="0" i="0" dirty="0">
              <a:solidFill>
                <a:srgbClr val="021C4D"/>
              </a:solidFill>
              <a:effectLst/>
              <a:highlight>
                <a:srgbClr val="F3F6FB"/>
              </a:highlight>
              <a:latin typeface="Open Sans" panose="020B0606030504020204" pitchFamily="34" charset="0"/>
            </a:endParaRPr>
          </a:p>
          <a:p>
            <a:endParaRPr lang="en-GB" dirty="0"/>
          </a:p>
        </p:txBody>
      </p:sp>
    </p:spTree>
    <p:extLst>
      <p:ext uri="{BB962C8B-B14F-4D97-AF65-F5344CB8AC3E}">
        <p14:creationId xmlns:p14="http://schemas.microsoft.com/office/powerpoint/2010/main" val="22261279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288D5-05CC-FFA3-E6C3-EE6580BAF06A}"/>
              </a:ext>
            </a:extLst>
          </p:cNvPr>
          <p:cNvSpPr>
            <a:spLocks noGrp="1"/>
          </p:cNvSpPr>
          <p:nvPr>
            <p:ph type="title"/>
          </p:nvPr>
        </p:nvSpPr>
        <p:spPr>
          <a:xfrm>
            <a:off x="73927" y="12699"/>
            <a:ext cx="9809019" cy="1325563"/>
          </a:xfrm>
        </p:spPr>
        <p:txBody>
          <a:bodyPr/>
          <a:lstStyle/>
          <a:p>
            <a:r>
              <a:rPr lang="en-GB" dirty="0"/>
              <a:t>Flu-training</a:t>
            </a:r>
          </a:p>
        </p:txBody>
      </p:sp>
      <p:pic>
        <p:nvPicPr>
          <p:cNvPr id="2050" name="Picture 2">
            <a:extLst>
              <a:ext uri="{FF2B5EF4-FFF2-40B4-BE49-F238E27FC236}">
                <a16:creationId xmlns:a16="http://schemas.microsoft.com/office/drawing/2014/main" id="{6B806749-EA78-AB47-120A-FF9EA49D41A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4948" y="1045226"/>
            <a:ext cx="10392846" cy="56463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95541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08146F8-3CF0-C59E-7C8A-88475150C1A7}"/>
              </a:ext>
            </a:extLst>
          </p:cNvPr>
          <p:cNvPicPr>
            <a:picLocks noGrp="1" noChangeAspect="1"/>
          </p:cNvPicPr>
          <p:nvPr>
            <p:ph idx="1"/>
          </p:nvPr>
        </p:nvPicPr>
        <p:blipFill>
          <a:blip r:embed="rId2"/>
          <a:stretch>
            <a:fillRect/>
          </a:stretch>
        </p:blipFill>
        <p:spPr>
          <a:xfrm>
            <a:off x="144948" y="159826"/>
            <a:ext cx="5478693" cy="5900157"/>
          </a:xfrm>
        </p:spPr>
      </p:pic>
      <p:sp>
        <p:nvSpPr>
          <p:cNvPr id="9" name="TextBox 8">
            <a:extLst>
              <a:ext uri="{FF2B5EF4-FFF2-40B4-BE49-F238E27FC236}">
                <a16:creationId xmlns:a16="http://schemas.microsoft.com/office/drawing/2014/main" id="{9EBE338D-0E0E-D314-1F82-3A70327120BD}"/>
              </a:ext>
            </a:extLst>
          </p:cNvPr>
          <p:cNvSpPr txBox="1"/>
          <p:nvPr/>
        </p:nvSpPr>
        <p:spPr>
          <a:xfrm>
            <a:off x="6323120" y="4448582"/>
            <a:ext cx="611227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hlinkClick r:id="rId3"/>
              </a:rPr>
              <a:t>The complete routine immunisation schedule from September 2024 (publishing.service.gov.uk)</a:t>
            </a: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pic>
        <p:nvPicPr>
          <p:cNvPr id="11" name="Picture 10">
            <a:extLst>
              <a:ext uri="{FF2B5EF4-FFF2-40B4-BE49-F238E27FC236}">
                <a16:creationId xmlns:a16="http://schemas.microsoft.com/office/drawing/2014/main" id="{D21710F6-53A8-2813-26FD-8F3AB3DCAFF5}"/>
              </a:ext>
            </a:extLst>
          </p:cNvPr>
          <p:cNvPicPr>
            <a:picLocks noChangeAspect="1"/>
          </p:cNvPicPr>
          <p:nvPr/>
        </p:nvPicPr>
        <p:blipFill>
          <a:blip r:embed="rId4"/>
          <a:stretch>
            <a:fillRect/>
          </a:stretch>
        </p:blipFill>
        <p:spPr>
          <a:xfrm>
            <a:off x="5759484" y="1606851"/>
            <a:ext cx="5912361" cy="2666029"/>
          </a:xfrm>
          <a:prstGeom prst="rect">
            <a:avLst/>
          </a:prstGeom>
        </p:spPr>
      </p:pic>
      <p:sp>
        <p:nvSpPr>
          <p:cNvPr id="13" name="Rectangle 12">
            <a:extLst>
              <a:ext uri="{FF2B5EF4-FFF2-40B4-BE49-F238E27FC236}">
                <a16:creationId xmlns:a16="http://schemas.microsoft.com/office/drawing/2014/main" id="{6FE730AF-0B5C-EBD2-09E6-F33702EEAE16}"/>
              </a:ext>
            </a:extLst>
          </p:cNvPr>
          <p:cNvSpPr/>
          <p:nvPr/>
        </p:nvSpPr>
        <p:spPr>
          <a:xfrm>
            <a:off x="5759484" y="3240350"/>
            <a:ext cx="5912361" cy="541537"/>
          </a:xfrm>
          <a:prstGeom prst="rect">
            <a:avLst/>
          </a:prstGeom>
          <a:noFill/>
          <a:ln w="57150">
            <a:solidFill>
              <a:schemeClr val="accent5">
                <a:lumMod val="40000"/>
                <a:lumOff val="60000"/>
              </a:schemeClr>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1634222318"/>
      </p:ext>
    </p:extLst>
  </p:cSld>
  <p:clrMapOvr>
    <a:masterClrMapping/>
  </p:clrMapOvr>
</p:sld>
</file>

<file path=ppt/theme/theme1.xml><?xml version="1.0" encoding="utf-8"?>
<a:theme xmlns:a="http://schemas.openxmlformats.org/drawingml/2006/main" name="1_Office Theme">
  <a:themeElements>
    <a:clrScheme name="NHS Hampshire and Isle of Wight">
      <a:dk1>
        <a:srgbClr val="000000"/>
      </a:dk1>
      <a:lt1>
        <a:sysClr val="window" lastClr="FFFFFF"/>
      </a:lt1>
      <a:dk2>
        <a:srgbClr val="44546A"/>
      </a:dk2>
      <a:lt2>
        <a:srgbClr val="E7E6E6"/>
      </a:lt2>
      <a:accent1>
        <a:srgbClr val="003087"/>
      </a:accent1>
      <a:accent2>
        <a:srgbClr val="0072CE"/>
      </a:accent2>
      <a:accent3>
        <a:srgbClr val="41B6E6"/>
      </a:accent3>
      <a:accent4>
        <a:srgbClr val="00A499"/>
      </a:accent4>
      <a:accent5>
        <a:srgbClr val="023F85"/>
      </a:accent5>
      <a:accent6>
        <a:srgbClr val="65B32E"/>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TotalTime>
  <Words>3500</Words>
  <Application>Microsoft Office PowerPoint</Application>
  <PresentationFormat>Widescreen</PresentationFormat>
  <Paragraphs>278</Paragraphs>
  <Slides>37</Slides>
  <Notes>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37</vt:i4>
      </vt:variant>
    </vt:vector>
  </HeadingPairs>
  <TitlesOfParts>
    <vt:vector size="48" baseType="lpstr">
      <vt:lpstr>AeonikPro</vt:lpstr>
      <vt:lpstr>-apple-system</vt:lpstr>
      <vt:lpstr>Aptos</vt:lpstr>
      <vt:lpstr>Arial</vt:lpstr>
      <vt:lpstr>Calibri</vt:lpstr>
      <vt:lpstr>Calibri Light</vt:lpstr>
      <vt:lpstr>Helvetica</vt:lpstr>
      <vt:lpstr>inherit</vt:lpstr>
      <vt:lpstr>Open Sans</vt:lpstr>
      <vt:lpstr>1_Office Theme</vt:lpstr>
      <vt:lpstr>Custom Design</vt:lpstr>
      <vt:lpstr>PowerPoint Presentation</vt:lpstr>
      <vt:lpstr>Agenda</vt:lpstr>
      <vt:lpstr>Cervical Screening update following the identification of a boundary-crossing incident in the NHS Cervical Screening Programme.  </vt:lpstr>
      <vt:lpstr>PowerPoint Presentation</vt:lpstr>
      <vt:lpstr>Vaccine Update-Flu</vt:lpstr>
      <vt:lpstr>Flu</vt:lpstr>
      <vt:lpstr>Flu-training</vt:lpstr>
      <vt:lpstr>Flu-training</vt:lpstr>
      <vt:lpstr>PowerPoint Presentation</vt:lpstr>
      <vt:lpstr>RSV</vt:lpstr>
      <vt:lpstr>PowerPoint Presentation</vt:lpstr>
      <vt:lpstr>Vaccine Storage responsibilities</vt:lpstr>
      <vt:lpstr>Vaccine storage continued</vt:lpstr>
      <vt:lpstr>Validated cool boxes (carriers)</vt:lpstr>
      <vt:lpstr>Updated Guidance July 2022</vt:lpstr>
      <vt:lpstr>Cold chain incidents</vt:lpstr>
      <vt:lpstr>Guidance</vt:lpstr>
      <vt:lpstr>PowerPoint Presentation</vt:lpstr>
      <vt:lpstr>What is Supervision?</vt:lpstr>
      <vt:lpstr>Types of Supervision </vt:lpstr>
      <vt:lpstr>PowerPoint Presentation</vt:lpstr>
      <vt:lpstr>PowerPoint Presentation</vt:lpstr>
      <vt:lpstr>PowerPoint Presentation</vt:lpstr>
      <vt:lpstr>Different forms of supervision and support </vt:lpstr>
      <vt:lpstr>PowerPoint Presentation</vt:lpstr>
      <vt:lpstr>PowerPoint Presentation</vt:lpstr>
      <vt:lpstr>Why provide supervision?</vt:lpstr>
      <vt:lpstr>Benefits of effective Clinical Supervision</vt:lpstr>
      <vt:lpstr>PowerPoint Presentation</vt:lpstr>
      <vt:lpstr>Nursing perspectives on clinical supervision</vt:lpstr>
      <vt:lpstr>PowerPoint Presentation</vt:lpstr>
      <vt:lpstr>Regulatory requirements-CQC </vt:lpstr>
      <vt:lpstr>Clinical Supervision Models/Frameworks</vt:lpstr>
      <vt:lpstr>PowerPoint Presentation</vt:lpstr>
      <vt:lpstr>Professional Nurse Advocate</vt:lpstr>
      <vt:lpstr>Take home messages</vt:lpstr>
      <vt:lpstr>Reference and useful links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GEHLING, Hannah (NHS HAMPSHIRE AND ISLE OF WIGHT ICB - D9Y0V)</dc:creator>
  <cp:lastModifiedBy>GEHLING, Hannah (NHS HAMPSHIRE AND ISLE OF WIGHT ICB - D9Y0V)</cp:lastModifiedBy>
  <cp:revision>1</cp:revision>
  <dcterms:created xsi:type="dcterms:W3CDTF">2024-10-17T13:46:47Z</dcterms:created>
  <dcterms:modified xsi:type="dcterms:W3CDTF">2024-10-17T13:49:16Z</dcterms:modified>
</cp:coreProperties>
</file>