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0" r:id="rId2"/>
    <p:sldId id="260" r:id="rId3"/>
    <p:sldId id="273" r:id="rId4"/>
    <p:sldId id="274" r:id="rId5"/>
    <p:sldId id="2147472205" r:id="rId6"/>
    <p:sldId id="2147472217" r:id="rId7"/>
    <p:sldId id="2147472206" r:id="rId8"/>
    <p:sldId id="2147472207" r:id="rId9"/>
    <p:sldId id="2147472208" r:id="rId10"/>
    <p:sldId id="2147472209" r:id="rId11"/>
    <p:sldId id="2147472211" r:id="rId12"/>
    <p:sldId id="2147472213" r:id="rId13"/>
    <p:sldId id="2147472214" r:id="rId14"/>
    <p:sldId id="2147472215" r:id="rId15"/>
    <p:sldId id="2147472216" r:id="rId16"/>
    <p:sldId id="2147472218" r:id="rId17"/>
    <p:sldId id="2147472220" r:id="rId18"/>
    <p:sldId id="2147472221" r:id="rId19"/>
    <p:sldId id="2147472219" r:id="rId20"/>
    <p:sldId id="278" r:id="rId21"/>
    <p:sldId id="280" r:id="rId22"/>
    <p:sldId id="2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A84A4-527D-4F73-840F-960AD55712F7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1CF0E-36DA-4281-8526-EC4E762FBB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906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50B30-5E7F-4106-B2BB-DACF26353E1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301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CF214-0210-6732-9296-770B426C2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4074F6-0F35-208D-6771-F90A433A8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C2DDC-25B8-CDAA-DCA5-BA4BE0C5C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8866-98D9-4597-8DA4-AB57E500EEAD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D0860-17AD-C29E-BDBD-FF1BACCA7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42DCD-D19B-E99B-9266-C164A813E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ADDA-90CF-4E4D-BB10-DED45D927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439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AAA3C-4CDD-850E-D747-7BF361544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F60F0D-6461-7583-3079-47BEB453E2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0E46E-658D-0D50-DD50-2017AFF8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8866-98D9-4597-8DA4-AB57E500EEAD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543CC-0718-C024-2FEF-BBDC2E870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3C756-A21B-98E4-79CF-CC55524A8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ADDA-90CF-4E4D-BB10-DED45D927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794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17D0A4-F133-0138-1E82-254A896CFB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53C46D-D814-3313-E8DE-399D1CB4E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A5154-42A1-CF56-23D3-B184BE851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8866-98D9-4597-8DA4-AB57E500EEAD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B2E41-0830-1FAE-B56A-E3322CBCA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9F158-9A48-3CBC-45F1-48052B6CD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ADDA-90CF-4E4D-BB10-DED45D927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565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6BCC8-8FF9-F1BC-AD6B-F4317F925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156" y="1170907"/>
            <a:ext cx="9950335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82A18-EDB6-AF0B-A108-4109081DF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7156" y="2607021"/>
            <a:ext cx="9950335" cy="29126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E7017B1-08DA-C0AF-0C5E-D9386CC4C9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1575" y="335984"/>
            <a:ext cx="2970068" cy="725642"/>
          </a:xfrm>
          <a:prstGeom prst="rect">
            <a:avLst/>
          </a:prstGeom>
        </p:spPr>
      </p:pic>
      <p:pic>
        <p:nvPicPr>
          <p:cNvPr id="8" name="Picture 7" descr="A blue and green curved lines&#10;&#10;Description automatically generated">
            <a:extLst>
              <a:ext uri="{FF2B5EF4-FFF2-40B4-BE49-F238E27FC236}">
                <a16:creationId xmlns:a16="http://schemas.microsoft.com/office/drawing/2014/main" id="{0C69C2DE-7585-7904-DF11-362481AE1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630883"/>
            <a:ext cx="12192000" cy="122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0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screen with a black background&#10;&#10;Description automatically generated">
            <a:extLst>
              <a:ext uri="{FF2B5EF4-FFF2-40B4-BE49-F238E27FC236}">
                <a16:creationId xmlns:a16="http://schemas.microsoft.com/office/drawing/2014/main" id="{C6BD8B5F-95C7-FA1A-6EB6-F41F1E6252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86994"/>
            <a:ext cx="4606834" cy="971006"/>
          </a:xfrm>
          <a:prstGeom prst="rect">
            <a:avLst/>
          </a:prstGeom>
        </p:spPr>
      </p:pic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9C835C6-5C2E-A840-0CF5-9B7CACF590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1575" y="335984"/>
            <a:ext cx="2970068" cy="7256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AC3B698-3C23-7EC8-9AAC-0AEF345FC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534" y="1170907"/>
            <a:ext cx="9809019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F80F75D-00FF-5F35-0A0A-97F717A1B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3534" y="2607021"/>
            <a:ext cx="9809019" cy="29126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4099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D83A6-7950-8AF9-ED7C-CD0593D37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DCCB4-B14C-6B7B-9494-1BD300752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8FCBA-DF7C-AABA-1DC9-BDA82B06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8866-98D9-4597-8DA4-AB57E500EEAD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57126-13CA-6A1A-0D25-91D0C20D3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33595-D0F9-9B20-2720-8C568C7C1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ADDA-90CF-4E4D-BB10-DED45D927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191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42413-9C46-F014-C15F-C56DF9B16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F2CE59-0219-DBF0-8A84-C9667BC34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0566A-EAA8-354A-29FE-540386EDA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8866-98D9-4597-8DA4-AB57E500EEAD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6AE3D-3A59-C4BB-83B8-18910E494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27380-E6E4-D190-259B-71029899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ADDA-90CF-4E4D-BB10-DED45D927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999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03441-7F45-DB00-6D86-4CF8F39D6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CE681-56DC-80FC-9FEC-A29A5DFAB8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B772D8-B671-8C82-8172-2E429EC1B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4F250-D367-212D-8CA6-4F589EBF4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8866-98D9-4597-8DA4-AB57E500EEAD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6B10E2-312B-E06D-20A2-3FA847E0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4B8E3D-FA1F-D183-2416-D149788AE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ADDA-90CF-4E4D-BB10-DED45D927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40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9549D-8523-E155-C792-F48B61BE8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2C9D5B-DCE9-C09E-FC20-99824D438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F7857-7B0C-F1E8-58D1-6E58B901A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9F9CD0-E1A5-4FA2-8232-CD031DD2F9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F63E9B-B88C-4924-51A9-9B12927C16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B884D0-EA43-AE05-D35F-033F6F1D8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8866-98D9-4597-8DA4-AB57E500EEAD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F69250-82EB-EBE8-9976-06E076CA9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68CBE2-1634-56D3-E1ED-C0EF7FA60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ADDA-90CF-4E4D-BB10-DED45D927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03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88293-CECA-2EA2-193A-4F5E3668A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0766BE-ABBC-8399-4A2F-90A82FF1B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8866-98D9-4597-8DA4-AB57E500EEAD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337520-F48C-AAB2-3B22-A66C727E4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23E560-2E5A-B27F-F394-29150019F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ADDA-90CF-4E4D-BB10-DED45D927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977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6A9D37-208A-E676-1AAB-59A7D767F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8866-98D9-4597-8DA4-AB57E500EEAD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521F78-87BD-EE25-90F1-F6390E50A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A6E11-360E-5232-5D9A-7AE6E8C9F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ADDA-90CF-4E4D-BB10-DED45D927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429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7CB84-288E-4C07-AFB4-C5B4315D4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3F980-7C1C-69FB-1806-777C36275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3AA08-F5A8-62FF-019B-7ABD00491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433AA0-783F-A246-5C8F-7BB0AEB64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8866-98D9-4597-8DA4-AB57E500EEAD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A74B64-E681-DCDF-57E5-B9311E7C9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A9604-B572-7BE3-9D7F-EF659BCB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ADDA-90CF-4E4D-BB10-DED45D927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709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938D7-A868-DFF0-1C35-AEDCD0556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2ED67F-C553-E663-B1C9-CC96365313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FE4D5D-79D7-8A01-6494-4318344C25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968AA-2EA6-112A-6614-E5DF67966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8866-98D9-4597-8DA4-AB57E500EEAD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95C3F3-8BFC-961E-9D0B-1D1D736C3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E6964-C939-96F1-2458-C03DE5D11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ADDA-90CF-4E4D-BB10-DED45D927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36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982347-E9C6-54AD-89CD-6B29F73F5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7EDD9B-81F4-881D-2F0C-5BEDE8BF1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8D243-6F65-AE93-BE72-B7392AAEF6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DC8866-98D9-4597-8DA4-AB57E500EEAD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31216-B092-FFE1-2961-38BEBFDC26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5794B-41CB-3466-ED87-143DAB8C2E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D5ADDA-90CF-4E4D-BB10-DED45D927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66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ghtbreathe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lfh.org.uk/programmes/children-and-young-peoples-asthma/" TargetMode="External"/><Relationship Id="rId2" Type="http://schemas.openxmlformats.org/officeDocument/2006/relationships/hyperlink" Target="https://www.educationforhealth.org/course/supporting-children-and-young-peoples-health-improving-asthma-care-together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youtu.be/T4qNgi4Vrvo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actionforcleanair.org.uk/health/knowledge-hub-health" TargetMode="External"/><Relationship Id="rId5" Type="http://schemas.openxmlformats.org/officeDocument/2006/relationships/hyperlink" Target="https://www.rcpch.ac.uk/resources/climate-change-resources-for-health-professionals#education-and-training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D2DB694-E676-5992-43CF-0454BC08B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2704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100" b="1" kern="100" dirty="0">
                <a:solidFill>
                  <a:srgbClr val="00308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GB" sz="3100" b="1" kern="100" dirty="0">
                <a:solidFill>
                  <a:srgbClr val="00308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3100" b="1" kern="100" dirty="0">
                <a:solidFill>
                  <a:srgbClr val="00308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3100" b="1" kern="100" dirty="0">
                <a:solidFill>
                  <a:srgbClr val="00308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100" b="1" kern="100" dirty="0">
                <a:solidFill>
                  <a:srgbClr val="00308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Children and Young People’s Asthma Update</a:t>
            </a:r>
            <a:br>
              <a:rPr lang="en-GB" sz="3100" b="1" kern="100" dirty="0">
                <a:solidFill>
                  <a:srgbClr val="00308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31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22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2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Emma Ray RN BSc (hons) </a:t>
            </a:r>
            <a:r>
              <a:rPr lang="en-GB" sz="2200" b="1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MRes</a:t>
            </a:r>
            <a:br>
              <a:rPr lang="en-GB" sz="22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18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Clinical Practice Educator: CYP asthma</a:t>
            </a:r>
            <a:br>
              <a:rPr lang="en-GB" sz="18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Respiratory Nurse Specialist: Primary Care</a:t>
            </a:r>
            <a:endParaRPr lang="en-GB" sz="18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431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92"/>
    </mc:Choice>
    <mc:Fallback xmlns="">
      <p:transition spd="slow" advTm="3499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8BD6-D83C-B448-17E2-78498736B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23" y="78707"/>
            <a:ext cx="9950335" cy="1325563"/>
          </a:xfrm>
        </p:spPr>
        <p:txBody>
          <a:bodyPr/>
          <a:lstStyle/>
          <a:p>
            <a:r>
              <a:rPr lang="en-GB" dirty="0"/>
              <a:t>Asthma Guidelines for 6-11 years </a:t>
            </a:r>
            <a:br>
              <a:rPr lang="en-GB" dirty="0"/>
            </a:br>
            <a:endParaRPr lang="en-GB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5E7C243B-B949-D880-8E40-F3C1129D9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891" y="1001172"/>
            <a:ext cx="12134731" cy="5145627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BB6A61D-038B-03EA-2FA5-B0F5D40FC149}"/>
              </a:ext>
            </a:extLst>
          </p:cNvPr>
          <p:cNvSpPr txBox="1"/>
          <p:nvPr/>
        </p:nvSpPr>
        <p:spPr>
          <a:xfrm>
            <a:off x="6891866" y="5672162"/>
            <a:ext cx="5173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hlinkClick r:id="rId3"/>
              </a:rPr>
              <a:t>RightBreathe</a:t>
            </a:r>
            <a:r>
              <a:rPr lang="en-GB" dirty="0"/>
              <a:t> Inhaler website for primary care</a:t>
            </a:r>
          </a:p>
        </p:txBody>
      </p:sp>
    </p:spTree>
    <p:extLst>
      <p:ext uri="{BB962C8B-B14F-4D97-AF65-F5344CB8AC3E}">
        <p14:creationId xmlns:p14="http://schemas.microsoft.com/office/powerpoint/2010/main" val="2854065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82A8E-AFEF-7978-67B2-4FAE3257E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90" y="12699"/>
            <a:ext cx="9950335" cy="1325563"/>
          </a:xfrm>
        </p:spPr>
        <p:txBody>
          <a:bodyPr/>
          <a:lstStyle/>
          <a:p>
            <a:r>
              <a:rPr lang="en-GB" dirty="0"/>
              <a:t>Recurrent pre-school wheeze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84B967-36D2-8113-B86D-0E6A94B4A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2431" y="875219"/>
            <a:ext cx="4537605" cy="5970082"/>
          </a:xfrm>
        </p:spPr>
      </p:pic>
    </p:spTree>
    <p:extLst>
      <p:ext uri="{BB962C8B-B14F-4D97-AF65-F5344CB8AC3E}">
        <p14:creationId xmlns:p14="http://schemas.microsoft.com/office/powerpoint/2010/main" val="2759683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E4705-B363-DDB9-6322-93BCFE663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490" y="12699"/>
            <a:ext cx="9950335" cy="1325563"/>
          </a:xfrm>
        </p:spPr>
        <p:txBody>
          <a:bodyPr/>
          <a:lstStyle/>
          <a:p>
            <a:r>
              <a:rPr lang="en-GB" dirty="0"/>
              <a:t>Asthma Guidelines 12 years +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98A358-9EB8-151B-386A-950F7C2183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798" y="1338262"/>
            <a:ext cx="11912403" cy="4656667"/>
          </a:xfrm>
        </p:spPr>
      </p:pic>
    </p:spTree>
    <p:extLst>
      <p:ext uri="{BB962C8B-B14F-4D97-AF65-F5344CB8AC3E}">
        <p14:creationId xmlns:p14="http://schemas.microsoft.com/office/powerpoint/2010/main" val="317397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A1B68-C4B8-2557-3D90-8C226558A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156" y="95641"/>
            <a:ext cx="9950335" cy="1325563"/>
          </a:xfrm>
        </p:spPr>
        <p:txBody>
          <a:bodyPr/>
          <a:lstStyle/>
          <a:p>
            <a:r>
              <a:rPr lang="en-GB" dirty="0"/>
              <a:t>AIR and MART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5758552-8F16-06FE-7785-A600EB72A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1268942"/>
            <a:ext cx="9950450" cy="2913063"/>
          </a:xfrm>
        </p:spPr>
        <p:txBody>
          <a:bodyPr>
            <a:normAutofit fontScale="62500" lnSpcReduction="20000"/>
          </a:bodyPr>
          <a:lstStyle/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Green credentials – no CFCs, easier to recycle</a:t>
            </a: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Easier to use</a:t>
            </a: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No spacer needed</a:t>
            </a: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Dose counter</a:t>
            </a: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Effort dependant – stationary drug</a:t>
            </a: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Whistles and placebo</a:t>
            </a:r>
          </a:p>
          <a:p>
            <a:pPr algn="l">
              <a:defRPr/>
            </a:pPr>
            <a:endParaRPr lang="en-GB" sz="2000" dirty="0"/>
          </a:p>
          <a:p>
            <a:pPr algn="l">
              <a:defRPr/>
            </a:pPr>
            <a:r>
              <a:rPr lang="en-GB" sz="2000" b="1" dirty="0"/>
              <a:t>Available as: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Separate inhaled corticosteroid and short acting bronchodilator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Anti-inflammatory Reliever (AIR) therapy (currently adolescents and adults only)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Maintenance and Reliever Therapy (MART) (combination inhaler)</a:t>
            </a: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endParaRPr lang="en-GB" sz="2000" dirty="0"/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endParaRPr lang="en-GB" sz="20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91EE23B6-C8A6-F691-EA0D-DA8E0D252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847" y="1114725"/>
            <a:ext cx="1953154" cy="295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A56A8347-1A1F-9C6F-AA33-1CFA34E84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00" y="1354904"/>
            <a:ext cx="2116137" cy="271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028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E11F6-9197-BEDC-6C01-14C1DE581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56" y="78707"/>
            <a:ext cx="9950335" cy="1325563"/>
          </a:xfrm>
        </p:spPr>
        <p:txBody>
          <a:bodyPr/>
          <a:lstStyle/>
          <a:p>
            <a:r>
              <a:rPr lang="en-GB" dirty="0"/>
              <a:t>Considerations with all inhalers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60F6AF8-FAD5-0A65-4A88-CA8814DF7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697" y="1404270"/>
            <a:ext cx="9950450" cy="2913063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Double check dose is correct and follow guidelines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AIR (adolescents and adults only) or MART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GB" sz="2000" dirty="0"/>
          </a:p>
          <a:p>
            <a:pPr algn="l">
              <a:defRPr/>
            </a:pPr>
            <a:r>
              <a:rPr lang="en-GB" sz="2000" b="1" dirty="0"/>
              <a:t>Patient factors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Can they use the inhaler? Dexterity and mental capacity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Do they understand when to use it? Adherence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Have you discussed side effects? Oral care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Cumulative effect of steroids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Asthma action plans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GB" sz="2000" dirty="0"/>
          </a:p>
        </p:txBody>
      </p:sp>
      <p:pic>
        <p:nvPicPr>
          <p:cNvPr id="5" name="Picture 4" descr="A hand holding a plastic tube&#10;&#10;Description automatically generated">
            <a:extLst>
              <a:ext uri="{FF2B5EF4-FFF2-40B4-BE49-F238E27FC236}">
                <a16:creationId xmlns:a16="http://schemas.microsoft.com/office/drawing/2014/main" id="{B8AAF326-99FA-7DC8-FD61-C80ABFFC9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333" y="1164872"/>
            <a:ext cx="1998133" cy="2664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Image result for oral thrush">
            <a:extLst>
              <a:ext uri="{FF2B5EF4-FFF2-40B4-BE49-F238E27FC236}">
                <a16:creationId xmlns:a16="http://schemas.microsoft.com/office/drawing/2014/main" id="{7EDE84AB-0419-1AF7-CFA8-5AC2D79DB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591" y="4070112"/>
            <a:ext cx="3160712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3AC87053-FAA9-3C26-E1D9-EFAFF8AC862A}"/>
              </a:ext>
            </a:extLst>
          </p:cNvPr>
          <p:cNvSpPr/>
          <p:nvPr/>
        </p:nvSpPr>
        <p:spPr>
          <a:xfrm>
            <a:off x="10743407" y="2924731"/>
            <a:ext cx="939800" cy="96520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193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ACFCAF-9CB5-2307-B89E-C30DE1F4C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1" y="78520"/>
            <a:ext cx="4790421" cy="677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47B91847-0E73-470E-6947-66492B89E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959" y="1339850"/>
            <a:ext cx="41179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A group of squares with white text&#10;&#10;Description automatically generated">
            <a:extLst>
              <a:ext uri="{FF2B5EF4-FFF2-40B4-BE49-F238E27FC236}">
                <a16:creationId xmlns:a16="http://schemas.microsoft.com/office/drawing/2014/main" id="{26812D1B-CC40-FC7B-6DDD-17698E64B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90" y="3867680"/>
            <a:ext cx="1832032" cy="174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B4972CFE-F721-B5A6-88AE-7B9FE74C8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944" y="3788463"/>
            <a:ext cx="2732089" cy="181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129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B7155470-E649-E2D2-D121-867F62E16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895" y="993850"/>
            <a:ext cx="10947763" cy="1655763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ea typeface="Geneva" charset="-128"/>
              </a:rPr>
              <a:t>Review diagnosis at each visit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ea typeface="Geneva" charset="-128"/>
              </a:rPr>
              <a:t>Asthma should be managed on the lowest possible dose ICS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ea typeface="Geneva" charset="-128"/>
              </a:rPr>
              <a:t>Consider stepping down treatment if no asthma symptoms for 3 + months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ea typeface="Geneva" charset="-128"/>
              </a:rPr>
              <a:t>Check adherence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ea typeface="Geneva" charset="-128"/>
              </a:rPr>
              <a:t>Inhaler technique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ea typeface="Geneva" charset="-128"/>
              </a:rPr>
              <a:t>Support and education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ea typeface="Geneva" charset="-128"/>
              </a:rPr>
              <a:t>Review expectations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ea typeface="Geneva" charset="-128"/>
              </a:rPr>
              <a:t>Empower to self-management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ea typeface="Geneva" charset="-128"/>
              </a:rPr>
              <a:t>Address comorbidities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ea typeface="Geneva" charset="-128"/>
              </a:rPr>
              <a:t>Address psychosocial factors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ea typeface="Geneva" charset="-128"/>
              </a:rPr>
              <a:t>Review indoor and outdoor air pollution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ea typeface="Geneva" charset="-128"/>
              </a:rPr>
              <a:t>Transitioning to adult care</a:t>
            </a:r>
          </a:p>
          <a:p>
            <a:pPr>
              <a:defRPr/>
            </a:pPr>
            <a:endParaRPr lang="en-GB" altLang="en-US" dirty="0">
              <a:ea typeface="Geneva" charset="-128"/>
            </a:endParaRPr>
          </a:p>
        </p:txBody>
      </p:sp>
      <p:pic>
        <p:nvPicPr>
          <p:cNvPr id="6" name="Picture 5" descr="A child wearing a cape and drinking from a inhaler&#10;&#10;Description automatically generated">
            <a:extLst>
              <a:ext uri="{FF2B5EF4-FFF2-40B4-BE49-F238E27FC236}">
                <a16:creationId xmlns:a16="http://schemas.microsoft.com/office/drawing/2014/main" id="{D3C55B17-7D29-7FFF-D583-FC1954E8A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635" y="2186940"/>
            <a:ext cx="2551113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43AB0CA-FD22-D53B-E44C-96E6F7B39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767" y="-59887"/>
            <a:ext cx="9950335" cy="1325563"/>
          </a:xfrm>
        </p:spPr>
        <p:txBody>
          <a:bodyPr/>
          <a:lstStyle/>
          <a:p>
            <a:r>
              <a:rPr lang="en-GB" dirty="0"/>
              <a:t>Chronic disease management</a:t>
            </a:r>
          </a:p>
        </p:txBody>
      </p:sp>
    </p:spTree>
    <p:extLst>
      <p:ext uri="{BB962C8B-B14F-4D97-AF65-F5344CB8AC3E}">
        <p14:creationId xmlns:p14="http://schemas.microsoft.com/office/powerpoint/2010/main" val="1271431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A3CB5F-E1A7-C5C9-7ACC-0FAC240997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610" y="331688"/>
            <a:ext cx="8868723" cy="619462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B618F7-0F84-EAF1-3A4E-9151F98E0FB9}"/>
              </a:ext>
            </a:extLst>
          </p:cNvPr>
          <p:cNvSpPr txBox="1"/>
          <p:nvPr/>
        </p:nvSpPr>
        <p:spPr>
          <a:xfrm>
            <a:off x="9550399" y="2294468"/>
            <a:ext cx="2506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SPO2 &lt;92% = Bad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6C496F-88E4-2A69-2803-3F1EF81BF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399" y="2743200"/>
            <a:ext cx="2159000" cy="2159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882B87-C821-A18E-E2A3-B7DE31EC3FB1}"/>
              </a:ext>
            </a:extLst>
          </p:cNvPr>
          <p:cNvSpPr txBox="1"/>
          <p:nvPr/>
        </p:nvSpPr>
        <p:spPr>
          <a:xfrm>
            <a:off x="9851922" y="5240866"/>
            <a:ext cx="190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Follow up review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465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771E34-785B-2CAF-0F76-5FFF60C6E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2" y="0"/>
            <a:ext cx="312392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9CB18C-A4F8-1C2F-DAF1-564D91F73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355" y="0"/>
            <a:ext cx="3267424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D1B937-9434-82AE-7E4E-167D7C634B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8024" y="0"/>
            <a:ext cx="3298785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B868D0-83F1-DE75-9204-12B982D199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7365" y="3903133"/>
            <a:ext cx="423727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112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8CC5C-158C-9EE4-4448-1B1446A40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23" y="154907"/>
            <a:ext cx="7615844" cy="1325563"/>
          </a:xfrm>
        </p:spPr>
        <p:txBody>
          <a:bodyPr>
            <a:normAutofit fontScale="90000"/>
          </a:bodyPr>
          <a:lstStyle/>
          <a:p>
            <a: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Draft criteria for referral from primary care to secondary care for specialist assessment</a:t>
            </a:r>
            <a:b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DEEE5-9574-C213-9F97-5B71FA73B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556" y="1260822"/>
            <a:ext cx="11256510" cy="484364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Recurrent severe exacerbations: </a:t>
            </a: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GB" sz="1400" kern="100" dirty="0">
                <a:effectLst/>
                <a:latin typeface="+mj-lt"/>
                <a:ea typeface="Calibri" panose="020F0502020204030204" pitchFamily="34" charset="0"/>
                <a:cs typeface="Segoe UI Symbol" panose="020B0502040204020203" pitchFamily="34" charset="0"/>
              </a:rPr>
              <a:t>➢</a:t>
            </a:r>
            <a:r>
              <a:rPr lang="en-GB" sz="1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≥2 courses oral corticosteroids per year. 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GB" sz="1400" kern="100" dirty="0">
                <a:effectLst/>
                <a:latin typeface="+mj-lt"/>
                <a:ea typeface="Calibri" panose="020F0502020204030204" pitchFamily="34" charset="0"/>
                <a:cs typeface="Segoe UI Symbol" panose="020B0502040204020203" pitchFamily="34" charset="0"/>
              </a:rPr>
              <a:t>➢</a:t>
            </a:r>
            <a:r>
              <a:rPr lang="en-GB" sz="1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&gt;1 hospital admission or ED attendance per year 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GB" sz="1400" kern="100" dirty="0">
                <a:effectLst/>
                <a:latin typeface="+mj-lt"/>
                <a:ea typeface="Calibri" panose="020F0502020204030204" pitchFamily="34" charset="0"/>
                <a:cs typeface="Segoe UI Symbol" panose="020B0502040204020203" pitchFamily="34" charset="0"/>
              </a:rPr>
              <a:t>➢</a:t>
            </a:r>
            <a:r>
              <a:rPr lang="en-GB" sz="1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persistent chronic symptoms (most days for &gt;3 months) or worsening of symptoms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use of &gt;6 SABA inhalers per year (to note, CYP may have inhalers in different locations such as family homes, schools, clubs etc, therefore this might still be a trigger for a review and discussion)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Asthma Control Test (ACT) / Childhood Asthma Control Test (C-ACT) score of despite trial of appropriate management strategies in primary care following Wessex Asthma Guidelines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Poor asthma control despite </a:t>
            </a:r>
            <a:r>
              <a:rPr lang="en-GB" sz="1400" kern="0" dirty="0">
                <a:solidFill>
                  <a:srgbClr val="11111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optimizing all modifiable risk factors and treatment as per Wessex Asthma Guidelines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Persistent psychosocial concerns despite appropriate support.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Persistent uncontrolled asthma with safeguarding concerns after referral to social services following local safeguarding pathway.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Persistent airflow obstruction after optimizing treatment (FEV</a:t>
            </a:r>
            <a:r>
              <a:rPr lang="en-GB" sz="1400" kern="100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1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80% or less or FEV1/FVC &lt;1.645) or restriction (FVC -1.645)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Parental concern</a:t>
            </a:r>
          </a:p>
        </p:txBody>
      </p:sp>
    </p:spTree>
    <p:extLst>
      <p:ext uri="{BB962C8B-B14F-4D97-AF65-F5344CB8AC3E}">
        <p14:creationId xmlns:p14="http://schemas.microsoft.com/office/powerpoint/2010/main" val="3733494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E4C9D-3D1D-4FDB-5999-20FB514AE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490" y="603640"/>
            <a:ext cx="9809019" cy="1325563"/>
          </a:xfrm>
        </p:spPr>
        <p:txBody>
          <a:bodyPr/>
          <a:lstStyle/>
          <a:p>
            <a:r>
              <a:rPr lang="en-GB" dirty="0"/>
              <a:t>Content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F150C4-48EB-A94C-0BA3-D1836D7F6121}"/>
              </a:ext>
            </a:extLst>
          </p:cNvPr>
          <p:cNvSpPr txBox="1">
            <a:spLocks/>
          </p:cNvSpPr>
          <p:nvPr/>
        </p:nvSpPr>
        <p:spPr>
          <a:xfrm>
            <a:off x="1909156" y="1779310"/>
            <a:ext cx="10968644" cy="2912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CYP National Asthma Care Bundle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Asthma diagnosis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Wessex Asthma Guidelines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Medication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Chronic disease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Community Childrens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Referrals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Further education and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HIOW CYP asthma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Questions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460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61"/>
    </mc:Choice>
    <mc:Fallback xmlns="">
      <p:transition spd="slow" advTm="3746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49044-09A0-D3FE-0CF1-259B42D33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37" y="-102410"/>
            <a:ext cx="5259344" cy="1683934"/>
          </a:xfrm>
        </p:spPr>
        <p:txBody>
          <a:bodyPr/>
          <a:lstStyle/>
          <a:p>
            <a:r>
              <a:rPr lang="en-GB" dirty="0"/>
              <a:t>Education and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280AC-CD55-7841-080B-544528DCF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176" y="1581524"/>
            <a:ext cx="5259343" cy="4910715"/>
          </a:xfrm>
        </p:spPr>
        <p:txBody>
          <a:bodyPr/>
          <a:lstStyle/>
          <a:p>
            <a:r>
              <a:rPr lang="en-GB" sz="2000" b="1" dirty="0"/>
              <a:t>National Capabilities Framework</a:t>
            </a:r>
          </a:p>
          <a:p>
            <a:endParaRPr lang="en-GB" sz="2000" dirty="0">
              <a:hlinkClick r:id="rId2"/>
            </a:endParaRPr>
          </a:p>
          <a:p>
            <a:r>
              <a:rPr lang="en-GB" sz="2000" b="1" dirty="0"/>
              <a:t>Non-clinical staff (Tier 1- 45mins)</a:t>
            </a:r>
            <a:endParaRPr lang="en-GB" sz="2000" dirty="0">
              <a:hlinkClick r:id="rId2"/>
            </a:endParaRPr>
          </a:p>
          <a:p>
            <a:r>
              <a:rPr lang="en-GB" sz="2000" dirty="0">
                <a:hlinkClick r:id="rId2"/>
              </a:rPr>
              <a:t>Supporting Children's Health and Young People with Asthma (educationforhealth.org)</a:t>
            </a:r>
            <a:endParaRPr lang="en-GB" sz="2000" dirty="0"/>
          </a:p>
          <a:p>
            <a:endParaRPr lang="en-GB" sz="2000" dirty="0">
              <a:hlinkClick r:id="rId3"/>
            </a:endParaRPr>
          </a:p>
          <a:p>
            <a:r>
              <a:rPr lang="en-GB" sz="2000" b="1" dirty="0"/>
              <a:t>Clinical Staff (Tier 2-5)</a:t>
            </a:r>
            <a:endParaRPr lang="en-GB" sz="2000" dirty="0">
              <a:hlinkClick r:id="rId3"/>
            </a:endParaRPr>
          </a:p>
          <a:p>
            <a:r>
              <a:rPr lang="en-GB" sz="2000" dirty="0">
                <a:hlinkClick r:id="rId3"/>
              </a:rPr>
              <a:t>Asthma (Children and young people) - </a:t>
            </a:r>
            <a:r>
              <a:rPr lang="en-GB" sz="2000" dirty="0" err="1">
                <a:hlinkClick r:id="rId3"/>
              </a:rPr>
              <a:t>elearning</a:t>
            </a:r>
            <a:r>
              <a:rPr lang="en-GB" sz="2000" dirty="0">
                <a:hlinkClick r:id="rId3"/>
              </a:rPr>
              <a:t> for healthcare (e-lfh.org.uk)</a:t>
            </a:r>
            <a:endParaRPr lang="en-GB" sz="2000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4F10A-A712-209E-B32B-6E3B407F9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4471" y="0"/>
            <a:ext cx="6307529" cy="695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96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5FDFA-2C24-CA87-E9EC-18B49AC33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156" y="876267"/>
            <a:ext cx="9950335" cy="1325563"/>
          </a:xfrm>
        </p:spPr>
        <p:txBody>
          <a:bodyPr/>
          <a:lstStyle/>
          <a:p>
            <a:r>
              <a:rPr lang="en-GB" dirty="0"/>
              <a:t>The HIOW CYP Asthma Network – get involved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CB460-E906-DB28-76FF-62914945D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7156" y="2424141"/>
            <a:ext cx="9950335" cy="291263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Ambition: To improve the health and  lives of children and young people with asthma in Hampshire and Isle of Wight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Oversight, cohesion and guidance to help deliver the care bundle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Draws together key stakeholders to co-develop strategies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Members will contribute to an overall vision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Communicating issues and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Terms of reference shared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39076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7D5BD0-F1B2-027B-A473-F0545533B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053" y="3573218"/>
            <a:ext cx="1022278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900" dirty="0"/>
              <a:t>Thank you</a:t>
            </a:r>
            <a:br>
              <a:rPr lang="en-GB" sz="4900" dirty="0"/>
            </a:br>
            <a:br>
              <a:rPr lang="en-GB" sz="4900" dirty="0"/>
            </a:br>
            <a:r>
              <a:rPr lang="en-GB" sz="4900" dirty="0"/>
              <a:t>Any questions</a:t>
            </a:r>
            <a:br>
              <a:rPr lang="en-GB" sz="4000" dirty="0"/>
            </a:br>
            <a:br>
              <a:rPr lang="en-GB" sz="4000" dirty="0"/>
            </a:br>
            <a:r>
              <a:rPr lang="en-GB" sz="4000" dirty="0"/>
              <a:t>Contact: emma.ray@uhs.nhs.uk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944BBD24-B19F-6AB7-C751-79A73185A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880" y="0"/>
            <a:ext cx="3948112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3F5C0A-79E2-25A1-7721-FD0FF7D4B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956" y="67650"/>
            <a:ext cx="2685785" cy="2685785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23012A-22A3-6E49-5506-3A8039268FAF}"/>
              </a:ext>
            </a:extLst>
          </p:cNvPr>
          <p:cNvSpPr txBox="1"/>
          <p:nvPr/>
        </p:nvSpPr>
        <p:spPr>
          <a:xfrm>
            <a:off x="127000" y="2871968"/>
            <a:ext cx="3327699" cy="160043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Biome" panose="020B0503030204020804" pitchFamily="34" charset="0"/>
              </a:rPr>
              <a:t>Southampton City Airway Forum</a:t>
            </a:r>
          </a:p>
          <a:p>
            <a:pPr algn="ctr"/>
            <a:r>
              <a:rPr lang="en-GB" sz="1400" b="1" dirty="0">
                <a:solidFill>
                  <a:srgbClr val="000000"/>
                </a:solidFill>
                <a:ea typeface="Times New Roman" panose="02020603050405020304" pitchFamily="18" charset="0"/>
                <a:cs typeface="Biome" panose="020B0503030204020804" pitchFamily="34" charset="0"/>
              </a:rPr>
              <a:t>Education meeting</a:t>
            </a:r>
          </a:p>
          <a:p>
            <a:pPr algn="ctr"/>
            <a:r>
              <a:rPr lang="en-GB" sz="1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Biome" panose="020B0503030204020804" pitchFamily="34" charset="0"/>
              </a:rPr>
              <a:t>Spirometry and COPD diagnostics</a:t>
            </a:r>
            <a:endParaRPr lang="en-GB" sz="1400" dirty="0">
              <a:effectLst/>
              <a:ea typeface="Times New Roman" panose="02020603050405020304" pitchFamily="18" charset="0"/>
            </a:endParaRPr>
          </a:p>
          <a:p>
            <a:pPr algn="ctr"/>
            <a:r>
              <a:rPr lang="en-GB" sz="1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Biome" panose="020B0503030204020804" pitchFamily="34" charset="0"/>
              </a:rPr>
              <a:t>Date:</a:t>
            </a:r>
            <a:r>
              <a:rPr lang="en-GB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Biome" panose="020B0503030204020804" pitchFamily="34" charset="0"/>
              </a:rPr>
              <a:t> Weds 20</a:t>
            </a:r>
            <a:r>
              <a:rPr lang="en-GB" sz="1400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Biome" panose="020B0503030204020804" pitchFamily="34" charset="0"/>
              </a:rPr>
              <a:t>th</a:t>
            </a:r>
            <a:r>
              <a:rPr lang="en-GB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Biome" panose="020B0503030204020804" pitchFamily="34" charset="0"/>
              </a:rPr>
              <a:t> Nov</a:t>
            </a:r>
            <a:endParaRPr lang="en-GB" sz="1400" dirty="0">
              <a:effectLst/>
              <a:ea typeface="Times New Roman" panose="02020603050405020304" pitchFamily="18" charset="0"/>
            </a:endParaRPr>
          </a:p>
          <a:p>
            <a:pPr algn="ctr"/>
            <a:r>
              <a:rPr lang="en-GB" sz="1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Biome" panose="020B0503030204020804" pitchFamily="34" charset="0"/>
              </a:rPr>
              <a:t>Time:</a:t>
            </a:r>
            <a:r>
              <a:rPr lang="en-GB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Biome" panose="020B0503030204020804" pitchFamily="34" charset="0"/>
              </a:rPr>
              <a:t> 18:30pm</a:t>
            </a:r>
            <a:endParaRPr lang="en-GB" sz="1400" dirty="0">
              <a:effectLst/>
              <a:ea typeface="Times New Roman" panose="02020603050405020304" pitchFamily="18" charset="0"/>
            </a:endParaRPr>
          </a:p>
          <a:p>
            <a:pPr algn="ctr"/>
            <a:r>
              <a:rPr lang="en-GB" sz="1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Biome" panose="020B0503030204020804" pitchFamily="34" charset="0"/>
              </a:rPr>
              <a:t>Location:</a:t>
            </a:r>
            <a:r>
              <a:rPr lang="en-GB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Biome" panose="020B05030302040208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Biome" panose="020B0503030204020804" pitchFamily="34" charset="0"/>
              </a:rPr>
              <a:t>Chilworth</a:t>
            </a:r>
            <a:r>
              <a:rPr lang="en-GB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Biome" panose="020B0503030204020804" pitchFamily="34" charset="0"/>
              </a:rPr>
              <a:t> Manor Hotel, Southampton, Hampshire, SO16 7PT</a:t>
            </a:r>
            <a:endParaRPr lang="en-GB" sz="1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372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F50D8-F1DD-FEFB-8E3E-68FD9B74C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823" y="349640"/>
            <a:ext cx="9950335" cy="1325563"/>
          </a:xfrm>
        </p:spPr>
        <p:txBody>
          <a:bodyPr/>
          <a:lstStyle/>
          <a:p>
            <a:r>
              <a:rPr lang="en-GB" dirty="0"/>
              <a:t>Asthma in UK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42135C58-0973-3EAB-DFDC-029CF5711B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417" y="259845"/>
            <a:ext cx="6131915" cy="633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219C16-A62B-02B0-959F-C81D8309BC98}"/>
              </a:ext>
            </a:extLst>
          </p:cNvPr>
          <p:cNvSpPr txBox="1"/>
          <p:nvPr/>
        </p:nvSpPr>
        <p:spPr>
          <a:xfrm>
            <a:off x="332663" y="1859339"/>
            <a:ext cx="59750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Approx 1:10 children have asthma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UK has highest rates of hospital admissions and deaths in Europe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National Review of Asthma deaths 2014, most deaths were avoidable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Over-reliance on salbutamol was a clear driver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Care was in-adequate in ~50% 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Socio-economic deprivation and family stress associated with poor outcomes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10 years on, death rates have not decreased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4484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92"/>
    </mc:Choice>
    <mc:Fallback xmlns="">
      <p:transition spd="slow" advTm="15589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F1E98-5C06-6315-9550-85B187E6F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423" y="364711"/>
            <a:ext cx="9950335" cy="1325563"/>
          </a:xfrm>
        </p:spPr>
        <p:txBody>
          <a:bodyPr/>
          <a:lstStyle/>
          <a:p>
            <a:r>
              <a:rPr lang="en-GB" dirty="0"/>
              <a:t>National Bundle of Care for CYP asthma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55FBD-C582-12D6-D8EE-8001CA2F9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757" y="1459703"/>
            <a:ext cx="9950335" cy="291263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Set of standards of care – available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Whole system approach aimed at improving outcomes: preventing deaths, reducing admissions, improving quality of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Delivered by the ICB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Clinical lead for each ICB – Prof Gary Connett, UHS </a:t>
            </a:r>
            <a:endParaRPr lang="en-GB" sz="1400" dirty="0"/>
          </a:p>
          <a:p>
            <a:pPr lvl="5" indent="0">
              <a:buNone/>
            </a:pPr>
            <a:endParaRPr lang="en-GB" sz="2000" dirty="0"/>
          </a:p>
        </p:txBody>
      </p:sp>
      <p:pic>
        <p:nvPicPr>
          <p:cNvPr id="5" name="Picture 4" descr="A blue map with black text&#10;&#10;Description automatically generated">
            <a:extLst>
              <a:ext uri="{FF2B5EF4-FFF2-40B4-BE49-F238E27FC236}">
                <a16:creationId xmlns:a16="http://schemas.microsoft.com/office/drawing/2014/main" id="{53F30CFE-1A22-8495-744F-ECA5730ED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196" y="3845239"/>
            <a:ext cx="2817804" cy="2817804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648CD24E-92F3-45A6-6688-8EC8550A8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5654" y="3322319"/>
            <a:ext cx="6251990" cy="3429000"/>
          </a:xfrm>
          <a:prstGeom prst="rect">
            <a:avLst/>
          </a:prstGeom>
        </p:spPr>
      </p:pic>
      <p:pic>
        <p:nvPicPr>
          <p:cNvPr id="8" name="Picture 7" descr="A purple circle with a black outline of a lungs and text&#10;&#10;Description automatically generated">
            <a:extLst>
              <a:ext uri="{FF2B5EF4-FFF2-40B4-BE49-F238E27FC236}">
                <a16:creationId xmlns:a16="http://schemas.microsoft.com/office/drawing/2014/main" id="{089C1AA3-363C-F287-0940-0760C2B9E7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23" y="4460592"/>
            <a:ext cx="2310679" cy="220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1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220"/>
    </mc:Choice>
    <mc:Fallback xmlns="">
      <p:transition spd="slow" advTm="18522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5371F-24B1-910A-B914-3BC88D664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890" y="78845"/>
            <a:ext cx="9950335" cy="1325563"/>
          </a:xfrm>
        </p:spPr>
        <p:txBody>
          <a:bodyPr/>
          <a:lstStyle/>
          <a:p>
            <a:r>
              <a:rPr lang="en-GB" dirty="0"/>
              <a:t>When to suspect asthma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27DC69-C30F-D9BA-3D5B-A9DF811155B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2908" y="1184275"/>
            <a:ext cx="9950450" cy="510396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 Variable symptoms – may resolve spontaneously or with treatment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Interval symptoms – in between viruses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rgbClr val="515E63"/>
                </a:solidFill>
              </a:rPr>
              <a:t>If &gt;1 of the following symptoms are occurring ≥ 3 times a week, or if severe or causing waking at night:</a:t>
            </a:r>
            <a:endParaRPr lang="en-GB" sz="2000" dirty="0"/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Cough 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Shortness of breath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Chest tightness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Wheeze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hlinkClick r:id="rId2"/>
              </a:rPr>
              <a:t>https://youtu.be/T4qNgi4Vrvo</a:t>
            </a:r>
            <a:r>
              <a:rPr lang="en-US" altLang="en-US" sz="2000" dirty="0"/>
              <a:t> </a:t>
            </a:r>
            <a:endParaRPr lang="en-GB" sz="2000" dirty="0"/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Multiple triggers/irritants will cause symptoms </a:t>
            </a:r>
          </a:p>
          <a:p>
            <a:pPr>
              <a:defRPr/>
            </a:pPr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endParaRPr lang="en-GB" sz="2000" dirty="0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6D1225A4-6C1A-43E6-B088-F5853CA4B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496" y="2959174"/>
            <a:ext cx="2963862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484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5B88AF-F7FB-341C-0283-E73E07887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60" y="237067"/>
            <a:ext cx="7629816" cy="6190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0C7A552-FD92-81E4-D76F-51E98DE01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126" y="684741"/>
            <a:ext cx="96996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4DC55C5A-5B88-8CCF-942A-E027A7964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1010" y="319617"/>
            <a:ext cx="19288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r>
              <a:rPr lang="en-GB" altLang="en-US" dirty="0"/>
              <a:t>Emotional Stress</a:t>
            </a:r>
          </a:p>
          <a:p>
            <a:endParaRPr lang="en-GB" altLang="en-US" dirty="0"/>
          </a:p>
          <a:p>
            <a:endParaRPr lang="en-GB" altLang="en-US" dirty="0"/>
          </a:p>
        </p:txBody>
      </p:sp>
      <p:pic>
        <p:nvPicPr>
          <p:cNvPr id="7" name="Picture 4" descr="tEC">
            <a:extLst>
              <a:ext uri="{FF2B5EF4-FFF2-40B4-BE49-F238E27FC236}">
                <a16:creationId xmlns:a16="http://schemas.microsoft.com/office/drawing/2014/main" id="{BC736470-7BCC-6CC7-33F0-02B18FEDC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823" y="1382576"/>
            <a:ext cx="3348567" cy="75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BCDFB5-D32D-C9E8-1F1A-0FEBBA76B8A5}"/>
              </a:ext>
            </a:extLst>
          </p:cNvPr>
          <p:cNvSpPr txBox="1"/>
          <p:nvPr/>
        </p:nvSpPr>
        <p:spPr>
          <a:xfrm>
            <a:off x="8437033" y="2242999"/>
            <a:ext cx="37549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Clean air champion programme</a:t>
            </a:r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Royal College Paediatrics and Child Health</a:t>
            </a:r>
          </a:p>
          <a:p>
            <a:r>
              <a:rPr lang="en-GB" sz="1600" u="sng" dirty="0">
                <a:solidFill>
                  <a:srgbClr val="467886"/>
                </a:solidFill>
                <a:effectLst/>
                <a:ea typeface="Aptos" panose="020B0004020202020204" pitchFamily="34" charset="0"/>
                <a:hlinkClick r:id="rId5"/>
              </a:rPr>
              <a:t>https://www.rcpch.ac.uk/resources/climate-change-resources-for-health-professionals#education-and-training</a:t>
            </a:r>
            <a:endParaRPr lang="en-GB" sz="1600" u="sng" dirty="0">
              <a:solidFill>
                <a:srgbClr val="467886"/>
              </a:solidFill>
              <a:effectLst/>
              <a:ea typeface="Aptos" panose="020B0004020202020204" pitchFamily="34" charset="0"/>
            </a:endParaRPr>
          </a:p>
          <a:p>
            <a:endParaRPr lang="en-GB" sz="1600" u="sng" dirty="0">
              <a:solidFill>
                <a:srgbClr val="467886"/>
              </a:solidFill>
              <a:ea typeface="Aptos" panose="020B0004020202020204" pitchFamily="34" charset="0"/>
            </a:endParaRPr>
          </a:p>
          <a:p>
            <a:endParaRPr lang="en-GB" sz="1600" u="sng" dirty="0">
              <a:solidFill>
                <a:srgbClr val="467886"/>
              </a:solidFill>
              <a:ea typeface="Aptos" panose="020B0004020202020204" pitchFamily="34" charset="0"/>
            </a:endParaRPr>
          </a:p>
          <a:p>
            <a:r>
              <a:rPr lang="en-GB" sz="1600" dirty="0"/>
              <a:t>Global Action Plan</a:t>
            </a:r>
            <a:endParaRPr lang="en-GB" sz="1600" u="sng" dirty="0">
              <a:solidFill>
                <a:srgbClr val="467886"/>
              </a:solidFill>
              <a:ea typeface="Aptos" panose="020B0004020202020204" pitchFamily="34" charset="0"/>
            </a:endParaRPr>
          </a:p>
          <a:p>
            <a:r>
              <a:rPr lang="en-GB" sz="1600" dirty="0">
                <a:effectLst/>
                <a:ea typeface="Aptos" panose="020B0004020202020204" pitchFamily="34" charset="0"/>
              </a:rPr>
              <a:t> </a:t>
            </a:r>
            <a:r>
              <a:rPr lang="en-GB" sz="1600" dirty="0">
                <a:hlinkClick r:id="rId6"/>
              </a:rPr>
              <a:t>Clean Air Knowledge Hub for the Health Sector (actionforcleanair.org.uk)</a:t>
            </a:r>
            <a:endParaRPr lang="en-GB" sz="1600" dirty="0">
              <a:effectLst/>
              <a:ea typeface="Aptos" panose="020B0004020202020204" pitchFamily="34" charset="0"/>
            </a:endParaRP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888696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15865-335F-D712-A178-6E80D8EE8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089" y="-255847"/>
            <a:ext cx="9950335" cy="1325563"/>
          </a:xfrm>
        </p:spPr>
        <p:txBody>
          <a:bodyPr/>
          <a:lstStyle/>
          <a:p>
            <a:r>
              <a:rPr lang="en-GB" dirty="0"/>
              <a:t>Taking a history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97199E-DF5E-670A-1795-09F4ABE826D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7944" y="1583282"/>
            <a:ext cx="9950450" cy="7745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GB" sz="2000" dirty="0"/>
          </a:p>
          <a:p>
            <a:pPr>
              <a:defRPr/>
            </a:pPr>
            <a:endParaRPr lang="en-GB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2A977A-BC13-F8B6-2A00-F82E7092B85C}"/>
              </a:ext>
            </a:extLst>
          </p:cNvPr>
          <p:cNvSpPr txBox="1"/>
          <p:nvPr/>
        </p:nvSpPr>
        <p:spPr>
          <a:xfrm>
            <a:off x="8873067" y="1739381"/>
            <a:ext cx="6096000" cy="2164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GB" sz="2000" b="1" dirty="0"/>
              <a:t>Physical examination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800" dirty="0"/>
              <a:t>Auscultation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800" dirty="0"/>
              <a:t>Chest shape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800" dirty="0"/>
              <a:t>Finger clubbing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800" dirty="0"/>
              <a:t>Mouth breathing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17EFA9F8-CC5E-A580-DA7E-974FA9029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248" y="4165146"/>
            <a:ext cx="2312988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C8BB044F-D6C2-0F08-FA6B-4BB76F182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941" y="760976"/>
            <a:ext cx="8675687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sz="2000" dirty="0">
                <a:ea typeface="Geneva" charset="-128"/>
              </a:rPr>
              <a:t>Time, duration and onset of symptoms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sz="2000" dirty="0">
                <a:ea typeface="Geneva" charset="-128"/>
              </a:rPr>
              <a:t>What helps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sz="2000" dirty="0">
                <a:ea typeface="Geneva" charset="-128"/>
              </a:rPr>
              <a:t>Triggers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sz="2000" dirty="0">
                <a:ea typeface="Geneva" charset="-128"/>
              </a:rPr>
              <a:t>Any blood results available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sz="2000" dirty="0">
                <a:ea typeface="Geneva" charset="-128"/>
              </a:rPr>
              <a:t>Allergies – HDM, cat, dog, pollen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sz="2000" dirty="0">
                <a:ea typeface="Geneva" charset="-128"/>
              </a:rPr>
              <a:t>Eczema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sz="2000" dirty="0">
                <a:ea typeface="Geneva" charset="-128"/>
              </a:rPr>
              <a:t>Family history of atopy/asthma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sz="2000" dirty="0">
                <a:ea typeface="Geneva" charset="-128"/>
              </a:rPr>
              <a:t>Premature or low birth weight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sz="2000" dirty="0">
                <a:ea typeface="Geneva" charset="-128"/>
              </a:rPr>
              <a:t>Previous lung disease/surgeries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sz="2000" dirty="0">
                <a:ea typeface="Geneva" charset="-128"/>
              </a:rPr>
              <a:t>Exposure to indoor/outdoor air pollution (e.g. tobacco smoke, mould, traffic)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sz="2000" dirty="0">
                <a:ea typeface="Geneva" charset="-128"/>
              </a:rPr>
              <a:t>Maternal/emotional stress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sz="2000" b="1" dirty="0">
                <a:ea typeface="Geneva" charset="-128"/>
              </a:rPr>
              <a:t>Occupation (adults)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altLang="en-US" sz="2000" dirty="0">
              <a:ea typeface="Geneva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altLang="en-US" sz="2000" dirty="0">
              <a:ea typeface="Geneva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altLang="en-US" sz="2000" dirty="0">
              <a:ea typeface="Geneva" charset="-128"/>
            </a:endParaRP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31031A90-87D8-C8EB-3D91-D724D959A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271" y="1718219"/>
            <a:ext cx="137477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296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8B71A-2A7D-169C-F8DF-7B8F11E00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23" y="0"/>
            <a:ext cx="9950335" cy="1325563"/>
          </a:xfrm>
        </p:spPr>
        <p:txBody>
          <a:bodyPr/>
          <a:lstStyle/>
          <a:p>
            <a:r>
              <a:rPr lang="en-GB" dirty="0"/>
              <a:t>What else could it be?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D7330AD-BE1E-D8B3-FC87-01F69467419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66764" y="930275"/>
            <a:ext cx="9950450" cy="52496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Viral induced wheeze – wheeze action plan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Upper respiratory tract infections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Gastroesophageal Reflux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Obesity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De-conditioning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Dysfunction breathing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Anxiety/stress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Inducible Laryngeal Obstruction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Bronchiectasis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Primary Ciliary Dyskinesia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Cystic Fibrosis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Protracted bacterial bronchitis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b="1" dirty="0">
                <a:latin typeface="+mn-lt"/>
              </a:rPr>
              <a:t>In adults: COPD, lung cancer, side effects to drugs, cardiac disease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dirty="0">
              <a:latin typeface="+mn-lt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02DBFC9-962B-D935-3005-1DDAEC0C4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609" y="1128713"/>
            <a:ext cx="4403725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D37997E0-DCBB-E8E9-2B43-1DCFF48F6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555" y="4079875"/>
            <a:ext cx="49561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88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EE239B-AA12-4BD0-95E7-01F4F7D9A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309" y="0"/>
            <a:ext cx="7760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31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977</Words>
  <Application>Microsoft Office PowerPoint</Application>
  <PresentationFormat>Widescreen</PresentationFormat>
  <Paragraphs>159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Aptos</vt:lpstr>
      <vt:lpstr>Aptos Display</vt:lpstr>
      <vt:lpstr>Arial</vt:lpstr>
      <vt:lpstr>Calibri</vt:lpstr>
      <vt:lpstr>Geneva</vt:lpstr>
      <vt:lpstr>Symbol</vt:lpstr>
      <vt:lpstr>Times New Roman</vt:lpstr>
      <vt:lpstr>Wingdings</vt:lpstr>
      <vt:lpstr>Office Theme</vt:lpstr>
      <vt:lpstr>    Children and Young People’s Asthma Update   Emma Ray RN BSc (hons) MRes  Clinical Practice Educator: CYP asthma Respiratory Nurse Specialist: Primary Care </vt:lpstr>
      <vt:lpstr>Content</vt:lpstr>
      <vt:lpstr>Asthma in UK</vt:lpstr>
      <vt:lpstr>National Bundle of Care for CYP asthma</vt:lpstr>
      <vt:lpstr>When to suspect asthma</vt:lpstr>
      <vt:lpstr>PowerPoint Presentation</vt:lpstr>
      <vt:lpstr>Taking a history</vt:lpstr>
      <vt:lpstr>What else could it be?</vt:lpstr>
      <vt:lpstr>PowerPoint Presentation</vt:lpstr>
      <vt:lpstr>Asthma Guidelines for 6-11 years  </vt:lpstr>
      <vt:lpstr>Recurrent pre-school wheeze</vt:lpstr>
      <vt:lpstr>Asthma Guidelines 12 years +</vt:lpstr>
      <vt:lpstr>AIR and MART</vt:lpstr>
      <vt:lpstr>Considerations with all inhalers</vt:lpstr>
      <vt:lpstr>PowerPoint Presentation</vt:lpstr>
      <vt:lpstr>Chronic disease management</vt:lpstr>
      <vt:lpstr>PowerPoint Presentation</vt:lpstr>
      <vt:lpstr>PowerPoint Presentation</vt:lpstr>
      <vt:lpstr>Draft criteria for referral from primary care to secondary care for specialist assessment </vt:lpstr>
      <vt:lpstr>Education and training</vt:lpstr>
      <vt:lpstr>The HIOW CYP Asthma Network – get involved</vt:lpstr>
      <vt:lpstr>Thank you  Any questions  Contact: emma.ray@uhs.nhs.uk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GEHLING, Hannah (NHS HAMPSHIRE AND ISLE OF WIGHT ICB - D9Y0V)</dc:creator>
  <cp:lastModifiedBy>GEHLING, Hannah (NHS HAMPSHIRE AND ISLE OF WIGHT ICB - D9Y0V)</cp:lastModifiedBy>
  <cp:revision>1</cp:revision>
  <dcterms:created xsi:type="dcterms:W3CDTF">2024-10-17T13:43:15Z</dcterms:created>
  <dcterms:modified xsi:type="dcterms:W3CDTF">2024-10-17T13:44:11Z</dcterms:modified>
</cp:coreProperties>
</file>