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4136" r:id="rId2"/>
    <p:sldId id="4137" r:id="rId3"/>
    <p:sldId id="4184" r:id="rId4"/>
    <p:sldId id="4233" r:id="rId5"/>
    <p:sldId id="4234" r:id="rId6"/>
    <p:sldId id="4209" r:id="rId7"/>
    <p:sldId id="4203" r:id="rId8"/>
    <p:sldId id="4213" r:id="rId9"/>
    <p:sldId id="4214" r:id="rId10"/>
    <p:sldId id="4199" r:id="rId11"/>
    <p:sldId id="4200" r:id="rId12"/>
    <p:sldId id="4191" r:id="rId13"/>
    <p:sldId id="4237" r:id="rId14"/>
    <p:sldId id="4201" r:id="rId15"/>
    <p:sldId id="4139" r:id="rId16"/>
    <p:sldId id="4219" r:id="rId17"/>
    <p:sldId id="4221" r:id="rId18"/>
    <p:sldId id="4140" r:id="rId19"/>
    <p:sldId id="4215" r:id="rId20"/>
    <p:sldId id="4216" r:id="rId21"/>
    <p:sldId id="4141" r:id="rId22"/>
    <p:sldId id="4217" r:id="rId23"/>
    <p:sldId id="4225" r:id="rId24"/>
    <p:sldId id="4238" r:id="rId25"/>
    <p:sldId id="4189" r:id="rId26"/>
    <p:sldId id="4228" r:id="rId27"/>
    <p:sldId id="4229" r:id="rId28"/>
    <p:sldId id="4230" r:id="rId29"/>
    <p:sldId id="4231" r:id="rId30"/>
    <p:sldId id="4235" r:id="rId31"/>
    <p:sldId id="4236" r:id="rId32"/>
    <p:sldId id="4239" r:id="rId33"/>
    <p:sldId id="4240" r:id="rId34"/>
    <p:sldId id="4242" r:id="rId35"/>
    <p:sldId id="4134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8EDBA-9956-46A2-B9C9-0EF3FCC4A0CE}" v="1" dt="2024-09-26T12:48:1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02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ckup, Lucy" userId="c225a6c7-10d5-4aa6-bf4c-13ea74a86e18" providerId="ADAL" clId="{0388EDBA-9956-46A2-B9C9-0EF3FCC4A0CE}"/>
    <pc:docChg chg="custSel addSld delSld modSld">
      <pc:chgData name="Pickup, Lucy" userId="c225a6c7-10d5-4aa6-bf4c-13ea74a86e18" providerId="ADAL" clId="{0388EDBA-9956-46A2-B9C9-0EF3FCC4A0CE}" dt="2024-09-26T12:53:11.560" v="116" actId="47"/>
      <pc:docMkLst>
        <pc:docMk/>
      </pc:docMkLst>
      <pc:sldChg chg="modSp mod">
        <pc:chgData name="Pickup, Lucy" userId="c225a6c7-10d5-4aa6-bf4c-13ea74a86e18" providerId="ADAL" clId="{0388EDBA-9956-46A2-B9C9-0EF3FCC4A0CE}" dt="2024-09-26T12:30:19.519" v="39" actId="20577"/>
        <pc:sldMkLst>
          <pc:docMk/>
          <pc:sldMk cId="1991871880" sldId="4136"/>
        </pc:sldMkLst>
        <pc:spChg chg="mod">
          <ac:chgData name="Pickup, Lucy" userId="c225a6c7-10d5-4aa6-bf4c-13ea74a86e18" providerId="ADAL" clId="{0388EDBA-9956-46A2-B9C9-0EF3FCC4A0CE}" dt="2024-09-26T12:30:19.519" v="39" actId="20577"/>
          <ac:spMkLst>
            <pc:docMk/>
            <pc:sldMk cId="1991871880" sldId="4136"/>
            <ac:spMk id="13318" creationId="{418D9B89-BD00-3847-8240-0C275D6DED96}"/>
          </ac:spMkLst>
        </pc:spChg>
      </pc:sldChg>
      <pc:sldChg chg="del">
        <pc:chgData name="Pickup, Lucy" userId="c225a6c7-10d5-4aa6-bf4c-13ea74a86e18" providerId="ADAL" clId="{0388EDBA-9956-46A2-B9C9-0EF3FCC4A0CE}" dt="2024-09-26T12:53:11.560" v="116" actId="47"/>
        <pc:sldMkLst>
          <pc:docMk/>
          <pc:sldMk cId="106779093" sldId="4222"/>
        </pc:sldMkLst>
      </pc:sldChg>
      <pc:sldChg chg="new del">
        <pc:chgData name="Pickup, Lucy" userId="c225a6c7-10d5-4aa6-bf4c-13ea74a86e18" providerId="ADAL" clId="{0388EDBA-9956-46A2-B9C9-0EF3FCC4A0CE}" dt="2024-09-26T12:48:19.544" v="42" actId="47"/>
        <pc:sldMkLst>
          <pc:docMk/>
          <pc:sldMk cId="1272222071" sldId="4241"/>
        </pc:sldMkLst>
      </pc:sldChg>
      <pc:sldChg chg="addSp delSp modSp add mod">
        <pc:chgData name="Pickup, Lucy" userId="c225a6c7-10d5-4aa6-bf4c-13ea74a86e18" providerId="ADAL" clId="{0388EDBA-9956-46A2-B9C9-0EF3FCC4A0CE}" dt="2024-09-26T12:48:50.299" v="115"/>
        <pc:sldMkLst>
          <pc:docMk/>
          <pc:sldMk cId="4110628478" sldId="4242"/>
        </pc:sldMkLst>
        <pc:spChg chg="mod">
          <ac:chgData name="Pickup, Lucy" userId="c225a6c7-10d5-4aa6-bf4c-13ea74a86e18" providerId="ADAL" clId="{0388EDBA-9956-46A2-B9C9-0EF3FCC4A0CE}" dt="2024-09-26T12:48:27.749" v="70" actId="20577"/>
          <ac:spMkLst>
            <pc:docMk/>
            <pc:sldMk cId="4110628478" sldId="4242"/>
            <ac:spMk id="2" creationId="{D44F0877-9B7E-6A40-8F46-5EFF54DFB535}"/>
          </ac:spMkLst>
        </pc:spChg>
        <pc:spChg chg="add mod">
          <ac:chgData name="Pickup, Lucy" userId="c225a6c7-10d5-4aa6-bf4c-13ea74a86e18" providerId="ADAL" clId="{0388EDBA-9956-46A2-B9C9-0EF3FCC4A0CE}" dt="2024-09-26T12:48:50.299" v="115"/>
          <ac:spMkLst>
            <pc:docMk/>
            <pc:sldMk cId="4110628478" sldId="4242"/>
            <ac:spMk id="4" creationId="{68826A71-3A2E-53E5-1EF1-AD8BBCBE9308}"/>
          </ac:spMkLst>
        </pc:spChg>
        <pc:picChg chg="del">
          <ac:chgData name="Pickup, Lucy" userId="c225a6c7-10d5-4aa6-bf4c-13ea74a86e18" providerId="ADAL" clId="{0388EDBA-9956-46A2-B9C9-0EF3FCC4A0CE}" dt="2024-09-26T12:48:29.403" v="71" actId="478"/>
          <ac:picMkLst>
            <pc:docMk/>
            <pc:sldMk cId="4110628478" sldId="4242"/>
            <ac:picMk id="10" creationId="{0BFDD11D-C4E3-2362-A8FC-8C7D8789D77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Age </a:t>
            </a:r>
            <a:r>
              <a:rPr lang="en-GB" sz="1800" b="0" i="0" baseline="0" noProof="0">
                <a:effectLst/>
              </a:rPr>
              <a:t>standardised</a:t>
            </a:r>
            <a:r>
              <a:rPr lang="en-US" sz="1800" b="0" i="0" baseline="0">
                <a:effectLst/>
              </a:rPr>
              <a:t> death rates in England and Wales 2001-2017 (All Age)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'[England and Wales premature death.xlsx]&lt;75 deaths abv'!$B$1</c:f>
              <c:strCache>
                <c:ptCount val="1"/>
                <c:pt idx="0">
                  <c:v>Cancer</c:v>
                </c:pt>
              </c:strCache>
            </c:strRef>
          </c:tx>
          <c:spPr>
            <a:ln w="28575" cap="rnd">
              <a:solidFill>
                <a:srgbClr val="1D0096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abv'!$B$2:$B$18</c:f>
              <c:numCache>
                <c:formatCode>0.0</c:formatCode>
                <c:ptCount val="17"/>
                <c:pt idx="0" formatCode="General">
                  <c:v>318.3</c:v>
                </c:pt>
                <c:pt idx="1">
                  <c:v>317.7</c:v>
                </c:pt>
                <c:pt idx="2">
                  <c:v>312.89999999999998</c:v>
                </c:pt>
                <c:pt idx="3">
                  <c:v>307.39999999999998</c:v>
                </c:pt>
                <c:pt idx="4">
                  <c:v>304</c:v>
                </c:pt>
                <c:pt idx="5">
                  <c:v>301.89999999999998</c:v>
                </c:pt>
                <c:pt idx="6">
                  <c:v>300.60000000000002</c:v>
                </c:pt>
                <c:pt idx="7">
                  <c:v>298.8</c:v>
                </c:pt>
                <c:pt idx="8">
                  <c:v>292.89999999999998</c:v>
                </c:pt>
                <c:pt idx="9">
                  <c:v>290.3</c:v>
                </c:pt>
                <c:pt idx="10">
                  <c:v>289.5</c:v>
                </c:pt>
                <c:pt idx="11">
                  <c:v>288.3</c:v>
                </c:pt>
                <c:pt idx="12">
                  <c:v>283.5</c:v>
                </c:pt>
                <c:pt idx="13">
                  <c:v>280.8</c:v>
                </c:pt>
                <c:pt idx="14">
                  <c:v>278.10000000000002</c:v>
                </c:pt>
                <c:pt idx="15">
                  <c:v>276.7</c:v>
                </c:pt>
                <c:pt idx="16">
                  <c:v>271.89999999999998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E788-4831-99E4-50CB790C988D}"/>
            </c:ext>
          </c:extLst>
        </c:ser>
        <c:ser>
          <c:idx val="1"/>
          <c:order val="1"/>
          <c:tx>
            <c:strRef>
              <c:f>'[England and Wales premature death.xlsx]&lt;75 deaths abv'!$C$1</c:f>
              <c:strCache>
                <c:ptCount val="1"/>
                <c:pt idx="0">
                  <c:v>Circulatory System</c:v>
                </c:pt>
              </c:strCache>
            </c:strRef>
          </c:tx>
          <c:spPr>
            <a:ln w="28575" cap="rnd">
              <a:solidFill>
                <a:srgbClr val="0077D4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abv'!$C$2:$C$18</c:f>
              <c:numCache>
                <c:formatCode>0.0</c:formatCode>
                <c:ptCount val="17"/>
                <c:pt idx="0" formatCode="General">
                  <c:v>496.9</c:v>
                </c:pt>
                <c:pt idx="1">
                  <c:v>486.8</c:v>
                </c:pt>
                <c:pt idx="2">
                  <c:v>473.9</c:v>
                </c:pt>
                <c:pt idx="3">
                  <c:v>435.6</c:v>
                </c:pt>
                <c:pt idx="4">
                  <c:v>413.1</c:v>
                </c:pt>
                <c:pt idx="5">
                  <c:v>387</c:v>
                </c:pt>
                <c:pt idx="6">
                  <c:v>371.7</c:v>
                </c:pt>
                <c:pt idx="7">
                  <c:v>363.5</c:v>
                </c:pt>
                <c:pt idx="8">
                  <c:v>338.7</c:v>
                </c:pt>
                <c:pt idx="9">
                  <c:v>328</c:v>
                </c:pt>
                <c:pt idx="10">
                  <c:v>283.7</c:v>
                </c:pt>
                <c:pt idx="11">
                  <c:v>280.7</c:v>
                </c:pt>
                <c:pt idx="12">
                  <c:v>273.89999999999998</c:v>
                </c:pt>
                <c:pt idx="13">
                  <c:v>258.89999999999998</c:v>
                </c:pt>
                <c:pt idx="14">
                  <c:v>260.5</c:v>
                </c:pt>
                <c:pt idx="15">
                  <c:v>246.6</c:v>
                </c:pt>
                <c:pt idx="16">
                  <c:v>241.8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E788-4831-99E4-50CB790C988D}"/>
            </c:ext>
          </c:extLst>
        </c:ser>
        <c:ser>
          <c:idx val="2"/>
          <c:order val="2"/>
          <c:tx>
            <c:strRef>
              <c:f>'[England and Wales premature death.xlsx]&lt;75 deaths abv'!$D$1</c:f>
              <c:strCache>
                <c:ptCount val="1"/>
                <c:pt idx="0">
                  <c:v>Respiratory</c:v>
                </c:pt>
              </c:strCache>
            </c:strRef>
          </c:tx>
          <c:spPr>
            <a:ln w="28575" cap="rnd">
              <a:solidFill>
                <a:srgbClr val="41C4DD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abv'!$D$2:$D$18</c:f>
              <c:numCache>
                <c:formatCode>0.0</c:formatCode>
                <c:ptCount val="17"/>
                <c:pt idx="0" formatCode="General">
                  <c:v>160.6</c:v>
                </c:pt>
                <c:pt idx="1">
                  <c:v>165.3</c:v>
                </c:pt>
                <c:pt idx="2">
                  <c:v>175.7</c:v>
                </c:pt>
                <c:pt idx="3">
                  <c:v>160.69999999999999</c:v>
                </c:pt>
                <c:pt idx="4">
                  <c:v>165</c:v>
                </c:pt>
                <c:pt idx="5">
                  <c:v>153.80000000000001</c:v>
                </c:pt>
                <c:pt idx="6">
                  <c:v>152.4</c:v>
                </c:pt>
                <c:pt idx="7">
                  <c:v>157.30000000000001</c:v>
                </c:pt>
                <c:pt idx="8">
                  <c:v>145</c:v>
                </c:pt>
                <c:pt idx="9">
                  <c:v>140.80000000000001</c:v>
                </c:pt>
                <c:pt idx="10">
                  <c:v>138.19999999999999</c:v>
                </c:pt>
                <c:pt idx="11">
                  <c:v>141.1</c:v>
                </c:pt>
                <c:pt idx="12">
                  <c:v>145.6</c:v>
                </c:pt>
                <c:pt idx="13">
                  <c:v>127.3</c:v>
                </c:pt>
                <c:pt idx="14">
                  <c:v>142.4</c:v>
                </c:pt>
                <c:pt idx="15">
                  <c:v>133.69999999999999</c:v>
                </c:pt>
                <c:pt idx="16">
                  <c:v>133.6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E788-4831-99E4-50CB790C988D}"/>
            </c:ext>
          </c:extLst>
        </c:ser>
        <c:ser>
          <c:idx val="3"/>
          <c:order val="3"/>
          <c:tx>
            <c:strRef>
              <c:f>'[England and Wales premature death.xlsx]&lt;75 deaths abv'!$E$1</c:f>
              <c:strCache>
                <c:ptCount val="1"/>
                <c:pt idx="0">
                  <c:v>Mental and behavioural disorders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abv'!$E$2:$E$18</c:f>
              <c:numCache>
                <c:formatCode>0.0</c:formatCode>
                <c:ptCount val="17"/>
                <c:pt idx="0">
                  <c:v>34</c:v>
                </c:pt>
                <c:pt idx="1">
                  <c:v>34.200000000000003</c:v>
                </c:pt>
                <c:pt idx="2">
                  <c:v>35.299999999999997</c:v>
                </c:pt>
                <c:pt idx="3">
                  <c:v>33.4</c:v>
                </c:pt>
                <c:pt idx="4">
                  <c:v>33.4</c:v>
                </c:pt>
                <c:pt idx="5">
                  <c:v>33.4</c:v>
                </c:pt>
                <c:pt idx="6">
                  <c:v>36.799999999999997</c:v>
                </c:pt>
                <c:pt idx="7">
                  <c:v>40.700000000000003</c:v>
                </c:pt>
                <c:pt idx="8">
                  <c:v>38.9</c:v>
                </c:pt>
                <c:pt idx="9">
                  <c:v>41.8</c:v>
                </c:pt>
                <c:pt idx="10">
                  <c:v>63.5</c:v>
                </c:pt>
                <c:pt idx="11">
                  <c:v>71.3</c:v>
                </c:pt>
                <c:pt idx="12">
                  <c:v>74.7</c:v>
                </c:pt>
                <c:pt idx="13">
                  <c:v>78.099999999999994</c:v>
                </c:pt>
                <c:pt idx="14">
                  <c:v>90.7</c:v>
                </c:pt>
                <c:pt idx="15">
                  <c:v>88.6</c:v>
                </c:pt>
                <c:pt idx="16">
                  <c:v>91.8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E788-4831-99E4-50CB790C988D}"/>
            </c:ext>
          </c:extLst>
        </c:ser>
        <c:ser>
          <c:idx val="4"/>
          <c:order val="4"/>
          <c:tx>
            <c:strRef>
              <c:f>'[England and Wales premature death.xlsx]&lt;75 deaths abv'!$F$1</c:f>
              <c:strCache>
                <c:ptCount val="1"/>
                <c:pt idx="0">
                  <c:v>Diseases of the nervous system</c:v>
                </c:pt>
              </c:strCache>
            </c:strRef>
          </c:tx>
          <c:spPr>
            <a:ln w="28575" cap="rnd">
              <a:solidFill>
                <a:srgbClr val="00626D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abv'!$F$2:$F$18</c:f>
              <c:numCache>
                <c:formatCode>0.0</c:formatCode>
                <c:ptCount val="17"/>
                <c:pt idx="0" formatCode="General">
                  <c:v>32.700000000000003</c:v>
                </c:pt>
                <c:pt idx="1">
                  <c:v>33.4</c:v>
                </c:pt>
                <c:pt idx="2">
                  <c:v>35.4</c:v>
                </c:pt>
                <c:pt idx="3">
                  <c:v>32.5</c:v>
                </c:pt>
                <c:pt idx="4">
                  <c:v>33.4</c:v>
                </c:pt>
                <c:pt idx="5">
                  <c:v>32.799999999999997</c:v>
                </c:pt>
                <c:pt idx="6">
                  <c:v>34.9</c:v>
                </c:pt>
                <c:pt idx="7">
                  <c:v>37</c:v>
                </c:pt>
                <c:pt idx="8">
                  <c:v>36.200000000000003</c:v>
                </c:pt>
                <c:pt idx="9">
                  <c:v>37.799999999999997</c:v>
                </c:pt>
                <c:pt idx="10">
                  <c:v>37.200000000000003</c:v>
                </c:pt>
                <c:pt idx="11">
                  <c:v>41.6</c:v>
                </c:pt>
                <c:pt idx="12">
                  <c:v>43.5</c:v>
                </c:pt>
                <c:pt idx="13">
                  <c:v>46.3</c:v>
                </c:pt>
                <c:pt idx="14">
                  <c:v>53</c:v>
                </c:pt>
                <c:pt idx="15">
                  <c:v>55.7</c:v>
                </c:pt>
                <c:pt idx="16">
                  <c:v>59.6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E788-4831-99E4-50CB790C988D}"/>
            </c:ext>
          </c:extLst>
        </c:ser>
        <c:ser>
          <c:idx val="5"/>
          <c:order val="5"/>
          <c:tx>
            <c:strRef>
              <c:f>'[England and Wales premature death.xlsx]&lt;75 deaths abv'!$G$1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rgbClr val="EF6ABF"/>
              </a:solidFill>
              <a:round/>
            </a:ln>
            <a:effectLst/>
          </c:spPr>
          <c:marker>
            <c:symbol val="none"/>
          </c:marker>
          <c:cat>
            <c:numRef>
              <c:f>'[England and Wales premature death.xlsx]&lt;75 deaths abv'!$A$2:$A$18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'[England and Wales premature death.xlsx]&lt;75 deaths abv'!$G$2:$G$18</c:f>
              <c:numCache>
                <c:formatCode>0.0</c:formatCode>
                <c:ptCount val="17"/>
                <c:pt idx="0">
                  <c:v>236.5</c:v>
                </c:pt>
                <c:pt idx="1">
                  <c:v>233.8</c:v>
                </c:pt>
                <c:pt idx="2">
                  <c:v>235.6</c:v>
                </c:pt>
                <c:pt idx="3">
                  <c:v>227.2</c:v>
                </c:pt>
                <c:pt idx="4">
                  <c:v>226</c:v>
                </c:pt>
                <c:pt idx="5">
                  <c:v>225.6</c:v>
                </c:pt>
                <c:pt idx="6">
                  <c:v>222.65</c:v>
                </c:pt>
                <c:pt idx="7">
                  <c:v>220.2</c:v>
                </c:pt>
                <c:pt idx="8">
                  <c:v>206.45</c:v>
                </c:pt>
                <c:pt idx="9">
                  <c:v>200.4</c:v>
                </c:pt>
                <c:pt idx="10">
                  <c:v>188.75</c:v>
                </c:pt>
                <c:pt idx="11">
                  <c:v>184.75</c:v>
                </c:pt>
                <c:pt idx="12">
                  <c:v>184.25</c:v>
                </c:pt>
                <c:pt idx="13">
                  <c:v>180.2</c:v>
                </c:pt>
                <c:pt idx="14">
                  <c:v>185.4</c:v>
                </c:pt>
                <c:pt idx="15">
                  <c:v>182</c:v>
                </c:pt>
                <c:pt idx="16">
                  <c:v>181.7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E788-4831-99E4-50CB790C9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794752"/>
        <c:axId val="340800640"/>
      </c:lineChart>
      <c:catAx>
        <c:axId val="3407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800640"/>
        <c:crosses val="autoZero"/>
        <c:auto val="0"/>
        <c:lblAlgn val="ctr"/>
        <c:lblOffset val="100"/>
        <c:noMultiLvlLbl val="0"/>
      </c:catAx>
      <c:valAx>
        <c:axId val="34080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9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793171763420105E-2"/>
          <c:y val="0.8277437686920166"/>
          <c:w val="0.8298642635345459"/>
          <c:h val="0.15568970143795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A1FA8-30CB-4C42-8980-5AA5524BDC7C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CF99A-166D-4FBD-A811-5CEC7A47F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4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tfassets.net/u7vsjnoopqo5/6aQf7dwXUIyULy2RoGR1v1/14f8a87736869f3473d0cc9de6f255dd/screening_programmes_at_a_glance_v4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88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often in a day/ week see things that are possibly cancer?</a:t>
            </a:r>
          </a:p>
          <a:p>
            <a:r>
              <a:rPr lang="en-GB"/>
              <a:t>Built that up over time, and so will they </a:t>
            </a:r>
          </a:p>
          <a:p>
            <a:r>
              <a:rPr lang="en-GB"/>
              <a:t>Today going to discuss red flags, when to be aware, how to increase knowledge and confidence, who to escalate to</a:t>
            </a:r>
          </a:p>
          <a:p>
            <a:r>
              <a:rPr lang="en-GB"/>
              <a:t>Use some cases to demonstrate this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35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58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59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08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Reassure that it is ok to ask GPs/ACPs for advice- talk about what they do, give them the confidence to speak out </a:t>
            </a:r>
          </a:p>
          <a:p>
            <a:r>
              <a:rPr lang="en-GB"/>
              <a:t>Good action would be to go back and find out who to talk to in your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16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77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would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5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would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75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Doesn’t matter that it wasn’t cancer-</a:t>
            </a:r>
          </a:p>
          <a:p>
            <a:r>
              <a:rPr lang="en-GB" err="1"/>
              <a:t>Gps refer lots that isn’t but still did right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237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Put to group for thoughts- what would they be worried about, what would they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97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996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Doesn’t matter that it wasn’t cancer-</a:t>
            </a:r>
          </a:p>
          <a:p>
            <a:r>
              <a:rPr lang="en-GB" err="1"/>
              <a:t>Gps refer lots that isn’t but still did right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560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Pam</a:t>
            </a:r>
          </a:p>
          <a:p>
            <a:r>
              <a:rPr lang="en-GB"/>
              <a:t>Questions- what would you have done in first place if it had been you rather than HCA</a:t>
            </a:r>
          </a:p>
          <a:p>
            <a:endParaRPr lang="en-GB"/>
          </a:p>
          <a:p>
            <a:r>
              <a:rPr lang="en-GB"/>
              <a:t>What would you have advised the HCA? Have you had anything similar?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2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are your concerns?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26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95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087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5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355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492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808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2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8DC252-4FEA-4354-BF9D-6F64D19AAA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820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418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477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045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857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90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97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96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87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uptake 70% (bowel), 62% (breast), 70% cervical in 2021/22</a:t>
            </a:r>
          </a:p>
          <a:p>
            <a:r>
              <a:rPr lang="en-GB"/>
              <a:t>Bowel rolling out to age 50yrs</a:t>
            </a:r>
          </a:p>
          <a:p>
            <a:r>
              <a:rPr lang="en-GB"/>
              <a:t>Fit threshold 120mcg</a:t>
            </a:r>
          </a:p>
          <a:p>
            <a:r>
              <a:rPr lang="en-GB">
                <a:hlinkClick r:id="rId3"/>
              </a:rPr>
              <a:t>screening_programmes_at_a_glance_v4.pdf (ctfassets.net)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39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Any ideas from them- what do they do in their practice</a:t>
            </a:r>
          </a:p>
          <a:p>
            <a:r>
              <a:rPr lang="en-GB"/>
              <a:t>Anything they have done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26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0858AA-45F5-4D73-B841-059C8C8090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2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182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01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62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225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036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057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92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73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135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6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558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3902-2113-429E-A244-572ABD49669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1787-0900-4069-8FBB-771C28751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14809239/admin/" TargetMode="External"/><Relationship Id="rId5" Type="http://schemas.openxmlformats.org/officeDocument/2006/relationships/hyperlink" Target="https://www.youtube.com/channel/UCeqjYOJ9dYkr0T0ZYsNKRWQ" TargetMode="External"/><Relationship Id="rId4" Type="http://schemas.openxmlformats.org/officeDocument/2006/relationships/hyperlink" Target="https://twitter.com/WessexCS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14809239/admin/" TargetMode="External"/><Relationship Id="rId5" Type="http://schemas.openxmlformats.org/officeDocument/2006/relationships/hyperlink" Target="https://www.youtube.com/channel/UCeqjYOJ9dYkr0T0ZYsNKRWQ" TargetMode="External"/><Relationship Id="rId4" Type="http://schemas.openxmlformats.org/officeDocument/2006/relationships/hyperlink" Target="https://twitter.com/WessexCS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10" Type="http://schemas.openxmlformats.org/officeDocument/2006/relationships/image" Target="../media/image10.png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HS_WCA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3.emf"/><Relationship Id="rId12" Type="http://schemas.openxmlformats.org/officeDocument/2006/relationships/hyperlink" Target="https://cancermatterswessex.nhs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69268560/admin/" TargetMode="External"/><Relationship Id="rId11" Type="http://schemas.openxmlformats.org/officeDocument/2006/relationships/image" Target="../media/image5.emf"/><Relationship Id="rId5" Type="http://schemas.openxmlformats.org/officeDocument/2006/relationships/hyperlink" Target="https://protect.checkpoint.com/v2/___https:/www.mouthcancerfoundation.org/___.bXQtcHJvZC1jcC1ldXcyLTE6dW5pdmVyc2l0eWhvc3BpdGFsc291dGhhbXB0b246YzpvOjEwY2QxMTdlZjI3ZDY4NjZiYmE1MmJjZjljNTY0YmY1OjY6OWEyNjo5ZDI0YzQ2NWU5ZjRjOGI4NmY5YTc0NmFjMzgyNDVjYjcwYmNjYTUzMzA5ZGMyNDNmMjc2ZjI4OTEyN2RkOGEwOnA6VDpO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s://www.youtube.com/channel/UCT9GZbjbgR-N7RkCRVp_weA" TargetMode="External"/><Relationship Id="rId4" Type="http://schemas.openxmlformats.org/officeDocument/2006/relationships/hyperlink" Target="https://protect.checkpoint.com/v2/___https:/theswallows.org.uk/posters/___.bXQtcHJvZC1jcC1ldXcyLTE6dW5pdmVyc2l0eWhvc3BpdGFsc291dGhhbXB0b246YzpvOjEwY2QxMTdlZjI3ZDY4NjZiYmE1MmJjZjljNTY0YmY1OjY6ODU4MTowMzRhNGYwZTJjZWJjZjU3ODA2NTAyODg2NDE4MmJlODlmMDdmMmY1NGQzMzhhNDJkM2FjODJhYTk5NDJkMTU5OnA6VDpO" TargetMode="External"/><Relationship Id="rId9" Type="http://schemas.openxmlformats.org/officeDocument/2006/relationships/image" Target="../media/image4.emf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14809239/admin/" TargetMode="External"/><Relationship Id="rId5" Type="http://schemas.openxmlformats.org/officeDocument/2006/relationships/hyperlink" Target="https://www.youtube.com/channel/UCeqjYOJ9dYkr0T0ZYsNKRWQ" TargetMode="External"/><Relationship Id="rId4" Type="http://schemas.openxmlformats.org/officeDocument/2006/relationships/hyperlink" Target="https://twitter.com/WessexCSN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hyperlink" Target="https://cdn.macmillan.org.uk/dfsmedia/1a6f23537f7f4519bb0cf14c45b2a629/17306-source/mac15200-e04-s-and-s-zcard-p07-20240206-ka-lowres?_ga=2.247031053.804457148.1721129104-350748114.1702468872&amp;_gl=1*64y6wp*_gcl_au*MTI2MDk5Njk3Ni4xNzIxMTI5MTA0*_ga*MzUwNzQ4MTE0LjE3MDI0Njg4NzI.*_ga_2J203BPENT*MTcyMTIyMjAwMy4xNS4xLjE3MjEyMjYxNjguNjAuMC4w*_fplc*WWVvc3pxTTU0NmRnQjV3TFpDcTBBUlZFcHoyRUNFR2xlaE1JMXB6Q2F3OExhTWVSdG9SclI2Mnl1Q25xMnZjazNnNk9DUWg2ekprU20lMkJmQXpKR3pLZyUyQm15aDUlMkZFVGRrZmJGWlB1VzFGN3BTJTJCWUt6dFA0bXI0MllIY3dNS0ElM0QlM0Q.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5" Type="http://schemas.openxmlformats.org/officeDocument/2006/relationships/image" Target="../media/image14.png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Relationship Id="rId14" Type="http://schemas.openxmlformats.org/officeDocument/2006/relationships/hyperlink" Target="https://publications.cancerresearchuk.org/publication/symptom-reference-guide-infographic-versio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hyperlink" Target="https://www.macmillan.org.uk/dfsmedia/1a6f23537f7f4519bb0cf14c45b2a629/5207-10061/rapid-referral-guidelines-for-suspected-cancer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www.cancerresearchuk.org/sites/default/files/cancer-stats/nice_desk_easel_interactive_march_2020/nice_desk_easel_interactive_march_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5" Type="http://schemas.openxmlformats.org/officeDocument/2006/relationships/image" Target="../media/image16.png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Relationship Id="rId14" Type="http://schemas.openxmlformats.org/officeDocument/2006/relationships/hyperlink" Target="https://www.gatewayc.org.uk/the-cancer-maps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hyperlink" Target="https://www.cancerresearchuk.org/sites/default/files/rats.pdf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5" Type="http://schemas.openxmlformats.org/officeDocument/2006/relationships/image" Target="../media/image19.png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Relationship Id="rId14" Type="http://schemas.openxmlformats.org/officeDocument/2006/relationships/hyperlink" Target="https://www.qcancer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tect.checkpoint.com/v2/___https:/cancermatterswessex.nhs.uk/___.bXQtcHJvZC1jcC1ldXcyLTE6dW5pdmVyc2l0eWhvc3BpdGFsc291dGhhbXB0b246YzpvOjEwY2QxMTdlZjI3ZDY4NjZiYmE1MmJjZjljNTY0YmY1OjY6NWI5ZToxOWQ4NjZmYzZkYWU5MjVhODgyMDkwMTlhYWFhMDc4ZmQwYmYxM2YyNTY0NGVhNmZmYjc1MjkwM2M4NjQwNjVkOnA6VDpO" TargetMode="Externa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hyperlink" Target="https://elearning.ncsct.co.uk/vba-stage_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essexCS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nkedin.com/company/14809239/admin/" TargetMode="External"/><Relationship Id="rId4" Type="http://schemas.openxmlformats.org/officeDocument/2006/relationships/hyperlink" Target="https://www.youtube.com/channel/UCeqjYOJ9dYkr0T0ZYsNKRW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14809239/admin/" TargetMode="External"/><Relationship Id="rId5" Type="http://schemas.openxmlformats.org/officeDocument/2006/relationships/hyperlink" Target="https://www.youtube.com/channel/UCeqjYOJ9dYkr0T0ZYsNKRWQ" TargetMode="External"/><Relationship Id="rId4" Type="http://schemas.openxmlformats.org/officeDocument/2006/relationships/hyperlink" Target="https://twitter.com/WessexCS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9GZbjbgR-N7RkCRVp_we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HS_WCA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emf"/><Relationship Id="rId10" Type="http://schemas.openxmlformats.org/officeDocument/2006/relationships/hyperlink" Target="https://cancermatterswessex.nhs.uk/" TargetMode="External"/><Relationship Id="rId4" Type="http://schemas.openxmlformats.org/officeDocument/2006/relationships/hyperlink" Target="https://www.linkedin.com/company/69268560/admin/" TargetMode="Externa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00AB3-394B-9249-BC92-99DADD07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108"/>
            <a:ext cx="12192000" cy="6987210"/>
          </a:xfrm>
          <a:prstGeom prst="rect">
            <a:avLst/>
          </a:prstGeom>
        </p:spPr>
      </p:pic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378F01DD-2886-1143-B6CF-7575FF1B934C}"/>
              </a:ext>
            </a:extLst>
          </p:cNvPr>
          <p:cNvSpPr/>
          <p:nvPr/>
        </p:nvSpPr>
        <p:spPr>
          <a:xfrm>
            <a:off x="5160970" y="6119820"/>
            <a:ext cx="301625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" name="Oval 1">
            <a:hlinkClick r:id="rId5"/>
            <a:extLst>
              <a:ext uri="{FF2B5EF4-FFF2-40B4-BE49-F238E27FC236}">
                <a16:creationId xmlns:a16="http://schemas.microsoft.com/office/drawing/2014/main" id="{EED37AA3-ADE5-9C4B-9423-71C41E6D6C58}"/>
              </a:ext>
            </a:extLst>
          </p:cNvPr>
          <p:cNvSpPr/>
          <p:nvPr/>
        </p:nvSpPr>
        <p:spPr>
          <a:xfrm>
            <a:off x="5954720" y="6119820"/>
            <a:ext cx="312737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Oval 2">
            <a:hlinkClick r:id="rId6"/>
            <a:extLst>
              <a:ext uri="{FF2B5EF4-FFF2-40B4-BE49-F238E27FC236}">
                <a16:creationId xmlns:a16="http://schemas.microsoft.com/office/drawing/2014/main" id="{7E882DE9-F8D5-354A-8501-341AEF059381}"/>
              </a:ext>
            </a:extLst>
          </p:cNvPr>
          <p:cNvSpPr/>
          <p:nvPr/>
        </p:nvSpPr>
        <p:spPr>
          <a:xfrm>
            <a:off x="6708775" y="6119820"/>
            <a:ext cx="350838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6777A5B0-EE0F-B947-9605-FC859BC54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06965" y="3558210"/>
            <a:ext cx="8208245" cy="2497142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Red Flags in the Treatment </a:t>
            </a: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418D9B89-BD00-3847-8240-0C275D6DED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088" y="3558210"/>
            <a:ext cx="6858000" cy="3329892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Julie Smallwood &amp; Dr Nicola Robinson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Wessex Cancer Alliance GP </a:t>
            </a:r>
          </a:p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Pickup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 Non-clinical Primary Care Lead</a:t>
            </a:r>
          </a:p>
        </p:txBody>
      </p:sp>
    </p:spTree>
    <p:extLst>
      <p:ext uri="{BB962C8B-B14F-4D97-AF65-F5344CB8AC3E}">
        <p14:creationId xmlns:p14="http://schemas.microsoft.com/office/powerpoint/2010/main" val="1991871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00AB3-394B-9249-BC92-99DADD07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108"/>
            <a:ext cx="12192000" cy="6987210"/>
          </a:xfrm>
          <a:prstGeom prst="rect">
            <a:avLst/>
          </a:prstGeom>
        </p:spPr>
      </p:pic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378F01DD-2886-1143-B6CF-7575FF1B934C}"/>
              </a:ext>
            </a:extLst>
          </p:cNvPr>
          <p:cNvSpPr/>
          <p:nvPr/>
        </p:nvSpPr>
        <p:spPr>
          <a:xfrm>
            <a:off x="5160970" y="6119820"/>
            <a:ext cx="301625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" name="Oval 1">
            <a:hlinkClick r:id="rId5"/>
            <a:extLst>
              <a:ext uri="{FF2B5EF4-FFF2-40B4-BE49-F238E27FC236}">
                <a16:creationId xmlns:a16="http://schemas.microsoft.com/office/drawing/2014/main" id="{EED37AA3-ADE5-9C4B-9423-71C41E6D6C58}"/>
              </a:ext>
            </a:extLst>
          </p:cNvPr>
          <p:cNvSpPr/>
          <p:nvPr/>
        </p:nvSpPr>
        <p:spPr>
          <a:xfrm>
            <a:off x="5954720" y="6119820"/>
            <a:ext cx="312737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Oval 2">
            <a:hlinkClick r:id="rId6"/>
            <a:extLst>
              <a:ext uri="{FF2B5EF4-FFF2-40B4-BE49-F238E27FC236}">
                <a16:creationId xmlns:a16="http://schemas.microsoft.com/office/drawing/2014/main" id="{7E882DE9-F8D5-354A-8501-341AEF059381}"/>
              </a:ext>
            </a:extLst>
          </p:cNvPr>
          <p:cNvSpPr/>
          <p:nvPr/>
        </p:nvSpPr>
        <p:spPr>
          <a:xfrm>
            <a:off x="6708775" y="6119820"/>
            <a:ext cx="350838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6777A5B0-EE0F-B947-9605-FC859BC54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1878" y="1886983"/>
            <a:ext cx="8208245" cy="2497142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in the treatment room</a:t>
            </a: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….what does that mean?</a:t>
            </a:r>
            <a:b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418D9B89-BD00-3847-8240-0C275D6DED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088" y="3558210"/>
            <a:ext cx="6858000" cy="3329892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850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7089"/>
            <a:ext cx="12192000" cy="74050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83" y="1841194"/>
            <a:ext cx="9679165" cy="3921937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03EF67-D299-5866-7DFE-14207566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93" y="-230694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Red Flags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7EF09-F9BE-14D2-DEDC-494471A3938D}"/>
              </a:ext>
            </a:extLst>
          </p:cNvPr>
          <p:cNvSpPr txBox="1"/>
          <p:nvPr/>
        </p:nvSpPr>
        <p:spPr>
          <a:xfrm>
            <a:off x="617838" y="1094869"/>
            <a:ext cx="112570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200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Arial"/>
              </a:rPr>
              <a:t>All clinicians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 have a part in the team in early detection recognising red flags for cancer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 red flag is an alarm/warning sign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Identifying patients and referring them promptly to the relevant healthcare professional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Engaging in conversation to inspire patients to share, open dialog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Anything presenting as not normal for the patient should be considered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Ask when did you notice change/timeline.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What has changed/symptoms?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What is it that you are worried about?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Be aware of resistance to </a:t>
            </a:r>
            <a:r>
              <a:rPr lang="en-GB" sz="200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Arial"/>
              </a:rPr>
              <a:t>seek help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:   Perception of wasting time.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                               Worried about findings.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                               Apparent immunity " couldn't happen to me "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                               Ignorance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40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Arial"/>
              </a:rPr>
              <a:t>You are not expected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to have all the answers, a clear escalation pathway is paramount for yourself and patient confidence of what will happen next and that something will.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9240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31891-2B19-3A5C-1871-88325E161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125" y="235549"/>
            <a:ext cx="6773545" cy="59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81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Annual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505415"/>
            <a:ext cx="11189516" cy="4371255"/>
          </a:xfrm>
        </p:spPr>
        <p:txBody>
          <a:bodyPr>
            <a:normAutofit fontScale="7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en-GB"/>
              <a:t> </a:t>
            </a:r>
            <a:r>
              <a:rPr lang="en-GB" sz="4100"/>
              <a:t>Diabetic review </a:t>
            </a:r>
          </a:p>
          <a:p>
            <a:pPr lvl="1"/>
            <a:r>
              <a:rPr lang="en-GB"/>
              <a:t> aged &gt;60 with weight loss </a:t>
            </a:r>
          </a:p>
          <a:p>
            <a:pPr lvl="1"/>
            <a:r>
              <a:rPr lang="en-GB"/>
              <a:t>AND any of the following…</a:t>
            </a:r>
          </a:p>
          <a:p>
            <a:pPr marL="457200" lvl="1" indent="0">
              <a:buNone/>
            </a:pPr>
            <a:r>
              <a:rPr lang="en-GB" b="0" i="0">
                <a:solidFill>
                  <a:srgbClr val="0E0E0E"/>
                </a:solidFill>
                <a:effectLst/>
                <a:latin typeface="Inter"/>
              </a:rPr>
              <a:t>	diarrhoea, back pain, abdominal pain, nausea, vomiting, constipation, new onset diabetes</a:t>
            </a:r>
          </a:p>
          <a:p>
            <a:pPr marL="0" indent="0" rtl="0">
              <a:buNone/>
            </a:pPr>
            <a:endParaRPr lang="en-GB"/>
          </a:p>
          <a:p>
            <a:pPr marL="0" indent="0" rtl="0">
              <a:buNone/>
            </a:pPr>
            <a:endParaRPr lang="en-GB">
              <a:effectLst/>
            </a:endParaRPr>
          </a:p>
          <a:p>
            <a:pPr marL="0" indent="0" rtl="0">
              <a:buNone/>
            </a:pPr>
            <a:r>
              <a:rPr lang="en-GB" sz="4000"/>
              <a:t>COPD review </a:t>
            </a:r>
          </a:p>
          <a:p>
            <a:pPr lvl="1"/>
            <a:r>
              <a:rPr lang="en-GB"/>
              <a:t>Persistent cough for &gt;3 weeks</a:t>
            </a:r>
          </a:p>
          <a:p>
            <a:pPr lvl="1"/>
            <a:r>
              <a:rPr lang="en-GB"/>
              <a:t>Haemoptysis</a:t>
            </a:r>
          </a:p>
          <a:p>
            <a:pPr lvl="1"/>
            <a:r>
              <a:rPr lang="en-GB"/>
              <a:t>Weight loss</a:t>
            </a:r>
          </a:p>
          <a:p>
            <a:pPr lvl="1"/>
            <a:r>
              <a:rPr lang="en-GB"/>
              <a:t>Fatigue</a:t>
            </a:r>
          </a:p>
          <a:p>
            <a:pPr lvl="1"/>
            <a:r>
              <a:rPr lang="en-GB"/>
              <a:t>Recurrent infections</a:t>
            </a:r>
          </a:p>
          <a:p>
            <a:pPr lvl="1">
              <a:buFontTx/>
              <a:buChar char="-"/>
            </a:pPr>
            <a:endParaRPr lang="en-GB"/>
          </a:p>
          <a:p>
            <a:pPr marL="0" indent="0" rtl="0">
              <a:buNone/>
            </a:pPr>
            <a:r>
              <a:rPr lang="en-GB">
                <a:effectLst/>
              </a:rPr>
              <a:t>Unexplained weight loss at any review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01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7089"/>
            <a:ext cx="12192000" cy="74050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83" y="1841194"/>
            <a:ext cx="9679165" cy="3921937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03EF67-D299-5866-7DFE-14207566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670" y="-254139"/>
            <a:ext cx="10515600" cy="1325563"/>
          </a:xfrm>
        </p:spPr>
        <p:txBody>
          <a:bodyPr/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7EF09-F9BE-14D2-DEDC-494471A3938D}"/>
              </a:ext>
            </a:extLst>
          </p:cNvPr>
          <p:cNvSpPr txBox="1"/>
          <p:nvPr/>
        </p:nvSpPr>
        <p:spPr>
          <a:xfrm>
            <a:off x="654908" y="1464208"/>
            <a:ext cx="10948087" cy="449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Same day concern: Talk to triage team ACP/GP.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        Use blocked appt.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        Ensure precise documentation and if skin related then take 			         photo..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ASAP concern:          Talk to ACP/GP.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                                  Book into embargoed appointment.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If patient is reluctant to wait/come back and/or commitments prevent them from doing that then record this and book telephone consultation for either same day or asap.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709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1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9B7B-1165-389D-F039-FA4CFE039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8450" y="1369123"/>
            <a:ext cx="11188700" cy="508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87-year-old woman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Widower, member of WI</a:t>
            </a:r>
            <a:endParaRPr lang="en-GB" sz="24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Medical history: COPD 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                                     Hypertension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Infrequent attender in the treatment room, seen on and off for phlebotomy and skin tears, but does attend annual reviews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Wonderful character, sort of non-compliant, does her own thing but is willing to ask for guidance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2087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1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9B7B-1165-389D-F039-FA4CFE039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2422" y="1458096"/>
            <a:ext cx="1196957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Presented to PN for advice about an open area left shin.</a:t>
            </a:r>
            <a:endParaRPr lang="en-GB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 Noted 10 weeks ago, thinks caught on something in garden but not sure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 Pain at 0, nil analgesia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 Cleaning with salt water and applying germolene cream and cotton lint OD.</a:t>
            </a:r>
            <a:endParaRPr lang="en-GB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 exudate but occasional blood-stained fluid with nil odour</a:t>
            </a:r>
            <a:endParaRPr lang="en-GB" sz="20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O/E.  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*2cm width x 1.1cm length, no real depth</a:t>
            </a:r>
            <a:endParaRPr lang="en-GB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 Irregular edges and crusty center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*Surrounding skin intact although dry and thin</a:t>
            </a:r>
            <a:endParaRPr lang="en-GB" sz="200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*Nil swelling/inflammation</a:t>
            </a:r>
            <a:endParaRPr lang="en-GB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*No heat to skin</a:t>
            </a:r>
            <a:endParaRPr lang="en-GB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* No feet swelling 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DFA78-8A32-2257-5797-467926A65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702" y="3554897"/>
            <a:ext cx="4409727" cy="29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2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1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9B7B-1165-389D-F039-FA4CFE039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492" y="1284715"/>
            <a:ext cx="12653319" cy="53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At that appointment PN took photo, applied dressing ( with compromise with patient) and booked follow up</a:t>
            </a:r>
          </a:p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with self and GP 3/7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Attended that FU and although had original primary dressing the other had been replaced with gauze lint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Referred for 2ww but she was going to think about going, did have bloods done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Compromised with dressing in meantime and appointments PN to encourage relationship and encouragement to </a:t>
            </a:r>
            <a:endParaRPr lang="en-GB" sz="180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   attend Dermatology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Outcome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*Diagnosed SCC and offered surgical excision*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She did agree to proceed and did not require a skin graft.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Saw PN for suture removal and declined Dermatology FU.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623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1" y="1544595"/>
            <a:ext cx="11311817" cy="4332075"/>
          </a:xfrm>
        </p:spPr>
        <p:txBody>
          <a:bodyPr>
            <a:normAutofit fontScale="25000" lnSpcReduction="20000"/>
          </a:bodyPr>
          <a:lstStyle/>
          <a:p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3-month cancer care review , f2f , for husband.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Towards end of appointment time, I asked " what matters to you"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8000">
              <a:effectLst/>
              <a:ea typeface="Calibri" panose="020F0502020204030204" pitchFamily="34" charset="0"/>
            </a:endParaRPr>
          </a:p>
          <a:p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His reply :  " My wife, she is not eating and feels sick all the time.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                 She is tired and not her normal self."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endParaRPr lang="en-GB" sz="8000">
              <a:effectLst/>
              <a:ea typeface="Calibri" panose="020F0502020204030204" pitchFamily="34" charset="0"/>
            </a:endParaRPr>
          </a:p>
          <a:p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Her reply : " This isn't my appointment; I'll see how I go; Pam hasn't got time.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>
                <a:solidFill>
                  <a:srgbClr val="000000"/>
                </a:solidFill>
                <a:ea typeface="Times New Roman" panose="02020603050405020304" pitchFamily="18" charset="0"/>
              </a:rPr>
              <a:t>                             You shouldn't have said anything, it will just be stress.</a:t>
            </a:r>
            <a:endParaRPr lang="en-GB" sz="800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                            Pam knows that is what it will be."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My reply : " I do know you well however it will be safe practice to ask you a few more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8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                       questions to get a clear picture of your symptoms."</a:t>
            </a:r>
            <a:endParaRPr lang="en-GB" sz="8000">
              <a:effectLst/>
              <a:ea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7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504" y="1567248"/>
            <a:ext cx="5826210" cy="2004970"/>
          </a:xfrm>
        </p:spPr>
        <p:txBody>
          <a:bodyPr>
            <a:normAutofit fontScale="25000" lnSpcReduction="20000"/>
          </a:bodyPr>
          <a:lstStyle/>
          <a:p>
            <a:r>
              <a:rPr lang="en-GB" sz="7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62-year-old woman</a:t>
            </a:r>
            <a:endParaRPr lang="en-GB" sz="7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7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Wife, now carer role, mother, sister and friend.</a:t>
            </a:r>
            <a:endParaRPr lang="en-GB" sz="7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7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Not employed.</a:t>
            </a:r>
            <a:endParaRPr lang="en-GB" sz="7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 </a:t>
            </a:r>
            <a:endParaRPr lang="en-GB" sz="6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6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1F4E7-4C91-EC5F-E7A3-D5F2D62FD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6307" y="1463823"/>
            <a:ext cx="6363729" cy="1603375"/>
          </a:xfrm>
        </p:spPr>
        <p:txBody>
          <a:bodyPr>
            <a:normAutofit fontScale="25000" lnSpcReduction="20000"/>
          </a:bodyPr>
          <a:lstStyle/>
          <a:p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PMHx-</a:t>
            </a:r>
            <a:r>
              <a:rPr lang="en-GB" sz="64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TAH, Vitamin B12 deficiency, Diverticular disease, PE.</a:t>
            </a:r>
            <a:r>
              <a:rPr lang="en-GB" sz="640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Depression, Anxiety, Acute grief reaction, death of son.</a:t>
            </a:r>
            <a:endParaRPr lang="en-GB" sz="6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BMI 35.</a:t>
            </a:r>
          </a:p>
          <a:p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Family History- Father IHD, Sister CVA</a:t>
            </a:r>
          </a:p>
          <a:p>
            <a:r>
              <a:rPr lang="en-GB" sz="6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Has engaged with FIT/breast and cervical screening.</a:t>
            </a:r>
            <a:endParaRPr lang="en-GB" sz="6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6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5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542A3-82FD-C36E-B962-CAF24684FFF5}"/>
              </a:ext>
            </a:extLst>
          </p:cNvPr>
          <p:cNvSpPr txBox="1"/>
          <p:nvPr/>
        </p:nvSpPr>
        <p:spPr>
          <a:xfrm>
            <a:off x="299504" y="3308883"/>
            <a:ext cx="11055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Onset 10/52 ago of intermittent loss of appetite, not interested in food and heartburn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Took Gaviscon and seemed to help but not completely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For the 2/52 symptoms are persistent and all the time, feels as though food getting stuck now. Swallowing as usual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Feels as though has lost weight but knows this is because her husband's diagnosis ( bladder cancer) has triggered grief reaction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Bowels and urine as normal, nil change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Consent to check weight/bp/pulse/SATS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7lb weight loss from previous documentation in Jan 24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BP raised slightly, pulse and SATS as her normal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74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954733"/>
            <a:ext cx="11189516" cy="392193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>
                <a:latin typeface="Calibri" panose="020F0502020204030204" pitchFamily="34" charset="0"/>
                <a:ea typeface="Times New Roman" panose="02020603050405020304" pitchFamily="18" charset="0"/>
              </a:rPr>
              <a:t>Importance of early cancer diagnosis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>
                <a:latin typeface="Calibri" panose="020F0502020204030204" pitchFamily="34" charset="0"/>
                <a:ea typeface="Times New Roman" panose="02020603050405020304" pitchFamily="18" charset="0"/>
              </a:rPr>
              <a:t>Screening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>
                <a:latin typeface="Calibri" panose="020F0502020204030204" pitchFamily="34" charset="0"/>
                <a:ea typeface="Times New Roman" panose="02020603050405020304" pitchFamily="18" charset="0"/>
              </a:rPr>
              <a:t>Red flags in the treatment room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>
                <a:latin typeface="Calibri" panose="020F0502020204030204" pitchFamily="34" charset="0"/>
                <a:ea typeface="Times New Roman" panose="02020603050405020304" pitchFamily="18" charset="0"/>
              </a:rPr>
              <a:t>Cases for discussion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>
                <a:latin typeface="Calibri" panose="020F0502020204030204" pitchFamily="34" charset="0"/>
                <a:ea typeface="Times New Roman" panose="02020603050405020304" pitchFamily="18" charset="0"/>
              </a:rPr>
              <a:t>Clinical decision support tools &amp; further support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36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36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53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1" y="1544595"/>
            <a:ext cx="11311817" cy="433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Actions</a:t>
            </a:r>
            <a:endParaRPr lang="en-GB" sz="33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29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Advised to see ACP/GP same day but other commitment so agreed to next day F2F for ACP and phlebotomist.</a:t>
            </a:r>
            <a:endParaRPr lang="en-GB" sz="2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29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Referred 2ww Gastroenterology</a:t>
            </a:r>
          </a:p>
          <a:p>
            <a:pPr lvl="1"/>
            <a:endParaRPr lang="en-GB" sz="2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GB" sz="2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30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Outcome</a:t>
            </a:r>
            <a:endParaRPr lang="en-GB" sz="33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29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Gastroscopy reports Hiatus Hernia</a:t>
            </a:r>
            <a:endParaRPr lang="en-GB" sz="2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5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00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954733"/>
            <a:ext cx="11189516" cy="3921937"/>
          </a:xfrm>
        </p:spPr>
        <p:txBody>
          <a:bodyPr>
            <a:normAutofit/>
          </a:bodyPr>
          <a:lstStyle/>
          <a:p>
            <a:r>
              <a:rPr lang="en-GB">
                <a:latin typeface="Aptos" panose="020B0004020202020204" pitchFamily="34" charset="0"/>
                <a:ea typeface="Times New Roman" panose="02020603050405020304" pitchFamily="18" charset="0"/>
              </a:rPr>
              <a:t>62 year old male attending appt with HCA for bloods prior to NHS health check ( which will be with same person.)</a:t>
            </a:r>
          </a:p>
          <a:p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 asked her who he needed to see for advice about new urinary symptoms noticed over the last 6/52 </a:t>
            </a:r>
          </a:p>
          <a:p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Frequency and 2-3 times nocturia and altered flow.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60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954733"/>
            <a:ext cx="11189516" cy="3921937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She added a PSA to bloods after asking  his consent and asked for a mid stream urine.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She discussed with PN what she had done and checked if anything else needed that day and  a plan moving forward for the patient.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Brief check of health history: Hiatus hernia.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Blood ++, nil else in urine.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23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study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954733"/>
            <a:ext cx="11189516" cy="3921937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Booked for next day F2F ACP.</a:t>
            </a:r>
            <a:endParaRPr lang="en-GB" sz="2400">
              <a:effectLst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Enlarged prostate felt,firm and nodular.</a:t>
            </a:r>
            <a:endParaRPr lang="en-GB" sz="2400">
              <a:effectLst/>
              <a:ea typeface="Calibri" panose="020F0502020204030204" pitchFamily="34" charset="0"/>
            </a:endParaRPr>
          </a:p>
          <a:p>
            <a:r>
              <a:rPr lang="en-GB" sz="24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Fast track referral for suspected Urological cancer</a:t>
            </a:r>
            <a:endParaRPr lang="en-US" sz="3600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92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Oral Cancer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22" y="1552804"/>
            <a:ext cx="5755564" cy="3921937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GB">
                <a:effectLst/>
              </a:rPr>
              <a:t>      </a:t>
            </a:r>
            <a:r>
              <a:rPr lang="en-GB" sz="2000">
                <a:effectLst/>
              </a:rPr>
              <a:t>Oral Cancer awareness month is November</a:t>
            </a:r>
          </a:p>
          <a:p>
            <a:pPr marL="0" indent="0" rtl="0">
              <a:buNone/>
            </a:pPr>
            <a:r>
              <a:rPr lang="en-GB" sz="2000"/>
              <a:t> Reduced access to dental appointments resulting in </a:t>
            </a:r>
          </a:p>
          <a:p>
            <a:pPr marL="0" indent="0" rtl="0">
              <a:buNone/>
            </a:pPr>
            <a:r>
              <a:rPr lang="en-GB" sz="2000"/>
              <a:t>	less screening and later diagnosis</a:t>
            </a:r>
          </a:p>
          <a:p>
            <a:pPr marL="0" indent="0" rtl="0">
              <a:buNone/>
            </a:pPr>
            <a:r>
              <a:rPr lang="en-GB" sz="2000"/>
              <a:t>		</a:t>
            </a:r>
          </a:p>
          <a:p>
            <a:pPr marL="0" indent="0" algn="ctr" rtl="0">
              <a:buNone/>
            </a:pPr>
            <a:r>
              <a:rPr lang="en-GB" sz="2000">
                <a:hlinkClick r:id="rId4"/>
              </a:rPr>
              <a:t>Posters - The Swallows</a:t>
            </a:r>
            <a:endParaRPr lang="en-GB" sz="2000"/>
          </a:p>
          <a:p>
            <a:pPr marL="0" indent="0" rtl="0">
              <a:buNone/>
            </a:pPr>
            <a:r>
              <a:rPr lang="en-GB" sz="2000">
                <a:hlinkClick r:id="rId5"/>
              </a:rPr>
              <a:t>Mouth Cancer Foundation | Helpline: 01924 950 950</a:t>
            </a:r>
            <a:endParaRPr lang="en-GB" sz="2000">
              <a:effectLst/>
            </a:endParaRPr>
          </a:p>
          <a:p>
            <a:pPr marL="0" indent="0" rtl="0">
              <a:buNone/>
            </a:pPr>
            <a:endParaRPr lang="en-GB">
              <a:effectLst/>
            </a:endParaRP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01CF5-FB83-844D-DF50-7021EAACA3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83" y="1552804"/>
            <a:ext cx="3043539" cy="421032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ECE9333-B1AA-982D-778B-3AFFF819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7086" y="1383259"/>
            <a:ext cx="3043539" cy="43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7379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00AB3-394B-9249-BC92-99DADD07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108"/>
            <a:ext cx="12192000" cy="6987210"/>
          </a:xfrm>
          <a:prstGeom prst="rect">
            <a:avLst/>
          </a:prstGeom>
        </p:spPr>
      </p:pic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378F01DD-2886-1143-B6CF-7575FF1B934C}"/>
              </a:ext>
            </a:extLst>
          </p:cNvPr>
          <p:cNvSpPr/>
          <p:nvPr/>
        </p:nvSpPr>
        <p:spPr>
          <a:xfrm>
            <a:off x="5160970" y="6119820"/>
            <a:ext cx="301625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" name="Oval 1">
            <a:hlinkClick r:id="rId5"/>
            <a:extLst>
              <a:ext uri="{FF2B5EF4-FFF2-40B4-BE49-F238E27FC236}">
                <a16:creationId xmlns:a16="http://schemas.microsoft.com/office/drawing/2014/main" id="{EED37AA3-ADE5-9C4B-9423-71C41E6D6C58}"/>
              </a:ext>
            </a:extLst>
          </p:cNvPr>
          <p:cNvSpPr/>
          <p:nvPr/>
        </p:nvSpPr>
        <p:spPr>
          <a:xfrm>
            <a:off x="5954720" y="6119820"/>
            <a:ext cx="312737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Oval 2">
            <a:hlinkClick r:id="rId6"/>
            <a:extLst>
              <a:ext uri="{FF2B5EF4-FFF2-40B4-BE49-F238E27FC236}">
                <a16:creationId xmlns:a16="http://schemas.microsoft.com/office/drawing/2014/main" id="{7E882DE9-F8D5-354A-8501-341AEF059381}"/>
              </a:ext>
            </a:extLst>
          </p:cNvPr>
          <p:cNvSpPr/>
          <p:nvPr/>
        </p:nvSpPr>
        <p:spPr>
          <a:xfrm>
            <a:off x="6708775" y="6119820"/>
            <a:ext cx="350838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6777A5B0-EE0F-B947-9605-FC859BC54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1878" y="1886983"/>
            <a:ext cx="8208245" cy="2497142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Decision Support tools</a:t>
            </a: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418D9B89-BD00-3847-8240-0C275D6DED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088" y="3558210"/>
            <a:ext cx="6858000" cy="3329892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092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Clinical decision support tools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8376-BE08-A140-959D-C85550B8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2" y="1954733"/>
            <a:ext cx="11189516" cy="3921937"/>
          </a:xfrm>
        </p:spPr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Decision Support (CDS) tools are designed to support health professionals to recognise potential cancer signs and symptoms and manage patients appropriately.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CDS tools </a:t>
            </a: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replace clinical judgement</a:t>
            </a: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further guidance to inform patient management decisions.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may be to refer, to safety net, or it may support the decision on which pathway is most appropriate.</a:t>
            </a:r>
          </a:p>
          <a:p>
            <a:pPr marL="0" indent="0" rtl="0">
              <a:buNone/>
            </a:pPr>
            <a:endParaRPr lang="en-GB">
              <a:effectLst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92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Maps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10" name="Content Placeholder 9">
            <a:hlinkClick r:id="rId12"/>
            <a:extLst>
              <a:ext uri="{FF2B5EF4-FFF2-40B4-BE49-F238E27FC236}">
                <a16:creationId xmlns:a16="http://schemas.microsoft.com/office/drawing/2014/main" id="{A9E1B91E-C201-15BB-2B5C-8FADC7AEF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1326398" y="1676555"/>
            <a:ext cx="4257644" cy="3731893"/>
          </a:xfrm>
          <a:prstGeom prst="rect">
            <a:avLst/>
          </a:prstGeom>
        </p:spPr>
      </p:pic>
      <p:pic>
        <p:nvPicPr>
          <p:cNvPr id="11" name="Picture 10">
            <a:hlinkClick r:id="rId14"/>
            <a:extLst>
              <a:ext uri="{FF2B5EF4-FFF2-40B4-BE49-F238E27FC236}">
                <a16:creationId xmlns:a16="http://schemas.microsoft.com/office/drawing/2014/main" id="{27645CE9-2957-C8B9-0671-B03E6CC085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1600" y="1073694"/>
            <a:ext cx="4210266" cy="49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05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online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tools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10" name="Content Placeholder 9">
            <a:hlinkClick r:id="rId12"/>
            <a:extLst>
              <a:ext uri="{FF2B5EF4-FFF2-40B4-BE49-F238E27FC236}">
                <a16:creationId xmlns:a16="http://schemas.microsoft.com/office/drawing/2014/main" id="{FD824234-0C2C-04E0-3481-FC9A3DB2F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6459110" y="1153931"/>
            <a:ext cx="5675868" cy="2194750"/>
          </a:xfrm>
          <a:prstGeom prst="rect">
            <a:avLst/>
          </a:prstGeom>
        </p:spPr>
      </p:pic>
      <p:pic>
        <p:nvPicPr>
          <p:cNvPr id="11" name="Picture 10">
            <a:hlinkClick r:id="rId14"/>
            <a:extLst>
              <a:ext uri="{FF2B5EF4-FFF2-40B4-BE49-F238E27FC236}">
                <a16:creationId xmlns:a16="http://schemas.microsoft.com/office/drawing/2014/main" id="{70F540D5-F961-3DC2-1445-389A5D40FF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638" y="1968469"/>
            <a:ext cx="6323149" cy="3413815"/>
          </a:xfrm>
          <a:prstGeom prst="rect">
            <a:avLst/>
          </a:prstGeom>
        </p:spPr>
      </p:pic>
      <p:pic>
        <p:nvPicPr>
          <p:cNvPr id="12" name="Picture 11">
            <a:hlinkClick r:id="rId16"/>
            <a:extLst>
              <a:ext uri="{FF2B5EF4-FFF2-40B4-BE49-F238E27FC236}">
                <a16:creationId xmlns:a16="http://schemas.microsoft.com/office/drawing/2014/main" id="{B67299A0-62B6-59CA-2FB5-5CB78F2BC6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87" y="3320186"/>
            <a:ext cx="5632395" cy="306404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337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370057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tools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14" name="Picture 13" descr="See the source image">
            <a:hlinkClick r:id="rId12"/>
            <a:extLst>
              <a:ext uri="{FF2B5EF4-FFF2-40B4-BE49-F238E27FC236}">
                <a16:creationId xmlns:a16="http://schemas.microsoft.com/office/drawing/2014/main" id="{43D9B585-BFFD-DA06-2F8A-0610AECD291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2280" r="7590" b="23164"/>
          <a:stretch>
            <a:fillRect/>
          </a:stretch>
        </p:blipFill>
        <p:spPr bwMode="auto">
          <a:xfrm>
            <a:off x="642295" y="1523759"/>
            <a:ext cx="3599669" cy="4033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al user interface, application  Description automatically generated">
            <a:hlinkClick r:id="rId14"/>
            <a:extLst>
              <a:ext uri="{FF2B5EF4-FFF2-40B4-BE49-F238E27FC236}">
                <a16:creationId xmlns:a16="http://schemas.microsoft.com/office/drawing/2014/main" id="{AA2C18C2-0EFD-36F6-E864-08336C2CEE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51430" r="64719" b="23990"/>
          <a:stretch>
            <a:fillRect/>
          </a:stretch>
        </p:blipFill>
        <p:spPr>
          <a:xfrm>
            <a:off x="4340807" y="2055416"/>
            <a:ext cx="5139743" cy="1945473"/>
          </a:xfrm>
          <a:prstGeom prst="rect">
            <a:avLst/>
          </a:prstGeom>
        </p:spPr>
      </p:pic>
      <p:pic>
        <p:nvPicPr>
          <p:cNvPr id="16" name="Picture 15">
            <a:hlinkClick r:id="rId14"/>
            <a:extLst>
              <a:ext uri="{FF2B5EF4-FFF2-40B4-BE49-F238E27FC236}">
                <a16:creationId xmlns:a16="http://schemas.microsoft.com/office/drawing/2014/main" id="{9FC3F8DE-593B-306F-73AD-AFC95E7D40B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-335" b="51828"/>
          <a:stretch>
            <a:fillRect/>
          </a:stretch>
        </p:blipFill>
        <p:spPr>
          <a:xfrm>
            <a:off x="9579393" y="1745881"/>
            <a:ext cx="2296614" cy="3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83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297185"/>
            <a:ext cx="7886700" cy="773723"/>
          </a:xfrm>
        </p:spPr>
        <p:txBody>
          <a:bodyPr/>
          <a:lstStyle/>
          <a:p>
            <a:pPr algn="ctr"/>
            <a:r>
              <a:rPr lang="en-GB" sz="3600" b="1">
                <a:solidFill>
                  <a:srgbClr val="475C6D"/>
                </a:solidFill>
                <a:latin typeface="+mn-lt"/>
              </a:rPr>
              <a:t>How Important is Cancer?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D3D9F5-FA8F-72FA-AAB2-E8FD9CDA0CBE}"/>
              </a:ext>
            </a:extLst>
          </p:cNvPr>
          <p:cNvGraphicFramePr/>
          <p:nvPr/>
        </p:nvGraphicFramePr>
        <p:xfrm>
          <a:off x="1868170" y="1189703"/>
          <a:ext cx="9386717" cy="46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5FE9164D-9E16-1701-DCC2-D65AF6BA3B52}"/>
              </a:ext>
            </a:extLst>
          </p:cNvPr>
          <p:cNvSpPr/>
          <p:nvPr/>
        </p:nvSpPr>
        <p:spPr>
          <a:xfrm rot="1172966">
            <a:off x="8975725" y="2357958"/>
            <a:ext cx="333375" cy="950913"/>
          </a:xfrm>
          <a:prstGeom prst="downArrow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7CAB0-57C2-3F6F-3E55-43A7C080C949}"/>
              </a:ext>
            </a:extLst>
          </p:cNvPr>
          <p:cNvSpPr txBox="1"/>
          <p:nvPr/>
        </p:nvSpPr>
        <p:spPr>
          <a:xfrm>
            <a:off x="9412853" y="1617125"/>
            <a:ext cx="2451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2011 – Cancer became the leading cause of death in UK</a:t>
            </a:r>
          </a:p>
        </p:txBody>
      </p:sp>
    </p:spTree>
    <p:extLst>
      <p:ext uri="{BB962C8B-B14F-4D97-AF65-F5344CB8AC3E}">
        <p14:creationId xmlns:p14="http://schemas.microsoft.com/office/powerpoint/2010/main" val="54212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370057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Support for patients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98C17-21C2-6F0C-FCC7-27B0E71A8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537" y="1419655"/>
            <a:ext cx="8642925" cy="4378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8A6F3-753F-2C0A-FC2E-75F2BC40CD03}"/>
              </a:ext>
            </a:extLst>
          </p:cNvPr>
          <p:cNvSpPr txBox="1"/>
          <p:nvPr/>
        </p:nvSpPr>
        <p:spPr>
          <a:xfrm>
            <a:off x="5343525" y="587330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Welcome to Cancer Matters Wessex - Cancer Matters Wessex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83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Support</a:t>
            </a:r>
            <a:br>
              <a:rPr lang="en-GB"/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75A843-AA6E-D904-9B8E-33579ABF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018308" y="2629744"/>
            <a:ext cx="10578523" cy="2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09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‘Know the Signs’ Campaign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56A9D9C-1CB9-D314-CEFE-590A80CF5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838200" y="2336134"/>
            <a:ext cx="10515600" cy="3330320"/>
          </a:xfrm>
        </p:spPr>
      </p:pic>
    </p:spTree>
    <p:extLst>
      <p:ext uri="{BB962C8B-B14F-4D97-AF65-F5344CB8AC3E}">
        <p14:creationId xmlns:p14="http://schemas.microsoft.com/office/powerpoint/2010/main" val="12349100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FDD11D-C4E3-2362-A8FC-8C7D8789D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3988916" y="1825625"/>
            <a:ext cx="4214167" cy="4351338"/>
          </a:xfrm>
        </p:spPr>
      </p:pic>
    </p:spTree>
    <p:extLst>
      <p:ext uri="{BB962C8B-B14F-4D97-AF65-F5344CB8AC3E}">
        <p14:creationId xmlns:p14="http://schemas.microsoft.com/office/powerpoint/2010/main" val="18195494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Smoking cessation advice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26A71-3A2E-53E5-1EF1-AD8BBCBE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Brief Advice ‘VBA’</a:t>
            </a:r>
          </a:p>
          <a:p>
            <a:r>
              <a:rPr lang="en-GB" dirty="0">
                <a:hlinkClick r:id="rId12"/>
              </a:rPr>
              <a:t>NCSCT e-learning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6284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00AB3-394B-9249-BC92-99DADD070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038"/>
            <a:ext cx="12192000" cy="7295038"/>
          </a:xfrm>
          <a:prstGeom prst="rect">
            <a:avLst/>
          </a:prstGeom>
        </p:spPr>
      </p:pic>
      <p:sp>
        <p:nvSpPr>
          <p:cNvPr id="6" name="Oval 5">
            <a:hlinkClick r:id="rId3"/>
            <a:extLst>
              <a:ext uri="{FF2B5EF4-FFF2-40B4-BE49-F238E27FC236}">
                <a16:creationId xmlns:a16="http://schemas.microsoft.com/office/drawing/2014/main" id="{378F01DD-2886-1143-B6CF-7575FF1B934C}"/>
              </a:ext>
            </a:extLst>
          </p:cNvPr>
          <p:cNvSpPr/>
          <p:nvPr/>
        </p:nvSpPr>
        <p:spPr>
          <a:xfrm>
            <a:off x="5160970" y="6119820"/>
            <a:ext cx="301625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" name="Oval 1">
            <a:hlinkClick r:id="rId4"/>
            <a:extLst>
              <a:ext uri="{FF2B5EF4-FFF2-40B4-BE49-F238E27FC236}">
                <a16:creationId xmlns:a16="http://schemas.microsoft.com/office/drawing/2014/main" id="{EED37AA3-ADE5-9C4B-9423-71C41E6D6C58}"/>
              </a:ext>
            </a:extLst>
          </p:cNvPr>
          <p:cNvSpPr/>
          <p:nvPr/>
        </p:nvSpPr>
        <p:spPr>
          <a:xfrm>
            <a:off x="5954720" y="6119820"/>
            <a:ext cx="312737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Oval 2">
            <a:hlinkClick r:id="rId5"/>
            <a:extLst>
              <a:ext uri="{FF2B5EF4-FFF2-40B4-BE49-F238E27FC236}">
                <a16:creationId xmlns:a16="http://schemas.microsoft.com/office/drawing/2014/main" id="{7E882DE9-F8D5-354A-8501-341AEF059381}"/>
              </a:ext>
            </a:extLst>
          </p:cNvPr>
          <p:cNvSpPr/>
          <p:nvPr/>
        </p:nvSpPr>
        <p:spPr>
          <a:xfrm>
            <a:off x="6708775" y="6119820"/>
            <a:ext cx="350838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6777A5B0-EE0F-B947-9605-FC859BC54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24888" y="1779108"/>
            <a:ext cx="7772400" cy="2039938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418D9B89-BD00-3847-8240-0C275D6DED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088" y="3535563"/>
            <a:ext cx="6858000" cy="3329892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9FDA1-1A65-DCD0-F1D6-025B843FAE88}"/>
              </a:ext>
            </a:extLst>
          </p:cNvPr>
          <p:cNvSpPr txBox="1"/>
          <p:nvPr/>
        </p:nvSpPr>
        <p:spPr>
          <a:xfrm>
            <a:off x="2838457" y="2967335"/>
            <a:ext cx="685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Any Questions?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9355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5DCF0-95D3-2DD6-FBB4-098E36D8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B1541-A254-C73F-F683-23F93BE3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ADBDA-55A1-14AE-C9B6-73CE3A17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Improving Cancer Outcomes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AC2C4601-B1F4-575E-C749-71B84B714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41C2DCE4-7CE3-E63F-9CB9-3FD7F4187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162A359E-8B67-75D1-C8B5-785270408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894A8129-CD6A-5FCD-AA42-EF79C0D73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35993"/>
            <a:ext cx="975360" cy="365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671728-0236-2D58-56CF-5252AB46FA3C}"/>
              </a:ext>
            </a:extLst>
          </p:cNvPr>
          <p:cNvSpPr/>
          <p:nvPr/>
        </p:nvSpPr>
        <p:spPr>
          <a:xfrm>
            <a:off x="9502998" y="4736522"/>
            <a:ext cx="2162175" cy="42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1E7CB3E7-829B-FDDA-BB4C-F8758BF27412}"/>
              </a:ext>
            </a:extLst>
          </p:cNvPr>
          <p:cNvPicPr>
            <a:picLocks noGrp="1"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4895" y="1397701"/>
            <a:ext cx="5935810" cy="4625306"/>
          </a:xfrm>
          <a:prstGeom prst="rect">
            <a:avLst/>
          </a:prstGeom>
          <a:ln w="12700">
            <a:solidFill>
              <a:srgbClr val="4472C4">
                <a:shade val="1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1749636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00AB3-394B-9249-BC92-99DADD07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108"/>
            <a:ext cx="12192000" cy="6987210"/>
          </a:xfrm>
          <a:prstGeom prst="rect">
            <a:avLst/>
          </a:prstGeom>
        </p:spPr>
      </p:pic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378F01DD-2886-1143-B6CF-7575FF1B934C}"/>
              </a:ext>
            </a:extLst>
          </p:cNvPr>
          <p:cNvSpPr/>
          <p:nvPr/>
        </p:nvSpPr>
        <p:spPr>
          <a:xfrm>
            <a:off x="5160970" y="6119820"/>
            <a:ext cx="301625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" name="Oval 1">
            <a:hlinkClick r:id="rId5"/>
            <a:extLst>
              <a:ext uri="{FF2B5EF4-FFF2-40B4-BE49-F238E27FC236}">
                <a16:creationId xmlns:a16="http://schemas.microsoft.com/office/drawing/2014/main" id="{EED37AA3-ADE5-9C4B-9423-71C41E6D6C58}"/>
              </a:ext>
            </a:extLst>
          </p:cNvPr>
          <p:cNvSpPr/>
          <p:nvPr/>
        </p:nvSpPr>
        <p:spPr>
          <a:xfrm>
            <a:off x="5954720" y="6119820"/>
            <a:ext cx="312737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Oval 2">
            <a:hlinkClick r:id="rId6"/>
            <a:extLst>
              <a:ext uri="{FF2B5EF4-FFF2-40B4-BE49-F238E27FC236}">
                <a16:creationId xmlns:a16="http://schemas.microsoft.com/office/drawing/2014/main" id="{7E882DE9-F8D5-354A-8501-341AEF059381}"/>
              </a:ext>
            </a:extLst>
          </p:cNvPr>
          <p:cNvSpPr/>
          <p:nvPr/>
        </p:nvSpPr>
        <p:spPr>
          <a:xfrm>
            <a:off x="6708775" y="6119820"/>
            <a:ext cx="350838" cy="350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6777A5B0-EE0F-B947-9605-FC859BC54E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1878" y="1886983"/>
            <a:ext cx="8208245" cy="2497142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Screening</a:t>
            </a:r>
            <a:b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Subtitle 2">
            <a:extLst>
              <a:ext uri="{FF2B5EF4-FFF2-40B4-BE49-F238E27FC236}">
                <a16:creationId xmlns:a16="http://schemas.microsoft.com/office/drawing/2014/main" id="{418D9B89-BD00-3847-8240-0C275D6DED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088" y="3558210"/>
            <a:ext cx="6858000" cy="3329892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106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1902"/>
            <a:ext cx="7886700" cy="773723"/>
          </a:xfrm>
        </p:spPr>
        <p:txBody>
          <a:bodyPr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Why is screening important?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7219" y="6155915"/>
            <a:ext cx="949298" cy="355600"/>
          </a:xfrm>
          <a:prstGeom prst="rect">
            <a:avLst/>
          </a:prstGeom>
        </p:spPr>
      </p:pic>
      <p:pic>
        <p:nvPicPr>
          <p:cNvPr id="10" name="Content Placeholder 1">
            <a:extLst>
              <a:ext uri="{FF2B5EF4-FFF2-40B4-BE49-F238E27FC236}">
                <a16:creationId xmlns:a16="http://schemas.microsoft.com/office/drawing/2014/main" id="{F97EF877-E1B7-0E86-AED7-60A72A728B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73" y="1436553"/>
            <a:ext cx="4369230" cy="4372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F41F8A-A6E8-0E1C-3FD4-02B23037EB10}"/>
              </a:ext>
            </a:extLst>
          </p:cNvPr>
          <p:cNvSpPr txBox="1"/>
          <p:nvPr/>
        </p:nvSpPr>
        <p:spPr>
          <a:xfrm>
            <a:off x="6638354" y="1727371"/>
            <a:ext cx="48746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Screening reduces the number of people dying from cancer by: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Detecting cancer early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63% of cancers detected through screening are at the earliest stage (stage I) and only 2 % at stage IV.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Preventing cancer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Bowel and cervical screening can prevent cancer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008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every 1 cancer detected in bowel cancer screening, 6 adenomas are detected</a:t>
            </a:r>
          </a:p>
        </p:txBody>
      </p:sp>
    </p:spTree>
    <p:extLst>
      <p:ext uri="{BB962C8B-B14F-4D97-AF65-F5344CB8AC3E}">
        <p14:creationId xmlns:p14="http://schemas.microsoft.com/office/powerpoint/2010/main" val="2031747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7757"/>
            <a:ext cx="7886700" cy="77372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England screening programmes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639EAA-0761-D111-8440-776DCDF784FE}"/>
              </a:ext>
            </a:extLst>
          </p:cNvPr>
          <p:cNvSpPr txBox="1"/>
          <p:nvPr/>
        </p:nvSpPr>
        <p:spPr>
          <a:xfrm>
            <a:off x="650530" y="1404400"/>
            <a:ext cx="3108277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25178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Bowel screening</a:t>
            </a:r>
          </a:p>
          <a:p>
            <a:pPr marL="342900" marR="0" lvl="0" indent="-342900" algn="l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2E008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Everyone aged 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54–74yrs, every 2 years</a:t>
            </a:r>
          </a:p>
          <a:p>
            <a:pPr marL="285750" marR="0" lvl="0" indent="-285750" algn="l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2E008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Over 74, can request a kit</a:t>
            </a:r>
          </a:p>
          <a:p>
            <a:pPr marL="285750" marR="0" lvl="0" indent="-285750" algn="l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2E008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FIT (faecal immunochemical test) kit received/sent back in the post </a:t>
            </a:r>
          </a:p>
          <a:p>
            <a:pPr marL="134538" marR="0" lvl="1" indent="0" algn="l" defTabSz="3428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2E008B"/>
              </a:buClr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Museo Sans 500" panose="02000000000000000000" pitchFamily="50" charset="0"/>
                <a:cs typeface="Arial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8B14-CC05-BAE8-E1FD-5F18124DE732}"/>
              </a:ext>
            </a:extLst>
          </p:cNvPr>
          <p:cNvSpPr txBox="1"/>
          <p:nvPr/>
        </p:nvSpPr>
        <p:spPr>
          <a:xfrm>
            <a:off x="4563369" y="1404400"/>
            <a:ext cx="26588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96AF58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Breast screening</a:t>
            </a:r>
          </a:p>
          <a:p>
            <a:pPr marL="285750" marR="0" lvl="0" indent="-28575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Women/people with breasts aged 50-70yrs, every 3 years </a:t>
            </a:r>
          </a:p>
          <a:p>
            <a:pPr marL="285750" marR="0" lvl="0" indent="-28575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Over 70, can request screening</a:t>
            </a:r>
          </a:p>
          <a:p>
            <a:pPr marL="285750" marR="0" lvl="0" indent="-28575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Mammography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169EF-2E62-6763-B6B9-0DC22CCF09D2}"/>
              </a:ext>
            </a:extLst>
          </p:cNvPr>
          <p:cNvSpPr txBox="1"/>
          <p:nvPr/>
        </p:nvSpPr>
        <p:spPr>
          <a:xfrm>
            <a:off x="7983936" y="1407985"/>
            <a:ext cx="31082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C5999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Cervical screening</a:t>
            </a:r>
          </a:p>
          <a:p>
            <a:pPr marL="285750" marR="0" lvl="0" indent="-28575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Women/people with cervix aged 25-64yrs, every 3 years (25-49yrs), every 5 years (50-64yrs), every year if HPV +ve</a:t>
            </a:r>
          </a:p>
          <a:p>
            <a:pPr marL="285750" marR="0" lvl="0" indent="-28575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HPV triage, with cytology if 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F8946-C2A1-CB1F-8E55-E1AB9ECEE84D}"/>
              </a:ext>
            </a:extLst>
          </p:cNvPr>
          <p:cNvSpPr txBox="1"/>
          <p:nvPr/>
        </p:nvSpPr>
        <p:spPr>
          <a:xfrm>
            <a:off x="3195026" y="4058066"/>
            <a:ext cx="5797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New: Lung Screening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Roll out started in England in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Plan is to reach 100% of eligible population by 2030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Diagnosing early stage (curable) lung cancer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Men and Women, ex or current smokers, 55-74yrs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Risk assessment and low dose CT chest if high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613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530" y="271732"/>
            <a:ext cx="78867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Ways you can address screening during consultations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6671A7-59AB-368D-CF63-2ABA26E71179}"/>
              </a:ext>
            </a:extLst>
          </p:cNvPr>
          <p:cNvSpPr/>
          <p:nvPr/>
        </p:nvSpPr>
        <p:spPr>
          <a:xfrm>
            <a:off x="729049" y="1342167"/>
            <a:ext cx="10972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Making every contact count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Opportunistic educating/informing and signposting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Re-iterating verbal information with leaflets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SystmOne- check home page for alerts and encourage to engage. Similar with Emis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Myth busting especially around FIT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lang="en-GB" sz="2400" b="1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Arial"/>
              </a:rPr>
              <a:t>Other ideas-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During a smear appointment ask if they do breast self-examination, if no inform and advise and signpost to Coppafeel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Educate reception team about difference between symptomatic FIT and screening programme FIT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Either over the phone or F2F consultation with travellers we check that had HPV  given at school.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If still with age range of PGD then we order and give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6187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7316F-AEC2-8140-9E3F-8E969C44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F0877-9B7E-6A40-8F46-5EFF54D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510992"/>
            <a:ext cx="7886700" cy="77372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Case example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2D9E28D-4FE7-A640-9C11-0456F3A0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30" y="6155915"/>
            <a:ext cx="355600" cy="3556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D5D3229-6202-8649-BD68-BE1F5874E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870" y="6155915"/>
            <a:ext cx="355600" cy="355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65C9B9-ECAF-314D-B205-EC3804C26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550" y="6155915"/>
            <a:ext cx="355600" cy="355600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A12DA5BD-3584-3F49-89BE-131D0D8E3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8170" y="6119775"/>
            <a:ext cx="1018656" cy="3815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6671A7-59AB-368D-CF63-2ABA26E71179}"/>
              </a:ext>
            </a:extLst>
          </p:cNvPr>
          <p:cNvSpPr/>
          <p:nvPr/>
        </p:nvSpPr>
        <p:spPr>
          <a:xfrm>
            <a:off x="704336" y="1500904"/>
            <a:ext cx="109727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54 year old woman- wife, carer, daughter, sister, auntie and friend.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Medical History: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COPD; Pernicious Anaemia; Depression; Anxiety; BMI 21; Smoker, 20 per day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Attended with PN for Vit B12 3 monthly injection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Checked alerts on home page and cervical smear reminders had been sent over the last 6 months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Discussed and admitted to health anxiety around procedure and fear of result, how would she cope being  a carer if she needed looking after herself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Actions: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PN  explained procedure and used visual support.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</a:rPr>
              <a:t>Booked for longer appointment at a time that she would be able to bring a friend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2039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Calibri Light" panose="020F0302020204030204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Calibri" panose="020F0502020204030204"/>
      <a:cs typeface="Arial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2030</Words>
  <Application>Microsoft Office PowerPoint</Application>
  <PresentationFormat>Widescreen</PresentationFormat>
  <Paragraphs>314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Inter</vt:lpstr>
      <vt:lpstr>Museo Sans 500</vt:lpstr>
      <vt:lpstr>Symbol</vt:lpstr>
      <vt:lpstr>Times New Roman</vt:lpstr>
      <vt:lpstr>2_Office Theme</vt:lpstr>
      <vt:lpstr>  Cancer Red Flags in the Treatment  Room      </vt:lpstr>
      <vt:lpstr>Session outline</vt:lpstr>
      <vt:lpstr>How Important is Cancer?</vt:lpstr>
      <vt:lpstr>Improving Cancer Outcomes</vt:lpstr>
      <vt:lpstr>  Cancer Screening </vt:lpstr>
      <vt:lpstr>Why is screening important?</vt:lpstr>
      <vt:lpstr>England screening programmes</vt:lpstr>
      <vt:lpstr>Ways you can address screening during consultations</vt:lpstr>
      <vt:lpstr>Case example</vt:lpstr>
      <vt:lpstr>  Cancer in the treatment room ….what does that mean? </vt:lpstr>
      <vt:lpstr>Red Flags</vt:lpstr>
      <vt:lpstr>PowerPoint Presentation</vt:lpstr>
      <vt:lpstr>Annual reviews</vt:lpstr>
      <vt:lpstr>Pathway</vt:lpstr>
      <vt:lpstr>Case Study 1</vt:lpstr>
      <vt:lpstr>Case Study 1</vt:lpstr>
      <vt:lpstr>Case Study 1</vt:lpstr>
      <vt:lpstr>Case study 2</vt:lpstr>
      <vt:lpstr>Case study 2</vt:lpstr>
      <vt:lpstr>Case study 2</vt:lpstr>
      <vt:lpstr>Case study 3</vt:lpstr>
      <vt:lpstr>Case study 3</vt:lpstr>
      <vt:lpstr>Case study 3</vt:lpstr>
      <vt:lpstr>Oral Cancer Awareness</vt:lpstr>
      <vt:lpstr>  Clinical Decision Support tools  </vt:lpstr>
      <vt:lpstr>Clinical decision support tools </vt:lpstr>
      <vt:lpstr>Body Maps </vt:lpstr>
      <vt:lpstr>Interactive online tools </vt:lpstr>
      <vt:lpstr>Risk assessment tools </vt:lpstr>
      <vt:lpstr>Support for patients </vt:lpstr>
      <vt:lpstr>Support </vt:lpstr>
      <vt:lpstr>‘Know the Signs’ Campaign</vt:lpstr>
      <vt:lpstr>Resources</vt:lpstr>
      <vt:lpstr>Smoking cessation advice</vt:lpstr>
      <vt:lpstr>  </vt:lpstr>
    </vt:vector>
  </TitlesOfParts>
  <Company>University of Southampton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Vicki</dc:creator>
  <cp:lastModifiedBy>Pickup, Lucy</cp:lastModifiedBy>
  <cp:revision>4</cp:revision>
  <dcterms:created xsi:type="dcterms:W3CDTF">2024-09-03T13:35:30Z</dcterms:created>
  <dcterms:modified xsi:type="dcterms:W3CDTF">2024-09-26T12:53:21Z</dcterms:modified>
</cp:coreProperties>
</file>