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7" r:id="rId4"/>
    <p:sldMasterId id="2147483907" r:id="rId5"/>
  </p:sldMasterIdLst>
  <p:notesMasterIdLst>
    <p:notesMasterId r:id="rId66"/>
  </p:notesMasterIdLst>
  <p:sldIdLst>
    <p:sldId id="2147473790" r:id="rId6"/>
    <p:sldId id="2147473636" r:id="rId7"/>
    <p:sldId id="2147473637" r:id="rId8"/>
    <p:sldId id="2147473638" r:id="rId9"/>
    <p:sldId id="2147473766" r:id="rId10"/>
    <p:sldId id="2147473693" r:id="rId11"/>
    <p:sldId id="2147473793" r:id="rId12"/>
    <p:sldId id="2147473822" r:id="rId13"/>
    <p:sldId id="2147473761" r:id="rId14"/>
    <p:sldId id="2147473762" r:id="rId15"/>
    <p:sldId id="2147473712" r:id="rId16"/>
    <p:sldId id="2147473764" r:id="rId17"/>
    <p:sldId id="2147473763" r:id="rId18"/>
    <p:sldId id="2147473796" r:id="rId19"/>
    <p:sldId id="2147473797" r:id="rId20"/>
    <p:sldId id="2147473782" r:id="rId21"/>
    <p:sldId id="2147473783" r:id="rId22"/>
    <p:sldId id="2147473741" r:id="rId23"/>
    <p:sldId id="2147473798" r:id="rId24"/>
    <p:sldId id="2147473767" r:id="rId25"/>
    <p:sldId id="2147473769" r:id="rId26"/>
    <p:sldId id="2147473823" r:id="rId27"/>
    <p:sldId id="2147473824" r:id="rId28"/>
    <p:sldId id="282" r:id="rId29"/>
    <p:sldId id="2145705448" r:id="rId30"/>
    <p:sldId id="2147473632" r:id="rId31"/>
    <p:sldId id="2147473801" r:id="rId32"/>
    <p:sldId id="2147473776" r:id="rId33"/>
    <p:sldId id="2147473802" r:id="rId34"/>
    <p:sldId id="2147473750" r:id="rId35"/>
    <p:sldId id="2147473752" r:id="rId36"/>
    <p:sldId id="2147473751" r:id="rId37"/>
    <p:sldId id="2147473753" r:id="rId38"/>
    <p:sldId id="2147473777" r:id="rId39"/>
    <p:sldId id="2147473803" r:id="rId40"/>
    <p:sldId id="2147469764" r:id="rId41"/>
    <p:sldId id="2147473756" r:id="rId42"/>
    <p:sldId id="2147473757" r:id="rId43"/>
    <p:sldId id="2147473778" r:id="rId44"/>
    <p:sldId id="2147473623" r:id="rId45"/>
    <p:sldId id="2147473788" r:id="rId46"/>
    <p:sldId id="2147473786" r:id="rId47"/>
    <p:sldId id="2147473628" r:id="rId48"/>
    <p:sldId id="2147473794" r:id="rId49"/>
    <p:sldId id="2147473629" r:id="rId50"/>
    <p:sldId id="2147473787" r:id="rId51"/>
    <p:sldId id="2147473819" r:id="rId52"/>
    <p:sldId id="2147473759" r:id="rId53"/>
    <p:sldId id="288" r:id="rId54"/>
    <p:sldId id="260" r:id="rId55"/>
    <p:sldId id="2147473817" r:id="rId56"/>
    <p:sldId id="2147473784" r:id="rId57"/>
    <p:sldId id="2147473821" r:id="rId58"/>
    <p:sldId id="2147473799" r:id="rId59"/>
    <p:sldId id="257" r:id="rId60"/>
    <p:sldId id="2147473736" r:id="rId61"/>
    <p:sldId id="2147473737" r:id="rId62"/>
    <p:sldId id="2147473738" r:id="rId63"/>
    <p:sldId id="2147473580" r:id="rId64"/>
    <p:sldId id="214747380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inhouse, Deborah" initials="WD" lastIdx="1" clrIdx="0">
    <p:extLst>
      <p:ext uri="{19B8F6BF-5375-455C-9EA6-DF929625EA0E}">
        <p15:presenceInfo xmlns:p15="http://schemas.microsoft.com/office/powerpoint/2012/main" userId="S::kvbv666@astrazeneca.net::0e6479ec-d65c-41a4-973e-13de5391b8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DE8B2D-BB5A-4D0E-A0FF-A8C2AEB126B5}" v="2" dt="2024-09-25T21:36:03.8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1" autoAdjust="0"/>
    <p:restoredTop sz="70468" autoAdjust="0"/>
  </p:normalViewPr>
  <p:slideViewPr>
    <p:cSldViewPr snapToGrid="0">
      <p:cViewPr varScale="1">
        <p:scale>
          <a:sx n="47" d="100"/>
          <a:sy n="47" d="100"/>
        </p:scale>
        <p:origin x="1416"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9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14344-9DB6-43C9-9D12-C6936C9C6F6E}" type="datetimeFigureOut">
              <a:rPr lang="en-GB" smtClean="0"/>
              <a:t>25/09/2024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1949F6-1A43-496A-A4D9-38ABBD8C9946}" type="slidenum">
              <a:rPr lang="en-GB" smtClean="0"/>
              <a:t>‹#›</a:t>
            </a:fld>
            <a:endParaRPr lang="en-GB"/>
          </a:p>
        </p:txBody>
      </p:sp>
    </p:spTree>
    <p:extLst>
      <p:ext uri="{BB962C8B-B14F-4D97-AF65-F5344CB8AC3E}">
        <p14:creationId xmlns:p14="http://schemas.microsoft.com/office/powerpoint/2010/main" val="1971632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2</a:t>
            </a:fld>
            <a:endParaRPr lang="en-GB"/>
          </a:p>
        </p:txBody>
      </p:sp>
    </p:spTree>
    <p:extLst>
      <p:ext uri="{BB962C8B-B14F-4D97-AF65-F5344CB8AC3E}">
        <p14:creationId xmlns:p14="http://schemas.microsoft.com/office/powerpoint/2010/main" val="2878658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solidFill>
                  <a:srgbClr val="FFFF00"/>
                </a:solidFill>
              </a:rPr>
              <a:t>IN renal failure, reduced phosphate excretion, reduced activation of vitamin d =&gt; low calcium=&gt; increased PTH</a:t>
            </a:r>
          </a:p>
          <a:p>
            <a:r>
              <a:rPr lang="en-US" sz="2400" dirty="0">
                <a:solidFill>
                  <a:srgbClr val="FFFF00"/>
                </a:solidFill>
              </a:rPr>
              <a:t>PTH - </a:t>
            </a:r>
            <a:r>
              <a:rPr lang="en-US" sz="2000" dirty="0" err="1">
                <a:solidFill>
                  <a:srgbClr val="FFFF00"/>
                </a:solidFill>
              </a:rPr>
              <a:t>Mobilises</a:t>
            </a:r>
            <a:r>
              <a:rPr lang="en-US" sz="2000" dirty="0">
                <a:solidFill>
                  <a:srgbClr val="FFFF00"/>
                </a:solidFill>
              </a:rPr>
              <a:t> skeletal calcium, Reduces calcium excretion, enhances phosphate excretion, Increases Vitamin D production</a:t>
            </a:r>
          </a:p>
          <a:p>
            <a:r>
              <a:rPr lang="en-US" sz="2400" dirty="0">
                <a:solidFill>
                  <a:srgbClr val="FFFF00"/>
                </a:solidFill>
              </a:rPr>
              <a:t>Vitamin D=&gt;</a:t>
            </a:r>
            <a:r>
              <a:rPr lang="en-US" sz="2000" dirty="0">
                <a:solidFill>
                  <a:srgbClr val="FFFF00"/>
                </a:solidFill>
              </a:rPr>
              <a:t>Enhances calcium and phosphate absorption from gut, Reduces PTH secretion, Enhances calcium and phosphate </a:t>
            </a:r>
            <a:r>
              <a:rPr lang="en-US" sz="2000" dirty="0" err="1">
                <a:solidFill>
                  <a:srgbClr val="FFFF00"/>
                </a:solidFill>
              </a:rPr>
              <a:t>reasorption</a:t>
            </a:r>
            <a:r>
              <a:rPr lang="en-US" sz="2000" dirty="0">
                <a:solidFill>
                  <a:srgbClr val="FFFF00"/>
                </a:solidFill>
              </a:rPr>
              <a:t> in kidney</a:t>
            </a:r>
          </a:p>
          <a:p>
            <a:endParaRPr lang="en-US" sz="1200" dirty="0">
              <a:solidFill>
                <a:srgbClr val="FFFF00"/>
              </a:solidFill>
            </a:endParaRPr>
          </a:p>
          <a:p>
            <a:r>
              <a:rPr lang="en-US" sz="1200" dirty="0">
                <a:solidFill>
                  <a:srgbClr val="FFFF00"/>
                </a:solidFill>
              </a:rPr>
              <a:t>High PTH =&gt;LVH and cardiac fibrosis, </a:t>
            </a:r>
            <a:r>
              <a:rPr lang="en-US" sz="1200" dirty="0" err="1">
                <a:solidFill>
                  <a:srgbClr val="FFFF00"/>
                </a:solidFill>
              </a:rPr>
              <a:t>Extraskeletal</a:t>
            </a:r>
            <a:r>
              <a:rPr lang="en-US" sz="1200" dirty="0">
                <a:solidFill>
                  <a:srgbClr val="FFFF00"/>
                </a:solidFill>
              </a:rPr>
              <a:t> calcification, Peripheral neuropathy and impotence, Bone pain, arthralgia, deformity and fractures</a:t>
            </a:r>
          </a:p>
          <a:p>
            <a:r>
              <a:rPr lang="en-US" sz="1200" dirty="0">
                <a:solidFill>
                  <a:srgbClr val="FFFF00"/>
                </a:solidFill>
              </a:rPr>
              <a:t>Muscle weakness, Pruritis, Marrow fibrosis and EPO resistance</a:t>
            </a:r>
          </a:p>
          <a:p>
            <a:endParaRPr lang="en-US" sz="1200" dirty="0">
              <a:solidFill>
                <a:srgbClr val="FFFF00"/>
              </a:solidFill>
            </a:endParaRPr>
          </a:p>
          <a:p>
            <a:r>
              <a:rPr lang="en-US" sz="1200" b="1" dirty="0">
                <a:solidFill>
                  <a:srgbClr val="FFFF00"/>
                </a:solidFill>
              </a:rPr>
              <a:t>Aim is to </a:t>
            </a:r>
            <a:r>
              <a:rPr lang="en-US" sz="1200" b="1" dirty="0" err="1">
                <a:solidFill>
                  <a:srgbClr val="FFFF00"/>
                </a:solidFill>
              </a:rPr>
              <a:t>normalise</a:t>
            </a:r>
            <a:r>
              <a:rPr lang="en-US" sz="1200" b="1" dirty="0">
                <a:solidFill>
                  <a:srgbClr val="FFFF00"/>
                </a:solidFill>
              </a:rPr>
              <a:t> calcium and phosphate and maintain appropriate PTH </a:t>
            </a:r>
          </a:p>
          <a:p>
            <a:r>
              <a:rPr lang="en-US" sz="1200" dirty="0" err="1">
                <a:solidFill>
                  <a:srgbClr val="FFFF00"/>
                </a:solidFill>
              </a:rPr>
              <a:t>Hyperphosphataemia</a:t>
            </a:r>
            <a:endParaRPr lang="en-US" sz="1200" dirty="0">
              <a:solidFill>
                <a:srgbClr val="FFFF00"/>
              </a:solidFill>
            </a:endParaRPr>
          </a:p>
          <a:p>
            <a:r>
              <a:rPr lang="en-US" sz="1200" dirty="0" err="1">
                <a:solidFill>
                  <a:srgbClr val="FFFF00"/>
                </a:solidFill>
              </a:rPr>
              <a:t>Hypocalcaemia</a:t>
            </a:r>
            <a:endParaRPr lang="en-US" sz="1200" dirty="0">
              <a:solidFill>
                <a:srgbClr val="FFFF00"/>
              </a:solidFill>
            </a:endParaRPr>
          </a:p>
          <a:p>
            <a:r>
              <a:rPr lang="en-US" sz="1200" dirty="0">
                <a:solidFill>
                  <a:srgbClr val="FFFF00"/>
                </a:solidFill>
              </a:rPr>
              <a:t>Calcium supplements / Vitamin D analogues</a:t>
            </a:r>
          </a:p>
          <a:p>
            <a:r>
              <a:rPr lang="en-US" sz="1200" dirty="0">
                <a:solidFill>
                  <a:srgbClr val="FFFF00"/>
                </a:solidFill>
              </a:rPr>
              <a:t>Suppress PTH / Parathyroidectomy</a:t>
            </a:r>
          </a:p>
          <a:p>
            <a:endParaRPr lang="en-US" sz="1200" dirty="0">
              <a:solidFill>
                <a:srgbClr val="FFFF00"/>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1E9EE-74FE-4615-9606-D051F9675D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705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1998 Report of the NKF Task Force on Cardiovascular Disease in Chronic Renal Disease drew attention to cardiovascular disease as an outcome of chronic kidney disease.9 The Task Force recommended that patients with chronic kidney disease be considered in the “highest risk group” for subsequent cardiovascular disease (CVD) events. The excess risk of cardiovascular disease is due, in part, to a higher prevalence of conditions that are recognized as risk factors for cardiovascular disease in the general population (“traditional” CVD risk factors) and to hemodynamic and metabolic factors characteristic of chronic kidney disease (“CKD-related” CVD risk factors).</a:t>
            </a:r>
          </a:p>
          <a:p>
            <a:r>
              <a:rPr lang="en-GB" dirty="0"/>
              <a:t> “atherogenic milieu”</a:t>
            </a:r>
          </a:p>
          <a:p>
            <a:r>
              <a:rPr lang="en-GB" dirty="0"/>
              <a:t>CVD is the leading cause of morbidity and mortality in patients with CKD:</a:t>
            </a:r>
          </a:p>
          <a:p>
            <a:r>
              <a:rPr lang="en-GB" dirty="0"/>
              <a:t>40-50% deaths in CKD patients</a:t>
            </a:r>
          </a:p>
          <a:p>
            <a:r>
              <a:rPr lang="en-GB" dirty="0"/>
              <a:t>50% deaths in RTR</a:t>
            </a:r>
          </a:p>
          <a:p>
            <a:r>
              <a:rPr lang="en-GB" dirty="0"/>
              <a:t>80% pts starting dialysis already have CVD </a:t>
            </a:r>
          </a:p>
          <a:p>
            <a:r>
              <a:rPr lang="en-GB" dirty="0"/>
              <a:t>CVD mortality in dialysis pts is 10-20 times higher than the general population</a:t>
            </a:r>
          </a:p>
          <a:p>
            <a:r>
              <a:rPr lang="en-GB" dirty="0"/>
              <a:t>Majority of patients with CKD have stable or slowly progressive disease and never reach dialysis dependence or die before they do</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12</a:t>
            </a:fld>
            <a:endParaRPr lang="en-GB"/>
          </a:p>
        </p:txBody>
      </p:sp>
    </p:spTree>
    <p:extLst>
      <p:ext uri="{BB962C8B-B14F-4D97-AF65-F5344CB8AC3E}">
        <p14:creationId xmlns:p14="http://schemas.microsoft.com/office/powerpoint/2010/main" val="1232879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14</a:t>
            </a:fld>
            <a:endParaRPr lang="en-GB"/>
          </a:p>
        </p:txBody>
      </p:sp>
    </p:spTree>
    <p:extLst>
      <p:ext uri="{BB962C8B-B14F-4D97-AF65-F5344CB8AC3E}">
        <p14:creationId xmlns:p14="http://schemas.microsoft.com/office/powerpoint/2010/main" val="3841600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Kidney disease improving global outcomes</a:t>
            </a:r>
          </a:p>
        </p:txBody>
      </p:sp>
      <p:sp>
        <p:nvSpPr>
          <p:cNvPr id="4" name="Slide Number Placeholder 3"/>
          <p:cNvSpPr>
            <a:spLocks noGrp="1"/>
          </p:cNvSpPr>
          <p:nvPr>
            <p:ph type="sldNum" sz="quarter" idx="5"/>
          </p:nvPr>
        </p:nvSpPr>
        <p:spPr/>
        <p:txBody>
          <a:bodyPr/>
          <a:lstStyle/>
          <a:p>
            <a:fld id="{321949F6-1A43-496A-A4D9-38ABBD8C9946}" type="slidenum">
              <a:rPr lang="en-GB" smtClean="0"/>
              <a:t>15</a:t>
            </a:fld>
            <a:endParaRPr lang="en-GB"/>
          </a:p>
        </p:txBody>
      </p:sp>
    </p:spTree>
    <p:extLst>
      <p:ext uri="{BB962C8B-B14F-4D97-AF65-F5344CB8AC3E}">
        <p14:creationId xmlns:p14="http://schemas.microsoft.com/office/powerpoint/2010/main" val="1747391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Nice cg 182 PUBLISHED 2008, revised July 2014 revised 2021 guidance included advice on SGL2 inhibitors, Include risk equation</a:t>
            </a:r>
          </a:p>
          <a:p>
            <a:r>
              <a:rPr lang="en-GB" dirty="0"/>
              <a:t>Most recent is the </a:t>
            </a:r>
            <a:r>
              <a:rPr lang="en-GB" dirty="0" err="1"/>
              <a:t>Uk</a:t>
            </a:r>
            <a:r>
              <a:rPr lang="en-GB" dirty="0"/>
              <a:t> </a:t>
            </a:r>
            <a:r>
              <a:rPr lang="en-GB" dirty="0" err="1"/>
              <a:t>eCKD</a:t>
            </a:r>
            <a:r>
              <a:rPr lang="en-GB" dirty="0"/>
              <a:t> guide Feb 2024 from UKKA</a:t>
            </a:r>
          </a:p>
          <a:p>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16</a:t>
            </a:fld>
            <a:endParaRPr lang="en-GB"/>
          </a:p>
        </p:txBody>
      </p:sp>
    </p:spTree>
    <p:extLst>
      <p:ext uri="{BB962C8B-B14F-4D97-AF65-F5344CB8AC3E}">
        <p14:creationId xmlns:p14="http://schemas.microsoft.com/office/powerpoint/2010/main" val="976354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Nice cg 182 PUBLISHED July 2014</a:t>
            </a:r>
          </a:p>
          <a:p>
            <a:r>
              <a:rPr lang="en-GB" dirty="0"/>
              <a:t>2021 guidance included advice on SGL2 inhibitors</a:t>
            </a:r>
          </a:p>
          <a:p>
            <a:r>
              <a:rPr lang="en-GB" dirty="0"/>
              <a:t>Include risk equation, information on SGL2I</a:t>
            </a:r>
          </a:p>
          <a:p>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17</a:t>
            </a:fld>
            <a:endParaRPr lang="en-GB"/>
          </a:p>
        </p:txBody>
      </p:sp>
    </p:spTree>
    <p:extLst>
      <p:ext uri="{BB962C8B-B14F-4D97-AF65-F5344CB8AC3E}">
        <p14:creationId xmlns:p14="http://schemas.microsoft.com/office/powerpoint/2010/main" val="614598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18</a:t>
            </a:fld>
            <a:endParaRPr lang="en-GB"/>
          </a:p>
        </p:txBody>
      </p:sp>
    </p:spTree>
    <p:extLst>
      <p:ext uri="{BB962C8B-B14F-4D97-AF65-F5344CB8AC3E}">
        <p14:creationId xmlns:p14="http://schemas.microsoft.com/office/powerpoint/2010/main" val="3191586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ea typeface="ヒラギノ角ゴ Pro W3"/>
              </a:rPr>
              <a:t>2008 NICE guidelines introduced the eGFR to practice. </a:t>
            </a:r>
            <a:r>
              <a:rPr lang="en-GB" dirty="0">
                <a:ea typeface="ヒラギノ角ゴ Pro W3"/>
              </a:rPr>
              <a:t>The entry requirement for CKD registers currently established in GP practices</a:t>
            </a:r>
            <a:r>
              <a:rPr lang="en-GB" baseline="0" dirty="0">
                <a:ea typeface="ヒラギノ角ゴ Pro W3"/>
              </a:rPr>
              <a:t> is to be an adult with an eGFR &lt;60mls/min</a:t>
            </a:r>
            <a:r>
              <a:rPr lang="en-GB" b="1" baseline="0" dirty="0">
                <a:ea typeface="ヒラギノ角ゴ Pro W3"/>
              </a:rPr>
              <a:t>. 2014 NICE guidelines </a:t>
            </a:r>
            <a:r>
              <a:rPr lang="en-GB" baseline="0" dirty="0">
                <a:ea typeface="ヒラギノ角ゴ Pro W3"/>
              </a:rPr>
              <a:t>aim to draw attention to albuminuria as an important marker of significant renal disease, which is just as valuable as eGFR in detecting people at risk (see next slide)</a:t>
            </a:r>
            <a:r>
              <a:rPr lang="en-GB" dirty="0">
                <a:ea typeface="ヒラギノ角ゴ Pro W3"/>
              </a:rPr>
              <a:t> </a:t>
            </a:r>
          </a:p>
          <a:p>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19</a:t>
            </a:fld>
            <a:endParaRPr lang="en-GB"/>
          </a:p>
        </p:txBody>
      </p:sp>
    </p:spTree>
    <p:extLst>
      <p:ext uri="{BB962C8B-B14F-4D97-AF65-F5344CB8AC3E}">
        <p14:creationId xmlns:p14="http://schemas.microsoft.com/office/powerpoint/2010/main" val="1811969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2021 G/L took it one step further and expanded ACR categories</a:t>
            </a:r>
          </a:p>
          <a:p>
            <a:r>
              <a:rPr lang="en-GB" dirty="0"/>
              <a:t>CKD is </a:t>
            </a:r>
            <a:r>
              <a:rPr lang="en-GB" b="1" dirty="0"/>
              <a:t>defined</a:t>
            </a:r>
            <a:r>
              <a:rPr lang="en-GB" dirty="0"/>
              <a:t> as </a:t>
            </a:r>
            <a:r>
              <a:rPr lang="en-GB" dirty="0" err="1"/>
              <a:t>abnormaliies</a:t>
            </a:r>
            <a:r>
              <a:rPr lang="en-GB" dirty="0"/>
              <a:t> of kidney structure of function present for at least 3 months with implications for health.</a:t>
            </a:r>
          </a:p>
          <a:p>
            <a:r>
              <a:rPr lang="en-GB" dirty="0"/>
              <a:t>CKD is </a:t>
            </a:r>
            <a:r>
              <a:rPr lang="en-GB" b="1" dirty="0"/>
              <a:t>classified</a:t>
            </a:r>
            <a:r>
              <a:rPr lang="en-GB" dirty="0"/>
              <a:t> base on cause ©, GFR (G) and Albuminuria </a:t>
            </a:r>
            <a:r>
              <a:rPr lang="en-GB" dirty="0" err="1"/>
              <a:t>categeora</a:t>
            </a:r>
            <a:r>
              <a:rPr lang="en-GB" dirty="0"/>
              <a:t> A1-A3</a:t>
            </a:r>
          </a:p>
          <a:p>
            <a:endParaRPr lang="en-GB" dirty="0"/>
          </a:p>
          <a:p>
            <a:r>
              <a:rPr lang="en-GB" b="1" dirty="0"/>
              <a:t>Why is ACR important??</a:t>
            </a:r>
          </a:p>
          <a:p>
            <a:endParaRPr lang="en-GB" dirty="0"/>
          </a:p>
          <a:p>
            <a:endParaRPr lang="en-GB" dirty="0"/>
          </a:p>
          <a:p>
            <a:r>
              <a:rPr lang="en-GB" dirty="0"/>
              <a:t>CKD is defined by abnormalities of kidney structure of function, present for a minimum of 3 months with </a:t>
            </a:r>
            <a:r>
              <a:rPr lang="en-GB" dirty="0" err="1"/>
              <a:t>implaicatsion</a:t>
            </a:r>
            <a:r>
              <a:rPr lang="en-GB" dirty="0"/>
              <a:t> for health</a:t>
            </a:r>
          </a:p>
          <a:p>
            <a:r>
              <a:rPr lang="en-GB" dirty="0"/>
              <a:t>CKD is classified based on cause, Glomerular filtration rate category (G1-G5) and albuminuria category (A1 to A3), abbreviated as CGA</a:t>
            </a:r>
          </a:p>
          <a:p>
            <a:r>
              <a:rPr lang="en-GB" dirty="0"/>
              <a:t>CKD  / Prevalence </a:t>
            </a:r>
          </a:p>
          <a:p>
            <a:r>
              <a:rPr lang="en-GB" dirty="0"/>
              <a:t>1  (3.3)</a:t>
            </a:r>
          </a:p>
          <a:p>
            <a:r>
              <a:rPr lang="en-GB" dirty="0"/>
              <a:t>2  (3.0)</a:t>
            </a:r>
          </a:p>
          <a:p>
            <a:r>
              <a:rPr lang="en-GB" dirty="0"/>
              <a:t>3  (4.3)</a:t>
            </a:r>
          </a:p>
          <a:p>
            <a:r>
              <a:rPr lang="en-GB" dirty="0"/>
              <a:t>4  (0.2)</a:t>
            </a:r>
          </a:p>
          <a:p>
            <a:r>
              <a:rPr lang="en-GB" dirty="0"/>
              <a:t>5  (0.2)</a:t>
            </a:r>
          </a:p>
          <a:p>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20</a:t>
            </a:fld>
            <a:endParaRPr lang="en-GB"/>
          </a:p>
        </p:txBody>
      </p:sp>
    </p:spTree>
    <p:extLst>
      <p:ext uri="{BB962C8B-B14F-4D97-AF65-F5344CB8AC3E}">
        <p14:creationId xmlns:p14="http://schemas.microsoft.com/office/powerpoint/2010/main" val="3606794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j-lt"/>
                <a:ea typeface="+mj-ea"/>
                <a:cs typeface="+mj-cs"/>
              </a:rPr>
              <a:t>Epidemiological population data (KDIGO 2024) support retaining the threshold GFR of 60 ml/min/1.73 m2 for diagnosis of CKD in older adults, even in the absence of significant albuminuria, with consistently elevated and increasing relative risk of adverse outcomes below this threshold </a:t>
            </a:r>
            <a:r>
              <a:rPr lang="en-US" sz="1200" kern="1200" dirty="0" err="1">
                <a:solidFill>
                  <a:schemeClr val="tx1"/>
                </a:solidFill>
                <a:latin typeface="+mj-lt"/>
                <a:ea typeface="+mj-ea"/>
                <a:cs typeface="+mj-cs"/>
              </a:rPr>
              <a:t>ie</a:t>
            </a:r>
            <a:r>
              <a:rPr lang="en-US" sz="1200" kern="1200" dirty="0">
                <a:solidFill>
                  <a:schemeClr val="tx1"/>
                </a:solidFill>
                <a:latin typeface="+mj-lt"/>
                <a:ea typeface="+mj-ea"/>
                <a:cs typeface="+mj-cs"/>
              </a:rPr>
              <a:t> NOT just the physiological impact of loss of kidney function with ageing</a:t>
            </a:r>
            <a:br>
              <a:rPr lang="en-US" sz="1200" kern="1200" dirty="0">
                <a:solidFill>
                  <a:schemeClr val="tx1"/>
                </a:solidFill>
                <a:latin typeface="+mj-lt"/>
                <a:ea typeface="+mj-ea"/>
                <a:cs typeface="+mj-cs"/>
              </a:rPr>
            </a:br>
            <a:br>
              <a:rPr lang="en-US" sz="1200" kern="1200" dirty="0">
                <a:solidFill>
                  <a:schemeClr val="tx1"/>
                </a:solidFill>
                <a:latin typeface="+mj-lt"/>
                <a:ea typeface="+mj-ea"/>
                <a:cs typeface="+mj-cs"/>
              </a:rPr>
            </a:br>
            <a:r>
              <a:rPr lang="en-US" sz="1200" kern="1200" dirty="0">
                <a:solidFill>
                  <a:schemeClr val="tx1"/>
                </a:solidFill>
                <a:latin typeface="+mj-lt"/>
                <a:ea typeface="+mj-ea"/>
                <a:cs typeface="+mj-cs"/>
              </a:rPr>
              <a:t>All cause mortality, MI, CV mortality, stroke, ESKD, HF, AKI, AT, hospitalization and PVD</a:t>
            </a:r>
            <a:br>
              <a:rPr lang="en-US" sz="1200" kern="1200" dirty="0">
                <a:solidFill>
                  <a:schemeClr val="tx1"/>
                </a:solidFill>
                <a:latin typeface="+mj-lt"/>
                <a:ea typeface="+mj-ea"/>
                <a:cs typeface="+mj-cs"/>
              </a:rPr>
            </a:br>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21</a:t>
            </a:fld>
            <a:endParaRPr lang="en-GB"/>
          </a:p>
        </p:txBody>
      </p:sp>
    </p:spTree>
    <p:extLst>
      <p:ext uri="{BB962C8B-B14F-4D97-AF65-F5344CB8AC3E}">
        <p14:creationId xmlns:p14="http://schemas.microsoft.com/office/powerpoint/2010/main" val="3297531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number of people with end-stage kidney disease (ESKD) requiring kidney replacement therapy (KRT) has been increasing worldwide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4.3 million by 2030</a:t>
            </a:r>
          </a:p>
          <a:p>
            <a:r>
              <a:rPr lang="en-GB" dirty="0"/>
              <a:t>5000 on waiting list</a:t>
            </a:r>
          </a:p>
          <a:p>
            <a:r>
              <a:rPr lang="en-GB" dirty="0"/>
              <a:t>Average wait of 2-3 years			</a:t>
            </a:r>
          </a:p>
        </p:txBody>
      </p:sp>
      <p:sp>
        <p:nvSpPr>
          <p:cNvPr id="4" name="Slide Number Placeholder 3"/>
          <p:cNvSpPr>
            <a:spLocks noGrp="1"/>
          </p:cNvSpPr>
          <p:nvPr>
            <p:ph type="sldNum" sz="quarter" idx="5"/>
          </p:nvPr>
        </p:nvSpPr>
        <p:spPr/>
        <p:txBody>
          <a:bodyPr/>
          <a:lstStyle/>
          <a:p>
            <a:fld id="{321949F6-1A43-496A-A4D9-38ABBD8C9946}" type="slidenum">
              <a:rPr lang="en-GB" smtClean="0"/>
              <a:t>3</a:t>
            </a:fld>
            <a:endParaRPr lang="en-GB"/>
          </a:p>
        </p:txBody>
      </p:sp>
    </p:spTree>
    <p:extLst>
      <p:ext uri="{BB962C8B-B14F-4D97-AF65-F5344CB8AC3E}">
        <p14:creationId xmlns:p14="http://schemas.microsoft.com/office/powerpoint/2010/main" val="1575746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don’t look for it you wont find it…..we already know that 1 million people have undiagnosed CKD</a:t>
            </a:r>
          </a:p>
        </p:txBody>
      </p:sp>
      <p:sp>
        <p:nvSpPr>
          <p:cNvPr id="4" name="Slide Number Placeholder 3"/>
          <p:cNvSpPr>
            <a:spLocks noGrp="1"/>
          </p:cNvSpPr>
          <p:nvPr>
            <p:ph type="sldNum" sz="quarter" idx="5"/>
          </p:nvPr>
        </p:nvSpPr>
        <p:spPr/>
        <p:txBody>
          <a:bodyPr/>
          <a:lstStyle/>
          <a:p>
            <a:fld id="{321949F6-1A43-496A-A4D9-38ABBD8C9946}" type="slidenum">
              <a:rPr lang="en-GB" smtClean="0"/>
              <a:t>22</a:t>
            </a:fld>
            <a:endParaRPr lang="en-GB"/>
          </a:p>
        </p:txBody>
      </p:sp>
    </p:spTree>
    <p:extLst>
      <p:ext uri="{BB962C8B-B14F-4D97-AF65-F5344CB8AC3E}">
        <p14:creationId xmlns:p14="http://schemas.microsoft.com/office/powerpoint/2010/main" val="1494477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Slide Image Placeholder 1"/>
          <p:cNvSpPr>
            <a:spLocks noGrp="1" noRot="1" noChangeAspect="1"/>
          </p:cNvSpPr>
          <p:nvPr>
            <p:ph type="sldImg"/>
          </p:nvPr>
        </p:nvSpPr>
        <p:spPr bwMode="auto">
          <a:noFill/>
          <a:ln>
            <a:solidFill>
              <a:srgbClr val="000000"/>
            </a:solidFill>
            <a:miter lim="800000"/>
            <a:headEnd/>
            <a:tailEnd/>
          </a:ln>
        </p:spPr>
      </p:sp>
      <p:sp>
        <p:nvSpPr>
          <p:cNvPr id="450562" name="Notes Placeholder 2"/>
          <p:cNvSpPr>
            <a:spLocks noGrp="1"/>
          </p:cNvSpPr>
          <p:nvPr>
            <p:ph type="body" idx="1"/>
          </p:nvPr>
        </p:nvSpPr>
        <p:spPr bwMode="auto">
          <a:noFill/>
        </p:spPr>
        <p:txBody>
          <a:bodyPr/>
          <a:lstStyle/>
          <a:p>
            <a:pPr marL="0" indent="0">
              <a:buNone/>
            </a:pPr>
            <a:r>
              <a:rPr lang="en-GB" dirty="0">
                <a:ea typeface="ヒラギノ角ゴ Pro W3"/>
              </a:rPr>
              <a:t>T</a:t>
            </a:r>
            <a:r>
              <a:rPr lang="en-US" sz="1200" dirty="0">
                <a:latin typeface="Times New Roman" panose="02020603050405020304" pitchFamily="18" charset="0"/>
                <a:cs typeface="Times New Roman" panose="02020603050405020304" pitchFamily="18" charset="0"/>
              </a:rPr>
              <a:t>In adults with CKD and an </a:t>
            </a:r>
            <a:r>
              <a:rPr lang="en-US" sz="1200" b="1" dirty="0">
                <a:latin typeface="Times New Roman" panose="02020603050405020304" pitchFamily="18" charset="0"/>
                <a:cs typeface="Times New Roman" panose="02020603050405020304" pitchFamily="18" charset="0"/>
              </a:rPr>
              <a:t>ACR &lt; 70 mg/mmol</a:t>
            </a:r>
            <a:r>
              <a:rPr lang="en-US" sz="1200" dirty="0">
                <a:latin typeface="Times New Roman" panose="02020603050405020304" pitchFamily="18" charset="0"/>
                <a:cs typeface="Times New Roman" panose="02020603050405020304" pitchFamily="18" charset="0"/>
              </a:rPr>
              <a:t>, aim for a clinic systolic blood pressure </a:t>
            </a:r>
            <a:r>
              <a:rPr lang="en-US" sz="1200" b="1" dirty="0">
                <a:latin typeface="Times New Roman" panose="02020603050405020304" pitchFamily="18" charset="0"/>
                <a:cs typeface="Times New Roman" panose="02020603050405020304" pitchFamily="18" charset="0"/>
              </a:rPr>
              <a:t>&lt; 140 mmHg </a:t>
            </a:r>
            <a:r>
              <a:rPr lang="en-US" sz="1200" dirty="0">
                <a:latin typeface="Times New Roman" panose="02020603050405020304" pitchFamily="18" charset="0"/>
                <a:cs typeface="Times New Roman" panose="02020603050405020304" pitchFamily="18" charset="0"/>
              </a:rPr>
              <a:t>(target range 120 to 139 mmHg) and a clinic diastolic blood pressure </a:t>
            </a:r>
            <a:r>
              <a:rPr lang="en-US" sz="1200" b="1" dirty="0">
                <a:latin typeface="Times New Roman" panose="02020603050405020304" pitchFamily="18" charset="0"/>
                <a:cs typeface="Times New Roman" panose="02020603050405020304" pitchFamily="18" charset="0"/>
              </a:rPr>
              <a:t>&lt; 90 mmHg</a:t>
            </a: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endParaRPr lang="en-US" sz="1200" dirty="0">
              <a:latin typeface="Times New Roman" panose="02020603050405020304" pitchFamily="18" charset="0"/>
              <a:cs typeface="Times New Roman" panose="02020603050405020304" pitchFamily="18" charset="0"/>
            </a:endParaRPr>
          </a:p>
          <a:p>
            <a:pPr marL="0" indent="0">
              <a:buNone/>
            </a:pPr>
            <a:r>
              <a:rPr lang="en-US" sz="1200" dirty="0">
                <a:latin typeface="Times New Roman" panose="02020603050405020304" pitchFamily="18" charset="0"/>
                <a:cs typeface="Times New Roman" panose="02020603050405020304" pitchFamily="18" charset="0"/>
              </a:rPr>
              <a:t>In adults with CKD and an </a:t>
            </a:r>
            <a:r>
              <a:rPr lang="en-US" sz="1200" b="1" dirty="0">
                <a:latin typeface="Times New Roman" panose="02020603050405020304" pitchFamily="18" charset="0"/>
                <a:cs typeface="Times New Roman" panose="02020603050405020304" pitchFamily="18" charset="0"/>
              </a:rPr>
              <a:t>ACR &gt; 70 mg/mmol</a:t>
            </a:r>
            <a:r>
              <a:rPr lang="en-US" sz="1200" dirty="0">
                <a:latin typeface="Times New Roman" panose="02020603050405020304" pitchFamily="18" charset="0"/>
                <a:cs typeface="Times New Roman" panose="02020603050405020304" pitchFamily="18" charset="0"/>
              </a:rPr>
              <a:t>, aim for a clinic systolic blood pressure &lt; </a:t>
            </a:r>
            <a:r>
              <a:rPr lang="en-US" sz="1200" b="1" dirty="0">
                <a:latin typeface="Times New Roman" panose="02020603050405020304" pitchFamily="18" charset="0"/>
                <a:cs typeface="Times New Roman" panose="02020603050405020304" pitchFamily="18" charset="0"/>
              </a:rPr>
              <a:t>130 mmHg </a:t>
            </a:r>
            <a:r>
              <a:rPr lang="en-US" sz="1200" dirty="0">
                <a:latin typeface="Times New Roman" panose="02020603050405020304" pitchFamily="18" charset="0"/>
                <a:cs typeface="Times New Roman" panose="02020603050405020304" pitchFamily="18" charset="0"/>
              </a:rPr>
              <a:t>(target range 120 to 129 mmHg) and a clinic diastolic blood pressure &lt; </a:t>
            </a:r>
            <a:r>
              <a:rPr lang="en-US" sz="1200" b="1" dirty="0">
                <a:latin typeface="Times New Roman" panose="02020603050405020304" pitchFamily="18" charset="0"/>
                <a:cs typeface="Times New Roman" panose="02020603050405020304" pitchFamily="18" charset="0"/>
              </a:rPr>
              <a:t>80 mmHg</a:t>
            </a:r>
            <a:r>
              <a:rPr lang="en-US" sz="1200" dirty="0">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ea typeface="ヒラギノ角ゴ Pro W3"/>
              </a:rPr>
              <a:t>argets</a:t>
            </a:r>
            <a:r>
              <a:rPr lang="en-GB" dirty="0">
                <a:ea typeface="ヒラギノ角ゴ Pro W3"/>
              </a:rPr>
              <a:t> described by NICE are shown. Benefit derived from blood pressure control in people with diabetes can be shown</a:t>
            </a:r>
            <a:r>
              <a:rPr lang="en-GB" baseline="0" dirty="0">
                <a:ea typeface="ヒラギノ角ゴ Pro W3"/>
              </a:rPr>
              <a:t> </a:t>
            </a:r>
            <a:r>
              <a:rPr lang="en-GB" dirty="0">
                <a:ea typeface="ヒラギノ角ゴ Pro W3"/>
              </a:rPr>
              <a:t>to a level of 130/80. This</a:t>
            </a:r>
            <a:r>
              <a:rPr lang="en-GB" baseline="0" dirty="0">
                <a:ea typeface="ヒラギノ角ゴ Pro W3"/>
              </a:rPr>
              <a:t> should </a:t>
            </a:r>
            <a:r>
              <a:rPr lang="en-GB" dirty="0">
                <a:ea typeface="ヒラギノ角ゴ Pro W3"/>
              </a:rPr>
              <a:t>therefore be considered the ideal BP in people with hypertension and diabetes. However, this</a:t>
            </a:r>
            <a:r>
              <a:rPr lang="en-GB" baseline="0" dirty="0">
                <a:ea typeface="ヒラギノ角ゴ Pro W3"/>
              </a:rPr>
              <a:t> target</a:t>
            </a:r>
            <a:r>
              <a:rPr lang="en-GB" dirty="0">
                <a:ea typeface="ヒラギノ角ゴ Pro W3"/>
              </a:rPr>
              <a:t> may not be applicable to all,</a:t>
            </a:r>
            <a:r>
              <a:rPr lang="en-GB" baseline="0" dirty="0">
                <a:ea typeface="ヒラギノ角ゴ Pro W3"/>
              </a:rPr>
              <a:t> particularly the elderly. Once again, some clinical judgement is required in deciding how stringent to be with BP targets.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ea typeface="ヒラギノ角ゴ Pro W3"/>
              </a:rPr>
              <a:t>RAAS inhibition with an ACE-inhibitor or Angiotensin receptor blocker at the highest tolerable dose improves outcomes in CKD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ea typeface="ヒラギノ角ゴ Pro W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450563"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591FB2-09DA-4803-A019-7707990A0BD6}" type="slidenum">
              <a:rPr kumimoji="0" lang="en-US" sz="1200" b="0" i="0" u="none" strike="noStrike" kern="1200" cap="none" spc="0" normalizeH="0" baseline="0" noProof="0" smtClean="0">
                <a:ln>
                  <a:noFill/>
                </a:ln>
                <a:solidFill>
                  <a:prstClr val="black"/>
                </a:solidFill>
                <a:effectLst/>
                <a:uLnTx/>
                <a:uFillTx/>
                <a:latin typeface="Arial" charset="0"/>
                <a:ea typeface="+mn-ea"/>
                <a:cs typeface="ヒラギノ角ゴ Pro W3"/>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mn-ea"/>
              <a:cs typeface="ヒラギノ角ゴ Pro W3"/>
            </a:endParaRPr>
          </a:p>
        </p:txBody>
      </p:sp>
    </p:spTree>
    <p:extLst>
      <p:ext uri="{BB962C8B-B14F-4D97-AF65-F5344CB8AC3E}">
        <p14:creationId xmlns:p14="http://schemas.microsoft.com/office/powerpoint/2010/main" val="2301130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452610" name="Notes Placeholder 2"/>
          <p:cNvSpPr>
            <a:spLocks noGrp="1"/>
          </p:cNvSpPr>
          <p:nvPr>
            <p:ph type="body" idx="1"/>
          </p:nvPr>
        </p:nvSpPr>
        <p:spPr bwMode="auto">
          <a:noFill/>
        </p:spPr>
        <p:txBody>
          <a:bodyPr/>
          <a:lstStyle/>
          <a:p>
            <a:r>
              <a:rPr lang="en-GB" b="1" dirty="0">
                <a:ea typeface="ヒラギノ角ゴ Pro W3"/>
              </a:rPr>
              <a:t>Progression of CKD, once established, is self-perpetuating. </a:t>
            </a:r>
            <a:r>
              <a:rPr lang="en-GB" dirty="0">
                <a:ea typeface="ヒラギノ角ゴ Pro W3"/>
              </a:rPr>
              <a:t>Reduction in the number of glomeruli able to cleanse the blood (due to damage of any cause), leads to a cycle of decline characterised by intraglomerular hypertension, damage to the glomerular arteriole and ultimately sclerosis.</a:t>
            </a:r>
            <a:r>
              <a:rPr lang="en-GB" baseline="0" dirty="0">
                <a:ea typeface="ヒラギノ角ゴ Pro W3"/>
              </a:rPr>
              <a:t> This drop-out of damaged glomeruli puts greater demands on those that remain, thus accelerating their decline. Gradually the kidney runs out of functioning </a:t>
            </a:r>
            <a:r>
              <a:rPr lang="en-GB" baseline="0" dirty="0" err="1">
                <a:ea typeface="ヒラギノ角ゴ Pro W3"/>
              </a:rPr>
              <a:t>glomerlui</a:t>
            </a:r>
            <a:r>
              <a:rPr lang="en-GB" baseline="0" dirty="0">
                <a:ea typeface="ヒラギノ角ゴ Pro W3"/>
              </a:rPr>
              <a:t> and organ failure results. </a:t>
            </a:r>
          </a:p>
          <a:p>
            <a:endParaRPr lang="en-GB" baseline="0" dirty="0">
              <a:ea typeface="ヒラギノ角ゴ Pro W3"/>
            </a:endParaRPr>
          </a:p>
        </p:txBody>
      </p:sp>
      <p:sp>
        <p:nvSpPr>
          <p:cNvPr id="452611"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59E6E-F063-436B-BF20-B5A20D0FE700}" type="slidenum">
              <a:rPr kumimoji="0" lang="en-US" sz="1200" b="0" i="0" u="none" strike="noStrike" kern="1200" cap="none" spc="0" normalizeH="0" baseline="0" noProof="0" smtClean="0">
                <a:ln>
                  <a:noFill/>
                </a:ln>
                <a:solidFill>
                  <a:prstClr val="black"/>
                </a:solidFill>
                <a:effectLst/>
                <a:uLnTx/>
                <a:uFillTx/>
                <a:latin typeface="Arial" charset="0"/>
                <a:ea typeface="ヒラギノ角ゴ Pro W3"/>
                <a:cs typeface="ヒラギノ角ゴ Pro W3"/>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ヒラギノ角ゴ Pro W3"/>
              <a:cs typeface="ヒラギノ角ゴ Pro W3"/>
            </a:endParaRPr>
          </a:p>
        </p:txBody>
      </p:sp>
    </p:spTree>
    <p:extLst>
      <p:ext uri="{BB962C8B-B14F-4D97-AF65-F5344CB8AC3E}">
        <p14:creationId xmlns:p14="http://schemas.microsoft.com/office/powerpoint/2010/main" val="1585848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452610" name="Notes Placeholder 2"/>
          <p:cNvSpPr>
            <a:spLocks noGrp="1"/>
          </p:cNvSpPr>
          <p:nvPr>
            <p:ph type="body" idx="1"/>
          </p:nvPr>
        </p:nvSpPr>
        <p:spPr bwMode="auto">
          <a:noFill/>
        </p:spPr>
        <p:txBody>
          <a:bodyPr/>
          <a:lstStyle/>
          <a:p>
            <a:r>
              <a:rPr lang="en-GB" baseline="0" dirty="0">
                <a:ea typeface="ヒラギノ角ゴ Pro W3"/>
              </a:rPr>
              <a:t>ACE-inhibitors and ARBs break (or at least slow down) this cycle by causing dilatation of the efferent glomerular arteriole, thus reducing intraglomerular blood pressure and slowing damage. </a:t>
            </a:r>
            <a:endParaRPr lang="en-GB" dirty="0">
              <a:ea typeface="ヒラギノ角ゴ Pro W3"/>
            </a:endParaRPr>
          </a:p>
        </p:txBody>
      </p:sp>
      <p:sp>
        <p:nvSpPr>
          <p:cNvPr id="452611" name="Slide Number Placeholder 3"/>
          <p:cNvSpPr>
            <a:spLocks noGrp="1"/>
          </p:cNvSpPr>
          <p:nvPr>
            <p:ph type="sldNum" sz="quarter" idx="5"/>
          </p:nvPr>
        </p:nvSpPr>
        <p:spPr bwMode="auto">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559E6E-F063-436B-BF20-B5A20D0FE700}" type="slidenum">
              <a:rPr kumimoji="0" lang="en-US" sz="1200" b="0" i="0" u="none" strike="noStrike" kern="1200" cap="none" spc="0" normalizeH="0" baseline="0" noProof="0" smtClean="0">
                <a:ln>
                  <a:noFill/>
                </a:ln>
                <a:solidFill>
                  <a:prstClr val="black"/>
                </a:solidFill>
                <a:effectLst/>
                <a:uLnTx/>
                <a:uFillTx/>
                <a:latin typeface="Arial" charset="0"/>
                <a:ea typeface="ヒラギノ角ゴ Pro W3"/>
                <a:cs typeface="ヒラギノ角ゴ Pro W3"/>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ヒラギノ角ゴ Pro W3"/>
              <a:cs typeface="ヒラギノ角ゴ Pro W3"/>
            </a:endParaRPr>
          </a:p>
        </p:txBody>
      </p:sp>
    </p:spTree>
    <p:extLst>
      <p:ext uri="{BB962C8B-B14F-4D97-AF65-F5344CB8AC3E}">
        <p14:creationId xmlns:p14="http://schemas.microsoft.com/office/powerpoint/2010/main" val="327737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Initial dips in eGFR are expected following initiation of </a:t>
            </a:r>
            <a:r>
              <a:rPr lang="en-GB" b="1" dirty="0"/>
              <a:t>hemodynamically active therapies</a:t>
            </a:r>
            <a:r>
              <a:rPr lang="en-GB" dirty="0"/>
              <a:t>, including both RASI and SGLT2i. GFR reductions of ≥30% from baseline exceed the expected variability and warrant evaluation.</a:t>
            </a:r>
          </a:p>
          <a:p>
            <a:endParaRPr lang="en-GB" dirty="0"/>
          </a:p>
          <a:p>
            <a:r>
              <a:rPr lang="en-GB" dirty="0"/>
              <a:t>Challenge for us is asking GPs to </a:t>
            </a:r>
            <a:r>
              <a:rPr lang="en-GB" dirty="0" err="1"/>
              <a:t>uptitrate</a:t>
            </a:r>
            <a:r>
              <a:rPr lang="en-GB" dirty="0"/>
              <a:t> – mixed bag</a:t>
            </a:r>
          </a:p>
          <a:p>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26</a:t>
            </a:fld>
            <a:endParaRPr lang="en-GB"/>
          </a:p>
        </p:txBody>
      </p:sp>
    </p:spTree>
    <p:extLst>
      <p:ext uri="{BB962C8B-B14F-4D97-AF65-F5344CB8AC3E}">
        <p14:creationId xmlns:p14="http://schemas.microsoft.com/office/powerpoint/2010/main" val="3991669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centre stage are the SLGT2</a:t>
            </a:r>
          </a:p>
        </p:txBody>
      </p:sp>
      <p:sp>
        <p:nvSpPr>
          <p:cNvPr id="4" name="Slide Number Placeholder 3"/>
          <p:cNvSpPr>
            <a:spLocks noGrp="1"/>
          </p:cNvSpPr>
          <p:nvPr>
            <p:ph type="sldNum" sz="quarter" idx="5"/>
          </p:nvPr>
        </p:nvSpPr>
        <p:spPr/>
        <p:txBody>
          <a:bodyPr/>
          <a:lstStyle/>
          <a:p>
            <a:fld id="{321949F6-1A43-496A-A4D9-38ABBD8C9946}" type="slidenum">
              <a:rPr lang="en-GB" smtClean="0"/>
              <a:t>27</a:t>
            </a:fld>
            <a:endParaRPr lang="en-GB"/>
          </a:p>
        </p:txBody>
      </p:sp>
    </p:spTree>
    <p:extLst>
      <p:ext uri="{BB962C8B-B14F-4D97-AF65-F5344CB8AC3E}">
        <p14:creationId xmlns:p14="http://schemas.microsoft.com/office/powerpoint/2010/main" val="3218558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Independent effects on kidney and heart</a:t>
            </a:r>
          </a:p>
        </p:txBody>
      </p:sp>
      <p:sp>
        <p:nvSpPr>
          <p:cNvPr id="4" name="Slide Number Placeholder 3"/>
          <p:cNvSpPr>
            <a:spLocks noGrp="1"/>
          </p:cNvSpPr>
          <p:nvPr>
            <p:ph type="sldNum" sz="quarter" idx="5"/>
          </p:nvPr>
        </p:nvSpPr>
        <p:spPr/>
        <p:txBody>
          <a:bodyPr/>
          <a:lstStyle/>
          <a:p>
            <a:fld id="{321949F6-1A43-496A-A4D9-38ABBD8C9946}" type="slidenum">
              <a:rPr lang="en-GB" smtClean="0"/>
              <a:t>28</a:t>
            </a:fld>
            <a:endParaRPr lang="en-GB"/>
          </a:p>
        </p:txBody>
      </p:sp>
    </p:spTree>
    <p:extLst>
      <p:ext uri="{BB962C8B-B14F-4D97-AF65-F5344CB8AC3E}">
        <p14:creationId xmlns:p14="http://schemas.microsoft.com/office/powerpoint/2010/main" val="1114993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Independent effects on kidney and heart</a:t>
            </a:r>
          </a:p>
        </p:txBody>
      </p:sp>
      <p:sp>
        <p:nvSpPr>
          <p:cNvPr id="4" name="Slide Number Placeholder 3"/>
          <p:cNvSpPr>
            <a:spLocks noGrp="1"/>
          </p:cNvSpPr>
          <p:nvPr>
            <p:ph type="sldNum" sz="quarter" idx="5"/>
          </p:nvPr>
        </p:nvSpPr>
        <p:spPr/>
        <p:txBody>
          <a:bodyPr/>
          <a:lstStyle/>
          <a:p>
            <a:fld id="{321949F6-1A43-496A-A4D9-38ABBD8C9946}" type="slidenum">
              <a:rPr lang="en-GB" smtClean="0"/>
              <a:t>29</a:t>
            </a:fld>
            <a:endParaRPr lang="en-GB"/>
          </a:p>
        </p:txBody>
      </p:sp>
    </p:spTree>
    <p:extLst>
      <p:ext uri="{BB962C8B-B14F-4D97-AF65-F5344CB8AC3E}">
        <p14:creationId xmlns:p14="http://schemas.microsoft.com/office/powerpoint/2010/main" val="3678693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DAPA-CKD was a randomised, double-blind, placebo-controlled, </a:t>
            </a:r>
            <a:r>
              <a:rPr lang="en-GB" dirty="0" err="1"/>
              <a:t>multicenter</a:t>
            </a:r>
            <a:r>
              <a:rPr lang="en-GB" dirty="0"/>
              <a:t> clinical trial of 4304 adults with CKD,</a:t>
            </a:r>
            <a:br>
              <a:rPr lang="en-GB" dirty="0"/>
            </a:br>
            <a:r>
              <a:rPr lang="en-GB" dirty="0"/>
              <a:t>randomly assigned to receive FORXIGA 10 mg OD (n=2152) or matching placebo for a median follow-up of 2.4 years </a:t>
            </a:r>
          </a:p>
          <a:p>
            <a:r>
              <a:rPr lang="en-GB" dirty="0"/>
              <a:t>32% without T2DM</a:t>
            </a:r>
          </a:p>
          <a:p>
            <a:r>
              <a:rPr lang="en-GB" dirty="0"/>
              <a:t>68% with T2DM</a:t>
            </a:r>
          </a:p>
          <a:p>
            <a:r>
              <a:rPr lang="en-GB" dirty="0"/>
              <a:t>97% of patients received </a:t>
            </a:r>
            <a:r>
              <a:rPr lang="en-GB" dirty="0" err="1"/>
              <a:t>ACEi</a:t>
            </a:r>
            <a:r>
              <a:rPr lang="en-GB" dirty="0"/>
              <a:t>/ARB therapy at maximum </a:t>
            </a:r>
            <a:r>
              <a:rPr lang="en-GB" dirty="0" err="1"/>
              <a:t>toerated</a:t>
            </a:r>
            <a:r>
              <a:rPr lang="en-GB" dirty="0"/>
              <a:t> dose</a:t>
            </a:r>
          </a:p>
        </p:txBody>
      </p:sp>
      <p:sp>
        <p:nvSpPr>
          <p:cNvPr id="4" name="Slide Number Placeholder 3"/>
          <p:cNvSpPr>
            <a:spLocks noGrp="1"/>
          </p:cNvSpPr>
          <p:nvPr>
            <p:ph type="sldNum" sz="quarter" idx="5"/>
          </p:nvPr>
        </p:nvSpPr>
        <p:spPr/>
        <p:txBody>
          <a:bodyPr/>
          <a:lstStyle/>
          <a:p>
            <a:fld id="{321949F6-1A43-496A-A4D9-38ABBD8C9946}" type="slidenum">
              <a:rPr lang="en-GB" smtClean="0"/>
              <a:t>30</a:t>
            </a:fld>
            <a:endParaRPr lang="en-GB"/>
          </a:p>
        </p:txBody>
      </p:sp>
    </p:spTree>
    <p:extLst>
      <p:ext uri="{BB962C8B-B14F-4D97-AF65-F5344CB8AC3E}">
        <p14:creationId xmlns:p14="http://schemas.microsoft.com/office/powerpoint/2010/main" val="1658337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EMPA-KIDNEY is the largest dedicated SGLT2i trial in CKD1</a:t>
            </a:r>
          </a:p>
          <a:p>
            <a:r>
              <a:rPr lang="en-GB" b="1" dirty="0">
                <a:highlight>
                  <a:srgbClr val="FFFF00"/>
                </a:highlight>
              </a:rPr>
              <a:t>The EMPA-KIDNEY trial is the ONLY dedicated SGLT2i CKD trial to include a population of patients with low eGFR and without albuminuria</a:t>
            </a:r>
          </a:p>
          <a:p>
            <a:r>
              <a:rPr lang="fr-FR" dirty="0"/>
              <a:t>6609 patients T2D: 44.5% No T2D: 55.5%</a:t>
            </a:r>
          </a:p>
          <a:p>
            <a:r>
              <a:rPr lang="fr-FR" dirty="0" err="1"/>
              <a:t>Randomised</a:t>
            </a:r>
            <a:r>
              <a:rPr lang="fr-FR" dirty="0"/>
              <a:t> to placebo or </a:t>
            </a:r>
            <a:r>
              <a:rPr lang="fr-FR" dirty="0" err="1"/>
              <a:t>empagloflozin</a:t>
            </a:r>
            <a:endParaRPr lang="fr-FR" dirty="0"/>
          </a:p>
          <a:p>
            <a:r>
              <a:rPr lang="en-GB" dirty="0"/>
              <a:t>Randomized, double-blind, placebo-controlled study in people with or without T2D with evidence of CKD at risk of progression, defined based on measurements at ≥3 months before, and at, screening visit of</a:t>
            </a:r>
            <a:endParaRPr lang="fr-FR" dirty="0"/>
          </a:p>
          <a:p>
            <a:pPr marL="171450" indent="-171450">
              <a:buFont typeface="Arial" panose="020B0604020202020204" pitchFamily="34" charset="0"/>
              <a:buChar char="•"/>
            </a:pPr>
            <a:r>
              <a:rPr lang="fr-FR" dirty="0" err="1"/>
              <a:t>eGFR</a:t>
            </a:r>
            <a:r>
              <a:rPr lang="fr-FR" dirty="0"/>
              <a:t> 45 to &lt;90 </a:t>
            </a:r>
            <a:r>
              <a:rPr lang="fr-FR" dirty="0" err="1"/>
              <a:t>mL</a:t>
            </a:r>
            <a:r>
              <a:rPr lang="fr-FR" dirty="0"/>
              <a:t>/min/1.73m2 </a:t>
            </a:r>
            <a:r>
              <a:rPr lang="fr-FR" dirty="0" err="1"/>
              <a:t>with</a:t>
            </a:r>
            <a:r>
              <a:rPr lang="fr-FR" dirty="0"/>
              <a:t> </a:t>
            </a:r>
            <a:r>
              <a:rPr lang="fr-FR" dirty="0" err="1"/>
              <a:t>uACR</a:t>
            </a:r>
            <a:r>
              <a:rPr lang="fr-FR" dirty="0"/>
              <a:t> ≥200 mg/g (≥22.6 mg/</a:t>
            </a:r>
            <a:r>
              <a:rPr lang="fr-FR" dirty="0" err="1"/>
              <a:t>mmol</a:t>
            </a:r>
            <a:r>
              <a:rPr lang="fr-FR" dirty="0"/>
              <a:t>) </a:t>
            </a:r>
            <a:r>
              <a:rPr lang="fr-FR" b="1" dirty="0"/>
              <a:t>OR</a:t>
            </a:r>
            <a:r>
              <a:rPr lang="fr-FR" dirty="0"/>
              <a:t> </a:t>
            </a:r>
            <a:r>
              <a:rPr lang="en-GB" dirty="0"/>
              <a:t>eGFR 20 to &lt;45 mL/min/1.73m2 regardless of albuminuria</a:t>
            </a:r>
          </a:p>
          <a:p>
            <a:endParaRPr lang="fr-FR" dirty="0"/>
          </a:p>
          <a:p>
            <a:r>
              <a:rPr lang="en-GB" dirty="0"/>
              <a:t>Empagliflozin demonstrated consistent results across a range of baseline characteristics including all types of renal disease (</a:t>
            </a:r>
            <a:r>
              <a:rPr lang="en-GB" dirty="0" err="1"/>
              <a:t>Dapa</a:t>
            </a:r>
            <a:r>
              <a:rPr lang="en-GB" dirty="0"/>
              <a:t> excluded transplant </a:t>
            </a:r>
            <a:r>
              <a:rPr lang="en-GB" dirty="0" err="1"/>
              <a:t>etcT</a:t>
            </a:r>
            <a:r>
              <a:rPr lang="en-GB" dirty="0"/>
              <a:t>)</a:t>
            </a:r>
            <a:endParaRPr lang="fr-FR" dirty="0"/>
          </a:p>
          <a:p>
            <a:r>
              <a:rPr lang="fr-FR" dirty="0" err="1"/>
              <a:t>Recuded</a:t>
            </a:r>
            <a:r>
              <a:rPr lang="fr-FR" dirty="0"/>
              <a:t> hospitalisation, all cause </a:t>
            </a:r>
            <a:r>
              <a:rPr lang="fr-FR" dirty="0" err="1"/>
              <a:t>mortality</a:t>
            </a:r>
            <a:r>
              <a:rPr lang="fr-FR" dirty="0"/>
              <a:t>, CV </a:t>
            </a:r>
            <a:r>
              <a:rPr lang="fr-FR" dirty="0" err="1"/>
              <a:t>mortality</a:t>
            </a:r>
            <a:r>
              <a:rPr lang="fr-FR" dirty="0"/>
              <a:t>, CKD progression</a:t>
            </a:r>
          </a:p>
          <a:p>
            <a:endParaRPr lang="fr-FR" dirty="0"/>
          </a:p>
          <a:p>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31</a:t>
            </a:fld>
            <a:endParaRPr lang="en-GB"/>
          </a:p>
        </p:txBody>
      </p:sp>
    </p:spTree>
    <p:extLst>
      <p:ext uri="{BB962C8B-B14F-4D97-AF65-F5344CB8AC3E}">
        <p14:creationId xmlns:p14="http://schemas.microsoft.com/office/powerpoint/2010/main" val="2239223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Huge impact upon patient quality of quality of life</a:t>
            </a:r>
          </a:p>
          <a:p>
            <a:r>
              <a:rPr lang="en-GB" dirty="0"/>
              <a:t>Huge economic burden on the NHS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E74DF-6547-EB4D-8A09-8FA8CDF154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477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kumimoji="0" lang="en-US" b="0" i="0" u="none" strike="noStrike" kern="1200" cap="none" spc="0" normalizeH="0" baseline="0" noProof="0" dirty="0">
                <a:ln>
                  <a:noFill/>
                </a:ln>
                <a:solidFill>
                  <a:prstClr val="black"/>
                </a:solidFill>
                <a:effectLst/>
                <a:uLnTx/>
                <a:uFillTx/>
                <a:latin typeface="+mn-lt"/>
                <a:ea typeface="+mn-ea"/>
                <a:cs typeface="+mn-cs"/>
              </a:rPr>
              <a:t>Note: NICE guidance NG203 recommends that SGLT2-inhibitors should be offered to people with CKD and type 2 diabetes who:-</a:t>
            </a:r>
          </a:p>
          <a:p>
            <a:pPr marL="342900" marR="0" lvl="0" indent="-342900" algn="l" defTabSz="914400" rtl="0" eaLnBrk="1" fontAlgn="auto" latinLnBrk="0" hangingPunct="1">
              <a:lnSpc>
                <a:spcPct val="100000"/>
              </a:lnSpc>
              <a:spcBef>
                <a:spcPts val="0"/>
              </a:spcBef>
              <a:spcAft>
                <a:spcPts val="0"/>
              </a:spcAft>
              <a:buClrTx/>
              <a:buSzTx/>
              <a:buFontTx/>
              <a:buAutoNum type="alphaLcParenBoth"/>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Are taking an ACE-I or ARB titrated to the highest tolerable dose</a:t>
            </a:r>
          </a:p>
          <a:p>
            <a:pPr marL="342900" marR="0" lvl="0" indent="-342900" algn="l" defTabSz="914400" rtl="0" eaLnBrk="1" fontAlgn="auto" latinLnBrk="0" hangingPunct="1">
              <a:lnSpc>
                <a:spcPct val="100000"/>
              </a:lnSpc>
              <a:spcBef>
                <a:spcPts val="0"/>
              </a:spcBef>
              <a:spcAft>
                <a:spcPts val="0"/>
              </a:spcAft>
              <a:buClrTx/>
              <a:buSzTx/>
              <a:buFontTx/>
              <a:buAutoNum type="alphaLcParenBoth"/>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Have an ACR&gt;30mg/mmol</a:t>
            </a: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32</a:t>
            </a:fld>
            <a:endParaRPr lang="en-GB"/>
          </a:p>
        </p:txBody>
      </p:sp>
    </p:spTree>
    <p:extLst>
      <p:ext uri="{BB962C8B-B14F-4D97-AF65-F5344CB8AC3E}">
        <p14:creationId xmlns:p14="http://schemas.microsoft.com/office/powerpoint/2010/main" val="1963193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Empagloflozin</a:t>
            </a:r>
            <a:r>
              <a:rPr lang="en-GB" dirty="0"/>
              <a:t> can be used down to 20ml/min and albuminuria is NOT an essential </a:t>
            </a:r>
            <a:r>
              <a:rPr lang="en-GB" dirty="0" err="1"/>
              <a:t>prequisite</a:t>
            </a:r>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33</a:t>
            </a:fld>
            <a:endParaRPr lang="en-GB"/>
          </a:p>
        </p:txBody>
      </p:sp>
    </p:spTree>
    <p:extLst>
      <p:ext uri="{BB962C8B-B14F-4D97-AF65-F5344CB8AC3E}">
        <p14:creationId xmlns:p14="http://schemas.microsoft.com/office/powerpoint/2010/main" val="5326032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Contraindicated in T1DM as can promote ketosis</a:t>
            </a:r>
          </a:p>
          <a:p>
            <a:r>
              <a:rPr lang="en-GB" dirty="0"/>
              <a:t>Rare side effect of </a:t>
            </a:r>
            <a:r>
              <a:rPr lang="en-GB" dirty="0" err="1"/>
              <a:t>Fournieres</a:t>
            </a:r>
            <a:r>
              <a:rPr lang="en-GB" dirty="0"/>
              <a:t> gangrene</a:t>
            </a:r>
          </a:p>
          <a:p>
            <a:r>
              <a:rPr lang="en-GB" dirty="0"/>
              <a:t>Interaction with insulin / </a:t>
            </a:r>
            <a:r>
              <a:rPr lang="en-GB" dirty="0" err="1"/>
              <a:t>sulphonylureas</a:t>
            </a:r>
            <a:r>
              <a:rPr lang="en-GB" dirty="0"/>
              <a:t> - </a:t>
            </a:r>
            <a:r>
              <a:rPr lang="en-GB" dirty="0" err="1"/>
              <a:t>hupogycaemia</a:t>
            </a:r>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34</a:t>
            </a:fld>
            <a:endParaRPr lang="en-GB"/>
          </a:p>
        </p:txBody>
      </p:sp>
    </p:spTree>
    <p:extLst>
      <p:ext uri="{BB962C8B-B14F-4D97-AF65-F5344CB8AC3E}">
        <p14:creationId xmlns:p14="http://schemas.microsoft.com/office/powerpoint/2010/main" val="1206574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Next one – finerenone</a:t>
            </a:r>
          </a:p>
          <a:p>
            <a:r>
              <a:rPr lang="en-GB" dirty="0"/>
              <a:t>Latest guidance – not really embedded in our practice yet</a:t>
            </a:r>
          </a:p>
        </p:txBody>
      </p:sp>
      <p:sp>
        <p:nvSpPr>
          <p:cNvPr id="4" name="Slide Number Placeholder 3"/>
          <p:cNvSpPr>
            <a:spLocks noGrp="1"/>
          </p:cNvSpPr>
          <p:nvPr>
            <p:ph type="sldNum" sz="quarter" idx="5"/>
          </p:nvPr>
        </p:nvSpPr>
        <p:spPr/>
        <p:txBody>
          <a:bodyPr/>
          <a:lstStyle/>
          <a:p>
            <a:fld id="{321949F6-1A43-496A-A4D9-38ABBD8C9946}" type="slidenum">
              <a:rPr lang="en-GB" smtClean="0"/>
              <a:t>35</a:t>
            </a:fld>
            <a:endParaRPr lang="en-GB"/>
          </a:p>
        </p:txBody>
      </p:sp>
    </p:spTree>
    <p:extLst>
      <p:ext uri="{BB962C8B-B14F-4D97-AF65-F5344CB8AC3E}">
        <p14:creationId xmlns:p14="http://schemas.microsoft.com/office/powerpoint/2010/main" val="1424850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36</a:t>
            </a:fld>
            <a:endParaRPr lang="en-GB"/>
          </a:p>
        </p:txBody>
      </p:sp>
    </p:spTree>
    <p:extLst>
      <p:ext uri="{BB962C8B-B14F-4D97-AF65-F5344CB8AC3E}">
        <p14:creationId xmlns:p14="http://schemas.microsoft.com/office/powerpoint/2010/main" val="3959707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New England Journal of Medicine December 3rd, 2020</a:t>
            </a:r>
          </a:p>
          <a:p>
            <a:r>
              <a:rPr lang="en-GB" dirty="0"/>
              <a:t>George L. </a:t>
            </a:r>
            <a:r>
              <a:rPr lang="en-GB" dirty="0" err="1"/>
              <a:t>Bakris</a:t>
            </a:r>
            <a:r>
              <a:rPr lang="en-GB" dirty="0"/>
              <a:t> et al.</a:t>
            </a:r>
          </a:p>
          <a:p>
            <a:endParaRPr lang="en-GB" dirty="0"/>
          </a:p>
          <a:p>
            <a:r>
              <a:rPr lang="en-GB" dirty="0"/>
              <a:t>2020 FIDELIO-DKD Phase III Study Effect of Finerenone on CKD Outcomes in T2D</a:t>
            </a:r>
          </a:p>
          <a:p>
            <a:r>
              <a:rPr lang="en-GB" dirty="0"/>
              <a:t>Patients were well matched in terms of baseline characteristics</a:t>
            </a:r>
          </a:p>
          <a:p>
            <a:r>
              <a:rPr lang="en-GB" dirty="0"/>
              <a:t>Excluded patients with significant </a:t>
            </a:r>
            <a:r>
              <a:rPr lang="en-GB" b="1" dirty="0"/>
              <a:t>non-diabetic CKD and chronic heart failure</a:t>
            </a:r>
          </a:p>
          <a:p>
            <a:r>
              <a:rPr lang="en-GB" dirty="0"/>
              <a:t>A statistically significant difference in favour of finerenone versus placebo was shown for the primary composite endpoint</a:t>
            </a:r>
          </a:p>
          <a:p>
            <a:r>
              <a:rPr lang="en-GB" dirty="0"/>
              <a:t>Primary composite outcome of kidney failure*, a sustained decrease of ≥40% in eGFR from baseline over a period of at least 4 weeks, or death from renal causes</a:t>
            </a:r>
          </a:p>
          <a:p>
            <a:r>
              <a:rPr lang="en-GB" b="1" dirty="0"/>
              <a:t>Limitations: </a:t>
            </a:r>
            <a:r>
              <a:rPr lang="en-GB" dirty="0"/>
              <a:t>Most patients had advanced CKD (mean eGFR 44.3 ml/min/1.73 m2), Patients with non-</a:t>
            </a:r>
            <a:r>
              <a:rPr lang="en-GB" dirty="0" err="1"/>
              <a:t>albuminuric</a:t>
            </a:r>
            <a:r>
              <a:rPr lang="en-GB" dirty="0"/>
              <a:t> CKD and CKD not due to type 2 diabetes were excluded, Low numbers of patients identified as black (4.7%) which may restrict generalisability</a:t>
            </a:r>
          </a:p>
          <a:p>
            <a:endParaRPr lang="en-GB" dirty="0"/>
          </a:p>
          <a:p>
            <a:r>
              <a:rPr lang="en-GB" dirty="0"/>
              <a:t>Of note: no appreciative change in eGFR or K over 44 months of follow up</a:t>
            </a:r>
          </a:p>
          <a:p>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37</a:t>
            </a:fld>
            <a:endParaRPr lang="en-GB"/>
          </a:p>
        </p:txBody>
      </p:sp>
    </p:spTree>
    <p:extLst>
      <p:ext uri="{BB962C8B-B14F-4D97-AF65-F5344CB8AC3E}">
        <p14:creationId xmlns:p14="http://schemas.microsoft.com/office/powerpoint/2010/main" val="2952007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38</a:t>
            </a:fld>
            <a:endParaRPr lang="en-GB"/>
          </a:p>
        </p:txBody>
      </p:sp>
    </p:spTree>
    <p:extLst>
      <p:ext uri="{BB962C8B-B14F-4D97-AF65-F5344CB8AC3E}">
        <p14:creationId xmlns:p14="http://schemas.microsoft.com/office/powerpoint/2010/main" val="33628909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F1F1F"/>
                </a:solidFill>
                <a:effectLst/>
                <a:latin typeface="Google Sans"/>
              </a:rPr>
              <a:t>The 4-variable kidney failure risk equation (KFRE) </a:t>
            </a:r>
            <a:r>
              <a:rPr lang="en-GB" b="0" i="0" dirty="0">
                <a:solidFill>
                  <a:srgbClr val="040C28"/>
                </a:solidFill>
                <a:effectLst/>
                <a:latin typeface="Google Sans"/>
              </a:rPr>
              <a:t>allows for the prediction of chronic kidney disease (CKD) progression using age, sex, estimated glomerular filtration rate, and urine albumin/creatinine ratio</a:t>
            </a:r>
            <a:r>
              <a:rPr lang="en-GB" b="0" i="0" dirty="0">
                <a:solidFill>
                  <a:srgbClr val="1F1F1F"/>
                </a:solidFill>
                <a:effectLst/>
                <a:latin typeface="Google Sans"/>
              </a:rPr>
              <a:t>. </a:t>
            </a:r>
            <a:r>
              <a:rPr lang="en-GB" dirty="0"/>
              <a:t>The KFRE was developed and underwent validation in 31 CKD cohorts from 30 countries including over 700,000 individuals and 23,000 KRT cases. The statistical performance to predict KRT was found to be good to excellent in all cohorts. T</a:t>
            </a:r>
          </a:p>
          <a:p>
            <a:endParaRPr lang="en-GB" dirty="0"/>
          </a:p>
          <a:p>
            <a:r>
              <a:rPr lang="en-GB" dirty="0"/>
              <a:t>The four and eight variable equations accurately predict the 2 and 5 year probability of treated kidney failure (dialysis or transplantation) for a </a:t>
            </a:r>
            <a:r>
              <a:rPr lang="en-GB" b="1" dirty="0"/>
              <a:t>potential patient with CKD Stage 3 to 5</a:t>
            </a:r>
            <a:r>
              <a:rPr lang="en-GB" dirty="0"/>
              <a:t>. Predicted risks may differ from observed risks in clinical populations with lower and higher observed risks than the study population, and a calibration factor for non-North American cohorts has been added.</a:t>
            </a:r>
          </a:p>
          <a:p>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39</a:t>
            </a:fld>
            <a:endParaRPr lang="en-GB"/>
          </a:p>
        </p:txBody>
      </p:sp>
    </p:spTree>
    <p:extLst>
      <p:ext uri="{BB962C8B-B14F-4D97-AF65-F5344CB8AC3E}">
        <p14:creationId xmlns:p14="http://schemas.microsoft.com/office/powerpoint/2010/main" val="3746719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199 page document</a:t>
            </a:r>
          </a:p>
        </p:txBody>
      </p:sp>
      <p:sp>
        <p:nvSpPr>
          <p:cNvPr id="4" name="Slide Number Placeholder 3"/>
          <p:cNvSpPr>
            <a:spLocks noGrp="1"/>
          </p:cNvSpPr>
          <p:nvPr>
            <p:ph type="sldNum" sz="quarter" idx="5"/>
          </p:nvPr>
        </p:nvSpPr>
        <p:spPr/>
        <p:txBody>
          <a:bodyPr/>
          <a:lstStyle/>
          <a:p>
            <a:fld id="{321949F6-1A43-496A-A4D9-38ABBD8C9946}" type="slidenum">
              <a:rPr lang="en-GB" smtClean="0"/>
              <a:t>41</a:t>
            </a:fld>
            <a:endParaRPr lang="en-GB"/>
          </a:p>
        </p:txBody>
      </p:sp>
    </p:spTree>
    <p:extLst>
      <p:ext uri="{BB962C8B-B14F-4D97-AF65-F5344CB8AC3E}">
        <p14:creationId xmlns:p14="http://schemas.microsoft.com/office/powerpoint/2010/main" val="1703588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management of CKD involves a Multifaceted approach aimed at:</a:t>
            </a:r>
          </a:p>
          <a:p>
            <a:r>
              <a:rPr lang="en-GB" dirty="0"/>
              <a:t>manage CKD and its complications</a:t>
            </a:r>
          </a:p>
          <a:p>
            <a:r>
              <a:rPr lang="en-GB" dirty="0"/>
              <a:t>reduce risk of CKD  progression</a:t>
            </a:r>
          </a:p>
          <a:p>
            <a:r>
              <a:rPr lang="en-GB" dirty="0"/>
              <a:t>Reduce risk of CVD</a:t>
            </a:r>
          </a:p>
          <a:p>
            <a:r>
              <a:rPr lang="en-GB" dirty="0"/>
              <a:t>Lifestyle factors</a:t>
            </a:r>
          </a:p>
          <a:p>
            <a:r>
              <a:rPr lang="en-GB" dirty="0"/>
              <a:t>Individualised BP control</a:t>
            </a:r>
          </a:p>
          <a:p>
            <a:r>
              <a:rPr lang="en-GB" dirty="0"/>
              <a:t>Optimise use of reno-protective medications – RASI, SGLT2-I, (finerenone)</a:t>
            </a:r>
          </a:p>
          <a:p>
            <a:r>
              <a:rPr lang="en-GB" dirty="0"/>
              <a:t>Primary / secondary CV protections – statins, aspirin, glycaemic management  </a:t>
            </a:r>
          </a:p>
          <a:p>
            <a:r>
              <a:rPr lang="en-GB" dirty="0"/>
              <a:t>Optimise other medications</a:t>
            </a:r>
          </a:p>
          <a:p>
            <a:r>
              <a:rPr lang="en-GB" dirty="0"/>
              <a:t>Timely referral to renal services</a:t>
            </a:r>
          </a:p>
          <a:p>
            <a:endParaRPr lang="en-GB" dirty="0"/>
          </a:p>
          <a:p>
            <a:r>
              <a:rPr lang="en-GB" dirty="0"/>
              <a:t>Adopting a healthy and diverse diet with a higher consumption of plant-based foods compared to animal-based foods and a lower consumption of ultra-processed foods has the potential to benefit complications related to progressive CKD such as acidosis, </a:t>
            </a:r>
            <a:r>
              <a:rPr lang="en-GB" dirty="0" err="1"/>
              <a:t>hyperkalemia</a:t>
            </a:r>
            <a:r>
              <a:rPr lang="en-GB" dirty="0"/>
              <a:t>, and hyperphosphatemia with less risk of protein energy-wasting.</a:t>
            </a:r>
          </a:p>
          <a:p>
            <a:endParaRPr lang="en-GB" dirty="0"/>
          </a:p>
          <a:p>
            <a:r>
              <a:rPr lang="en-GB" dirty="0"/>
              <a:t>Individualize BP-lowering therapy and treatment targets in people with frailty, high risk of falls, very limited life expectancy, or symptomatic postural hypotension.</a:t>
            </a:r>
          </a:p>
          <a:p>
            <a:endParaRPr lang="en-GB" dirty="0"/>
          </a:p>
          <a:p>
            <a:r>
              <a:rPr lang="en-GB" dirty="0"/>
              <a:t>Treatments that delay progression of CKD with a strong evidence base include </a:t>
            </a:r>
            <a:r>
              <a:rPr lang="en-GB" dirty="0" err="1"/>
              <a:t>RASi</a:t>
            </a:r>
            <a:r>
              <a:rPr lang="en-GB" dirty="0"/>
              <a:t> and SGLT2i. </a:t>
            </a:r>
          </a:p>
        </p:txBody>
      </p:sp>
      <p:sp>
        <p:nvSpPr>
          <p:cNvPr id="4" name="Slide Number Placeholder 3"/>
          <p:cNvSpPr>
            <a:spLocks noGrp="1"/>
          </p:cNvSpPr>
          <p:nvPr>
            <p:ph type="sldNum" sz="quarter" idx="5"/>
          </p:nvPr>
        </p:nvSpPr>
        <p:spPr/>
        <p:txBody>
          <a:bodyPr/>
          <a:lstStyle/>
          <a:p>
            <a:fld id="{321949F6-1A43-496A-A4D9-38ABBD8C9946}" type="slidenum">
              <a:rPr lang="en-GB" smtClean="0"/>
              <a:t>42</a:t>
            </a:fld>
            <a:endParaRPr lang="en-GB"/>
          </a:p>
        </p:txBody>
      </p:sp>
    </p:spTree>
    <p:extLst>
      <p:ext uri="{BB962C8B-B14F-4D97-AF65-F5344CB8AC3E}">
        <p14:creationId xmlns:p14="http://schemas.microsoft.com/office/powerpoint/2010/main" val="250214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Delay progression both of CKD and CVD</a:t>
            </a:r>
          </a:p>
        </p:txBody>
      </p:sp>
      <p:sp>
        <p:nvSpPr>
          <p:cNvPr id="4" name="Slide Number Placeholder 3"/>
          <p:cNvSpPr>
            <a:spLocks noGrp="1"/>
          </p:cNvSpPr>
          <p:nvPr>
            <p:ph type="sldNum" sz="quarter" idx="5"/>
          </p:nvPr>
        </p:nvSpPr>
        <p:spPr/>
        <p:txBody>
          <a:bodyPr/>
          <a:lstStyle/>
          <a:p>
            <a:fld id="{321949F6-1A43-496A-A4D9-38ABBD8C9946}" type="slidenum">
              <a:rPr lang="en-GB" smtClean="0"/>
              <a:t>5</a:t>
            </a:fld>
            <a:endParaRPr lang="en-GB"/>
          </a:p>
        </p:txBody>
      </p:sp>
    </p:spTree>
    <p:extLst>
      <p:ext uri="{BB962C8B-B14F-4D97-AF65-F5344CB8AC3E}">
        <p14:creationId xmlns:p14="http://schemas.microsoft.com/office/powerpoint/2010/main" val="10414235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Frequency of monitoring</a:t>
            </a:r>
          </a:p>
        </p:txBody>
      </p:sp>
      <p:sp>
        <p:nvSpPr>
          <p:cNvPr id="4" name="Slide Number Placeholder 3"/>
          <p:cNvSpPr>
            <a:spLocks noGrp="1"/>
          </p:cNvSpPr>
          <p:nvPr>
            <p:ph type="sldNum" sz="quarter" idx="5"/>
          </p:nvPr>
        </p:nvSpPr>
        <p:spPr/>
        <p:txBody>
          <a:bodyPr/>
          <a:lstStyle/>
          <a:p>
            <a:fld id="{321949F6-1A43-496A-A4D9-38ABBD8C9946}" type="slidenum">
              <a:rPr lang="en-GB" smtClean="0"/>
              <a:t>43</a:t>
            </a:fld>
            <a:endParaRPr lang="en-GB"/>
          </a:p>
        </p:txBody>
      </p:sp>
    </p:spTree>
    <p:extLst>
      <p:ext uri="{BB962C8B-B14F-4D97-AF65-F5344CB8AC3E}">
        <p14:creationId xmlns:p14="http://schemas.microsoft.com/office/powerpoint/2010/main" val="11235422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Bearing in mind that if you are over the age of 80 then dialysis is unlike to confer survival or quality of life benefit</a:t>
            </a:r>
          </a:p>
        </p:txBody>
      </p:sp>
      <p:sp>
        <p:nvSpPr>
          <p:cNvPr id="4" name="Slide Number Placeholder 3"/>
          <p:cNvSpPr>
            <a:spLocks noGrp="1"/>
          </p:cNvSpPr>
          <p:nvPr>
            <p:ph type="sldNum" sz="quarter" idx="5"/>
          </p:nvPr>
        </p:nvSpPr>
        <p:spPr/>
        <p:txBody>
          <a:bodyPr/>
          <a:lstStyle/>
          <a:p>
            <a:fld id="{321949F6-1A43-496A-A4D9-38ABBD8C9946}" type="slidenum">
              <a:rPr lang="en-GB" smtClean="0"/>
              <a:t>44</a:t>
            </a:fld>
            <a:endParaRPr lang="en-GB"/>
          </a:p>
        </p:txBody>
      </p:sp>
    </p:spTree>
    <p:extLst>
      <p:ext uri="{BB962C8B-B14F-4D97-AF65-F5344CB8AC3E}">
        <p14:creationId xmlns:p14="http://schemas.microsoft.com/office/powerpoint/2010/main" val="117688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would argue that age must be taken into consideration when deciding when to refer</a:t>
            </a:r>
          </a:p>
        </p:txBody>
      </p:sp>
      <p:sp>
        <p:nvSpPr>
          <p:cNvPr id="4" name="Slide Number Placeholder 3"/>
          <p:cNvSpPr>
            <a:spLocks noGrp="1"/>
          </p:cNvSpPr>
          <p:nvPr>
            <p:ph type="sldNum" sz="quarter" idx="5"/>
          </p:nvPr>
        </p:nvSpPr>
        <p:spPr/>
        <p:txBody>
          <a:bodyPr/>
          <a:lstStyle/>
          <a:p>
            <a:fld id="{321949F6-1A43-496A-A4D9-38ABBD8C9946}" type="slidenum">
              <a:rPr lang="en-GB" smtClean="0"/>
              <a:t>46</a:t>
            </a:fld>
            <a:endParaRPr lang="en-GB"/>
          </a:p>
        </p:txBody>
      </p:sp>
    </p:spTree>
    <p:extLst>
      <p:ext uri="{BB962C8B-B14F-4D97-AF65-F5344CB8AC3E}">
        <p14:creationId xmlns:p14="http://schemas.microsoft.com/office/powerpoint/2010/main" val="20378491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14F69B95-6DA6-0E3A-29A5-59FDA6F102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F38B081E-CBC0-4B0D-5ED0-C5CBA865B5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a:p>
        </p:txBody>
      </p:sp>
      <p:sp>
        <p:nvSpPr>
          <p:cNvPr id="13316" name="Slide Number Placeholder 3">
            <a:extLst>
              <a:ext uri="{FF2B5EF4-FFF2-40B4-BE49-F238E27FC236}">
                <a16:creationId xmlns:a16="http://schemas.microsoft.com/office/drawing/2014/main" id="{4B61A6FA-6895-4B7D-B060-68B61FEA9A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B897A8E-D389-4ADC-B04E-5FF81C92EE65}"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726F4D32-22F2-CD15-BE25-6C51E320FF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EA97E995-5DAE-DF43-2454-5AB6117C87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7412" name="Slide Number Placeholder 3">
            <a:extLst>
              <a:ext uri="{FF2B5EF4-FFF2-40B4-BE49-F238E27FC236}">
                <a16:creationId xmlns:a16="http://schemas.microsoft.com/office/drawing/2014/main" id="{73C77B9E-9C96-BC24-DF9F-45AA1E0741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EA86F39-6856-48F6-B82B-47FEEE499F53}"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51</a:t>
            </a:fld>
            <a:endParaRPr lang="en-GB"/>
          </a:p>
        </p:txBody>
      </p:sp>
    </p:spTree>
    <p:extLst>
      <p:ext uri="{BB962C8B-B14F-4D97-AF65-F5344CB8AC3E}">
        <p14:creationId xmlns:p14="http://schemas.microsoft.com/office/powerpoint/2010/main" val="118930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Complications arise from what the kidneys do</a:t>
            </a:r>
          </a:p>
        </p:txBody>
      </p:sp>
      <p:sp>
        <p:nvSpPr>
          <p:cNvPr id="4" name="Slide Number Placeholder 3"/>
          <p:cNvSpPr>
            <a:spLocks noGrp="1"/>
          </p:cNvSpPr>
          <p:nvPr>
            <p:ph type="sldNum" sz="quarter" idx="5"/>
          </p:nvPr>
        </p:nvSpPr>
        <p:spPr/>
        <p:txBody>
          <a:bodyPr/>
          <a:lstStyle/>
          <a:p>
            <a:fld id="{321949F6-1A43-496A-A4D9-38ABBD8C9946}" type="slidenum">
              <a:rPr lang="en-GB" smtClean="0"/>
              <a:t>6</a:t>
            </a:fld>
            <a:endParaRPr lang="en-GB"/>
          </a:p>
        </p:txBody>
      </p:sp>
    </p:spTree>
    <p:extLst>
      <p:ext uri="{BB962C8B-B14F-4D97-AF65-F5344CB8AC3E}">
        <p14:creationId xmlns:p14="http://schemas.microsoft.com/office/powerpoint/2010/main" val="1755788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7</a:t>
            </a:fld>
            <a:endParaRPr lang="en-GB"/>
          </a:p>
        </p:txBody>
      </p:sp>
    </p:spTree>
    <p:extLst>
      <p:ext uri="{BB962C8B-B14F-4D97-AF65-F5344CB8AC3E}">
        <p14:creationId xmlns:p14="http://schemas.microsoft.com/office/powerpoint/2010/main" val="4038045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21949F6-1A43-496A-A4D9-38ABBD8C9946}" type="slidenum">
              <a:rPr lang="en-GB" smtClean="0"/>
              <a:t>8</a:t>
            </a:fld>
            <a:endParaRPr lang="en-GB"/>
          </a:p>
        </p:txBody>
      </p:sp>
    </p:spTree>
    <p:extLst>
      <p:ext uri="{BB962C8B-B14F-4D97-AF65-F5344CB8AC3E}">
        <p14:creationId xmlns:p14="http://schemas.microsoft.com/office/powerpoint/2010/main" val="1263240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FF00"/>
              </a:buClr>
            </a:pPr>
            <a:r>
              <a:rPr lang="en-GB" dirty="0"/>
              <a:t>Hypertension is multifactorial</a:t>
            </a:r>
          </a:p>
          <a:p>
            <a:pPr lvl="1">
              <a:buClr>
                <a:schemeClr val="tx1"/>
              </a:buClr>
            </a:pPr>
            <a:r>
              <a:rPr lang="en-GB" dirty="0"/>
              <a:t>Activation of renin-angiotensin system</a:t>
            </a:r>
          </a:p>
          <a:p>
            <a:pPr lvl="1">
              <a:buClr>
                <a:schemeClr val="tx1"/>
              </a:buClr>
            </a:pPr>
            <a:r>
              <a:rPr lang="en-GB" dirty="0"/>
              <a:t>Activation of sympathetic nervous system</a:t>
            </a:r>
          </a:p>
          <a:p>
            <a:pPr lvl="1">
              <a:buClr>
                <a:schemeClr val="tx1"/>
              </a:buClr>
            </a:pPr>
            <a:r>
              <a:rPr lang="en-GB" dirty="0"/>
              <a:t>Impaired nitric oxide synthesis and endothelium- mediated vasodilatation</a:t>
            </a:r>
          </a:p>
          <a:p>
            <a:pPr lvl="1">
              <a:buClr>
                <a:schemeClr val="tx1"/>
              </a:buClr>
            </a:pPr>
            <a:r>
              <a:rPr lang="en-GB" dirty="0"/>
              <a:t>Salt and fluid retention</a:t>
            </a:r>
          </a:p>
          <a:p>
            <a:pPr lvl="1">
              <a:buClr>
                <a:schemeClr val="tx1"/>
              </a:buClr>
            </a:pPr>
            <a:r>
              <a:rPr lang="en-GB" dirty="0"/>
              <a:t>Aortic stiffness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1E9EE-74FE-4615-9606-D051F9675D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312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21E9EE-74FE-4615-9606-D051F9675D2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7634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5DC37A-15F7-4DBA-B7EE-74CFA69028E0}"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A521A-026F-4208-81A9-A804E0FFA806}" type="slidenum">
              <a:rPr lang="en-US" smtClean="0"/>
              <a:t>‹#›</a:t>
            </a:fld>
            <a:endParaRPr lang="en-US"/>
          </a:p>
        </p:txBody>
      </p:sp>
    </p:spTree>
    <p:extLst>
      <p:ext uri="{BB962C8B-B14F-4D97-AF65-F5344CB8AC3E}">
        <p14:creationId xmlns:p14="http://schemas.microsoft.com/office/powerpoint/2010/main" val="1763083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5DC37A-15F7-4DBA-B7EE-74CFA69028E0}"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A521A-026F-4208-81A9-A804E0FFA806}" type="slidenum">
              <a:rPr lang="en-US" smtClean="0"/>
              <a:t>‹#›</a:t>
            </a:fld>
            <a:endParaRPr lang="en-US"/>
          </a:p>
        </p:txBody>
      </p:sp>
    </p:spTree>
    <p:extLst>
      <p:ext uri="{BB962C8B-B14F-4D97-AF65-F5344CB8AC3E}">
        <p14:creationId xmlns:p14="http://schemas.microsoft.com/office/powerpoint/2010/main" val="2479150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5DC37A-15F7-4DBA-B7EE-74CFA69028E0}"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A521A-026F-4208-81A9-A804E0FFA806}" type="slidenum">
              <a:rPr lang="en-US" smtClean="0"/>
              <a:t>‹#›</a:t>
            </a:fld>
            <a:endParaRPr lang="en-US"/>
          </a:p>
        </p:txBody>
      </p:sp>
    </p:spTree>
    <p:extLst>
      <p:ext uri="{BB962C8B-B14F-4D97-AF65-F5344CB8AC3E}">
        <p14:creationId xmlns:p14="http://schemas.microsoft.com/office/powerpoint/2010/main" val="3147787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_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65D17A-EEDD-4A19-86A0-9003D33102C3}"/>
              </a:ext>
            </a:extLst>
          </p:cNvPr>
          <p:cNvSpPr/>
          <p:nvPr userDrawn="1"/>
        </p:nvSpPr>
        <p:spPr>
          <a:xfrm>
            <a:off x="0" y="1"/>
            <a:ext cx="12192000" cy="9017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Title 8">
            <a:extLst>
              <a:ext uri="{FF2B5EF4-FFF2-40B4-BE49-F238E27FC236}">
                <a16:creationId xmlns:a16="http://schemas.microsoft.com/office/drawing/2014/main" id="{62C74188-9BBC-4E61-9926-E1786F19F58E}"/>
              </a:ext>
            </a:extLst>
          </p:cNvPr>
          <p:cNvSpPr>
            <a:spLocks noGrp="1"/>
          </p:cNvSpPr>
          <p:nvPr>
            <p:ph type="title" hasCustomPrompt="1"/>
          </p:nvPr>
        </p:nvSpPr>
        <p:spPr>
          <a:xfrm>
            <a:off x="252000" y="57600"/>
            <a:ext cx="11689200" cy="792000"/>
          </a:xfrm>
          <a:prstGeom prst="rect">
            <a:avLst/>
          </a:prstGeom>
        </p:spPr>
        <p:txBody>
          <a:bodyPr vert="horz" anchor="ctr">
            <a:normAutofit/>
          </a:bodyPr>
          <a:lstStyle>
            <a:lvl1pPr algn="l">
              <a:lnSpc>
                <a:spcPct val="90000"/>
              </a:lnSpc>
              <a:defRPr sz="2400" b="1" baseline="0">
                <a:solidFill>
                  <a:schemeClr val="bg1"/>
                </a:solidFill>
                <a:latin typeface="Arial" pitchFamily="34" charset="0"/>
                <a:cs typeface="Arial" pitchFamily="34" charset="0"/>
              </a:defRPr>
            </a:lvl1pPr>
          </a:lstStyle>
          <a:p>
            <a:r>
              <a:rPr lang="en-US" noProof="0" dirty="0"/>
              <a:t>Click to add title</a:t>
            </a:r>
          </a:p>
        </p:txBody>
      </p:sp>
      <p:sp>
        <p:nvSpPr>
          <p:cNvPr id="5" name="Text Placeholder 7">
            <a:extLst>
              <a:ext uri="{FF2B5EF4-FFF2-40B4-BE49-F238E27FC236}">
                <a16:creationId xmlns:a16="http://schemas.microsoft.com/office/drawing/2014/main" id="{A5EF8356-3408-4EE4-9694-92C5F770F787}"/>
              </a:ext>
            </a:extLst>
          </p:cNvPr>
          <p:cNvSpPr>
            <a:spLocks noGrp="1"/>
          </p:cNvSpPr>
          <p:nvPr>
            <p:ph type="body" sz="quarter" idx="13" hasCustomPrompt="1"/>
          </p:nvPr>
        </p:nvSpPr>
        <p:spPr>
          <a:xfrm>
            <a:off x="336550" y="5652135"/>
            <a:ext cx="10620000" cy="1005840"/>
          </a:xfrm>
        </p:spPr>
        <p:txBody>
          <a:bodyPr lIns="0" tIns="0" rIns="0" bIns="0" anchor="b">
            <a:normAutofit/>
          </a:bodyPr>
          <a:lstStyle>
            <a:lvl1pPr marL="0" indent="0">
              <a:lnSpc>
                <a:spcPct val="90000"/>
              </a:lnSpc>
              <a:spcBef>
                <a:spcPts val="200"/>
              </a:spcBef>
              <a:buNone/>
              <a:defRPr sz="1000"/>
            </a:lvl1pPr>
            <a:lvl2pPr marL="228594" indent="0">
              <a:buNone/>
              <a:defRPr/>
            </a:lvl2pPr>
            <a:lvl3pPr marL="457189" indent="0">
              <a:buNone/>
              <a:defRPr/>
            </a:lvl3pPr>
            <a:lvl4pPr marL="685783" indent="0">
              <a:buNone/>
              <a:defRPr/>
            </a:lvl4pPr>
            <a:lvl5pPr marL="914377" indent="0">
              <a:buNone/>
              <a:defRPr/>
            </a:lvl5pPr>
          </a:lstStyle>
          <a:p>
            <a:pPr lvl="0"/>
            <a:r>
              <a:rPr lang="en-US" noProof="0" dirty="0"/>
              <a:t>Click to add footnotes</a:t>
            </a:r>
          </a:p>
        </p:txBody>
      </p:sp>
    </p:spTree>
    <p:extLst>
      <p:ext uri="{BB962C8B-B14F-4D97-AF65-F5344CB8AC3E}">
        <p14:creationId xmlns:p14="http://schemas.microsoft.com/office/powerpoint/2010/main" val="490770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8" name="Shape 18"/>
          <p:cNvSpPr>
            <a:spLocks noGrp="1"/>
          </p:cNvSpPr>
          <p:nvPr>
            <p:ph type="sldNum" sz="quarter" idx="2"/>
          </p:nvPr>
        </p:nvSpPr>
        <p:spPr>
          <a:prstGeom prst="rect">
            <a:avLst/>
          </a:prstGeom>
        </p:spPr>
        <p:txBody>
          <a:bodyPr/>
          <a:lstStyle/>
          <a:p>
            <a:fld id="{86CB4B4D-7CA3-9044-876B-883B54F8677D}"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83686720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6" name="Content Placeholder 5"/>
          <p:cNvSpPr>
            <a:spLocks noGrp="1"/>
          </p:cNvSpPr>
          <p:nvPr>
            <p:ph sz="quarter" idx="11"/>
          </p:nvPr>
        </p:nvSpPr>
        <p:spPr>
          <a:xfrm>
            <a:off x="492865" y="1173184"/>
            <a:ext cx="11108337" cy="50466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p:txBody>
          <a:bodyPr/>
          <a:lstStyle>
            <a:lvl1pPr>
              <a:defRPr sz="3100">
                <a:solidFill>
                  <a:srgbClr val="342A6D"/>
                </a:solidFill>
              </a:defRPr>
            </a:lvl1pPr>
          </a:lstStyle>
          <a:p>
            <a:r>
              <a:rPr lang="en-GB" dirty="0"/>
              <a:t>Click to edit Master title style</a:t>
            </a:r>
            <a:endParaRPr lang="en-US" dirty="0"/>
          </a:p>
        </p:txBody>
      </p:sp>
      <p:sp>
        <p:nvSpPr>
          <p:cNvPr id="9" name="Text Placeholder 8"/>
          <p:cNvSpPr>
            <a:spLocks noGrp="1"/>
          </p:cNvSpPr>
          <p:nvPr>
            <p:ph type="body" sz="quarter" idx="12"/>
          </p:nvPr>
        </p:nvSpPr>
        <p:spPr>
          <a:xfrm>
            <a:off x="480229" y="6284938"/>
            <a:ext cx="11120975" cy="485775"/>
          </a:xfrm>
        </p:spPr>
        <p:txBody>
          <a:bodyPr anchor="b"/>
          <a:lstStyle>
            <a:lvl1pPr marL="63971" indent="0">
              <a:buNone/>
              <a:defRPr sz="1200"/>
            </a:lvl1pPr>
          </a:lstStyle>
          <a:p>
            <a:pPr lvl="0"/>
            <a:r>
              <a:rPr lang="en-GB"/>
              <a:t>Click to edit Master text styles</a:t>
            </a:r>
          </a:p>
        </p:txBody>
      </p:sp>
    </p:spTree>
    <p:extLst>
      <p:ext uri="{BB962C8B-B14F-4D97-AF65-F5344CB8AC3E}">
        <p14:creationId xmlns:p14="http://schemas.microsoft.com/office/powerpoint/2010/main" val="3449564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Content">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9" y="1138299"/>
            <a:ext cx="10799867"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40F759-6C5A-4A96-885E-3AC3B4871ADC}"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bwMode="gray"/>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F8E309-D608-654D-B811-6A2C46C8818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Inhaltsplatzhalter 6"/>
          <p:cNvSpPr>
            <a:spLocks noGrp="1"/>
          </p:cNvSpPr>
          <p:nvPr>
            <p:ph sz="quarter" idx="14"/>
          </p:nvPr>
        </p:nvSpPr>
        <p:spPr>
          <a:xfrm>
            <a:off x="981949" y="1732753"/>
            <a:ext cx="10799867" cy="475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Tree>
    <p:extLst>
      <p:ext uri="{BB962C8B-B14F-4D97-AF65-F5344CB8AC3E}">
        <p14:creationId xmlns:p14="http://schemas.microsoft.com/office/powerpoint/2010/main" val="262521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1BB2B-FA11-FA5F-48E4-6DB6227517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887BF43-B847-CE15-563A-B7AB38A132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E9CDE4F-1217-3951-BE5F-80EC6D5FD3E2}"/>
              </a:ext>
            </a:extLst>
          </p:cNvPr>
          <p:cNvSpPr>
            <a:spLocks noGrp="1"/>
          </p:cNvSpPr>
          <p:nvPr>
            <p:ph type="dt" sz="half" idx="10"/>
          </p:nvPr>
        </p:nvSpPr>
        <p:spPr/>
        <p:txBody>
          <a:bodyPr/>
          <a:lstStyle/>
          <a:p>
            <a:fld id="{E71DAEA3-1BD4-43D4-A43D-769353AA0274}" type="datetimeFigureOut">
              <a:rPr lang="en-GB" smtClean="0"/>
              <a:t>25/09/2024</a:t>
            </a:fld>
            <a:endParaRPr lang="en-GB"/>
          </a:p>
        </p:txBody>
      </p:sp>
      <p:sp>
        <p:nvSpPr>
          <p:cNvPr id="5" name="Footer Placeholder 4">
            <a:extLst>
              <a:ext uri="{FF2B5EF4-FFF2-40B4-BE49-F238E27FC236}">
                <a16:creationId xmlns:a16="http://schemas.microsoft.com/office/drawing/2014/main" id="{099DF0FA-3151-B743-8C36-82C4C445A4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F38C6C-AB57-E5B0-718A-F18052F0D794}"/>
              </a:ext>
            </a:extLst>
          </p:cNvPr>
          <p:cNvSpPr>
            <a:spLocks noGrp="1"/>
          </p:cNvSpPr>
          <p:nvPr>
            <p:ph type="sldNum" sz="quarter" idx="12"/>
          </p:nvPr>
        </p:nvSpPr>
        <p:spPr/>
        <p:txBody>
          <a:bodyPr/>
          <a:lstStyle/>
          <a:p>
            <a:fld id="{687E723C-823E-4494-B153-313D173E2804}" type="slidenum">
              <a:rPr lang="en-GB" smtClean="0"/>
              <a:t>‹#›</a:t>
            </a:fld>
            <a:endParaRPr lang="en-GB"/>
          </a:p>
        </p:txBody>
      </p:sp>
    </p:spTree>
    <p:extLst>
      <p:ext uri="{BB962C8B-B14F-4D97-AF65-F5344CB8AC3E}">
        <p14:creationId xmlns:p14="http://schemas.microsoft.com/office/powerpoint/2010/main" val="1340593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EE8EC-66E8-7C23-B8B1-38F1CA7CA7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E0227D-F893-4C0D-3DB8-489F6FFB7E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0E090E-506A-4B8E-84AE-441D0608CCE4}"/>
              </a:ext>
            </a:extLst>
          </p:cNvPr>
          <p:cNvSpPr>
            <a:spLocks noGrp="1"/>
          </p:cNvSpPr>
          <p:nvPr>
            <p:ph type="dt" sz="half" idx="10"/>
          </p:nvPr>
        </p:nvSpPr>
        <p:spPr/>
        <p:txBody>
          <a:bodyPr/>
          <a:lstStyle/>
          <a:p>
            <a:fld id="{E71DAEA3-1BD4-43D4-A43D-769353AA0274}" type="datetimeFigureOut">
              <a:rPr lang="en-GB" smtClean="0"/>
              <a:t>25/09/2024</a:t>
            </a:fld>
            <a:endParaRPr lang="en-GB"/>
          </a:p>
        </p:txBody>
      </p:sp>
      <p:sp>
        <p:nvSpPr>
          <p:cNvPr id="5" name="Footer Placeholder 4">
            <a:extLst>
              <a:ext uri="{FF2B5EF4-FFF2-40B4-BE49-F238E27FC236}">
                <a16:creationId xmlns:a16="http://schemas.microsoft.com/office/drawing/2014/main" id="{6E756E51-EFC3-4544-7834-B5C9AC515F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8DB043-D3C0-81C4-A701-1D6F77960AAB}"/>
              </a:ext>
            </a:extLst>
          </p:cNvPr>
          <p:cNvSpPr>
            <a:spLocks noGrp="1"/>
          </p:cNvSpPr>
          <p:nvPr>
            <p:ph type="sldNum" sz="quarter" idx="12"/>
          </p:nvPr>
        </p:nvSpPr>
        <p:spPr/>
        <p:txBody>
          <a:bodyPr/>
          <a:lstStyle/>
          <a:p>
            <a:fld id="{687E723C-823E-4494-B153-313D173E2804}" type="slidenum">
              <a:rPr lang="en-GB" smtClean="0"/>
              <a:t>‹#›</a:t>
            </a:fld>
            <a:endParaRPr lang="en-GB"/>
          </a:p>
        </p:txBody>
      </p:sp>
    </p:spTree>
    <p:extLst>
      <p:ext uri="{BB962C8B-B14F-4D97-AF65-F5344CB8AC3E}">
        <p14:creationId xmlns:p14="http://schemas.microsoft.com/office/powerpoint/2010/main" val="1554637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BEAE6-1A79-A124-ECFA-351150610F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A5939DE-74E7-76F2-9D16-B39816578C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2A6E24-E3CA-BF0D-8E3F-BC616AF6DC10}"/>
              </a:ext>
            </a:extLst>
          </p:cNvPr>
          <p:cNvSpPr>
            <a:spLocks noGrp="1"/>
          </p:cNvSpPr>
          <p:nvPr>
            <p:ph type="dt" sz="half" idx="10"/>
          </p:nvPr>
        </p:nvSpPr>
        <p:spPr/>
        <p:txBody>
          <a:bodyPr/>
          <a:lstStyle/>
          <a:p>
            <a:fld id="{E71DAEA3-1BD4-43D4-A43D-769353AA0274}" type="datetimeFigureOut">
              <a:rPr lang="en-GB" smtClean="0"/>
              <a:t>25/09/2024</a:t>
            </a:fld>
            <a:endParaRPr lang="en-GB"/>
          </a:p>
        </p:txBody>
      </p:sp>
      <p:sp>
        <p:nvSpPr>
          <p:cNvPr id="5" name="Footer Placeholder 4">
            <a:extLst>
              <a:ext uri="{FF2B5EF4-FFF2-40B4-BE49-F238E27FC236}">
                <a16:creationId xmlns:a16="http://schemas.microsoft.com/office/drawing/2014/main" id="{46E1E98E-9B1D-E74B-253A-1FC36E7AFD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36F70D-B34E-62E5-EF90-D58DE916C3A0}"/>
              </a:ext>
            </a:extLst>
          </p:cNvPr>
          <p:cNvSpPr>
            <a:spLocks noGrp="1"/>
          </p:cNvSpPr>
          <p:nvPr>
            <p:ph type="sldNum" sz="quarter" idx="12"/>
          </p:nvPr>
        </p:nvSpPr>
        <p:spPr/>
        <p:txBody>
          <a:bodyPr/>
          <a:lstStyle/>
          <a:p>
            <a:fld id="{687E723C-823E-4494-B153-313D173E2804}" type="slidenum">
              <a:rPr lang="en-GB" smtClean="0"/>
              <a:t>‹#›</a:t>
            </a:fld>
            <a:endParaRPr lang="en-GB"/>
          </a:p>
        </p:txBody>
      </p:sp>
    </p:spTree>
    <p:extLst>
      <p:ext uri="{BB962C8B-B14F-4D97-AF65-F5344CB8AC3E}">
        <p14:creationId xmlns:p14="http://schemas.microsoft.com/office/powerpoint/2010/main" val="2090358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390F8-031F-A954-479E-0CC8F65534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1D06C9-40B0-331E-332C-BC357D75AD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789604B-C70C-448C-B2EF-77645137BE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B8DBB25-A5EE-5AB7-6A09-6616F91414F5}"/>
              </a:ext>
            </a:extLst>
          </p:cNvPr>
          <p:cNvSpPr>
            <a:spLocks noGrp="1"/>
          </p:cNvSpPr>
          <p:nvPr>
            <p:ph type="dt" sz="half" idx="10"/>
          </p:nvPr>
        </p:nvSpPr>
        <p:spPr/>
        <p:txBody>
          <a:bodyPr/>
          <a:lstStyle/>
          <a:p>
            <a:fld id="{E71DAEA3-1BD4-43D4-A43D-769353AA0274}" type="datetimeFigureOut">
              <a:rPr lang="en-GB" smtClean="0"/>
              <a:t>25/09/2024</a:t>
            </a:fld>
            <a:endParaRPr lang="en-GB"/>
          </a:p>
        </p:txBody>
      </p:sp>
      <p:sp>
        <p:nvSpPr>
          <p:cNvPr id="6" name="Footer Placeholder 5">
            <a:extLst>
              <a:ext uri="{FF2B5EF4-FFF2-40B4-BE49-F238E27FC236}">
                <a16:creationId xmlns:a16="http://schemas.microsoft.com/office/drawing/2014/main" id="{17AA6062-653B-F064-994D-8ABE43C763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0A7241-E04B-241E-AFA4-04ABB450863E}"/>
              </a:ext>
            </a:extLst>
          </p:cNvPr>
          <p:cNvSpPr>
            <a:spLocks noGrp="1"/>
          </p:cNvSpPr>
          <p:nvPr>
            <p:ph type="sldNum" sz="quarter" idx="12"/>
          </p:nvPr>
        </p:nvSpPr>
        <p:spPr/>
        <p:txBody>
          <a:bodyPr/>
          <a:lstStyle/>
          <a:p>
            <a:fld id="{687E723C-823E-4494-B153-313D173E2804}" type="slidenum">
              <a:rPr lang="en-GB" smtClean="0"/>
              <a:t>‹#›</a:t>
            </a:fld>
            <a:endParaRPr lang="en-GB"/>
          </a:p>
        </p:txBody>
      </p:sp>
    </p:spTree>
    <p:extLst>
      <p:ext uri="{BB962C8B-B14F-4D97-AF65-F5344CB8AC3E}">
        <p14:creationId xmlns:p14="http://schemas.microsoft.com/office/powerpoint/2010/main" val="474778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5DC37A-15F7-4DBA-B7EE-74CFA69028E0}"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A521A-026F-4208-81A9-A804E0FFA806}" type="slidenum">
              <a:rPr lang="en-US" smtClean="0"/>
              <a:t>‹#›</a:t>
            </a:fld>
            <a:endParaRPr lang="en-US"/>
          </a:p>
        </p:txBody>
      </p:sp>
    </p:spTree>
    <p:extLst>
      <p:ext uri="{BB962C8B-B14F-4D97-AF65-F5344CB8AC3E}">
        <p14:creationId xmlns:p14="http://schemas.microsoft.com/office/powerpoint/2010/main" val="2808283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9E20E-2FD1-D170-9241-86EBC5C2FAB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6AE20E-9F11-E8D3-2420-4ABAB7E12F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642123-F66B-0EFF-15FF-6F615746CD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F2776E-E14D-CA19-6DEF-4B8DD4292B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2B8915-BD3A-D05F-4AA1-6AD7D20918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55E475E-AE13-594F-B4C6-469042890916}"/>
              </a:ext>
            </a:extLst>
          </p:cNvPr>
          <p:cNvSpPr>
            <a:spLocks noGrp="1"/>
          </p:cNvSpPr>
          <p:nvPr>
            <p:ph type="dt" sz="half" idx="10"/>
          </p:nvPr>
        </p:nvSpPr>
        <p:spPr/>
        <p:txBody>
          <a:bodyPr/>
          <a:lstStyle/>
          <a:p>
            <a:fld id="{E71DAEA3-1BD4-43D4-A43D-769353AA0274}" type="datetimeFigureOut">
              <a:rPr lang="en-GB" smtClean="0"/>
              <a:t>25/09/2024</a:t>
            </a:fld>
            <a:endParaRPr lang="en-GB"/>
          </a:p>
        </p:txBody>
      </p:sp>
      <p:sp>
        <p:nvSpPr>
          <p:cNvPr id="8" name="Footer Placeholder 7">
            <a:extLst>
              <a:ext uri="{FF2B5EF4-FFF2-40B4-BE49-F238E27FC236}">
                <a16:creationId xmlns:a16="http://schemas.microsoft.com/office/drawing/2014/main" id="{61238933-DBE4-3096-CB7B-9A5435EAECF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C81ED5-ADB5-EFCF-EA6D-82FB0608FB9B}"/>
              </a:ext>
            </a:extLst>
          </p:cNvPr>
          <p:cNvSpPr>
            <a:spLocks noGrp="1"/>
          </p:cNvSpPr>
          <p:nvPr>
            <p:ph type="sldNum" sz="quarter" idx="12"/>
          </p:nvPr>
        </p:nvSpPr>
        <p:spPr/>
        <p:txBody>
          <a:bodyPr/>
          <a:lstStyle/>
          <a:p>
            <a:fld id="{687E723C-823E-4494-B153-313D173E2804}" type="slidenum">
              <a:rPr lang="en-GB" smtClean="0"/>
              <a:t>‹#›</a:t>
            </a:fld>
            <a:endParaRPr lang="en-GB"/>
          </a:p>
        </p:txBody>
      </p:sp>
    </p:spTree>
    <p:extLst>
      <p:ext uri="{BB962C8B-B14F-4D97-AF65-F5344CB8AC3E}">
        <p14:creationId xmlns:p14="http://schemas.microsoft.com/office/powerpoint/2010/main" val="940528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147E6-B3AE-6484-C1EB-7E5FAD6FDF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404BF77-E9F6-9811-5350-414EC8DB940B}"/>
              </a:ext>
            </a:extLst>
          </p:cNvPr>
          <p:cNvSpPr>
            <a:spLocks noGrp="1"/>
          </p:cNvSpPr>
          <p:nvPr>
            <p:ph type="dt" sz="half" idx="10"/>
          </p:nvPr>
        </p:nvSpPr>
        <p:spPr/>
        <p:txBody>
          <a:bodyPr/>
          <a:lstStyle/>
          <a:p>
            <a:fld id="{E71DAEA3-1BD4-43D4-A43D-769353AA0274}" type="datetimeFigureOut">
              <a:rPr lang="en-GB" smtClean="0"/>
              <a:t>25/09/2024</a:t>
            </a:fld>
            <a:endParaRPr lang="en-GB"/>
          </a:p>
        </p:txBody>
      </p:sp>
      <p:sp>
        <p:nvSpPr>
          <p:cNvPr id="4" name="Footer Placeholder 3">
            <a:extLst>
              <a:ext uri="{FF2B5EF4-FFF2-40B4-BE49-F238E27FC236}">
                <a16:creationId xmlns:a16="http://schemas.microsoft.com/office/drawing/2014/main" id="{6921F092-1927-B84A-3F0B-BBE6F0CEA19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4153C9-3176-A1C8-46DD-9700A56ABF96}"/>
              </a:ext>
            </a:extLst>
          </p:cNvPr>
          <p:cNvSpPr>
            <a:spLocks noGrp="1"/>
          </p:cNvSpPr>
          <p:nvPr>
            <p:ph type="sldNum" sz="quarter" idx="12"/>
          </p:nvPr>
        </p:nvSpPr>
        <p:spPr/>
        <p:txBody>
          <a:bodyPr/>
          <a:lstStyle/>
          <a:p>
            <a:fld id="{687E723C-823E-4494-B153-313D173E2804}" type="slidenum">
              <a:rPr lang="en-GB" smtClean="0"/>
              <a:t>‹#›</a:t>
            </a:fld>
            <a:endParaRPr lang="en-GB"/>
          </a:p>
        </p:txBody>
      </p:sp>
    </p:spTree>
    <p:extLst>
      <p:ext uri="{BB962C8B-B14F-4D97-AF65-F5344CB8AC3E}">
        <p14:creationId xmlns:p14="http://schemas.microsoft.com/office/powerpoint/2010/main" val="1150594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562103-13CA-7E62-F6D4-F20E659ACB2D}"/>
              </a:ext>
            </a:extLst>
          </p:cNvPr>
          <p:cNvSpPr>
            <a:spLocks noGrp="1"/>
          </p:cNvSpPr>
          <p:nvPr>
            <p:ph type="dt" sz="half" idx="10"/>
          </p:nvPr>
        </p:nvSpPr>
        <p:spPr/>
        <p:txBody>
          <a:bodyPr/>
          <a:lstStyle/>
          <a:p>
            <a:fld id="{E71DAEA3-1BD4-43D4-A43D-769353AA0274}" type="datetimeFigureOut">
              <a:rPr lang="en-GB" smtClean="0"/>
              <a:t>25/09/2024</a:t>
            </a:fld>
            <a:endParaRPr lang="en-GB"/>
          </a:p>
        </p:txBody>
      </p:sp>
      <p:sp>
        <p:nvSpPr>
          <p:cNvPr id="3" name="Footer Placeholder 2">
            <a:extLst>
              <a:ext uri="{FF2B5EF4-FFF2-40B4-BE49-F238E27FC236}">
                <a16:creationId xmlns:a16="http://schemas.microsoft.com/office/drawing/2014/main" id="{54C1CB62-B241-E48E-2801-FE658801108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1F4333C-3345-88B7-0A0E-4BB5D1A7AF0E}"/>
              </a:ext>
            </a:extLst>
          </p:cNvPr>
          <p:cNvSpPr>
            <a:spLocks noGrp="1"/>
          </p:cNvSpPr>
          <p:nvPr>
            <p:ph type="sldNum" sz="quarter" idx="12"/>
          </p:nvPr>
        </p:nvSpPr>
        <p:spPr/>
        <p:txBody>
          <a:bodyPr/>
          <a:lstStyle/>
          <a:p>
            <a:fld id="{687E723C-823E-4494-B153-313D173E2804}" type="slidenum">
              <a:rPr lang="en-GB" smtClean="0"/>
              <a:t>‹#›</a:t>
            </a:fld>
            <a:endParaRPr lang="en-GB"/>
          </a:p>
        </p:txBody>
      </p:sp>
    </p:spTree>
    <p:extLst>
      <p:ext uri="{BB962C8B-B14F-4D97-AF65-F5344CB8AC3E}">
        <p14:creationId xmlns:p14="http://schemas.microsoft.com/office/powerpoint/2010/main" val="1787478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E4A43-0B9C-F901-45DE-EEF2A04CC3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0B09407-211F-4E75-F76F-A9BB4F1905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4ED3777-241F-04CD-1DE3-3508930097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28BB3-8DA4-B3F6-10D6-B532C8F9340C}"/>
              </a:ext>
            </a:extLst>
          </p:cNvPr>
          <p:cNvSpPr>
            <a:spLocks noGrp="1"/>
          </p:cNvSpPr>
          <p:nvPr>
            <p:ph type="dt" sz="half" idx="10"/>
          </p:nvPr>
        </p:nvSpPr>
        <p:spPr/>
        <p:txBody>
          <a:bodyPr/>
          <a:lstStyle/>
          <a:p>
            <a:fld id="{E71DAEA3-1BD4-43D4-A43D-769353AA0274}" type="datetimeFigureOut">
              <a:rPr lang="en-GB" smtClean="0"/>
              <a:t>25/09/2024</a:t>
            </a:fld>
            <a:endParaRPr lang="en-GB"/>
          </a:p>
        </p:txBody>
      </p:sp>
      <p:sp>
        <p:nvSpPr>
          <p:cNvPr id="6" name="Footer Placeholder 5">
            <a:extLst>
              <a:ext uri="{FF2B5EF4-FFF2-40B4-BE49-F238E27FC236}">
                <a16:creationId xmlns:a16="http://schemas.microsoft.com/office/drawing/2014/main" id="{0B26A839-3A67-AEDB-636F-682FEF4495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4A3063-48B9-48C6-5605-765A9925A047}"/>
              </a:ext>
            </a:extLst>
          </p:cNvPr>
          <p:cNvSpPr>
            <a:spLocks noGrp="1"/>
          </p:cNvSpPr>
          <p:nvPr>
            <p:ph type="sldNum" sz="quarter" idx="12"/>
          </p:nvPr>
        </p:nvSpPr>
        <p:spPr/>
        <p:txBody>
          <a:bodyPr/>
          <a:lstStyle/>
          <a:p>
            <a:fld id="{687E723C-823E-4494-B153-313D173E2804}" type="slidenum">
              <a:rPr lang="en-GB" smtClean="0"/>
              <a:t>‹#›</a:t>
            </a:fld>
            <a:endParaRPr lang="en-GB"/>
          </a:p>
        </p:txBody>
      </p:sp>
    </p:spTree>
    <p:extLst>
      <p:ext uri="{BB962C8B-B14F-4D97-AF65-F5344CB8AC3E}">
        <p14:creationId xmlns:p14="http://schemas.microsoft.com/office/powerpoint/2010/main" val="34904148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007A4-FB2F-583B-6094-B1233890C7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B3ED0EB-BAC4-0E17-A957-FEF6BD8F78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7C8144F-82FC-C21C-DB3B-CAF3B7FA6E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F34F73-D08C-4F18-941E-7F83ACD47DDB}"/>
              </a:ext>
            </a:extLst>
          </p:cNvPr>
          <p:cNvSpPr>
            <a:spLocks noGrp="1"/>
          </p:cNvSpPr>
          <p:nvPr>
            <p:ph type="dt" sz="half" idx="10"/>
          </p:nvPr>
        </p:nvSpPr>
        <p:spPr/>
        <p:txBody>
          <a:bodyPr/>
          <a:lstStyle/>
          <a:p>
            <a:fld id="{E71DAEA3-1BD4-43D4-A43D-769353AA0274}" type="datetimeFigureOut">
              <a:rPr lang="en-GB" smtClean="0"/>
              <a:t>25/09/2024</a:t>
            </a:fld>
            <a:endParaRPr lang="en-GB"/>
          </a:p>
        </p:txBody>
      </p:sp>
      <p:sp>
        <p:nvSpPr>
          <p:cNvPr id="6" name="Footer Placeholder 5">
            <a:extLst>
              <a:ext uri="{FF2B5EF4-FFF2-40B4-BE49-F238E27FC236}">
                <a16:creationId xmlns:a16="http://schemas.microsoft.com/office/drawing/2014/main" id="{E8B14AEF-3B1B-2DA2-594A-8922DC797F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B16BD9-FAA9-FCCB-E417-3D95840BF596}"/>
              </a:ext>
            </a:extLst>
          </p:cNvPr>
          <p:cNvSpPr>
            <a:spLocks noGrp="1"/>
          </p:cNvSpPr>
          <p:nvPr>
            <p:ph type="sldNum" sz="quarter" idx="12"/>
          </p:nvPr>
        </p:nvSpPr>
        <p:spPr/>
        <p:txBody>
          <a:bodyPr/>
          <a:lstStyle/>
          <a:p>
            <a:fld id="{687E723C-823E-4494-B153-313D173E2804}" type="slidenum">
              <a:rPr lang="en-GB" smtClean="0"/>
              <a:t>‹#›</a:t>
            </a:fld>
            <a:endParaRPr lang="en-GB"/>
          </a:p>
        </p:txBody>
      </p:sp>
    </p:spTree>
    <p:extLst>
      <p:ext uri="{BB962C8B-B14F-4D97-AF65-F5344CB8AC3E}">
        <p14:creationId xmlns:p14="http://schemas.microsoft.com/office/powerpoint/2010/main" val="22614792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FE6EF-6639-0B87-15EF-E83CB3A243E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E0A671F-734E-B165-8731-CAD5A8E608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0FF82D-F4DC-328B-F6CC-950EE8E4749E}"/>
              </a:ext>
            </a:extLst>
          </p:cNvPr>
          <p:cNvSpPr>
            <a:spLocks noGrp="1"/>
          </p:cNvSpPr>
          <p:nvPr>
            <p:ph type="dt" sz="half" idx="10"/>
          </p:nvPr>
        </p:nvSpPr>
        <p:spPr/>
        <p:txBody>
          <a:bodyPr/>
          <a:lstStyle/>
          <a:p>
            <a:fld id="{E71DAEA3-1BD4-43D4-A43D-769353AA0274}" type="datetimeFigureOut">
              <a:rPr lang="en-GB" smtClean="0"/>
              <a:t>25/09/2024</a:t>
            </a:fld>
            <a:endParaRPr lang="en-GB"/>
          </a:p>
        </p:txBody>
      </p:sp>
      <p:sp>
        <p:nvSpPr>
          <p:cNvPr id="5" name="Footer Placeholder 4">
            <a:extLst>
              <a:ext uri="{FF2B5EF4-FFF2-40B4-BE49-F238E27FC236}">
                <a16:creationId xmlns:a16="http://schemas.microsoft.com/office/drawing/2014/main" id="{209772FC-1A1D-3C31-DA74-C0FB4FDAB8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B139E3-1186-8F07-5B62-B57915058ADF}"/>
              </a:ext>
            </a:extLst>
          </p:cNvPr>
          <p:cNvSpPr>
            <a:spLocks noGrp="1"/>
          </p:cNvSpPr>
          <p:nvPr>
            <p:ph type="sldNum" sz="quarter" idx="12"/>
          </p:nvPr>
        </p:nvSpPr>
        <p:spPr/>
        <p:txBody>
          <a:bodyPr/>
          <a:lstStyle/>
          <a:p>
            <a:fld id="{687E723C-823E-4494-B153-313D173E2804}" type="slidenum">
              <a:rPr lang="en-GB" smtClean="0"/>
              <a:t>‹#›</a:t>
            </a:fld>
            <a:endParaRPr lang="en-GB"/>
          </a:p>
        </p:txBody>
      </p:sp>
    </p:spTree>
    <p:extLst>
      <p:ext uri="{BB962C8B-B14F-4D97-AF65-F5344CB8AC3E}">
        <p14:creationId xmlns:p14="http://schemas.microsoft.com/office/powerpoint/2010/main" val="33839771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7E6DE8-81A4-DF50-2560-2BA5F4BBDA4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F91DB8-7795-35D3-AE8D-E212B73233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4F3C9C-5E0F-180F-E120-8A48FDD08574}"/>
              </a:ext>
            </a:extLst>
          </p:cNvPr>
          <p:cNvSpPr>
            <a:spLocks noGrp="1"/>
          </p:cNvSpPr>
          <p:nvPr>
            <p:ph type="dt" sz="half" idx="10"/>
          </p:nvPr>
        </p:nvSpPr>
        <p:spPr/>
        <p:txBody>
          <a:bodyPr/>
          <a:lstStyle/>
          <a:p>
            <a:fld id="{E71DAEA3-1BD4-43D4-A43D-769353AA0274}" type="datetimeFigureOut">
              <a:rPr lang="en-GB" smtClean="0"/>
              <a:t>25/09/2024</a:t>
            </a:fld>
            <a:endParaRPr lang="en-GB"/>
          </a:p>
        </p:txBody>
      </p:sp>
      <p:sp>
        <p:nvSpPr>
          <p:cNvPr id="5" name="Footer Placeholder 4">
            <a:extLst>
              <a:ext uri="{FF2B5EF4-FFF2-40B4-BE49-F238E27FC236}">
                <a16:creationId xmlns:a16="http://schemas.microsoft.com/office/drawing/2014/main" id="{A03DC97B-52D1-BD2B-4D27-9D3BD04733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A1D180-D25B-6897-CEA1-DD17FF0D42E6}"/>
              </a:ext>
            </a:extLst>
          </p:cNvPr>
          <p:cNvSpPr>
            <a:spLocks noGrp="1"/>
          </p:cNvSpPr>
          <p:nvPr>
            <p:ph type="sldNum" sz="quarter" idx="12"/>
          </p:nvPr>
        </p:nvSpPr>
        <p:spPr/>
        <p:txBody>
          <a:bodyPr/>
          <a:lstStyle/>
          <a:p>
            <a:fld id="{687E723C-823E-4494-B153-313D173E2804}" type="slidenum">
              <a:rPr lang="en-GB" smtClean="0"/>
              <a:t>‹#›</a:t>
            </a:fld>
            <a:endParaRPr lang="en-GB"/>
          </a:p>
        </p:txBody>
      </p:sp>
    </p:spTree>
    <p:extLst>
      <p:ext uri="{BB962C8B-B14F-4D97-AF65-F5344CB8AC3E}">
        <p14:creationId xmlns:p14="http://schemas.microsoft.com/office/powerpoint/2010/main" val="2526016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5DC37A-15F7-4DBA-B7EE-74CFA69028E0}"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8A521A-026F-4208-81A9-A804E0FFA806}" type="slidenum">
              <a:rPr lang="en-US" smtClean="0"/>
              <a:t>‹#›</a:t>
            </a:fld>
            <a:endParaRPr lang="en-US"/>
          </a:p>
        </p:txBody>
      </p:sp>
    </p:spTree>
    <p:extLst>
      <p:ext uri="{BB962C8B-B14F-4D97-AF65-F5344CB8AC3E}">
        <p14:creationId xmlns:p14="http://schemas.microsoft.com/office/powerpoint/2010/main" val="200769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F5DC37A-15F7-4DBA-B7EE-74CFA69028E0}"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8A521A-026F-4208-81A9-A804E0FFA806}" type="slidenum">
              <a:rPr lang="en-US" smtClean="0"/>
              <a:t>‹#›</a:t>
            </a:fld>
            <a:endParaRPr lang="en-US"/>
          </a:p>
        </p:txBody>
      </p:sp>
    </p:spTree>
    <p:extLst>
      <p:ext uri="{BB962C8B-B14F-4D97-AF65-F5344CB8AC3E}">
        <p14:creationId xmlns:p14="http://schemas.microsoft.com/office/powerpoint/2010/main" val="2877321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F5DC37A-15F7-4DBA-B7EE-74CFA69028E0}" type="datetimeFigureOut">
              <a:rPr lang="en-US" smtClean="0"/>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8A521A-026F-4208-81A9-A804E0FFA806}" type="slidenum">
              <a:rPr lang="en-US" smtClean="0"/>
              <a:t>‹#›</a:t>
            </a:fld>
            <a:endParaRPr lang="en-US"/>
          </a:p>
        </p:txBody>
      </p:sp>
    </p:spTree>
    <p:extLst>
      <p:ext uri="{BB962C8B-B14F-4D97-AF65-F5344CB8AC3E}">
        <p14:creationId xmlns:p14="http://schemas.microsoft.com/office/powerpoint/2010/main" val="3287037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5DC37A-15F7-4DBA-B7EE-74CFA69028E0}" type="datetimeFigureOut">
              <a:rPr lang="en-US" smtClean="0"/>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8A521A-026F-4208-81A9-A804E0FFA806}" type="slidenum">
              <a:rPr lang="en-US" smtClean="0"/>
              <a:t>‹#›</a:t>
            </a:fld>
            <a:endParaRPr lang="en-US"/>
          </a:p>
        </p:txBody>
      </p:sp>
    </p:spTree>
    <p:extLst>
      <p:ext uri="{BB962C8B-B14F-4D97-AF65-F5344CB8AC3E}">
        <p14:creationId xmlns:p14="http://schemas.microsoft.com/office/powerpoint/2010/main" val="72761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5DC37A-15F7-4DBA-B7EE-74CFA69028E0}" type="datetimeFigureOut">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8A521A-026F-4208-81A9-A804E0FFA806}" type="slidenum">
              <a:rPr lang="en-US" smtClean="0"/>
              <a:t>‹#›</a:t>
            </a:fld>
            <a:endParaRPr lang="en-US"/>
          </a:p>
        </p:txBody>
      </p:sp>
    </p:spTree>
    <p:extLst>
      <p:ext uri="{BB962C8B-B14F-4D97-AF65-F5344CB8AC3E}">
        <p14:creationId xmlns:p14="http://schemas.microsoft.com/office/powerpoint/2010/main" val="1565040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5DC37A-15F7-4DBA-B7EE-74CFA69028E0}"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8A521A-026F-4208-81A9-A804E0FFA806}" type="slidenum">
              <a:rPr lang="en-US" smtClean="0"/>
              <a:t>‹#›</a:t>
            </a:fld>
            <a:endParaRPr lang="en-US"/>
          </a:p>
        </p:txBody>
      </p:sp>
    </p:spTree>
    <p:extLst>
      <p:ext uri="{BB962C8B-B14F-4D97-AF65-F5344CB8AC3E}">
        <p14:creationId xmlns:p14="http://schemas.microsoft.com/office/powerpoint/2010/main" val="1631966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5DC37A-15F7-4DBA-B7EE-74CFA69028E0}"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8A521A-026F-4208-81A9-A804E0FFA806}" type="slidenum">
              <a:rPr lang="en-US" smtClean="0"/>
              <a:t>‹#›</a:t>
            </a:fld>
            <a:endParaRPr lang="en-US"/>
          </a:p>
        </p:txBody>
      </p:sp>
    </p:spTree>
    <p:extLst>
      <p:ext uri="{BB962C8B-B14F-4D97-AF65-F5344CB8AC3E}">
        <p14:creationId xmlns:p14="http://schemas.microsoft.com/office/powerpoint/2010/main" val="1137968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5DC37A-15F7-4DBA-B7EE-74CFA69028E0}" type="datetimeFigureOut">
              <a:rPr lang="en-US" smtClean="0"/>
              <a:t>9/25/2024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A521A-026F-4208-81A9-A804E0FFA806}" type="slidenum">
              <a:rPr lang="en-US" smtClean="0"/>
              <a:t>‹#›</a:t>
            </a:fld>
            <a:endParaRPr lang="en-US"/>
          </a:p>
        </p:txBody>
      </p:sp>
    </p:spTree>
    <p:extLst>
      <p:ext uri="{BB962C8B-B14F-4D97-AF65-F5344CB8AC3E}">
        <p14:creationId xmlns:p14="http://schemas.microsoft.com/office/powerpoint/2010/main" val="270515440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8FC20D-6EDD-CE00-6BBE-ADB8CF52DF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A8EF69-AF4A-2D91-5586-2B0EE3AB8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677670-E9FF-A43F-F5D0-119C435CE9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DAEA3-1BD4-43D4-A43D-769353AA0274}" type="datetimeFigureOut">
              <a:rPr lang="en-GB" smtClean="0"/>
              <a:t>25/09/2024</a:t>
            </a:fld>
            <a:endParaRPr lang="en-GB"/>
          </a:p>
        </p:txBody>
      </p:sp>
      <p:sp>
        <p:nvSpPr>
          <p:cNvPr id="5" name="Footer Placeholder 4">
            <a:extLst>
              <a:ext uri="{FF2B5EF4-FFF2-40B4-BE49-F238E27FC236}">
                <a16:creationId xmlns:a16="http://schemas.microsoft.com/office/drawing/2014/main" id="{5EC3EA58-A1D4-8BCA-D3DA-E5A48DC98F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D7EA30A-BCEB-A800-8EA5-8414A4239E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E723C-823E-4494-B153-313D173E2804}" type="slidenum">
              <a:rPr lang="en-GB" smtClean="0"/>
              <a:t>‹#›</a:t>
            </a:fld>
            <a:endParaRPr lang="en-GB"/>
          </a:p>
        </p:txBody>
      </p:sp>
    </p:spTree>
    <p:extLst>
      <p:ext uri="{BB962C8B-B14F-4D97-AF65-F5344CB8AC3E}">
        <p14:creationId xmlns:p14="http://schemas.microsoft.com/office/powerpoint/2010/main" val="1214159959"/>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9.jpeg"/><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3.xml"/><Relationship Id="rId16" Type="http://schemas.openxmlformats.org/officeDocument/2006/relationships/image" Target="../media/image14.svg"/><Relationship Id="rId1" Type="http://schemas.openxmlformats.org/officeDocument/2006/relationships/slideLayout" Target="../slideLayouts/slideLayout12.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0.xml"/><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5.xml"/><Relationship Id="rId1" Type="http://schemas.openxmlformats.org/officeDocument/2006/relationships/slideLayout" Target="../slideLayouts/slideLayout2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nice.org.uk/guidance/ng136"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D475-AD40-F9C8-B768-AC45C51DADB8}"/>
              </a:ext>
            </a:extLst>
          </p:cNvPr>
          <p:cNvSpPr>
            <a:spLocks noGrp="1"/>
          </p:cNvSpPr>
          <p:nvPr>
            <p:ph type="ctrTitle"/>
          </p:nvPr>
        </p:nvSpPr>
        <p:spPr/>
        <p:txBody>
          <a:bodyPr>
            <a:normAutofit/>
          </a:bodyPr>
          <a:lstStyle/>
          <a:p>
            <a:r>
              <a:rPr lang="en-GB" b="1" dirty="0">
                <a:latin typeface="Times New Roman" panose="02020603050405020304" pitchFamily="18" charset="0"/>
                <a:cs typeface="Times New Roman" panose="02020603050405020304" pitchFamily="18" charset="0"/>
              </a:rPr>
              <a:t>TARGET EVENT</a:t>
            </a:r>
            <a:br>
              <a:rPr lang="en-GB" b="1" dirty="0">
                <a:latin typeface="Times New Roman" panose="02020603050405020304" pitchFamily="18" charset="0"/>
                <a:cs typeface="Times New Roman" panose="02020603050405020304" pitchFamily="18" charset="0"/>
              </a:rPr>
            </a:br>
            <a:r>
              <a:rPr lang="en-GB" b="1" dirty="0">
                <a:latin typeface="Times New Roman" panose="02020603050405020304" pitchFamily="18" charset="0"/>
                <a:cs typeface="Times New Roman" panose="02020603050405020304" pitchFamily="18" charset="0"/>
              </a:rPr>
              <a:t>CKD UPDATE 2024</a:t>
            </a:r>
          </a:p>
        </p:txBody>
      </p:sp>
      <p:sp>
        <p:nvSpPr>
          <p:cNvPr id="3" name="Subtitle 2">
            <a:extLst>
              <a:ext uri="{FF2B5EF4-FFF2-40B4-BE49-F238E27FC236}">
                <a16:creationId xmlns:a16="http://schemas.microsoft.com/office/drawing/2014/main" id="{188DC4DF-79B1-60DE-96AC-684FA93A8620}"/>
              </a:ext>
            </a:extLst>
          </p:cNvPr>
          <p:cNvSpPr>
            <a:spLocks noGrp="1"/>
          </p:cNvSpPr>
          <p:nvPr>
            <p:ph type="subTitle" idx="1"/>
          </p:nvPr>
        </p:nvSpPr>
        <p:spPr>
          <a:xfrm>
            <a:off x="1524000" y="4474875"/>
            <a:ext cx="9144000" cy="1655762"/>
          </a:xfrm>
        </p:spPr>
        <p:txBody>
          <a:bodyPr>
            <a:normAutofit fontScale="92500" lnSpcReduction="20000"/>
          </a:bodyPr>
          <a:lstStyle/>
          <a:p>
            <a:r>
              <a:rPr lang="en-GB" sz="2800" dirty="0">
                <a:latin typeface="Times New Roman" panose="02020603050405020304" pitchFamily="18" charset="0"/>
                <a:cs typeface="Times New Roman" panose="02020603050405020304" pitchFamily="18" charset="0"/>
              </a:rPr>
              <a:t>Dr Kirsty Armstrong</a:t>
            </a:r>
          </a:p>
          <a:p>
            <a:r>
              <a:rPr lang="en-GB" sz="2800" dirty="0">
                <a:latin typeface="Times New Roman" panose="02020603050405020304" pitchFamily="18" charset="0"/>
                <a:cs typeface="Times New Roman" panose="02020603050405020304" pitchFamily="18" charset="0"/>
              </a:rPr>
              <a:t>Clinical Lead for Nephrology and AKI at UHS</a:t>
            </a:r>
          </a:p>
          <a:p>
            <a:r>
              <a:rPr lang="en-GB" sz="2800" dirty="0">
                <a:latin typeface="Times New Roman" panose="02020603050405020304" pitchFamily="18" charset="0"/>
                <a:cs typeface="Times New Roman" panose="02020603050405020304" pitchFamily="18" charset="0"/>
              </a:rPr>
              <a:t>Clinical Governance Lead, WKC</a:t>
            </a:r>
          </a:p>
          <a:p>
            <a:r>
              <a:rPr lang="en-GB" sz="2800" dirty="0">
                <a:latin typeface="Times New Roman" panose="02020603050405020304" pitchFamily="18" charset="0"/>
                <a:cs typeface="Times New Roman" panose="02020603050405020304" pitchFamily="18" charset="0"/>
              </a:rPr>
              <a:t>Young persons’ Clinical Lead, WKC</a:t>
            </a:r>
          </a:p>
          <a:p>
            <a:endParaRPr lang="en-GB" dirty="0"/>
          </a:p>
        </p:txBody>
      </p:sp>
    </p:spTree>
    <p:extLst>
      <p:ext uri="{BB962C8B-B14F-4D97-AF65-F5344CB8AC3E}">
        <p14:creationId xmlns:p14="http://schemas.microsoft.com/office/powerpoint/2010/main" val="2193854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nchor="ctr">
            <a:normAutofit/>
          </a:bodyPr>
          <a:lstStyle/>
          <a:p>
            <a:r>
              <a:rPr lang="en-GB" err="1"/>
              <a:t>Conmplications</a:t>
            </a:r>
            <a:r>
              <a:rPr lang="en-GB"/>
              <a:t> of CKD</a:t>
            </a:r>
          </a:p>
        </p:txBody>
      </p:sp>
      <p:pic>
        <p:nvPicPr>
          <p:cNvPr id="4" name="Content Placeholder 3">
            <a:extLst>
              <a:ext uri="{FF2B5EF4-FFF2-40B4-BE49-F238E27FC236}">
                <a16:creationId xmlns:a16="http://schemas.microsoft.com/office/drawing/2014/main" id="{6FA5C07A-F3DC-C2FE-53C6-E8710526B889}"/>
              </a:ext>
            </a:extLst>
          </p:cNvPr>
          <p:cNvPicPr>
            <a:picLocks noGrp="1" noChangeAspect="1"/>
          </p:cNvPicPr>
          <p:nvPr>
            <p:ph idx="1"/>
          </p:nvPr>
        </p:nvPicPr>
        <p:blipFill>
          <a:blip r:embed="rId3"/>
          <a:stretch>
            <a:fillRect/>
          </a:stretch>
        </p:blipFill>
        <p:spPr>
          <a:xfrm>
            <a:off x="0" y="-113012"/>
            <a:ext cx="12191999" cy="7017501"/>
          </a:xfrm>
          <a:prstGeom prst="rect">
            <a:avLst/>
          </a:prstGeom>
          <a:noFill/>
        </p:spPr>
      </p:pic>
      <p:sp>
        <p:nvSpPr>
          <p:cNvPr id="5" name="TextBox 4">
            <a:extLst>
              <a:ext uri="{FF2B5EF4-FFF2-40B4-BE49-F238E27FC236}">
                <a16:creationId xmlns:a16="http://schemas.microsoft.com/office/drawing/2014/main" id="{631FB676-FC16-CA2A-6EF6-5C0AD1D0D283}"/>
              </a:ext>
            </a:extLst>
          </p:cNvPr>
          <p:cNvSpPr txBox="1"/>
          <p:nvPr/>
        </p:nvSpPr>
        <p:spPr>
          <a:xfrm>
            <a:off x="6255276" y="-17750"/>
            <a:ext cx="5038157" cy="646331"/>
          </a:xfrm>
          <a:prstGeom prst="rect">
            <a:avLst/>
          </a:prstGeom>
          <a:noFill/>
        </p:spPr>
        <p:txBody>
          <a:bodyPr wrap="square" rtlCol="0">
            <a:spAutoFit/>
          </a:bodyPr>
          <a:lstStyle/>
          <a:p>
            <a:r>
              <a:rPr lang="en-GB" sz="3600" b="1" dirty="0">
                <a:solidFill>
                  <a:schemeClr val="tx2">
                    <a:lumMod val="50000"/>
                  </a:schemeClr>
                </a:solidFill>
              </a:rPr>
              <a:t>ANAEMIA AND CKD</a:t>
            </a:r>
          </a:p>
        </p:txBody>
      </p:sp>
    </p:spTree>
    <p:extLst>
      <p:ext uri="{BB962C8B-B14F-4D97-AF65-F5344CB8AC3E}">
        <p14:creationId xmlns:p14="http://schemas.microsoft.com/office/powerpoint/2010/main" val="1195137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FF00"/>
                </a:solidFill>
              </a:rPr>
              <a:t>Renal Bone Disease - 3</a:t>
            </a:r>
          </a:p>
        </p:txBody>
      </p:sp>
      <p:sp>
        <p:nvSpPr>
          <p:cNvPr id="3" name="Content Placeholder 2"/>
          <p:cNvSpPr>
            <a:spLocks noGrp="1"/>
          </p:cNvSpPr>
          <p:nvPr>
            <p:ph idx="1"/>
          </p:nvPr>
        </p:nvSpPr>
        <p:spPr/>
        <p:txBody>
          <a:bodyPr/>
          <a:lstStyle/>
          <a:p>
            <a:endParaRPr lang="en-GB"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449" y="0"/>
            <a:ext cx="1284689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a:extLst>
              <a:ext uri="{FF2B5EF4-FFF2-40B4-BE49-F238E27FC236}">
                <a16:creationId xmlns:a16="http://schemas.microsoft.com/office/drawing/2014/main" id="{174E0897-A75C-12B0-BBBE-EF7B02A1146C}"/>
              </a:ext>
            </a:extLst>
          </p:cNvPr>
          <p:cNvSpPr/>
          <p:nvPr/>
        </p:nvSpPr>
        <p:spPr>
          <a:xfrm>
            <a:off x="4185920" y="6078537"/>
            <a:ext cx="3210560" cy="9144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8083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graph of a number of years&#10;&#10;Description automatically generated">
            <a:extLst>
              <a:ext uri="{FF2B5EF4-FFF2-40B4-BE49-F238E27FC236}">
                <a16:creationId xmlns:a16="http://schemas.microsoft.com/office/drawing/2014/main" id="{21C67C4C-BA7B-2F7C-CD9F-810BA8DE21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8230"/>
          <a:stretch/>
        </p:blipFill>
        <p:spPr bwMode="auto">
          <a:xfrm>
            <a:off x="20" y="1282"/>
            <a:ext cx="12191980" cy="6856718"/>
          </a:xfrm>
          <a:prstGeom prst="rect">
            <a:avLst/>
          </a:prstGeom>
          <a:solidFill>
            <a:srgbClr val="FFFFFF"/>
          </a:solidFill>
        </p:spPr>
      </p:pic>
      <p:sp>
        <p:nvSpPr>
          <p:cNvPr id="4" name="TextBox 3">
            <a:extLst>
              <a:ext uri="{FF2B5EF4-FFF2-40B4-BE49-F238E27FC236}">
                <a16:creationId xmlns:a16="http://schemas.microsoft.com/office/drawing/2014/main" id="{242943C8-7B08-332D-908B-3675C1C0561F}"/>
              </a:ext>
            </a:extLst>
          </p:cNvPr>
          <p:cNvSpPr txBox="1"/>
          <p:nvPr/>
        </p:nvSpPr>
        <p:spPr>
          <a:xfrm>
            <a:off x="0" y="6488668"/>
            <a:ext cx="11675424" cy="369332"/>
          </a:xfrm>
          <a:prstGeom prst="rect">
            <a:avLst/>
          </a:prstGeom>
          <a:noFill/>
        </p:spPr>
        <p:txBody>
          <a:bodyPr wrap="square">
            <a:spAutoFit/>
          </a:bodyPr>
          <a:lstStyle/>
          <a:p>
            <a:r>
              <a:rPr lang="en-GB" dirty="0"/>
              <a:t>KDOQI Clinical Practice Guidelines for Chronic Kidney Disease: Evaluation, Classification, and Stratification 2002</a:t>
            </a:r>
          </a:p>
        </p:txBody>
      </p:sp>
      <p:sp>
        <p:nvSpPr>
          <p:cNvPr id="3" name="Oval 2">
            <a:extLst>
              <a:ext uri="{FF2B5EF4-FFF2-40B4-BE49-F238E27FC236}">
                <a16:creationId xmlns:a16="http://schemas.microsoft.com/office/drawing/2014/main" id="{4855D1D2-F99A-F978-1465-94F4FA77490F}"/>
              </a:ext>
            </a:extLst>
          </p:cNvPr>
          <p:cNvSpPr/>
          <p:nvPr/>
        </p:nvSpPr>
        <p:spPr>
          <a:xfrm>
            <a:off x="1910080" y="1402080"/>
            <a:ext cx="914400" cy="9144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59165744-C06A-DA9A-CDB8-58654D471529}"/>
              </a:ext>
            </a:extLst>
          </p:cNvPr>
          <p:cNvSpPr/>
          <p:nvPr/>
        </p:nvSpPr>
        <p:spPr>
          <a:xfrm>
            <a:off x="8097520" y="1168400"/>
            <a:ext cx="914400" cy="9144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1792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diagram of a family with a child&#10;&#10;Description automatically generated with medium confidence">
            <a:extLst>
              <a:ext uri="{FF2B5EF4-FFF2-40B4-BE49-F238E27FC236}">
                <a16:creationId xmlns:a16="http://schemas.microsoft.com/office/drawing/2014/main" id="{2BDF21FC-6A31-5D05-57E1-EA6C518FEC90}"/>
              </a:ext>
            </a:extLst>
          </p:cNvPr>
          <p:cNvPicPr>
            <a:picLocks noChangeAspect="1"/>
          </p:cNvPicPr>
          <p:nvPr/>
        </p:nvPicPr>
        <p:blipFill rotWithShape="1">
          <a:blip r:embed="rId2"/>
          <a:srcRect t="2531" b="4894"/>
          <a:stretch/>
        </p:blipFill>
        <p:spPr>
          <a:xfrm>
            <a:off x="20" y="1282"/>
            <a:ext cx="12191980" cy="6856718"/>
          </a:xfrm>
          <a:prstGeom prst="rect">
            <a:avLst/>
          </a:prstGeom>
        </p:spPr>
      </p:pic>
    </p:spTree>
    <p:extLst>
      <p:ext uri="{BB962C8B-B14F-4D97-AF65-F5344CB8AC3E}">
        <p14:creationId xmlns:p14="http://schemas.microsoft.com/office/powerpoint/2010/main" val="3764912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7FC0-4940-82AA-85DF-4CD235617399}"/>
              </a:ext>
            </a:extLst>
          </p:cNvPr>
          <p:cNvSpPr>
            <a:spLocks noGrp="1"/>
          </p:cNvSpPr>
          <p:nvPr>
            <p:ph type="title"/>
          </p:nvPr>
        </p:nvSpPr>
        <p:spPr>
          <a:xfrm>
            <a:off x="267093" y="0"/>
            <a:ext cx="11765580" cy="1616203"/>
          </a:xfrm>
        </p:spPr>
        <p:txBody>
          <a:bodyPr anchor="b">
            <a:normAutofit/>
          </a:bodyPr>
          <a:lstStyle/>
          <a:p>
            <a:r>
              <a:rPr lang="en-GB" sz="4800" b="1" dirty="0">
                <a:latin typeface="Times New Roman" panose="02020603050405020304" pitchFamily="18" charset="0"/>
                <a:cs typeface="Times New Roman" panose="02020603050405020304" pitchFamily="18" charset="0"/>
              </a:rPr>
              <a:t>Management of CKD – primary prevention</a:t>
            </a:r>
          </a:p>
        </p:txBody>
      </p:sp>
      <p:sp>
        <p:nvSpPr>
          <p:cNvPr id="3" name="Content Placeholder 2">
            <a:extLst>
              <a:ext uri="{FF2B5EF4-FFF2-40B4-BE49-F238E27FC236}">
                <a16:creationId xmlns:a16="http://schemas.microsoft.com/office/drawing/2014/main" id="{445F7929-C70D-6DDC-EAFD-BA0D7DEDE51D}"/>
              </a:ext>
            </a:extLst>
          </p:cNvPr>
          <p:cNvSpPr>
            <a:spLocks noGrp="1"/>
          </p:cNvSpPr>
          <p:nvPr>
            <p:ph idx="1"/>
          </p:nvPr>
        </p:nvSpPr>
        <p:spPr>
          <a:xfrm>
            <a:off x="449973" y="1845998"/>
            <a:ext cx="4597746" cy="3447832"/>
          </a:xfrm>
        </p:spPr>
        <p:txBody>
          <a:bodyPr anchor="t">
            <a:normAutofit/>
          </a:bodyPr>
          <a:lstStyle/>
          <a:p>
            <a:r>
              <a:rPr lang="en-GB" sz="3200" dirty="0">
                <a:latin typeface="Times New Roman" panose="02020603050405020304" pitchFamily="18" charset="0"/>
                <a:cs typeface="Times New Roman" panose="02020603050405020304" pitchFamily="18" charset="0"/>
              </a:rPr>
              <a:t>Early diagnosis</a:t>
            </a:r>
          </a:p>
          <a:p>
            <a:r>
              <a:rPr lang="en-GB" sz="3200" dirty="0">
                <a:latin typeface="Times New Roman" panose="02020603050405020304" pitchFamily="18" charset="0"/>
                <a:cs typeface="Times New Roman" panose="02020603050405020304" pitchFamily="18" charset="0"/>
              </a:rPr>
              <a:t>Delay progression </a:t>
            </a:r>
          </a:p>
          <a:p>
            <a:r>
              <a:rPr lang="en-GB" sz="3200" dirty="0">
                <a:latin typeface="Times New Roman" panose="02020603050405020304" pitchFamily="18" charset="0"/>
                <a:cs typeface="Times New Roman" panose="02020603050405020304" pitchFamily="18" charset="0"/>
              </a:rPr>
              <a:t>Reduce CV risk</a:t>
            </a:r>
          </a:p>
          <a:p>
            <a:pPr marL="0" indent="0">
              <a:buNone/>
            </a:pPr>
            <a:endParaRPr lang="en-GB" sz="3200" dirty="0">
              <a:latin typeface="Times New Roman" panose="02020603050405020304" pitchFamily="18" charset="0"/>
              <a:cs typeface="Times New Roman" panose="02020603050405020304" pitchFamily="18" charset="0"/>
            </a:endParaRPr>
          </a:p>
        </p:txBody>
      </p:sp>
      <p:pic>
        <p:nvPicPr>
          <p:cNvPr id="5" name="Picture 2" descr="Steemit Success: Celebrating My 700 Followers Milestone, My In-Depth  Sharing on the Who, Why, How, Where And When Of Followers And A Giveaway of  10SBD For The Most Voted Comments — Steemit">
            <a:extLst>
              <a:ext uri="{FF2B5EF4-FFF2-40B4-BE49-F238E27FC236}">
                <a16:creationId xmlns:a16="http://schemas.microsoft.com/office/drawing/2014/main" id="{7ADAF28F-B6E7-1B2D-D648-C30A28CF2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1182" y="1798849"/>
            <a:ext cx="650081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920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0" name="Rectangle 9229">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6AACB4-4BAD-517E-E566-8FD1A8CE5B64}"/>
              </a:ext>
            </a:extLst>
          </p:cNvPr>
          <p:cNvSpPr>
            <a:spLocks noGrp="1"/>
          </p:cNvSpPr>
          <p:nvPr>
            <p:ph type="title"/>
          </p:nvPr>
        </p:nvSpPr>
        <p:spPr>
          <a:xfrm>
            <a:off x="838200" y="557189"/>
            <a:ext cx="10515600" cy="2057043"/>
          </a:xfrm>
        </p:spPr>
        <p:txBody>
          <a:bodyPr vert="horz" lIns="91440" tIns="45720" rIns="91440" bIns="45720" rtlCol="0" anchor="ctr">
            <a:normAutofit/>
          </a:bodyPr>
          <a:lstStyle/>
          <a:p>
            <a:r>
              <a:rPr lang="en-US" sz="5200" b="1" kern="1200" dirty="0">
                <a:solidFill>
                  <a:schemeClr val="tx1"/>
                </a:solidFill>
                <a:latin typeface="Times New Roman" panose="02020603050405020304" pitchFamily="18" charset="0"/>
                <a:cs typeface="Times New Roman" panose="02020603050405020304" pitchFamily="18" charset="0"/>
              </a:rPr>
              <a:t>CKD Management Guidelines</a:t>
            </a:r>
          </a:p>
        </p:txBody>
      </p:sp>
      <p:pic>
        <p:nvPicPr>
          <p:cNvPr id="9218" name="Picture 2" descr="CKD Evaluation and Management – KDIGO">
            <a:extLst>
              <a:ext uri="{FF2B5EF4-FFF2-40B4-BE49-F238E27FC236}">
                <a16:creationId xmlns:a16="http://schemas.microsoft.com/office/drawing/2014/main" id="{D52CC940-2DE8-F2A1-3091-7FDEEBA8E96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65" r="-2" b="1761"/>
          <a:stretch/>
        </p:blipFill>
        <p:spPr bwMode="auto">
          <a:xfrm>
            <a:off x="194099" y="3270502"/>
            <a:ext cx="3797536" cy="254575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GM NICE Guidelines Update ...">
            <a:extLst>
              <a:ext uri="{FF2B5EF4-FFF2-40B4-BE49-F238E27FC236}">
                <a16:creationId xmlns:a16="http://schemas.microsoft.com/office/drawing/2014/main" id="{AEE48E5F-BEA0-66C0-BE56-14D537B1D9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043" b="2"/>
          <a:stretch/>
        </p:blipFill>
        <p:spPr bwMode="auto">
          <a:xfrm>
            <a:off x="4185735" y="3270502"/>
            <a:ext cx="3797536" cy="254573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he UK Kidney Association">
            <a:extLst>
              <a:ext uri="{FF2B5EF4-FFF2-40B4-BE49-F238E27FC236}">
                <a16:creationId xmlns:a16="http://schemas.microsoft.com/office/drawing/2014/main" id="{D35A81FB-472D-0F4C-8270-CDEEB19B4D5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192673" y="3836499"/>
            <a:ext cx="3797536" cy="141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508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8BC7-5581-B645-AF3E-83E26F866792}"/>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0B8C7C60-3462-F1A3-F54F-F58809C176DD}"/>
              </a:ext>
            </a:extLst>
          </p:cNvPr>
          <p:cNvPicPr>
            <a:picLocks noGrp="1" noChangeAspect="1"/>
          </p:cNvPicPr>
          <p:nvPr>
            <p:ph idx="1"/>
          </p:nvPr>
        </p:nvPicPr>
        <p:blipFill>
          <a:blip r:embed="rId3"/>
          <a:stretch>
            <a:fillRect/>
          </a:stretch>
        </p:blipFill>
        <p:spPr>
          <a:xfrm>
            <a:off x="90487" y="1185893"/>
            <a:ext cx="10515600" cy="1290311"/>
          </a:xfrm>
        </p:spPr>
      </p:pic>
      <p:pic>
        <p:nvPicPr>
          <p:cNvPr id="7" name="Picture 6">
            <a:extLst>
              <a:ext uri="{FF2B5EF4-FFF2-40B4-BE49-F238E27FC236}">
                <a16:creationId xmlns:a16="http://schemas.microsoft.com/office/drawing/2014/main" id="{CBD5FF5C-4C4F-F2BF-D8F1-93EDE43D387A}"/>
              </a:ext>
            </a:extLst>
          </p:cNvPr>
          <p:cNvPicPr>
            <a:picLocks noChangeAspect="1"/>
          </p:cNvPicPr>
          <p:nvPr/>
        </p:nvPicPr>
        <p:blipFill>
          <a:blip r:embed="rId4"/>
          <a:stretch>
            <a:fillRect/>
          </a:stretch>
        </p:blipFill>
        <p:spPr>
          <a:xfrm>
            <a:off x="42863" y="2150183"/>
            <a:ext cx="11401425" cy="1333500"/>
          </a:xfrm>
          <a:prstGeom prst="rect">
            <a:avLst/>
          </a:prstGeom>
        </p:spPr>
      </p:pic>
      <p:pic>
        <p:nvPicPr>
          <p:cNvPr id="3" name="Picture 2">
            <a:extLst>
              <a:ext uri="{FF2B5EF4-FFF2-40B4-BE49-F238E27FC236}">
                <a16:creationId xmlns:a16="http://schemas.microsoft.com/office/drawing/2014/main" id="{C505E1EB-5616-9885-0BE3-932A80CADF9F}"/>
              </a:ext>
            </a:extLst>
          </p:cNvPr>
          <p:cNvPicPr>
            <a:picLocks noChangeAspect="1"/>
          </p:cNvPicPr>
          <p:nvPr/>
        </p:nvPicPr>
        <p:blipFill>
          <a:blip r:embed="rId5"/>
          <a:stretch>
            <a:fillRect/>
          </a:stretch>
        </p:blipFill>
        <p:spPr>
          <a:xfrm>
            <a:off x="0" y="130136"/>
            <a:ext cx="10696575" cy="1076325"/>
          </a:xfrm>
          <a:prstGeom prst="rect">
            <a:avLst/>
          </a:prstGeom>
        </p:spPr>
      </p:pic>
      <p:pic>
        <p:nvPicPr>
          <p:cNvPr id="4" name="Picture 3">
            <a:extLst>
              <a:ext uri="{FF2B5EF4-FFF2-40B4-BE49-F238E27FC236}">
                <a16:creationId xmlns:a16="http://schemas.microsoft.com/office/drawing/2014/main" id="{7ECF7C20-135C-775B-32D4-65D6B43DFAA5}"/>
              </a:ext>
            </a:extLst>
          </p:cNvPr>
          <p:cNvPicPr>
            <a:picLocks noChangeAspect="1"/>
          </p:cNvPicPr>
          <p:nvPr/>
        </p:nvPicPr>
        <p:blipFill>
          <a:blip r:embed="rId6"/>
          <a:stretch>
            <a:fillRect/>
          </a:stretch>
        </p:blipFill>
        <p:spPr>
          <a:xfrm>
            <a:off x="0" y="5062532"/>
            <a:ext cx="8785645" cy="2072577"/>
          </a:xfrm>
          <a:prstGeom prst="rect">
            <a:avLst/>
          </a:prstGeom>
        </p:spPr>
      </p:pic>
      <p:pic>
        <p:nvPicPr>
          <p:cNvPr id="6" name="Content Placeholder 10">
            <a:extLst>
              <a:ext uri="{FF2B5EF4-FFF2-40B4-BE49-F238E27FC236}">
                <a16:creationId xmlns:a16="http://schemas.microsoft.com/office/drawing/2014/main" id="{4AC1A0CF-B0BB-0A7D-CE16-94A58E9F129F}"/>
              </a:ext>
            </a:extLst>
          </p:cNvPr>
          <p:cNvPicPr>
            <a:picLocks noChangeAspect="1"/>
          </p:cNvPicPr>
          <p:nvPr/>
        </p:nvPicPr>
        <p:blipFill>
          <a:blip r:embed="rId7"/>
          <a:stretch>
            <a:fillRect/>
          </a:stretch>
        </p:blipFill>
        <p:spPr>
          <a:xfrm>
            <a:off x="42863" y="3483683"/>
            <a:ext cx="10515600" cy="1333500"/>
          </a:xfrm>
          <a:prstGeom prst="rect">
            <a:avLst/>
          </a:prstGeom>
        </p:spPr>
      </p:pic>
      <p:pic>
        <p:nvPicPr>
          <p:cNvPr id="8" name="Content Placeholder 5">
            <a:extLst>
              <a:ext uri="{FF2B5EF4-FFF2-40B4-BE49-F238E27FC236}">
                <a16:creationId xmlns:a16="http://schemas.microsoft.com/office/drawing/2014/main" id="{2767C408-38DB-32A8-0637-8DA11AAC3FA0}"/>
              </a:ext>
            </a:extLst>
          </p:cNvPr>
          <p:cNvPicPr>
            <a:picLocks noChangeAspect="1"/>
          </p:cNvPicPr>
          <p:nvPr/>
        </p:nvPicPr>
        <p:blipFill>
          <a:blip r:embed="rId8"/>
          <a:stretch>
            <a:fillRect/>
          </a:stretch>
        </p:blipFill>
        <p:spPr>
          <a:xfrm>
            <a:off x="8980554" y="4134348"/>
            <a:ext cx="2700016" cy="1964473"/>
          </a:xfrm>
          <a:prstGeom prst="rect">
            <a:avLst/>
          </a:prstGeom>
        </p:spPr>
      </p:pic>
    </p:spTree>
    <p:extLst>
      <p:ext uri="{BB962C8B-B14F-4D97-AF65-F5344CB8AC3E}">
        <p14:creationId xmlns:p14="http://schemas.microsoft.com/office/powerpoint/2010/main" val="3539963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8BC7-5581-B645-AF3E-83E26F866792}"/>
              </a:ext>
            </a:extLst>
          </p:cNvPr>
          <p:cNvSpPr>
            <a:spLocks noGrp="1"/>
          </p:cNvSpPr>
          <p:nvPr>
            <p:ph type="title"/>
          </p:nvPr>
        </p:nvSpPr>
        <p:spPr>
          <a:xfrm>
            <a:off x="747712" y="2103437"/>
            <a:ext cx="10515600" cy="1325563"/>
          </a:xfrm>
        </p:spPr>
        <p:txBody>
          <a:bodyPr/>
          <a:lstStyle/>
          <a:p>
            <a:endParaRPr lang="en-GB" dirty="0"/>
          </a:p>
        </p:txBody>
      </p:sp>
      <p:pic>
        <p:nvPicPr>
          <p:cNvPr id="3" name="Picture 2">
            <a:extLst>
              <a:ext uri="{FF2B5EF4-FFF2-40B4-BE49-F238E27FC236}">
                <a16:creationId xmlns:a16="http://schemas.microsoft.com/office/drawing/2014/main" id="{C505E1EB-5616-9885-0BE3-932A80CADF9F}"/>
              </a:ext>
            </a:extLst>
          </p:cNvPr>
          <p:cNvPicPr>
            <a:picLocks noChangeAspect="1"/>
          </p:cNvPicPr>
          <p:nvPr/>
        </p:nvPicPr>
        <p:blipFill>
          <a:blip r:embed="rId3"/>
          <a:stretch>
            <a:fillRect/>
          </a:stretch>
        </p:blipFill>
        <p:spPr>
          <a:xfrm>
            <a:off x="657224" y="2228055"/>
            <a:ext cx="10696575" cy="1076325"/>
          </a:xfrm>
          <a:prstGeom prst="rect">
            <a:avLst/>
          </a:prstGeom>
        </p:spPr>
      </p:pic>
      <p:pic>
        <p:nvPicPr>
          <p:cNvPr id="4" name="Picture 4" descr="CGM NICE Guidelines Update ...">
            <a:extLst>
              <a:ext uri="{FF2B5EF4-FFF2-40B4-BE49-F238E27FC236}">
                <a16:creationId xmlns:a16="http://schemas.microsoft.com/office/drawing/2014/main" id="{FD85C01E-E59E-4125-83F4-3B0C173159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043" b="2"/>
          <a:stretch/>
        </p:blipFill>
        <p:spPr bwMode="auto">
          <a:xfrm>
            <a:off x="4106743" y="3790056"/>
            <a:ext cx="3797536" cy="2545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343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B9FDE-1D15-8A06-77FF-C9E3ED450B7C}"/>
              </a:ext>
            </a:extLst>
          </p:cNvPr>
          <p:cNvSpPr>
            <a:spLocks noGrp="1"/>
          </p:cNvSpPr>
          <p:nvPr>
            <p:ph type="title"/>
          </p:nvPr>
        </p:nvSpPr>
        <p:spPr/>
        <p:txBody>
          <a:bodyPr/>
          <a:lstStyle/>
          <a:p>
            <a:r>
              <a:rPr lang="en-GB" b="1" dirty="0">
                <a:latin typeface="Times New Roman" panose="02020603050405020304" pitchFamily="18" charset="0"/>
                <a:cs typeface="Times New Roman" panose="02020603050405020304" pitchFamily="18" charset="0"/>
              </a:rPr>
              <a:t>2021 NICE GUIDANCE – what is new?</a:t>
            </a:r>
          </a:p>
        </p:txBody>
      </p:sp>
      <p:sp>
        <p:nvSpPr>
          <p:cNvPr id="3" name="Content Placeholder 2">
            <a:extLst>
              <a:ext uri="{FF2B5EF4-FFF2-40B4-BE49-F238E27FC236}">
                <a16:creationId xmlns:a16="http://schemas.microsoft.com/office/drawing/2014/main" id="{57FB734A-30E3-9832-18F3-87A84C68DFA9}"/>
              </a:ext>
            </a:extLst>
          </p:cNvPr>
          <p:cNvSpPr>
            <a:spLocks noGrp="1"/>
          </p:cNvSpPr>
          <p:nvPr>
            <p:ph idx="1"/>
          </p:nvPr>
        </p:nvSpPr>
        <p:spPr/>
        <p:txBody>
          <a:bodyPr>
            <a:normAutofit fontScale="92500" lnSpcReduction="10000"/>
          </a:bodyPr>
          <a:lstStyle/>
          <a:p>
            <a:r>
              <a:rPr lang="en-GB" dirty="0">
                <a:latin typeface="Times New Roman" panose="02020603050405020304" pitchFamily="18" charset="0"/>
                <a:cs typeface="Times New Roman" panose="02020603050405020304" pitchFamily="18" charset="0"/>
              </a:rPr>
              <a:t>Classification of CKD based on eGFR and albuminuria category</a:t>
            </a:r>
          </a:p>
          <a:p>
            <a:r>
              <a:rPr lang="en-GB" dirty="0">
                <a:latin typeface="Times New Roman" panose="02020603050405020304" pitchFamily="18" charset="0"/>
                <a:cs typeface="Times New Roman" panose="02020603050405020304" pitchFamily="18" charset="0"/>
              </a:rPr>
              <a:t>Blood pressure management guidance </a:t>
            </a:r>
          </a:p>
          <a:p>
            <a:r>
              <a:rPr lang="en-GB" dirty="0">
                <a:latin typeface="Times New Roman" panose="02020603050405020304" pitchFamily="18" charset="0"/>
                <a:cs typeface="Times New Roman" panose="02020603050405020304" pitchFamily="18" charset="0"/>
              </a:rPr>
              <a:t>SGLT2 inhibitors. </a:t>
            </a:r>
          </a:p>
          <a:p>
            <a:r>
              <a:rPr lang="en-GB" dirty="0">
                <a:latin typeface="Times New Roman" panose="02020603050405020304" pitchFamily="18" charset="0"/>
                <a:cs typeface="Times New Roman" panose="02020603050405020304" pitchFamily="18" charset="0"/>
              </a:rPr>
              <a:t>Kidney Risk equation to estimate 5 risk of needing renal replacement.</a:t>
            </a:r>
          </a:p>
          <a:p>
            <a:r>
              <a:rPr lang="en-GB" dirty="0">
                <a:latin typeface="Times New Roman" panose="02020603050405020304" pitchFamily="18" charset="0"/>
                <a:cs typeface="Times New Roman" panose="02020603050405020304" pitchFamily="18" charset="0"/>
              </a:rPr>
              <a:t>Visual guides on CKD identification, phosphate binders and proteinuria management</a:t>
            </a:r>
          </a:p>
          <a:p>
            <a:r>
              <a:rPr lang="en-GB" dirty="0">
                <a:latin typeface="Times New Roman" panose="02020603050405020304" pitchFamily="18" charset="0"/>
                <a:cs typeface="Times New Roman" panose="02020603050405020304" pitchFamily="18" charset="0"/>
              </a:rPr>
              <a:t>Lifestyle modifications (diet, exercise, low salt, smoking cessation)</a:t>
            </a:r>
          </a:p>
          <a:p>
            <a:r>
              <a:rPr lang="en-GB" dirty="0">
                <a:latin typeface="Times New Roman" panose="02020603050405020304" pitchFamily="18" charset="0"/>
                <a:cs typeface="Times New Roman" panose="02020603050405020304" pitchFamily="18" charset="0"/>
              </a:rPr>
              <a:t>Statins in patients with CKD with a GFR &lt; 60 and / or with albuminuria. </a:t>
            </a:r>
          </a:p>
          <a:p>
            <a:r>
              <a:rPr lang="en-GB" dirty="0">
                <a:latin typeface="Times New Roman" panose="02020603050405020304" pitchFamily="18" charset="0"/>
                <a:cs typeface="Times New Roman" panose="02020603050405020304" pitchFamily="18" charset="0"/>
              </a:rPr>
              <a:t>Patients should have their renal function monitored for at least 3 </a:t>
            </a:r>
            <a:r>
              <a:rPr lang="en-GB" dirty="0" err="1">
                <a:latin typeface="Times New Roman" panose="02020603050405020304" pitchFamily="18" charset="0"/>
                <a:cs typeface="Times New Roman" panose="02020603050405020304" pitchFamily="18" charset="0"/>
              </a:rPr>
              <a:t>yrs</a:t>
            </a:r>
            <a:r>
              <a:rPr lang="en-GB" dirty="0">
                <a:latin typeface="Times New Roman" panose="02020603050405020304" pitchFamily="18" charset="0"/>
                <a:cs typeface="Times New Roman" panose="02020603050405020304" pitchFamily="18" charset="0"/>
              </a:rPr>
              <a:t> after an episode of AKI</a:t>
            </a:r>
          </a:p>
          <a:p>
            <a:endParaRPr lang="en-GB" dirty="0"/>
          </a:p>
        </p:txBody>
      </p:sp>
      <p:sp>
        <p:nvSpPr>
          <p:cNvPr id="4" name="Rectangle 3">
            <a:extLst>
              <a:ext uri="{FF2B5EF4-FFF2-40B4-BE49-F238E27FC236}">
                <a16:creationId xmlns:a16="http://schemas.microsoft.com/office/drawing/2014/main" id="{A12C1EFE-30CF-E0A4-B60A-21A154BFEBA9}"/>
              </a:ext>
            </a:extLst>
          </p:cNvPr>
          <p:cNvSpPr txBox="1">
            <a:spLocks noChangeArrowheads="1"/>
          </p:cNvSpPr>
          <p:nvPr/>
        </p:nvSpPr>
        <p:spPr>
          <a:xfrm>
            <a:off x="143915" y="6252369"/>
            <a:ext cx="8340725" cy="485775"/>
          </a:xfrm>
          <a:prstGeom prst="rect">
            <a:avLst/>
          </a:prstGeom>
        </p:spPr>
        <p:txBody>
          <a:bodyPr vert="horz" lIns="91440" tIns="45720" rIns="91440" bIns="45720" rtlCol="0" anchor="ctr">
            <a:normAutofit fontScale="40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latin typeface="Arial" charset="0"/>
              <a:ea typeface="ヒラギノ角ゴ Pro W3"/>
              <a:cs typeface="Arial" charset="0"/>
            </a:endParaRPr>
          </a:p>
          <a:p>
            <a:r>
              <a:rPr lang="en-GB" sz="3200" b="1" dirty="0">
                <a:latin typeface="Arial" charset="0"/>
                <a:ea typeface="ヒラギノ角ゴ Pro W3"/>
                <a:cs typeface="Arial" charset="0"/>
              </a:rPr>
              <a:t>NICE GUIDANCE NG23 (2021) CHRONIC KIDNEY DISEASE ASSESSMENT AND MANAGEMENT</a:t>
            </a:r>
          </a:p>
        </p:txBody>
      </p:sp>
      <p:sp>
        <p:nvSpPr>
          <p:cNvPr id="5" name="Star: 5 Points 4">
            <a:extLst>
              <a:ext uri="{FF2B5EF4-FFF2-40B4-BE49-F238E27FC236}">
                <a16:creationId xmlns:a16="http://schemas.microsoft.com/office/drawing/2014/main" id="{7FFC602C-C144-DB23-44EA-FAAC8FF65DF8}"/>
              </a:ext>
            </a:extLst>
          </p:cNvPr>
          <p:cNvSpPr/>
          <p:nvPr/>
        </p:nvSpPr>
        <p:spPr>
          <a:xfrm>
            <a:off x="377595" y="1825625"/>
            <a:ext cx="460605" cy="30162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tar: 5 Points 5">
            <a:extLst>
              <a:ext uri="{FF2B5EF4-FFF2-40B4-BE49-F238E27FC236}">
                <a16:creationId xmlns:a16="http://schemas.microsoft.com/office/drawing/2014/main" id="{28046369-EDC1-036A-5A4A-CA1DBF50E37C}"/>
              </a:ext>
            </a:extLst>
          </p:cNvPr>
          <p:cNvSpPr/>
          <p:nvPr/>
        </p:nvSpPr>
        <p:spPr>
          <a:xfrm>
            <a:off x="377595" y="2249963"/>
            <a:ext cx="460605" cy="30162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tar: 5 Points 6">
            <a:extLst>
              <a:ext uri="{FF2B5EF4-FFF2-40B4-BE49-F238E27FC236}">
                <a16:creationId xmlns:a16="http://schemas.microsoft.com/office/drawing/2014/main" id="{4DC8D0EA-6071-6A81-9D8D-ACC8DBE0A9DD}"/>
              </a:ext>
            </a:extLst>
          </p:cNvPr>
          <p:cNvSpPr/>
          <p:nvPr/>
        </p:nvSpPr>
        <p:spPr>
          <a:xfrm>
            <a:off x="377595" y="2686525"/>
            <a:ext cx="460605" cy="30162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B911ADCA-D3DB-48FC-31BB-A1E3EFDED36B}"/>
              </a:ext>
            </a:extLst>
          </p:cNvPr>
          <p:cNvSpPr/>
          <p:nvPr/>
        </p:nvSpPr>
        <p:spPr>
          <a:xfrm>
            <a:off x="377594" y="3123087"/>
            <a:ext cx="460605" cy="30162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5749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38239-DF87-D609-E4A0-3F794F61D577}"/>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Definition of CKD</a:t>
            </a:r>
            <a:endParaRPr lang="en-GB"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545C812-8314-6D79-CA44-0806FEF1AC15}"/>
              </a:ext>
            </a:extLst>
          </p:cNvPr>
          <p:cNvSpPr>
            <a:spLocks noGrp="1"/>
          </p:cNvSpPr>
          <p:nvPr>
            <p:ph idx="1"/>
          </p:nvPr>
        </p:nvSpPr>
        <p:spPr/>
        <p:txBody>
          <a:bodyPr/>
          <a:lstStyle/>
          <a:p>
            <a:pPr marL="0" indent="0" algn="ctr">
              <a:buNone/>
            </a:pPr>
            <a:r>
              <a:rPr lang="en-GB" dirty="0">
                <a:latin typeface="Times New Roman" panose="02020603050405020304" pitchFamily="18" charset="0"/>
                <a:cs typeface="Times New Roman" panose="02020603050405020304" pitchFamily="18" charset="0"/>
              </a:rPr>
              <a:t>Two eGFR estimations &lt;60 mL/min/1.73 m2 over a period not less than 90 days</a:t>
            </a:r>
          </a:p>
          <a:p>
            <a:pPr marL="0" indent="0" algn="ctr">
              <a:buNone/>
            </a:pPr>
            <a:endParaRPr lang="en-GB" dirty="0">
              <a:latin typeface="Times New Roman" panose="02020603050405020304" pitchFamily="18" charset="0"/>
              <a:cs typeface="Times New Roman" panose="02020603050405020304" pitchFamily="18" charset="0"/>
            </a:endParaRPr>
          </a:p>
          <a:p>
            <a:pPr marL="0" indent="0" algn="ctr">
              <a:buNone/>
            </a:pPr>
            <a:r>
              <a:rPr lang="en-GB" b="1" dirty="0">
                <a:latin typeface="Times New Roman" panose="02020603050405020304" pitchFamily="18" charset="0"/>
                <a:cs typeface="Times New Roman" panose="02020603050405020304" pitchFamily="18" charset="0"/>
              </a:rPr>
              <a:t>AND / OR</a:t>
            </a:r>
          </a:p>
          <a:p>
            <a:pPr marL="0" indent="0" algn="ctr">
              <a:buNone/>
            </a:pPr>
            <a:endParaRPr lang="en-GB" dirty="0">
              <a:latin typeface="Times New Roman" panose="02020603050405020304" pitchFamily="18" charset="0"/>
              <a:cs typeface="Times New Roman" panose="02020603050405020304" pitchFamily="18" charset="0"/>
            </a:endParaRPr>
          </a:p>
          <a:p>
            <a:pPr marL="0" indent="0" algn="ctr">
              <a:buNone/>
            </a:pPr>
            <a:r>
              <a:rPr lang="en-GB" dirty="0">
                <a:latin typeface="Times New Roman" panose="02020603050405020304" pitchFamily="18" charset="0"/>
                <a:cs typeface="Times New Roman" panose="02020603050405020304" pitchFamily="18" charset="0"/>
              </a:rPr>
              <a:t>ACR &gt;3 mg/mmol</a:t>
            </a:r>
          </a:p>
          <a:p>
            <a:pPr marL="0" indent="0">
              <a:buNone/>
            </a:pPr>
            <a:endParaRPr lang="en-GB" dirty="0">
              <a:latin typeface="Times New Roman" panose="02020603050405020304" pitchFamily="18" charset="0"/>
              <a:cs typeface="Times New Roman" panose="02020603050405020304" pitchFamily="18" charset="0"/>
            </a:endParaRPr>
          </a:p>
        </p:txBody>
      </p:sp>
      <p:sp>
        <p:nvSpPr>
          <p:cNvPr id="6" name="Rectangle 3">
            <a:extLst>
              <a:ext uri="{FF2B5EF4-FFF2-40B4-BE49-F238E27FC236}">
                <a16:creationId xmlns:a16="http://schemas.microsoft.com/office/drawing/2014/main" id="{F18F357F-7719-6929-65C9-705CD97D18D7}"/>
              </a:ext>
            </a:extLst>
          </p:cNvPr>
          <p:cNvSpPr txBox="1">
            <a:spLocks noChangeArrowheads="1"/>
          </p:cNvSpPr>
          <p:nvPr/>
        </p:nvSpPr>
        <p:spPr>
          <a:xfrm>
            <a:off x="-607925" y="6281846"/>
            <a:ext cx="8340725" cy="485775"/>
          </a:xfrm>
          <a:prstGeom prst="rect">
            <a:avLst/>
          </a:prstGeom>
        </p:spPr>
        <p:txBody>
          <a:bodyPr vert="horz" lIns="91440" tIns="45720" rIns="91440" bIns="45720" rtlCol="0" anchor="ctr">
            <a:normAutofit fontScale="40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latin typeface="Arial" charset="0"/>
              <a:ea typeface="ヒラギノ角ゴ Pro W3"/>
              <a:cs typeface="Arial" charset="0"/>
            </a:endParaRPr>
          </a:p>
          <a:p>
            <a:r>
              <a:rPr lang="en-GB" sz="3200" b="1" dirty="0">
                <a:latin typeface="Arial" charset="0"/>
                <a:ea typeface="ヒラギノ角ゴ Pro W3"/>
                <a:cs typeface="Arial" charset="0"/>
              </a:rPr>
              <a:t>NICE GUIDANCE NG23 (2021) CHRONIC KIDNEY DISEASE ASSESSMENT AND MANAGEMENT</a:t>
            </a:r>
          </a:p>
        </p:txBody>
      </p:sp>
      <p:pic>
        <p:nvPicPr>
          <p:cNvPr id="5" name="Picture 4">
            <a:extLst>
              <a:ext uri="{FF2B5EF4-FFF2-40B4-BE49-F238E27FC236}">
                <a16:creationId xmlns:a16="http://schemas.microsoft.com/office/drawing/2014/main" id="{914EB691-638D-295E-CDBD-A0A79D44A82F}"/>
              </a:ext>
            </a:extLst>
          </p:cNvPr>
          <p:cNvPicPr>
            <a:picLocks noChangeAspect="1"/>
          </p:cNvPicPr>
          <p:nvPr/>
        </p:nvPicPr>
        <p:blipFill>
          <a:blip r:embed="rId3"/>
          <a:stretch>
            <a:fillRect/>
          </a:stretch>
        </p:blipFill>
        <p:spPr>
          <a:xfrm>
            <a:off x="9881416" y="5708772"/>
            <a:ext cx="2310584" cy="1146147"/>
          </a:xfrm>
          <a:prstGeom prst="rect">
            <a:avLst/>
          </a:prstGeom>
        </p:spPr>
      </p:pic>
    </p:spTree>
    <p:extLst>
      <p:ext uri="{BB962C8B-B14F-4D97-AF65-F5344CB8AC3E}">
        <p14:creationId xmlns:p14="http://schemas.microsoft.com/office/powerpoint/2010/main" val="2459017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8A9D8-2126-5DD3-8D79-E27F064F8268}"/>
              </a:ext>
            </a:extLst>
          </p:cNvPr>
          <p:cNvSpPr>
            <a:spLocks noGrp="1"/>
          </p:cNvSpPr>
          <p:nvPr>
            <p:ph type="title"/>
          </p:nvPr>
        </p:nvSpPr>
        <p:spPr/>
        <p:txBody>
          <a:bodyPr/>
          <a:lstStyle/>
          <a:p>
            <a:r>
              <a:rPr lang="en-GB" dirty="0">
                <a:latin typeface="Times New Roman" panose="02020603050405020304" pitchFamily="18" charset="0"/>
                <a:cs typeface="Times New Roman" panose="02020603050405020304" pitchFamily="18" charset="0"/>
              </a:rPr>
              <a:t>Overview of presentation</a:t>
            </a:r>
          </a:p>
        </p:txBody>
      </p:sp>
      <p:sp>
        <p:nvSpPr>
          <p:cNvPr id="3" name="Content Placeholder 2">
            <a:extLst>
              <a:ext uri="{FF2B5EF4-FFF2-40B4-BE49-F238E27FC236}">
                <a16:creationId xmlns:a16="http://schemas.microsoft.com/office/drawing/2014/main" id="{AA78192A-B9BF-A4A9-B3BE-8640736A9347}"/>
              </a:ext>
            </a:extLst>
          </p:cNvPr>
          <p:cNvSpPr>
            <a:spLocks noGrp="1"/>
          </p:cNvSpPr>
          <p:nvPr>
            <p:ph idx="1"/>
          </p:nvPr>
        </p:nvSpPr>
        <p:spPr/>
        <p:txBody>
          <a:bodyPr>
            <a:normAutofit/>
          </a:bodyPr>
          <a:lstStyle/>
          <a:p>
            <a:r>
              <a:rPr lang="en-GB" dirty="0">
                <a:latin typeface="Times New Roman" panose="02020603050405020304" pitchFamily="18" charset="0"/>
                <a:cs typeface="Times New Roman" panose="02020603050405020304" pitchFamily="18" charset="0"/>
              </a:rPr>
              <a:t>CKD – the size of the problem and why is it important?</a:t>
            </a:r>
          </a:p>
          <a:p>
            <a:r>
              <a:rPr lang="en-GB" dirty="0">
                <a:latin typeface="Times New Roman" panose="02020603050405020304" pitchFamily="18" charset="0"/>
                <a:cs typeface="Times New Roman" panose="02020603050405020304" pitchFamily="18" charset="0"/>
              </a:rPr>
              <a:t>Back to basics</a:t>
            </a:r>
          </a:p>
          <a:p>
            <a:r>
              <a:rPr lang="en-GB" dirty="0">
                <a:latin typeface="Times New Roman" panose="02020603050405020304" pitchFamily="18" charset="0"/>
                <a:cs typeface="Times New Roman" panose="02020603050405020304" pitchFamily="18" charset="0"/>
              </a:rPr>
              <a:t>What is </a:t>
            </a:r>
            <a:r>
              <a:rPr lang="en-GB" b="1" dirty="0">
                <a:latin typeface="Times New Roman" panose="02020603050405020304" pitchFamily="18" charset="0"/>
                <a:cs typeface="Times New Roman" panose="02020603050405020304" pitchFamily="18" charset="0"/>
              </a:rPr>
              <a:t>new</a:t>
            </a:r>
          </a:p>
          <a:p>
            <a:pPr lvl="1"/>
            <a:r>
              <a:rPr lang="en-GB" dirty="0">
                <a:latin typeface="Times New Roman" panose="02020603050405020304" pitchFamily="18" charset="0"/>
                <a:cs typeface="Times New Roman" panose="02020603050405020304" pitchFamily="18" charset="0"/>
              </a:rPr>
              <a:t>NICE / KDIGO guidelines</a:t>
            </a:r>
          </a:p>
          <a:p>
            <a:pPr lvl="1"/>
            <a:r>
              <a:rPr lang="en-GB" dirty="0">
                <a:latin typeface="Times New Roman" panose="02020603050405020304" pitchFamily="18" charset="0"/>
                <a:cs typeface="Times New Roman" panose="02020603050405020304" pitchFamily="18" charset="0"/>
              </a:rPr>
              <a:t>“New kids on the block” – SGL2 inhibitors, finerenone, </a:t>
            </a:r>
          </a:p>
          <a:p>
            <a:r>
              <a:rPr lang="en-GB" dirty="0">
                <a:latin typeface="Times New Roman" panose="02020603050405020304" pitchFamily="18" charset="0"/>
                <a:cs typeface="Times New Roman" panose="02020603050405020304" pitchFamily="18" charset="0"/>
              </a:rPr>
              <a:t>What is my approach to CKD management</a:t>
            </a:r>
          </a:p>
        </p:txBody>
      </p:sp>
    </p:spTree>
    <p:extLst>
      <p:ext uri="{BB962C8B-B14F-4D97-AF65-F5344CB8AC3E}">
        <p14:creationId xmlns:p14="http://schemas.microsoft.com/office/powerpoint/2010/main" val="4294394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49528-E2DB-159A-B47D-5B98543B4241}"/>
              </a:ext>
            </a:extLst>
          </p:cNvPr>
          <p:cNvSpPr>
            <a:spLocks noGrp="1"/>
          </p:cNvSpPr>
          <p:nvPr>
            <p:ph type="title"/>
          </p:nvPr>
        </p:nvSpPr>
        <p:spPr>
          <a:xfrm>
            <a:off x="839788" y="457199"/>
            <a:ext cx="3932237" cy="2820391"/>
          </a:xfrm>
        </p:spPr>
        <p:txBody>
          <a:bodyPr/>
          <a:lstStyle/>
          <a:p>
            <a:endParaRPr lang="en-GB"/>
          </a:p>
        </p:txBody>
      </p:sp>
      <p:sp>
        <p:nvSpPr>
          <p:cNvPr id="4" name="Text Placeholder 3">
            <a:extLst>
              <a:ext uri="{FF2B5EF4-FFF2-40B4-BE49-F238E27FC236}">
                <a16:creationId xmlns:a16="http://schemas.microsoft.com/office/drawing/2014/main" id="{487944A0-E0A1-6A05-7D9B-AA1A8C575A74}"/>
              </a:ext>
            </a:extLst>
          </p:cNvPr>
          <p:cNvSpPr>
            <a:spLocks noGrp="1"/>
          </p:cNvSpPr>
          <p:nvPr>
            <p:ph type="body" sz="half" idx="2"/>
          </p:nvPr>
        </p:nvSpPr>
        <p:spPr>
          <a:xfrm>
            <a:off x="78248" y="90379"/>
            <a:ext cx="4923071" cy="4180426"/>
          </a:xfrm>
        </p:spPr>
        <p:txBody>
          <a:bodyPr/>
          <a:lstStyle/>
          <a:p>
            <a:r>
              <a:rPr lang="en-GB" sz="2000" dirty="0">
                <a:latin typeface="Times New Roman" panose="02020603050405020304" pitchFamily="18" charset="0"/>
                <a:cs typeface="Times New Roman" panose="02020603050405020304" pitchFamily="18" charset="0"/>
              </a:rPr>
              <a:t>CKD is </a:t>
            </a:r>
            <a:r>
              <a:rPr lang="en-GB" sz="2000" b="1" dirty="0">
                <a:latin typeface="Times New Roman" panose="02020603050405020304" pitchFamily="18" charset="0"/>
                <a:cs typeface="Times New Roman" panose="02020603050405020304" pitchFamily="18" charset="0"/>
              </a:rPr>
              <a:t>classified</a:t>
            </a:r>
            <a:r>
              <a:rPr lang="en-GB" sz="2000" dirty="0">
                <a:latin typeface="Times New Roman" panose="02020603050405020304" pitchFamily="18" charset="0"/>
                <a:cs typeface="Times New Roman" panose="02020603050405020304" pitchFamily="18" charset="0"/>
              </a:rPr>
              <a:t> into 5 stages of severity based on the GFR and the presence or absence of other markers of kidney disease</a:t>
            </a:r>
          </a:p>
          <a:p>
            <a:pPr marL="285750" indent="-285750">
              <a:buFont typeface="Arial" panose="020B0604020202020204" pitchFamily="34" charset="0"/>
              <a:buChar char="•"/>
            </a:pPr>
            <a:r>
              <a:rPr lang="en-GB" sz="2000" dirty="0" err="1">
                <a:latin typeface="Times New Roman" panose="02020603050405020304" pitchFamily="18" charset="0"/>
                <a:cs typeface="Times New Roman" panose="02020603050405020304" pitchFamily="18" charset="0"/>
              </a:rPr>
              <a:t>Micoralbuminuria</a:t>
            </a:r>
            <a:r>
              <a:rPr lang="en-GB" sz="2000" dirty="0">
                <a:latin typeface="Times New Roman" panose="02020603050405020304" pitchFamily="18" charset="0"/>
                <a:cs typeface="Times New Roman" panose="02020603050405020304" pitchFamily="18" charset="0"/>
              </a:rPr>
              <a:t> or proteinuria</a:t>
            </a:r>
          </a:p>
          <a:p>
            <a:pPr marL="285750" indent="-285750">
              <a:buFont typeface="Arial" panose="020B0604020202020204" pitchFamily="34" charset="0"/>
              <a:buChar char="•"/>
            </a:pPr>
            <a:r>
              <a:rPr lang="en-GB" sz="2000" dirty="0" err="1">
                <a:latin typeface="Times New Roman" panose="02020603050405020304" pitchFamily="18" charset="0"/>
                <a:cs typeface="Times New Roman" panose="02020603050405020304" pitchFamily="18" charset="0"/>
              </a:rPr>
              <a:t>Haematuira</a:t>
            </a:r>
            <a:endParaRPr lang="en-GB"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Structural abnormalities diagnosed on USS</a:t>
            </a:r>
          </a:p>
          <a:p>
            <a:pPr marL="285750" indent="-285750">
              <a:buFont typeface="Arial" panose="020B0604020202020204" pitchFamily="34" charset="0"/>
              <a:buChar char="•"/>
            </a:pPr>
            <a:r>
              <a:rPr lang="en-GB" sz="2000" dirty="0">
                <a:latin typeface="Times New Roman" panose="02020603050405020304" pitchFamily="18" charset="0"/>
                <a:cs typeface="Times New Roman" panose="02020603050405020304" pitchFamily="18" charset="0"/>
              </a:rPr>
              <a:t>Biopsy proven </a:t>
            </a:r>
            <a:r>
              <a:rPr lang="en-GB" sz="2000" dirty="0" err="1">
                <a:latin typeface="Times New Roman" panose="02020603050405020304" pitchFamily="18" charset="0"/>
                <a:cs typeface="Times New Roman" panose="02020603050405020304" pitchFamily="18" charset="0"/>
              </a:rPr>
              <a:t>glomerulonephoritis</a:t>
            </a:r>
            <a:endParaRPr lang="en-GB"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GB" dirty="0"/>
          </a:p>
        </p:txBody>
      </p:sp>
      <p:pic>
        <p:nvPicPr>
          <p:cNvPr id="5" name="Picture 2">
            <a:extLst>
              <a:ext uri="{FF2B5EF4-FFF2-40B4-BE49-F238E27FC236}">
                <a16:creationId xmlns:a16="http://schemas.microsoft.com/office/drawing/2014/main" id="{90432C4A-F2C2-687B-D0DC-BCE130680A4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48931" y="457199"/>
            <a:ext cx="5567737" cy="5502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5">
            <a:extLst>
              <a:ext uri="{FF2B5EF4-FFF2-40B4-BE49-F238E27FC236}">
                <a16:creationId xmlns:a16="http://schemas.microsoft.com/office/drawing/2014/main" id="{ED10BD18-EC98-10C3-9EA3-C2EAF6010DC9}"/>
              </a:ext>
            </a:extLst>
          </p:cNvPr>
          <p:cNvPicPr>
            <a:picLocks noChangeAspect="1"/>
          </p:cNvPicPr>
          <p:nvPr/>
        </p:nvPicPr>
        <p:blipFill>
          <a:blip r:embed="rId4"/>
          <a:stretch>
            <a:fillRect/>
          </a:stretch>
        </p:blipFill>
        <p:spPr>
          <a:xfrm>
            <a:off x="196801" y="3799840"/>
            <a:ext cx="4313423" cy="2023648"/>
          </a:xfrm>
          <a:prstGeom prst="rect">
            <a:avLst/>
          </a:prstGeom>
        </p:spPr>
      </p:pic>
      <p:sp>
        <p:nvSpPr>
          <p:cNvPr id="3" name="Rectangle 3">
            <a:extLst>
              <a:ext uri="{FF2B5EF4-FFF2-40B4-BE49-F238E27FC236}">
                <a16:creationId xmlns:a16="http://schemas.microsoft.com/office/drawing/2014/main" id="{422B1C83-A6D8-AF5F-55F9-5CEC22013F56}"/>
              </a:ext>
            </a:extLst>
          </p:cNvPr>
          <p:cNvSpPr txBox="1">
            <a:spLocks noChangeArrowheads="1"/>
          </p:cNvSpPr>
          <p:nvPr/>
        </p:nvSpPr>
        <p:spPr>
          <a:xfrm>
            <a:off x="-607925" y="6281846"/>
            <a:ext cx="8340725" cy="485775"/>
          </a:xfrm>
          <a:prstGeom prst="rect">
            <a:avLst/>
          </a:prstGeom>
        </p:spPr>
        <p:txBody>
          <a:bodyPr vert="horz" lIns="91440" tIns="45720" rIns="91440" bIns="45720" rtlCol="0" anchor="ctr">
            <a:normAutofit fontScale="40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latin typeface="Arial" charset="0"/>
              <a:ea typeface="ヒラギノ角ゴ Pro W3"/>
              <a:cs typeface="Arial" charset="0"/>
            </a:endParaRPr>
          </a:p>
          <a:p>
            <a:r>
              <a:rPr lang="en-GB" sz="3200" b="1" dirty="0">
                <a:latin typeface="Arial" charset="0"/>
                <a:ea typeface="ヒラギノ角ゴ Pro W3"/>
                <a:cs typeface="Arial" charset="0"/>
              </a:rPr>
              <a:t>NICE GUIDANCE NG23 (2021) CHRONIC KIDNEY DISEASE ASSESSMENT AND MANAGEMENT</a:t>
            </a:r>
          </a:p>
        </p:txBody>
      </p:sp>
      <p:sp>
        <p:nvSpPr>
          <p:cNvPr id="7" name="TextBox 6">
            <a:extLst>
              <a:ext uri="{FF2B5EF4-FFF2-40B4-BE49-F238E27FC236}">
                <a16:creationId xmlns:a16="http://schemas.microsoft.com/office/drawing/2014/main" id="{7AB70D9C-C16D-E88F-BAD7-E529BA5B476D}"/>
              </a:ext>
            </a:extLst>
          </p:cNvPr>
          <p:cNvSpPr txBox="1"/>
          <p:nvPr/>
        </p:nvSpPr>
        <p:spPr>
          <a:xfrm flipH="1">
            <a:off x="10029874" y="5024045"/>
            <a:ext cx="2162125" cy="1376756"/>
          </a:xfrm>
          <a:prstGeom prst="homePlate">
            <a:avLst>
              <a:gd name="adj" fmla="val 52138"/>
            </a:avLst>
          </a:prstGeom>
          <a:noFill/>
          <a:ln w="34925">
            <a:solidFill>
              <a:srgbClr val="FF0000"/>
            </a:solidFill>
          </a:ln>
        </p:spPr>
        <p:txBody>
          <a:bodyPr wrap="square" rtlCol="0" anchor="ctr" anchorCtr="0">
            <a:noAutofit/>
          </a:bodyPr>
          <a:lstStyle/>
          <a:p>
            <a:pPr marL="25200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a:ea typeface="+mn-ea"/>
                <a:cs typeface="+mn-cs"/>
              </a:rPr>
              <a:t>• All-cause mortality</a:t>
            </a:r>
          </a:p>
          <a:p>
            <a:pPr marL="25200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a:ea typeface="+mn-ea"/>
                <a:cs typeface="+mn-cs"/>
              </a:rPr>
              <a:t>• CV mortality</a:t>
            </a:r>
          </a:p>
          <a:p>
            <a:pPr marL="25200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a:ea typeface="+mn-ea"/>
                <a:cs typeface="+mn-cs"/>
              </a:rPr>
              <a:t>• ESRD</a:t>
            </a:r>
          </a:p>
          <a:p>
            <a:pPr marL="25200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a:ea typeface="+mn-ea"/>
                <a:cs typeface="+mn-cs"/>
              </a:rPr>
              <a:t>• AKI</a:t>
            </a:r>
          </a:p>
          <a:p>
            <a:pPr marL="252000" marR="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anose="020B0604020202020204"/>
                <a:ea typeface="+mn-ea"/>
                <a:cs typeface="+mn-cs"/>
              </a:rPr>
              <a:t>• Progressive </a:t>
            </a:r>
            <a:r>
              <a:rPr kumimoji="0" lang="en-US" sz="1400" b="0" i="0" u="none" strike="noStrike" kern="1200" cap="none" spc="0" normalizeH="0" baseline="0" noProof="0" dirty="0">
                <a:ln>
                  <a:noFill/>
                </a:ln>
                <a:effectLst/>
                <a:uLnTx/>
                <a:uFillTx/>
                <a:latin typeface="Arial" panose="020B0604020202020204"/>
                <a:ea typeface="+mn-ea"/>
                <a:cs typeface="+mn-cs"/>
              </a:rPr>
              <a:t>CKD</a:t>
            </a:r>
          </a:p>
        </p:txBody>
      </p:sp>
    </p:spTree>
    <p:extLst>
      <p:ext uri="{BB962C8B-B14F-4D97-AF65-F5344CB8AC3E}">
        <p14:creationId xmlns:p14="http://schemas.microsoft.com/office/powerpoint/2010/main" val="254928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screenshot of a table&#10;&#10;Description automatically generated">
            <a:extLst>
              <a:ext uri="{FF2B5EF4-FFF2-40B4-BE49-F238E27FC236}">
                <a16:creationId xmlns:a16="http://schemas.microsoft.com/office/drawing/2014/main" id="{5F3F660F-1067-3219-709A-B6EF9C44F95F}"/>
              </a:ext>
            </a:extLst>
          </p:cNvPr>
          <p:cNvPicPr>
            <a:picLocks noChangeAspect="1"/>
          </p:cNvPicPr>
          <p:nvPr/>
        </p:nvPicPr>
        <p:blipFill rotWithShape="1">
          <a:blip r:embed="rId3"/>
          <a:srcRect r="2204"/>
          <a:stretch/>
        </p:blipFill>
        <p:spPr>
          <a:xfrm>
            <a:off x="409840" y="231128"/>
            <a:ext cx="11372320" cy="6395744"/>
          </a:xfrm>
          <a:prstGeom prst="rect">
            <a:avLst/>
          </a:prstGeom>
        </p:spPr>
      </p:pic>
      <p:sp>
        <p:nvSpPr>
          <p:cNvPr id="3" name="Oval 2">
            <a:extLst>
              <a:ext uri="{FF2B5EF4-FFF2-40B4-BE49-F238E27FC236}">
                <a16:creationId xmlns:a16="http://schemas.microsoft.com/office/drawing/2014/main" id="{14C2C9D6-7969-DD78-2695-DF6A2FF3E5A0}"/>
              </a:ext>
            </a:extLst>
          </p:cNvPr>
          <p:cNvSpPr/>
          <p:nvPr/>
        </p:nvSpPr>
        <p:spPr>
          <a:xfrm>
            <a:off x="264160" y="0"/>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5280A8A1-F0BB-759C-4A2A-68A11BC9E388}"/>
              </a:ext>
            </a:extLst>
          </p:cNvPr>
          <p:cNvSpPr/>
          <p:nvPr/>
        </p:nvSpPr>
        <p:spPr>
          <a:xfrm>
            <a:off x="6289040" y="0"/>
            <a:ext cx="914400" cy="91440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4447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38239-DF87-D609-E4A0-3F794F61D577}"/>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Screening for CKD→ Early diagnosis</a:t>
            </a:r>
            <a:endParaRPr lang="en-GB"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545C812-8314-6D79-CA44-0806FEF1AC15}"/>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Diabetes</a:t>
            </a:r>
          </a:p>
          <a:p>
            <a:r>
              <a:rPr lang="en-US" dirty="0">
                <a:latin typeface="Times New Roman" panose="02020603050405020304" pitchFamily="18" charset="0"/>
                <a:cs typeface="Times New Roman" panose="02020603050405020304" pitchFamily="18" charset="0"/>
              </a:rPr>
              <a:t>Hypertension</a:t>
            </a:r>
          </a:p>
          <a:p>
            <a:r>
              <a:rPr lang="en-US" dirty="0">
                <a:latin typeface="Times New Roman" panose="02020603050405020304" pitchFamily="18" charset="0"/>
                <a:cs typeface="Times New Roman" panose="02020603050405020304" pitchFamily="18" charset="0"/>
              </a:rPr>
              <a:t>Known cardiovascular disease</a:t>
            </a:r>
          </a:p>
          <a:p>
            <a:r>
              <a:rPr lang="en-US" dirty="0">
                <a:latin typeface="Times New Roman" panose="02020603050405020304" pitchFamily="18" charset="0"/>
                <a:cs typeface="Times New Roman" panose="02020603050405020304" pitchFamily="18" charset="0"/>
              </a:rPr>
              <a:t>Long-term nephrotoxic drugs (lithium, omeprazole, NSAIDs)</a:t>
            </a:r>
          </a:p>
          <a:p>
            <a:r>
              <a:rPr lang="en-US" dirty="0">
                <a:latin typeface="Times New Roman" panose="02020603050405020304" pitchFamily="18" charset="0"/>
                <a:cs typeface="Times New Roman" panose="02020603050405020304" pitchFamily="18" charset="0"/>
              </a:rPr>
              <a:t>Episode of acute kidney injury in last 3 years</a:t>
            </a:r>
          </a:p>
          <a:p>
            <a:r>
              <a:rPr lang="en-US" dirty="0">
                <a:latin typeface="Times New Roman" panose="02020603050405020304" pitchFamily="18" charset="0"/>
                <a:cs typeface="Times New Roman" panose="02020603050405020304" pitchFamily="18" charset="0"/>
              </a:rPr>
              <a:t>Conditions known to affect the kidneys (e.g. kidney stones, prostatic enlargement, lupus, sarcoidosis)</a:t>
            </a:r>
          </a:p>
          <a:p>
            <a:r>
              <a:rPr lang="en-US" dirty="0">
                <a:latin typeface="Times New Roman" panose="02020603050405020304" pitchFamily="18" charset="0"/>
                <a:cs typeface="Times New Roman" panose="02020603050405020304" pitchFamily="18" charset="0"/>
              </a:rPr>
              <a:t>Family history of inherited kidney disease</a:t>
            </a:r>
            <a:endParaRPr lang="en-GB" dirty="0">
              <a:latin typeface="Times New Roman" panose="02020603050405020304" pitchFamily="18" charset="0"/>
              <a:cs typeface="Times New Roman" panose="02020603050405020304" pitchFamily="18" charset="0"/>
            </a:endParaRPr>
          </a:p>
        </p:txBody>
      </p:sp>
      <p:sp>
        <p:nvSpPr>
          <p:cNvPr id="5" name="Rectangle 3">
            <a:extLst>
              <a:ext uri="{FF2B5EF4-FFF2-40B4-BE49-F238E27FC236}">
                <a16:creationId xmlns:a16="http://schemas.microsoft.com/office/drawing/2014/main" id="{A2676210-F034-2544-A1F2-328DD7BAD4CB}"/>
              </a:ext>
            </a:extLst>
          </p:cNvPr>
          <p:cNvSpPr txBox="1">
            <a:spLocks noChangeArrowheads="1"/>
          </p:cNvSpPr>
          <p:nvPr/>
        </p:nvSpPr>
        <p:spPr>
          <a:xfrm>
            <a:off x="-607925" y="6281846"/>
            <a:ext cx="8340725" cy="485775"/>
          </a:xfrm>
          <a:prstGeom prst="rect">
            <a:avLst/>
          </a:prstGeom>
        </p:spPr>
        <p:txBody>
          <a:bodyPr vert="horz" lIns="91440" tIns="45720" rIns="91440" bIns="45720" rtlCol="0" anchor="ctr">
            <a:normAutofit fontScale="40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latin typeface="Arial" charset="0"/>
              <a:ea typeface="ヒラギノ角ゴ Pro W3"/>
              <a:cs typeface="Arial" charset="0"/>
            </a:endParaRPr>
          </a:p>
          <a:p>
            <a:r>
              <a:rPr lang="en-GB" sz="3200" b="1" dirty="0">
                <a:latin typeface="Arial" charset="0"/>
                <a:ea typeface="ヒラギノ角ゴ Pro W3"/>
                <a:cs typeface="Arial" charset="0"/>
              </a:rPr>
              <a:t>NICE GUIDANCE NG23 (2021) CHRONIC KIDNEY DISEASE ASSESSMENT AND MANAGEMENT</a:t>
            </a:r>
          </a:p>
        </p:txBody>
      </p:sp>
      <p:sp>
        <p:nvSpPr>
          <p:cNvPr id="4" name="Content Placeholder 2">
            <a:extLst>
              <a:ext uri="{FF2B5EF4-FFF2-40B4-BE49-F238E27FC236}">
                <a16:creationId xmlns:a16="http://schemas.microsoft.com/office/drawing/2014/main" id="{A1D14CEC-897A-9A36-D478-7DCD1598696F}"/>
              </a:ext>
            </a:extLst>
          </p:cNvPr>
          <p:cNvSpPr txBox="1">
            <a:spLocks/>
          </p:cNvSpPr>
          <p:nvPr/>
        </p:nvSpPr>
        <p:spPr>
          <a:xfrm>
            <a:off x="10023464" y="5650104"/>
            <a:ext cx="3477790" cy="17492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dirty="0">
                <a:solidFill>
                  <a:srgbClr val="FF0000"/>
                </a:solidFill>
                <a:latin typeface="Times New Roman" panose="02020603050405020304" pitchFamily="18" charset="0"/>
                <a:cs typeface="Times New Roman" panose="02020603050405020304" pitchFamily="18" charset="0"/>
              </a:rPr>
              <a:t>Early diagnosis</a:t>
            </a:r>
          </a:p>
          <a:p>
            <a:pPr marL="0" indent="0">
              <a:buNone/>
            </a:pPr>
            <a:r>
              <a:rPr lang="en-GB" sz="2000" b="1" dirty="0">
                <a:solidFill>
                  <a:srgbClr val="FF0000"/>
                </a:solidFill>
                <a:latin typeface="Times New Roman" panose="02020603050405020304" pitchFamily="18" charset="0"/>
                <a:cs typeface="Times New Roman" panose="02020603050405020304" pitchFamily="18" charset="0"/>
              </a:rPr>
              <a:t>Delay progression </a:t>
            </a:r>
          </a:p>
          <a:p>
            <a:pPr marL="0" indent="0">
              <a:buNone/>
            </a:pPr>
            <a:r>
              <a:rPr lang="en-GB" sz="2000" b="1" dirty="0">
                <a:solidFill>
                  <a:srgbClr val="FF0000"/>
                </a:solidFill>
                <a:latin typeface="Times New Roman" panose="02020603050405020304" pitchFamily="18" charset="0"/>
                <a:cs typeface="Times New Roman" panose="02020603050405020304" pitchFamily="18" charset="0"/>
              </a:rPr>
              <a:t>Reduce CV risk</a:t>
            </a:r>
          </a:p>
        </p:txBody>
      </p:sp>
    </p:spTree>
    <p:extLst>
      <p:ext uri="{BB962C8B-B14F-4D97-AF65-F5344CB8AC3E}">
        <p14:creationId xmlns:p14="http://schemas.microsoft.com/office/powerpoint/2010/main" val="2567533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Rot="1" noChangeArrowheads="1"/>
          </p:cNvSpPr>
          <p:nvPr>
            <p:ph type="title"/>
          </p:nvPr>
        </p:nvSpPr>
        <p:spPr>
          <a:xfrm>
            <a:off x="589280" y="160043"/>
            <a:ext cx="12070080" cy="1325563"/>
          </a:xfrm>
        </p:spPr>
        <p:txBody>
          <a:bodyPr>
            <a:normAutofit/>
          </a:bodyPr>
          <a:lstStyle/>
          <a:p>
            <a:r>
              <a:rPr lang="en-GB" sz="4400" b="1" dirty="0">
                <a:solidFill>
                  <a:schemeClr val="tx1"/>
                </a:solidFill>
                <a:latin typeface="Times New Roman" panose="02020603050405020304" pitchFamily="18" charset="0"/>
                <a:ea typeface="ヒラギノ角ゴ Pro W3"/>
                <a:cs typeface="Times New Roman" panose="02020603050405020304" pitchFamily="18" charset="0"/>
              </a:rPr>
              <a:t>Blood pressure control in CKD</a:t>
            </a:r>
          </a:p>
        </p:txBody>
      </p:sp>
      <p:graphicFrame>
        <p:nvGraphicFramePr>
          <p:cNvPr id="134147" name="Group 3"/>
          <p:cNvGraphicFramePr>
            <a:graphicFrameLocks noGrp="1"/>
          </p:cNvGraphicFramePr>
          <p:nvPr/>
        </p:nvGraphicFramePr>
        <p:xfrm>
          <a:off x="1772797" y="1640368"/>
          <a:ext cx="8646405" cy="1219200"/>
        </p:xfrm>
        <a:graphic>
          <a:graphicData uri="http://schemas.openxmlformats.org/drawingml/2006/table">
            <a:tbl>
              <a:tblPr>
                <a:tableStyleId>{5940675A-B579-460E-94D1-54222C63F5DA}</a:tableStyleId>
              </a:tblPr>
              <a:tblGrid>
                <a:gridCol w="5458027">
                  <a:extLst>
                    <a:ext uri="{9D8B030D-6E8A-4147-A177-3AD203B41FA5}">
                      <a16:colId xmlns:a16="http://schemas.microsoft.com/office/drawing/2014/main" val="20000"/>
                    </a:ext>
                  </a:extLst>
                </a:gridCol>
                <a:gridCol w="3188378">
                  <a:extLst>
                    <a:ext uri="{9D8B030D-6E8A-4147-A177-3AD203B41FA5}">
                      <a16:colId xmlns:a16="http://schemas.microsoft.com/office/drawing/2014/main" val="20001"/>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2400" u="none" strike="noStrike" cap="none" normalizeH="0" baseline="0" dirty="0">
                          <a:ln>
                            <a:noFill/>
                          </a:ln>
                          <a:effectLst/>
                          <a:latin typeface="Times New Roman" panose="02020603050405020304" pitchFamily="18" charset="0"/>
                          <a:cs typeface="Times New Roman" panose="02020603050405020304" pitchFamily="18" charset="0"/>
                        </a:rPr>
                        <a:t>CKD and ACR&lt;70mg/mmol</a:t>
                      </a:r>
                      <a:endParaRPr kumimoji="0" lang="en-GB"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2400" u="none" strike="noStrike" cap="none" normalizeH="0" baseline="0" dirty="0">
                          <a:ln>
                            <a:noFill/>
                          </a:ln>
                          <a:effectLst/>
                          <a:latin typeface="Times New Roman" panose="02020603050405020304" pitchFamily="18" charset="0"/>
                          <a:cs typeface="Times New Roman" panose="02020603050405020304" pitchFamily="18" charset="0"/>
                        </a:rPr>
                        <a:t>&lt;140/90 mmHg</a:t>
                      </a:r>
                      <a:endParaRPr kumimoji="0" lang="en-GB"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tc>
                <a:extLst>
                  <a:ext uri="{0D108BD9-81ED-4DB2-BD59-A6C34878D82A}">
                    <a16:rowId xmlns:a16="http://schemas.microsoft.com/office/drawing/2014/main" val="10000"/>
                  </a:ext>
                </a:extLst>
              </a:tr>
              <a:tr h="6096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2400" u="none" strike="noStrike" cap="none" normalizeH="0" baseline="0" dirty="0">
                          <a:ln>
                            <a:noFill/>
                          </a:ln>
                          <a:effectLst/>
                          <a:latin typeface="Times New Roman" panose="02020603050405020304" pitchFamily="18" charset="0"/>
                          <a:cs typeface="Times New Roman" panose="02020603050405020304" pitchFamily="18" charset="0"/>
                        </a:rPr>
                        <a:t>CKD and ACR &gt;70 mg/mmol</a:t>
                      </a:r>
                      <a:endParaRPr kumimoji="0" lang="en-GB"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GB" sz="2400" u="none" strike="noStrike" cap="none" normalizeH="0" baseline="0" dirty="0">
                          <a:ln>
                            <a:noFill/>
                          </a:ln>
                          <a:effectLst/>
                          <a:latin typeface="Times New Roman" panose="02020603050405020304" pitchFamily="18" charset="0"/>
                          <a:cs typeface="Times New Roman" panose="02020603050405020304" pitchFamily="18" charset="0"/>
                        </a:rPr>
                        <a:t>&lt;130/80 mmHg</a:t>
                      </a:r>
                      <a:endParaRPr kumimoji="0" lang="en-GB"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tc>
                <a:extLst>
                  <a:ext uri="{0D108BD9-81ED-4DB2-BD59-A6C34878D82A}">
                    <a16:rowId xmlns:a16="http://schemas.microsoft.com/office/drawing/2014/main" val="10001"/>
                  </a:ext>
                </a:extLst>
              </a:tr>
            </a:tbl>
          </a:graphicData>
        </a:graphic>
      </p:graphicFrame>
      <p:sp>
        <p:nvSpPr>
          <p:cNvPr id="4" name="Rectangle 3">
            <a:extLst>
              <a:ext uri="{FF2B5EF4-FFF2-40B4-BE49-F238E27FC236}">
                <a16:creationId xmlns:a16="http://schemas.microsoft.com/office/drawing/2014/main" id="{B1461C95-8562-D44F-DD93-59D3F5656C69}"/>
              </a:ext>
            </a:extLst>
          </p:cNvPr>
          <p:cNvSpPr txBox="1">
            <a:spLocks noChangeArrowheads="1"/>
          </p:cNvSpPr>
          <p:nvPr/>
        </p:nvSpPr>
        <p:spPr>
          <a:xfrm>
            <a:off x="-494440" y="6222439"/>
            <a:ext cx="8340725" cy="485775"/>
          </a:xfrm>
          <a:prstGeom prst="rect">
            <a:avLst/>
          </a:prstGeom>
        </p:spPr>
        <p:txBody>
          <a:bodyPr vert="horz" lIns="91440" tIns="45720" rIns="91440" bIns="45720" rtlCol="0" anchor="ctr">
            <a:normAutofit fontScale="40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latin typeface="Arial" charset="0"/>
              <a:ea typeface="ヒラギノ角ゴ Pro W3"/>
              <a:cs typeface="Arial" charset="0"/>
            </a:endParaRPr>
          </a:p>
          <a:p>
            <a:r>
              <a:rPr lang="en-GB" sz="3200" b="1" dirty="0">
                <a:latin typeface="Arial" charset="0"/>
                <a:ea typeface="ヒラギノ角ゴ Pro W3"/>
                <a:cs typeface="Arial" charset="0"/>
              </a:rPr>
              <a:t>NICE GUIDANCE NG23 (2021) CHRONIC KIDNEY DISEASE ASSESSMENT AND MANAGEMENT</a:t>
            </a:r>
          </a:p>
        </p:txBody>
      </p:sp>
      <p:grpSp>
        <p:nvGrpSpPr>
          <p:cNvPr id="15" name="Group 14">
            <a:extLst>
              <a:ext uri="{FF2B5EF4-FFF2-40B4-BE49-F238E27FC236}">
                <a16:creationId xmlns:a16="http://schemas.microsoft.com/office/drawing/2014/main" id="{AEA0D538-2F7A-92AE-E28A-A5DD101F36C8}"/>
              </a:ext>
            </a:extLst>
          </p:cNvPr>
          <p:cNvGrpSpPr/>
          <p:nvPr/>
        </p:nvGrpSpPr>
        <p:grpSpPr>
          <a:xfrm>
            <a:off x="520727" y="3200995"/>
            <a:ext cx="11397692" cy="2599544"/>
            <a:chOff x="483496" y="2716062"/>
            <a:chExt cx="11134765" cy="2599544"/>
          </a:xfrm>
        </p:grpSpPr>
        <p:sp>
          <p:nvSpPr>
            <p:cNvPr id="16" name="object 3">
              <a:extLst>
                <a:ext uri="{FF2B5EF4-FFF2-40B4-BE49-F238E27FC236}">
                  <a16:creationId xmlns:a16="http://schemas.microsoft.com/office/drawing/2014/main" id="{67BB8416-C248-04D1-F463-BD9BE330F7D3}"/>
                </a:ext>
              </a:extLst>
            </p:cNvPr>
            <p:cNvSpPr txBox="1"/>
            <p:nvPr/>
          </p:nvSpPr>
          <p:spPr>
            <a:xfrm rot="5400000">
              <a:off x="4997359" y="432411"/>
              <a:ext cx="369332" cy="9397058"/>
            </a:xfrm>
            <a:prstGeom prst="rect">
              <a:avLst/>
            </a:prstGeom>
          </p:spPr>
          <p:txBody>
            <a:bodyPr vert="vert270" wrap="square" lIns="0" tIns="12065"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RAS inhibitors to be titrated to maximum advised or tolerated dose</a:t>
              </a:r>
            </a:p>
          </p:txBody>
        </p:sp>
        <p:grpSp>
          <p:nvGrpSpPr>
            <p:cNvPr id="17" name="Group 16">
              <a:extLst>
                <a:ext uri="{FF2B5EF4-FFF2-40B4-BE49-F238E27FC236}">
                  <a16:creationId xmlns:a16="http://schemas.microsoft.com/office/drawing/2014/main" id="{15741461-8568-0558-FB4C-3A6148A5388B}"/>
                </a:ext>
              </a:extLst>
            </p:cNvPr>
            <p:cNvGrpSpPr/>
            <p:nvPr/>
          </p:nvGrpSpPr>
          <p:grpSpPr>
            <a:xfrm>
              <a:off x="5930155" y="2716062"/>
              <a:ext cx="5688106" cy="2555184"/>
              <a:chOff x="5930155" y="2716062"/>
              <a:chExt cx="5688106" cy="2555184"/>
            </a:xfrm>
          </p:grpSpPr>
          <p:sp>
            <p:nvSpPr>
              <p:cNvPr id="18" name="Content Placeholder 2">
                <a:extLst>
                  <a:ext uri="{FF2B5EF4-FFF2-40B4-BE49-F238E27FC236}">
                    <a16:creationId xmlns:a16="http://schemas.microsoft.com/office/drawing/2014/main" id="{327813F3-64F2-B78B-C668-3DDB449C44A5}"/>
                  </a:ext>
                </a:extLst>
              </p:cNvPr>
              <p:cNvSpPr txBox="1">
                <a:spLocks/>
              </p:cNvSpPr>
              <p:nvPr/>
            </p:nvSpPr>
            <p:spPr>
              <a:xfrm>
                <a:off x="5930155" y="2850776"/>
                <a:ext cx="5688106" cy="2420470"/>
              </a:xfrm>
              <a:prstGeom prst="rect">
                <a:avLst/>
              </a:prstGeom>
            </p:spPr>
            <p:txBody>
              <a:bodyPr/>
              <a:lstStyle>
                <a:lvl1pPr marL="239989" indent="-239989" algn="l" defTabSz="609570" rtl="0" eaLnBrk="1" latinLnBrk="0" hangingPunct="1">
                  <a:lnSpc>
                    <a:spcPct val="100000"/>
                  </a:lnSpc>
                  <a:spcBef>
                    <a:spcPts val="0"/>
                  </a:spcBef>
                  <a:buClr>
                    <a:srgbClr val="830051"/>
                  </a:buClr>
                  <a:buFont typeface="Arial" pitchFamily="34" charset="0"/>
                  <a:buChar char="•"/>
                  <a:defRPr sz="1800" kern="1200">
                    <a:solidFill>
                      <a:srgbClr val="666659"/>
                    </a:solidFill>
                    <a:latin typeface="Arial" pitchFamily="34" charset="0"/>
                    <a:ea typeface="+mn-ea"/>
                    <a:cs typeface="Arial" pitchFamily="34" charset="0"/>
                  </a:defRPr>
                </a:lvl1pPr>
                <a:lvl2pPr marL="719965" indent="-239989" algn="l" defTabSz="609570" rtl="0" eaLnBrk="1" latinLnBrk="0" hangingPunct="1">
                  <a:lnSpc>
                    <a:spcPct val="100000"/>
                  </a:lnSpc>
                  <a:spcBef>
                    <a:spcPts val="0"/>
                  </a:spcBef>
                  <a:buFont typeface="Arial"/>
                  <a:buChar char="–"/>
                  <a:defRPr sz="1800" kern="1200" baseline="0">
                    <a:solidFill>
                      <a:srgbClr val="666659"/>
                    </a:solidFill>
                    <a:latin typeface="Arial" pitchFamily="34" charset="0"/>
                    <a:ea typeface="+mn-ea"/>
                    <a:cs typeface="Arial" pitchFamily="34" charset="0"/>
                  </a:defRPr>
                </a:lvl2pPr>
                <a:lvl3pPr marL="1523925" indent="-304784" algn="l" defTabSz="609570" rtl="0" eaLnBrk="1" latinLnBrk="0" hangingPunct="1">
                  <a:spcBef>
                    <a:spcPct val="20000"/>
                  </a:spcBef>
                  <a:buFont typeface="Arial"/>
                  <a:buChar char="•"/>
                  <a:defRPr sz="1867" kern="1200" baseline="0">
                    <a:solidFill>
                      <a:schemeClr val="tx1"/>
                    </a:solidFill>
                    <a:latin typeface="Arial" pitchFamily="34" charset="0"/>
                    <a:ea typeface="+mn-ea"/>
                    <a:cs typeface="Arial" pitchFamily="34" charset="0"/>
                  </a:defRPr>
                </a:lvl3pPr>
                <a:lvl4pPr marL="830358" indent="-239989" algn="l" defTabSz="609570" rtl="0" eaLnBrk="1" latinLnBrk="0" hangingPunct="1">
                  <a:spcBef>
                    <a:spcPct val="20000"/>
                  </a:spcBef>
                  <a:buFont typeface="Arial"/>
                  <a:buChar char="–"/>
                  <a:defRPr sz="1867" kern="1200">
                    <a:solidFill>
                      <a:schemeClr val="tx1"/>
                    </a:solidFill>
                    <a:latin typeface="Arial" pitchFamily="34" charset="0"/>
                    <a:ea typeface="+mn-ea"/>
                    <a:cs typeface="Arial" pitchFamily="34" charset="0"/>
                  </a:defRPr>
                </a:lvl4pPr>
                <a:lvl5pPr marL="830358" indent="-304784" algn="l" defTabSz="609570" rtl="0" eaLnBrk="1" latinLnBrk="0" hangingPunct="1">
                  <a:spcBef>
                    <a:spcPct val="20000"/>
                  </a:spcBef>
                  <a:buFont typeface="Arial"/>
                  <a:buChar char="»"/>
                  <a:defRPr sz="1867" kern="1200">
                    <a:solidFill>
                      <a:schemeClr val="tx1"/>
                    </a:solidFill>
                    <a:latin typeface="Arial" pitchFamily="34" charset="0"/>
                    <a:ea typeface="+mn-ea"/>
                    <a:cs typeface="Arial" pitchFamily="34" charset="0"/>
                  </a:defRPr>
                </a:lvl5pPr>
                <a:lvl6pPr marL="3352632" indent="-304784" algn="l" defTabSz="609570" rtl="0" eaLnBrk="1" latinLnBrk="0" hangingPunct="1">
                  <a:spcBef>
                    <a:spcPct val="20000"/>
                  </a:spcBef>
                  <a:buFont typeface="Arial"/>
                  <a:buChar char="•"/>
                  <a:defRPr sz="2667" kern="1200">
                    <a:solidFill>
                      <a:schemeClr val="tx1"/>
                    </a:solidFill>
                    <a:latin typeface="Arial" pitchFamily="34" charset="0"/>
                    <a:ea typeface="+mn-ea"/>
                    <a:cs typeface="Arial" pitchFamily="34" charset="0"/>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100"/>
                  </a:spcAft>
                  <a:buClr>
                    <a:srgbClr val="7F134C"/>
                  </a:buClr>
                  <a:buSzTx/>
                  <a:buFont typeface="Arial" pitchFamily="34" charset="0"/>
                  <a:buNone/>
                  <a:tabLst/>
                  <a:defRPr/>
                </a:pPr>
                <a:r>
                  <a:rPr kumimoji="0" lang="en-GB" sz="2000" b="0" i="0" u="none" strike="noStrike" kern="1200" cap="none" spc="0" normalizeH="0" baseline="0" noProof="0" dirty="0">
                    <a:ln>
                      <a:noFill/>
                    </a:ln>
                    <a:solidFill>
                      <a:srgbClr val="3F4444"/>
                    </a:solidFill>
                    <a:effectLst/>
                    <a:uLnTx/>
                    <a:uFillTx/>
                    <a:latin typeface="Times New Roman" panose="02020603050405020304" pitchFamily="18" charset="0"/>
                    <a:cs typeface="Times New Roman" panose="02020603050405020304" pitchFamily="18" charset="0"/>
                  </a:rPr>
                  <a:t>Diabetes and an ACR of 3 mg/mmol or more</a:t>
                </a:r>
                <a:endParaRPr kumimoji="0" lang="en-GB" sz="2000" b="0" i="0" u="none" strike="noStrike" kern="1200" cap="none" spc="0" normalizeH="0" baseline="30000" noProof="0" dirty="0">
                  <a:ln>
                    <a:noFill/>
                  </a:ln>
                  <a:solidFill>
                    <a:srgbClr val="3F4444"/>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3100"/>
                  </a:spcAft>
                  <a:buClr>
                    <a:srgbClr val="7F134C"/>
                  </a:buClr>
                  <a:buSzTx/>
                  <a:buFont typeface="Arial" pitchFamily="34" charset="0"/>
                  <a:buNone/>
                  <a:tabLst/>
                  <a:defRPr/>
                </a:pPr>
                <a:r>
                  <a:rPr kumimoji="0" lang="en-GB" sz="2000" b="0" i="0" u="none" strike="noStrike" kern="1200" cap="none" spc="0" normalizeH="0" baseline="0" noProof="0" dirty="0">
                    <a:ln>
                      <a:noFill/>
                    </a:ln>
                    <a:solidFill>
                      <a:srgbClr val="3F4444"/>
                    </a:solidFill>
                    <a:effectLst/>
                    <a:uLnTx/>
                    <a:uFillTx/>
                    <a:latin typeface="Times New Roman" panose="02020603050405020304" pitchFamily="18" charset="0"/>
                    <a:cs typeface="Times New Roman" panose="02020603050405020304" pitchFamily="18" charset="0"/>
                  </a:rPr>
                  <a:t>Hypertension and an ACR of 30 mg/mmol or more</a:t>
                </a:r>
                <a:endParaRPr kumimoji="0" lang="en-GB" sz="2000" b="0" i="0" u="none" strike="noStrike" kern="1200" cap="none" spc="0" normalizeH="0" baseline="30000" noProof="0" dirty="0">
                  <a:ln>
                    <a:noFill/>
                  </a:ln>
                  <a:solidFill>
                    <a:srgbClr val="3F4444"/>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3100"/>
                  </a:spcAft>
                  <a:buClr>
                    <a:srgbClr val="7F134C"/>
                  </a:buClr>
                  <a:buSzTx/>
                  <a:buFont typeface="Arial" pitchFamily="34" charset="0"/>
                  <a:buNone/>
                  <a:tabLst/>
                  <a:defRPr/>
                </a:pPr>
                <a:r>
                  <a:rPr kumimoji="0" lang="en-GB" sz="2000" b="0" i="0" u="none" strike="noStrike" kern="1200" cap="none" spc="0" normalizeH="0" baseline="0" noProof="0" dirty="0">
                    <a:ln>
                      <a:noFill/>
                    </a:ln>
                    <a:solidFill>
                      <a:srgbClr val="3F4444"/>
                    </a:solidFill>
                    <a:effectLst/>
                    <a:uLnTx/>
                    <a:uFillTx/>
                    <a:latin typeface="Times New Roman" panose="02020603050405020304" pitchFamily="18" charset="0"/>
                    <a:cs typeface="Times New Roman" panose="02020603050405020304" pitchFamily="18" charset="0"/>
                  </a:rPr>
                  <a:t>An ACR of 70 mg/mmol or more</a:t>
                </a:r>
                <a:endParaRPr kumimoji="0" lang="en-GB" sz="2000" b="0" i="0" u="none" strike="noStrike" kern="1200" cap="none" spc="0" normalizeH="0" baseline="30000" noProof="0" dirty="0">
                  <a:ln>
                    <a:noFill/>
                  </a:ln>
                  <a:solidFill>
                    <a:srgbClr val="3F4444"/>
                  </a:solidFill>
                  <a:effectLst/>
                  <a:uLnTx/>
                  <a:uFillTx/>
                  <a:latin typeface="Times New Roman" panose="02020603050405020304" pitchFamily="18" charset="0"/>
                  <a:cs typeface="Times New Roman" panose="02020603050405020304" pitchFamily="18" charset="0"/>
                </a:endParaRPr>
              </a:p>
            </p:txBody>
          </p:sp>
          <p:grpSp>
            <p:nvGrpSpPr>
              <p:cNvPr id="20" name="Group 19">
                <a:extLst>
                  <a:ext uri="{FF2B5EF4-FFF2-40B4-BE49-F238E27FC236}">
                    <a16:creationId xmlns:a16="http://schemas.microsoft.com/office/drawing/2014/main" id="{4D7C33D1-7B67-3B4A-3B17-1A53A0813DE7}"/>
                  </a:ext>
                </a:extLst>
              </p:cNvPr>
              <p:cNvGrpSpPr/>
              <p:nvPr/>
            </p:nvGrpSpPr>
            <p:grpSpPr>
              <a:xfrm>
                <a:off x="6010836" y="2716062"/>
                <a:ext cx="4975411" cy="2008765"/>
                <a:chOff x="6010836" y="2716062"/>
                <a:chExt cx="5351930" cy="2008765"/>
              </a:xfrm>
            </p:grpSpPr>
            <p:cxnSp>
              <p:nvCxnSpPr>
                <p:cNvPr id="21" name="Straight Connector 20">
                  <a:extLst>
                    <a:ext uri="{FF2B5EF4-FFF2-40B4-BE49-F238E27FC236}">
                      <a16:creationId xmlns:a16="http://schemas.microsoft.com/office/drawing/2014/main" id="{5A875214-34AE-975D-D9B2-9E054E2F4763}"/>
                    </a:ext>
                  </a:extLst>
                </p:cNvPr>
                <p:cNvCxnSpPr>
                  <a:cxnSpLocks/>
                </p:cNvCxnSpPr>
                <p:nvPr/>
              </p:nvCxnSpPr>
              <p:spPr>
                <a:xfrm>
                  <a:off x="6010836" y="2716062"/>
                  <a:ext cx="5351930"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5EFD6D0-560A-0E25-F822-38732AC198E3}"/>
                    </a:ext>
                  </a:extLst>
                </p:cNvPr>
                <p:cNvCxnSpPr>
                  <a:cxnSpLocks/>
                </p:cNvCxnSpPr>
                <p:nvPr/>
              </p:nvCxnSpPr>
              <p:spPr>
                <a:xfrm>
                  <a:off x="6010836" y="3373555"/>
                  <a:ext cx="5351930" cy="0"/>
                </a:xfrm>
                <a:prstGeom prst="line">
                  <a:avLst/>
                </a:prstGeom>
                <a:ln w="19050">
                  <a:solidFill>
                    <a:srgbClr val="D30E8C"/>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554226D-A424-539A-4B33-558C5B7DCD32}"/>
                    </a:ext>
                  </a:extLst>
                </p:cNvPr>
                <p:cNvCxnSpPr>
                  <a:cxnSpLocks/>
                </p:cNvCxnSpPr>
                <p:nvPr/>
              </p:nvCxnSpPr>
              <p:spPr>
                <a:xfrm>
                  <a:off x="6010836" y="4031048"/>
                  <a:ext cx="5351930" cy="0"/>
                </a:xfrm>
                <a:prstGeom prst="line">
                  <a:avLst/>
                </a:prstGeom>
                <a:ln w="19050">
                  <a:solidFill>
                    <a:srgbClr val="D30E8C"/>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93B409A9-042A-B04A-6B61-32B4382E4595}"/>
                    </a:ext>
                  </a:extLst>
                </p:cNvPr>
                <p:cNvCxnSpPr>
                  <a:cxnSpLocks/>
                </p:cNvCxnSpPr>
                <p:nvPr/>
              </p:nvCxnSpPr>
              <p:spPr>
                <a:xfrm>
                  <a:off x="6010836" y="4724827"/>
                  <a:ext cx="5351930" cy="0"/>
                </a:xfrm>
                <a:prstGeom prst="line">
                  <a:avLst/>
                </a:prstGeom>
                <a:ln w="19050">
                  <a:solidFill>
                    <a:srgbClr val="423488"/>
                  </a:solidFill>
                </a:ln>
                <a:effectLst/>
              </p:spPr>
              <p:style>
                <a:lnRef idx="2">
                  <a:schemeClr val="accent1"/>
                </a:lnRef>
                <a:fillRef idx="0">
                  <a:schemeClr val="accent1"/>
                </a:fillRef>
                <a:effectRef idx="1">
                  <a:schemeClr val="accent1"/>
                </a:effectRef>
                <a:fontRef idx="minor">
                  <a:schemeClr val="tx1"/>
                </a:fontRef>
              </p:style>
            </p:cxnSp>
          </p:grpSp>
        </p:grpSp>
      </p:grpSp>
      <p:sp>
        <p:nvSpPr>
          <p:cNvPr id="26" name="TextBox 25">
            <a:extLst>
              <a:ext uri="{FF2B5EF4-FFF2-40B4-BE49-F238E27FC236}">
                <a16:creationId xmlns:a16="http://schemas.microsoft.com/office/drawing/2014/main" id="{FFA7785A-C052-07C7-69C5-10E8D01990F2}"/>
              </a:ext>
            </a:extLst>
          </p:cNvPr>
          <p:cNvSpPr txBox="1"/>
          <p:nvPr/>
        </p:nvSpPr>
        <p:spPr>
          <a:xfrm>
            <a:off x="273581" y="3473193"/>
            <a:ext cx="440026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 typeface="Arial" pitchFamily="34" charset="0"/>
              <a:buNone/>
              <a:tabLst/>
              <a:defRPr/>
            </a:pPr>
            <a:r>
              <a:rPr kumimoji="0" lang="en-GB" sz="2000" b="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NICE guidelines recommend offering a low‑cost renin–angiotensin system antagonist to people with CKD and</a:t>
            </a:r>
            <a:r>
              <a:rPr kumimoji="0" lang="en-GB" sz="2000" b="0" u="none" strike="noStrike" kern="1200" cap="none" spc="0" normalizeH="0" baseline="0" noProof="0" dirty="0">
                <a:ln>
                  <a:noFill/>
                </a:ln>
                <a:solidFill>
                  <a:prstClr val="black"/>
                </a:solidFill>
                <a:effectLst/>
                <a:uLnTx/>
                <a:uFillTx/>
                <a:latin typeface="Avenir Next LT Pro" panose="020B0504020202020204" pitchFamily="34" charset="0"/>
                <a:ea typeface="+mn-ea"/>
                <a:cs typeface="Arial" pitchFamily="34" charset="0"/>
              </a:rPr>
              <a:t>:</a:t>
            </a:r>
          </a:p>
        </p:txBody>
      </p:sp>
      <p:sp>
        <p:nvSpPr>
          <p:cNvPr id="29" name="Arrow: Right 28">
            <a:extLst>
              <a:ext uri="{FF2B5EF4-FFF2-40B4-BE49-F238E27FC236}">
                <a16:creationId xmlns:a16="http://schemas.microsoft.com/office/drawing/2014/main" id="{E173F322-6591-1B31-D57F-FE8496288039}"/>
              </a:ext>
            </a:extLst>
          </p:cNvPr>
          <p:cNvSpPr/>
          <p:nvPr/>
        </p:nvSpPr>
        <p:spPr>
          <a:xfrm>
            <a:off x="4416725" y="3420652"/>
            <a:ext cx="1375223"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Arrow: Right 29">
            <a:extLst>
              <a:ext uri="{FF2B5EF4-FFF2-40B4-BE49-F238E27FC236}">
                <a16:creationId xmlns:a16="http://schemas.microsoft.com/office/drawing/2014/main" id="{30326DEE-82DF-2C94-CC24-7411F145A5F5}"/>
              </a:ext>
            </a:extLst>
          </p:cNvPr>
          <p:cNvSpPr/>
          <p:nvPr/>
        </p:nvSpPr>
        <p:spPr>
          <a:xfrm>
            <a:off x="4416725" y="3964928"/>
            <a:ext cx="1375223"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Arrow: Right 30">
            <a:extLst>
              <a:ext uri="{FF2B5EF4-FFF2-40B4-BE49-F238E27FC236}">
                <a16:creationId xmlns:a16="http://schemas.microsoft.com/office/drawing/2014/main" id="{0326C0F3-32B3-F374-BC1A-3195FE40EDB6}"/>
              </a:ext>
            </a:extLst>
          </p:cNvPr>
          <p:cNvSpPr/>
          <p:nvPr/>
        </p:nvSpPr>
        <p:spPr>
          <a:xfrm>
            <a:off x="4416725" y="4526323"/>
            <a:ext cx="1375223"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CE14FED-0EB7-B287-1774-D702E73C32DD}"/>
              </a:ext>
            </a:extLst>
          </p:cNvPr>
          <p:cNvPicPr>
            <a:picLocks noChangeAspect="1"/>
          </p:cNvPicPr>
          <p:nvPr/>
        </p:nvPicPr>
        <p:blipFill>
          <a:blip r:embed="rId3"/>
          <a:stretch>
            <a:fillRect/>
          </a:stretch>
        </p:blipFill>
        <p:spPr>
          <a:xfrm>
            <a:off x="9881416" y="5747856"/>
            <a:ext cx="2310584" cy="1146147"/>
          </a:xfrm>
          <a:prstGeom prst="rect">
            <a:avLst/>
          </a:prstGeom>
        </p:spPr>
      </p:pic>
    </p:spTree>
    <p:extLst>
      <p:ext uri="{BB962C8B-B14F-4D97-AF65-F5344CB8AC3E}">
        <p14:creationId xmlns:p14="http://schemas.microsoft.com/office/powerpoint/2010/main" val="1065204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3" cstate="print">
            <a:duotone>
              <a:schemeClr val="accent1">
                <a:shade val="45000"/>
                <a:satMod val="135000"/>
              </a:schemeClr>
              <a:prstClr val="white"/>
            </a:duotone>
          </a:blip>
          <a:srcRect t="50000"/>
          <a:stretch/>
        </p:blipFill>
        <p:spPr>
          <a:xfrm>
            <a:off x="2408225" y="3532767"/>
            <a:ext cx="7375553" cy="1910938"/>
          </a:xfrm>
          <a:prstGeom prst="rect">
            <a:avLst/>
          </a:prstGeom>
        </p:spPr>
      </p:pic>
      <p:pic>
        <p:nvPicPr>
          <p:cNvPr id="36" name="Picture 35"/>
          <p:cNvPicPr>
            <a:picLocks noChangeAspect="1"/>
          </p:cNvPicPr>
          <p:nvPr/>
        </p:nvPicPr>
        <p:blipFill rotWithShape="1">
          <a:blip r:embed="rId3" cstate="print">
            <a:duotone>
              <a:schemeClr val="accent1">
                <a:shade val="45000"/>
                <a:satMod val="135000"/>
              </a:schemeClr>
              <a:prstClr val="white"/>
            </a:duotone>
          </a:blip>
          <a:srcRect b="50000"/>
          <a:stretch/>
        </p:blipFill>
        <p:spPr>
          <a:xfrm>
            <a:off x="2408225" y="1621829"/>
            <a:ext cx="7375553" cy="1910938"/>
          </a:xfrm>
          <a:prstGeom prst="rect">
            <a:avLst/>
          </a:prstGeom>
        </p:spPr>
      </p:pic>
      <p:sp>
        <p:nvSpPr>
          <p:cNvPr id="451587" name="Title 1"/>
          <p:cNvSpPr>
            <a:spLocks noGrp="1"/>
          </p:cNvSpPr>
          <p:nvPr>
            <p:ph type="title"/>
          </p:nvPr>
        </p:nvSpPr>
        <p:spPr>
          <a:xfrm>
            <a:off x="-1" y="302165"/>
            <a:ext cx="12427527" cy="792000"/>
          </a:xfrm>
        </p:spPr>
        <p:txBody>
          <a:bodyPr>
            <a:noAutofit/>
          </a:bodyPr>
          <a:lstStyle/>
          <a:p>
            <a:r>
              <a:rPr lang="en-US" sz="3600" b="1" dirty="0">
                <a:solidFill>
                  <a:schemeClr val="tx1"/>
                </a:solidFill>
                <a:latin typeface="Times New Roman" panose="02020603050405020304" pitchFamily="18" charset="0"/>
                <a:ea typeface="ヒラギノ角ゴ Pro W3"/>
                <a:cs typeface="Times New Roman" panose="02020603050405020304" pitchFamily="18" charset="0"/>
              </a:rPr>
              <a:t>Progression of CKD is largely driven by renal </a:t>
            </a:r>
            <a:r>
              <a:rPr lang="en-US" sz="3600" b="1" dirty="0" err="1">
                <a:solidFill>
                  <a:schemeClr val="tx1"/>
                </a:solidFill>
                <a:latin typeface="Times New Roman" panose="02020603050405020304" pitchFamily="18" charset="0"/>
                <a:ea typeface="ヒラギノ角ゴ Pro W3"/>
                <a:cs typeface="Times New Roman" panose="02020603050405020304" pitchFamily="18" charset="0"/>
              </a:rPr>
              <a:t>haemodynamics</a:t>
            </a:r>
            <a:r>
              <a:rPr lang="en-GB" sz="3600" b="1" dirty="0">
                <a:solidFill>
                  <a:schemeClr val="tx1"/>
                </a:solidFill>
                <a:latin typeface="Times New Roman" panose="02020603050405020304" pitchFamily="18" charset="0"/>
                <a:ea typeface="ヒラギノ角ゴ Pro W3"/>
                <a:cs typeface="Times New Roman" panose="02020603050405020304" pitchFamily="18" charset="0"/>
              </a:rPr>
              <a:t> </a:t>
            </a:r>
          </a:p>
        </p:txBody>
      </p:sp>
      <p:sp>
        <p:nvSpPr>
          <p:cNvPr id="28" name="Rectangle 10"/>
          <p:cNvSpPr>
            <a:spLocks noChangeArrowheads="1"/>
          </p:cNvSpPr>
          <p:nvPr/>
        </p:nvSpPr>
        <p:spPr bwMode="auto">
          <a:xfrm>
            <a:off x="4896700" y="5048852"/>
            <a:ext cx="2093803" cy="567522"/>
          </a:xfrm>
          <a:prstGeom prst="roundRect">
            <a:avLst/>
          </a:prstGeom>
          <a:solidFill>
            <a:srgbClr val="FFFFFF"/>
          </a:solidFill>
          <a:ln w="28575">
            <a:noFill/>
            <a:miter lim="800000"/>
            <a:headEnd/>
            <a:tailEnd/>
          </a:ln>
          <a:effectLst>
            <a:softEdge rad="31750"/>
          </a:effectLst>
        </p:spPr>
        <p:txBody>
          <a:bodyPr wrap="none" lIns="81272" tIns="40636" rIns="81272" bIns="40636"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alibri" panose="020F0502020204030204"/>
                <a:ea typeface="ヒラギノ角ゴ Pro W3" charset="0"/>
                <a:cs typeface="ＭＳ Ｐゴシック" charset="0"/>
              </a:rPr>
              <a:t>Increased blood flow to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alibri" panose="020F0502020204030204"/>
                <a:ea typeface="ヒラギノ角ゴ Pro W3" charset="0"/>
                <a:cs typeface="ＭＳ Ｐゴシック" charset="0"/>
              </a:rPr>
              <a:t>remaining nephrons</a:t>
            </a:r>
          </a:p>
        </p:txBody>
      </p:sp>
      <p:sp>
        <p:nvSpPr>
          <p:cNvPr id="29" name="Rectangle 10"/>
          <p:cNvSpPr>
            <a:spLocks noChangeArrowheads="1"/>
          </p:cNvSpPr>
          <p:nvPr/>
        </p:nvSpPr>
        <p:spPr bwMode="auto">
          <a:xfrm>
            <a:off x="1597446" y="3283656"/>
            <a:ext cx="2159306" cy="567522"/>
          </a:xfrm>
          <a:prstGeom prst="roundRect">
            <a:avLst/>
          </a:prstGeom>
          <a:solidFill>
            <a:srgbClr val="00B0F0"/>
          </a:solidFill>
          <a:ln w="28575">
            <a:noFill/>
            <a:miter lim="800000"/>
            <a:headEnd/>
            <a:tailEnd/>
          </a:ln>
          <a:effectLst>
            <a:softEdge rad="31750"/>
          </a:effectLst>
        </p:spPr>
        <p:txBody>
          <a:bodyPr wrap="square" lIns="81272" tIns="40636" rIns="81272" bIns="40636"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alibri" panose="020F0502020204030204"/>
                <a:ea typeface="ヒラギノ角ゴ Pro W3" charset="0"/>
                <a:cs typeface="ＭＳ Ｐゴシック" charset="0"/>
              </a:rPr>
              <a:t>Intraglomerular</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alibri" panose="020F0502020204030204"/>
                <a:ea typeface="ヒラギノ角ゴ Pro W3" charset="0"/>
                <a:cs typeface="ＭＳ Ｐゴシック" charset="0"/>
              </a:rPr>
              <a:t>hypertension</a:t>
            </a:r>
          </a:p>
        </p:txBody>
      </p:sp>
      <p:sp>
        <p:nvSpPr>
          <p:cNvPr id="30" name="Rectangle 10"/>
          <p:cNvSpPr>
            <a:spLocks noChangeArrowheads="1"/>
          </p:cNvSpPr>
          <p:nvPr/>
        </p:nvSpPr>
        <p:spPr bwMode="auto">
          <a:xfrm>
            <a:off x="8609577" y="3045288"/>
            <a:ext cx="1592756" cy="1044249"/>
          </a:xfrm>
          <a:prstGeom prst="roundRect">
            <a:avLst/>
          </a:prstGeom>
          <a:solidFill>
            <a:srgbClr val="FFFFFF"/>
          </a:solidFill>
          <a:ln w="28575">
            <a:noFill/>
            <a:miter lim="800000"/>
            <a:headEnd/>
            <a:tailEnd/>
          </a:ln>
          <a:effectLst>
            <a:softEdge rad="31750"/>
          </a:effectLst>
        </p:spPr>
        <p:txBody>
          <a:bodyPr lIns="81272" tIns="40636" rIns="81272" bIns="40636"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alibri" panose="020F0502020204030204"/>
                <a:ea typeface="ヒラギノ角ゴ Pro W3" charset="0"/>
                <a:cs typeface="ＭＳ Ｐゴシック" charset="0"/>
              </a:rPr>
              <a:t>Reduction in number</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alibri" panose="020F0502020204030204"/>
                <a:ea typeface="ヒラギノ角ゴ Pro W3" charset="0"/>
                <a:cs typeface="ＭＳ Ｐゴシック" charset="0"/>
              </a:rPr>
              <a:t>of functioning glomeruli</a:t>
            </a:r>
          </a:p>
        </p:txBody>
      </p:sp>
      <p:sp>
        <p:nvSpPr>
          <p:cNvPr id="31" name="Rectangle 10"/>
          <p:cNvSpPr>
            <a:spLocks noChangeArrowheads="1"/>
          </p:cNvSpPr>
          <p:nvPr/>
        </p:nvSpPr>
        <p:spPr bwMode="auto">
          <a:xfrm>
            <a:off x="5128918" y="1618984"/>
            <a:ext cx="1703300" cy="329159"/>
          </a:xfrm>
          <a:prstGeom prst="roundRect">
            <a:avLst/>
          </a:prstGeom>
          <a:solidFill>
            <a:srgbClr val="FFFFFF"/>
          </a:solidFill>
          <a:ln w="28575">
            <a:noFill/>
            <a:miter lim="800000"/>
            <a:headEnd/>
            <a:tailEnd/>
          </a:ln>
          <a:effectLst>
            <a:softEdge rad="31750"/>
          </a:effectLst>
        </p:spPr>
        <p:txBody>
          <a:bodyPr wrap="none" lIns="81272" tIns="40636" rIns="81272" bIns="40636"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alibri" panose="020F0502020204030204"/>
                <a:ea typeface="ヒラギノ角ゴ Pro W3" charset="0"/>
                <a:cs typeface="ＭＳ Ｐゴシック" charset="0"/>
              </a:rPr>
              <a:t>Glomerulosclerosis</a:t>
            </a:r>
          </a:p>
        </p:txBody>
      </p:sp>
      <p:sp>
        <p:nvSpPr>
          <p:cNvPr id="7" name="TextBox 6"/>
          <p:cNvSpPr txBox="1"/>
          <p:nvPr/>
        </p:nvSpPr>
        <p:spPr>
          <a:xfrm>
            <a:off x="4819581" y="3059260"/>
            <a:ext cx="2264264" cy="913062"/>
          </a:xfrm>
          <a:prstGeom prst="rect">
            <a:avLst/>
          </a:prstGeom>
          <a:noFill/>
        </p:spPr>
        <p:txBody>
          <a:bodyPr wrap="square" lIns="81272" tIns="40636" rIns="81272" bIns="4063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Proteinuria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Renal impairment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Loss of renal mass</a:t>
            </a:r>
          </a:p>
        </p:txBody>
      </p:sp>
      <p:sp>
        <p:nvSpPr>
          <p:cNvPr id="8" name="Down Arrow 7"/>
          <p:cNvSpPr/>
          <p:nvPr/>
        </p:nvSpPr>
        <p:spPr>
          <a:xfrm>
            <a:off x="5701284" y="199309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1272" tIns="40636" rIns="81272" bIns="406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6535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3" cstate="print">
            <a:duotone>
              <a:schemeClr val="accent1">
                <a:shade val="45000"/>
                <a:satMod val="135000"/>
              </a:schemeClr>
              <a:prstClr val="white"/>
            </a:duotone>
          </a:blip>
          <a:srcRect t="50000"/>
          <a:stretch/>
        </p:blipFill>
        <p:spPr>
          <a:xfrm>
            <a:off x="2408225" y="3532767"/>
            <a:ext cx="7375553" cy="1910938"/>
          </a:xfrm>
          <a:prstGeom prst="rect">
            <a:avLst/>
          </a:prstGeom>
        </p:spPr>
      </p:pic>
      <p:pic>
        <p:nvPicPr>
          <p:cNvPr id="36" name="Picture 35"/>
          <p:cNvPicPr>
            <a:picLocks noChangeAspect="1"/>
          </p:cNvPicPr>
          <p:nvPr/>
        </p:nvPicPr>
        <p:blipFill rotWithShape="1">
          <a:blip r:embed="rId3" cstate="print">
            <a:duotone>
              <a:schemeClr val="accent1">
                <a:shade val="45000"/>
                <a:satMod val="135000"/>
              </a:schemeClr>
              <a:prstClr val="white"/>
            </a:duotone>
          </a:blip>
          <a:srcRect b="50000"/>
          <a:stretch/>
        </p:blipFill>
        <p:spPr>
          <a:xfrm>
            <a:off x="2408225" y="1621829"/>
            <a:ext cx="7375553" cy="1910938"/>
          </a:xfrm>
          <a:prstGeom prst="rect">
            <a:avLst/>
          </a:prstGeom>
        </p:spPr>
      </p:pic>
      <p:sp>
        <p:nvSpPr>
          <p:cNvPr id="28" name="Rectangle 10"/>
          <p:cNvSpPr>
            <a:spLocks noChangeArrowheads="1"/>
          </p:cNvSpPr>
          <p:nvPr/>
        </p:nvSpPr>
        <p:spPr bwMode="auto">
          <a:xfrm>
            <a:off x="4896700" y="5048852"/>
            <a:ext cx="2093803" cy="567522"/>
          </a:xfrm>
          <a:prstGeom prst="roundRect">
            <a:avLst/>
          </a:prstGeom>
          <a:solidFill>
            <a:srgbClr val="FFFFFF"/>
          </a:solidFill>
          <a:ln w="28575">
            <a:noFill/>
            <a:miter lim="800000"/>
            <a:headEnd/>
            <a:tailEnd/>
          </a:ln>
          <a:effectLst>
            <a:softEdge rad="31750"/>
          </a:effectLst>
        </p:spPr>
        <p:txBody>
          <a:bodyPr wrap="none" lIns="81272" tIns="40636" rIns="81272" bIns="40636"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alibri" panose="020F0502020204030204"/>
                <a:ea typeface="ヒラギノ角ゴ Pro W3" charset="0"/>
                <a:cs typeface="ＭＳ Ｐゴシック" charset="0"/>
              </a:rPr>
              <a:t>Increased blood flow to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alibri" panose="020F0502020204030204"/>
                <a:ea typeface="ヒラギノ角ゴ Pro W3" charset="0"/>
                <a:cs typeface="ＭＳ Ｐゴシック" charset="0"/>
              </a:rPr>
              <a:t>remaining nephrons</a:t>
            </a:r>
          </a:p>
        </p:txBody>
      </p:sp>
      <p:sp>
        <p:nvSpPr>
          <p:cNvPr id="29" name="Rectangle 10"/>
          <p:cNvSpPr>
            <a:spLocks noChangeArrowheads="1"/>
          </p:cNvSpPr>
          <p:nvPr/>
        </p:nvSpPr>
        <p:spPr bwMode="auto">
          <a:xfrm>
            <a:off x="1597446" y="3283656"/>
            <a:ext cx="2159306" cy="567522"/>
          </a:xfrm>
          <a:prstGeom prst="roundRect">
            <a:avLst/>
          </a:prstGeom>
          <a:solidFill>
            <a:srgbClr val="00B0F0"/>
          </a:solidFill>
          <a:ln w="28575">
            <a:noFill/>
            <a:miter lim="800000"/>
            <a:headEnd/>
            <a:tailEnd/>
          </a:ln>
          <a:effectLst>
            <a:softEdge rad="31750"/>
          </a:effectLst>
        </p:spPr>
        <p:txBody>
          <a:bodyPr wrap="square" lIns="81272" tIns="40636" rIns="81272" bIns="40636"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alibri" panose="020F0502020204030204"/>
                <a:ea typeface="ヒラギノ角ゴ Pro W3" charset="0"/>
                <a:cs typeface="ＭＳ Ｐゴシック" charset="0"/>
              </a:rPr>
              <a:t>Intraglomerular</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prstClr val="black"/>
                </a:solidFill>
                <a:effectLst/>
                <a:uLnTx/>
                <a:uFillTx/>
                <a:latin typeface="Calibri" panose="020F0502020204030204"/>
                <a:ea typeface="ヒラギノ角ゴ Pro W3" charset="0"/>
                <a:cs typeface="ＭＳ Ｐゴシック" charset="0"/>
              </a:rPr>
              <a:t>hypertension</a:t>
            </a:r>
          </a:p>
        </p:txBody>
      </p:sp>
      <p:sp>
        <p:nvSpPr>
          <p:cNvPr id="30" name="Rectangle 10"/>
          <p:cNvSpPr>
            <a:spLocks noChangeArrowheads="1"/>
          </p:cNvSpPr>
          <p:nvPr/>
        </p:nvSpPr>
        <p:spPr bwMode="auto">
          <a:xfrm>
            <a:off x="8609577" y="3045288"/>
            <a:ext cx="1592756" cy="1044249"/>
          </a:xfrm>
          <a:prstGeom prst="roundRect">
            <a:avLst/>
          </a:prstGeom>
          <a:solidFill>
            <a:srgbClr val="FFFFFF"/>
          </a:solidFill>
          <a:ln w="28575">
            <a:noFill/>
            <a:miter lim="800000"/>
            <a:headEnd/>
            <a:tailEnd/>
          </a:ln>
          <a:effectLst>
            <a:softEdge rad="31750"/>
          </a:effectLst>
        </p:spPr>
        <p:txBody>
          <a:bodyPr lIns="81272" tIns="40636" rIns="81272" bIns="40636"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alibri" panose="020F0502020204030204"/>
                <a:ea typeface="ヒラギノ角ゴ Pro W3" charset="0"/>
                <a:cs typeface="ＭＳ Ｐゴシック" charset="0"/>
              </a:rPr>
              <a:t>Reduction in number</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alibri" panose="020F0502020204030204"/>
                <a:ea typeface="ヒラギノ角ゴ Pro W3" charset="0"/>
                <a:cs typeface="ＭＳ Ｐゴシック" charset="0"/>
              </a:rPr>
              <a:t>of functioning glomeruli</a:t>
            </a:r>
          </a:p>
        </p:txBody>
      </p:sp>
      <p:sp>
        <p:nvSpPr>
          <p:cNvPr id="31" name="Rectangle 10"/>
          <p:cNvSpPr>
            <a:spLocks noChangeArrowheads="1"/>
          </p:cNvSpPr>
          <p:nvPr/>
        </p:nvSpPr>
        <p:spPr bwMode="auto">
          <a:xfrm>
            <a:off x="5128918" y="1618984"/>
            <a:ext cx="1703300" cy="329159"/>
          </a:xfrm>
          <a:prstGeom prst="roundRect">
            <a:avLst/>
          </a:prstGeom>
          <a:solidFill>
            <a:srgbClr val="FFFFFF"/>
          </a:solidFill>
          <a:ln w="28575">
            <a:noFill/>
            <a:miter lim="800000"/>
            <a:headEnd/>
            <a:tailEnd/>
          </a:ln>
          <a:effectLst>
            <a:softEdge rad="31750"/>
          </a:effectLst>
        </p:spPr>
        <p:txBody>
          <a:bodyPr wrap="none" lIns="81272" tIns="40636" rIns="81272" bIns="40636"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Calibri" panose="020F0502020204030204"/>
                <a:ea typeface="ヒラギノ角ゴ Pro W3" charset="0"/>
                <a:cs typeface="ＭＳ Ｐゴシック" charset="0"/>
              </a:rPr>
              <a:t>Glomerulosclerosis</a:t>
            </a:r>
          </a:p>
        </p:txBody>
      </p:sp>
      <p:sp>
        <p:nvSpPr>
          <p:cNvPr id="7" name="TextBox 6"/>
          <p:cNvSpPr txBox="1"/>
          <p:nvPr/>
        </p:nvSpPr>
        <p:spPr>
          <a:xfrm>
            <a:off x="4819581" y="3059260"/>
            <a:ext cx="2264264" cy="913062"/>
          </a:xfrm>
          <a:prstGeom prst="rect">
            <a:avLst/>
          </a:prstGeom>
          <a:noFill/>
        </p:spPr>
        <p:txBody>
          <a:bodyPr wrap="square" lIns="81272" tIns="40636" rIns="81272" bIns="4063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Proteinuria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Renal impairment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Loss of renal mass</a:t>
            </a:r>
          </a:p>
        </p:txBody>
      </p:sp>
      <p:sp>
        <p:nvSpPr>
          <p:cNvPr id="8" name="Down Arrow 7"/>
          <p:cNvSpPr/>
          <p:nvPr/>
        </p:nvSpPr>
        <p:spPr>
          <a:xfrm>
            <a:off x="5701284" y="199309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81272" tIns="40636" rIns="81272" bIns="406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1486EE1-A246-4DEA-3B37-F158DEB5E16C}"/>
              </a:ext>
            </a:extLst>
          </p:cNvPr>
          <p:cNvSpPr txBox="1"/>
          <p:nvPr/>
        </p:nvSpPr>
        <p:spPr>
          <a:xfrm>
            <a:off x="1531056" y="1848072"/>
            <a:ext cx="18623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solidFill>
                <a:effectLst/>
                <a:uLnTx/>
                <a:uFillTx/>
                <a:latin typeface="Calibri" panose="020F0502020204030204"/>
              </a:rPr>
              <a:t>RAS blockade</a:t>
            </a:r>
            <a:endParaRPr kumimoji="0" lang="en-GB" sz="2000" b="1" i="0" u="none" strike="noStrike" kern="1200" cap="none" spc="0" normalizeH="0" baseline="0" noProof="0" dirty="0">
              <a:ln>
                <a:noFill/>
              </a:ln>
              <a:solidFill>
                <a:srgbClr val="4472C4"/>
              </a:solidFill>
              <a:effectLst/>
              <a:uLnTx/>
              <a:uFillTx/>
              <a:latin typeface="Calibri" panose="020F0502020204030204"/>
            </a:endParaRPr>
          </a:p>
        </p:txBody>
      </p:sp>
      <p:cxnSp>
        <p:nvCxnSpPr>
          <p:cNvPr id="5" name="Straight Arrow Connector 4">
            <a:extLst>
              <a:ext uri="{FF2B5EF4-FFF2-40B4-BE49-F238E27FC236}">
                <a16:creationId xmlns:a16="http://schemas.microsoft.com/office/drawing/2014/main" id="{863256A8-2B00-CEFD-E4C2-AD584B0EC55E}"/>
              </a:ext>
            </a:extLst>
          </p:cNvPr>
          <p:cNvCxnSpPr>
            <a:cxnSpLocks/>
          </p:cNvCxnSpPr>
          <p:nvPr/>
        </p:nvCxnSpPr>
        <p:spPr>
          <a:xfrm>
            <a:off x="2408225" y="2274197"/>
            <a:ext cx="0" cy="7850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A8C04437-A603-F4E0-760B-B6874BBF2C58}"/>
              </a:ext>
            </a:extLst>
          </p:cNvPr>
          <p:cNvSpPr>
            <a:spLocks noGrp="1"/>
          </p:cNvSpPr>
          <p:nvPr>
            <p:ph type="body" sz="quarter" idx="12"/>
          </p:nvPr>
        </p:nvSpPr>
        <p:spPr/>
        <p:txBody>
          <a:bodyPr/>
          <a:lstStyle/>
          <a:p>
            <a:endParaRPr lang="en-GB"/>
          </a:p>
        </p:txBody>
      </p:sp>
      <p:sp>
        <p:nvSpPr>
          <p:cNvPr id="3" name="Title 1">
            <a:extLst>
              <a:ext uri="{FF2B5EF4-FFF2-40B4-BE49-F238E27FC236}">
                <a16:creationId xmlns:a16="http://schemas.microsoft.com/office/drawing/2014/main" id="{B631D450-313A-52A0-958A-774F035020E3}"/>
              </a:ext>
            </a:extLst>
          </p:cNvPr>
          <p:cNvSpPr>
            <a:spLocks noGrp="1"/>
          </p:cNvSpPr>
          <p:nvPr>
            <p:ph type="title"/>
          </p:nvPr>
        </p:nvSpPr>
        <p:spPr>
          <a:xfrm>
            <a:off x="-1" y="302165"/>
            <a:ext cx="12427527" cy="792000"/>
          </a:xfrm>
        </p:spPr>
        <p:txBody>
          <a:bodyPr>
            <a:noAutofit/>
          </a:bodyPr>
          <a:lstStyle/>
          <a:p>
            <a:r>
              <a:rPr lang="en-US" sz="3600" b="1" dirty="0">
                <a:solidFill>
                  <a:schemeClr val="tx1"/>
                </a:solidFill>
                <a:latin typeface="Times New Roman" panose="02020603050405020304" pitchFamily="18" charset="0"/>
                <a:ea typeface="ヒラギノ角ゴ Pro W3"/>
                <a:cs typeface="Times New Roman" panose="02020603050405020304" pitchFamily="18" charset="0"/>
              </a:rPr>
              <a:t>Progression of CKD is largely driven by renal </a:t>
            </a:r>
            <a:r>
              <a:rPr lang="en-US" sz="3600" b="1" dirty="0" err="1">
                <a:solidFill>
                  <a:schemeClr val="tx1"/>
                </a:solidFill>
                <a:latin typeface="Times New Roman" panose="02020603050405020304" pitchFamily="18" charset="0"/>
                <a:ea typeface="ヒラギノ角ゴ Pro W3"/>
                <a:cs typeface="Times New Roman" panose="02020603050405020304" pitchFamily="18" charset="0"/>
              </a:rPr>
              <a:t>haemodynamics</a:t>
            </a:r>
            <a:r>
              <a:rPr lang="en-GB" sz="3600" b="1" dirty="0">
                <a:solidFill>
                  <a:schemeClr val="tx1"/>
                </a:solidFill>
                <a:latin typeface="Times New Roman" panose="02020603050405020304" pitchFamily="18" charset="0"/>
                <a:ea typeface="ヒラギノ角ゴ Pro W3"/>
                <a:cs typeface="Times New Roman" panose="02020603050405020304" pitchFamily="18" charset="0"/>
              </a:rPr>
              <a:t> </a:t>
            </a:r>
          </a:p>
        </p:txBody>
      </p:sp>
    </p:spTree>
    <p:extLst>
      <p:ext uri="{BB962C8B-B14F-4D97-AF65-F5344CB8AC3E}">
        <p14:creationId xmlns:p14="http://schemas.microsoft.com/office/powerpoint/2010/main" val="3628915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iagram of a medical procedure&#10;&#10;Description automatically generated with medium confidence">
            <a:extLst>
              <a:ext uri="{FF2B5EF4-FFF2-40B4-BE49-F238E27FC236}">
                <a16:creationId xmlns:a16="http://schemas.microsoft.com/office/drawing/2014/main" id="{433C0DBE-FF3E-8508-E1A8-ED8851D59724}"/>
              </a:ext>
            </a:extLst>
          </p:cNvPr>
          <p:cNvPicPr>
            <a:picLocks noGrp="1" noChangeAspect="1"/>
          </p:cNvPicPr>
          <p:nvPr>
            <p:ph sz="quarter" idx="11"/>
          </p:nvPr>
        </p:nvPicPr>
        <p:blipFill rotWithShape="1">
          <a:blip r:embed="rId3"/>
          <a:srcRect t="2192"/>
          <a:stretch/>
        </p:blipFill>
        <p:spPr>
          <a:xfrm>
            <a:off x="1849120" y="1131027"/>
            <a:ext cx="9053075" cy="5091412"/>
          </a:xfrm>
          <a:prstGeom prst="rect">
            <a:avLst/>
          </a:prstGeom>
        </p:spPr>
      </p:pic>
      <p:sp>
        <p:nvSpPr>
          <p:cNvPr id="3" name="Rectangle 3">
            <a:extLst>
              <a:ext uri="{FF2B5EF4-FFF2-40B4-BE49-F238E27FC236}">
                <a16:creationId xmlns:a16="http://schemas.microsoft.com/office/drawing/2014/main" id="{AB88EB03-F0E7-393C-C58D-071D4BABB2BA}"/>
              </a:ext>
            </a:extLst>
          </p:cNvPr>
          <p:cNvSpPr txBox="1">
            <a:spLocks noChangeArrowheads="1"/>
          </p:cNvSpPr>
          <p:nvPr/>
        </p:nvSpPr>
        <p:spPr>
          <a:xfrm>
            <a:off x="-494440" y="6222439"/>
            <a:ext cx="8340725" cy="485775"/>
          </a:xfrm>
          <a:prstGeom prst="rect">
            <a:avLst/>
          </a:prstGeom>
        </p:spPr>
        <p:txBody>
          <a:bodyPr vert="horz" lIns="91440" tIns="45720" rIns="91440" bIns="45720" rtlCol="0" anchor="ctr">
            <a:normAutofit fontScale="40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latin typeface="Arial" charset="0"/>
              <a:ea typeface="ヒラギノ角ゴ Pro W3"/>
              <a:cs typeface="Arial" charset="0"/>
            </a:endParaRPr>
          </a:p>
          <a:p>
            <a:r>
              <a:rPr lang="en-GB" sz="3200" b="1" dirty="0">
                <a:latin typeface="Arial" charset="0"/>
                <a:ea typeface="ヒラギノ角ゴ Pro W3"/>
                <a:cs typeface="Arial" charset="0"/>
              </a:rPr>
              <a:t>NICE GUIDANCE NG23 (2021) CHRONIC KIDNEY DISEASE ASSESSMENT AND MANAGEMENT</a:t>
            </a:r>
          </a:p>
        </p:txBody>
      </p:sp>
      <p:sp>
        <p:nvSpPr>
          <p:cNvPr id="7" name="Title 1">
            <a:extLst>
              <a:ext uri="{FF2B5EF4-FFF2-40B4-BE49-F238E27FC236}">
                <a16:creationId xmlns:a16="http://schemas.microsoft.com/office/drawing/2014/main" id="{EC7555D9-D553-C587-4C50-308329ABBD24}"/>
              </a:ext>
            </a:extLst>
          </p:cNvPr>
          <p:cNvSpPr>
            <a:spLocks noGrp="1"/>
          </p:cNvSpPr>
          <p:nvPr>
            <p:ph type="title"/>
          </p:nvPr>
        </p:nvSpPr>
        <p:spPr>
          <a:xfrm>
            <a:off x="502800" y="302165"/>
            <a:ext cx="11689200" cy="792000"/>
          </a:xfrm>
        </p:spPr>
        <p:txBody>
          <a:bodyPr>
            <a:noAutofit/>
          </a:bodyPr>
          <a:lstStyle/>
          <a:p>
            <a:r>
              <a:rPr lang="en-GB" sz="3600" b="1" dirty="0">
                <a:solidFill>
                  <a:schemeClr val="tx1"/>
                </a:solidFill>
                <a:latin typeface="Times New Roman" panose="02020603050405020304" pitchFamily="18" charset="0"/>
                <a:ea typeface="ヒラギノ角ゴ Pro W3"/>
                <a:cs typeface="Times New Roman" panose="02020603050405020304" pitchFamily="18" charset="0"/>
              </a:rPr>
              <a:t>Guidelines for initiation and monitoring of RASI</a:t>
            </a:r>
          </a:p>
        </p:txBody>
      </p:sp>
      <p:sp>
        <p:nvSpPr>
          <p:cNvPr id="8" name="Oval 7">
            <a:extLst>
              <a:ext uri="{FF2B5EF4-FFF2-40B4-BE49-F238E27FC236}">
                <a16:creationId xmlns:a16="http://schemas.microsoft.com/office/drawing/2014/main" id="{C42542C4-9B02-2C66-C98B-DBF30AA50C6F}"/>
              </a:ext>
            </a:extLst>
          </p:cNvPr>
          <p:cNvSpPr/>
          <p:nvPr/>
        </p:nvSpPr>
        <p:spPr>
          <a:xfrm>
            <a:off x="7846285" y="2514600"/>
            <a:ext cx="1582195" cy="9144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40922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60" name="Rectangle 14359">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2B168-FF97-A0C0-2FB6-0EDD4BE15C89}"/>
              </a:ext>
            </a:extLst>
          </p:cNvPr>
          <p:cNvSpPr>
            <a:spLocks noGrp="1"/>
          </p:cNvSpPr>
          <p:nvPr>
            <p:ph type="title"/>
          </p:nvPr>
        </p:nvSpPr>
        <p:spPr>
          <a:xfrm>
            <a:off x="1198181" y="557189"/>
            <a:ext cx="9795637" cy="1104857"/>
          </a:xfrm>
        </p:spPr>
        <p:txBody>
          <a:bodyPr vert="horz" lIns="91440" tIns="45720" rIns="91440" bIns="45720" rtlCol="0" anchor="b">
            <a:normAutofit/>
          </a:bodyPr>
          <a:lstStyle/>
          <a:p>
            <a:r>
              <a:rPr lang="en-US" sz="4400" b="1" dirty="0">
                <a:latin typeface="Times New Roman" panose="02020603050405020304" pitchFamily="18" charset="0"/>
                <a:cs typeface="Times New Roman" panose="02020603050405020304" pitchFamily="18" charset="0"/>
              </a:rPr>
              <a:t>SGLT2 INHIBITORS</a:t>
            </a:r>
          </a:p>
        </p:txBody>
      </p:sp>
      <p:sp>
        <p:nvSpPr>
          <p:cNvPr id="3" name="Text Placeholder 2">
            <a:extLst>
              <a:ext uri="{FF2B5EF4-FFF2-40B4-BE49-F238E27FC236}">
                <a16:creationId xmlns:a16="http://schemas.microsoft.com/office/drawing/2014/main" id="{76747C60-CD4B-094F-681B-7B4490986151}"/>
              </a:ext>
            </a:extLst>
          </p:cNvPr>
          <p:cNvSpPr>
            <a:spLocks noGrp="1"/>
          </p:cNvSpPr>
          <p:nvPr>
            <p:ph type="body" idx="1"/>
          </p:nvPr>
        </p:nvSpPr>
        <p:spPr>
          <a:xfrm>
            <a:off x="1188803" y="1833765"/>
            <a:ext cx="9805015" cy="780466"/>
          </a:xfrm>
        </p:spPr>
        <p:txBody>
          <a:bodyPr vert="horz" lIns="91440" tIns="45720" rIns="91440" bIns="45720" rtlCol="0">
            <a:normAutofit/>
          </a:bodyPr>
          <a:lstStyle/>
          <a:p>
            <a:pPr algn="ctr"/>
            <a:endParaRPr lang="en-US">
              <a:solidFill>
                <a:schemeClr val="tx1"/>
              </a:solidFill>
            </a:endParaRPr>
          </a:p>
        </p:txBody>
      </p:sp>
      <p:pic>
        <p:nvPicPr>
          <p:cNvPr id="14346" name="Picture 10" descr="Invokana (canagliflozin) for the ...">
            <a:extLst>
              <a:ext uri="{FF2B5EF4-FFF2-40B4-BE49-F238E27FC236}">
                <a16:creationId xmlns:a16="http://schemas.microsoft.com/office/drawing/2014/main" id="{CB7FCC0D-D133-7496-761C-CE14FCE0EDB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43535" y="2486342"/>
            <a:ext cx="1872625" cy="264545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Empagliflozin for Heart Failure ...">
            <a:extLst>
              <a:ext uri="{FF2B5EF4-FFF2-40B4-BE49-F238E27FC236}">
                <a16:creationId xmlns:a16="http://schemas.microsoft.com/office/drawing/2014/main" id="{1648D00E-CE39-735B-B8EB-E5F84C21279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79695" y="3235645"/>
            <a:ext cx="2688999" cy="291164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FDA Clears Dapagliflozin for Fewer ...">
            <a:extLst>
              <a:ext uri="{FF2B5EF4-FFF2-40B4-BE49-F238E27FC236}">
                <a16:creationId xmlns:a16="http://schemas.microsoft.com/office/drawing/2014/main" id="{233BB73A-BB25-97A7-4FCC-B5A26A43F7C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371158" y="436635"/>
            <a:ext cx="3797536" cy="2146433"/>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4">
            <a:extLst>
              <a:ext uri="{FF2B5EF4-FFF2-40B4-BE49-F238E27FC236}">
                <a16:creationId xmlns:a16="http://schemas.microsoft.com/office/drawing/2014/main" id="{CC99C681-A10B-5D7B-D905-40C119FD0913}"/>
              </a:ext>
            </a:extLst>
          </p:cNvPr>
          <p:cNvPicPr>
            <a:picLocks noChangeAspect="1"/>
          </p:cNvPicPr>
          <p:nvPr/>
        </p:nvPicPr>
        <p:blipFill>
          <a:blip r:embed="rId6"/>
          <a:stretch>
            <a:fillRect/>
          </a:stretch>
        </p:blipFill>
        <p:spPr>
          <a:xfrm>
            <a:off x="262592" y="3079020"/>
            <a:ext cx="7376160" cy="1368976"/>
          </a:xfrm>
          <a:prstGeom prst="rect">
            <a:avLst/>
          </a:prstGeom>
        </p:spPr>
      </p:pic>
      <p:pic>
        <p:nvPicPr>
          <p:cNvPr id="5" name="Picture 4">
            <a:extLst>
              <a:ext uri="{FF2B5EF4-FFF2-40B4-BE49-F238E27FC236}">
                <a16:creationId xmlns:a16="http://schemas.microsoft.com/office/drawing/2014/main" id="{BA8150F2-AAED-1527-45D7-01DEF2C5A7BF}"/>
              </a:ext>
            </a:extLst>
          </p:cNvPr>
          <p:cNvPicPr>
            <a:picLocks noChangeAspect="1"/>
          </p:cNvPicPr>
          <p:nvPr/>
        </p:nvPicPr>
        <p:blipFill>
          <a:blip r:embed="rId7"/>
          <a:stretch>
            <a:fillRect/>
          </a:stretch>
        </p:blipFill>
        <p:spPr>
          <a:xfrm>
            <a:off x="-1" y="4741066"/>
            <a:ext cx="8371159" cy="1095617"/>
          </a:xfrm>
          <a:prstGeom prst="rect">
            <a:avLst/>
          </a:prstGeom>
        </p:spPr>
      </p:pic>
      <p:pic>
        <p:nvPicPr>
          <p:cNvPr id="6" name="Picture 5">
            <a:extLst>
              <a:ext uri="{FF2B5EF4-FFF2-40B4-BE49-F238E27FC236}">
                <a16:creationId xmlns:a16="http://schemas.microsoft.com/office/drawing/2014/main" id="{031D4713-5751-1000-2885-C160A5852821}"/>
              </a:ext>
            </a:extLst>
          </p:cNvPr>
          <p:cNvPicPr>
            <a:picLocks noChangeAspect="1"/>
          </p:cNvPicPr>
          <p:nvPr/>
        </p:nvPicPr>
        <p:blipFill>
          <a:blip r:embed="rId8"/>
          <a:stretch>
            <a:fillRect/>
          </a:stretch>
        </p:blipFill>
        <p:spPr>
          <a:xfrm>
            <a:off x="7496734" y="5449487"/>
            <a:ext cx="2310584" cy="1146147"/>
          </a:xfrm>
          <a:prstGeom prst="rect">
            <a:avLst/>
          </a:prstGeom>
        </p:spPr>
      </p:pic>
    </p:spTree>
    <p:extLst>
      <p:ext uri="{BB962C8B-B14F-4D97-AF65-F5344CB8AC3E}">
        <p14:creationId xmlns:p14="http://schemas.microsoft.com/office/powerpoint/2010/main" val="3119461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38F0C0-A6BF-CCE6-45D5-68BB81C6F185}"/>
              </a:ext>
            </a:extLst>
          </p:cNvPr>
          <p:cNvSpPr>
            <a:spLocks noGrp="1"/>
          </p:cNvSpPr>
          <p:nvPr>
            <p:ph type="title"/>
          </p:nvPr>
        </p:nvSpPr>
        <p:spPr>
          <a:xfrm>
            <a:off x="838200" y="556337"/>
            <a:ext cx="6797405" cy="1651404"/>
          </a:xfrm>
        </p:spPr>
        <p:txBody>
          <a:bodyPr vert="horz" lIns="91440" tIns="45720" rIns="91440" bIns="45720" rtlCol="0" anchor="ctr">
            <a:normAutofit fontScale="90000"/>
          </a:bodyPr>
          <a:lstStyle/>
          <a:p>
            <a:r>
              <a:rPr lang="en-US" sz="4000" b="1" dirty="0">
                <a:latin typeface="Times New Roman" panose="02020603050405020304" pitchFamily="18" charset="0"/>
                <a:cs typeface="Times New Roman" panose="02020603050405020304" pitchFamily="18" charset="0"/>
              </a:rPr>
              <a:t>EFFECTS OF SGLT2 INHIBITORS ON THE KIDNEY</a:t>
            </a:r>
          </a:p>
        </p:txBody>
      </p:sp>
      <p:sp>
        <p:nvSpPr>
          <p:cNvPr id="3" name="Content Placeholder 2">
            <a:extLst>
              <a:ext uri="{FF2B5EF4-FFF2-40B4-BE49-F238E27FC236}">
                <a16:creationId xmlns:a16="http://schemas.microsoft.com/office/drawing/2014/main" id="{61BA0388-528C-95D6-3E51-179E7576D54D}"/>
              </a:ext>
            </a:extLst>
          </p:cNvPr>
          <p:cNvSpPr>
            <a:spLocks noGrp="1"/>
          </p:cNvSpPr>
          <p:nvPr>
            <p:ph sz="half" idx="1"/>
          </p:nvPr>
        </p:nvSpPr>
        <p:spPr>
          <a:xfrm>
            <a:off x="387661" y="2149346"/>
            <a:ext cx="6797405" cy="3719384"/>
          </a:xfrm>
        </p:spPr>
        <p:txBody>
          <a:bodyPr vert="horz" lIns="91440" tIns="45720" rIns="91440" bIns="45720" rtlCol="0">
            <a:normAutofit/>
          </a:bodyPr>
          <a:lstStyle/>
          <a:p>
            <a:r>
              <a:rPr lang="en-US" dirty="0">
                <a:latin typeface="Times New Roman" panose="02020603050405020304" pitchFamily="18" charset="0"/>
                <a:cs typeface="Times New Roman" panose="02020603050405020304" pitchFamily="18" charset="0"/>
              </a:rPr>
              <a:t>Originally conceived as glucose lowering drugs</a:t>
            </a:r>
          </a:p>
          <a:p>
            <a:r>
              <a:rPr lang="en-US" dirty="0">
                <a:latin typeface="Times New Roman" panose="02020603050405020304" pitchFamily="18" charset="0"/>
                <a:cs typeface="Times New Roman" panose="02020603050405020304" pitchFamily="18" charset="0"/>
              </a:rPr>
              <a:t>Prevent absorption of glucose and sodium from PCT→ glycosuria and natriuresis → weight loss, osmotic diuresis and drop in BP</a:t>
            </a:r>
          </a:p>
          <a:p>
            <a:pPr marL="0" indent="0">
              <a:buNone/>
            </a:pPr>
            <a:endParaRPr lang="en-US" dirty="0">
              <a:latin typeface="Times New Roman" panose="02020603050405020304" pitchFamily="18" charset="0"/>
              <a:cs typeface="Times New Roman" panose="02020603050405020304" pitchFamily="18" charset="0"/>
            </a:endParaRPr>
          </a:p>
        </p:txBody>
      </p:sp>
      <p:pic>
        <p:nvPicPr>
          <p:cNvPr id="5" name="Content Placeholder 5">
            <a:extLst>
              <a:ext uri="{FF2B5EF4-FFF2-40B4-BE49-F238E27FC236}">
                <a16:creationId xmlns:a16="http://schemas.microsoft.com/office/drawing/2014/main" id="{3B6C95C2-AC45-D470-E70A-8ECA7E488E7E}"/>
              </a:ext>
            </a:extLst>
          </p:cNvPr>
          <p:cNvPicPr>
            <a:picLocks noGrp="1" noChangeAspect="1"/>
          </p:cNvPicPr>
          <p:nvPr>
            <p:ph sz="half" idx="2"/>
          </p:nvPr>
        </p:nvPicPr>
        <p:blipFill rotWithShape="1">
          <a:blip r:embed="rId3"/>
          <a:srcRect l="3178" t="14092" r="19588"/>
          <a:stretch/>
        </p:blipFill>
        <p:spPr>
          <a:xfrm>
            <a:off x="7848000" y="51122"/>
            <a:ext cx="4126199" cy="3533996"/>
          </a:xfrm>
          <a:prstGeom prst="rect">
            <a:avLst/>
          </a:prstGeom>
        </p:spPr>
      </p:pic>
      <p:sp>
        <p:nvSpPr>
          <p:cNvPr id="8" name="Oval 7">
            <a:extLst>
              <a:ext uri="{FF2B5EF4-FFF2-40B4-BE49-F238E27FC236}">
                <a16:creationId xmlns:a16="http://schemas.microsoft.com/office/drawing/2014/main" id="{C4C82B33-72C8-72FD-4AA1-D882268224B8}"/>
              </a:ext>
            </a:extLst>
          </p:cNvPr>
          <p:cNvSpPr/>
          <p:nvPr/>
        </p:nvSpPr>
        <p:spPr>
          <a:xfrm>
            <a:off x="9342374" y="504431"/>
            <a:ext cx="1826134" cy="162176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descr="Mechanism of action of canagliflozin on SGLT-2 in the renal proximal... |  Download Scientific Diagram">
            <a:extLst>
              <a:ext uri="{FF2B5EF4-FFF2-40B4-BE49-F238E27FC236}">
                <a16:creationId xmlns:a16="http://schemas.microsoft.com/office/drawing/2014/main" id="{05D2613F-5DE0-5D83-3044-1BA6594C5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4682" y="3636240"/>
            <a:ext cx="3584652" cy="269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508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38F0C0-A6BF-CCE6-45D5-68BB81C6F185}"/>
              </a:ext>
            </a:extLst>
          </p:cNvPr>
          <p:cNvSpPr>
            <a:spLocks noGrp="1"/>
          </p:cNvSpPr>
          <p:nvPr>
            <p:ph type="title"/>
          </p:nvPr>
        </p:nvSpPr>
        <p:spPr>
          <a:xfrm>
            <a:off x="838200" y="556337"/>
            <a:ext cx="6797405" cy="1651404"/>
          </a:xfrm>
        </p:spPr>
        <p:txBody>
          <a:bodyPr vert="horz" lIns="91440" tIns="45720" rIns="91440" bIns="45720" rtlCol="0" anchor="ctr">
            <a:normAutofit fontScale="90000"/>
          </a:bodyPr>
          <a:lstStyle/>
          <a:p>
            <a:r>
              <a:rPr lang="en-US" sz="4000" b="1" dirty="0">
                <a:latin typeface="Times New Roman" panose="02020603050405020304" pitchFamily="18" charset="0"/>
                <a:cs typeface="Times New Roman" panose="02020603050405020304" pitchFamily="18" charset="0"/>
              </a:rPr>
              <a:t>EFFECTS OF SGLT2 INHIBITORS ON THE KIDNEY</a:t>
            </a:r>
          </a:p>
        </p:txBody>
      </p:sp>
      <p:sp>
        <p:nvSpPr>
          <p:cNvPr id="3" name="Content Placeholder 2">
            <a:extLst>
              <a:ext uri="{FF2B5EF4-FFF2-40B4-BE49-F238E27FC236}">
                <a16:creationId xmlns:a16="http://schemas.microsoft.com/office/drawing/2014/main" id="{61BA0388-528C-95D6-3E51-179E7576D54D}"/>
              </a:ext>
            </a:extLst>
          </p:cNvPr>
          <p:cNvSpPr>
            <a:spLocks noGrp="1"/>
          </p:cNvSpPr>
          <p:nvPr>
            <p:ph sz="half" idx="1"/>
          </p:nvPr>
        </p:nvSpPr>
        <p:spPr>
          <a:xfrm>
            <a:off x="387661" y="2149346"/>
            <a:ext cx="6797405" cy="3719384"/>
          </a:xfrm>
        </p:spPr>
        <p:txBody>
          <a:bodyPr vert="horz" lIns="91440" tIns="45720" rIns="91440" bIns="45720" rtlCol="0">
            <a:normAutofit/>
          </a:bodyPr>
          <a:lstStyle/>
          <a:p>
            <a:r>
              <a:rPr lang="en-US" dirty="0">
                <a:latin typeface="Times New Roman" panose="02020603050405020304" pitchFamily="18" charset="0"/>
                <a:cs typeface="Times New Roman" panose="02020603050405020304" pitchFamily="18" charset="0"/>
              </a:rPr>
              <a:t>Originally conceived as glucose lowering drugs</a:t>
            </a:r>
          </a:p>
          <a:p>
            <a:r>
              <a:rPr lang="en-US" dirty="0">
                <a:latin typeface="Times New Roman" panose="02020603050405020304" pitchFamily="18" charset="0"/>
                <a:cs typeface="Times New Roman" panose="02020603050405020304" pitchFamily="18" charset="0"/>
              </a:rPr>
              <a:t>Prevent absorption of glucose and sodium from PCT→ glycosuria and natriuresis → weight loss, osmotic diuresis and drop in BP</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DAPA-CKD and EMPA-KIDNEY</a:t>
            </a:r>
          </a:p>
          <a:p>
            <a:pPr marL="0" indent="0">
              <a:buNone/>
            </a:pPr>
            <a:endParaRPr lang="en-US" sz="2000" dirty="0"/>
          </a:p>
        </p:txBody>
      </p:sp>
      <p:pic>
        <p:nvPicPr>
          <p:cNvPr id="5" name="Content Placeholder 5">
            <a:extLst>
              <a:ext uri="{FF2B5EF4-FFF2-40B4-BE49-F238E27FC236}">
                <a16:creationId xmlns:a16="http://schemas.microsoft.com/office/drawing/2014/main" id="{3B6C95C2-AC45-D470-E70A-8ECA7E488E7E}"/>
              </a:ext>
            </a:extLst>
          </p:cNvPr>
          <p:cNvPicPr>
            <a:picLocks noGrp="1" noChangeAspect="1"/>
          </p:cNvPicPr>
          <p:nvPr>
            <p:ph sz="half" idx="2"/>
          </p:nvPr>
        </p:nvPicPr>
        <p:blipFill rotWithShape="1">
          <a:blip r:embed="rId3"/>
          <a:srcRect l="3178" t="14092" r="19588"/>
          <a:stretch/>
        </p:blipFill>
        <p:spPr>
          <a:xfrm>
            <a:off x="7848000" y="51122"/>
            <a:ext cx="4126199" cy="3533996"/>
          </a:xfrm>
          <a:prstGeom prst="rect">
            <a:avLst/>
          </a:prstGeom>
        </p:spPr>
      </p:pic>
      <p:sp>
        <p:nvSpPr>
          <p:cNvPr id="8" name="Oval 7">
            <a:extLst>
              <a:ext uri="{FF2B5EF4-FFF2-40B4-BE49-F238E27FC236}">
                <a16:creationId xmlns:a16="http://schemas.microsoft.com/office/drawing/2014/main" id="{C4C82B33-72C8-72FD-4AA1-D882268224B8}"/>
              </a:ext>
            </a:extLst>
          </p:cNvPr>
          <p:cNvSpPr/>
          <p:nvPr/>
        </p:nvSpPr>
        <p:spPr>
          <a:xfrm>
            <a:off x="8998032" y="585976"/>
            <a:ext cx="1826134" cy="162176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descr="Mechanism of action of canagliflozin on SGLT-2 in the renal proximal... |  Download Scientific Diagram">
            <a:extLst>
              <a:ext uri="{FF2B5EF4-FFF2-40B4-BE49-F238E27FC236}">
                <a16:creationId xmlns:a16="http://schemas.microsoft.com/office/drawing/2014/main" id="{05D2613F-5DE0-5D83-3044-1BA6594C5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4682" y="3636240"/>
            <a:ext cx="3584652" cy="269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501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021F-1412-39CA-E157-72FA99BBD42A}"/>
              </a:ext>
            </a:extLst>
          </p:cNvPr>
          <p:cNvSpPr>
            <a:spLocks noGrp="1"/>
          </p:cNvSpPr>
          <p:nvPr>
            <p:ph type="title"/>
          </p:nvPr>
        </p:nvSpPr>
        <p:spPr/>
        <p:txBody>
          <a:bodyPr/>
          <a:lstStyle/>
          <a:p>
            <a:r>
              <a:rPr lang="en-GB" dirty="0">
                <a:latin typeface="Times New Roman" panose="02020603050405020304" pitchFamily="18" charset="0"/>
                <a:cs typeface="Times New Roman" panose="02020603050405020304" pitchFamily="18" charset="0"/>
              </a:rPr>
              <a:t>Facts and Figures</a:t>
            </a:r>
          </a:p>
        </p:txBody>
      </p:sp>
      <p:sp>
        <p:nvSpPr>
          <p:cNvPr id="3" name="Content Placeholder 2">
            <a:extLst>
              <a:ext uri="{FF2B5EF4-FFF2-40B4-BE49-F238E27FC236}">
                <a16:creationId xmlns:a16="http://schemas.microsoft.com/office/drawing/2014/main" id="{3F378004-FE72-1C27-B587-559F3BC23785}"/>
              </a:ext>
            </a:extLst>
          </p:cNvPr>
          <p:cNvSpPr>
            <a:spLocks noGrp="1"/>
          </p:cNvSpPr>
          <p:nvPr>
            <p:ph idx="1"/>
          </p:nvPr>
        </p:nvSpPr>
        <p:spPr/>
        <p:txBody>
          <a:bodyPr>
            <a:normAutofit/>
          </a:bodyPr>
          <a:lstStyle/>
          <a:p>
            <a:r>
              <a:rPr lang="en-GB" b="1" dirty="0">
                <a:latin typeface="Times New Roman" panose="02020603050405020304" pitchFamily="18" charset="0"/>
                <a:cs typeface="Times New Roman" panose="02020603050405020304" pitchFamily="18" charset="0"/>
              </a:rPr>
              <a:t>7.2 million </a:t>
            </a:r>
            <a:r>
              <a:rPr lang="en-GB" dirty="0">
                <a:latin typeface="Times New Roman" panose="02020603050405020304" pitchFamily="18" charset="0"/>
                <a:cs typeface="Times New Roman" panose="02020603050405020304" pitchFamily="18" charset="0"/>
              </a:rPr>
              <a:t>adults have CKD (all stages) - &gt; </a:t>
            </a:r>
            <a:r>
              <a:rPr lang="en-GB" b="1" dirty="0">
                <a:latin typeface="Times New Roman" panose="02020603050405020304" pitchFamily="18" charset="0"/>
                <a:cs typeface="Times New Roman" panose="02020603050405020304" pitchFamily="18" charset="0"/>
              </a:rPr>
              <a:t>10%</a:t>
            </a:r>
            <a:r>
              <a:rPr lang="en-GB" dirty="0">
                <a:latin typeface="Times New Roman" panose="02020603050405020304" pitchFamily="18" charset="0"/>
                <a:cs typeface="Times New Roman" panose="02020603050405020304" pitchFamily="18" charset="0"/>
              </a:rPr>
              <a:t> of the entire population</a:t>
            </a:r>
          </a:p>
          <a:p>
            <a:pPr lvl="1"/>
            <a:r>
              <a:rPr lang="en-GB" b="1" dirty="0">
                <a:latin typeface="Times New Roman" panose="02020603050405020304" pitchFamily="18" charset="0"/>
                <a:cs typeface="Times New Roman" panose="02020603050405020304" pitchFamily="18" charset="0"/>
              </a:rPr>
              <a:t>1 million </a:t>
            </a:r>
            <a:r>
              <a:rPr lang="en-GB" dirty="0">
                <a:latin typeface="Times New Roman" panose="02020603050405020304" pitchFamily="18" charset="0"/>
                <a:cs typeface="Times New Roman" panose="02020603050405020304" pitchFamily="18" charset="0"/>
              </a:rPr>
              <a:t>will be undiagnosed</a:t>
            </a:r>
          </a:p>
          <a:p>
            <a:r>
              <a:rPr lang="en-GB" b="1" dirty="0">
                <a:latin typeface="Times New Roman" panose="02020603050405020304" pitchFamily="18" charset="0"/>
                <a:cs typeface="Times New Roman" panose="02020603050405020304" pitchFamily="18" charset="0"/>
              </a:rPr>
              <a:t>3.63 million </a:t>
            </a:r>
            <a:r>
              <a:rPr lang="en-GB" dirty="0">
                <a:latin typeface="Times New Roman" panose="02020603050405020304" pitchFamily="18" charset="0"/>
                <a:cs typeface="Times New Roman" panose="02020603050405020304" pitchFamily="18" charset="0"/>
              </a:rPr>
              <a:t>adults</a:t>
            </a:r>
            <a:r>
              <a:rPr lang="en-GB" b="1"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have CKD (stages 3-5).</a:t>
            </a:r>
          </a:p>
          <a:p>
            <a:r>
              <a:rPr lang="en-GB" b="1" dirty="0">
                <a:latin typeface="Times New Roman" panose="02020603050405020304" pitchFamily="18" charset="0"/>
                <a:cs typeface="Times New Roman" panose="02020603050405020304" pitchFamily="18" charset="0"/>
              </a:rPr>
              <a:t>30,000</a:t>
            </a:r>
            <a:r>
              <a:rPr lang="en-GB" dirty="0">
                <a:latin typeface="Times New Roman" panose="02020603050405020304" pitchFamily="18" charset="0"/>
                <a:cs typeface="Times New Roman" panose="02020603050405020304" pitchFamily="18" charset="0"/>
              </a:rPr>
              <a:t> on dialysis</a:t>
            </a:r>
          </a:p>
          <a:p>
            <a:r>
              <a:rPr lang="en-GB" b="1" dirty="0">
                <a:latin typeface="Times New Roman" panose="02020603050405020304" pitchFamily="18" charset="0"/>
                <a:cs typeface="Times New Roman" panose="02020603050405020304" pitchFamily="18" charset="0"/>
              </a:rPr>
              <a:t>3,000</a:t>
            </a:r>
            <a:r>
              <a:rPr lang="en-GB" dirty="0">
                <a:latin typeface="Times New Roman" panose="02020603050405020304" pitchFamily="18" charset="0"/>
                <a:cs typeface="Times New Roman" panose="02020603050405020304" pitchFamily="18" charset="0"/>
              </a:rPr>
              <a:t> people receive a kidney transplant / annum</a:t>
            </a:r>
          </a:p>
          <a:p>
            <a:r>
              <a:rPr lang="en-GB" b="1" dirty="0">
                <a:latin typeface="Times New Roman" panose="02020603050405020304" pitchFamily="18" charset="0"/>
                <a:cs typeface="Times New Roman" panose="02020603050405020304" pitchFamily="18" charset="0"/>
              </a:rPr>
              <a:t>5000</a:t>
            </a:r>
            <a:r>
              <a:rPr lang="en-GB" dirty="0">
                <a:latin typeface="Times New Roman" panose="02020603050405020304" pitchFamily="18" charset="0"/>
                <a:cs typeface="Times New Roman" panose="02020603050405020304" pitchFamily="18" charset="0"/>
              </a:rPr>
              <a:t> on transplant waiting list</a:t>
            </a:r>
          </a:p>
          <a:p>
            <a:pPr lvl="1"/>
            <a:r>
              <a:rPr lang="en-GB" dirty="0">
                <a:latin typeface="Times New Roman" panose="02020603050405020304" pitchFamily="18" charset="0"/>
                <a:cs typeface="Times New Roman" panose="02020603050405020304" pitchFamily="18" charset="0"/>
              </a:rPr>
              <a:t>Average wait of 2-3 years</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7110411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E7C456D-931B-B485-55CC-456E0738389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715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93C00A4-56CA-328A-CA00-DCCDE15B0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121681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640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03603-62B3-3718-7E2E-7033F538341A}"/>
              </a:ext>
            </a:extLst>
          </p:cNvPr>
          <p:cNvSpPr>
            <a:spLocks noGrp="1"/>
          </p:cNvSpPr>
          <p:nvPr>
            <p:ph type="title"/>
          </p:nvPr>
        </p:nvSpPr>
        <p:spPr/>
        <p:txBody>
          <a:bodyPr/>
          <a:lstStyle/>
          <a:p>
            <a:r>
              <a:rPr lang="en-GB" b="1" dirty="0">
                <a:latin typeface="Times New Roman" panose="02020603050405020304" pitchFamily="18" charset="0"/>
                <a:cs typeface="Times New Roman" panose="02020603050405020304" pitchFamily="18" charset="0"/>
              </a:rPr>
              <a:t>What dose NICE say?</a:t>
            </a:r>
            <a:endParaRPr lang="en-GB" b="1" dirty="0">
              <a:highlight>
                <a:srgbClr val="FFFF00"/>
              </a:highligh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F0D662E-BD51-E966-4F9F-9051198EE633}"/>
              </a:ext>
            </a:extLst>
          </p:cNvPr>
          <p:cNvSpPr>
            <a:spLocks noGrp="1"/>
          </p:cNvSpPr>
          <p:nvPr>
            <p:ph idx="1"/>
          </p:nvPr>
        </p:nvSpPr>
        <p:spPr/>
        <p:txBody>
          <a:bodyPr>
            <a:normAutofit/>
          </a:bodyPr>
          <a:lstStyle/>
          <a:p>
            <a:r>
              <a:rPr lang="en-GB" b="1" dirty="0">
                <a:latin typeface="Times New Roman" panose="02020603050405020304" pitchFamily="18" charset="0"/>
                <a:cs typeface="Times New Roman" panose="02020603050405020304" pitchFamily="18" charset="0"/>
              </a:rPr>
              <a:t>Dapagliflozin</a:t>
            </a:r>
            <a:r>
              <a:rPr lang="en-GB" dirty="0">
                <a:latin typeface="Times New Roman" panose="02020603050405020304" pitchFamily="18" charset="0"/>
                <a:cs typeface="Times New Roman" panose="02020603050405020304" pitchFamily="18" charset="0"/>
              </a:rPr>
              <a:t> is recommended as an option for treating CKD in adults. It is recommended only if:</a:t>
            </a:r>
          </a:p>
          <a:p>
            <a:pPr lvl="1"/>
            <a:r>
              <a:rPr lang="en-GB" sz="2800" dirty="0">
                <a:latin typeface="Times New Roman" panose="02020603050405020304" pitchFamily="18" charset="0"/>
                <a:cs typeface="Times New Roman" panose="02020603050405020304" pitchFamily="18" charset="0"/>
              </a:rPr>
              <a:t>it is an add-on to optimised standard care including the highest tolerated licenced dose of RASI unless these are contraindicated, </a:t>
            </a:r>
            <a:r>
              <a:rPr lang="en-GB" sz="2800" b="1" dirty="0">
                <a:latin typeface="Times New Roman" panose="02020603050405020304" pitchFamily="18" charset="0"/>
                <a:cs typeface="Times New Roman" panose="02020603050405020304" pitchFamily="18" charset="0"/>
              </a:rPr>
              <a:t>and</a:t>
            </a:r>
            <a:r>
              <a:rPr lang="en-GB" sz="2800" dirty="0">
                <a:latin typeface="Times New Roman" panose="02020603050405020304" pitchFamily="18" charset="0"/>
                <a:cs typeface="Times New Roman" panose="02020603050405020304" pitchFamily="18" charset="0"/>
              </a:rPr>
              <a:t> </a:t>
            </a:r>
          </a:p>
          <a:p>
            <a:pPr lvl="1"/>
            <a:r>
              <a:rPr lang="en-GB" sz="2800" dirty="0">
                <a:latin typeface="Times New Roman" panose="02020603050405020304" pitchFamily="18" charset="0"/>
                <a:cs typeface="Times New Roman" panose="02020603050405020304" pitchFamily="18" charset="0"/>
              </a:rPr>
              <a:t>eGFR of:</a:t>
            </a:r>
          </a:p>
          <a:p>
            <a:pPr lvl="2"/>
            <a:r>
              <a:rPr lang="en-GB" sz="2800" dirty="0">
                <a:latin typeface="Times New Roman" panose="02020603050405020304" pitchFamily="18" charset="0"/>
                <a:cs typeface="Times New Roman" panose="02020603050405020304" pitchFamily="18" charset="0"/>
              </a:rPr>
              <a:t>25 ml/min -75 ml/min at the start of treatment </a:t>
            </a:r>
            <a:r>
              <a:rPr lang="en-GB" sz="2800" b="1" dirty="0">
                <a:latin typeface="Times New Roman" panose="02020603050405020304" pitchFamily="18" charset="0"/>
                <a:cs typeface="Times New Roman" panose="02020603050405020304" pitchFamily="18" charset="0"/>
              </a:rPr>
              <a:t>and</a:t>
            </a:r>
            <a:endParaRPr lang="en-GB" sz="2800" dirty="0">
              <a:latin typeface="Times New Roman" panose="02020603050405020304" pitchFamily="18" charset="0"/>
              <a:cs typeface="Times New Roman" panose="02020603050405020304" pitchFamily="18" charset="0"/>
            </a:endParaRPr>
          </a:p>
          <a:p>
            <a:pPr lvl="2"/>
            <a:r>
              <a:rPr lang="en-GB" sz="2800" dirty="0">
                <a:latin typeface="Times New Roman" panose="02020603050405020304" pitchFamily="18" charset="0"/>
                <a:cs typeface="Times New Roman" panose="02020603050405020304" pitchFamily="18" charset="0"/>
              </a:rPr>
              <a:t>T2DM </a:t>
            </a:r>
            <a:r>
              <a:rPr lang="en-GB" sz="2800" b="1" dirty="0">
                <a:latin typeface="Times New Roman" panose="02020603050405020304" pitchFamily="18" charset="0"/>
                <a:cs typeface="Times New Roman" panose="02020603050405020304" pitchFamily="18" charset="0"/>
              </a:rPr>
              <a:t>or</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uACR</a:t>
            </a:r>
            <a:r>
              <a:rPr lang="en-GB" sz="2800" dirty="0">
                <a:latin typeface="Times New Roman" panose="02020603050405020304" pitchFamily="18" charset="0"/>
                <a:cs typeface="Times New Roman" panose="02020603050405020304" pitchFamily="18" charset="0"/>
              </a:rPr>
              <a:t> of 22.6 mg/mmol or more</a:t>
            </a:r>
          </a:p>
          <a:p>
            <a:endParaRPr lang="en-GB" dirty="0"/>
          </a:p>
        </p:txBody>
      </p:sp>
      <p:pic>
        <p:nvPicPr>
          <p:cNvPr id="4" name="Content Placeholder 4">
            <a:extLst>
              <a:ext uri="{FF2B5EF4-FFF2-40B4-BE49-F238E27FC236}">
                <a16:creationId xmlns:a16="http://schemas.microsoft.com/office/drawing/2014/main" id="{D59CB240-0346-343B-F9A9-E3DBA2BA43F6}"/>
              </a:ext>
            </a:extLst>
          </p:cNvPr>
          <p:cNvPicPr>
            <a:picLocks noChangeAspect="1"/>
          </p:cNvPicPr>
          <p:nvPr/>
        </p:nvPicPr>
        <p:blipFill>
          <a:blip r:embed="rId3"/>
          <a:stretch>
            <a:fillRect/>
          </a:stretch>
        </p:blipFill>
        <p:spPr>
          <a:xfrm>
            <a:off x="136071" y="6027179"/>
            <a:ext cx="6770915" cy="830821"/>
          </a:xfrm>
          <a:prstGeom prst="rect">
            <a:avLst/>
          </a:prstGeom>
        </p:spPr>
      </p:pic>
    </p:spTree>
    <p:extLst>
      <p:ext uri="{BB962C8B-B14F-4D97-AF65-F5344CB8AC3E}">
        <p14:creationId xmlns:p14="http://schemas.microsoft.com/office/powerpoint/2010/main" val="3918061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03603-62B3-3718-7E2E-7033F538341A}"/>
              </a:ext>
            </a:extLst>
          </p:cNvPr>
          <p:cNvSpPr>
            <a:spLocks noGrp="1"/>
          </p:cNvSpPr>
          <p:nvPr>
            <p:ph type="title"/>
          </p:nvPr>
        </p:nvSpPr>
        <p:spPr/>
        <p:txBody>
          <a:bodyPr/>
          <a:lstStyle/>
          <a:p>
            <a:r>
              <a:rPr lang="en-GB" b="1" dirty="0">
                <a:latin typeface="Times New Roman" panose="02020603050405020304" pitchFamily="18" charset="0"/>
                <a:cs typeface="Times New Roman" panose="02020603050405020304" pitchFamily="18" charset="0"/>
              </a:rPr>
              <a:t>What dose NICE say?</a:t>
            </a:r>
            <a:endParaRPr lang="en-GB" b="1" dirty="0">
              <a:highlight>
                <a:srgbClr val="FFFF00"/>
              </a:highligh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F0D662E-BD51-E966-4F9F-9051198EE633}"/>
              </a:ext>
            </a:extLst>
          </p:cNvPr>
          <p:cNvSpPr>
            <a:spLocks noGrp="1"/>
          </p:cNvSpPr>
          <p:nvPr>
            <p:ph idx="1"/>
          </p:nvPr>
        </p:nvSpPr>
        <p:spPr/>
        <p:txBody>
          <a:bodyPr>
            <a:normAutofit/>
          </a:bodyPr>
          <a:lstStyle/>
          <a:p>
            <a:r>
              <a:rPr lang="en-GB" b="1" dirty="0">
                <a:latin typeface="Times New Roman" panose="02020603050405020304" pitchFamily="18" charset="0"/>
                <a:cs typeface="Times New Roman" panose="02020603050405020304" pitchFamily="18" charset="0"/>
              </a:rPr>
              <a:t>Empagliflozin</a:t>
            </a:r>
            <a:r>
              <a:rPr lang="en-GB" dirty="0">
                <a:latin typeface="Times New Roman" panose="02020603050405020304" pitchFamily="18" charset="0"/>
                <a:cs typeface="Times New Roman" panose="02020603050405020304" pitchFamily="18" charset="0"/>
              </a:rPr>
              <a:t> is </a:t>
            </a:r>
            <a:r>
              <a:rPr lang="en-GB" b="1" dirty="0">
                <a:latin typeface="Times New Roman" panose="02020603050405020304" pitchFamily="18" charset="0"/>
                <a:cs typeface="Times New Roman" panose="02020603050405020304" pitchFamily="18" charset="0"/>
              </a:rPr>
              <a:t>recommended</a:t>
            </a:r>
            <a:r>
              <a:rPr lang="en-GB" dirty="0">
                <a:latin typeface="Times New Roman" panose="02020603050405020304" pitchFamily="18" charset="0"/>
                <a:cs typeface="Times New Roman" panose="02020603050405020304" pitchFamily="18" charset="0"/>
              </a:rPr>
              <a:t> as an option for CKD in adults, only if:</a:t>
            </a:r>
          </a:p>
          <a:p>
            <a:pPr lvl="1"/>
            <a:r>
              <a:rPr lang="en-GB" sz="2800" dirty="0">
                <a:latin typeface="Times New Roman" panose="02020603050405020304" pitchFamily="18" charset="0"/>
                <a:cs typeface="Times New Roman" panose="02020603050405020304" pitchFamily="18" charset="0"/>
              </a:rPr>
              <a:t>It is an add-on to optimised standard care including the highest tolerated licenced dose of RASI, unless these are contraindicated </a:t>
            </a:r>
            <a:r>
              <a:rPr lang="en-GB" sz="2800" b="1" dirty="0">
                <a:latin typeface="Times New Roman" panose="02020603050405020304" pitchFamily="18" charset="0"/>
                <a:cs typeface="Times New Roman" panose="02020603050405020304" pitchFamily="18" charset="0"/>
              </a:rPr>
              <a:t>and</a:t>
            </a:r>
          </a:p>
          <a:p>
            <a:pPr lvl="1"/>
            <a:r>
              <a:rPr lang="en-GB" sz="2800" dirty="0">
                <a:latin typeface="Times New Roman" panose="02020603050405020304" pitchFamily="18" charset="0"/>
                <a:cs typeface="Times New Roman" panose="02020603050405020304" pitchFamily="18" charset="0"/>
              </a:rPr>
              <a:t>eGFR of:</a:t>
            </a:r>
          </a:p>
          <a:p>
            <a:pPr lvl="2"/>
            <a:r>
              <a:rPr lang="en-GB" sz="2800" dirty="0">
                <a:latin typeface="Times New Roman" panose="02020603050405020304" pitchFamily="18" charset="0"/>
                <a:cs typeface="Times New Roman" panose="02020603050405020304" pitchFamily="18" charset="0"/>
              </a:rPr>
              <a:t>20 ml/min to &lt;45 ml/min or</a:t>
            </a:r>
          </a:p>
          <a:p>
            <a:pPr lvl="2"/>
            <a:r>
              <a:rPr lang="en-GB" sz="2800" dirty="0">
                <a:latin typeface="Times New Roman" panose="02020603050405020304" pitchFamily="18" charset="0"/>
                <a:cs typeface="Times New Roman" panose="02020603050405020304" pitchFamily="18" charset="0"/>
              </a:rPr>
              <a:t>45 ml/min- 90 ml/min </a:t>
            </a:r>
            <a:r>
              <a:rPr lang="en-GB" sz="2800" b="1" dirty="0">
                <a:latin typeface="Times New Roman" panose="02020603050405020304" pitchFamily="18" charset="0"/>
                <a:cs typeface="Times New Roman" panose="02020603050405020304" pitchFamily="18" charset="0"/>
              </a:rPr>
              <a:t>and either</a:t>
            </a:r>
            <a:r>
              <a:rPr lang="en-GB" sz="2800" dirty="0">
                <a:latin typeface="Times New Roman" panose="02020603050405020304" pitchFamily="18" charset="0"/>
                <a:cs typeface="Times New Roman" panose="02020603050405020304" pitchFamily="18" charset="0"/>
              </a:rPr>
              <a:t>:</a:t>
            </a:r>
          </a:p>
          <a:p>
            <a:pPr lvl="3"/>
            <a:r>
              <a:rPr lang="en-GB" sz="2800" dirty="0">
                <a:latin typeface="Times New Roman" panose="02020603050405020304" pitchFamily="18" charset="0"/>
                <a:cs typeface="Times New Roman" panose="02020603050405020304" pitchFamily="18" charset="0"/>
              </a:rPr>
              <a:t>a UACR ≥ 22.6 mg/mmol or T2DM.</a:t>
            </a:r>
          </a:p>
          <a:p>
            <a:endParaRPr lang="en-GB" dirty="0"/>
          </a:p>
        </p:txBody>
      </p:sp>
      <p:pic>
        <p:nvPicPr>
          <p:cNvPr id="4" name="Picture 3">
            <a:extLst>
              <a:ext uri="{FF2B5EF4-FFF2-40B4-BE49-F238E27FC236}">
                <a16:creationId xmlns:a16="http://schemas.microsoft.com/office/drawing/2014/main" id="{58452876-F48E-00F8-305A-6F9FDD1FBEDC}"/>
              </a:ext>
            </a:extLst>
          </p:cNvPr>
          <p:cNvPicPr>
            <a:picLocks noChangeAspect="1"/>
          </p:cNvPicPr>
          <p:nvPr/>
        </p:nvPicPr>
        <p:blipFill>
          <a:blip r:embed="rId3"/>
          <a:stretch>
            <a:fillRect/>
          </a:stretch>
        </p:blipFill>
        <p:spPr>
          <a:xfrm>
            <a:off x="179614" y="6019609"/>
            <a:ext cx="7168243" cy="838391"/>
          </a:xfrm>
          <a:prstGeom prst="rect">
            <a:avLst/>
          </a:prstGeom>
        </p:spPr>
      </p:pic>
    </p:spTree>
    <p:extLst>
      <p:ext uri="{BB962C8B-B14F-4D97-AF65-F5344CB8AC3E}">
        <p14:creationId xmlns:p14="http://schemas.microsoft.com/office/powerpoint/2010/main" val="1316639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03603-62B3-3718-7E2E-7033F538341A}"/>
              </a:ext>
            </a:extLst>
          </p:cNvPr>
          <p:cNvSpPr>
            <a:spLocks noGrp="1"/>
          </p:cNvSpPr>
          <p:nvPr>
            <p:ph type="title"/>
          </p:nvPr>
        </p:nvSpPr>
        <p:spPr>
          <a:xfrm>
            <a:off x="327804" y="500062"/>
            <a:ext cx="12192000" cy="1325563"/>
          </a:xfrm>
        </p:spPr>
        <p:txBody>
          <a:bodyPr/>
          <a:lstStyle/>
          <a:p>
            <a:r>
              <a:rPr lang="en-GB" b="1" dirty="0">
                <a:latin typeface="Times New Roman" panose="02020603050405020304" pitchFamily="18" charset="0"/>
                <a:cs typeface="Times New Roman" panose="02020603050405020304" pitchFamily="18" charset="0"/>
              </a:rPr>
              <a:t>CONTRAINDICATIONS AND CAUTIONS WITH SGLT2-I</a:t>
            </a:r>
          </a:p>
        </p:txBody>
      </p:sp>
      <p:sp>
        <p:nvSpPr>
          <p:cNvPr id="3" name="Content Placeholder 2">
            <a:extLst>
              <a:ext uri="{FF2B5EF4-FFF2-40B4-BE49-F238E27FC236}">
                <a16:creationId xmlns:a16="http://schemas.microsoft.com/office/drawing/2014/main" id="{7F0D662E-BD51-E966-4F9F-9051198EE633}"/>
              </a:ext>
            </a:extLst>
          </p:cNvPr>
          <p:cNvSpPr>
            <a:spLocks noGrp="1"/>
          </p:cNvSpPr>
          <p:nvPr>
            <p:ph idx="1"/>
          </p:nvPr>
        </p:nvSpPr>
        <p:spPr/>
        <p:txBody>
          <a:bodyPr>
            <a:normAutofit lnSpcReduction="10000"/>
          </a:bodyPr>
          <a:lstStyle/>
          <a:p>
            <a:r>
              <a:rPr lang="en-GB" dirty="0">
                <a:latin typeface="Times New Roman" panose="02020603050405020304" pitchFamily="18" charset="0"/>
                <a:cs typeface="Times New Roman" panose="02020603050405020304" pitchFamily="18" charset="0"/>
              </a:rPr>
              <a:t>Previous DKA or high risk of hyperglycaemia</a:t>
            </a:r>
          </a:p>
          <a:p>
            <a:r>
              <a:rPr lang="en-GB" dirty="0">
                <a:latin typeface="Times New Roman" panose="02020603050405020304" pitchFamily="18" charset="0"/>
                <a:cs typeface="Times New Roman" panose="02020603050405020304" pitchFamily="18" charset="0"/>
              </a:rPr>
              <a:t>Ketogenic diet / eating disorder – risk of ketogenesis</a:t>
            </a:r>
          </a:p>
          <a:p>
            <a:r>
              <a:rPr lang="en-GB" dirty="0">
                <a:latin typeface="Times New Roman" panose="02020603050405020304" pitchFamily="18" charset="0"/>
                <a:cs typeface="Times New Roman" panose="02020603050405020304" pitchFamily="18" charset="0"/>
              </a:rPr>
              <a:t>Excess alcohol consumption / IVDU</a:t>
            </a:r>
          </a:p>
          <a:p>
            <a:r>
              <a:rPr lang="en-GB" dirty="0">
                <a:latin typeface="Times New Roman" panose="02020603050405020304" pitchFamily="18" charset="0"/>
                <a:cs typeface="Times New Roman" panose="02020603050405020304" pitchFamily="18" charset="0"/>
              </a:rPr>
              <a:t>Acutely unwell, AKI etc</a:t>
            </a:r>
          </a:p>
          <a:p>
            <a:r>
              <a:rPr lang="en-GB" dirty="0">
                <a:latin typeface="Times New Roman" panose="02020603050405020304" pitchFamily="18" charset="0"/>
                <a:cs typeface="Times New Roman" panose="02020603050405020304" pitchFamily="18" charset="0"/>
              </a:rPr>
              <a:t>History of complicated / recurrent UTIs</a:t>
            </a:r>
          </a:p>
          <a:p>
            <a:r>
              <a:rPr lang="en-GB" dirty="0">
                <a:latin typeface="Times New Roman" panose="02020603050405020304" pitchFamily="18" charset="0"/>
                <a:cs typeface="Times New Roman" panose="02020603050405020304" pitchFamily="18" charset="0"/>
              </a:rPr>
              <a:t>Significant history of mycotic genital tract infections,</a:t>
            </a:r>
          </a:p>
          <a:p>
            <a:r>
              <a:rPr lang="en-GB" dirty="0">
                <a:latin typeface="Times New Roman" panose="02020603050405020304" pitchFamily="18" charset="0"/>
                <a:cs typeface="Times New Roman" panose="02020603050405020304" pitchFamily="18" charset="0"/>
              </a:rPr>
              <a:t>Recurrent AKI or at risk of significant volume depletion (elderly) </a:t>
            </a: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“Sick day rule” advice</a:t>
            </a:r>
          </a:p>
          <a:p>
            <a:endParaRPr lang="en-GB" dirty="0"/>
          </a:p>
        </p:txBody>
      </p:sp>
    </p:spTree>
    <p:extLst>
      <p:ext uri="{BB962C8B-B14F-4D97-AF65-F5344CB8AC3E}">
        <p14:creationId xmlns:p14="http://schemas.microsoft.com/office/powerpoint/2010/main" val="3868466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60" name="Rectangle 14359">
            <a:extLst>
              <a:ext uri="{FF2B5EF4-FFF2-40B4-BE49-F238E27FC236}">
                <a16:creationId xmlns:a16="http://schemas.microsoft.com/office/drawing/2014/main" id="{70155189-D96C-4527-B0EC-654B946BE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2B168-FF97-A0C0-2FB6-0EDD4BE15C89}"/>
              </a:ext>
            </a:extLst>
          </p:cNvPr>
          <p:cNvSpPr>
            <a:spLocks noGrp="1"/>
          </p:cNvSpPr>
          <p:nvPr>
            <p:ph type="title"/>
          </p:nvPr>
        </p:nvSpPr>
        <p:spPr>
          <a:xfrm>
            <a:off x="1198181" y="557189"/>
            <a:ext cx="9795637" cy="1104857"/>
          </a:xfrm>
        </p:spPr>
        <p:txBody>
          <a:bodyPr vert="horz" lIns="91440" tIns="45720" rIns="91440" bIns="45720" rtlCol="0" anchor="b">
            <a:normAutofit/>
          </a:bodyPr>
          <a:lstStyle/>
          <a:p>
            <a:r>
              <a:rPr lang="en-US" sz="4400" b="1" dirty="0">
                <a:latin typeface="Times New Roman" panose="02020603050405020304" pitchFamily="18" charset="0"/>
                <a:cs typeface="Times New Roman" panose="02020603050405020304" pitchFamily="18" charset="0"/>
              </a:rPr>
              <a:t>FINERENONE</a:t>
            </a:r>
          </a:p>
        </p:txBody>
      </p:sp>
      <p:sp>
        <p:nvSpPr>
          <p:cNvPr id="3" name="Text Placeholder 2">
            <a:extLst>
              <a:ext uri="{FF2B5EF4-FFF2-40B4-BE49-F238E27FC236}">
                <a16:creationId xmlns:a16="http://schemas.microsoft.com/office/drawing/2014/main" id="{76747C60-CD4B-094F-681B-7B4490986151}"/>
              </a:ext>
            </a:extLst>
          </p:cNvPr>
          <p:cNvSpPr>
            <a:spLocks noGrp="1"/>
          </p:cNvSpPr>
          <p:nvPr>
            <p:ph type="body" idx="1"/>
          </p:nvPr>
        </p:nvSpPr>
        <p:spPr>
          <a:xfrm>
            <a:off x="1188803" y="1833765"/>
            <a:ext cx="9805015" cy="780466"/>
          </a:xfrm>
        </p:spPr>
        <p:txBody>
          <a:bodyPr vert="horz" lIns="91440" tIns="45720" rIns="91440" bIns="45720" rtlCol="0">
            <a:normAutofit/>
          </a:bodyPr>
          <a:lstStyle/>
          <a:p>
            <a:pPr algn="ctr"/>
            <a:endParaRPr lang="en-US" dirty="0">
              <a:solidFill>
                <a:schemeClr val="tx1"/>
              </a:solidFill>
              <a:highlight>
                <a:srgbClr val="FFFF00"/>
              </a:highlight>
            </a:endParaRPr>
          </a:p>
        </p:txBody>
      </p:sp>
      <p:pic>
        <p:nvPicPr>
          <p:cNvPr id="6" name="Content Placeholder 10">
            <a:extLst>
              <a:ext uri="{FF2B5EF4-FFF2-40B4-BE49-F238E27FC236}">
                <a16:creationId xmlns:a16="http://schemas.microsoft.com/office/drawing/2014/main" id="{4BE2C930-DD02-FB58-BDD6-CEEA3708FDA6}"/>
              </a:ext>
            </a:extLst>
          </p:cNvPr>
          <p:cNvPicPr>
            <a:picLocks noChangeAspect="1"/>
          </p:cNvPicPr>
          <p:nvPr/>
        </p:nvPicPr>
        <p:blipFill>
          <a:blip r:embed="rId3"/>
          <a:stretch>
            <a:fillRect/>
          </a:stretch>
        </p:blipFill>
        <p:spPr>
          <a:xfrm>
            <a:off x="478218" y="3495811"/>
            <a:ext cx="10515600" cy="1333500"/>
          </a:xfrm>
          <a:prstGeom prst="rect">
            <a:avLst/>
          </a:prstGeom>
        </p:spPr>
      </p:pic>
      <p:pic>
        <p:nvPicPr>
          <p:cNvPr id="17410" name="Picture 2" descr="KERENDIA (finerenone) to Treat CKD Associated with Type 2 Diabetes">
            <a:extLst>
              <a:ext uri="{FF2B5EF4-FFF2-40B4-BE49-F238E27FC236}">
                <a16:creationId xmlns:a16="http://schemas.microsoft.com/office/drawing/2014/main" id="{A9E2BA8A-AA76-7BCE-E20E-FE4E461FE2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8524" y="483486"/>
            <a:ext cx="4190436" cy="23571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8A0C623-ED13-B472-C80B-38035111ECF0}"/>
              </a:ext>
            </a:extLst>
          </p:cNvPr>
          <p:cNvPicPr>
            <a:picLocks noChangeAspect="1"/>
          </p:cNvPicPr>
          <p:nvPr/>
        </p:nvPicPr>
        <p:blipFill>
          <a:blip r:embed="rId5"/>
          <a:stretch>
            <a:fillRect/>
          </a:stretch>
        </p:blipFill>
        <p:spPr>
          <a:xfrm>
            <a:off x="9512708" y="5459879"/>
            <a:ext cx="2310584" cy="1146147"/>
          </a:xfrm>
          <a:prstGeom prst="rect">
            <a:avLst/>
          </a:prstGeom>
        </p:spPr>
      </p:pic>
    </p:spTree>
    <p:extLst>
      <p:ext uri="{BB962C8B-B14F-4D97-AF65-F5344CB8AC3E}">
        <p14:creationId xmlns:p14="http://schemas.microsoft.com/office/powerpoint/2010/main" val="1246109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A5D37B-FFAC-F940-69FA-61CECF99D431}"/>
              </a:ext>
            </a:extLst>
          </p:cNvPr>
          <p:cNvSpPr>
            <a:spLocks noGrp="1"/>
          </p:cNvSpPr>
          <p:nvPr>
            <p:ph sz="quarter" idx="14"/>
          </p:nvPr>
        </p:nvSpPr>
        <p:spPr>
          <a:xfrm>
            <a:off x="441063" y="1910222"/>
            <a:ext cx="10799867" cy="4751999"/>
          </a:xfrm>
        </p:spPr>
        <p:txBody>
          <a:bodyPr>
            <a:normAutofit/>
          </a:bodyPr>
          <a:lstStyle/>
          <a:p>
            <a:r>
              <a:rPr lang="en-US" dirty="0">
                <a:latin typeface="Times New Roman" panose="02020603050405020304" pitchFamily="18" charset="0"/>
                <a:cs typeface="Times New Roman" panose="02020603050405020304" pitchFamily="18" charset="0"/>
              </a:rPr>
              <a:t>3rd generation non-steroidal MR antagonist</a:t>
            </a:r>
          </a:p>
          <a:p>
            <a:r>
              <a:rPr lang="en-US" dirty="0">
                <a:latin typeface="Times New Roman" panose="02020603050405020304" pitchFamily="18" charset="0"/>
                <a:cs typeface="Times New Roman" panose="02020603050405020304" pitchFamily="18" charset="0"/>
              </a:rPr>
              <a:t>Higher affinity for MR receptor </a:t>
            </a:r>
            <a:r>
              <a:rPr lang="en-US" dirty="0" err="1">
                <a:latin typeface="Times New Roman" panose="02020603050405020304" pitchFamily="18" charset="0"/>
                <a:cs typeface="Times New Roman" panose="02020603050405020304" pitchFamily="18" charset="0"/>
              </a:rPr>
              <a:t>cf</a:t>
            </a:r>
            <a:r>
              <a:rPr lang="en-US" dirty="0">
                <a:latin typeface="Times New Roman" panose="02020603050405020304" pitchFamily="18" charset="0"/>
                <a:cs typeface="Times New Roman" panose="02020603050405020304" pitchFamily="18" charset="0"/>
              </a:rPr>
              <a:t> spironolactone</a:t>
            </a:r>
          </a:p>
          <a:p>
            <a:r>
              <a:rPr lang="en-US" dirty="0">
                <a:latin typeface="Times New Roman" panose="02020603050405020304" pitchFamily="18" charset="0"/>
                <a:cs typeface="Times New Roman" panose="02020603050405020304" pitchFamily="18" charset="0"/>
              </a:rPr>
              <a:t>No active metabolites</a:t>
            </a:r>
          </a:p>
          <a:p>
            <a:r>
              <a:rPr lang="en-US" dirty="0">
                <a:latin typeface="Times New Roman" panose="02020603050405020304" pitchFamily="18" charset="0"/>
                <a:cs typeface="Times New Roman" panose="02020603050405020304" pitchFamily="18" charset="0"/>
              </a:rPr>
              <a:t>Reduced potassium retention</a:t>
            </a:r>
          </a:p>
          <a:p>
            <a:r>
              <a:rPr lang="en-US" dirty="0">
                <a:latin typeface="Times New Roman" panose="02020603050405020304" pitchFamily="18" charset="0"/>
                <a:cs typeface="Times New Roman" panose="02020603050405020304" pitchFamily="18" charset="0"/>
              </a:rPr>
              <a:t>Stronger anti-inflammatory and antifibrotic effects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Mineralocorticoid receptors are found on </a:t>
            </a:r>
            <a:r>
              <a:rPr lang="en-US" u="sng" dirty="0">
                <a:latin typeface="Times New Roman" panose="02020603050405020304" pitchFamily="18" charset="0"/>
                <a:cs typeface="Times New Roman" panose="02020603050405020304" pitchFamily="18" charset="0"/>
              </a:rPr>
              <a:t>tubular epithelial cells, mesangial cells </a:t>
            </a:r>
            <a:r>
              <a:rPr lang="en-US" dirty="0">
                <a:latin typeface="Times New Roman" panose="02020603050405020304" pitchFamily="18" charset="0"/>
                <a:cs typeface="Times New Roman" panose="02020603050405020304" pitchFamily="18" charset="0"/>
              </a:rPr>
              <a:t>and </a:t>
            </a:r>
            <a:r>
              <a:rPr lang="en-US" u="sng" dirty="0">
                <a:latin typeface="Times New Roman" panose="02020603050405020304" pitchFamily="18" charset="0"/>
                <a:cs typeface="Times New Roman" panose="02020603050405020304" pitchFamily="18" charset="0"/>
              </a:rPr>
              <a:t>podocytes</a:t>
            </a:r>
          </a:p>
          <a:p>
            <a:r>
              <a:rPr lang="en-US" dirty="0">
                <a:latin typeface="Times New Roman" panose="02020603050405020304" pitchFamily="18" charset="0"/>
                <a:cs typeface="Times New Roman" panose="02020603050405020304" pitchFamily="18" charset="0"/>
              </a:rPr>
              <a:t>Excess MR </a:t>
            </a:r>
            <a:r>
              <a:rPr lang="en-US" dirty="0" err="1">
                <a:latin typeface="Times New Roman" panose="02020603050405020304" pitchFamily="18" charset="0"/>
                <a:cs typeface="Times New Roman" panose="02020603050405020304" pitchFamily="18" charset="0"/>
              </a:rPr>
              <a:t>activation→interstitial</a:t>
            </a:r>
            <a:r>
              <a:rPr lang="en-US" dirty="0">
                <a:latin typeface="Times New Roman" panose="02020603050405020304" pitchFamily="18" charset="0"/>
                <a:cs typeface="Times New Roman" panose="02020603050405020304" pitchFamily="18" charset="0"/>
              </a:rPr>
              <a:t> fibrosis and CKD progression</a:t>
            </a:r>
          </a:p>
          <a:p>
            <a:pPr marL="0" indent="0">
              <a:buNone/>
            </a:pPr>
            <a:endParaRPr lang="en-US" dirty="0"/>
          </a:p>
        </p:txBody>
      </p:sp>
      <p:sp>
        <p:nvSpPr>
          <p:cNvPr id="3" name="Title 2">
            <a:extLst>
              <a:ext uri="{FF2B5EF4-FFF2-40B4-BE49-F238E27FC236}">
                <a16:creationId xmlns:a16="http://schemas.microsoft.com/office/drawing/2014/main" id="{CFB764AD-03C8-3A7B-F067-CE16FF63E40B}"/>
              </a:ext>
            </a:extLst>
          </p:cNvPr>
          <p:cNvSpPr>
            <a:spLocks noGrp="1"/>
          </p:cNvSpPr>
          <p:nvPr>
            <p:ph type="title"/>
          </p:nvPr>
        </p:nvSpPr>
        <p:spPr>
          <a:xfrm>
            <a:off x="583196" y="427042"/>
            <a:ext cx="10515600" cy="1325563"/>
          </a:xfrm>
        </p:spPr>
        <p:txBody>
          <a:bodyPr>
            <a:normAutofit fontScale="90000"/>
          </a:bodyPr>
          <a:lstStyle/>
          <a:p>
            <a:br>
              <a:rPr lang="en-US" dirty="0"/>
            </a:br>
            <a:br>
              <a:rPr lang="en-US" dirty="0"/>
            </a:br>
            <a:r>
              <a:rPr lang="en-US" b="1" dirty="0" err="1">
                <a:latin typeface="Times New Roman" panose="02020603050405020304" pitchFamily="18" charset="0"/>
                <a:cs typeface="Times New Roman" panose="02020603050405020304" pitchFamily="18" charset="0"/>
              </a:rPr>
              <a:t>Finerenone</a:t>
            </a:r>
            <a:br>
              <a:rPr lang="en-US" dirty="0"/>
            </a:br>
            <a:br>
              <a:rPr lang="en-US" dirty="0"/>
            </a:br>
            <a:endParaRPr lang="en-US" dirty="0"/>
          </a:p>
        </p:txBody>
      </p:sp>
    </p:spTree>
    <p:extLst>
      <p:ext uri="{BB962C8B-B14F-4D97-AF65-F5344CB8AC3E}">
        <p14:creationId xmlns:p14="http://schemas.microsoft.com/office/powerpoint/2010/main" val="398454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11D9A-AA22-A30F-811C-96BDCCF1BDC8}"/>
              </a:ext>
            </a:extLst>
          </p:cNvPr>
          <p:cNvSpPr>
            <a:spLocks noGrp="1"/>
          </p:cNvSpPr>
          <p:nvPr>
            <p:ph type="title"/>
          </p:nvPr>
        </p:nvSpPr>
        <p:spPr/>
        <p:txBody>
          <a:bodyPr/>
          <a:lstStyle/>
          <a:p>
            <a:endParaRPr lang="en-GB"/>
          </a:p>
        </p:txBody>
      </p:sp>
      <p:pic>
        <p:nvPicPr>
          <p:cNvPr id="5122" name="Picture 2">
            <a:extLst>
              <a:ext uri="{FF2B5EF4-FFF2-40B4-BE49-F238E27FC236}">
                <a16:creationId xmlns:a16="http://schemas.microsoft.com/office/drawing/2014/main" id="{A6DFB126-C94C-2ED8-92AA-BDD6EF584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12192000" cy="684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4885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0D662E-BD51-E966-4F9F-9051198EE633}"/>
              </a:ext>
            </a:extLst>
          </p:cNvPr>
          <p:cNvSpPr>
            <a:spLocks noGrp="1"/>
          </p:cNvSpPr>
          <p:nvPr>
            <p:ph idx="1"/>
          </p:nvPr>
        </p:nvSpPr>
        <p:spPr/>
        <p:txBody>
          <a:bodyPr>
            <a:normAutofit/>
          </a:bodyPr>
          <a:lstStyle/>
          <a:p>
            <a:pPr algn="l"/>
            <a:r>
              <a:rPr lang="en-GB" b="0" i="0" dirty="0">
                <a:solidFill>
                  <a:srgbClr val="0E0E0E"/>
                </a:solidFill>
                <a:effectLst/>
                <a:latin typeface="Times New Roman" panose="02020603050405020304" pitchFamily="18" charset="0"/>
                <a:cs typeface="Times New Roman" panose="02020603050405020304" pitchFamily="18" charset="0"/>
              </a:rPr>
              <a:t>Finerenone is </a:t>
            </a:r>
            <a:r>
              <a:rPr lang="en-GB" b="1" i="0" dirty="0">
                <a:solidFill>
                  <a:srgbClr val="0E0E0E"/>
                </a:solidFill>
                <a:effectLst/>
                <a:latin typeface="Times New Roman" panose="02020603050405020304" pitchFamily="18" charset="0"/>
                <a:cs typeface="Times New Roman" panose="02020603050405020304" pitchFamily="18" charset="0"/>
              </a:rPr>
              <a:t>recommended</a:t>
            </a:r>
            <a:r>
              <a:rPr lang="en-GB" b="0" i="0" dirty="0">
                <a:solidFill>
                  <a:srgbClr val="0E0E0E"/>
                </a:solidFill>
                <a:effectLst/>
                <a:latin typeface="Times New Roman" panose="02020603050405020304" pitchFamily="18" charset="0"/>
                <a:cs typeface="Times New Roman" panose="02020603050405020304" pitchFamily="18" charset="0"/>
              </a:rPr>
              <a:t> as an option for treating stage 3 and 4 CKD (</a:t>
            </a:r>
            <a:r>
              <a:rPr lang="en-GB" b="1" i="0" dirty="0">
                <a:solidFill>
                  <a:srgbClr val="0E0E0E"/>
                </a:solidFill>
                <a:effectLst/>
                <a:latin typeface="Times New Roman" panose="02020603050405020304" pitchFamily="18" charset="0"/>
                <a:cs typeface="Times New Roman" panose="02020603050405020304" pitchFamily="18" charset="0"/>
              </a:rPr>
              <a:t>with albuminuria</a:t>
            </a:r>
            <a:r>
              <a:rPr lang="en-GB" b="0" i="0" dirty="0">
                <a:solidFill>
                  <a:srgbClr val="0E0E0E"/>
                </a:solidFill>
                <a:effectLst/>
                <a:latin typeface="Times New Roman" panose="02020603050405020304" pitchFamily="18" charset="0"/>
                <a:cs typeface="Times New Roman" panose="02020603050405020304" pitchFamily="18" charset="0"/>
              </a:rPr>
              <a:t>) associated with </a:t>
            </a:r>
            <a:r>
              <a:rPr lang="en-GB" b="1" i="0" dirty="0">
                <a:solidFill>
                  <a:srgbClr val="0E0E0E"/>
                </a:solidFill>
                <a:effectLst/>
                <a:latin typeface="Times New Roman" panose="02020603050405020304" pitchFamily="18" charset="0"/>
                <a:cs typeface="Times New Roman" panose="02020603050405020304" pitchFamily="18" charset="0"/>
              </a:rPr>
              <a:t>T2DM </a:t>
            </a:r>
            <a:r>
              <a:rPr lang="en-GB" b="0" i="0" dirty="0">
                <a:solidFill>
                  <a:srgbClr val="0E0E0E"/>
                </a:solidFill>
                <a:effectLst/>
                <a:latin typeface="Times New Roman" panose="02020603050405020304" pitchFamily="18" charset="0"/>
                <a:cs typeface="Times New Roman" panose="02020603050405020304" pitchFamily="18" charset="0"/>
              </a:rPr>
              <a:t>in adults. It is recommended only if:</a:t>
            </a:r>
          </a:p>
          <a:p>
            <a:pPr lvl="1"/>
            <a:r>
              <a:rPr lang="en-GB" sz="2800" b="0" i="0" dirty="0">
                <a:solidFill>
                  <a:srgbClr val="0E0E0E"/>
                </a:solidFill>
                <a:effectLst/>
                <a:latin typeface="Times New Roman" panose="02020603050405020304" pitchFamily="18" charset="0"/>
                <a:cs typeface="Times New Roman" panose="02020603050405020304" pitchFamily="18" charset="0"/>
              </a:rPr>
              <a:t>it is an add-on to optimised standard care</a:t>
            </a:r>
            <a:r>
              <a:rPr lang="en-GB" sz="2800" dirty="0">
                <a:solidFill>
                  <a:srgbClr val="0E0E0E"/>
                </a:solidFill>
                <a:latin typeface="Times New Roman" panose="02020603050405020304" pitchFamily="18" charset="0"/>
                <a:cs typeface="Times New Roman" panose="02020603050405020304" pitchFamily="18" charset="0"/>
              </a:rPr>
              <a:t> – </a:t>
            </a:r>
            <a:r>
              <a:rPr lang="en-GB" sz="2800" b="1" dirty="0">
                <a:solidFill>
                  <a:srgbClr val="0E0E0E"/>
                </a:solidFill>
                <a:latin typeface="Times New Roman" panose="02020603050405020304" pitchFamily="18" charset="0"/>
                <a:cs typeface="Times New Roman" panose="02020603050405020304" pitchFamily="18" charset="0"/>
              </a:rPr>
              <a:t>RASI and SGLT2 inhibitors</a:t>
            </a:r>
          </a:p>
          <a:p>
            <a:pPr lvl="1"/>
            <a:r>
              <a:rPr lang="en-GB" sz="2800" b="0" i="0" dirty="0">
                <a:solidFill>
                  <a:srgbClr val="0E0E0E"/>
                </a:solidFill>
                <a:effectLst/>
                <a:latin typeface="Times New Roman" panose="02020603050405020304" pitchFamily="18" charset="0"/>
                <a:cs typeface="Times New Roman" panose="02020603050405020304" pitchFamily="18" charset="0"/>
              </a:rPr>
              <a:t>an eGFR of  </a:t>
            </a:r>
            <a:r>
              <a:rPr lang="en-GB" sz="2800" i="0" dirty="0">
                <a:solidFill>
                  <a:srgbClr val="0E0E0E"/>
                </a:solidFill>
                <a:effectLst/>
                <a:latin typeface="Times New Roman" panose="02020603050405020304" pitchFamily="18" charset="0"/>
                <a:cs typeface="Times New Roman" panose="02020603050405020304" pitchFamily="18" charset="0"/>
              </a:rPr>
              <a:t>≥ 25 ml/min</a:t>
            </a:r>
            <a:endParaRPr lang="en-GB" dirty="0"/>
          </a:p>
        </p:txBody>
      </p:sp>
      <p:pic>
        <p:nvPicPr>
          <p:cNvPr id="4" name="Content Placeholder 10">
            <a:extLst>
              <a:ext uri="{FF2B5EF4-FFF2-40B4-BE49-F238E27FC236}">
                <a16:creationId xmlns:a16="http://schemas.microsoft.com/office/drawing/2014/main" id="{6CF3C220-A177-1B79-A514-124290B9E762}"/>
              </a:ext>
            </a:extLst>
          </p:cNvPr>
          <p:cNvPicPr>
            <a:picLocks noChangeAspect="1"/>
          </p:cNvPicPr>
          <p:nvPr/>
        </p:nvPicPr>
        <p:blipFill>
          <a:blip r:embed="rId3"/>
          <a:stretch>
            <a:fillRect/>
          </a:stretch>
        </p:blipFill>
        <p:spPr>
          <a:xfrm>
            <a:off x="200715" y="5590131"/>
            <a:ext cx="7561525" cy="728755"/>
          </a:xfrm>
          <a:prstGeom prst="rect">
            <a:avLst/>
          </a:prstGeom>
        </p:spPr>
      </p:pic>
      <p:sp>
        <p:nvSpPr>
          <p:cNvPr id="7" name="Title 1">
            <a:extLst>
              <a:ext uri="{FF2B5EF4-FFF2-40B4-BE49-F238E27FC236}">
                <a16:creationId xmlns:a16="http://schemas.microsoft.com/office/drawing/2014/main" id="{E01400AF-891A-8290-A4D0-EC5F2D324339}"/>
              </a:ext>
            </a:extLst>
          </p:cNvPr>
          <p:cNvSpPr>
            <a:spLocks noGrp="1"/>
          </p:cNvSpPr>
          <p:nvPr>
            <p:ph type="title"/>
          </p:nvPr>
        </p:nvSpPr>
        <p:spPr>
          <a:xfrm>
            <a:off x="838200" y="365125"/>
            <a:ext cx="10515600" cy="1325563"/>
          </a:xfrm>
        </p:spPr>
        <p:txBody>
          <a:bodyPr/>
          <a:lstStyle/>
          <a:p>
            <a:r>
              <a:rPr lang="en-GB" b="1" dirty="0">
                <a:latin typeface="Times New Roman" panose="02020603050405020304" pitchFamily="18" charset="0"/>
                <a:cs typeface="Times New Roman" panose="02020603050405020304" pitchFamily="18" charset="0"/>
              </a:rPr>
              <a:t>What dose NICE say?</a:t>
            </a:r>
            <a:endParaRPr lang="en-GB"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1503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86FA6-4C74-ED87-268F-893E03C72D9D}"/>
              </a:ext>
            </a:extLst>
          </p:cNvPr>
          <p:cNvSpPr>
            <a:spLocks noGrp="1"/>
          </p:cNvSpPr>
          <p:nvPr>
            <p:ph type="title"/>
          </p:nvPr>
        </p:nvSpPr>
        <p:spPr>
          <a:xfrm>
            <a:off x="287548" y="408086"/>
            <a:ext cx="10515600" cy="1325563"/>
          </a:xfrm>
        </p:spPr>
        <p:txBody>
          <a:bodyPr/>
          <a:lstStyle/>
          <a:p>
            <a:r>
              <a:rPr lang="en-GB" b="1" dirty="0">
                <a:latin typeface="Times New Roman" panose="02020603050405020304" pitchFamily="18" charset="0"/>
                <a:cs typeface="Times New Roman" panose="02020603050405020304" pitchFamily="18" charset="0"/>
              </a:rPr>
              <a:t>KIDNEY RISK EQUATION</a:t>
            </a:r>
          </a:p>
        </p:txBody>
      </p:sp>
      <p:sp>
        <p:nvSpPr>
          <p:cNvPr id="7" name="Title 1">
            <a:extLst>
              <a:ext uri="{FF2B5EF4-FFF2-40B4-BE49-F238E27FC236}">
                <a16:creationId xmlns:a16="http://schemas.microsoft.com/office/drawing/2014/main" id="{EAFB3F64-7E0C-E992-D1E4-10D0CF17435F}"/>
              </a:ext>
            </a:extLst>
          </p:cNvPr>
          <p:cNvSpPr>
            <a:spLocks noGrp="1"/>
          </p:cNvSpPr>
          <p:nvPr>
            <p:ph sz="half" idx="1"/>
          </p:nvPr>
        </p:nvSpPr>
        <p:spPr>
          <a:xfrm>
            <a:off x="838200" y="1253331"/>
            <a:ext cx="5181600" cy="4351338"/>
          </a:xfrm>
        </p:spPr>
        <p:txBody>
          <a:bodyPr vert="horz" lIns="91440" tIns="45720" rIns="91440" bIns="45720" rtlCol="0" anchor="ctr">
            <a:normAutofit/>
          </a:bodyPr>
          <a:lstStyle/>
          <a:p>
            <a:pPr marL="0" indent="0">
              <a:buNone/>
            </a:pPr>
            <a:r>
              <a:rPr lang="en-GB" sz="3200" dirty="0">
                <a:latin typeface="Times New Roman" panose="02020603050405020304" pitchFamily="18" charset="0"/>
                <a:cs typeface="Times New Roman" panose="02020603050405020304" pitchFamily="18" charset="0"/>
              </a:rPr>
              <a:t>Give adults with CKD and their family members or carers (as appropriate) information about their 5-year risk of needing renal replacement therapy (measured using the 4-variable Kidney Failure Risk Equation).</a:t>
            </a:r>
            <a:endParaRPr lang="en-US" sz="3200" dirty="0">
              <a:latin typeface="Times New Roman" panose="02020603050405020304" pitchFamily="18" charset="0"/>
              <a:cs typeface="Times New Roman" panose="02020603050405020304" pitchFamily="18" charset="0"/>
            </a:endParaRPr>
          </a:p>
        </p:txBody>
      </p:sp>
      <p:sp>
        <p:nvSpPr>
          <p:cNvPr id="8" name="Rectangle 3">
            <a:extLst>
              <a:ext uri="{FF2B5EF4-FFF2-40B4-BE49-F238E27FC236}">
                <a16:creationId xmlns:a16="http://schemas.microsoft.com/office/drawing/2014/main" id="{94259A00-CC8D-B2D7-06B6-1183C7A31D3B}"/>
              </a:ext>
            </a:extLst>
          </p:cNvPr>
          <p:cNvSpPr txBox="1">
            <a:spLocks noChangeArrowheads="1"/>
          </p:cNvSpPr>
          <p:nvPr/>
        </p:nvSpPr>
        <p:spPr>
          <a:xfrm>
            <a:off x="-149977" y="6153279"/>
            <a:ext cx="8340725" cy="863143"/>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400" dirty="0">
              <a:latin typeface="Arial" charset="0"/>
              <a:ea typeface="ヒラギノ角ゴ Pro W3"/>
              <a:cs typeface="Arial" charset="0"/>
            </a:endParaRPr>
          </a:p>
          <a:p>
            <a:r>
              <a:rPr lang="en-GB" sz="1400" b="1" dirty="0">
                <a:latin typeface="Arial" charset="0"/>
                <a:ea typeface="ヒラギノ角ゴ Pro W3"/>
                <a:cs typeface="Arial" charset="0"/>
              </a:rPr>
              <a:t>NICE GUIDANCE NG23 (2021) CHRONIC KIDNEY DISEASE ASSESSMENT AND MANAGEMENT</a:t>
            </a:r>
          </a:p>
        </p:txBody>
      </p:sp>
      <p:pic>
        <p:nvPicPr>
          <p:cNvPr id="11268" name="Picture 4" descr="The Kidney Failure Risk Equation">
            <a:extLst>
              <a:ext uri="{FF2B5EF4-FFF2-40B4-BE49-F238E27FC236}">
                <a16:creationId xmlns:a16="http://schemas.microsoft.com/office/drawing/2014/main" id="{E0C9AF98-6F0D-99A1-3D3E-B61093652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82259"/>
            <a:ext cx="5164691" cy="2092212"/>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a:extLst>
              <a:ext uri="{FF2B5EF4-FFF2-40B4-BE49-F238E27FC236}">
                <a16:creationId xmlns:a16="http://schemas.microsoft.com/office/drawing/2014/main" id="{027D8D91-3F7C-C4D8-6061-BD9E7C983170}"/>
              </a:ext>
            </a:extLst>
          </p:cNvPr>
          <p:cNvPicPr>
            <a:picLocks noGrp="1" noChangeAspect="1"/>
          </p:cNvPicPr>
          <p:nvPr>
            <p:ph sz="half" idx="2"/>
          </p:nvPr>
        </p:nvPicPr>
        <p:blipFill>
          <a:blip r:embed="rId4"/>
          <a:stretch>
            <a:fillRect/>
          </a:stretch>
        </p:blipFill>
        <p:spPr>
          <a:xfrm>
            <a:off x="9881416" y="5711853"/>
            <a:ext cx="2310584" cy="1146147"/>
          </a:xfrm>
        </p:spPr>
      </p:pic>
    </p:spTree>
    <p:extLst>
      <p:ext uri="{BB962C8B-B14F-4D97-AF65-F5344CB8AC3E}">
        <p14:creationId xmlns:p14="http://schemas.microsoft.com/office/powerpoint/2010/main" val="1018288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B826F3D6-4A52-4FB0-B11E-BD08AA630929}"/>
              </a:ext>
            </a:extLst>
          </p:cNvPr>
          <p:cNvSpPr/>
          <p:nvPr/>
        </p:nvSpPr>
        <p:spPr>
          <a:xfrm>
            <a:off x="5214333" y="3513546"/>
            <a:ext cx="1659353" cy="1627066"/>
          </a:xfrm>
          <a:prstGeom prst="ellipse">
            <a:avLst/>
          </a:prstGeom>
          <a:solidFill>
            <a:schemeClr val="bg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Oval 5">
            <a:extLst>
              <a:ext uri="{FF2B5EF4-FFF2-40B4-BE49-F238E27FC236}">
                <a16:creationId xmlns:a16="http://schemas.microsoft.com/office/drawing/2014/main" id="{E6194F84-CD3F-499D-A222-D62D9D6ED7EA}"/>
              </a:ext>
            </a:extLst>
          </p:cNvPr>
          <p:cNvSpPr/>
          <p:nvPr/>
        </p:nvSpPr>
        <p:spPr>
          <a:xfrm>
            <a:off x="8090783" y="904778"/>
            <a:ext cx="3062953" cy="3003355"/>
          </a:xfrm>
          <a:prstGeom prst="ellipse">
            <a:avLst/>
          </a:prstGeom>
          <a:solidFill>
            <a:schemeClr val="bg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itle 32">
            <a:extLst>
              <a:ext uri="{FF2B5EF4-FFF2-40B4-BE49-F238E27FC236}">
                <a16:creationId xmlns:a16="http://schemas.microsoft.com/office/drawing/2014/main" id="{BFEA9275-FC2B-4FA3-AAE0-343A3C0C5550}"/>
              </a:ext>
            </a:extLst>
          </p:cNvPr>
          <p:cNvSpPr>
            <a:spLocks noGrp="1"/>
          </p:cNvSpPr>
          <p:nvPr>
            <p:ph type="title"/>
          </p:nvPr>
        </p:nvSpPr>
        <p:spPr>
          <a:xfrm>
            <a:off x="0" y="57600"/>
            <a:ext cx="12192000" cy="792000"/>
          </a:xfrm>
        </p:spPr>
        <p:txBody>
          <a:bodyPr>
            <a:noAutofit/>
          </a:bodyPr>
          <a:lstStyle/>
          <a:p>
            <a:pPr algn="ctr"/>
            <a:r>
              <a:rPr lang="en-GB" sz="2800" dirty="0">
                <a:latin typeface="Times New Roman" panose="02020603050405020304" pitchFamily="18" charset="0"/>
                <a:cs typeface="Times New Roman" panose="02020603050405020304" pitchFamily="18" charset="0"/>
              </a:rPr>
              <a:t>Chronic kidney disease (CKD) is a significant health burden in the UK</a:t>
            </a:r>
            <a:r>
              <a:rPr lang="en-GB" sz="2800" baseline="30000" dirty="0">
                <a:latin typeface="Times New Roman" panose="02020603050405020304" pitchFamily="18" charset="0"/>
                <a:cs typeface="Times New Roman" panose="02020603050405020304" pitchFamily="18" charset="0"/>
              </a:rPr>
              <a:t>1</a:t>
            </a:r>
          </a:p>
        </p:txBody>
      </p:sp>
      <p:sp>
        <p:nvSpPr>
          <p:cNvPr id="7" name="Text Placeholder 2">
            <a:extLst>
              <a:ext uri="{FF2B5EF4-FFF2-40B4-BE49-F238E27FC236}">
                <a16:creationId xmlns:a16="http://schemas.microsoft.com/office/drawing/2014/main" id="{2022266A-8103-4C8E-83E2-9DFB3C4BE1DC}"/>
              </a:ext>
            </a:extLst>
          </p:cNvPr>
          <p:cNvSpPr>
            <a:spLocks noGrp="1"/>
          </p:cNvSpPr>
          <p:nvPr>
            <p:ph type="body" sz="quarter" idx="13"/>
          </p:nvPr>
        </p:nvSpPr>
        <p:spPr>
          <a:xfrm>
            <a:off x="414853" y="5263166"/>
            <a:ext cx="10620000" cy="1005840"/>
          </a:xfrm>
        </p:spPr>
        <p:txBody>
          <a:bodyPr lIns="0" tIns="0" rIns="0" bIns="0">
            <a:noAutofit/>
          </a:bodyPr>
          <a:lstStyle/>
          <a:p>
            <a:r>
              <a:rPr lang="en-GB" sz="1800" dirty="0"/>
              <a:t>. </a:t>
            </a:r>
          </a:p>
          <a:p>
            <a:endParaRPr lang="en-GB" sz="1800" dirty="0"/>
          </a:p>
          <a:p>
            <a:pPr marL="342900" indent="-342900">
              <a:buAutoNum type="arabicPeriod"/>
            </a:pPr>
            <a:r>
              <a:rPr lang="en-GB" sz="1800" dirty="0">
                <a:latin typeface="Times New Roman" panose="02020603050405020304" pitchFamily="18" charset="0"/>
                <a:cs typeface="Times New Roman" panose="02020603050405020304" pitchFamily="18" charset="0"/>
              </a:rPr>
              <a:t>NHS. Chronic Kidney Disease in England: The Human and Financial Cost: </a:t>
            </a:r>
          </a:p>
          <a:p>
            <a:pPr marL="342900" indent="-342900">
              <a:buAutoNum type="arabicPeriod"/>
            </a:pPr>
            <a:r>
              <a:rPr lang="en-GB" sz="1800" dirty="0">
                <a:latin typeface="Times New Roman" panose="02020603050405020304" pitchFamily="18" charset="0"/>
                <a:cs typeface="Times New Roman" panose="02020603050405020304" pitchFamily="18" charset="0"/>
              </a:rPr>
              <a:t>National Chronic Kidney Disease Audit // National Report: Part 2 December 2017</a:t>
            </a:r>
            <a:r>
              <a:rPr lang="en-GB" sz="1800" dirty="0"/>
              <a:t>. </a:t>
            </a:r>
          </a:p>
        </p:txBody>
      </p:sp>
      <p:pic>
        <p:nvPicPr>
          <p:cNvPr id="9" name="Graphic 8">
            <a:extLst>
              <a:ext uri="{FF2B5EF4-FFF2-40B4-BE49-F238E27FC236}">
                <a16:creationId xmlns:a16="http://schemas.microsoft.com/office/drawing/2014/main" id="{96FA59B3-59AD-4A0D-9192-2B733ED273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18741" y="1146261"/>
            <a:ext cx="3569962" cy="1170856"/>
          </a:xfrm>
          <a:prstGeom prst="rect">
            <a:avLst/>
          </a:prstGeom>
        </p:spPr>
      </p:pic>
      <p:pic>
        <p:nvPicPr>
          <p:cNvPr id="10" name="Graphic 9">
            <a:extLst>
              <a:ext uri="{FF2B5EF4-FFF2-40B4-BE49-F238E27FC236}">
                <a16:creationId xmlns:a16="http://schemas.microsoft.com/office/drawing/2014/main" id="{1369791B-9940-4D16-9044-B7329ACB77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01828" y="3375053"/>
            <a:ext cx="2747783" cy="1167808"/>
          </a:xfrm>
          <a:prstGeom prst="rect">
            <a:avLst/>
          </a:prstGeom>
        </p:spPr>
      </p:pic>
      <p:sp>
        <p:nvSpPr>
          <p:cNvPr id="11" name="TextBox 10">
            <a:extLst>
              <a:ext uri="{FF2B5EF4-FFF2-40B4-BE49-F238E27FC236}">
                <a16:creationId xmlns:a16="http://schemas.microsoft.com/office/drawing/2014/main" id="{DF0D761D-675E-4253-B0D3-6CB1AE532287}"/>
              </a:ext>
            </a:extLst>
          </p:cNvPr>
          <p:cNvSpPr txBox="1"/>
          <p:nvPr/>
        </p:nvSpPr>
        <p:spPr>
          <a:xfrm>
            <a:off x="6688153" y="4285291"/>
            <a:ext cx="3087827" cy="738664"/>
          </a:xfrm>
          <a:prstGeom prst="rect">
            <a:avLst/>
          </a:prstGeom>
          <a:noFill/>
        </p:spPr>
        <p:txBody>
          <a:bodyPr wrap="square" lIns="251999" tIns="0" rIns="251999" bIns="0" rtlCol="0" anchor="t">
            <a:spAutoFit/>
          </a:bodyPr>
          <a:lstStyle/>
          <a:p>
            <a:pPr marL="0" marR="0" lvl="0" indent="0" algn="l" defTabSz="609585" rtl="0" eaLnBrk="1" fontAlgn="auto" latinLnBrk="0" hangingPunct="1">
              <a:lnSpc>
                <a:spcPct val="100000"/>
              </a:lnSpc>
              <a:spcBef>
                <a:spcPts val="800"/>
              </a:spcBef>
              <a:spcAft>
                <a:spcPts val="0"/>
              </a:spcAft>
              <a:buClrTx/>
              <a:buSzTx/>
              <a:buFontTx/>
              <a:buNone/>
              <a:tabLst/>
              <a:defRPr/>
            </a:pPr>
            <a:r>
              <a:rPr kumimoji="0" lang="en-GB" sz="1600" b="1" i="0" u="none" strike="noStrike" kern="1200" cap="none" spc="0" normalizeH="0" baseline="0" noProof="0">
                <a:ln>
                  <a:noFill/>
                </a:ln>
                <a:solidFill>
                  <a:srgbClr val="423488"/>
                </a:solidFill>
                <a:effectLst/>
                <a:uLnTx/>
                <a:uFillTx/>
                <a:latin typeface="Arial"/>
                <a:ea typeface="+mn-ea"/>
                <a:cs typeface="+mn-cs"/>
              </a:rPr>
              <a:t>Hospitalisation events</a:t>
            </a:r>
            <a:r>
              <a:rPr kumimoji="0" lang="en-GB" sz="1600" b="1" i="0" u="none" strike="noStrike" kern="1200" cap="none" spc="0" normalizeH="0" baseline="30000" noProof="0">
                <a:ln>
                  <a:noFill/>
                </a:ln>
                <a:solidFill>
                  <a:srgbClr val="423488"/>
                </a:solidFill>
                <a:effectLst/>
                <a:uLnTx/>
                <a:uFillTx/>
                <a:latin typeface="Arial"/>
                <a:ea typeface="+mn-ea"/>
                <a:cs typeface="+mn-cs"/>
              </a:rPr>
              <a:t>2</a:t>
            </a:r>
            <a:r>
              <a:rPr kumimoji="0" lang="en-GB" sz="1600" b="1" i="0" u="none" strike="noStrike" kern="1200" cap="none" spc="0" normalizeH="0" baseline="0" noProof="0">
                <a:ln>
                  <a:noFill/>
                </a:ln>
                <a:solidFill>
                  <a:srgbClr val="423488"/>
                </a:solidFill>
                <a:effectLst/>
                <a:uLnTx/>
                <a:uFillTx/>
                <a:latin typeface="Arial"/>
                <a:ea typeface="+mn-ea"/>
                <a:cs typeface="+mn-cs"/>
              </a:rPr>
              <a:t>                             </a:t>
            </a:r>
            <a:r>
              <a:rPr kumimoji="0" lang="en-GB" sz="1600" b="0" i="0" u="none" strike="noStrike" kern="1200" cap="none" spc="0" normalizeH="0" baseline="0" noProof="0">
                <a:ln>
                  <a:noFill/>
                </a:ln>
                <a:solidFill>
                  <a:srgbClr val="423488"/>
                </a:solidFill>
                <a:effectLst/>
                <a:uLnTx/>
                <a:uFillTx/>
                <a:latin typeface="Arial"/>
                <a:ea typeface="+mn-ea"/>
                <a:cs typeface="+mn-cs"/>
              </a:rPr>
              <a:t>Each stay 35% longer than average patient</a:t>
            </a:r>
            <a:r>
              <a:rPr kumimoji="0" lang="en-GB" sz="1600" b="0" i="0" u="none" strike="noStrike" kern="1200" cap="none" spc="0" normalizeH="0" baseline="30000" noProof="0">
                <a:ln>
                  <a:noFill/>
                </a:ln>
                <a:solidFill>
                  <a:srgbClr val="423488"/>
                </a:solidFill>
                <a:effectLst/>
                <a:uLnTx/>
                <a:uFillTx/>
                <a:latin typeface="Arial"/>
                <a:ea typeface="+mn-ea"/>
                <a:cs typeface="+mn-cs"/>
              </a:rPr>
              <a:t>1</a:t>
            </a:r>
          </a:p>
        </p:txBody>
      </p:sp>
      <p:pic>
        <p:nvPicPr>
          <p:cNvPr id="12" name="Graphic 11">
            <a:extLst>
              <a:ext uri="{FF2B5EF4-FFF2-40B4-BE49-F238E27FC236}">
                <a16:creationId xmlns:a16="http://schemas.microsoft.com/office/drawing/2014/main" id="{0F3349D3-9D3A-4A62-93F0-2DD712C8DA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99515" y="1095028"/>
            <a:ext cx="1505585" cy="1633418"/>
          </a:xfrm>
          <a:prstGeom prst="rect">
            <a:avLst/>
          </a:prstGeom>
        </p:spPr>
      </p:pic>
      <p:pic>
        <p:nvPicPr>
          <p:cNvPr id="13" name="Graphic 12">
            <a:extLst>
              <a:ext uri="{FF2B5EF4-FFF2-40B4-BE49-F238E27FC236}">
                <a16:creationId xmlns:a16="http://schemas.microsoft.com/office/drawing/2014/main" id="{F5497C52-2CBE-4D6F-97A2-4D45356A82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81783" y="3962131"/>
            <a:ext cx="976053" cy="780383"/>
          </a:xfrm>
          <a:prstGeom prst="rect">
            <a:avLst/>
          </a:prstGeom>
        </p:spPr>
      </p:pic>
      <p:grpSp>
        <p:nvGrpSpPr>
          <p:cNvPr id="14" name="Group 13">
            <a:extLst>
              <a:ext uri="{FF2B5EF4-FFF2-40B4-BE49-F238E27FC236}">
                <a16:creationId xmlns:a16="http://schemas.microsoft.com/office/drawing/2014/main" id="{60ECD8AC-EC41-42E3-BFA7-6B0DBB63BD22}"/>
              </a:ext>
            </a:extLst>
          </p:cNvPr>
          <p:cNvGrpSpPr/>
          <p:nvPr/>
        </p:nvGrpSpPr>
        <p:grpSpPr>
          <a:xfrm>
            <a:off x="1044446" y="1306313"/>
            <a:ext cx="3926818" cy="3236548"/>
            <a:chOff x="666634" y="1594993"/>
            <a:chExt cx="3926818" cy="3236548"/>
          </a:xfrm>
        </p:grpSpPr>
        <p:sp>
          <p:nvSpPr>
            <p:cNvPr id="15" name="Oval 14">
              <a:extLst>
                <a:ext uri="{FF2B5EF4-FFF2-40B4-BE49-F238E27FC236}">
                  <a16:creationId xmlns:a16="http://schemas.microsoft.com/office/drawing/2014/main" id="{57DB52C6-046B-4B61-8BBA-FCA0845704C0}"/>
                </a:ext>
              </a:extLst>
            </p:cNvPr>
            <p:cNvSpPr/>
            <p:nvPr/>
          </p:nvSpPr>
          <p:spPr>
            <a:xfrm>
              <a:off x="1082397" y="1800695"/>
              <a:ext cx="1816535" cy="1781189"/>
            </a:xfrm>
            <a:prstGeom prst="ellipse">
              <a:avLst/>
            </a:prstGeom>
            <a:solidFill>
              <a:schemeClr val="bg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9189C63F-686B-4DE8-BA82-1FE899BFA4D8}"/>
                </a:ext>
              </a:extLst>
            </p:cNvPr>
            <p:cNvSpPr txBox="1"/>
            <p:nvPr/>
          </p:nvSpPr>
          <p:spPr>
            <a:xfrm>
              <a:off x="2370021" y="4092877"/>
              <a:ext cx="2088094" cy="738664"/>
            </a:xfrm>
            <a:prstGeom prst="rect">
              <a:avLst/>
            </a:prstGeom>
            <a:noFill/>
          </p:spPr>
          <p:txBody>
            <a:bodyPr wrap="square" lIns="0" tIns="0" rIns="0" bIns="0" rtlCol="0" anchor="t">
              <a:spAutoFit/>
            </a:bodyPr>
            <a:lstStyle/>
            <a:p>
              <a:pPr marL="0" marR="0" lvl="0" indent="0" algn="l" defTabSz="609585" rtl="0" eaLnBrk="1" fontAlgn="auto" latinLnBrk="0" hangingPunct="1">
                <a:lnSpc>
                  <a:spcPct val="100000"/>
                </a:lnSpc>
                <a:spcBef>
                  <a:spcPts val="800"/>
                </a:spcBef>
                <a:spcAft>
                  <a:spcPts val="0"/>
                </a:spcAft>
                <a:buClrTx/>
                <a:buSzTx/>
                <a:buFontTx/>
                <a:buNone/>
                <a:tabLst/>
                <a:defRPr/>
              </a:pPr>
              <a:r>
                <a:rPr kumimoji="0" lang="en-GB" sz="1600" b="0" i="0" u="none" strike="noStrike" kern="1200" cap="none" spc="0" normalizeH="0" baseline="0" noProof="0" dirty="0">
                  <a:ln>
                    <a:noFill/>
                  </a:ln>
                  <a:solidFill>
                    <a:srgbClr val="423488"/>
                  </a:solidFill>
                  <a:effectLst/>
                  <a:uLnTx/>
                  <a:uFillTx/>
                  <a:latin typeface="Arial"/>
                  <a:ea typeface="+mn-ea"/>
                  <a:cs typeface="+mn-cs"/>
                </a:rPr>
                <a:t>The</a:t>
              </a:r>
              <a:r>
                <a:rPr kumimoji="0" lang="en-GB" sz="1600" b="1" i="0" u="none" strike="noStrike" kern="1200" cap="none" spc="0" normalizeH="0" baseline="0" noProof="0" dirty="0">
                  <a:ln>
                    <a:noFill/>
                  </a:ln>
                  <a:solidFill>
                    <a:srgbClr val="423488"/>
                  </a:solidFill>
                  <a:effectLst/>
                  <a:uLnTx/>
                  <a:uFillTx/>
                  <a:latin typeface="Arial"/>
                  <a:ea typeface="+mn-ea"/>
                  <a:cs typeface="+mn-cs"/>
                </a:rPr>
                <a:t> annual cost </a:t>
              </a:r>
              <a:br>
                <a:rPr kumimoji="0" lang="en-GB" sz="1600" b="1" i="0" u="none" strike="noStrike" kern="1200" cap="none" spc="0" normalizeH="0" baseline="0" noProof="0" dirty="0">
                  <a:ln>
                    <a:noFill/>
                  </a:ln>
                  <a:solidFill>
                    <a:srgbClr val="423488"/>
                  </a:solidFill>
                  <a:effectLst/>
                  <a:uLnTx/>
                  <a:uFillTx/>
                  <a:latin typeface="Arial"/>
                  <a:ea typeface="+mn-ea"/>
                  <a:cs typeface="+mn-cs"/>
                </a:rPr>
              </a:br>
              <a:r>
                <a:rPr kumimoji="0" lang="en-GB" sz="1600" b="0" i="0" u="none" strike="noStrike" kern="1200" cap="none" spc="0" normalizeH="0" baseline="0" noProof="0" dirty="0">
                  <a:ln>
                    <a:noFill/>
                  </a:ln>
                  <a:solidFill>
                    <a:srgbClr val="423488"/>
                  </a:solidFill>
                  <a:effectLst/>
                  <a:uLnTx/>
                  <a:uFillTx/>
                  <a:latin typeface="Arial"/>
                  <a:ea typeface="+mn-ea"/>
                  <a:cs typeface="+mn-cs"/>
                </a:rPr>
                <a:t>of CKD to the NHS</a:t>
              </a:r>
              <a:r>
                <a:rPr kumimoji="0" lang="en-GB" sz="1600" b="0" i="0" u="none" strike="noStrike" kern="1200" cap="none" spc="0" normalizeH="0" baseline="30000" noProof="0" dirty="0">
                  <a:ln>
                    <a:noFill/>
                  </a:ln>
                  <a:solidFill>
                    <a:srgbClr val="423488"/>
                  </a:solidFill>
                  <a:effectLst/>
                  <a:uLnTx/>
                  <a:uFillTx/>
                  <a:latin typeface="Arial"/>
                  <a:ea typeface="+mn-ea"/>
                  <a:cs typeface="+mn-cs"/>
                </a:rPr>
                <a:t>1</a:t>
              </a:r>
              <a:r>
                <a:rPr kumimoji="0" lang="en-GB" sz="1600" b="0" i="0" u="none" strike="noStrike" kern="1200" cap="none" spc="0" normalizeH="0" baseline="0" noProof="0" dirty="0">
                  <a:ln>
                    <a:noFill/>
                  </a:ln>
                  <a:solidFill>
                    <a:srgbClr val="423488"/>
                  </a:solidFill>
                  <a:effectLst/>
                  <a:uLnTx/>
                  <a:uFillTx/>
                  <a:latin typeface="Arial"/>
                  <a:ea typeface="+mn-ea"/>
                  <a:cs typeface="+mn-cs"/>
                </a:rPr>
                <a:t> &gt;50% spent on ESRD</a:t>
              </a:r>
              <a:endParaRPr kumimoji="0" lang="en-GB" sz="1600" b="0" i="0" u="none" strike="noStrike" kern="1200" cap="none" spc="0" normalizeH="0" baseline="30000" noProof="0" dirty="0">
                <a:ln>
                  <a:noFill/>
                </a:ln>
                <a:solidFill>
                  <a:srgbClr val="423488"/>
                </a:solidFill>
                <a:effectLst/>
                <a:uLnTx/>
                <a:uFillTx/>
                <a:latin typeface="Arial"/>
                <a:ea typeface="+mn-ea"/>
                <a:cs typeface="+mn-cs"/>
              </a:endParaRPr>
            </a:p>
          </p:txBody>
        </p:sp>
        <p:grpSp>
          <p:nvGrpSpPr>
            <p:cNvPr id="17" name="Group 16">
              <a:extLst>
                <a:ext uri="{FF2B5EF4-FFF2-40B4-BE49-F238E27FC236}">
                  <a16:creationId xmlns:a16="http://schemas.microsoft.com/office/drawing/2014/main" id="{764FA9AA-B974-49CC-84EA-06C2CDF63E9D}"/>
                </a:ext>
              </a:extLst>
            </p:cNvPr>
            <p:cNvGrpSpPr/>
            <p:nvPr/>
          </p:nvGrpSpPr>
          <p:grpSpPr>
            <a:xfrm>
              <a:off x="1323687" y="1987929"/>
              <a:ext cx="3269765" cy="1999689"/>
              <a:chOff x="1722849" y="2511735"/>
              <a:chExt cx="4239914" cy="2592999"/>
            </a:xfrm>
          </p:grpSpPr>
          <p:pic>
            <p:nvPicPr>
              <p:cNvPr id="19" name="Graphic 18">
                <a:extLst>
                  <a:ext uri="{FF2B5EF4-FFF2-40B4-BE49-F238E27FC236}">
                    <a16:creationId xmlns:a16="http://schemas.microsoft.com/office/drawing/2014/main" id="{9E323A0E-644E-420F-858C-5063040E7AF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22849" y="2511735"/>
                <a:ext cx="1515297" cy="1643956"/>
              </a:xfrm>
              <a:prstGeom prst="rect">
                <a:avLst/>
              </a:prstGeom>
            </p:spPr>
          </p:pic>
          <p:pic>
            <p:nvPicPr>
              <p:cNvPr id="20" name="Graphic 19">
                <a:extLst>
                  <a:ext uri="{FF2B5EF4-FFF2-40B4-BE49-F238E27FC236}">
                    <a16:creationId xmlns:a16="http://schemas.microsoft.com/office/drawing/2014/main" id="{D96366F5-332E-4769-A599-B503FCE30B2A}"/>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19164" r="48118"/>
              <a:stretch/>
            </p:blipFill>
            <p:spPr>
              <a:xfrm>
                <a:off x="2872343" y="2938387"/>
                <a:ext cx="1996954" cy="1117574"/>
              </a:xfrm>
              <a:prstGeom prst="rect">
                <a:avLst/>
              </a:prstGeom>
            </p:spPr>
          </p:pic>
          <p:pic>
            <p:nvPicPr>
              <p:cNvPr id="21" name="Graphic 20">
                <a:extLst>
                  <a:ext uri="{FF2B5EF4-FFF2-40B4-BE49-F238E27FC236}">
                    <a16:creationId xmlns:a16="http://schemas.microsoft.com/office/drawing/2014/main" id="{E789CEA1-4272-41B7-9DC9-F8DF1FF61774}"/>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51238"/>
              <a:stretch/>
            </p:blipFill>
            <p:spPr>
              <a:xfrm>
                <a:off x="2904141" y="3956235"/>
                <a:ext cx="3058622" cy="1148499"/>
              </a:xfrm>
              <a:prstGeom prst="rect">
                <a:avLst/>
              </a:prstGeom>
            </p:spPr>
          </p:pic>
        </p:grpSp>
        <p:pic>
          <p:nvPicPr>
            <p:cNvPr id="18" name="Graphic 17">
              <a:extLst>
                <a:ext uri="{FF2B5EF4-FFF2-40B4-BE49-F238E27FC236}">
                  <a16:creationId xmlns:a16="http://schemas.microsoft.com/office/drawing/2014/main" id="{374644CD-2685-475E-AA74-45FB25488267}"/>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l="-2438" r="93190"/>
            <a:stretch/>
          </p:blipFill>
          <p:spPr>
            <a:xfrm>
              <a:off x="666634" y="1594993"/>
              <a:ext cx="887072" cy="1756336"/>
            </a:xfrm>
            <a:prstGeom prst="rect">
              <a:avLst/>
            </a:prstGeom>
          </p:spPr>
        </p:pic>
      </p:grpSp>
      <p:sp>
        <p:nvSpPr>
          <p:cNvPr id="22" name="TextBox 21">
            <a:extLst>
              <a:ext uri="{FF2B5EF4-FFF2-40B4-BE49-F238E27FC236}">
                <a16:creationId xmlns:a16="http://schemas.microsoft.com/office/drawing/2014/main" id="{C9CDCE31-1DEA-40A6-9EE9-134EB4D5CF5C}"/>
              </a:ext>
            </a:extLst>
          </p:cNvPr>
          <p:cNvSpPr txBox="1"/>
          <p:nvPr/>
        </p:nvSpPr>
        <p:spPr>
          <a:xfrm>
            <a:off x="6201828" y="2183730"/>
            <a:ext cx="2846740" cy="492443"/>
          </a:xfrm>
          <a:prstGeom prst="rect">
            <a:avLst/>
          </a:prstGeom>
          <a:noFill/>
        </p:spPr>
        <p:txBody>
          <a:bodyPr wrap="square" lIns="251999" tIns="0" rIns="251999" bIns="0" rtlCol="0" anchor="t">
            <a:spAutoFit/>
          </a:bodyPr>
          <a:lstStyle/>
          <a:p>
            <a:pPr marL="0" marR="0" lvl="0" indent="0" algn="l" defTabSz="609585" rtl="0" eaLnBrk="1" fontAlgn="auto" latinLnBrk="0" hangingPunct="1">
              <a:lnSpc>
                <a:spcPct val="100000"/>
              </a:lnSpc>
              <a:spcBef>
                <a:spcPts val="800"/>
              </a:spcBef>
              <a:spcAft>
                <a:spcPts val="0"/>
              </a:spcAft>
              <a:buClrTx/>
              <a:buSzTx/>
              <a:buFontTx/>
              <a:buNone/>
              <a:tabLst/>
              <a:defRPr/>
            </a:pPr>
            <a:r>
              <a:rPr kumimoji="0" lang="en-GB" sz="1600" b="1" i="0" u="none" strike="noStrike" kern="1200" cap="none" spc="0" normalizeH="0" baseline="0" noProof="0">
                <a:ln>
                  <a:noFill/>
                </a:ln>
                <a:solidFill>
                  <a:srgbClr val="423488"/>
                </a:solidFill>
                <a:effectLst/>
                <a:uLnTx/>
                <a:uFillTx/>
                <a:latin typeface="Arial"/>
                <a:ea typeface="+mn-ea"/>
                <a:cs typeface="+mn-cs"/>
              </a:rPr>
              <a:t>Premature deaths </a:t>
            </a:r>
            <a:r>
              <a:rPr kumimoji="0" lang="en-GB" sz="1600" b="0" i="0" u="none" strike="noStrike" kern="1200" cap="none" spc="0" normalizeH="0" baseline="0" noProof="0">
                <a:ln>
                  <a:noFill/>
                </a:ln>
                <a:solidFill>
                  <a:srgbClr val="423488"/>
                </a:solidFill>
                <a:effectLst/>
                <a:uLnTx/>
                <a:uFillTx/>
                <a:latin typeface="Arial"/>
                <a:ea typeface="+mn-ea"/>
                <a:cs typeface="+mn-cs"/>
              </a:rPr>
              <a:t>each year in people with CKD</a:t>
            </a:r>
            <a:r>
              <a:rPr kumimoji="0" lang="en-GB" sz="1600" b="0" i="0" u="none" strike="noStrike" kern="1200" cap="none" spc="0" normalizeH="0" baseline="30000" noProof="0">
                <a:ln>
                  <a:noFill/>
                </a:ln>
                <a:solidFill>
                  <a:srgbClr val="423488"/>
                </a:solidFill>
                <a:effectLst/>
                <a:uLnTx/>
                <a:uFillTx/>
                <a:latin typeface="Arial"/>
                <a:ea typeface="+mn-ea"/>
                <a:cs typeface="+mn-cs"/>
              </a:rPr>
              <a:t>1</a:t>
            </a:r>
          </a:p>
        </p:txBody>
      </p:sp>
      <p:sp>
        <p:nvSpPr>
          <p:cNvPr id="23" name="TextBox 22">
            <a:extLst>
              <a:ext uri="{FF2B5EF4-FFF2-40B4-BE49-F238E27FC236}">
                <a16:creationId xmlns:a16="http://schemas.microsoft.com/office/drawing/2014/main" id="{1E397A89-DC0F-4E55-B21E-16327196DB16}"/>
              </a:ext>
            </a:extLst>
          </p:cNvPr>
          <p:cNvSpPr txBox="1"/>
          <p:nvPr/>
        </p:nvSpPr>
        <p:spPr>
          <a:xfrm>
            <a:off x="11250920" y="334252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4949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0DEB800-9C0B-0390-2A5C-B2B1E021BE8F}"/>
              </a:ext>
            </a:extLst>
          </p:cNvPr>
          <p:cNvPicPr>
            <a:picLocks noGrp="1" noChangeAspect="1"/>
          </p:cNvPicPr>
          <p:nvPr>
            <p:ph sz="quarter" idx="11"/>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59086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12">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Content Placeholder 3">
            <a:extLst>
              <a:ext uri="{FF2B5EF4-FFF2-40B4-BE49-F238E27FC236}">
                <a16:creationId xmlns:a16="http://schemas.microsoft.com/office/drawing/2014/main" id="{7973DA06-2EB7-3A8D-D9DD-C57A8C37B862}"/>
              </a:ext>
            </a:extLst>
          </p:cNvPr>
          <p:cNvPicPr>
            <a:picLocks noGrp="1" noChangeAspect="1"/>
          </p:cNvPicPr>
          <p:nvPr>
            <p:ph idx="1"/>
          </p:nvPr>
        </p:nvPicPr>
        <p:blipFill>
          <a:blip r:embed="rId3"/>
          <a:stretch>
            <a:fillRect/>
          </a:stretch>
        </p:blipFill>
        <p:spPr>
          <a:xfrm>
            <a:off x="1263578" y="2204289"/>
            <a:ext cx="9664846" cy="2271238"/>
          </a:xfrm>
          <a:prstGeom prst="rect">
            <a:avLst/>
          </a:prstGeom>
        </p:spPr>
      </p:pic>
    </p:spTree>
    <p:extLst>
      <p:ext uri="{BB962C8B-B14F-4D97-AF65-F5344CB8AC3E}">
        <p14:creationId xmlns:p14="http://schemas.microsoft.com/office/powerpoint/2010/main" val="3664547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diagram&#10;&#10;Description automatically generated">
            <a:extLst>
              <a:ext uri="{FF2B5EF4-FFF2-40B4-BE49-F238E27FC236}">
                <a16:creationId xmlns:a16="http://schemas.microsoft.com/office/drawing/2014/main" id="{954A3CA8-C380-1270-3AF0-3D257B941F63}"/>
              </a:ext>
            </a:extLst>
          </p:cNvPr>
          <p:cNvPicPr>
            <a:picLocks noChangeAspect="1"/>
          </p:cNvPicPr>
          <p:nvPr/>
        </p:nvPicPr>
        <p:blipFill rotWithShape="1">
          <a:blip r:embed="rId3"/>
          <a:srcRect t="6027"/>
          <a:stretch/>
        </p:blipFill>
        <p:spPr>
          <a:xfrm>
            <a:off x="2012602" y="-3859"/>
            <a:ext cx="8339711" cy="6486302"/>
          </a:xfrm>
          <a:prstGeom prst="rect">
            <a:avLst/>
          </a:prstGeom>
        </p:spPr>
      </p:pic>
      <p:sp>
        <p:nvSpPr>
          <p:cNvPr id="5" name="TextBox 4">
            <a:extLst>
              <a:ext uri="{FF2B5EF4-FFF2-40B4-BE49-F238E27FC236}">
                <a16:creationId xmlns:a16="http://schemas.microsoft.com/office/drawing/2014/main" id="{108B8AC8-C2E6-45C8-2BB2-2B6412972DE8}"/>
              </a:ext>
            </a:extLst>
          </p:cNvPr>
          <p:cNvSpPr txBox="1"/>
          <p:nvPr/>
        </p:nvSpPr>
        <p:spPr>
          <a:xfrm>
            <a:off x="10887" y="4253478"/>
            <a:ext cx="6098720" cy="2086725"/>
          </a:xfrm>
          <a:prstGeom prst="rect">
            <a:avLst/>
          </a:prstGeom>
          <a:noFill/>
        </p:spPr>
        <p:txBody>
          <a:bodyPr wrap="square">
            <a:spAutoFit/>
          </a:bodyPr>
          <a:lstStyle/>
          <a:p>
            <a:pPr marL="0" marR="0" lvl="0" indent="0" algn="l" rtl="0">
              <a:lnSpc>
                <a:spcPct val="90000"/>
              </a:lnSpc>
              <a:spcBef>
                <a:spcPts val="0"/>
              </a:spcBef>
              <a:spcAft>
                <a:spcPts val="0"/>
              </a:spcAft>
              <a:buClr>
                <a:schemeClr val="dk2"/>
              </a:buClr>
              <a:buSzPts val="2600"/>
              <a:buFont typeface="Arial"/>
              <a:buNone/>
            </a:pPr>
            <a:r>
              <a:rPr lang="en-US" sz="2400" dirty="0">
                <a:latin typeface="Times New Roman" panose="02020603050405020304" pitchFamily="18" charset="0"/>
                <a:cs typeface="Times New Roman" panose="02020603050405020304" pitchFamily="18" charset="0"/>
              </a:rPr>
              <a:t>Treat people with CKD with a comprehensive treatment strategy to reduce risks of progression of CKD and its associated complications encompassing education, lifestyle, exercise, smoking cessation, diet, and medications, where indicated</a:t>
            </a:r>
            <a:r>
              <a:rPr lang="en-US" dirty="0">
                <a:latin typeface="+mn-lt"/>
              </a:rPr>
              <a:t>.</a:t>
            </a:r>
          </a:p>
        </p:txBody>
      </p:sp>
      <p:sp>
        <p:nvSpPr>
          <p:cNvPr id="2" name="TextBox 1">
            <a:extLst>
              <a:ext uri="{FF2B5EF4-FFF2-40B4-BE49-F238E27FC236}">
                <a16:creationId xmlns:a16="http://schemas.microsoft.com/office/drawing/2014/main" id="{E986D129-99DC-2319-2505-991574EC9427}"/>
              </a:ext>
            </a:extLst>
          </p:cNvPr>
          <p:cNvSpPr txBox="1"/>
          <p:nvPr/>
        </p:nvSpPr>
        <p:spPr>
          <a:xfrm>
            <a:off x="0" y="6482443"/>
            <a:ext cx="9347200" cy="400110"/>
          </a:xfrm>
          <a:prstGeom prst="rect">
            <a:avLst/>
          </a:prstGeom>
          <a:noFill/>
        </p:spPr>
        <p:txBody>
          <a:bodyPr wrap="square">
            <a:spAutoFit/>
          </a:bodyPr>
          <a:lstStyle/>
          <a:p>
            <a:r>
              <a:rPr lang="en-GB" sz="2000" dirty="0">
                <a:latin typeface="Times New Roman" panose="02020603050405020304" pitchFamily="18" charset="0"/>
                <a:cs typeface="Times New Roman" panose="02020603050405020304" pitchFamily="18" charset="0"/>
              </a:rPr>
              <a:t>KDIGO 2024 Clinical Practice Guideline for the Evaluation and Management of CKD</a:t>
            </a:r>
          </a:p>
        </p:txBody>
      </p:sp>
      <p:pic>
        <p:nvPicPr>
          <p:cNvPr id="4" name="Picture 3">
            <a:extLst>
              <a:ext uri="{FF2B5EF4-FFF2-40B4-BE49-F238E27FC236}">
                <a16:creationId xmlns:a16="http://schemas.microsoft.com/office/drawing/2014/main" id="{27900E46-1774-2C12-308E-9641BF836CAA}"/>
              </a:ext>
            </a:extLst>
          </p:cNvPr>
          <p:cNvPicPr>
            <a:picLocks noChangeAspect="1"/>
          </p:cNvPicPr>
          <p:nvPr/>
        </p:nvPicPr>
        <p:blipFill>
          <a:blip r:embed="rId4"/>
          <a:stretch>
            <a:fillRect/>
          </a:stretch>
        </p:blipFill>
        <p:spPr>
          <a:xfrm>
            <a:off x="9870529" y="5536351"/>
            <a:ext cx="2310584" cy="1146147"/>
          </a:xfrm>
          <a:prstGeom prst="rect">
            <a:avLst/>
          </a:prstGeom>
        </p:spPr>
      </p:pic>
    </p:spTree>
    <p:extLst>
      <p:ext uri="{BB962C8B-B14F-4D97-AF65-F5344CB8AC3E}">
        <p14:creationId xmlns:p14="http://schemas.microsoft.com/office/powerpoint/2010/main" val="1567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hart of various levels of disease&#10;&#10;Description automatically generated with medium confidence">
            <a:extLst>
              <a:ext uri="{FF2B5EF4-FFF2-40B4-BE49-F238E27FC236}">
                <a16:creationId xmlns:a16="http://schemas.microsoft.com/office/drawing/2014/main" id="{60BB86B2-74EB-BA2B-3289-FBD152BE5F7D}"/>
              </a:ext>
            </a:extLst>
          </p:cNvPr>
          <p:cNvPicPr>
            <a:picLocks noGrp="1" noChangeAspect="1"/>
          </p:cNvPicPr>
          <p:nvPr>
            <p:ph sz="quarter" idx="11"/>
          </p:nvPr>
        </p:nvPicPr>
        <p:blipFill>
          <a:blip r:embed="rId3"/>
          <a:stretch>
            <a:fillRect/>
          </a:stretch>
        </p:blipFill>
        <p:spPr>
          <a:xfrm>
            <a:off x="2367895" y="-202136"/>
            <a:ext cx="10404012" cy="6684579"/>
          </a:xfrm>
          <a:prstGeom prst="rect">
            <a:avLst/>
          </a:prstGeom>
        </p:spPr>
      </p:pic>
      <p:sp>
        <p:nvSpPr>
          <p:cNvPr id="2" name="TextBox 1">
            <a:extLst>
              <a:ext uri="{FF2B5EF4-FFF2-40B4-BE49-F238E27FC236}">
                <a16:creationId xmlns:a16="http://schemas.microsoft.com/office/drawing/2014/main" id="{08B52CC9-9C03-476A-5528-E0A12D733651}"/>
              </a:ext>
            </a:extLst>
          </p:cNvPr>
          <p:cNvSpPr txBox="1"/>
          <p:nvPr/>
        </p:nvSpPr>
        <p:spPr>
          <a:xfrm>
            <a:off x="0" y="6482443"/>
            <a:ext cx="9347200" cy="400110"/>
          </a:xfrm>
          <a:prstGeom prst="rect">
            <a:avLst/>
          </a:prstGeom>
          <a:noFill/>
        </p:spPr>
        <p:txBody>
          <a:bodyPr wrap="square">
            <a:spAutoFit/>
          </a:bodyPr>
          <a:lstStyle/>
          <a:p>
            <a:r>
              <a:rPr lang="en-GB" sz="2000" dirty="0">
                <a:latin typeface="Times New Roman" panose="02020603050405020304" pitchFamily="18" charset="0"/>
                <a:cs typeface="Times New Roman" panose="02020603050405020304" pitchFamily="18" charset="0"/>
              </a:rPr>
              <a:t>KDIGO 2024 Clinical Practice Guideline for the Evaluation and Management of CKD</a:t>
            </a:r>
          </a:p>
        </p:txBody>
      </p:sp>
      <p:sp>
        <p:nvSpPr>
          <p:cNvPr id="3" name="TextBox 2">
            <a:extLst>
              <a:ext uri="{FF2B5EF4-FFF2-40B4-BE49-F238E27FC236}">
                <a16:creationId xmlns:a16="http://schemas.microsoft.com/office/drawing/2014/main" id="{C6A67790-C0AF-5434-1837-91800BABC7FA}"/>
              </a:ext>
            </a:extLst>
          </p:cNvPr>
          <p:cNvSpPr txBox="1"/>
          <p:nvPr/>
        </p:nvSpPr>
        <p:spPr>
          <a:xfrm>
            <a:off x="208189" y="375557"/>
            <a:ext cx="6098720" cy="867930"/>
          </a:xfrm>
          <a:prstGeom prst="rect">
            <a:avLst/>
          </a:prstGeom>
          <a:noFill/>
        </p:spPr>
        <p:txBody>
          <a:bodyPr wrap="square">
            <a:spAutoFit/>
          </a:bodyPr>
          <a:lstStyle/>
          <a:p>
            <a:pPr marL="0" marR="0" lvl="0" indent="0" algn="l" rtl="0">
              <a:lnSpc>
                <a:spcPct val="90000"/>
              </a:lnSpc>
              <a:spcBef>
                <a:spcPts val="0"/>
              </a:spcBef>
              <a:spcAft>
                <a:spcPts val="0"/>
              </a:spcAft>
              <a:buClr>
                <a:schemeClr val="dk2"/>
              </a:buClr>
              <a:buSzPts val="2600"/>
              <a:buFont typeface="Arial"/>
              <a:buNone/>
            </a:pPr>
            <a:r>
              <a:rPr lang="en-US" sz="2800" dirty="0">
                <a:latin typeface="Times New Roman" panose="02020603050405020304" pitchFamily="18" charset="0"/>
                <a:cs typeface="Times New Roman" panose="02020603050405020304" pitchFamily="18" charset="0"/>
              </a:rPr>
              <a:t>Consider frequency of monitoring depending on GFR category</a:t>
            </a:r>
          </a:p>
        </p:txBody>
      </p:sp>
    </p:spTree>
    <p:extLst>
      <p:ext uri="{BB962C8B-B14F-4D97-AF65-F5344CB8AC3E}">
        <p14:creationId xmlns:p14="http://schemas.microsoft.com/office/powerpoint/2010/main" val="1020923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Clr>
                <a:srgbClr val="FFFF00"/>
              </a:buClr>
              <a:buNone/>
            </a:pPr>
            <a:r>
              <a:rPr lang="en-GB" dirty="0">
                <a:latin typeface="Times New Roman" panose="02020603050405020304" pitchFamily="18" charset="0"/>
                <a:cs typeface="Times New Roman" panose="02020603050405020304" pitchFamily="18" charset="0"/>
              </a:rPr>
              <a:t>Management of CKD involves:</a:t>
            </a:r>
          </a:p>
          <a:p>
            <a:pPr lvl="1">
              <a:buClr>
                <a:srgbClr val="FFFF00"/>
              </a:buClr>
            </a:pPr>
            <a:r>
              <a:rPr lang="en-GB" b="1" dirty="0">
                <a:solidFill>
                  <a:srgbClr val="FF0000"/>
                </a:solidFill>
                <a:latin typeface="Times New Roman" panose="02020603050405020304" pitchFamily="18" charset="0"/>
                <a:cs typeface="Times New Roman" panose="02020603050405020304" pitchFamily="18" charset="0"/>
              </a:rPr>
              <a:t>Early diagnosis</a:t>
            </a:r>
          </a:p>
          <a:p>
            <a:pPr lvl="1">
              <a:buClr>
                <a:schemeClr val="tx1"/>
              </a:buClr>
              <a:buFont typeface="Wingdings" panose="05000000000000000000" pitchFamily="2" charset="2"/>
              <a:buChar char="§"/>
            </a:pPr>
            <a:r>
              <a:rPr lang="en-GB" b="1" dirty="0">
                <a:solidFill>
                  <a:srgbClr val="FF0000"/>
                </a:solidFill>
                <a:latin typeface="Times New Roman" panose="02020603050405020304" pitchFamily="18" charset="0"/>
                <a:cs typeface="Times New Roman" panose="02020603050405020304" pitchFamily="18" charset="0"/>
              </a:rPr>
              <a:t>Delaying progression</a:t>
            </a:r>
          </a:p>
          <a:p>
            <a:pPr lvl="2">
              <a:buClr>
                <a:schemeClr val="tx1"/>
              </a:buClr>
              <a:buFont typeface="Wingdings" panose="05000000000000000000" pitchFamily="2" charset="2"/>
              <a:buChar char="§"/>
            </a:pPr>
            <a:r>
              <a:rPr lang="en-GB" sz="2400" dirty="0">
                <a:latin typeface="Times New Roman" panose="02020603050405020304" pitchFamily="18" charset="0"/>
                <a:cs typeface="Times New Roman" panose="02020603050405020304" pitchFamily="18" charset="0"/>
              </a:rPr>
              <a:t>RASI / SGLT2i /finerenone</a:t>
            </a:r>
          </a:p>
          <a:p>
            <a:pPr lvl="1">
              <a:buClr>
                <a:schemeClr val="tx1"/>
              </a:buClr>
              <a:buFont typeface="Wingdings" panose="05000000000000000000" pitchFamily="2" charset="2"/>
              <a:buChar char="§"/>
            </a:pPr>
            <a:r>
              <a:rPr lang="en-GB" b="1" dirty="0">
                <a:solidFill>
                  <a:srgbClr val="FF0000"/>
                </a:solidFill>
                <a:latin typeface="Times New Roman" panose="02020603050405020304" pitchFamily="18" charset="0"/>
                <a:cs typeface="Times New Roman" panose="02020603050405020304" pitchFamily="18" charset="0"/>
              </a:rPr>
              <a:t>Reducing cardiovascular risk</a:t>
            </a:r>
          </a:p>
          <a:p>
            <a:pPr lvl="2">
              <a:buClr>
                <a:schemeClr val="tx1"/>
              </a:buClr>
              <a:buFont typeface="Wingdings" panose="05000000000000000000" pitchFamily="2" charset="2"/>
              <a:buChar char="§"/>
            </a:pPr>
            <a:r>
              <a:rPr lang="en-GB" sz="2400" dirty="0">
                <a:latin typeface="Times New Roman" panose="02020603050405020304" pitchFamily="18" charset="0"/>
                <a:cs typeface="Times New Roman" panose="02020603050405020304" pitchFamily="18" charset="0"/>
              </a:rPr>
              <a:t>cholesterol, glycaemic control, exercise, non-smoking, weight management, low salt, aspirin etc</a:t>
            </a:r>
          </a:p>
          <a:p>
            <a:pPr lvl="2">
              <a:buClr>
                <a:schemeClr val="tx1"/>
              </a:buClr>
              <a:buFont typeface="Wingdings" panose="05000000000000000000" pitchFamily="2" charset="2"/>
              <a:buChar char="§"/>
            </a:pPr>
            <a:r>
              <a:rPr lang="en-GB" sz="2400" dirty="0">
                <a:latin typeface="Times New Roman" panose="02020603050405020304" pitchFamily="18" charset="0"/>
                <a:cs typeface="Times New Roman" panose="02020603050405020304" pitchFamily="18" charset="0"/>
              </a:rPr>
              <a:t>RASI / SGLT2i / finerenone</a:t>
            </a:r>
          </a:p>
          <a:p>
            <a:pPr lvl="1">
              <a:buClr>
                <a:schemeClr val="tx1"/>
              </a:buClr>
              <a:buFont typeface="Wingdings" panose="05000000000000000000" pitchFamily="2" charset="2"/>
              <a:buChar char="§"/>
            </a:pPr>
            <a:r>
              <a:rPr lang="en-GB" b="1" dirty="0">
                <a:latin typeface="Times New Roman" panose="02020603050405020304" pitchFamily="18" charset="0"/>
                <a:cs typeface="Times New Roman" panose="02020603050405020304" pitchFamily="18" charset="0"/>
              </a:rPr>
              <a:t>Treating complications </a:t>
            </a:r>
            <a:r>
              <a:rPr lang="en-GB" dirty="0">
                <a:latin typeface="Times New Roman" panose="02020603050405020304" pitchFamily="18" charset="0"/>
                <a:cs typeface="Times New Roman" panose="02020603050405020304" pitchFamily="18" charset="0"/>
              </a:rPr>
              <a:t>(anaemia, hypertension, CKD MBD)</a:t>
            </a:r>
          </a:p>
          <a:p>
            <a:pPr lvl="1">
              <a:buClr>
                <a:schemeClr val="tx1"/>
              </a:buClr>
              <a:buFont typeface="Wingdings" panose="05000000000000000000" pitchFamily="2" charset="2"/>
              <a:buChar char="§"/>
            </a:pPr>
            <a:r>
              <a:rPr lang="en-GB" b="1" dirty="0">
                <a:latin typeface="Times New Roman" panose="02020603050405020304" pitchFamily="18" charset="0"/>
                <a:cs typeface="Times New Roman" panose="02020603050405020304" pitchFamily="18" charset="0"/>
              </a:rPr>
              <a:t>Timely referral for renal replacement therapy</a:t>
            </a:r>
          </a:p>
          <a:p>
            <a:pPr lvl="2">
              <a:buClr>
                <a:schemeClr val="tx1"/>
              </a:buClr>
              <a:buFont typeface="Wingdings" panose="05000000000000000000" pitchFamily="2" charset="2"/>
              <a:buChar char="§"/>
            </a:pPr>
            <a:r>
              <a:rPr lang="en-GB" sz="2400" dirty="0">
                <a:latin typeface="Times New Roman" panose="02020603050405020304" pitchFamily="18" charset="0"/>
                <a:cs typeface="Times New Roman" panose="02020603050405020304" pitchFamily="18" charset="0"/>
              </a:rPr>
              <a:t>Transplant, dialysis, best supportive care</a:t>
            </a:r>
          </a:p>
          <a:p>
            <a:pPr marL="914400" lvl="2" indent="0">
              <a:buClr>
                <a:schemeClr val="tx1"/>
              </a:buClr>
              <a:buNone/>
            </a:pPr>
            <a:endParaRPr lang="en-GB" dirty="0"/>
          </a:p>
        </p:txBody>
      </p:sp>
      <p:sp>
        <p:nvSpPr>
          <p:cNvPr id="4" name="Title 1">
            <a:extLst>
              <a:ext uri="{FF2B5EF4-FFF2-40B4-BE49-F238E27FC236}">
                <a16:creationId xmlns:a16="http://schemas.microsoft.com/office/drawing/2014/main" id="{CFAE997D-1513-DD88-A20D-910AF11047A9}"/>
              </a:ext>
            </a:extLst>
          </p:cNvPr>
          <p:cNvSpPr>
            <a:spLocks noGrp="1"/>
          </p:cNvSpPr>
          <p:nvPr>
            <p:ph type="title"/>
          </p:nvPr>
        </p:nvSpPr>
        <p:spPr>
          <a:xfrm>
            <a:off x="145473" y="365125"/>
            <a:ext cx="11208327" cy="1325563"/>
          </a:xfrm>
        </p:spPr>
        <p:txBody>
          <a:bodyPr/>
          <a:lstStyle/>
          <a:p>
            <a:r>
              <a:rPr lang="en-GB" b="1" dirty="0">
                <a:latin typeface="Times New Roman" panose="02020603050405020304" pitchFamily="18" charset="0"/>
                <a:cs typeface="Times New Roman" panose="02020603050405020304" pitchFamily="18" charset="0"/>
              </a:rPr>
              <a:t>Management of CKD – putting it all together</a:t>
            </a:r>
          </a:p>
        </p:txBody>
      </p:sp>
      <p:pic>
        <p:nvPicPr>
          <p:cNvPr id="2" name="Picture 1">
            <a:extLst>
              <a:ext uri="{FF2B5EF4-FFF2-40B4-BE49-F238E27FC236}">
                <a16:creationId xmlns:a16="http://schemas.microsoft.com/office/drawing/2014/main" id="{C764CBAF-055E-721C-8067-48C9AC170821}"/>
              </a:ext>
            </a:extLst>
          </p:cNvPr>
          <p:cNvPicPr>
            <a:picLocks noChangeAspect="1"/>
          </p:cNvPicPr>
          <p:nvPr/>
        </p:nvPicPr>
        <p:blipFill>
          <a:blip r:embed="rId3"/>
          <a:stretch>
            <a:fillRect/>
          </a:stretch>
        </p:blipFill>
        <p:spPr>
          <a:xfrm>
            <a:off x="9881416" y="5346728"/>
            <a:ext cx="2310584" cy="1146147"/>
          </a:xfrm>
          <a:prstGeom prst="rect">
            <a:avLst/>
          </a:prstGeom>
        </p:spPr>
      </p:pic>
    </p:spTree>
    <p:extLst>
      <p:ext uri="{BB962C8B-B14F-4D97-AF65-F5344CB8AC3E}">
        <p14:creationId xmlns:p14="http://schemas.microsoft.com/office/powerpoint/2010/main" val="41324784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86A7ACC-CD94-1151-EF51-A2E3CD345668}"/>
              </a:ext>
            </a:extLst>
          </p:cNvPr>
          <p:cNvPicPr>
            <a:picLocks noGrp="1" noChangeAspect="1"/>
          </p:cNvPicPr>
          <p:nvPr>
            <p:ph sz="quarter" idx="11"/>
          </p:nvPr>
        </p:nvPicPr>
        <p:blipFill rotWithShape="1">
          <a:blip r:embed="rId2"/>
          <a:srcRect l="6500" r="5806" b="14602"/>
          <a:stretch/>
        </p:blipFill>
        <p:spPr>
          <a:xfrm>
            <a:off x="792000" y="1008993"/>
            <a:ext cx="10692000" cy="3528000"/>
          </a:xfrm>
          <a:prstGeom prst="rect">
            <a:avLst/>
          </a:prstGeom>
        </p:spPr>
      </p:pic>
      <p:sp>
        <p:nvSpPr>
          <p:cNvPr id="3" name="TextBox 2">
            <a:extLst>
              <a:ext uri="{FF2B5EF4-FFF2-40B4-BE49-F238E27FC236}">
                <a16:creationId xmlns:a16="http://schemas.microsoft.com/office/drawing/2014/main" id="{357D870B-7CAE-2921-6379-8E291261A109}"/>
              </a:ext>
            </a:extLst>
          </p:cNvPr>
          <p:cNvSpPr txBox="1"/>
          <p:nvPr/>
        </p:nvSpPr>
        <p:spPr>
          <a:xfrm>
            <a:off x="0" y="6482443"/>
            <a:ext cx="9347200" cy="400110"/>
          </a:xfrm>
          <a:prstGeom prst="rect">
            <a:avLst/>
          </a:prstGeom>
          <a:noFill/>
        </p:spPr>
        <p:txBody>
          <a:bodyPr wrap="square">
            <a:spAutoFit/>
          </a:bodyPr>
          <a:lstStyle/>
          <a:p>
            <a:r>
              <a:rPr lang="en-GB" sz="2000" dirty="0">
                <a:latin typeface="Times New Roman" panose="02020603050405020304" pitchFamily="18" charset="0"/>
                <a:cs typeface="Times New Roman" panose="02020603050405020304" pitchFamily="18" charset="0"/>
              </a:rPr>
              <a:t>KDIGO 2024 Clinical Practice Guideline for the Evaluation and Management of CKD</a:t>
            </a:r>
          </a:p>
        </p:txBody>
      </p:sp>
      <p:sp>
        <p:nvSpPr>
          <p:cNvPr id="2" name="TextBox 1">
            <a:extLst>
              <a:ext uri="{FF2B5EF4-FFF2-40B4-BE49-F238E27FC236}">
                <a16:creationId xmlns:a16="http://schemas.microsoft.com/office/drawing/2014/main" id="{C5D1F9DE-B862-1FB1-AF7C-417916DDB684}"/>
              </a:ext>
            </a:extLst>
          </p:cNvPr>
          <p:cNvSpPr txBox="1"/>
          <p:nvPr/>
        </p:nvSpPr>
        <p:spPr>
          <a:xfrm>
            <a:off x="395226" y="5075753"/>
            <a:ext cx="6098720" cy="1255728"/>
          </a:xfrm>
          <a:prstGeom prst="rect">
            <a:avLst/>
          </a:prstGeom>
          <a:noFill/>
        </p:spPr>
        <p:txBody>
          <a:bodyPr wrap="square">
            <a:spAutoFit/>
          </a:bodyPr>
          <a:lstStyle/>
          <a:p>
            <a:pPr marL="0" marR="0" lvl="0" indent="0" algn="l" rtl="0">
              <a:lnSpc>
                <a:spcPct val="90000"/>
              </a:lnSpc>
              <a:spcBef>
                <a:spcPts val="0"/>
              </a:spcBef>
              <a:spcAft>
                <a:spcPts val="0"/>
              </a:spcAft>
              <a:buClr>
                <a:schemeClr val="dk2"/>
              </a:buClr>
              <a:buSzPts val="2600"/>
              <a:buFont typeface="Arial"/>
              <a:buNone/>
            </a:pPr>
            <a:r>
              <a:rPr lang="en-US" sz="2800" dirty="0">
                <a:latin typeface="Times New Roman" panose="02020603050405020304" pitchFamily="18" charset="0"/>
                <a:cs typeface="Times New Roman" panose="02020603050405020304" pitchFamily="18" charset="0"/>
              </a:rPr>
              <a:t>Move from eGFR-based criteria to risk-based-criteria to facilitate early referral to renal services</a:t>
            </a:r>
          </a:p>
        </p:txBody>
      </p:sp>
    </p:spTree>
    <p:extLst>
      <p:ext uri="{BB962C8B-B14F-4D97-AF65-F5344CB8AC3E}">
        <p14:creationId xmlns:p14="http://schemas.microsoft.com/office/powerpoint/2010/main" val="679098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yramid of health care levels&#10;&#10;Description automatically generated with medium confidence">
            <a:extLst>
              <a:ext uri="{FF2B5EF4-FFF2-40B4-BE49-F238E27FC236}">
                <a16:creationId xmlns:a16="http://schemas.microsoft.com/office/drawing/2014/main" id="{F7BFED82-424E-6A4E-6292-32F0C335B4FB}"/>
              </a:ext>
            </a:extLst>
          </p:cNvPr>
          <p:cNvPicPr>
            <a:picLocks noChangeAspect="1"/>
          </p:cNvPicPr>
          <p:nvPr/>
        </p:nvPicPr>
        <p:blipFill>
          <a:blip r:embed="rId3"/>
          <a:stretch>
            <a:fillRect/>
          </a:stretch>
        </p:blipFill>
        <p:spPr>
          <a:xfrm>
            <a:off x="3718895" y="91077"/>
            <a:ext cx="8473105" cy="5571067"/>
          </a:xfrm>
          <a:prstGeom prst="rect">
            <a:avLst/>
          </a:prstGeom>
        </p:spPr>
      </p:pic>
      <p:sp>
        <p:nvSpPr>
          <p:cNvPr id="4" name="TextBox 3">
            <a:extLst>
              <a:ext uri="{FF2B5EF4-FFF2-40B4-BE49-F238E27FC236}">
                <a16:creationId xmlns:a16="http://schemas.microsoft.com/office/drawing/2014/main" id="{6BF62E0D-ED19-A405-33DB-9637FEDACC03}"/>
              </a:ext>
            </a:extLst>
          </p:cNvPr>
          <p:cNvSpPr txBox="1"/>
          <p:nvPr/>
        </p:nvSpPr>
        <p:spPr>
          <a:xfrm>
            <a:off x="557275" y="4634851"/>
            <a:ext cx="6323239" cy="1255728"/>
          </a:xfrm>
          <a:prstGeom prst="rect">
            <a:avLst/>
          </a:prstGeom>
          <a:noFill/>
        </p:spPr>
        <p:txBody>
          <a:bodyPr wrap="square">
            <a:spAutoFit/>
          </a:bodyPr>
          <a:lstStyle/>
          <a:p>
            <a:pPr marL="0" marR="0" lvl="0" indent="0" algn="l" rtl="0">
              <a:lnSpc>
                <a:spcPct val="90000"/>
              </a:lnSpc>
              <a:spcBef>
                <a:spcPts val="0"/>
              </a:spcBef>
              <a:spcAft>
                <a:spcPts val="0"/>
              </a:spcAft>
              <a:buClr>
                <a:schemeClr val="dk2"/>
              </a:buClr>
              <a:buSzPts val="2600"/>
              <a:buFont typeface="Arial"/>
              <a:buNone/>
            </a:pPr>
            <a:r>
              <a:rPr lang="en-US" sz="2800" dirty="0">
                <a:latin typeface="Times New Roman" panose="02020603050405020304" pitchFamily="18" charset="0"/>
                <a:cs typeface="Times New Roman" panose="02020603050405020304" pitchFamily="18" charset="0"/>
              </a:rPr>
              <a:t>Concept of shared decision making with advanced care planning for those choosing supportive care</a:t>
            </a:r>
          </a:p>
        </p:txBody>
      </p:sp>
      <p:sp>
        <p:nvSpPr>
          <p:cNvPr id="3" name="TextBox 2">
            <a:extLst>
              <a:ext uri="{FF2B5EF4-FFF2-40B4-BE49-F238E27FC236}">
                <a16:creationId xmlns:a16="http://schemas.microsoft.com/office/drawing/2014/main" id="{8062CE08-72D0-15BE-3426-980BE132F793}"/>
              </a:ext>
            </a:extLst>
          </p:cNvPr>
          <p:cNvSpPr txBox="1"/>
          <p:nvPr/>
        </p:nvSpPr>
        <p:spPr>
          <a:xfrm>
            <a:off x="0" y="6482443"/>
            <a:ext cx="9347200" cy="400110"/>
          </a:xfrm>
          <a:prstGeom prst="rect">
            <a:avLst/>
          </a:prstGeom>
          <a:noFill/>
        </p:spPr>
        <p:txBody>
          <a:bodyPr wrap="square">
            <a:spAutoFit/>
          </a:bodyPr>
          <a:lstStyle/>
          <a:p>
            <a:r>
              <a:rPr lang="en-GB" sz="2000" dirty="0">
                <a:latin typeface="Times New Roman" panose="02020603050405020304" pitchFamily="18" charset="0"/>
                <a:cs typeface="Times New Roman" panose="02020603050405020304" pitchFamily="18" charset="0"/>
              </a:rPr>
              <a:t>KDIGO 2024 Clinical Practice Guideline for the Evaluation and Management of CKD</a:t>
            </a:r>
          </a:p>
        </p:txBody>
      </p:sp>
    </p:spTree>
    <p:extLst>
      <p:ext uri="{BB962C8B-B14F-4D97-AF65-F5344CB8AC3E}">
        <p14:creationId xmlns:p14="http://schemas.microsoft.com/office/powerpoint/2010/main" val="30458676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7E2726-0939-24DD-D024-093A66D104A8}"/>
              </a:ext>
            </a:extLst>
          </p:cNvPr>
          <p:cNvPicPr>
            <a:picLocks noChangeAspect="1"/>
          </p:cNvPicPr>
          <p:nvPr/>
        </p:nvPicPr>
        <p:blipFill>
          <a:blip r:embed="rId2"/>
          <a:stretch>
            <a:fillRect/>
          </a:stretch>
        </p:blipFill>
        <p:spPr>
          <a:xfrm>
            <a:off x="3342208" y="0"/>
            <a:ext cx="5507583" cy="6858000"/>
          </a:xfrm>
          <a:prstGeom prst="rect">
            <a:avLst/>
          </a:prstGeom>
        </p:spPr>
      </p:pic>
    </p:spTree>
    <p:extLst>
      <p:ext uri="{BB962C8B-B14F-4D97-AF65-F5344CB8AC3E}">
        <p14:creationId xmlns:p14="http://schemas.microsoft.com/office/powerpoint/2010/main" val="1541487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E1718-F116-4840-0310-6D7CBA2F8126}"/>
              </a:ext>
            </a:extLst>
          </p:cNvPr>
          <p:cNvSpPr>
            <a:spLocks noGrp="1"/>
          </p:cNvSpPr>
          <p:nvPr>
            <p:ph type="title"/>
          </p:nvPr>
        </p:nvSpPr>
        <p:spPr/>
        <p:txBody>
          <a:bodyPr/>
          <a:lstStyle/>
          <a:p>
            <a:r>
              <a:rPr lang="en-GB" b="1" dirty="0">
                <a:latin typeface="Times New Roman" panose="02020603050405020304" pitchFamily="18" charset="0"/>
                <a:cs typeface="Times New Roman" panose="02020603050405020304" pitchFamily="18" charset="0"/>
              </a:rPr>
              <a:t>My personal practice</a:t>
            </a:r>
          </a:p>
        </p:txBody>
      </p:sp>
      <p:sp>
        <p:nvSpPr>
          <p:cNvPr id="3" name="Content Placeholder 2">
            <a:extLst>
              <a:ext uri="{FF2B5EF4-FFF2-40B4-BE49-F238E27FC236}">
                <a16:creationId xmlns:a16="http://schemas.microsoft.com/office/drawing/2014/main" id="{63CFF97E-1FBE-86A6-5100-E107403AC068}"/>
              </a:ext>
            </a:extLst>
          </p:cNvPr>
          <p:cNvSpPr>
            <a:spLocks noGrp="1"/>
          </p:cNvSpPr>
          <p:nvPr>
            <p:ph idx="1"/>
          </p:nvPr>
        </p:nvSpPr>
        <p:spPr/>
        <p:txBody>
          <a:bodyPr>
            <a:normAutofit fontScale="92500" lnSpcReduction="10000"/>
          </a:bodyPr>
          <a:lstStyle/>
          <a:p>
            <a:r>
              <a:rPr lang="en-GB" dirty="0">
                <a:latin typeface="Times New Roman" panose="02020603050405020304" pitchFamily="18" charset="0"/>
                <a:cs typeface="Times New Roman" panose="02020603050405020304" pitchFamily="18" charset="0"/>
              </a:rPr>
              <a:t>Individualised approach</a:t>
            </a:r>
          </a:p>
          <a:p>
            <a:pPr lvl="1"/>
            <a:r>
              <a:rPr lang="en-GB" sz="2600" dirty="0">
                <a:latin typeface="Times New Roman" panose="02020603050405020304" pitchFamily="18" charset="0"/>
                <a:cs typeface="Times New Roman" panose="02020603050405020304" pitchFamily="18" charset="0"/>
              </a:rPr>
              <a:t>Consider age, eGFR (current and trend) and risk of progression</a:t>
            </a:r>
          </a:p>
          <a:p>
            <a:pPr lvl="1"/>
            <a:r>
              <a:rPr lang="en-GB" sz="2600" dirty="0">
                <a:latin typeface="Times New Roman" panose="02020603050405020304" pitchFamily="18" charset="0"/>
                <a:cs typeface="Times New Roman" panose="02020603050405020304" pitchFamily="18" charset="0"/>
              </a:rPr>
              <a:t>Focus on lifestyle factors</a:t>
            </a:r>
          </a:p>
          <a:p>
            <a:pPr lvl="1"/>
            <a:r>
              <a:rPr lang="en-GB" sz="2600" dirty="0">
                <a:latin typeface="Times New Roman" panose="02020603050405020304" pitchFamily="18" charset="0"/>
                <a:cs typeface="Times New Roman" panose="02020603050405020304" pitchFamily="18" charset="0"/>
              </a:rPr>
              <a:t>Medications as per NICE / KDIGO guidance</a:t>
            </a:r>
          </a:p>
          <a:p>
            <a:pPr lvl="1"/>
            <a:r>
              <a:rPr lang="en-GB" sz="2600" dirty="0">
                <a:latin typeface="Times New Roman" panose="02020603050405020304" pitchFamily="18" charset="0"/>
                <a:cs typeface="Times New Roman" panose="02020603050405020304" pitchFamily="18" charset="0"/>
              </a:rPr>
              <a:t>If discharged – clear guidance to GP about re-referral criteria</a:t>
            </a:r>
          </a:p>
          <a:p>
            <a:pPr lvl="1"/>
            <a:r>
              <a:rPr lang="en-GB" sz="2600" b="1" dirty="0">
                <a:latin typeface="Times New Roman" panose="02020603050405020304" pitchFamily="18" charset="0"/>
                <a:cs typeface="Times New Roman" panose="02020603050405020304" pitchFamily="18" charset="0"/>
              </a:rPr>
              <a:t>Early</a:t>
            </a:r>
            <a:r>
              <a:rPr lang="en-GB" sz="2600" dirty="0">
                <a:latin typeface="Times New Roman" panose="02020603050405020304" pitchFamily="18" charset="0"/>
                <a:cs typeface="Times New Roman" panose="02020603050405020304" pitchFamily="18" charset="0"/>
              </a:rPr>
              <a:t> discussion about management options</a:t>
            </a:r>
          </a:p>
          <a:p>
            <a:pPr lvl="1"/>
            <a:r>
              <a:rPr lang="en-GB" sz="2600" b="1" dirty="0">
                <a:latin typeface="Times New Roman" panose="02020603050405020304" pitchFamily="18" charset="0"/>
                <a:cs typeface="Times New Roman" panose="02020603050405020304" pitchFamily="18" charset="0"/>
              </a:rPr>
              <a:t>Early</a:t>
            </a:r>
            <a:r>
              <a:rPr lang="en-GB" sz="2600" dirty="0">
                <a:latin typeface="Times New Roman" panose="02020603050405020304" pitchFamily="18" charset="0"/>
                <a:cs typeface="Times New Roman" panose="02020603050405020304" pitchFamily="18" charset="0"/>
              </a:rPr>
              <a:t> referral for transplant work up if suitable</a:t>
            </a:r>
          </a:p>
          <a:p>
            <a:pPr lvl="1"/>
            <a:r>
              <a:rPr lang="en-GB" sz="2600" dirty="0">
                <a:latin typeface="Times New Roman" panose="02020603050405020304" pitchFamily="18" charset="0"/>
                <a:cs typeface="Times New Roman" panose="02020603050405020304" pitchFamily="18" charset="0"/>
              </a:rPr>
              <a:t>Pragmatic approach to RRT in &gt; 80 - low threshold for </a:t>
            </a:r>
            <a:r>
              <a:rPr lang="en-GB" sz="2600" u="sng" dirty="0">
                <a:latin typeface="Times New Roman" panose="02020603050405020304" pitchFamily="18" charset="0"/>
                <a:cs typeface="Times New Roman" panose="02020603050405020304" pitchFamily="18" charset="0"/>
              </a:rPr>
              <a:t>best supportive care</a:t>
            </a:r>
          </a:p>
          <a:p>
            <a:pPr lvl="1"/>
            <a:r>
              <a:rPr lang="en-GB" sz="2600" b="1" dirty="0">
                <a:latin typeface="Times New Roman" panose="02020603050405020304" pitchFamily="18" charset="0"/>
                <a:cs typeface="Times New Roman" panose="02020603050405020304" pitchFamily="18" charset="0"/>
              </a:rPr>
              <a:t>Escalation plan in event of progression to ESKD / AKI precipitating hospitalisation</a:t>
            </a:r>
          </a:p>
          <a:p>
            <a:pPr lvl="1"/>
            <a:r>
              <a:rPr lang="en-GB" sz="2600" b="1" dirty="0">
                <a:latin typeface="Times New Roman" panose="02020603050405020304" pitchFamily="18" charset="0"/>
                <a:cs typeface="Times New Roman" panose="02020603050405020304" pitchFamily="18" charset="0"/>
              </a:rPr>
              <a:t>Patient education and engagement aids empowerment </a:t>
            </a:r>
            <a:r>
              <a:rPr lang="en-GB" sz="2600" dirty="0">
                <a:latin typeface="Times New Roman" panose="02020603050405020304" pitchFamily="18" charset="0"/>
                <a:cs typeface="Times New Roman" panose="02020603050405020304" pitchFamily="18" charset="0"/>
              </a:rPr>
              <a:t>– PIL, educational resources, </a:t>
            </a:r>
            <a:r>
              <a:rPr lang="en-GB" sz="2600" dirty="0" err="1">
                <a:latin typeface="Times New Roman" panose="02020603050405020304" pitchFamily="18" charset="0"/>
                <a:cs typeface="Times New Roman" panose="02020603050405020304" pitchFamily="18" charset="0"/>
              </a:rPr>
              <a:t>MyRenalCare</a:t>
            </a:r>
            <a:endParaRPr lang="en-GB"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70014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a:extLst>
              <a:ext uri="{FF2B5EF4-FFF2-40B4-BE49-F238E27FC236}">
                <a16:creationId xmlns:a16="http://schemas.microsoft.com/office/drawing/2014/main" id="{B51FD027-058D-BB1A-9F24-FA6BD18CE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855914"/>
            <a:ext cx="82296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768C182-EADE-B280-4BBB-A578A91C7EBD}"/>
              </a:ext>
            </a:extLst>
          </p:cNvPr>
          <p:cNvSpPr>
            <a:spLocks noGrp="1"/>
          </p:cNvSpPr>
          <p:nvPr>
            <p:ph type="title"/>
          </p:nvPr>
        </p:nvSpPr>
        <p:spPr>
          <a:xfrm>
            <a:off x="394855" y="1030288"/>
            <a:ext cx="11409218" cy="1143000"/>
          </a:xfrm>
        </p:spPr>
        <p:txBody>
          <a:bodyPr>
            <a:normAutofit fontScale="90000"/>
          </a:bodyPr>
          <a:lstStyle/>
          <a:p>
            <a:pPr>
              <a:spcBef>
                <a:spcPct val="50000"/>
              </a:spcBef>
              <a:defRPr/>
            </a:pPr>
            <a:r>
              <a:rPr lang="en-GB" altLang="en-US" sz="4900" b="1" dirty="0">
                <a:solidFill>
                  <a:srgbClr val="000000"/>
                </a:solidFill>
                <a:latin typeface="Times New Roman" panose="02020603050405020304" pitchFamily="18" charset="0"/>
                <a:ea typeface="+mn-ea"/>
                <a:cs typeface="Times New Roman" panose="02020603050405020304" pitchFamily="18" charset="0"/>
              </a:rPr>
              <a:t>UHS/WKC: Relationship between UHS and Wessex Kidney Centre, PHT</a:t>
            </a:r>
            <a:br>
              <a:rPr lang="en-GB" altLang="en-US" sz="2800" b="1" dirty="0">
                <a:solidFill>
                  <a:srgbClr val="000000"/>
                </a:solidFill>
                <a:latin typeface="Arial" panose="020B0604020202020204" pitchFamily="34" charset="0"/>
                <a:ea typeface="+mn-ea"/>
                <a:cs typeface="+mn-cs"/>
              </a:rPr>
            </a:br>
            <a:endParaRPr lang="en-GB" dirty="0"/>
          </a:p>
        </p:txBody>
      </p:sp>
      <p:pic>
        <p:nvPicPr>
          <p:cNvPr id="12293" name="Content Placeholder 6">
            <a:extLst>
              <a:ext uri="{FF2B5EF4-FFF2-40B4-BE49-F238E27FC236}">
                <a16:creationId xmlns:a16="http://schemas.microsoft.com/office/drawing/2014/main" id="{468A204F-3791-4AC4-0C90-3269C4FBD7DB}"/>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1378527" y="2389909"/>
            <a:ext cx="4742368" cy="31472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Content Placeholder 11">
            <a:extLst>
              <a:ext uri="{FF2B5EF4-FFF2-40B4-BE49-F238E27FC236}">
                <a16:creationId xmlns:a16="http://schemas.microsoft.com/office/drawing/2014/main" id="{2A783FEC-CDA9-3C35-7D0A-B04099AFC3FA}"/>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bwMode="auto">
          <a:xfrm>
            <a:off x="6466810" y="2389909"/>
            <a:ext cx="4637609" cy="31384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7FC0-4940-82AA-85DF-4CD235617399}"/>
              </a:ext>
            </a:extLst>
          </p:cNvPr>
          <p:cNvSpPr>
            <a:spLocks noGrp="1"/>
          </p:cNvSpPr>
          <p:nvPr>
            <p:ph type="title"/>
          </p:nvPr>
        </p:nvSpPr>
        <p:spPr>
          <a:xfrm>
            <a:off x="876693" y="741391"/>
            <a:ext cx="4597747" cy="1616203"/>
          </a:xfrm>
        </p:spPr>
        <p:txBody>
          <a:bodyPr anchor="b">
            <a:normAutofit/>
          </a:bodyPr>
          <a:lstStyle/>
          <a:p>
            <a:r>
              <a:rPr lang="en-GB" sz="4800" dirty="0">
                <a:latin typeface="Times New Roman" panose="02020603050405020304" pitchFamily="18" charset="0"/>
                <a:cs typeface="Times New Roman" panose="02020603050405020304" pitchFamily="18" charset="0"/>
              </a:rPr>
              <a:t>What to do? </a:t>
            </a:r>
          </a:p>
        </p:txBody>
      </p:sp>
      <p:sp>
        <p:nvSpPr>
          <p:cNvPr id="3" name="Content Placeholder 2">
            <a:extLst>
              <a:ext uri="{FF2B5EF4-FFF2-40B4-BE49-F238E27FC236}">
                <a16:creationId xmlns:a16="http://schemas.microsoft.com/office/drawing/2014/main" id="{445F7929-C70D-6DDC-EAFD-BA0D7DEDE51D}"/>
              </a:ext>
            </a:extLst>
          </p:cNvPr>
          <p:cNvSpPr>
            <a:spLocks noGrp="1"/>
          </p:cNvSpPr>
          <p:nvPr>
            <p:ph idx="1"/>
          </p:nvPr>
        </p:nvSpPr>
        <p:spPr>
          <a:xfrm>
            <a:off x="876693" y="2533476"/>
            <a:ext cx="4597746" cy="3447832"/>
          </a:xfrm>
        </p:spPr>
        <p:txBody>
          <a:bodyPr anchor="t">
            <a:normAutofit/>
          </a:bodyPr>
          <a:lstStyle/>
          <a:p>
            <a:r>
              <a:rPr lang="en-GB" sz="3200" dirty="0">
                <a:latin typeface="Times New Roman" panose="02020603050405020304" pitchFamily="18" charset="0"/>
                <a:cs typeface="Times New Roman" panose="02020603050405020304" pitchFamily="18" charset="0"/>
              </a:rPr>
              <a:t>Early diagnosis</a:t>
            </a:r>
          </a:p>
          <a:p>
            <a:r>
              <a:rPr lang="en-GB" sz="3200" dirty="0">
                <a:latin typeface="Times New Roman" panose="02020603050405020304" pitchFamily="18" charset="0"/>
                <a:cs typeface="Times New Roman" panose="02020603050405020304" pitchFamily="18" charset="0"/>
              </a:rPr>
              <a:t>Delay progression</a:t>
            </a:r>
          </a:p>
          <a:p>
            <a:r>
              <a:rPr lang="en-GB" sz="3200" dirty="0">
                <a:latin typeface="Times New Roman" panose="02020603050405020304" pitchFamily="18" charset="0"/>
                <a:cs typeface="Times New Roman" panose="02020603050405020304" pitchFamily="18" charset="0"/>
              </a:rPr>
              <a:t>Reduce CV risk</a:t>
            </a:r>
          </a:p>
        </p:txBody>
      </p:sp>
      <p:grpSp>
        <p:nvGrpSpPr>
          <p:cNvPr id="1031" name="Group 1030">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32" name="Rectangle 1031">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8" name="Picture 4" descr="Grinning kidney character cartoon style ...">
            <a:extLst>
              <a:ext uri="{FF2B5EF4-FFF2-40B4-BE49-F238E27FC236}">
                <a16:creationId xmlns:a16="http://schemas.microsoft.com/office/drawing/2014/main" id="{D6FE5CE7-9E6E-FF87-22A3-1D7AD5B0D5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945"/>
          <a:stretch/>
        </p:blipFill>
        <p:spPr bwMode="auto">
          <a:xfrm>
            <a:off x="6096000" y="959513"/>
            <a:ext cx="5438140" cy="54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6385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75D12B53-B8B5-7703-F949-F97D0E251D4A}"/>
              </a:ext>
            </a:extLst>
          </p:cNvPr>
          <p:cNvGraphicFramePr>
            <a:graphicFrameLocks/>
          </p:cNvGraphicFramePr>
          <p:nvPr>
            <p:extLst>
              <p:ext uri="{D42A27DB-BD31-4B8C-83A1-F6EECF244321}">
                <p14:modId xmlns:p14="http://schemas.microsoft.com/office/powerpoint/2010/main" val="3363400510"/>
              </p:ext>
            </p:extLst>
          </p:nvPr>
        </p:nvGraphicFramePr>
        <p:xfrm>
          <a:off x="706581" y="1844824"/>
          <a:ext cx="10619508" cy="3600010"/>
        </p:xfrm>
        <a:graphic>
          <a:graphicData uri="http://schemas.openxmlformats.org/drawingml/2006/table">
            <a:tbl>
              <a:tblPr firstRow="1" bandRow="1"/>
              <a:tblGrid>
                <a:gridCol w="2654877">
                  <a:extLst>
                    <a:ext uri="{9D8B030D-6E8A-4147-A177-3AD203B41FA5}">
                      <a16:colId xmlns:a16="http://schemas.microsoft.com/office/drawing/2014/main" val="20000"/>
                    </a:ext>
                  </a:extLst>
                </a:gridCol>
                <a:gridCol w="2654877">
                  <a:extLst>
                    <a:ext uri="{9D8B030D-6E8A-4147-A177-3AD203B41FA5}">
                      <a16:colId xmlns:a16="http://schemas.microsoft.com/office/drawing/2014/main" val="20001"/>
                    </a:ext>
                  </a:extLst>
                </a:gridCol>
                <a:gridCol w="2654877">
                  <a:extLst>
                    <a:ext uri="{9D8B030D-6E8A-4147-A177-3AD203B41FA5}">
                      <a16:colId xmlns:a16="http://schemas.microsoft.com/office/drawing/2014/main" val="20002"/>
                    </a:ext>
                  </a:extLst>
                </a:gridCol>
                <a:gridCol w="2654877">
                  <a:extLst>
                    <a:ext uri="{9D8B030D-6E8A-4147-A177-3AD203B41FA5}">
                      <a16:colId xmlns:a16="http://schemas.microsoft.com/office/drawing/2014/main" val="20003"/>
                    </a:ext>
                  </a:extLst>
                </a:gridCol>
              </a:tblGrid>
              <a:tr h="72000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GB" sz="2800" b="1" i="0" dirty="0">
                          <a:latin typeface="Arial" panose="020B0604020202020204" pitchFamily="34" charset="0"/>
                          <a:cs typeface="Arial" panose="020B0604020202020204" pitchFamily="34" charset="0"/>
                        </a:rPr>
                        <a:t>Population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GB" sz="2800" b="1" i="0" dirty="0">
                          <a:latin typeface="Arial" panose="020B0604020202020204" pitchFamily="34" charset="0"/>
                          <a:cs typeface="Arial" panose="020B0604020202020204" pitchFamily="34" charset="0"/>
                        </a:rPr>
                        <a:t>Region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GB" sz="2800" b="1" i="0" dirty="0">
                          <a:latin typeface="Arial" panose="020B0604020202020204" pitchFamily="34" charset="0"/>
                          <a:cs typeface="Arial" panose="020B0604020202020204" pitchFamily="34" charset="0"/>
                        </a:rPr>
                        <a:t>UHS postcode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GB" sz="2800" b="1" i="0" dirty="0">
                          <a:latin typeface="Arial" panose="020B0604020202020204" pitchFamily="34" charset="0"/>
                          <a:cs typeface="Arial" panose="020B0604020202020204" pitchFamily="34" charset="0"/>
                        </a:rPr>
                        <a:t>Percentage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0000"/>
                  </a:ext>
                </a:extLst>
              </a:tr>
              <a:tr h="72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2800" b="1" i="0" dirty="0">
                          <a:latin typeface="Arial" panose="020B0604020202020204" pitchFamily="34" charset="0"/>
                          <a:cs typeface="Arial" panose="020B0604020202020204" pitchFamily="34" charset="0"/>
                        </a:rPr>
                        <a:t>Total</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3600" b="1" i="0" dirty="0">
                          <a:latin typeface="Arial" panose="020B0604020202020204" pitchFamily="34" charset="0"/>
                          <a:cs typeface="Arial" panose="020B0604020202020204" pitchFamily="34" charset="0"/>
                        </a:rPr>
                        <a:t>2.2m</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3600" b="1" i="0" dirty="0">
                          <a:latin typeface="Arial" panose="020B0604020202020204" pitchFamily="34" charset="0"/>
                          <a:cs typeface="Arial" panose="020B0604020202020204" pitchFamily="34" charset="0"/>
                        </a:rPr>
                        <a:t>600,000</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3600" b="1" i="0" dirty="0">
                          <a:latin typeface="Arial" panose="020B0604020202020204" pitchFamily="34" charset="0"/>
                          <a:cs typeface="Arial" panose="020B0604020202020204" pitchFamily="34" charset="0"/>
                        </a:rPr>
                        <a:t>11%</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1"/>
                  </a:ext>
                </a:extLst>
              </a:tr>
              <a:tr h="72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2800" b="1" i="0" dirty="0">
                          <a:latin typeface="Arial" panose="020B0604020202020204" pitchFamily="34" charset="0"/>
                          <a:cs typeface="Arial" panose="020B0604020202020204" pitchFamily="34" charset="0"/>
                        </a:rPr>
                        <a:t>Dialysis / Tx</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3600" b="1" i="0" dirty="0">
                          <a:latin typeface="Arial" panose="020B0604020202020204" pitchFamily="34" charset="0"/>
                          <a:cs typeface="Arial" panose="020B0604020202020204" pitchFamily="34" charset="0"/>
                        </a:rPr>
                        <a:t>1976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3600" b="1" i="0" dirty="0">
                          <a:latin typeface="Arial" panose="020B0604020202020204" pitchFamily="34" charset="0"/>
                          <a:cs typeface="Arial" panose="020B0604020202020204" pitchFamily="34" charset="0"/>
                        </a:rPr>
                        <a:t>510</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3600" b="1" i="0" dirty="0">
                          <a:latin typeface="Arial" panose="020B0604020202020204" pitchFamily="34" charset="0"/>
                          <a:cs typeface="Arial" panose="020B0604020202020204" pitchFamily="34" charset="0"/>
                        </a:rPr>
                        <a:t>26%</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2"/>
                  </a:ext>
                </a:extLst>
              </a:tr>
              <a:tr h="72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2800" b="1" i="0" dirty="0">
                          <a:latin typeface="Arial" panose="020B0604020202020204" pitchFamily="34" charset="0"/>
                          <a:cs typeface="Arial" panose="020B0604020202020204" pitchFamily="34" charset="0"/>
                        </a:rPr>
                        <a:t>Dialysis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3600" b="1" i="0" dirty="0">
                          <a:latin typeface="Arial" panose="020B0604020202020204" pitchFamily="34" charset="0"/>
                          <a:cs typeface="Arial" panose="020B0604020202020204" pitchFamily="34" charset="0"/>
                        </a:rPr>
                        <a:t>845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3600" b="1" i="0" dirty="0">
                          <a:latin typeface="Arial" panose="020B0604020202020204" pitchFamily="34" charset="0"/>
                          <a:cs typeface="Arial" panose="020B0604020202020204" pitchFamily="34" charset="0"/>
                        </a:rPr>
                        <a:t>232</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3600" b="1" i="0" dirty="0">
                          <a:highlight>
                            <a:srgbClr val="FFFF00"/>
                          </a:highlight>
                          <a:latin typeface="Arial" panose="020B0604020202020204" pitchFamily="34" charset="0"/>
                          <a:cs typeface="Arial" panose="020B0604020202020204" pitchFamily="34" charset="0"/>
                        </a:rPr>
                        <a:t>27%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003"/>
                  </a:ext>
                </a:extLst>
              </a:tr>
              <a:tr h="7200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2800" b="1" i="0" dirty="0">
                          <a:latin typeface="Arial" panose="020B0604020202020204" pitchFamily="34" charset="0"/>
                          <a:cs typeface="Arial" panose="020B0604020202020204" pitchFamily="34" charset="0"/>
                        </a:rPr>
                        <a:t>Transplant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3600" b="1" i="0" dirty="0">
                          <a:latin typeface="Arial" panose="020B0604020202020204" pitchFamily="34" charset="0"/>
                          <a:cs typeface="Arial" panose="020B0604020202020204" pitchFamily="34" charset="0"/>
                        </a:rPr>
                        <a:t>1131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3600" b="1" i="0" dirty="0">
                          <a:latin typeface="Arial" panose="020B0604020202020204" pitchFamily="34" charset="0"/>
                          <a:cs typeface="Arial" panose="020B0604020202020204" pitchFamily="34" charset="0"/>
                        </a:rPr>
                        <a:t>278</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GB" sz="3600" b="1" i="0" dirty="0">
                          <a:latin typeface="Arial" panose="020B0604020202020204" pitchFamily="34" charset="0"/>
                          <a:cs typeface="Arial" panose="020B0604020202020204" pitchFamily="34" charset="0"/>
                        </a:rPr>
                        <a:t>24%</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0004"/>
                  </a:ext>
                </a:extLst>
              </a:tr>
            </a:tbl>
          </a:graphicData>
        </a:graphic>
      </p:graphicFrame>
      <p:sp>
        <p:nvSpPr>
          <p:cNvPr id="16387" name="Text Box 3">
            <a:extLst>
              <a:ext uri="{FF2B5EF4-FFF2-40B4-BE49-F238E27FC236}">
                <a16:creationId xmlns:a16="http://schemas.microsoft.com/office/drawing/2014/main" id="{5D9153C0-2A2B-FC41-131E-32224AB220EF}"/>
              </a:ext>
            </a:extLst>
          </p:cNvPr>
          <p:cNvSpPr txBox="1">
            <a:spLocks noChangeArrowheads="1"/>
          </p:cNvSpPr>
          <p:nvPr/>
        </p:nvSpPr>
        <p:spPr bwMode="auto">
          <a:xfrm>
            <a:off x="935181" y="487363"/>
            <a:ext cx="1078576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Population Statistics</a:t>
            </a:r>
            <a:r>
              <a:rPr kumimoji="0" lang="en-US" alt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WKC / UHS</a:t>
            </a:r>
            <a:endParaRPr kumimoji="0" lang="en-GB" alt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edical equipment in a room&#10;&#10;Description automatically generated">
            <a:extLst>
              <a:ext uri="{FF2B5EF4-FFF2-40B4-BE49-F238E27FC236}">
                <a16:creationId xmlns:a16="http://schemas.microsoft.com/office/drawing/2014/main" id="{D8AE262B-4687-7ED6-338F-2DA73609C91C}"/>
              </a:ext>
            </a:extLst>
          </p:cNvPr>
          <p:cNvPicPr>
            <a:picLocks noChangeAspect="1"/>
          </p:cNvPicPr>
          <p:nvPr/>
        </p:nvPicPr>
        <p:blipFill rotWithShape="1">
          <a:blip r:embed="rId3">
            <a:extLst>
              <a:ext uri="{28A0092B-C50C-407E-A947-70E740481C1C}">
                <a14:useLocalDpi xmlns:a14="http://schemas.microsoft.com/office/drawing/2010/main" val="0"/>
              </a:ext>
            </a:extLst>
          </a:blip>
          <a:srcRect b="3396"/>
          <a:stretch/>
        </p:blipFill>
        <p:spPr>
          <a:xfrm>
            <a:off x="4117778" y="439414"/>
            <a:ext cx="1740758" cy="2989586"/>
          </a:xfrm>
          <a:prstGeom prst="rect">
            <a:avLst/>
          </a:prstGeom>
        </p:spPr>
      </p:pic>
      <p:pic>
        <p:nvPicPr>
          <p:cNvPr id="4" name="Picture 3" descr="A sign with a green and white background&#10;&#10;Description automatically generated">
            <a:extLst>
              <a:ext uri="{FF2B5EF4-FFF2-40B4-BE49-F238E27FC236}">
                <a16:creationId xmlns:a16="http://schemas.microsoft.com/office/drawing/2014/main" id="{903454C6-78BE-4AC6-9BDD-6CCB6A240CBA}"/>
              </a:ext>
            </a:extLst>
          </p:cNvPr>
          <p:cNvPicPr>
            <a:picLocks noChangeAspect="1"/>
          </p:cNvPicPr>
          <p:nvPr/>
        </p:nvPicPr>
        <p:blipFill rotWithShape="1">
          <a:blip r:embed="rId4">
            <a:extLst>
              <a:ext uri="{28A0092B-C50C-407E-A947-70E740481C1C}">
                <a14:useLocalDpi xmlns:a14="http://schemas.microsoft.com/office/drawing/2010/main" val="0"/>
              </a:ext>
            </a:extLst>
          </a:blip>
          <a:srcRect r="20923" b="-2"/>
          <a:stretch/>
        </p:blipFill>
        <p:spPr>
          <a:xfrm rot="5400000">
            <a:off x="441360" y="507910"/>
            <a:ext cx="2989586" cy="2835505"/>
          </a:xfrm>
          <a:prstGeom prst="rect">
            <a:avLst/>
          </a:prstGeom>
        </p:spPr>
      </p:pic>
      <p:pic>
        <p:nvPicPr>
          <p:cNvPr id="6" name="Picture 5">
            <a:extLst>
              <a:ext uri="{FF2B5EF4-FFF2-40B4-BE49-F238E27FC236}">
                <a16:creationId xmlns:a16="http://schemas.microsoft.com/office/drawing/2014/main" id="{A04F50CE-EAA1-9C4B-869D-A2DAD464A357}"/>
              </a:ext>
            </a:extLst>
          </p:cNvPr>
          <p:cNvPicPr>
            <a:picLocks noChangeAspect="1"/>
          </p:cNvPicPr>
          <p:nvPr/>
        </p:nvPicPr>
        <p:blipFill rotWithShape="1">
          <a:blip r:embed="rId5">
            <a:extLst>
              <a:ext uri="{28A0092B-C50C-407E-A947-70E740481C1C}">
                <a14:useLocalDpi xmlns:a14="http://schemas.microsoft.com/office/drawing/2010/main" val="0"/>
              </a:ext>
            </a:extLst>
          </a:blip>
          <a:srcRect l="12634" r="46385" b="2"/>
          <a:stretch/>
        </p:blipFill>
        <p:spPr>
          <a:xfrm rot="5400000">
            <a:off x="1700980" y="3042422"/>
            <a:ext cx="2569737" cy="4702820"/>
          </a:xfrm>
          <a:prstGeom prst="rect">
            <a:avLst/>
          </a:prstGeom>
        </p:spPr>
      </p:pic>
      <p:pic>
        <p:nvPicPr>
          <p:cNvPr id="2" name="Picture 1" descr="A sign from the ceiling&#10;&#10;Description automatically generated">
            <a:extLst>
              <a:ext uri="{FF2B5EF4-FFF2-40B4-BE49-F238E27FC236}">
                <a16:creationId xmlns:a16="http://schemas.microsoft.com/office/drawing/2014/main" id="{DA8578C6-3876-592A-B2ED-1DA5C9BC7B72}"/>
              </a:ext>
            </a:extLst>
          </p:cNvPr>
          <p:cNvPicPr>
            <a:picLocks noChangeAspect="1"/>
          </p:cNvPicPr>
          <p:nvPr/>
        </p:nvPicPr>
        <p:blipFill rotWithShape="1">
          <a:blip r:embed="rId6">
            <a:extLst>
              <a:ext uri="{28A0092B-C50C-407E-A947-70E740481C1C}">
                <a14:useLocalDpi xmlns:a14="http://schemas.microsoft.com/office/drawing/2010/main" val="0"/>
              </a:ext>
            </a:extLst>
          </a:blip>
          <a:srcRect t="15400" b="20405"/>
          <a:stretch/>
        </p:blipFill>
        <p:spPr>
          <a:xfrm>
            <a:off x="6446628" y="4108962"/>
            <a:ext cx="5337366" cy="2569738"/>
          </a:xfrm>
          <a:prstGeom prst="rect">
            <a:avLst/>
          </a:prstGeom>
        </p:spPr>
      </p:pic>
      <p:sp>
        <p:nvSpPr>
          <p:cNvPr id="7" name="TextBox 6">
            <a:extLst>
              <a:ext uri="{FF2B5EF4-FFF2-40B4-BE49-F238E27FC236}">
                <a16:creationId xmlns:a16="http://schemas.microsoft.com/office/drawing/2014/main" id="{D780B3C9-297A-A37F-D9E7-ED3EBD733DD0}"/>
              </a:ext>
            </a:extLst>
          </p:cNvPr>
          <p:cNvSpPr txBox="1"/>
          <p:nvPr/>
        </p:nvSpPr>
        <p:spPr>
          <a:xfrm>
            <a:off x="7203844" y="1219286"/>
            <a:ext cx="3999971" cy="2329989"/>
          </a:xfrm>
          <a:prstGeom prst="rect">
            <a:avLst/>
          </a:prstGeom>
        </p:spPr>
        <p:txBody>
          <a:bodyPr vert="horz" lIns="91440" tIns="45720" rIns="91440" bIns="45720" rtlCol="0">
            <a:normAutofit/>
          </a:bodyPr>
          <a:lstStyle/>
          <a:p>
            <a:pPr>
              <a:lnSpc>
                <a:spcPct val="90000"/>
              </a:lnSpc>
              <a:spcAft>
                <a:spcPts val="600"/>
              </a:spcAft>
            </a:pPr>
            <a:r>
              <a:rPr lang="en-US" sz="2800" b="1" dirty="0"/>
              <a:t>E12; 5 days</a:t>
            </a:r>
          </a:p>
          <a:p>
            <a:pPr>
              <a:lnSpc>
                <a:spcPct val="90000"/>
              </a:lnSpc>
              <a:spcAft>
                <a:spcPts val="600"/>
              </a:spcAft>
            </a:pPr>
            <a:r>
              <a:rPr lang="en-US" sz="2800" b="1" dirty="0"/>
              <a:t>2 nurses/day</a:t>
            </a:r>
          </a:p>
          <a:p>
            <a:pPr>
              <a:lnSpc>
                <a:spcPct val="90000"/>
              </a:lnSpc>
              <a:spcAft>
                <a:spcPts val="600"/>
              </a:spcAft>
            </a:pPr>
            <a:r>
              <a:rPr lang="en-US" sz="2800" b="1" dirty="0"/>
              <a:t>6 sessions / day</a:t>
            </a:r>
          </a:p>
          <a:p>
            <a:pPr>
              <a:lnSpc>
                <a:spcPct val="90000"/>
              </a:lnSpc>
              <a:spcAft>
                <a:spcPts val="600"/>
              </a:spcAft>
            </a:pPr>
            <a:r>
              <a:rPr lang="en-US" sz="2800" b="1" dirty="0"/>
              <a:t>30 sessions/week</a:t>
            </a:r>
          </a:p>
        </p:txBody>
      </p:sp>
    </p:spTree>
    <p:extLst>
      <p:ext uri="{BB962C8B-B14F-4D97-AF65-F5344CB8AC3E}">
        <p14:creationId xmlns:p14="http://schemas.microsoft.com/office/powerpoint/2010/main" val="2250512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AEF0A2B8-DCF8-4F1C-8F24-08980DAF3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53" name="Group 6152">
            <a:extLst>
              <a:ext uri="{FF2B5EF4-FFF2-40B4-BE49-F238E27FC236}">
                <a16:creationId xmlns:a16="http://schemas.microsoft.com/office/drawing/2014/main" id="{02E8B24A-E924-4EA4-951E-022F5DCF42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154" name="Rectangle 6153">
              <a:extLst>
                <a:ext uri="{FF2B5EF4-FFF2-40B4-BE49-F238E27FC236}">
                  <a16:creationId xmlns:a16="http://schemas.microsoft.com/office/drawing/2014/main" id="{C10EB1CC-8FDC-4472-9750-CD4C17248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D3A054A7-C0C2-4CBF-ACC4-EAD2ADD14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57" name="Rectangle 6156">
            <a:extLst>
              <a:ext uri="{FF2B5EF4-FFF2-40B4-BE49-F238E27FC236}">
                <a16:creationId xmlns:a16="http://schemas.microsoft.com/office/drawing/2014/main" id="{7EA2FCBD-319F-4A4F-9834-E50E3DD2A0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864" y="549275"/>
            <a:ext cx="11088686" cy="5757925"/>
          </a:xfrm>
          <a:prstGeom prst="rect">
            <a:avLst/>
          </a:prstGeom>
          <a:solidFill>
            <a:schemeClr val="bg1"/>
          </a:solidFill>
          <a:ln>
            <a:noFill/>
          </a:ln>
          <a:effectLst>
            <a:outerShdw blurRad="508000" dist="101600" dir="54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55B8B0-37B7-EBDA-FFC4-6343DD0CB04D}"/>
              </a:ext>
            </a:extLst>
          </p:cNvPr>
          <p:cNvSpPr>
            <a:spLocks noGrp="1"/>
          </p:cNvSpPr>
          <p:nvPr>
            <p:ph type="title"/>
          </p:nvPr>
        </p:nvSpPr>
        <p:spPr>
          <a:xfrm>
            <a:off x="1092200" y="1089026"/>
            <a:ext cx="2951163" cy="2328864"/>
          </a:xfrm>
        </p:spPr>
        <p:txBody>
          <a:bodyPr vert="horz" wrap="square" lIns="91440" tIns="45720" rIns="91440" bIns="45720" rtlCol="0" anchor="b">
            <a:normAutofit/>
          </a:bodyPr>
          <a:lstStyle/>
          <a:p>
            <a:r>
              <a:rPr lang="en-US" b="1" dirty="0">
                <a:latin typeface="Times New Roman" panose="02020603050405020304" pitchFamily="18" charset="0"/>
                <a:cs typeface="Times New Roman" panose="02020603050405020304" pitchFamily="18" charset="0"/>
              </a:rPr>
              <a:t>Any Questions?</a:t>
            </a:r>
          </a:p>
        </p:txBody>
      </p:sp>
      <p:pic>
        <p:nvPicPr>
          <p:cNvPr id="6146" name="Picture 2" descr="Human Kidneys Question Mark On White ...">
            <a:extLst>
              <a:ext uri="{FF2B5EF4-FFF2-40B4-BE49-F238E27FC236}">
                <a16:creationId xmlns:a16="http://schemas.microsoft.com/office/drawing/2014/main" id="{A02AA1CE-07AA-0627-6BF9-62C741CB7D5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19" r="-1" b="11488"/>
          <a:stretch/>
        </p:blipFill>
        <p:spPr bwMode="auto">
          <a:xfrm>
            <a:off x="4619625" y="549274"/>
            <a:ext cx="7019924" cy="5757925"/>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264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3C45-4D9C-A979-CA49-E741241BEBA9}"/>
              </a:ext>
            </a:extLst>
          </p:cNvPr>
          <p:cNvSpPr>
            <a:spLocks noGrp="1"/>
          </p:cNvSpPr>
          <p:nvPr>
            <p:ph type="title"/>
          </p:nvPr>
        </p:nvSpPr>
        <p:spPr/>
        <p:txBody>
          <a:bodyPr/>
          <a:lstStyle/>
          <a:p>
            <a:r>
              <a:rPr lang="en-GB" dirty="0"/>
              <a:t>RESERVE SLIDES</a:t>
            </a:r>
          </a:p>
        </p:txBody>
      </p:sp>
      <p:sp>
        <p:nvSpPr>
          <p:cNvPr id="3" name="Content Placeholder 2">
            <a:extLst>
              <a:ext uri="{FF2B5EF4-FFF2-40B4-BE49-F238E27FC236}">
                <a16:creationId xmlns:a16="http://schemas.microsoft.com/office/drawing/2014/main" id="{6976BDC9-F2C0-06BF-CC32-CDE4EEB1316E}"/>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222232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10C5A-8075-766B-C641-6381B7D7D5E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23F98C7-B083-E0CF-8CFF-7AA7F5CED8DF}"/>
              </a:ext>
            </a:extLst>
          </p:cNvPr>
          <p:cNvSpPr>
            <a:spLocks noGrp="1"/>
          </p:cNvSpPr>
          <p:nvPr>
            <p:ph idx="1"/>
          </p:nvPr>
        </p:nvSpPr>
        <p:spPr/>
        <p:txBody>
          <a:bodyPr>
            <a:normAutofit fontScale="70000" lnSpcReduction="20000"/>
          </a:bodyPr>
          <a:lstStyle/>
          <a:p>
            <a:r>
              <a:rPr lang="en-GB" dirty="0">
                <a:effectLst/>
              </a:rPr>
              <a:t>Refer adults with CKD for specialist assessment (taking into account their wishes and comorbidities) if they have any of the following:</a:t>
            </a:r>
          </a:p>
          <a:p>
            <a:pPr>
              <a:buFont typeface="Arial" panose="020B0604020202020204" pitchFamily="34" charset="0"/>
              <a:buChar char="•"/>
            </a:pPr>
            <a:r>
              <a:rPr lang="en-GB" dirty="0">
                <a:effectLst/>
              </a:rPr>
              <a:t>a 5-year risk of needing renal replacement therapy of greater than 5% (measured using the 4-variable Kidney Failure Risk Equation)</a:t>
            </a:r>
          </a:p>
          <a:p>
            <a:pPr>
              <a:buFont typeface="Arial" panose="020B0604020202020204" pitchFamily="34" charset="0"/>
              <a:buChar char="•"/>
            </a:pPr>
            <a:r>
              <a:rPr lang="en-GB" dirty="0">
                <a:effectLst/>
              </a:rPr>
              <a:t>an ACR of 70 mg/mmol or more, unless known to be caused by diabetes and already appropriately treated (see recommendations 1.6.6 and 1.6.7)</a:t>
            </a:r>
          </a:p>
          <a:p>
            <a:pPr>
              <a:buFont typeface="Arial" panose="020B0604020202020204" pitchFamily="34" charset="0"/>
              <a:buChar char="•"/>
            </a:pPr>
            <a:r>
              <a:rPr lang="en-GB" dirty="0">
                <a:effectLst/>
              </a:rPr>
              <a:t>an ACR of more than 30 mg/mmol (ACR category A3), together with haematuria</a:t>
            </a:r>
          </a:p>
          <a:p>
            <a:pPr>
              <a:buFont typeface="Arial" panose="020B0604020202020204" pitchFamily="34" charset="0"/>
              <a:buChar char="•"/>
            </a:pPr>
            <a:r>
              <a:rPr lang="en-GB" dirty="0">
                <a:effectLst/>
              </a:rPr>
              <a:t>a sustained decrease in eGFR of 25% or more and a change in eGFR category within 12 months</a:t>
            </a:r>
          </a:p>
          <a:p>
            <a:pPr>
              <a:buFont typeface="Arial" panose="020B0604020202020204" pitchFamily="34" charset="0"/>
              <a:buChar char="•"/>
            </a:pPr>
            <a:r>
              <a:rPr lang="en-GB" dirty="0">
                <a:effectLst/>
              </a:rPr>
              <a:t>a sustained decrease in eGFR of 15 ml/min/1.73 m</a:t>
            </a:r>
            <a:r>
              <a:rPr lang="en-GB" baseline="30000" dirty="0">
                <a:effectLst/>
              </a:rPr>
              <a:t>2</a:t>
            </a:r>
            <a:r>
              <a:rPr lang="en-GB" dirty="0">
                <a:effectLst/>
              </a:rPr>
              <a:t> or more per year</a:t>
            </a:r>
          </a:p>
          <a:p>
            <a:pPr>
              <a:buFont typeface="Arial" panose="020B0604020202020204" pitchFamily="34" charset="0"/>
              <a:buChar char="•"/>
            </a:pPr>
            <a:r>
              <a:rPr lang="en-GB" dirty="0">
                <a:effectLst/>
              </a:rPr>
              <a:t>hypertension that remains poorly controlled (above the person's individual target) despite the use of at least 4 antihypertensive medicines at therapeutic doses (see also </a:t>
            </a:r>
            <a:r>
              <a:rPr lang="en-GB" u="sng" dirty="0">
                <a:solidFill>
                  <a:srgbClr val="005EA5"/>
                </a:solidFill>
                <a:effectLst/>
                <a:hlinkClick r:id="rId2"/>
              </a:rPr>
              <a:t>NICE's guideline on hypertension in adults</a:t>
            </a:r>
            <a:r>
              <a:rPr lang="en-GB" dirty="0">
                <a:effectLst/>
              </a:rPr>
              <a:t>)</a:t>
            </a:r>
          </a:p>
          <a:p>
            <a:pPr>
              <a:buFont typeface="Arial" panose="020B0604020202020204" pitchFamily="34" charset="0"/>
              <a:buChar char="•"/>
            </a:pPr>
            <a:r>
              <a:rPr lang="en-GB" dirty="0">
                <a:effectLst/>
              </a:rPr>
              <a:t>known or suspected rare or genetic causes of CKD</a:t>
            </a:r>
          </a:p>
          <a:p>
            <a:pPr>
              <a:buFont typeface="Arial" panose="020B0604020202020204" pitchFamily="34" charset="0"/>
              <a:buChar char="•"/>
            </a:pPr>
            <a:r>
              <a:rPr lang="en-GB" dirty="0">
                <a:effectLst/>
              </a:rPr>
              <a:t>suspected renal artery stenosis. </a:t>
            </a:r>
            <a:r>
              <a:rPr lang="en-GB" b="1" dirty="0">
                <a:effectLst/>
              </a:rPr>
              <a:t>[2021]</a:t>
            </a:r>
            <a:endParaRPr lang="en-GB" dirty="0">
              <a:effectLst/>
            </a:endParaRPr>
          </a:p>
          <a:p>
            <a:endParaRPr lang="en-GB" dirty="0"/>
          </a:p>
        </p:txBody>
      </p:sp>
    </p:spTree>
    <p:extLst>
      <p:ext uri="{BB962C8B-B14F-4D97-AF65-F5344CB8AC3E}">
        <p14:creationId xmlns:p14="http://schemas.microsoft.com/office/powerpoint/2010/main" val="15490103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29668-E311-164A-8A17-B127ABEE7142}"/>
              </a:ext>
            </a:extLst>
          </p:cNvPr>
          <p:cNvSpPr>
            <a:spLocks noGrp="1"/>
          </p:cNvSpPr>
          <p:nvPr>
            <p:ph type="title"/>
          </p:nvPr>
        </p:nvSpPr>
        <p:spPr/>
        <p:txBody>
          <a:bodyPr/>
          <a:lstStyle/>
          <a:p>
            <a:r>
              <a:rPr lang="en-GB" dirty="0"/>
              <a:t>CKD TALK</a:t>
            </a:r>
          </a:p>
        </p:txBody>
      </p:sp>
      <p:pic>
        <p:nvPicPr>
          <p:cNvPr id="5" name="Content Placeholder 4">
            <a:extLst>
              <a:ext uri="{FF2B5EF4-FFF2-40B4-BE49-F238E27FC236}">
                <a16:creationId xmlns:a16="http://schemas.microsoft.com/office/drawing/2014/main" id="{F2BD4D03-7ABD-0B09-6892-8D6FA6C571E7}"/>
              </a:ext>
            </a:extLst>
          </p:cNvPr>
          <p:cNvPicPr>
            <a:picLocks noGrp="1" noChangeAspect="1"/>
          </p:cNvPicPr>
          <p:nvPr>
            <p:ph idx="1"/>
          </p:nvPr>
        </p:nvPicPr>
        <p:blipFill>
          <a:blip r:embed="rId2"/>
          <a:stretch>
            <a:fillRect/>
          </a:stretch>
        </p:blipFill>
        <p:spPr>
          <a:xfrm>
            <a:off x="6332674" y="317319"/>
            <a:ext cx="5325926" cy="6534331"/>
          </a:xfrm>
        </p:spPr>
      </p:pic>
    </p:spTree>
    <p:extLst>
      <p:ext uri="{BB962C8B-B14F-4D97-AF65-F5344CB8AC3E}">
        <p14:creationId xmlns:p14="http://schemas.microsoft.com/office/powerpoint/2010/main" val="38437554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 screen&#10;&#10;Description automatically generated">
            <a:extLst>
              <a:ext uri="{FF2B5EF4-FFF2-40B4-BE49-F238E27FC236}">
                <a16:creationId xmlns:a16="http://schemas.microsoft.com/office/drawing/2014/main" id="{445383FE-03E1-80C9-7DE3-3B43699DC980}"/>
              </a:ext>
            </a:extLst>
          </p:cNvPr>
          <p:cNvPicPr>
            <a:picLocks noGrp="1" noChangeAspect="1"/>
          </p:cNvPicPr>
          <p:nvPr>
            <p:ph idx="1"/>
          </p:nvPr>
        </p:nvPicPr>
        <p:blipFill rotWithShape="1">
          <a:blip r:embed="rId2"/>
          <a:srcRect r="1760"/>
          <a:stretch/>
        </p:blipFill>
        <p:spPr>
          <a:xfrm>
            <a:off x="20" y="1282"/>
            <a:ext cx="12191980" cy="6278748"/>
          </a:xfrm>
          <a:prstGeom prst="rect">
            <a:avLst/>
          </a:prstGeom>
        </p:spPr>
      </p:pic>
      <p:sp>
        <p:nvSpPr>
          <p:cNvPr id="2" name="Rectangle 3">
            <a:extLst>
              <a:ext uri="{FF2B5EF4-FFF2-40B4-BE49-F238E27FC236}">
                <a16:creationId xmlns:a16="http://schemas.microsoft.com/office/drawing/2014/main" id="{C1F88199-6A5C-3385-04E4-D2AE10CAD5F6}"/>
              </a:ext>
            </a:extLst>
          </p:cNvPr>
          <p:cNvSpPr txBox="1">
            <a:spLocks noChangeArrowheads="1"/>
          </p:cNvSpPr>
          <p:nvPr/>
        </p:nvSpPr>
        <p:spPr>
          <a:xfrm>
            <a:off x="143915" y="6252369"/>
            <a:ext cx="8340725" cy="485775"/>
          </a:xfrm>
          <a:prstGeom prst="rect">
            <a:avLst/>
          </a:prstGeom>
        </p:spPr>
        <p:txBody>
          <a:bodyPr vert="horz" lIns="91440" tIns="45720" rIns="91440" bIns="45720" rtlCol="0" anchor="ctr">
            <a:normAutofit fontScale="40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charset="0"/>
              <a:ea typeface="ヒラギノ角ゴ Pro W3"/>
              <a:cs typeface="Arial" charset="0"/>
            </a:endParaRPr>
          </a:p>
          <a:p>
            <a:r>
              <a:rPr lang="en-GB" sz="3200" b="1">
                <a:latin typeface="Arial" charset="0"/>
                <a:ea typeface="ヒラギノ角ゴ Pro W3"/>
                <a:cs typeface="Arial" charset="0"/>
              </a:rPr>
              <a:t>NICE GUIDANCE NG23 (2021) CHRONIC KIDNEY DISEASE ASSESSMENT AND MANAGEMENT</a:t>
            </a:r>
            <a:endParaRPr lang="en-GB" sz="3200" b="1" dirty="0">
              <a:latin typeface="Arial" charset="0"/>
              <a:ea typeface="ヒラギノ角ゴ Pro W3"/>
              <a:cs typeface="Arial" charset="0"/>
            </a:endParaRPr>
          </a:p>
        </p:txBody>
      </p:sp>
    </p:spTree>
    <p:extLst>
      <p:ext uri="{BB962C8B-B14F-4D97-AF65-F5344CB8AC3E}">
        <p14:creationId xmlns:p14="http://schemas.microsoft.com/office/powerpoint/2010/main" val="353355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75E77-8C76-3DFC-A260-5357543DC65A}"/>
              </a:ext>
            </a:extLst>
          </p:cNvPr>
          <p:cNvSpPr>
            <a:spLocks noGrp="1"/>
          </p:cNvSpPr>
          <p:nvPr>
            <p:ph type="title"/>
          </p:nvPr>
        </p:nvSpPr>
        <p:spPr/>
        <p:txBody>
          <a:bodyPr/>
          <a:lstStyle/>
          <a:p>
            <a:endParaRPr lang="en-GB" dirty="0"/>
          </a:p>
        </p:txBody>
      </p:sp>
      <p:pic>
        <p:nvPicPr>
          <p:cNvPr id="4" name="Picture 3">
            <a:extLst>
              <a:ext uri="{FF2B5EF4-FFF2-40B4-BE49-F238E27FC236}">
                <a16:creationId xmlns:a16="http://schemas.microsoft.com/office/drawing/2014/main" id="{0460A6AF-C8D4-B1A3-6C89-40C05D45EC5B}"/>
              </a:ext>
            </a:extLst>
          </p:cNvPr>
          <p:cNvPicPr>
            <a:picLocks noChangeAspect="1"/>
          </p:cNvPicPr>
          <p:nvPr/>
        </p:nvPicPr>
        <p:blipFill>
          <a:blip r:embed="rId2"/>
          <a:stretch>
            <a:fillRect/>
          </a:stretch>
        </p:blipFill>
        <p:spPr>
          <a:xfrm>
            <a:off x="404812" y="361950"/>
            <a:ext cx="11382375" cy="5883575"/>
          </a:xfrm>
          <a:prstGeom prst="rect">
            <a:avLst/>
          </a:prstGeom>
        </p:spPr>
      </p:pic>
      <p:sp>
        <p:nvSpPr>
          <p:cNvPr id="3" name="Rectangle 3">
            <a:extLst>
              <a:ext uri="{FF2B5EF4-FFF2-40B4-BE49-F238E27FC236}">
                <a16:creationId xmlns:a16="http://schemas.microsoft.com/office/drawing/2014/main" id="{ED34AD9E-3EEF-04AC-D232-2C364DC767F3}"/>
              </a:ext>
            </a:extLst>
          </p:cNvPr>
          <p:cNvSpPr txBox="1">
            <a:spLocks noChangeArrowheads="1"/>
          </p:cNvSpPr>
          <p:nvPr/>
        </p:nvSpPr>
        <p:spPr>
          <a:xfrm>
            <a:off x="143915" y="6252369"/>
            <a:ext cx="8340725" cy="485775"/>
          </a:xfrm>
          <a:prstGeom prst="rect">
            <a:avLst/>
          </a:prstGeom>
        </p:spPr>
        <p:txBody>
          <a:bodyPr vert="horz" lIns="91440" tIns="45720" rIns="91440" bIns="45720" rtlCol="0" anchor="ctr">
            <a:normAutofit fontScale="40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charset="0"/>
              <a:ea typeface="ヒラギノ角ゴ Pro W3"/>
              <a:cs typeface="Arial" charset="0"/>
            </a:endParaRPr>
          </a:p>
          <a:p>
            <a:r>
              <a:rPr lang="en-GB" sz="3200" b="1">
                <a:latin typeface="Arial" charset="0"/>
                <a:ea typeface="ヒラギノ角ゴ Pro W3"/>
                <a:cs typeface="Arial" charset="0"/>
              </a:rPr>
              <a:t>NICE GUIDANCE NG23 (2021) CHRONIC KIDNEY DISEASE ASSESSMENT AND MANAGEMENT</a:t>
            </a:r>
            <a:endParaRPr lang="en-GB" sz="3200" b="1" dirty="0">
              <a:latin typeface="Arial" charset="0"/>
              <a:ea typeface="ヒラギノ角ゴ Pro W3"/>
              <a:cs typeface="Arial" charset="0"/>
            </a:endParaRPr>
          </a:p>
        </p:txBody>
      </p:sp>
    </p:spTree>
    <p:extLst>
      <p:ext uri="{BB962C8B-B14F-4D97-AF65-F5344CB8AC3E}">
        <p14:creationId xmlns:p14="http://schemas.microsoft.com/office/powerpoint/2010/main" val="25893473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82FB5-2E77-CFB7-F478-50EA852DFE41}"/>
              </a:ext>
            </a:extLst>
          </p:cNvPr>
          <p:cNvPicPr>
            <a:picLocks noGrp="1" noChangeAspect="1"/>
          </p:cNvPicPr>
          <p:nvPr>
            <p:ph idx="1"/>
          </p:nvPr>
        </p:nvPicPr>
        <p:blipFill rotWithShape="1">
          <a:blip r:embed="rId2"/>
          <a:srcRect r="3538" b="1"/>
          <a:stretch/>
        </p:blipFill>
        <p:spPr>
          <a:xfrm>
            <a:off x="20" y="1282"/>
            <a:ext cx="12191980" cy="6382265"/>
          </a:xfrm>
          <a:prstGeom prst="rect">
            <a:avLst/>
          </a:prstGeom>
        </p:spPr>
      </p:pic>
      <p:sp>
        <p:nvSpPr>
          <p:cNvPr id="2" name="Rectangle 3">
            <a:extLst>
              <a:ext uri="{FF2B5EF4-FFF2-40B4-BE49-F238E27FC236}">
                <a16:creationId xmlns:a16="http://schemas.microsoft.com/office/drawing/2014/main" id="{3FB2C408-EF46-EA43-855E-5AB36C58A538}"/>
              </a:ext>
            </a:extLst>
          </p:cNvPr>
          <p:cNvSpPr txBox="1">
            <a:spLocks noChangeArrowheads="1"/>
          </p:cNvSpPr>
          <p:nvPr/>
        </p:nvSpPr>
        <p:spPr>
          <a:xfrm>
            <a:off x="143915" y="6252369"/>
            <a:ext cx="8340725" cy="485775"/>
          </a:xfrm>
          <a:prstGeom prst="rect">
            <a:avLst/>
          </a:prstGeom>
        </p:spPr>
        <p:txBody>
          <a:bodyPr vert="horz" lIns="91440" tIns="45720" rIns="91440" bIns="45720" rtlCol="0" anchor="ctr">
            <a:normAutofit fontScale="40000" lnSpcReduction="20000"/>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latin typeface="Arial" charset="0"/>
              <a:ea typeface="ヒラギノ角ゴ Pro W3"/>
              <a:cs typeface="Arial" charset="0"/>
            </a:endParaRPr>
          </a:p>
          <a:p>
            <a:r>
              <a:rPr lang="en-GB" sz="3200" b="1">
                <a:latin typeface="Arial" charset="0"/>
                <a:ea typeface="ヒラギノ角ゴ Pro W3"/>
                <a:cs typeface="Arial" charset="0"/>
              </a:rPr>
              <a:t>NICE GUIDANCE NG23 (2021) CHRONIC KIDNEY DISEASE ASSESSMENT AND MANAGEMENT</a:t>
            </a:r>
            <a:endParaRPr lang="en-GB" sz="3200" b="1" dirty="0">
              <a:latin typeface="Arial" charset="0"/>
              <a:ea typeface="ヒラギノ角ゴ Pro W3"/>
              <a:cs typeface="Arial" charset="0"/>
            </a:endParaRPr>
          </a:p>
        </p:txBody>
      </p:sp>
    </p:spTree>
    <p:extLst>
      <p:ext uri="{BB962C8B-B14F-4D97-AF65-F5344CB8AC3E}">
        <p14:creationId xmlns:p14="http://schemas.microsoft.com/office/powerpoint/2010/main" val="3657139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7D7A1-BC4A-3546-F7FB-8DFF58FA3FF9}"/>
              </a:ext>
            </a:extLst>
          </p:cNvPr>
          <p:cNvSpPr>
            <a:spLocks noGrp="1"/>
          </p:cNvSpPr>
          <p:nvPr>
            <p:ph type="title"/>
          </p:nvPr>
        </p:nvSpPr>
        <p:spPr>
          <a:xfrm>
            <a:off x="836679" y="723898"/>
            <a:ext cx="6002110" cy="1495425"/>
          </a:xfrm>
        </p:spPr>
        <p:txBody>
          <a:bodyPr>
            <a:normAutofit/>
          </a:bodyPr>
          <a:lstStyle/>
          <a:p>
            <a:endParaRPr lang="en-GB" sz="4000"/>
          </a:p>
        </p:txBody>
      </p:sp>
      <p:sp>
        <p:nvSpPr>
          <p:cNvPr id="16" name="Content Placeholder 7">
            <a:extLst>
              <a:ext uri="{FF2B5EF4-FFF2-40B4-BE49-F238E27FC236}">
                <a16:creationId xmlns:a16="http://schemas.microsoft.com/office/drawing/2014/main" id="{25C6F67E-C9CF-8AD4-8917-4A0D2A6660E4}"/>
              </a:ext>
            </a:extLst>
          </p:cNvPr>
          <p:cNvSpPr>
            <a:spLocks noGrp="1"/>
          </p:cNvSpPr>
          <p:nvPr>
            <p:ph idx="1"/>
          </p:nvPr>
        </p:nvSpPr>
        <p:spPr>
          <a:xfrm>
            <a:off x="836680" y="2405067"/>
            <a:ext cx="6002110" cy="3729034"/>
          </a:xfrm>
        </p:spPr>
        <p:txBody>
          <a:bodyPr>
            <a:normAutofit/>
          </a:bodyPr>
          <a:lstStyle/>
          <a:p>
            <a:endParaRPr lang="en-US" sz="2000"/>
          </a:p>
        </p:txBody>
      </p:sp>
      <p:pic>
        <p:nvPicPr>
          <p:cNvPr id="4" name="Content Placeholder 3" descr="Image">
            <a:extLst>
              <a:ext uri="{FF2B5EF4-FFF2-40B4-BE49-F238E27FC236}">
                <a16:creationId xmlns:a16="http://schemas.microsoft.com/office/drawing/2014/main" id="{C0A5D790-8B34-9A14-701E-E2C1596D03CB}"/>
              </a:ext>
            </a:extLst>
          </p:cNvPr>
          <p:cNvPicPr>
            <a:picLocks noChangeAspect="1"/>
          </p:cNvPicPr>
          <p:nvPr/>
        </p:nvPicPr>
        <p:blipFill rotWithShape="1">
          <a:blip r:embed="rId2">
            <a:extLst>
              <a:ext uri="{28A0092B-C50C-407E-A947-70E740481C1C}">
                <a14:useLocalDpi xmlns:a14="http://schemas.microsoft.com/office/drawing/2010/main" val="0"/>
              </a:ext>
            </a:extLst>
          </a:blip>
          <a:srcRect t="1163" r="1" b="7148"/>
          <a:stretch/>
        </p:blipFill>
        <p:spPr bwMode="auto">
          <a:xfrm>
            <a:off x="323194" y="-536428"/>
            <a:ext cx="10020214" cy="8950095"/>
          </a:xfrm>
          <a:prstGeom prst="rect">
            <a:avLst/>
          </a:prstGeom>
          <a:noFill/>
          <a:effectLst/>
        </p:spPr>
      </p:pic>
    </p:spTree>
    <p:extLst>
      <p:ext uri="{BB962C8B-B14F-4D97-AF65-F5344CB8AC3E}">
        <p14:creationId xmlns:p14="http://schemas.microsoft.com/office/powerpoint/2010/main" val="1173788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978660"/>
            <a:ext cx="12192000" cy="4625340"/>
          </a:xfrm>
          <a:prstGeom prst="rect">
            <a:avLst/>
          </a:prstGeom>
        </p:spPr>
      </p:pic>
      <p:sp>
        <p:nvSpPr>
          <p:cNvPr id="3" name="Title 1">
            <a:extLst>
              <a:ext uri="{FF2B5EF4-FFF2-40B4-BE49-F238E27FC236}">
                <a16:creationId xmlns:a16="http://schemas.microsoft.com/office/drawing/2014/main" id="{238F3A0A-A04B-F973-4932-7245579BCCFB}"/>
              </a:ext>
            </a:extLst>
          </p:cNvPr>
          <p:cNvSpPr txBox="1">
            <a:spLocks/>
          </p:cNvSpPr>
          <p:nvPr/>
        </p:nvSpPr>
        <p:spPr>
          <a:xfrm>
            <a:off x="876693" y="0"/>
            <a:ext cx="4597747" cy="1616203"/>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dirty="0">
                <a:latin typeface="Times New Roman" panose="02020603050405020304" pitchFamily="18" charset="0"/>
                <a:cs typeface="Times New Roman" panose="02020603050405020304" pitchFamily="18" charset="0"/>
              </a:rPr>
              <a:t>Back to Basics…</a:t>
            </a:r>
          </a:p>
        </p:txBody>
      </p:sp>
    </p:spTree>
    <p:extLst>
      <p:ext uri="{BB962C8B-B14F-4D97-AF65-F5344CB8AC3E}">
        <p14:creationId xmlns:p14="http://schemas.microsoft.com/office/powerpoint/2010/main" val="233038242"/>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7492A-485F-B2F1-62B9-0897A939C74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8DFD34B-3113-CB8A-3A72-10EED94F3AE0}"/>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61530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7FC0-4940-82AA-85DF-4CD235617399}"/>
              </a:ext>
            </a:extLst>
          </p:cNvPr>
          <p:cNvSpPr>
            <a:spLocks noGrp="1"/>
          </p:cNvSpPr>
          <p:nvPr>
            <p:ph type="title"/>
          </p:nvPr>
        </p:nvSpPr>
        <p:spPr>
          <a:xfrm>
            <a:off x="876693" y="741391"/>
            <a:ext cx="4597747" cy="1616203"/>
          </a:xfrm>
        </p:spPr>
        <p:txBody>
          <a:bodyPr anchor="b">
            <a:normAutofit/>
          </a:bodyPr>
          <a:lstStyle/>
          <a:p>
            <a:r>
              <a:rPr lang="en-GB" sz="4800" dirty="0">
                <a:latin typeface="Times New Roman" panose="02020603050405020304" pitchFamily="18" charset="0"/>
                <a:cs typeface="Times New Roman" panose="02020603050405020304" pitchFamily="18" charset="0"/>
              </a:rPr>
              <a:t>Complications</a:t>
            </a:r>
          </a:p>
        </p:txBody>
      </p:sp>
      <p:sp>
        <p:nvSpPr>
          <p:cNvPr id="3" name="Content Placeholder 2">
            <a:extLst>
              <a:ext uri="{FF2B5EF4-FFF2-40B4-BE49-F238E27FC236}">
                <a16:creationId xmlns:a16="http://schemas.microsoft.com/office/drawing/2014/main" id="{445F7929-C70D-6DDC-EAFD-BA0D7DEDE51D}"/>
              </a:ext>
            </a:extLst>
          </p:cNvPr>
          <p:cNvSpPr>
            <a:spLocks noGrp="1"/>
          </p:cNvSpPr>
          <p:nvPr>
            <p:ph idx="1"/>
          </p:nvPr>
        </p:nvSpPr>
        <p:spPr>
          <a:xfrm>
            <a:off x="876693" y="2533476"/>
            <a:ext cx="4597746" cy="3447832"/>
          </a:xfrm>
        </p:spPr>
        <p:txBody>
          <a:bodyPr anchor="t">
            <a:normAutofit/>
          </a:bodyPr>
          <a:lstStyle/>
          <a:p>
            <a:pPr marL="0" indent="0">
              <a:buNone/>
            </a:pPr>
            <a:endParaRPr lang="en-GB" sz="3200" dirty="0">
              <a:latin typeface="Times New Roman" panose="02020603050405020304" pitchFamily="18" charset="0"/>
              <a:cs typeface="Times New Roman" panose="02020603050405020304" pitchFamily="18" charset="0"/>
            </a:endParaRPr>
          </a:p>
          <a:p>
            <a:endParaRPr lang="en-GB" sz="3200" dirty="0">
              <a:latin typeface="Times New Roman" panose="02020603050405020304" pitchFamily="18" charset="0"/>
              <a:cs typeface="Times New Roman" panose="02020603050405020304" pitchFamily="18" charset="0"/>
            </a:endParaRPr>
          </a:p>
        </p:txBody>
      </p:sp>
      <p:grpSp>
        <p:nvGrpSpPr>
          <p:cNvPr id="1031" name="Group 1030">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32" name="Rectangle 1031">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 descr="Why are diabetes-related complications ...">
            <a:extLst>
              <a:ext uri="{FF2B5EF4-FFF2-40B4-BE49-F238E27FC236}">
                <a16:creationId xmlns:a16="http://schemas.microsoft.com/office/drawing/2014/main" id="{9F574836-01CE-CC4B-E808-8A3FF9E303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938" y="1619678"/>
            <a:ext cx="5861367" cy="3900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473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7FC0-4940-82AA-85DF-4CD235617399}"/>
              </a:ext>
            </a:extLst>
          </p:cNvPr>
          <p:cNvSpPr>
            <a:spLocks noGrp="1"/>
          </p:cNvSpPr>
          <p:nvPr>
            <p:ph type="title"/>
          </p:nvPr>
        </p:nvSpPr>
        <p:spPr>
          <a:xfrm>
            <a:off x="876693" y="741391"/>
            <a:ext cx="4597747" cy="1616203"/>
          </a:xfrm>
        </p:spPr>
        <p:txBody>
          <a:bodyPr anchor="b">
            <a:normAutofit/>
          </a:bodyPr>
          <a:lstStyle/>
          <a:p>
            <a:r>
              <a:rPr lang="en-GB" sz="4800" dirty="0">
                <a:latin typeface="Times New Roman" panose="02020603050405020304" pitchFamily="18" charset="0"/>
                <a:cs typeface="Times New Roman" panose="02020603050405020304" pitchFamily="18" charset="0"/>
              </a:rPr>
              <a:t>Complications</a:t>
            </a:r>
          </a:p>
        </p:txBody>
      </p:sp>
      <p:sp>
        <p:nvSpPr>
          <p:cNvPr id="3" name="Content Placeholder 2">
            <a:extLst>
              <a:ext uri="{FF2B5EF4-FFF2-40B4-BE49-F238E27FC236}">
                <a16:creationId xmlns:a16="http://schemas.microsoft.com/office/drawing/2014/main" id="{445F7929-C70D-6DDC-EAFD-BA0D7DEDE51D}"/>
              </a:ext>
            </a:extLst>
          </p:cNvPr>
          <p:cNvSpPr>
            <a:spLocks noGrp="1"/>
          </p:cNvSpPr>
          <p:nvPr>
            <p:ph idx="1"/>
          </p:nvPr>
        </p:nvSpPr>
        <p:spPr>
          <a:xfrm>
            <a:off x="876693" y="2533476"/>
            <a:ext cx="4597746" cy="3447832"/>
          </a:xfrm>
        </p:spPr>
        <p:txBody>
          <a:bodyPr anchor="t">
            <a:normAutofit/>
          </a:bodyPr>
          <a:lstStyle/>
          <a:p>
            <a:r>
              <a:rPr lang="en-GB" sz="3200" dirty="0">
                <a:latin typeface="Times New Roman" panose="02020603050405020304" pitchFamily="18" charset="0"/>
                <a:cs typeface="Times New Roman" panose="02020603050405020304" pitchFamily="18" charset="0"/>
              </a:rPr>
              <a:t>Hypertension</a:t>
            </a:r>
          </a:p>
          <a:p>
            <a:r>
              <a:rPr lang="en-GB" sz="3200" dirty="0">
                <a:latin typeface="Times New Roman" panose="02020603050405020304" pitchFamily="18" charset="0"/>
                <a:cs typeface="Times New Roman" panose="02020603050405020304" pitchFamily="18" charset="0"/>
              </a:rPr>
              <a:t>Anaemia</a:t>
            </a:r>
          </a:p>
          <a:p>
            <a:r>
              <a:rPr lang="en-GB" sz="3200" dirty="0">
                <a:latin typeface="Times New Roman" panose="02020603050405020304" pitchFamily="18" charset="0"/>
                <a:cs typeface="Times New Roman" panose="02020603050405020304" pitchFamily="18" charset="0"/>
              </a:rPr>
              <a:t>CKD-MBD</a:t>
            </a:r>
          </a:p>
          <a:p>
            <a:r>
              <a:rPr lang="en-GB" sz="3200" dirty="0">
                <a:latin typeface="Times New Roman" panose="02020603050405020304" pitchFamily="18" charset="0"/>
                <a:cs typeface="Times New Roman" panose="02020603050405020304" pitchFamily="18" charset="0"/>
              </a:rPr>
              <a:t>CVD</a:t>
            </a:r>
          </a:p>
          <a:p>
            <a:pPr marL="0" indent="0">
              <a:buNone/>
            </a:pPr>
            <a:endParaRPr lang="en-GB" sz="3200" dirty="0">
              <a:latin typeface="Times New Roman" panose="02020603050405020304" pitchFamily="18" charset="0"/>
              <a:cs typeface="Times New Roman" panose="02020603050405020304" pitchFamily="18" charset="0"/>
            </a:endParaRPr>
          </a:p>
          <a:p>
            <a:endParaRPr lang="en-GB" sz="3200" dirty="0">
              <a:latin typeface="Times New Roman" panose="02020603050405020304" pitchFamily="18" charset="0"/>
              <a:cs typeface="Times New Roman" panose="02020603050405020304" pitchFamily="18" charset="0"/>
            </a:endParaRPr>
          </a:p>
        </p:txBody>
      </p:sp>
      <p:grpSp>
        <p:nvGrpSpPr>
          <p:cNvPr id="1031" name="Group 1030">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32" name="Rectangle 1031">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2" descr="Why are diabetes-related complications ...">
            <a:extLst>
              <a:ext uri="{FF2B5EF4-FFF2-40B4-BE49-F238E27FC236}">
                <a16:creationId xmlns:a16="http://schemas.microsoft.com/office/drawing/2014/main" id="{9F574836-01CE-CC4B-E808-8A3FF9E303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938" y="1619678"/>
            <a:ext cx="5861367" cy="3900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886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solidFill>
                  <a:srgbClr val="FFFF00"/>
                </a:solidFill>
              </a:rPr>
              <a:t>Conmplications</a:t>
            </a:r>
            <a:r>
              <a:rPr lang="en-GB" dirty="0">
                <a:solidFill>
                  <a:srgbClr val="FFFF00"/>
                </a:solidFill>
              </a:rPr>
              <a:t> of CKD</a:t>
            </a:r>
          </a:p>
        </p:txBody>
      </p:sp>
      <p:sp>
        <p:nvSpPr>
          <p:cNvPr id="3" name="Content Placeholder 2"/>
          <p:cNvSpPr>
            <a:spLocks noGrp="1"/>
          </p:cNvSpPr>
          <p:nvPr>
            <p:ph idx="1"/>
          </p:nvPr>
        </p:nvSpPr>
        <p:spPr/>
        <p:txBody>
          <a:bodyPr/>
          <a:lstStyle/>
          <a:p>
            <a:endParaRPr lang="en-GB"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001"/>
            <a:ext cx="12192000" cy="6928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18508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040bcdfd-c3d3-495b-9a39-31c36dcfb64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BD8F73AB351864F8A3B7B74F4EB944D" ma:contentTypeVersion="15" ma:contentTypeDescription="Create a new document." ma:contentTypeScope="" ma:versionID="9ab35291aa812a8ca25285a3fc3f22ec">
  <xsd:schema xmlns:xsd="http://www.w3.org/2001/XMLSchema" xmlns:xs="http://www.w3.org/2001/XMLSchema" xmlns:p="http://schemas.microsoft.com/office/2006/metadata/properties" xmlns:ns3="040bcdfd-c3d3-495b-9a39-31c36dcfb64e" xmlns:ns4="d2c3cbdc-cab0-4a97-a3a0-13767811036e" targetNamespace="http://schemas.microsoft.com/office/2006/metadata/properties" ma:root="true" ma:fieldsID="5ea2b3171a585e5711c9b9bacb0f9df4" ns3:_="" ns4:_="">
    <xsd:import namespace="040bcdfd-c3d3-495b-9a39-31c36dcfb64e"/>
    <xsd:import namespace="d2c3cbdc-cab0-4a97-a3a0-13767811036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_activity" minOccurs="0"/>
                <xsd:element ref="ns3:MediaServiceObjectDetectorVersions" minOccurs="0"/>
                <xsd:element ref="ns3:MediaServiceOCR"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0bcdfd-c3d3-495b-9a39-31c36dcfb6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c3cbdc-cab0-4a97-a3a0-13767811036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807733-46F4-4793-901C-A8327D587CAC}">
  <ds:schemaRefs>
    <ds:schemaRef ds:uri="http://schemas.microsoft.com/sharepoint/v3/contenttype/forms"/>
  </ds:schemaRefs>
</ds:datastoreItem>
</file>

<file path=customXml/itemProps2.xml><?xml version="1.0" encoding="utf-8"?>
<ds:datastoreItem xmlns:ds="http://schemas.openxmlformats.org/officeDocument/2006/customXml" ds:itemID="{0A21AD69-669A-432D-BED6-D68BC42D0046}">
  <ds:schemaRefs>
    <ds:schemaRef ds:uri="d2c3cbdc-cab0-4a97-a3a0-13767811036e"/>
    <ds:schemaRef ds:uri="http://schemas.microsoft.com/office/infopath/2007/PartnerControls"/>
    <ds:schemaRef ds:uri="040bcdfd-c3d3-495b-9a39-31c36dcfb64e"/>
    <ds:schemaRef ds:uri="http://schemas.microsoft.com/office/2006/documentManagement/types"/>
    <ds:schemaRef ds:uri="http://www.w3.org/XML/1998/namespace"/>
    <ds:schemaRef ds:uri="http://purl.org/dc/terms/"/>
    <ds:schemaRef ds:uri="http://purl.org/dc/elements/1.1/"/>
    <ds:schemaRef ds:uri="http://purl.org/dc/dcmityp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6515516D-9001-4AFD-A4EA-CD7D8A9674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0bcdfd-c3d3-495b-9a39-31c36dcfb64e"/>
    <ds:schemaRef ds:uri="d2c3cbdc-cab0-4a97-a3a0-137678110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2115</TotalTime>
  <Words>3709</Words>
  <Application>Microsoft Office PowerPoint</Application>
  <PresentationFormat>Widescreen</PresentationFormat>
  <Paragraphs>434</Paragraphs>
  <Slides>60</Slides>
  <Notes>45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60</vt:i4>
      </vt:variant>
    </vt:vector>
  </HeadingPairs>
  <TitlesOfParts>
    <vt:vector size="70" baseType="lpstr">
      <vt:lpstr>Arial</vt:lpstr>
      <vt:lpstr>Avenir Next LT Pro</vt:lpstr>
      <vt:lpstr>Calibri</vt:lpstr>
      <vt:lpstr>Calibri Light</vt:lpstr>
      <vt:lpstr>Google Sans</vt:lpstr>
      <vt:lpstr>Times New Roman</vt:lpstr>
      <vt:lpstr>Wingdings</vt:lpstr>
      <vt:lpstr>ヒラギノ角ゴ Pro W3</vt:lpstr>
      <vt:lpstr>Office Theme</vt:lpstr>
      <vt:lpstr>1_Office Theme</vt:lpstr>
      <vt:lpstr>TARGET EVENT CKD UPDATE 2024</vt:lpstr>
      <vt:lpstr>Overview of presentation</vt:lpstr>
      <vt:lpstr>Facts and Figures</vt:lpstr>
      <vt:lpstr>Chronic kidney disease (CKD) is a significant health burden in the UK1</vt:lpstr>
      <vt:lpstr>What to do? </vt:lpstr>
      <vt:lpstr>PowerPoint Presentation</vt:lpstr>
      <vt:lpstr>Complications</vt:lpstr>
      <vt:lpstr>Complications</vt:lpstr>
      <vt:lpstr>Conmplications of CKD</vt:lpstr>
      <vt:lpstr>Conmplications of CKD</vt:lpstr>
      <vt:lpstr>Renal Bone Disease - 3</vt:lpstr>
      <vt:lpstr>PowerPoint Presentation</vt:lpstr>
      <vt:lpstr>PowerPoint Presentation</vt:lpstr>
      <vt:lpstr>Management of CKD – primary prevention</vt:lpstr>
      <vt:lpstr>CKD Management Guidelines</vt:lpstr>
      <vt:lpstr>PowerPoint Presentation</vt:lpstr>
      <vt:lpstr>PowerPoint Presentation</vt:lpstr>
      <vt:lpstr>2021 NICE GUIDANCE – what is new?</vt:lpstr>
      <vt:lpstr>Definition of CKD</vt:lpstr>
      <vt:lpstr>PowerPoint Presentation</vt:lpstr>
      <vt:lpstr>PowerPoint Presentation</vt:lpstr>
      <vt:lpstr>Screening for CKD→ Early diagnosis</vt:lpstr>
      <vt:lpstr>Blood pressure control in CKD</vt:lpstr>
      <vt:lpstr>Progression of CKD is largely driven by renal haemodynamics </vt:lpstr>
      <vt:lpstr>Progression of CKD is largely driven by renal haemodynamics </vt:lpstr>
      <vt:lpstr>Guidelines for initiation and monitoring of RASI</vt:lpstr>
      <vt:lpstr>SGLT2 INHIBITORS</vt:lpstr>
      <vt:lpstr>EFFECTS OF SGLT2 INHIBITORS ON THE KIDNEY</vt:lpstr>
      <vt:lpstr>EFFECTS OF SGLT2 INHIBITORS ON THE KIDNEY</vt:lpstr>
      <vt:lpstr>PowerPoint Presentation</vt:lpstr>
      <vt:lpstr>PowerPoint Presentation</vt:lpstr>
      <vt:lpstr>What dose NICE say?</vt:lpstr>
      <vt:lpstr>What dose NICE say?</vt:lpstr>
      <vt:lpstr>CONTRAINDICATIONS AND CAUTIONS WITH SGLT2-I</vt:lpstr>
      <vt:lpstr>FINERENONE</vt:lpstr>
      <vt:lpstr>  Finerenone  </vt:lpstr>
      <vt:lpstr>PowerPoint Presentation</vt:lpstr>
      <vt:lpstr>What dose NICE say?</vt:lpstr>
      <vt:lpstr>KIDNEY RISK EQUATION</vt:lpstr>
      <vt:lpstr>PowerPoint Presentation</vt:lpstr>
      <vt:lpstr>PowerPoint Presentation</vt:lpstr>
      <vt:lpstr>PowerPoint Presentation</vt:lpstr>
      <vt:lpstr>PowerPoint Presentation</vt:lpstr>
      <vt:lpstr>Management of CKD – putting it all together</vt:lpstr>
      <vt:lpstr>PowerPoint Presentation</vt:lpstr>
      <vt:lpstr>PowerPoint Presentation</vt:lpstr>
      <vt:lpstr>PowerPoint Presentation</vt:lpstr>
      <vt:lpstr>My personal practice</vt:lpstr>
      <vt:lpstr>UHS/WKC: Relationship between UHS and Wessex Kidney Centre, PHT </vt:lpstr>
      <vt:lpstr>PowerPoint Presentation</vt:lpstr>
      <vt:lpstr>PowerPoint Presentation</vt:lpstr>
      <vt:lpstr>Any Questions?</vt:lpstr>
      <vt:lpstr>RESERVE SLIDES</vt:lpstr>
      <vt:lpstr>PowerPoint Presentation</vt:lpstr>
      <vt:lpstr>CKD TALK</vt:lpstr>
      <vt:lpstr>PowerPoint Presentation</vt:lpstr>
      <vt:lpstr>PowerPoint Presentation</vt:lpstr>
      <vt:lpstr>PowerPoint Presentation</vt:lpstr>
      <vt:lpstr>PowerPoint Presentation</vt:lpstr>
      <vt:lpstr>PowerPoint Presentation</vt:lpstr>
    </vt:vector>
  </TitlesOfParts>
  <Company>Portsmouth Hospitals NHS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CKD TALKS</dc:title>
  <dc:creator>Armstrong Kirsten - Renal Consultant</dc:creator>
  <cp:lastModifiedBy>Armstrong, Kirsten</cp:lastModifiedBy>
  <cp:revision>66</cp:revision>
  <dcterms:created xsi:type="dcterms:W3CDTF">2024-04-18T16:29:55Z</dcterms:created>
  <dcterms:modified xsi:type="dcterms:W3CDTF">2024-09-25T21:39:23Z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0x010100EBD8F73AB351864F8A3B7B74F4EB944D</vt:lpwstr>
  </property>
</Properties>
</file>