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1" r:id="rId3"/>
  </p:sldMasterIdLst>
  <p:notesMasterIdLst>
    <p:notesMasterId r:id="rId20"/>
  </p:notesMasterIdLst>
  <p:sldIdLst>
    <p:sldId id="2147473962" r:id="rId4"/>
    <p:sldId id="267" r:id="rId5"/>
    <p:sldId id="262" r:id="rId6"/>
    <p:sldId id="280" r:id="rId7"/>
    <p:sldId id="281" r:id="rId8"/>
    <p:sldId id="1923" r:id="rId9"/>
    <p:sldId id="2147473930" r:id="rId10"/>
    <p:sldId id="2147473959" r:id="rId11"/>
    <p:sldId id="257" r:id="rId12"/>
    <p:sldId id="2147473965" r:id="rId13"/>
    <p:sldId id="2147473955" r:id="rId14"/>
    <p:sldId id="2147473968" r:id="rId15"/>
    <p:sldId id="2147473969" r:id="rId16"/>
    <p:sldId id="2145707271" r:id="rId17"/>
    <p:sldId id="2147473961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B4EB7F-F141-409A-8DFF-C53E51E4F483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7311D3B-2FB3-4EBA-9566-49604B05173D}">
      <dgm:prSet phldrT="[Text]"/>
      <dgm:spPr/>
      <dgm:t>
        <a:bodyPr/>
        <a:lstStyle/>
        <a:p>
          <a:r>
            <a:rPr lang="en-GB" dirty="0"/>
            <a:t>Building on work done e.g., Best MSK Health  </a:t>
          </a:r>
        </a:p>
      </dgm:t>
    </dgm:pt>
    <dgm:pt modelId="{3FB8A1BB-E6F6-48CB-8512-2F0E9413CA81}" type="parTrans" cxnId="{1ADBFD41-F2D9-4C32-B2EF-CA94157E44B9}">
      <dgm:prSet/>
      <dgm:spPr/>
      <dgm:t>
        <a:bodyPr/>
        <a:lstStyle/>
        <a:p>
          <a:endParaRPr lang="en-GB"/>
        </a:p>
      </dgm:t>
    </dgm:pt>
    <dgm:pt modelId="{CDA3D84F-EFF9-4E72-AADD-202E188DCDD6}" type="sibTrans" cxnId="{1ADBFD41-F2D9-4C32-B2EF-CA94157E44B9}">
      <dgm:prSet/>
      <dgm:spPr/>
      <dgm:t>
        <a:bodyPr/>
        <a:lstStyle/>
        <a:p>
          <a:endParaRPr lang="en-GB"/>
        </a:p>
      </dgm:t>
    </dgm:pt>
    <dgm:pt modelId="{4227EF47-2D55-4E70-AD1E-70605F7A621F}">
      <dgm:prSet phldrT="[Text]"/>
      <dgm:spPr/>
      <dgm:t>
        <a:bodyPr/>
        <a:lstStyle/>
        <a:p>
          <a:r>
            <a:rPr lang="en-GB" dirty="0"/>
            <a:t>Recovery </a:t>
          </a:r>
        </a:p>
      </dgm:t>
    </dgm:pt>
    <dgm:pt modelId="{DFC59EAA-960C-412A-B444-87990F886FF1}" type="parTrans" cxnId="{56BA72BB-4372-4405-95DF-D59734BEB208}">
      <dgm:prSet/>
      <dgm:spPr/>
      <dgm:t>
        <a:bodyPr/>
        <a:lstStyle/>
        <a:p>
          <a:endParaRPr lang="en-GB"/>
        </a:p>
      </dgm:t>
    </dgm:pt>
    <dgm:pt modelId="{E5FB5E47-40B6-4B29-A0EC-AC285862451F}" type="sibTrans" cxnId="{56BA72BB-4372-4405-95DF-D59734BEB208}">
      <dgm:prSet/>
      <dgm:spPr/>
      <dgm:t>
        <a:bodyPr/>
        <a:lstStyle/>
        <a:p>
          <a:endParaRPr lang="en-GB"/>
        </a:p>
      </dgm:t>
    </dgm:pt>
    <dgm:pt modelId="{C70A7F4C-3E30-4DDC-92A2-310382E6FBEE}">
      <dgm:prSet phldrT="[Text]"/>
      <dgm:spPr/>
      <dgm:t>
        <a:bodyPr/>
        <a:lstStyle/>
        <a:p>
          <a:r>
            <a:rPr lang="en-GB" dirty="0"/>
            <a:t>Transformation</a:t>
          </a:r>
        </a:p>
      </dgm:t>
    </dgm:pt>
    <dgm:pt modelId="{0858FF0F-2BF5-43C1-BB50-83BBCB1824E1}" type="parTrans" cxnId="{B52ACFCF-2F39-44F7-B69F-69AC3ABD7F77}">
      <dgm:prSet/>
      <dgm:spPr/>
      <dgm:t>
        <a:bodyPr/>
        <a:lstStyle/>
        <a:p>
          <a:endParaRPr lang="en-GB"/>
        </a:p>
      </dgm:t>
    </dgm:pt>
    <dgm:pt modelId="{96E23087-9FE0-45FC-B1DC-88017BF4F6DC}" type="sibTrans" cxnId="{B52ACFCF-2F39-44F7-B69F-69AC3ABD7F77}">
      <dgm:prSet/>
      <dgm:spPr/>
      <dgm:t>
        <a:bodyPr/>
        <a:lstStyle/>
        <a:p>
          <a:endParaRPr lang="en-GB"/>
        </a:p>
      </dgm:t>
    </dgm:pt>
    <dgm:pt modelId="{165977E9-F20F-44AF-9CD4-9491068EF747}">
      <dgm:prSet phldrT="[Text]"/>
      <dgm:spPr/>
      <dgm:t>
        <a:bodyPr/>
        <a:lstStyle/>
        <a:p>
          <a:r>
            <a:rPr lang="en-GB" dirty="0"/>
            <a:t>Prevention and Long-term conditions </a:t>
          </a:r>
        </a:p>
      </dgm:t>
    </dgm:pt>
    <dgm:pt modelId="{EFA9FF72-04EF-461A-B401-DFE6152B248D}" type="parTrans" cxnId="{B525C108-A1D4-49FD-BA4F-02596ABDC575}">
      <dgm:prSet/>
      <dgm:spPr/>
      <dgm:t>
        <a:bodyPr/>
        <a:lstStyle/>
        <a:p>
          <a:endParaRPr lang="en-GB"/>
        </a:p>
      </dgm:t>
    </dgm:pt>
    <dgm:pt modelId="{55F07EAF-D08B-427A-B17D-DD205C2CDFFE}" type="sibTrans" cxnId="{B525C108-A1D4-49FD-BA4F-02596ABDC575}">
      <dgm:prSet/>
      <dgm:spPr/>
      <dgm:t>
        <a:bodyPr/>
        <a:lstStyle/>
        <a:p>
          <a:endParaRPr lang="en-GB"/>
        </a:p>
      </dgm:t>
    </dgm:pt>
    <dgm:pt modelId="{B2290255-94CA-4952-9A79-2E5149CD9F9F}">
      <dgm:prSet phldrT="[Text]"/>
      <dgm:spPr/>
      <dgm:t>
        <a:bodyPr/>
        <a:lstStyle/>
        <a:p>
          <a:r>
            <a:rPr lang="en-GB" dirty="0"/>
            <a:t>Work and health </a:t>
          </a:r>
        </a:p>
      </dgm:t>
    </dgm:pt>
    <dgm:pt modelId="{87D74192-5B06-47BE-9529-D36829F8F21E}" type="parTrans" cxnId="{CFEF9A42-17DE-43C6-B934-927D8BF2B3C8}">
      <dgm:prSet/>
      <dgm:spPr/>
      <dgm:t>
        <a:bodyPr/>
        <a:lstStyle/>
        <a:p>
          <a:endParaRPr lang="en-GB"/>
        </a:p>
      </dgm:t>
    </dgm:pt>
    <dgm:pt modelId="{23A5ADC4-D7D9-4BFD-8BE1-EA6A8D09F237}" type="sibTrans" cxnId="{CFEF9A42-17DE-43C6-B934-927D8BF2B3C8}">
      <dgm:prSet/>
      <dgm:spPr/>
      <dgm:t>
        <a:bodyPr/>
        <a:lstStyle/>
        <a:p>
          <a:endParaRPr lang="en-GB"/>
        </a:p>
      </dgm:t>
    </dgm:pt>
    <dgm:pt modelId="{6FA7BAD3-07DC-4C32-A356-B082095CD2C7}">
      <dgm:prSet phldrT="[Text]"/>
      <dgm:spPr/>
      <dgm:t>
        <a:bodyPr/>
        <a:lstStyle/>
        <a:p>
          <a:r>
            <a:rPr lang="en-GB" dirty="0"/>
            <a:t>Quality</a:t>
          </a:r>
        </a:p>
      </dgm:t>
    </dgm:pt>
    <dgm:pt modelId="{84889B3D-11DA-4004-8993-C888AB592A72}" type="parTrans" cxnId="{111DDE86-0BAA-43C8-B022-124C8D880DBE}">
      <dgm:prSet/>
      <dgm:spPr/>
      <dgm:t>
        <a:bodyPr/>
        <a:lstStyle/>
        <a:p>
          <a:endParaRPr lang="en-GB"/>
        </a:p>
      </dgm:t>
    </dgm:pt>
    <dgm:pt modelId="{460D5969-EBA8-4745-ACBC-AC1AC7F4AAAA}" type="sibTrans" cxnId="{111DDE86-0BAA-43C8-B022-124C8D880DBE}">
      <dgm:prSet/>
      <dgm:spPr/>
      <dgm:t>
        <a:bodyPr/>
        <a:lstStyle/>
        <a:p>
          <a:endParaRPr lang="en-GB"/>
        </a:p>
      </dgm:t>
    </dgm:pt>
    <dgm:pt modelId="{62661C36-00F5-4D4E-91DF-712FA5C9C81E}">
      <dgm:prSet phldrT="[Text]"/>
      <dgm:spPr/>
      <dgm:t>
        <a:bodyPr/>
        <a:lstStyle/>
        <a:p>
          <a:r>
            <a:rPr lang="en-GB" dirty="0"/>
            <a:t>Value </a:t>
          </a:r>
        </a:p>
      </dgm:t>
    </dgm:pt>
    <dgm:pt modelId="{34C79897-5425-4EA2-8876-585F9CE06972}" type="parTrans" cxnId="{982204A5-B690-4045-87C8-64EB8FF9B288}">
      <dgm:prSet/>
      <dgm:spPr/>
      <dgm:t>
        <a:bodyPr/>
        <a:lstStyle/>
        <a:p>
          <a:endParaRPr lang="en-GB"/>
        </a:p>
      </dgm:t>
    </dgm:pt>
    <dgm:pt modelId="{1425667D-D12E-44AB-9170-D2B2EC2996D3}" type="sibTrans" cxnId="{982204A5-B690-4045-87C8-64EB8FF9B288}">
      <dgm:prSet/>
      <dgm:spPr/>
      <dgm:t>
        <a:bodyPr/>
        <a:lstStyle/>
        <a:p>
          <a:endParaRPr lang="en-GB"/>
        </a:p>
      </dgm:t>
    </dgm:pt>
    <dgm:pt modelId="{4C208094-B62D-4D50-B6D4-790BCE8D52B3}" type="pres">
      <dgm:prSet presAssocID="{54B4EB7F-F141-409A-8DFF-C53E51E4F48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DCBD961-92E1-428F-94C6-35F811E3E542}" type="pres">
      <dgm:prSet presAssocID="{D7311D3B-2FB3-4EBA-9566-49604B05173D}" presName="Parent" presStyleLbl="node0" presStyleIdx="0" presStyleCnt="1">
        <dgm:presLayoutVars>
          <dgm:chMax val="6"/>
          <dgm:chPref val="6"/>
        </dgm:presLayoutVars>
      </dgm:prSet>
      <dgm:spPr/>
    </dgm:pt>
    <dgm:pt modelId="{5C09C57F-AC86-480D-B743-D7D8E3D02A32}" type="pres">
      <dgm:prSet presAssocID="{4227EF47-2D55-4E70-AD1E-70605F7A621F}" presName="Accent1" presStyleCnt="0"/>
      <dgm:spPr/>
    </dgm:pt>
    <dgm:pt modelId="{0D0ABA8C-F3D9-4B54-B506-BEC52E9D9EA1}" type="pres">
      <dgm:prSet presAssocID="{4227EF47-2D55-4E70-AD1E-70605F7A621F}" presName="Accent" presStyleLbl="bgShp" presStyleIdx="0" presStyleCnt="6"/>
      <dgm:spPr/>
    </dgm:pt>
    <dgm:pt modelId="{0646A9AF-246A-4A15-9E19-E1ED2BFA0DAC}" type="pres">
      <dgm:prSet presAssocID="{4227EF47-2D55-4E70-AD1E-70605F7A621F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DA85A89E-6BC8-47B3-B6BA-6179311779CD}" type="pres">
      <dgm:prSet presAssocID="{C70A7F4C-3E30-4DDC-92A2-310382E6FBEE}" presName="Accent2" presStyleCnt="0"/>
      <dgm:spPr/>
    </dgm:pt>
    <dgm:pt modelId="{860622DF-9DAF-4F68-884C-AEBBE89BBDD3}" type="pres">
      <dgm:prSet presAssocID="{C70A7F4C-3E30-4DDC-92A2-310382E6FBEE}" presName="Accent" presStyleLbl="bgShp" presStyleIdx="1" presStyleCnt="6"/>
      <dgm:spPr/>
    </dgm:pt>
    <dgm:pt modelId="{9DAB21CC-AFBA-418F-849D-6D4C5ECE10C1}" type="pres">
      <dgm:prSet presAssocID="{C70A7F4C-3E30-4DDC-92A2-310382E6FBEE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8ED536EF-C644-4B38-B584-467E4349913A}" type="pres">
      <dgm:prSet presAssocID="{165977E9-F20F-44AF-9CD4-9491068EF747}" presName="Accent3" presStyleCnt="0"/>
      <dgm:spPr/>
    </dgm:pt>
    <dgm:pt modelId="{442F79E4-40F0-45AF-B7A6-ADB5F363D2EF}" type="pres">
      <dgm:prSet presAssocID="{165977E9-F20F-44AF-9CD4-9491068EF747}" presName="Accent" presStyleLbl="bgShp" presStyleIdx="2" presStyleCnt="6"/>
      <dgm:spPr/>
    </dgm:pt>
    <dgm:pt modelId="{806B68BF-62F1-43C5-BF68-38309BE15B61}" type="pres">
      <dgm:prSet presAssocID="{165977E9-F20F-44AF-9CD4-9491068EF747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0164A944-3480-4D47-BEBC-BD5C2E994AE0}" type="pres">
      <dgm:prSet presAssocID="{B2290255-94CA-4952-9A79-2E5149CD9F9F}" presName="Accent4" presStyleCnt="0"/>
      <dgm:spPr/>
    </dgm:pt>
    <dgm:pt modelId="{FB83CD0B-0640-4920-964F-2FEE52F4AA2A}" type="pres">
      <dgm:prSet presAssocID="{B2290255-94CA-4952-9A79-2E5149CD9F9F}" presName="Accent" presStyleLbl="bgShp" presStyleIdx="3" presStyleCnt="6"/>
      <dgm:spPr/>
    </dgm:pt>
    <dgm:pt modelId="{BCD741F0-2AD1-4B54-94B6-11A493B04064}" type="pres">
      <dgm:prSet presAssocID="{B2290255-94CA-4952-9A79-2E5149CD9F9F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886D1B7E-755E-4CDC-ADD9-8C0C8C0F17E8}" type="pres">
      <dgm:prSet presAssocID="{6FA7BAD3-07DC-4C32-A356-B082095CD2C7}" presName="Accent5" presStyleCnt="0"/>
      <dgm:spPr/>
    </dgm:pt>
    <dgm:pt modelId="{F4F3EECA-B120-4B8C-AF1A-1A3FA440284B}" type="pres">
      <dgm:prSet presAssocID="{6FA7BAD3-07DC-4C32-A356-B082095CD2C7}" presName="Accent" presStyleLbl="bgShp" presStyleIdx="4" presStyleCnt="6"/>
      <dgm:spPr/>
    </dgm:pt>
    <dgm:pt modelId="{62C71868-5B92-4830-9560-55AA1816EBDD}" type="pres">
      <dgm:prSet presAssocID="{6FA7BAD3-07DC-4C32-A356-B082095CD2C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C7FC50DA-D2D8-46E0-9070-CDA58FCDDE5F}" type="pres">
      <dgm:prSet presAssocID="{62661C36-00F5-4D4E-91DF-712FA5C9C81E}" presName="Accent6" presStyleCnt="0"/>
      <dgm:spPr/>
    </dgm:pt>
    <dgm:pt modelId="{1C67F72B-F484-4E71-9C0A-0A8F5EF9A2B1}" type="pres">
      <dgm:prSet presAssocID="{62661C36-00F5-4D4E-91DF-712FA5C9C81E}" presName="Accent" presStyleLbl="bgShp" presStyleIdx="5" presStyleCnt="6"/>
      <dgm:spPr/>
    </dgm:pt>
    <dgm:pt modelId="{8B2A52E1-F78A-4A51-A7B4-3FD102DAD4BC}" type="pres">
      <dgm:prSet presAssocID="{62661C36-00F5-4D4E-91DF-712FA5C9C81E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525C108-A1D4-49FD-BA4F-02596ABDC575}" srcId="{D7311D3B-2FB3-4EBA-9566-49604B05173D}" destId="{165977E9-F20F-44AF-9CD4-9491068EF747}" srcOrd="2" destOrd="0" parTransId="{EFA9FF72-04EF-461A-B401-DFE6152B248D}" sibTransId="{55F07EAF-D08B-427A-B17D-DD205C2CDFFE}"/>
    <dgm:cxn modelId="{E98BB728-38F5-4B55-B8BA-22AABA696329}" type="presOf" srcId="{54B4EB7F-F141-409A-8DFF-C53E51E4F483}" destId="{4C208094-B62D-4D50-B6D4-790BCE8D52B3}" srcOrd="0" destOrd="0" presId="urn:microsoft.com/office/officeart/2011/layout/HexagonRadial"/>
    <dgm:cxn modelId="{A684253D-1DB8-4FC5-99BB-66FDBDE11B02}" type="presOf" srcId="{D7311D3B-2FB3-4EBA-9566-49604B05173D}" destId="{EDCBD961-92E1-428F-94C6-35F811E3E542}" srcOrd="0" destOrd="0" presId="urn:microsoft.com/office/officeart/2011/layout/HexagonRadial"/>
    <dgm:cxn modelId="{BB99D65F-9708-4319-97F4-483CBD2284C0}" type="presOf" srcId="{C70A7F4C-3E30-4DDC-92A2-310382E6FBEE}" destId="{9DAB21CC-AFBA-418F-849D-6D4C5ECE10C1}" srcOrd="0" destOrd="0" presId="urn:microsoft.com/office/officeart/2011/layout/HexagonRadial"/>
    <dgm:cxn modelId="{1ADBFD41-F2D9-4C32-B2EF-CA94157E44B9}" srcId="{54B4EB7F-F141-409A-8DFF-C53E51E4F483}" destId="{D7311D3B-2FB3-4EBA-9566-49604B05173D}" srcOrd="0" destOrd="0" parTransId="{3FB8A1BB-E6F6-48CB-8512-2F0E9413CA81}" sibTransId="{CDA3D84F-EFF9-4E72-AADD-202E188DCDD6}"/>
    <dgm:cxn modelId="{CFEF9A42-17DE-43C6-B934-927D8BF2B3C8}" srcId="{D7311D3B-2FB3-4EBA-9566-49604B05173D}" destId="{B2290255-94CA-4952-9A79-2E5149CD9F9F}" srcOrd="3" destOrd="0" parTransId="{87D74192-5B06-47BE-9529-D36829F8F21E}" sibTransId="{23A5ADC4-D7D9-4BFD-8BE1-EA6A8D09F237}"/>
    <dgm:cxn modelId="{090F9681-18B1-4C25-AA0C-4263596DE87F}" type="presOf" srcId="{165977E9-F20F-44AF-9CD4-9491068EF747}" destId="{806B68BF-62F1-43C5-BF68-38309BE15B61}" srcOrd="0" destOrd="0" presId="urn:microsoft.com/office/officeart/2011/layout/HexagonRadial"/>
    <dgm:cxn modelId="{AE0DEE83-432C-459E-B90C-111178B2D4CC}" type="presOf" srcId="{4227EF47-2D55-4E70-AD1E-70605F7A621F}" destId="{0646A9AF-246A-4A15-9E19-E1ED2BFA0DAC}" srcOrd="0" destOrd="0" presId="urn:microsoft.com/office/officeart/2011/layout/HexagonRadial"/>
    <dgm:cxn modelId="{111DDE86-0BAA-43C8-B022-124C8D880DBE}" srcId="{D7311D3B-2FB3-4EBA-9566-49604B05173D}" destId="{6FA7BAD3-07DC-4C32-A356-B082095CD2C7}" srcOrd="4" destOrd="0" parTransId="{84889B3D-11DA-4004-8993-C888AB592A72}" sibTransId="{460D5969-EBA8-4745-ACBC-AC1AC7F4AAAA}"/>
    <dgm:cxn modelId="{982204A5-B690-4045-87C8-64EB8FF9B288}" srcId="{D7311D3B-2FB3-4EBA-9566-49604B05173D}" destId="{62661C36-00F5-4D4E-91DF-712FA5C9C81E}" srcOrd="5" destOrd="0" parTransId="{34C79897-5425-4EA2-8876-585F9CE06972}" sibTransId="{1425667D-D12E-44AB-9170-D2B2EC2996D3}"/>
    <dgm:cxn modelId="{56BA72BB-4372-4405-95DF-D59734BEB208}" srcId="{D7311D3B-2FB3-4EBA-9566-49604B05173D}" destId="{4227EF47-2D55-4E70-AD1E-70605F7A621F}" srcOrd="0" destOrd="0" parTransId="{DFC59EAA-960C-412A-B444-87990F886FF1}" sibTransId="{E5FB5E47-40B6-4B29-A0EC-AC285862451F}"/>
    <dgm:cxn modelId="{C8B05FCA-1CFD-4DEF-8B6F-585CE1A0D956}" type="presOf" srcId="{B2290255-94CA-4952-9A79-2E5149CD9F9F}" destId="{BCD741F0-2AD1-4B54-94B6-11A493B04064}" srcOrd="0" destOrd="0" presId="urn:microsoft.com/office/officeart/2011/layout/HexagonRadial"/>
    <dgm:cxn modelId="{B52ACFCF-2F39-44F7-B69F-69AC3ABD7F77}" srcId="{D7311D3B-2FB3-4EBA-9566-49604B05173D}" destId="{C70A7F4C-3E30-4DDC-92A2-310382E6FBEE}" srcOrd="1" destOrd="0" parTransId="{0858FF0F-2BF5-43C1-BB50-83BBCB1824E1}" sibTransId="{96E23087-9FE0-45FC-B1DC-88017BF4F6DC}"/>
    <dgm:cxn modelId="{0F2972F1-BB93-4CE5-A87E-0A525D630217}" type="presOf" srcId="{6FA7BAD3-07DC-4C32-A356-B082095CD2C7}" destId="{62C71868-5B92-4830-9560-55AA1816EBDD}" srcOrd="0" destOrd="0" presId="urn:microsoft.com/office/officeart/2011/layout/HexagonRadial"/>
    <dgm:cxn modelId="{E4B90DF6-729E-418E-87E8-B76230FD00D9}" type="presOf" srcId="{62661C36-00F5-4D4E-91DF-712FA5C9C81E}" destId="{8B2A52E1-F78A-4A51-A7B4-3FD102DAD4BC}" srcOrd="0" destOrd="0" presId="urn:microsoft.com/office/officeart/2011/layout/HexagonRadial"/>
    <dgm:cxn modelId="{031DF511-82E1-43D5-A522-2FC22D239BA5}" type="presParOf" srcId="{4C208094-B62D-4D50-B6D4-790BCE8D52B3}" destId="{EDCBD961-92E1-428F-94C6-35F811E3E542}" srcOrd="0" destOrd="0" presId="urn:microsoft.com/office/officeart/2011/layout/HexagonRadial"/>
    <dgm:cxn modelId="{23CE7960-581D-4881-9298-397F30DD1255}" type="presParOf" srcId="{4C208094-B62D-4D50-B6D4-790BCE8D52B3}" destId="{5C09C57F-AC86-480D-B743-D7D8E3D02A32}" srcOrd="1" destOrd="0" presId="urn:microsoft.com/office/officeart/2011/layout/HexagonRadial"/>
    <dgm:cxn modelId="{C9B339D7-82F8-4892-8F13-F9F722B2FDDC}" type="presParOf" srcId="{5C09C57F-AC86-480D-B743-D7D8E3D02A32}" destId="{0D0ABA8C-F3D9-4B54-B506-BEC52E9D9EA1}" srcOrd="0" destOrd="0" presId="urn:microsoft.com/office/officeart/2011/layout/HexagonRadial"/>
    <dgm:cxn modelId="{9AC5BD3A-3887-4657-8B4E-D4EF2CE9AACD}" type="presParOf" srcId="{4C208094-B62D-4D50-B6D4-790BCE8D52B3}" destId="{0646A9AF-246A-4A15-9E19-E1ED2BFA0DAC}" srcOrd="2" destOrd="0" presId="urn:microsoft.com/office/officeart/2011/layout/HexagonRadial"/>
    <dgm:cxn modelId="{60CD4620-637D-487F-85CB-7F33962A662B}" type="presParOf" srcId="{4C208094-B62D-4D50-B6D4-790BCE8D52B3}" destId="{DA85A89E-6BC8-47B3-B6BA-6179311779CD}" srcOrd="3" destOrd="0" presId="urn:microsoft.com/office/officeart/2011/layout/HexagonRadial"/>
    <dgm:cxn modelId="{0FF5547F-017D-4B89-9443-F5116D764369}" type="presParOf" srcId="{DA85A89E-6BC8-47B3-B6BA-6179311779CD}" destId="{860622DF-9DAF-4F68-884C-AEBBE89BBDD3}" srcOrd="0" destOrd="0" presId="urn:microsoft.com/office/officeart/2011/layout/HexagonRadial"/>
    <dgm:cxn modelId="{7A0CA352-171D-4534-9261-E1842965347A}" type="presParOf" srcId="{4C208094-B62D-4D50-B6D4-790BCE8D52B3}" destId="{9DAB21CC-AFBA-418F-849D-6D4C5ECE10C1}" srcOrd="4" destOrd="0" presId="urn:microsoft.com/office/officeart/2011/layout/HexagonRadial"/>
    <dgm:cxn modelId="{6ECB954D-CDE8-4C37-BFD5-575B6C9EC3BE}" type="presParOf" srcId="{4C208094-B62D-4D50-B6D4-790BCE8D52B3}" destId="{8ED536EF-C644-4B38-B584-467E4349913A}" srcOrd="5" destOrd="0" presId="urn:microsoft.com/office/officeart/2011/layout/HexagonRadial"/>
    <dgm:cxn modelId="{42B9B392-A568-428D-BECE-F5057DEE0BE3}" type="presParOf" srcId="{8ED536EF-C644-4B38-B584-467E4349913A}" destId="{442F79E4-40F0-45AF-B7A6-ADB5F363D2EF}" srcOrd="0" destOrd="0" presId="urn:microsoft.com/office/officeart/2011/layout/HexagonRadial"/>
    <dgm:cxn modelId="{99CA01E1-EE91-4907-BBBB-6B6AE1D5FC6A}" type="presParOf" srcId="{4C208094-B62D-4D50-B6D4-790BCE8D52B3}" destId="{806B68BF-62F1-43C5-BF68-38309BE15B61}" srcOrd="6" destOrd="0" presId="urn:microsoft.com/office/officeart/2011/layout/HexagonRadial"/>
    <dgm:cxn modelId="{00A9DB1F-305E-4B65-B9BF-5DB89AD50CFB}" type="presParOf" srcId="{4C208094-B62D-4D50-B6D4-790BCE8D52B3}" destId="{0164A944-3480-4D47-BEBC-BD5C2E994AE0}" srcOrd="7" destOrd="0" presId="urn:microsoft.com/office/officeart/2011/layout/HexagonRadial"/>
    <dgm:cxn modelId="{B2DB9907-CAB7-463F-9BFB-35DDF7C00979}" type="presParOf" srcId="{0164A944-3480-4D47-BEBC-BD5C2E994AE0}" destId="{FB83CD0B-0640-4920-964F-2FEE52F4AA2A}" srcOrd="0" destOrd="0" presId="urn:microsoft.com/office/officeart/2011/layout/HexagonRadial"/>
    <dgm:cxn modelId="{F4FDE286-D103-4B4D-98B2-05EA5F35A63F}" type="presParOf" srcId="{4C208094-B62D-4D50-B6D4-790BCE8D52B3}" destId="{BCD741F0-2AD1-4B54-94B6-11A493B04064}" srcOrd="8" destOrd="0" presId="urn:microsoft.com/office/officeart/2011/layout/HexagonRadial"/>
    <dgm:cxn modelId="{B9C92D1D-DADA-4CB7-8B9A-EC72B9093E25}" type="presParOf" srcId="{4C208094-B62D-4D50-B6D4-790BCE8D52B3}" destId="{886D1B7E-755E-4CDC-ADD9-8C0C8C0F17E8}" srcOrd="9" destOrd="0" presId="urn:microsoft.com/office/officeart/2011/layout/HexagonRadial"/>
    <dgm:cxn modelId="{0D3820F3-0749-442B-AC15-A166469917CA}" type="presParOf" srcId="{886D1B7E-755E-4CDC-ADD9-8C0C8C0F17E8}" destId="{F4F3EECA-B120-4B8C-AF1A-1A3FA440284B}" srcOrd="0" destOrd="0" presId="urn:microsoft.com/office/officeart/2011/layout/HexagonRadial"/>
    <dgm:cxn modelId="{951DBD0F-A29B-4DCC-B096-97AB78EF5AC0}" type="presParOf" srcId="{4C208094-B62D-4D50-B6D4-790BCE8D52B3}" destId="{62C71868-5B92-4830-9560-55AA1816EBDD}" srcOrd="10" destOrd="0" presId="urn:microsoft.com/office/officeart/2011/layout/HexagonRadial"/>
    <dgm:cxn modelId="{501D1BD4-62AD-44DA-9FFE-072F3FE75AD3}" type="presParOf" srcId="{4C208094-B62D-4D50-B6D4-790BCE8D52B3}" destId="{C7FC50DA-D2D8-46E0-9070-CDA58FCDDE5F}" srcOrd="11" destOrd="0" presId="urn:microsoft.com/office/officeart/2011/layout/HexagonRadial"/>
    <dgm:cxn modelId="{7725B942-33FA-4858-A268-993C3BDF0EBB}" type="presParOf" srcId="{C7FC50DA-D2D8-46E0-9070-CDA58FCDDE5F}" destId="{1C67F72B-F484-4E71-9C0A-0A8F5EF9A2B1}" srcOrd="0" destOrd="0" presId="urn:microsoft.com/office/officeart/2011/layout/HexagonRadial"/>
    <dgm:cxn modelId="{A98C1B17-745A-4000-A5BF-80B4602840DE}" type="presParOf" srcId="{4C208094-B62D-4D50-B6D4-790BCE8D52B3}" destId="{8B2A52E1-F78A-4A51-A7B4-3FD102DAD4B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DC3B61-D045-45C0-8184-B16ABC8529D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23DAB71-E326-428F-9BFD-3F126727EAEC}">
      <dgm:prSet phldrT="[Text]" custT="1"/>
      <dgm:spPr/>
      <dgm:t>
        <a:bodyPr/>
        <a:lstStyle/>
        <a:p>
          <a:r>
            <a:rPr lang="en-GB" sz="1600" dirty="0"/>
            <a:t>Community triage  </a:t>
          </a:r>
        </a:p>
      </dgm:t>
    </dgm:pt>
    <dgm:pt modelId="{FBE000FF-643F-47F8-9588-C7E0326EBC26}" type="parTrans" cxnId="{0DF5672D-9877-49F6-95A9-DD1860612BD2}">
      <dgm:prSet/>
      <dgm:spPr/>
      <dgm:t>
        <a:bodyPr/>
        <a:lstStyle/>
        <a:p>
          <a:endParaRPr lang="en-GB"/>
        </a:p>
      </dgm:t>
    </dgm:pt>
    <dgm:pt modelId="{2073BA2E-F7C4-4662-92A2-8A965375CC3B}" type="sibTrans" cxnId="{0DF5672D-9877-49F6-95A9-DD1860612BD2}">
      <dgm:prSet/>
      <dgm:spPr/>
      <dgm:t>
        <a:bodyPr/>
        <a:lstStyle/>
        <a:p>
          <a:endParaRPr lang="en-GB"/>
        </a:p>
      </dgm:t>
    </dgm:pt>
    <dgm:pt modelId="{78D5B27A-151A-4A88-9C65-F3AD563E080D}">
      <dgm:prSet phldrT="[Text]" custT="1"/>
      <dgm:spPr/>
      <dgm:t>
        <a:bodyPr/>
        <a:lstStyle/>
        <a:p>
          <a:r>
            <a:rPr lang="en-GB" sz="1600" dirty="0"/>
            <a:t>Hospital   </a:t>
          </a:r>
        </a:p>
      </dgm:t>
    </dgm:pt>
    <dgm:pt modelId="{517CD55B-597A-4FDE-85FB-012FD4A19DAE}" type="parTrans" cxnId="{634DCA47-11F4-43EF-A593-D0D454F50D2C}">
      <dgm:prSet/>
      <dgm:spPr/>
      <dgm:t>
        <a:bodyPr/>
        <a:lstStyle/>
        <a:p>
          <a:endParaRPr lang="en-GB"/>
        </a:p>
      </dgm:t>
    </dgm:pt>
    <dgm:pt modelId="{D3D6B55A-28B4-40F3-8AA8-FF3418E0ABAD}" type="sibTrans" cxnId="{634DCA47-11F4-43EF-A593-D0D454F50D2C}">
      <dgm:prSet/>
      <dgm:spPr/>
      <dgm:t>
        <a:bodyPr/>
        <a:lstStyle/>
        <a:p>
          <a:endParaRPr lang="en-GB"/>
        </a:p>
      </dgm:t>
    </dgm:pt>
    <dgm:pt modelId="{18D2553A-35D2-44D7-84F4-944E8AB0E082}">
      <dgm:prSet phldrT="[Text]" custT="1"/>
      <dgm:spPr/>
      <dgm:t>
        <a:bodyPr/>
        <a:lstStyle/>
        <a:p>
          <a:r>
            <a:rPr lang="en-GB" sz="1600" dirty="0"/>
            <a:t>Community therapies   </a:t>
          </a:r>
        </a:p>
      </dgm:t>
    </dgm:pt>
    <dgm:pt modelId="{5009A72E-CFB5-4853-A150-951EBDE87ECA}" type="parTrans" cxnId="{4FE66F58-290F-4FC7-94C2-6382950D84B5}">
      <dgm:prSet/>
      <dgm:spPr/>
      <dgm:t>
        <a:bodyPr/>
        <a:lstStyle/>
        <a:p>
          <a:endParaRPr lang="en-GB"/>
        </a:p>
      </dgm:t>
    </dgm:pt>
    <dgm:pt modelId="{401F2475-C5BB-4532-BADB-4A6B3EF1DDBA}" type="sibTrans" cxnId="{4FE66F58-290F-4FC7-94C2-6382950D84B5}">
      <dgm:prSet/>
      <dgm:spPr/>
      <dgm:t>
        <a:bodyPr/>
        <a:lstStyle/>
        <a:p>
          <a:endParaRPr lang="en-GB"/>
        </a:p>
      </dgm:t>
    </dgm:pt>
    <dgm:pt modelId="{A529A071-E400-492C-A7E8-E21D7DD3376A}" type="pres">
      <dgm:prSet presAssocID="{C3DC3B61-D045-45C0-8184-B16ABC8529D3}" presName="compositeShape" presStyleCnt="0">
        <dgm:presLayoutVars>
          <dgm:chMax val="7"/>
          <dgm:dir/>
          <dgm:resizeHandles val="exact"/>
        </dgm:presLayoutVars>
      </dgm:prSet>
      <dgm:spPr/>
    </dgm:pt>
    <dgm:pt modelId="{26700AE3-997F-4AB4-841A-B87C3E234AF8}" type="pres">
      <dgm:prSet presAssocID="{023DAB71-E326-428F-9BFD-3F126727EAEC}" presName="circ1" presStyleLbl="vennNode1" presStyleIdx="0" presStyleCnt="3"/>
      <dgm:spPr/>
    </dgm:pt>
    <dgm:pt modelId="{81FBE455-EFF7-4D16-AEE2-41822D17ABE9}" type="pres">
      <dgm:prSet presAssocID="{023DAB71-E326-428F-9BFD-3F126727EAE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C3C0BA1-25CC-491E-8473-E835E9B0F0B6}" type="pres">
      <dgm:prSet presAssocID="{78D5B27A-151A-4A88-9C65-F3AD563E080D}" presName="circ2" presStyleLbl="vennNode1" presStyleIdx="1" presStyleCnt="3"/>
      <dgm:spPr/>
    </dgm:pt>
    <dgm:pt modelId="{B89C96D3-5942-48F0-A6D1-81CBDEBD5F97}" type="pres">
      <dgm:prSet presAssocID="{78D5B27A-151A-4A88-9C65-F3AD563E080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ED8A711-2A19-4667-B033-B3862C01D9A9}" type="pres">
      <dgm:prSet presAssocID="{18D2553A-35D2-44D7-84F4-944E8AB0E082}" presName="circ3" presStyleLbl="vennNode1" presStyleIdx="2" presStyleCnt="3"/>
      <dgm:spPr/>
    </dgm:pt>
    <dgm:pt modelId="{5951E1B8-6A23-4314-A57A-A3B2F489846A}" type="pres">
      <dgm:prSet presAssocID="{18D2553A-35D2-44D7-84F4-944E8AB0E08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DF5672D-9877-49F6-95A9-DD1860612BD2}" srcId="{C3DC3B61-D045-45C0-8184-B16ABC8529D3}" destId="{023DAB71-E326-428F-9BFD-3F126727EAEC}" srcOrd="0" destOrd="0" parTransId="{FBE000FF-643F-47F8-9588-C7E0326EBC26}" sibTransId="{2073BA2E-F7C4-4662-92A2-8A965375CC3B}"/>
    <dgm:cxn modelId="{634DCA47-11F4-43EF-A593-D0D454F50D2C}" srcId="{C3DC3B61-D045-45C0-8184-B16ABC8529D3}" destId="{78D5B27A-151A-4A88-9C65-F3AD563E080D}" srcOrd="1" destOrd="0" parTransId="{517CD55B-597A-4FDE-85FB-012FD4A19DAE}" sibTransId="{D3D6B55A-28B4-40F3-8AA8-FF3418E0ABAD}"/>
    <dgm:cxn modelId="{E66C654F-D89B-4D9B-9C08-CD0F175FE248}" type="presOf" srcId="{C3DC3B61-D045-45C0-8184-B16ABC8529D3}" destId="{A529A071-E400-492C-A7E8-E21D7DD3376A}" srcOrd="0" destOrd="0" presId="urn:microsoft.com/office/officeart/2005/8/layout/venn1"/>
    <dgm:cxn modelId="{673FF754-4DFC-44BF-AD6F-0EF3EB09838A}" type="presOf" srcId="{18D2553A-35D2-44D7-84F4-944E8AB0E082}" destId="{5951E1B8-6A23-4314-A57A-A3B2F489846A}" srcOrd="1" destOrd="0" presId="urn:microsoft.com/office/officeart/2005/8/layout/venn1"/>
    <dgm:cxn modelId="{4FE66F58-290F-4FC7-94C2-6382950D84B5}" srcId="{C3DC3B61-D045-45C0-8184-B16ABC8529D3}" destId="{18D2553A-35D2-44D7-84F4-944E8AB0E082}" srcOrd="2" destOrd="0" parTransId="{5009A72E-CFB5-4853-A150-951EBDE87ECA}" sibTransId="{401F2475-C5BB-4532-BADB-4A6B3EF1DDBA}"/>
    <dgm:cxn modelId="{E59BA6A7-6C0D-4B7C-AC14-4CCC45B5B56A}" type="presOf" srcId="{023DAB71-E326-428F-9BFD-3F126727EAEC}" destId="{81FBE455-EFF7-4D16-AEE2-41822D17ABE9}" srcOrd="1" destOrd="0" presId="urn:microsoft.com/office/officeart/2005/8/layout/venn1"/>
    <dgm:cxn modelId="{353032AA-A2E1-4100-8430-E3B338D418BA}" type="presOf" srcId="{023DAB71-E326-428F-9BFD-3F126727EAEC}" destId="{26700AE3-997F-4AB4-841A-B87C3E234AF8}" srcOrd="0" destOrd="0" presId="urn:microsoft.com/office/officeart/2005/8/layout/venn1"/>
    <dgm:cxn modelId="{BC008AAB-5901-48A4-AED0-7512C44262FF}" type="presOf" srcId="{18D2553A-35D2-44D7-84F4-944E8AB0E082}" destId="{6ED8A711-2A19-4667-B033-B3862C01D9A9}" srcOrd="0" destOrd="0" presId="urn:microsoft.com/office/officeart/2005/8/layout/venn1"/>
    <dgm:cxn modelId="{18EC9AB2-C5ED-4C70-8A34-3FFAB2D7A947}" type="presOf" srcId="{78D5B27A-151A-4A88-9C65-F3AD563E080D}" destId="{B89C96D3-5942-48F0-A6D1-81CBDEBD5F97}" srcOrd="1" destOrd="0" presId="urn:microsoft.com/office/officeart/2005/8/layout/venn1"/>
    <dgm:cxn modelId="{B01224E5-AFC9-4FD9-9B8C-7A470FB51347}" type="presOf" srcId="{78D5B27A-151A-4A88-9C65-F3AD563E080D}" destId="{AC3C0BA1-25CC-491E-8473-E835E9B0F0B6}" srcOrd="0" destOrd="0" presId="urn:microsoft.com/office/officeart/2005/8/layout/venn1"/>
    <dgm:cxn modelId="{230CD595-DF40-4068-88BC-D1429EE3486F}" type="presParOf" srcId="{A529A071-E400-492C-A7E8-E21D7DD3376A}" destId="{26700AE3-997F-4AB4-841A-B87C3E234AF8}" srcOrd="0" destOrd="0" presId="urn:microsoft.com/office/officeart/2005/8/layout/venn1"/>
    <dgm:cxn modelId="{65D54818-5905-4F9D-9311-B7F5358B2183}" type="presParOf" srcId="{A529A071-E400-492C-A7E8-E21D7DD3376A}" destId="{81FBE455-EFF7-4D16-AEE2-41822D17ABE9}" srcOrd="1" destOrd="0" presId="urn:microsoft.com/office/officeart/2005/8/layout/venn1"/>
    <dgm:cxn modelId="{78B896FA-4676-4FAD-AA59-76E41469C945}" type="presParOf" srcId="{A529A071-E400-492C-A7E8-E21D7DD3376A}" destId="{AC3C0BA1-25CC-491E-8473-E835E9B0F0B6}" srcOrd="2" destOrd="0" presId="urn:microsoft.com/office/officeart/2005/8/layout/venn1"/>
    <dgm:cxn modelId="{978515D0-36B3-46CC-9423-08A32BF1E141}" type="presParOf" srcId="{A529A071-E400-492C-A7E8-E21D7DD3376A}" destId="{B89C96D3-5942-48F0-A6D1-81CBDEBD5F97}" srcOrd="3" destOrd="0" presId="urn:microsoft.com/office/officeart/2005/8/layout/venn1"/>
    <dgm:cxn modelId="{8604C6D3-7C18-4E40-AAA4-19092E417F87}" type="presParOf" srcId="{A529A071-E400-492C-A7E8-E21D7DD3376A}" destId="{6ED8A711-2A19-4667-B033-B3862C01D9A9}" srcOrd="4" destOrd="0" presId="urn:microsoft.com/office/officeart/2005/8/layout/venn1"/>
    <dgm:cxn modelId="{D0B8EEE1-BC5D-4374-9478-9199C6B50EB1}" type="presParOf" srcId="{A529A071-E400-492C-A7E8-E21D7DD3376A}" destId="{5951E1B8-6A23-4314-A57A-A3B2F489846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6F3B6A-E950-4B26-9A19-BD5B7E5AF657}" type="doc">
      <dgm:prSet loTypeId="urn:microsoft.com/office/officeart/2011/layout/CircleProcess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D7C6D69-9E3C-4DE3-B9F3-377293AE8F68}">
      <dgm:prSet phldrT="[Text]"/>
      <dgm:spPr>
        <a:solidFill>
          <a:schemeClr val="bg1"/>
        </a:solidFill>
      </dgm:spPr>
      <dgm:t>
        <a:bodyPr/>
        <a:lstStyle/>
        <a:p>
          <a:r>
            <a:rPr lang="en-GB" dirty="0"/>
            <a:t>Recovery  </a:t>
          </a:r>
        </a:p>
      </dgm:t>
    </dgm:pt>
    <dgm:pt modelId="{7E2A03AE-4F46-4329-B2CA-2F6A8D342B38}" type="parTrans" cxnId="{3041866D-0EA9-46B7-AABA-74D59CAB99FD}">
      <dgm:prSet/>
      <dgm:spPr/>
      <dgm:t>
        <a:bodyPr/>
        <a:lstStyle/>
        <a:p>
          <a:endParaRPr lang="en-GB"/>
        </a:p>
      </dgm:t>
    </dgm:pt>
    <dgm:pt modelId="{F2CF921C-8BDF-424D-AF90-28790EC5C999}" type="sibTrans" cxnId="{3041866D-0EA9-46B7-AABA-74D59CAB99FD}">
      <dgm:prSet/>
      <dgm:spPr/>
      <dgm:t>
        <a:bodyPr/>
        <a:lstStyle/>
        <a:p>
          <a:endParaRPr lang="en-GB"/>
        </a:p>
      </dgm:t>
    </dgm:pt>
    <dgm:pt modelId="{A9B06684-E3CF-46F2-8661-B38EF64CC797}">
      <dgm:prSet phldrT="[Text]"/>
      <dgm:spPr>
        <a:solidFill>
          <a:schemeClr val="bg1"/>
        </a:solidFill>
      </dgm:spPr>
      <dgm:t>
        <a:bodyPr/>
        <a:lstStyle/>
        <a:p>
          <a:r>
            <a:rPr lang="en-GB" dirty="0"/>
            <a:t>Transformation </a:t>
          </a:r>
        </a:p>
      </dgm:t>
    </dgm:pt>
    <dgm:pt modelId="{F67C9496-FB98-4ECB-BDC8-BD1036A4DF4B}" type="parTrans" cxnId="{42D08946-307D-4E15-B9A3-F1AE609AFAEC}">
      <dgm:prSet/>
      <dgm:spPr/>
      <dgm:t>
        <a:bodyPr/>
        <a:lstStyle/>
        <a:p>
          <a:endParaRPr lang="en-GB"/>
        </a:p>
      </dgm:t>
    </dgm:pt>
    <dgm:pt modelId="{2B2412CA-7FAE-43DF-9458-71042885FEF3}" type="sibTrans" cxnId="{42D08946-307D-4E15-B9A3-F1AE609AFAEC}">
      <dgm:prSet/>
      <dgm:spPr/>
      <dgm:t>
        <a:bodyPr/>
        <a:lstStyle/>
        <a:p>
          <a:endParaRPr lang="en-GB"/>
        </a:p>
      </dgm:t>
    </dgm:pt>
    <dgm:pt modelId="{A887B9FD-BC7E-4986-BA47-40093210926D}">
      <dgm:prSet phldrT="[Text]"/>
      <dgm:spPr>
        <a:solidFill>
          <a:schemeClr val="bg1"/>
        </a:solidFill>
      </dgm:spPr>
      <dgm:t>
        <a:bodyPr/>
        <a:lstStyle/>
        <a:p>
          <a:r>
            <a:rPr lang="en-GB" dirty="0"/>
            <a:t>High</a:t>
          </a:r>
          <a:r>
            <a:rPr lang="en-GB" baseline="0" dirty="0"/>
            <a:t> quality high value  MSK services   </a:t>
          </a:r>
          <a:endParaRPr lang="en-GB" dirty="0"/>
        </a:p>
      </dgm:t>
    </dgm:pt>
    <dgm:pt modelId="{EC6423B2-319F-474E-BF7E-81A61D05BA71}" type="parTrans" cxnId="{1A53D3BF-7DD1-43D4-871D-2F5BED14D54A}">
      <dgm:prSet/>
      <dgm:spPr/>
      <dgm:t>
        <a:bodyPr/>
        <a:lstStyle/>
        <a:p>
          <a:endParaRPr lang="en-GB"/>
        </a:p>
      </dgm:t>
    </dgm:pt>
    <dgm:pt modelId="{45B60CB2-63BB-4EC5-A4AC-631B3B0BBB51}" type="sibTrans" cxnId="{1A53D3BF-7DD1-43D4-871D-2F5BED14D54A}">
      <dgm:prSet/>
      <dgm:spPr/>
      <dgm:t>
        <a:bodyPr/>
        <a:lstStyle/>
        <a:p>
          <a:endParaRPr lang="en-GB"/>
        </a:p>
      </dgm:t>
    </dgm:pt>
    <dgm:pt modelId="{211FA3B6-0BE6-442A-A4A8-74406A5C2E2C}" type="pres">
      <dgm:prSet presAssocID="{676F3B6A-E950-4B26-9A19-BD5B7E5AF65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C6BFB057-68D9-4312-9B55-E4996A3C9139}" type="pres">
      <dgm:prSet presAssocID="{A887B9FD-BC7E-4986-BA47-40093210926D}" presName="Accent3" presStyleCnt="0"/>
      <dgm:spPr/>
    </dgm:pt>
    <dgm:pt modelId="{06A9227F-8A23-4487-B00D-B98F9D6E9AB5}" type="pres">
      <dgm:prSet presAssocID="{A887B9FD-BC7E-4986-BA47-40093210926D}" presName="Accent" presStyleLbl="node1" presStyleIdx="0" presStyleCnt="3"/>
      <dgm:spPr/>
    </dgm:pt>
    <dgm:pt modelId="{B68435AC-3DB1-492D-A1DF-38F1B6FACAE9}" type="pres">
      <dgm:prSet presAssocID="{A887B9FD-BC7E-4986-BA47-40093210926D}" presName="ParentBackground3" presStyleCnt="0"/>
      <dgm:spPr/>
    </dgm:pt>
    <dgm:pt modelId="{668065EE-6CBD-4429-B463-4DF125D833B0}" type="pres">
      <dgm:prSet presAssocID="{A887B9FD-BC7E-4986-BA47-40093210926D}" presName="ParentBackground" presStyleLbl="fgAcc1" presStyleIdx="0" presStyleCnt="3"/>
      <dgm:spPr/>
    </dgm:pt>
    <dgm:pt modelId="{ECDB4D11-BF11-4583-A404-9B40016A9F84}" type="pres">
      <dgm:prSet presAssocID="{A887B9FD-BC7E-4986-BA47-40093210926D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6E0BD60-72BE-42E6-B2C3-9BD49772DA42}" type="pres">
      <dgm:prSet presAssocID="{A9B06684-E3CF-46F2-8661-B38EF64CC797}" presName="Accent2" presStyleCnt="0"/>
      <dgm:spPr/>
    </dgm:pt>
    <dgm:pt modelId="{F88E37D2-1640-4C49-8D0A-D9A534F97D12}" type="pres">
      <dgm:prSet presAssocID="{A9B06684-E3CF-46F2-8661-B38EF64CC797}" presName="Accent" presStyleLbl="node1" presStyleIdx="1" presStyleCnt="3"/>
      <dgm:spPr/>
    </dgm:pt>
    <dgm:pt modelId="{CE993448-AA74-4171-B4C4-807A2DE11AB8}" type="pres">
      <dgm:prSet presAssocID="{A9B06684-E3CF-46F2-8661-B38EF64CC797}" presName="ParentBackground2" presStyleCnt="0"/>
      <dgm:spPr/>
    </dgm:pt>
    <dgm:pt modelId="{507F9E2E-1C8B-41AB-A03F-A44CDE3A5C41}" type="pres">
      <dgm:prSet presAssocID="{A9B06684-E3CF-46F2-8661-B38EF64CC797}" presName="ParentBackground" presStyleLbl="fgAcc1" presStyleIdx="1" presStyleCnt="3"/>
      <dgm:spPr/>
    </dgm:pt>
    <dgm:pt modelId="{DE2BB329-29E6-411B-A7E8-D9D7CCEB67D7}" type="pres">
      <dgm:prSet presAssocID="{A9B06684-E3CF-46F2-8661-B38EF64CC797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1496F6B-1844-4332-8A72-821047FA43E2}" type="pres">
      <dgm:prSet presAssocID="{9D7C6D69-9E3C-4DE3-B9F3-377293AE8F68}" presName="Accent1" presStyleCnt="0"/>
      <dgm:spPr/>
    </dgm:pt>
    <dgm:pt modelId="{D31BCA93-9075-4BEA-90FD-79B4FAF0384A}" type="pres">
      <dgm:prSet presAssocID="{9D7C6D69-9E3C-4DE3-B9F3-377293AE8F68}" presName="Accent" presStyleLbl="node1" presStyleIdx="2" presStyleCnt="3"/>
      <dgm:spPr/>
    </dgm:pt>
    <dgm:pt modelId="{67841DA4-9C7B-4FBD-974E-55D4A6509341}" type="pres">
      <dgm:prSet presAssocID="{9D7C6D69-9E3C-4DE3-B9F3-377293AE8F68}" presName="ParentBackground1" presStyleCnt="0"/>
      <dgm:spPr/>
    </dgm:pt>
    <dgm:pt modelId="{1002E64A-8850-41E1-A0A7-7C0D60AC210F}" type="pres">
      <dgm:prSet presAssocID="{9D7C6D69-9E3C-4DE3-B9F3-377293AE8F68}" presName="ParentBackground" presStyleLbl="fgAcc1" presStyleIdx="2" presStyleCnt="3"/>
      <dgm:spPr/>
    </dgm:pt>
    <dgm:pt modelId="{2AC605FC-1FE1-43BE-AB66-1E5F0559CDD0}" type="pres">
      <dgm:prSet presAssocID="{9D7C6D69-9E3C-4DE3-B9F3-377293AE8F68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99023602-8C92-4A42-9DC8-7EAC21F9FCDF}" type="presOf" srcId="{A9B06684-E3CF-46F2-8661-B38EF64CC797}" destId="{DE2BB329-29E6-411B-A7E8-D9D7CCEB67D7}" srcOrd="1" destOrd="0" presId="urn:microsoft.com/office/officeart/2011/layout/CircleProcess"/>
    <dgm:cxn modelId="{8A5C5215-E6F8-4A09-8FA5-6955E9BF3A58}" type="presOf" srcId="{9D7C6D69-9E3C-4DE3-B9F3-377293AE8F68}" destId="{2AC605FC-1FE1-43BE-AB66-1E5F0559CDD0}" srcOrd="1" destOrd="0" presId="urn:microsoft.com/office/officeart/2011/layout/CircleProcess"/>
    <dgm:cxn modelId="{17D35526-6396-4073-A1F3-708D3A6E3D4D}" type="presOf" srcId="{9D7C6D69-9E3C-4DE3-B9F3-377293AE8F68}" destId="{1002E64A-8850-41E1-A0A7-7C0D60AC210F}" srcOrd="0" destOrd="0" presId="urn:microsoft.com/office/officeart/2011/layout/CircleProcess"/>
    <dgm:cxn modelId="{42D08946-307D-4E15-B9A3-F1AE609AFAEC}" srcId="{676F3B6A-E950-4B26-9A19-BD5B7E5AF657}" destId="{A9B06684-E3CF-46F2-8661-B38EF64CC797}" srcOrd="1" destOrd="0" parTransId="{F67C9496-FB98-4ECB-BDC8-BD1036A4DF4B}" sibTransId="{2B2412CA-7FAE-43DF-9458-71042885FEF3}"/>
    <dgm:cxn modelId="{3041866D-0EA9-46B7-AABA-74D59CAB99FD}" srcId="{676F3B6A-E950-4B26-9A19-BD5B7E5AF657}" destId="{9D7C6D69-9E3C-4DE3-B9F3-377293AE8F68}" srcOrd="0" destOrd="0" parTransId="{7E2A03AE-4F46-4329-B2CA-2F6A8D342B38}" sibTransId="{F2CF921C-8BDF-424D-AF90-28790EC5C999}"/>
    <dgm:cxn modelId="{A75E5670-82D3-4D15-AAA1-21D45852B708}" type="presOf" srcId="{A887B9FD-BC7E-4986-BA47-40093210926D}" destId="{668065EE-6CBD-4429-B463-4DF125D833B0}" srcOrd="0" destOrd="0" presId="urn:microsoft.com/office/officeart/2011/layout/CircleProcess"/>
    <dgm:cxn modelId="{9EF1FE7A-E168-45CF-8F11-462374525C4B}" type="presOf" srcId="{676F3B6A-E950-4B26-9A19-BD5B7E5AF657}" destId="{211FA3B6-0BE6-442A-A4A8-74406A5C2E2C}" srcOrd="0" destOrd="0" presId="urn:microsoft.com/office/officeart/2011/layout/CircleProcess"/>
    <dgm:cxn modelId="{2E37B58E-E30C-4017-8FB9-6FC620F97C19}" type="presOf" srcId="{A887B9FD-BC7E-4986-BA47-40093210926D}" destId="{ECDB4D11-BF11-4583-A404-9B40016A9F84}" srcOrd="1" destOrd="0" presId="urn:microsoft.com/office/officeart/2011/layout/CircleProcess"/>
    <dgm:cxn modelId="{1A53D3BF-7DD1-43D4-871D-2F5BED14D54A}" srcId="{676F3B6A-E950-4B26-9A19-BD5B7E5AF657}" destId="{A887B9FD-BC7E-4986-BA47-40093210926D}" srcOrd="2" destOrd="0" parTransId="{EC6423B2-319F-474E-BF7E-81A61D05BA71}" sibTransId="{45B60CB2-63BB-4EC5-A4AC-631B3B0BBB51}"/>
    <dgm:cxn modelId="{AFE9ECDC-E86F-4D49-9E05-AD6283F578ED}" type="presOf" srcId="{A9B06684-E3CF-46F2-8661-B38EF64CC797}" destId="{507F9E2E-1C8B-41AB-A03F-A44CDE3A5C41}" srcOrd="0" destOrd="0" presId="urn:microsoft.com/office/officeart/2011/layout/CircleProcess"/>
    <dgm:cxn modelId="{369D31DD-5A7F-4F48-9355-9B0C19E490B4}" type="presParOf" srcId="{211FA3B6-0BE6-442A-A4A8-74406A5C2E2C}" destId="{C6BFB057-68D9-4312-9B55-E4996A3C9139}" srcOrd="0" destOrd="0" presId="urn:microsoft.com/office/officeart/2011/layout/CircleProcess"/>
    <dgm:cxn modelId="{F4B45EA3-D62D-47FC-AD1E-F67D87491AE6}" type="presParOf" srcId="{C6BFB057-68D9-4312-9B55-E4996A3C9139}" destId="{06A9227F-8A23-4487-B00D-B98F9D6E9AB5}" srcOrd="0" destOrd="0" presId="urn:microsoft.com/office/officeart/2011/layout/CircleProcess"/>
    <dgm:cxn modelId="{A44DA716-F4B8-477E-9B2C-AD7416FE62F5}" type="presParOf" srcId="{211FA3B6-0BE6-442A-A4A8-74406A5C2E2C}" destId="{B68435AC-3DB1-492D-A1DF-38F1B6FACAE9}" srcOrd="1" destOrd="0" presId="urn:microsoft.com/office/officeart/2011/layout/CircleProcess"/>
    <dgm:cxn modelId="{63FB5F7F-BE8B-4EA9-A346-82C82A28C14C}" type="presParOf" srcId="{B68435AC-3DB1-492D-A1DF-38F1B6FACAE9}" destId="{668065EE-6CBD-4429-B463-4DF125D833B0}" srcOrd="0" destOrd="0" presId="urn:microsoft.com/office/officeart/2011/layout/CircleProcess"/>
    <dgm:cxn modelId="{9147EA64-AC95-4707-ABF1-95CC635CE147}" type="presParOf" srcId="{211FA3B6-0BE6-442A-A4A8-74406A5C2E2C}" destId="{ECDB4D11-BF11-4583-A404-9B40016A9F84}" srcOrd="2" destOrd="0" presId="urn:microsoft.com/office/officeart/2011/layout/CircleProcess"/>
    <dgm:cxn modelId="{9159C159-290B-4BA7-8801-FF7629D2082B}" type="presParOf" srcId="{211FA3B6-0BE6-442A-A4A8-74406A5C2E2C}" destId="{76E0BD60-72BE-42E6-B2C3-9BD49772DA42}" srcOrd="3" destOrd="0" presId="urn:microsoft.com/office/officeart/2011/layout/CircleProcess"/>
    <dgm:cxn modelId="{785E8BA7-D8F6-4271-8831-C9C16BCA01DF}" type="presParOf" srcId="{76E0BD60-72BE-42E6-B2C3-9BD49772DA42}" destId="{F88E37D2-1640-4C49-8D0A-D9A534F97D12}" srcOrd="0" destOrd="0" presId="urn:microsoft.com/office/officeart/2011/layout/CircleProcess"/>
    <dgm:cxn modelId="{BBC48365-5B91-4655-82EA-6840F63560F9}" type="presParOf" srcId="{211FA3B6-0BE6-442A-A4A8-74406A5C2E2C}" destId="{CE993448-AA74-4171-B4C4-807A2DE11AB8}" srcOrd="4" destOrd="0" presId="urn:microsoft.com/office/officeart/2011/layout/CircleProcess"/>
    <dgm:cxn modelId="{3D2D475D-89FF-43D0-B2B6-BA8164312661}" type="presParOf" srcId="{CE993448-AA74-4171-B4C4-807A2DE11AB8}" destId="{507F9E2E-1C8B-41AB-A03F-A44CDE3A5C41}" srcOrd="0" destOrd="0" presId="urn:microsoft.com/office/officeart/2011/layout/CircleProcess"/>
    <dgm:cxn modelId="{CC83EE5E-2F8E-484F-BBBC-06F36E3FFCF4}" type="presParOf" srcId="{211FA3B6-0BE6-442A-A4A8-74406A5C2E2C}" destId="{DE2BB329-29E6-411B-A7E8-D9D7CCEB67D7}" srcOrd="5" destOrd="0" presId="urn:microsoft.com/office/officeart/2011/layout/CircleProcess"/>
    <dgm:cxn modelId="{04906B76-3FBE-458D-8D33-D999E2C350FA}" type="presParOf" srcId="{211FA3B6-0BE6-442A-A4A8-74406A5C2E2C}" destId="{C1496F6B-1844-4332-8A72-821047FA43E2}" srcOrd="6" destOrd="0" presId="urn:microsoft.com/office/officeart/2011/layout/CircleProcess"/>
    <dgm:cxn modelId="{16127A4D-4142-4499-B1BA-87757D3ABF2B}" type="presParOf" srcId="{C1496F6B-1844-4332-8A72-821047FA43E2}" destId="{D31BCA93-9075-4BEA-90FD-79B4FAF0384A}" srcOrd="0" destOrd="0" presId="urn:microsoft.com/office/officeart/2011/layout/CircleProcess"/>
    <dgm:cxn modelId="{68024CA1-6358-4F62-A0D0-099C7D27D9B4}" type="presParOf" srcId="{211FA3B6-0BE6-442A-A4A8-74406A5C2E2C}" destId="{67841DA4-9C7B-4FBD-974E-55D4A6509341}" srcOrd="7" destOrd="0" presId="urn:microsoft.com/office/officeart/2011/layout/CircleProcess"/>
    <dgm:cxn modelId="{FD05F202-6080-4455-B050-07059E0C8C59}" type="presParOf" srcId="{67841DA4-9C7B-4FBD-974E-55D4A6509341}" destId="{1002E64A-8850-41E1-A0A7-7C0D60AC210F}" srcOrd="0" destOrd="0" presId="urn:microsoft.com/office/officeart/2011/layout/CircleProcess"/>
    <dgm:cxn modelId="{E532660C-C21C-4ABC-88BD-308EC29B99B7}" type="presParOf" srcId="{211FA3B6-0BE6-442A-A4A8-74406A5C2E2C}" destId="{2AC605FC-1FE1-43BE-AB66-1E5F0559CDD0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BD961-92E1-428F-94C6-35F811E3E542}">
      <dsp:nvSpPr>
        <dsp:cNvPr id="0" name=""/>
        <dsp:cNvSpPr/>
      </dsp:nvSpPr>
      <dsp:spPr>
        <a:xfrm>
          <a:off x="2952810" y="1748061"/>
          <a:ext cx="2221862" cy="192200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Building on work done e.g., Best MSK Health  </a:t>
          </a:r>
        </a:p>
      </dsp:txBody>
      <dsp:txXfrm>
        <a:off x="3321004" y="2066564"/>
        <a:ext cx="1485474" cy="1284995"/>
      </dsp:txXfrm>
    </dsp:sp>
    <dsp:sp modelId="{860622DF-9DAF-4F68-884C-AEBBE89BBDD3}">
      <dsp:nvSpPr>
        <dsp:cNvPr id="0" name=""/>
        <dsp:cNvSpPr/>
      </dsp:nvSpPr>
      <dsp:spPr>
        <a:xfrm>
          <a:off x="4344123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6A9AF-246A-4A15-9E19-E1ED2BFA0DAC}">
      <dsp:nvSpPr>
        <dsp:cNvPr id="0" name=""/>
        <dsp:cNvSpPr/>
      </dsp:nvSpPr>
      <dsp:spPr>
        <a:xfrm>
          <a:off x="3157475" y="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Recovery </a:t>
          </a:r>
        </a:p>
      </dsp:txBody>
      <dsp:txXfrm>
        <a:off x="3459220" y="261045"/>
        <a:ext cx="1217310" cy="1053116"/>
      </dsp:txXfrm>
    </dsp:sp>
    <dsp:sp modelId="{442F79E4-40F0-45AF-B7A6-ADB5F363D2EF}">
      <dsp:nvSpPr>
        <dsp:cNvPr id="0" name=""/>
        <dsp:cNvSpPr/>
      </dsp:nvSpPr>
      <dsp:spPr>
        <a:xfrm>
          <a:off x="5322487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B21CC-AFBA-418F-849D-6D4C5ECE10C1}">
      <dsp:nvSpPr>
        <dsp:cNvPr id="0" name=""/>
        <dsp:cNvSpPr/>
      </dsp:nvSpPr>
      <dsp:spPr>
        <a:xfrm>
          <a:off x="4827361" y="968857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Transformation</a:t>
          </a:r>
        </a:p>
      </dsp:txBody>
      <dsp:txXfrm>
        <a:off x="5129106" y="1229902"/>
        <a:ext cx="1217310" cy="1053116"/>
      </dsp:txXfrm>
    </dsp:sp>
    <dsp:sp modelId="{FB83CD0B-0640-4920-964F-2FEE52F4AA2A}">
      <dsp:nvSpPr>
        <dsp:cNvPr id="0" name=""/>
        <dsp:cNvSpPr/>
      </dsp:nvSpPr>
      <dsp:spPr>
        <a:xfrm>
          <a:off x="4642852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6B68BF-62F1-43C5-BF68-38309BE15B61}">
      <dsp:nvSpPr>
        <dsp:cNvPr id="0" name=""/>
        <dsp:cNvSpPr/>
      </dsp:nvSpPr>
      <dsp:spPr>
        <a:xfrm>
          <a:off x="4827361" y="2873519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Prevention and Long-term conditions </a:t>
          </a:r>
        </a:p>
      </dsp:txBody>
      <dsp:txXfrm>
        <a:off x="5129106" y="3134564"/>
        <a:ext cx="1217310" cy="1053116"/>
      </dsp:txXfrm>
    </dsp:sp>
    <dsp:sp modelId="{F4F3EECA-B120-4B8C-AF1A-1A3FA440284B}">
      <dsp:nvSpPr>
        <dsp:cNvPr id="0" name=""/>
        <dsp:cNvSpPr/>
      </dsp:nvSpPr>
      <dsp:spPr>
        <a:xfrm>
          <a:off x="2956944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741F0-2AD1-4B54-94B6-11A493B04064}">
      <dsp:nvSpPr>
        <dsp:cNvPr id="0" name=""/>
        <dsp:cNvSpPr/>
      </dsp:nvSpPr>
      <dsp:spPr>
        <a:xfrm>
          <a:off x="3157475" y="384346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Work and health </a:t>
          </a:r>
        </a:p>
      </dsp:txBody>
      <dsp:txXfrm>
        <a:off x="3459220" y="4104505"/>
        <a:ext cx="1217310" cy="1053116"/>
      </dsp:txXfrm>
    </dsp:sp>
    <dsp:sp modelId="{1C67F72B-F484-4E71-9C0A-0A8F5EF9A2B1}">
      <dsp:nvSpPr>
        <dsp:cNvPr id="0" name=""/>
        <dsp:cNvSpPr/>
      </dsp:nvSpPr>
      <dsp:spPr>
        <a:xfrm>
          <a:off x="1962559" y="251155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C71868-5B92-4830-9560-55AA1816EBDD}">
      <dsp:nvSpPr>
        <dsp:cNvPr id="0" name=""/>
        <dsp:cNvSpPr/>
      </dsp:nvSpPr>
      <dsp:spPr>
        <a:xfrm>
          <a:off x="1479837" y="2874602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Quality</a:t>
          </a:r>
        </a:p>
      </dsp:txBody>
      <dsp:txXfrm>
        <a:off x="1781582" y="3135647"/>
        <a:ext cx="1217310" cy="1053116"/>
      </dsp:txXfrm>
    </dsp:sp>
    <dsp:sp modelId="{8B2A52E1-F78A-4A51-A7B4-3FD102DAD4BC}">
      <dsp:nvSpPr>
        <dsp:cNvPr id="0" name=""/>
        <dsp:cNvSpPr/>
      </dsp:nvSpPr>
      <dsp:spPr>
        <a:xfrm>
          <a:off x="1479837" y="96669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Value </a:t>
          </a:r>
        </a:p>
      </dsp:txBody>
      <dsp:txXfrm>
        <a:off x="1781582" y="1227735"/>
        <a:ext cx="1217310" cy="1053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00AE3-997F-4AB4-841A-B87C3E234AF8}">
      <dsp:nvSpPr>
        <dsp:cNvPr id="0" name=""/>
        <dsp:cNvSpPr/>
      </dsp:nvSpPr>
      <dsp:spPr>
        <a:xfrm>
          <a:off x="1763289" y="45620"/>
          <a:ext cx="2189794" cy="21897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Community triage  </a:t>
          </a:r>
        </a:p>
      </dsp:txBody>
      <dsp:txXfrm>
        <a:off x="2055262" y="428834"/>
        <a:ext cx="1605849" cy="985407"/>
      </dsp:txXfrm>
    </dsp:sp>
    <dsp:sp modelId="{AC3C0BA1-25CC-491E-8473-E835E9B0F0B6}">
      <dsp:nvSpPr>
        <dsp:cNvPr id="0" name=""/>
        <dsp:cNvSpPr/>
      </dsp:nvSpPr>
      <dsp:spPr>
        <a:xfrm>
          <a:off x="2553440" y="1414242"/>
          <a:ext cx="2189794" cy="21897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Hospital   </a:t>
          </a:r>
        </a:p>
      </dsp:txBody>
      <dsp:txXfrm>
        <a:off x="3223152" y="1979939"/>
        <a:ext cx="1313876" cy="1204387"/>
      </dsp:txXfrm>
    </dsp:sp>
    <dsp:sp modelId="{6ED8A711-2A19-4667-B033-B3862C01D9A9}">
      <dsp:nvSpPr>
        <dsp:cNvPr id="0" name=""/>
        <dsp:cNvSpPr/>
      </dsp:nvSpPr>
      <dsp:spPr>
        <a:xfrm>
          <a:off x="973138" y="1414242"/>
          <a:ext cx="2189794" cy="21897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Community therapies   </a:t>
          </a:r>
        </a:p>
      </dsp:txBody>
      <dsp:txXfrm>
        <a:off x="1179344" y="1979939"/>
        <a:ext cx="1313876" cy="12043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9227F-8A23-4487-B00D-B98F9D6E9AB5}">
      <dsp:nvSpPr>
        <dsp:cNvPr id="0" name=""/>
        <dsp:cNvSpPr/>
      </dsp:nvSpPr>
      <dsp:spPr>
        <a:xfrm>
          <a:off x="4654638" y="696467"/>
          <a:ext cx="1844924" cy="18452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065EE-6CBD-4429-B463-4DF125D833B0}">
      <dsp:nvSpPr>
        <dsp:cNvPr id="0" name=""/>
        <dsp:cNvSpPr/>
      </dsp:nvSpPr>
      <dsp:spPr>
        <a:xfrm>
          <a:off x="4715895" y="757986"/>
          <a:ext cx="1722409" cy="1722226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High</a:t>
          </a:r>
          <a:r>
            <a:rPr lang="en-GB" sz="1400" kern="1200" baseline="0" dirty="0"/>
            <a:t> quality high value  MSK services   </a:t>
          </a:r>
          <a:endParaRPr lang="en-GB" sz="1400" kern="1200" dirty="0"/>
        </a:p>
      </dsp:txBody>
      <dsp:txXfrm>
        <a:off x="4962125" y="1004065"/>
        <a:ext cx="1229949" cy="1230069"/>
      </dsp:txXfrm>
    </dsp:sp>
    <dsp:sp modelId="{F88E37D2-1640-4C49-8D0A-D9A534F97D12}">
      <dsp:nvSpPr>
        <dsp:cNvPr id="0" name=""/>
        <dsp:cNvSpPr/>
      </dsp:nvSpPr>
      <dsp:spPr>
        <a:xfrm rot="2700000">
          <a:off x="2750078" y="698697"/>
          <a:ext cx="1840480" cy="184048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F9E2E-1C8B-41AB-A03F-A44CDE3A5C41}">
      <dsp:nvSpPr>
        <dsp:cNvPr id="0" name=""/>
        <dsp:cNvSpPr/>
      </dsp:nvSpPr>
      <dsp:spPr>
        <a:xfrm>
          <a:off x="2809113" y="757986"/>
          <a:ext cx="1722409" cy="1722226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Transformation </a:t>
          </a:r>
        </a:p>
      </dsp:txBody>
      <dsp:txXfrm>
        <a:off x="3055343" y="1004065"/>
        <a:ext cx="1229949" cy="1230069"/>
      </dsp:txXfrm>
    </dsp:sp>
    <dsp:sp modelId="{D31BCA93-9075-4BEA-90FD-79B4FAF0384A}">
      <dsp:nvSpPr>
        <dsp:cNvPr id="0" name=""/>
        <dsp:cNvSpPr/>
      </dsp:nvSpPr>
      <dsp:spPr>
        <a:xfrm rot="2700000">
          <a:off x="843296" y="698697"/>
          <a:ext cx="1840480" cy="184048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2E64A-8850-41E1-A0A7-7C0D60AC210F}">
      <dsp:nvSpPr>
        <dsp:cNvPr id="0" name=""/>
        <dsp:cNvSpPr/>
      </dsp:nvSpPr>
      <dsp:spPr>
        <a:xfrm>
          <a:off x="902331" y="757986"/>
          <a:ext cx="1722409" cy="1722226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Recovery  </a:t>
          </a:r>
        </a:p>
      </dsp:txBody>
      <dsp:txXfrm>
        <a:off x="1148561" y="1004065"/>
        <a:ext cx="1229949" cy="1230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D0A89-1C51-42DD-BEFF-64CC18AF10D5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5369D-151D-40E0-961D-422EED28C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619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Standard title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EC7EF-95E1-3D44-A982-BC7A3E9C617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756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EC7EF-95E1-3D44-A982-BC7A3E9C617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308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4F40E-12C4-48FA-A9D0-995171A9241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927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4F40E-12C4-48FA-A9D0-995171A9241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553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EC7EF-95E1-3D44-A982-BC7A3E9C617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035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EC7EF-95E1-3D44-A982-BC7A3E9C617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0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EC7EF-95E1-3D44-A982-BC7A3E9C617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227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EC7EF-95E1-3D44-A982-BC7A3E9C617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361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10" Type="http://schemas.openxmlformats.org/officeDocument/2006/relationships/image" Target="../media/image1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F5F0D-9A4E-A5D5-585B-207B9BCA9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ADA7E-D91C-8627-50D7-8891C9182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AFF83-B657-5C3E-A9BF-92604CD61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F5D1-B0BA-420F-910C-4A997035F72E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6C08A-3350-DD66-A9B8-605E0D85A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3CBD0-4B99-7E52-33C5-F948FB9F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B179-F399-4B8D-AADE-D3CFBDCE8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07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25429-B22A-9C69-EDDB-0C8DD5700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AA90F2-4259-1D94-DF8F-0DF15F17E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A0207-646C-52A1-8EC3-3F2A810BA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F5D1-B0BA-420F-910C-4A997035F72E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62796-268F-0079-A9FC-671005FC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934F6-E94A-4D4D-ABA2-FCF79C5CC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B179-F399-4B8D-AADE-D3CFBDCE8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450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C33390-DEDA-63A5-3FDD-00EE671426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5823B2-2D85-C94E-19B1-4B51384C8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29C1B-5F93-E651-809F-3C92955AB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F5D1-B0BA-420F-910C-4A997035F72E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FCA55-31F7-56F5-81AF-C311B42DC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523D4-200B-B9CD-0C2D-6C3B4ED28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B179-F399-4B8D-AADE-D3CFBDCE8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55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, basic text on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32DDCA5-A307-96EA-64A8-CCBA8E5F6393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413" y="3166643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2708" y="2106000"/>
            <a:ext cx="7632000" cy="40264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pic>
        <p:nvPicPr>
          <p:cNvPr id="4" name="Picture 3" descr="A blue squares with white letters&#10;&#10;Description automatically generated">
            <a:extLst>
              <a:ext uri="{FF2B5EF4-FFF2-40B4-BE49-F238E27FC236}">
                <a16:creationId xmlns:a16="http://schemas.microsoft.com/office/drawing/2014/main" id="{A9359A62-9593-F6E4-8489-A44FF86EA8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689" y="6031934"/>
            <a:ext cx="1834240" cy="51154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8195E2-7B15-F320-48B2-14A571E066FA}"/>
              </a:ext>
            </a:extLst>
          </p:cNvPr>
          <p:cNvCxnSpPr>
            <a:cxnSpLocks/>
          </p:cNvCxnSpPr>
          <p:nvPr userDrawn="1"/>
        </p:nvCxnSpPr>
        <p:spPr>
          <a:xfrm>
            <a:off x="338689" y="6602468"/>
            <a:ext cx="11361698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02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598E9D71-498A-0294-DB92-FA8A45963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8374" y="-558025"/>
            <a:ext cx="11319578" cy="8005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D054BE-B63C-B248-A010-D04767679C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002268"/>
            <a:ext cx="5418194" cy="250769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5400" b="1" spc="-3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3AB80-4EA2-FC4A-9654-92EF4DFF4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1" y="3600000"/>
            <a:ext cx="5516516" cy="10249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1DEB39-6B31-D948-AF21-75D8DF423B1B}"/>
              </a:ext>
            </a:extLst>
          </p:cNvPr>
          <p:cNvSpPr txBox="1"/>
          <p:nvPr userDrawn="1"/>
        </p:nvSpPr>
        <p:spPr>
          <a:xfrm>
            <a:off x="3225114" y="601774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2A1D7-0D87-D844-942F-FEAD20579184}"/>
              </a:ext>
            </a:extLst>
          </p:cNvPr>
          <p:cNvSpPr txBox="1"/>
          <p:nvPr userDrawn="1"/>
        </p:nvSpPr>
        <p:spPr>
          <a:xfrm>
            <a:off x="9233452" y="548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8D04FEF-6120-D9DF-6018-2393FD137B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045" y="364425"/>
            <a:ext cx="1208955" cy="979789"/>
          </a:xfrm>
          <a:prstGeom prst="rect">
            <a:avLst/>
          </a:prstGeom>
        </p:spPr>
      </p:pic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7E0CF663-1494-5BC2-182B-4FDB66287B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2000" y="1002268"/>
            <a:ext cx="2114555" cy="530450"/>
          </a:xfrm>
          <a:prstGeom prst="rect">
            <a:avLst/>
          </a:prstGeom>
        </p:spPr>
      </p:pic>
      <p:pic>
        <p:nvPicPr>
          <p:cNvPr id="10" name="Picture 9" descr="A logo with blue gears and text&#10;&#10;Description automatically generated with medium confidence">
            <a:extLst>
              <a:ext uri="{FF2B5EF4-FFF2-40B4-BE49-F238E27FC236}">
                <a16:creationId xmlns:a16="http://schemas.microsoft.com/office/drawing/2014/main" id="{8D9B54E8-9192-55B2-774E-B3DC194CE57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19779" y="6160222"/>
            <a:ext cx="1740221" cy="5638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C22880-C390-57D4-44CB-94AB13C6EA3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744" y="1688497"/>
            <a:ext cx="3459281" cy="2056321"/>
          </a:xfrm>
          <a:prstGeom prst="rect">
            <a:avLst/>
          </a:prstGeom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307E1B-9C2D-B5C0-ED62-D72067CA875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640" y="4454753"/>
            <a:ext cx="2298209" cy="146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75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ple-Icons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41F68A-44AA-5742-B124-91614CFD14BB}"/>
              </a:ext>
            </a:extLst>
          </p:cNvPr>
          <p:cNvSpPr/>
          <p:nvPr userDrawn="1"/>
        </p:nvSpPr>
        <p:spPr>
          <a:xfrm>
            <a:off x="383058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68E66E-4300-C34D-B490-E2E6A73E585A}"/>
              </a:ext>
            </a:extLst>
          </p:cNvPr>
          <p:cNvSpPr/>
          <p:nvPr userDrawn="1"/>
        </p:nvSpPr>
        <p:spPr>
          <a:xfrm>
            <a:off x="383058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37980B-A75B-014B-A7A8-965882204640}"/>
              </a:ext>
            </a:extLst>
          </p:cNvPr>
          <p:cNvSpPr/>
          <p:nvPr userDrawn="1"/>
        </p:nvSpPr>
        <p:spPr>
          <a:xfrm>
            <a:off x="1534525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B5FF7D-C2EF-9E4C-A4CF-A835052E5DF8}"/>
              </a:ext>
            </a:extLst>
          </p:cNvPr>
          <p:cNvSpPr/>
          <p:nvPr userDrawn="1"/>
        </p:nvSpPr>
        <p:spPr>
          <a:xfrm>
            <a:off x="2685992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7481C1-F4F0-BE4E-B991-152BB9620270}"/>
              </a:ext>
            </a:extLst>
          </p:cNvPr>
          <p:cNvSpPr/>
          <p:nvPr userDrawn="1"/>
        </p:nvSpPr>
        <p:spPr>
          <a:xfrm>
            <a:off x="3837459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BC860F-BE8A-634D-9A96-33CE6D96B9F0}"/>
              </a:ext>
            </a:extLst>
          </p:cNvPr>
          <p:cNvSpPr/>
          <p:nvPr userDrawn="1"/>
        </p:nvSpPr>
        <p:spPr>
          <a:xfrm>
            <a:off x="4988926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A913FF-786C-1944-BF18-E9AB064B3444}"/>
              </a:ext>
            </a:extLst>
          </p:cNvPr>
          <p:cNvSpPr/>
          <p:nvPr userDrawn="1"/>
        </p:nvSpPr>
        <p:spPr>
          <a:xfrm>
            <a:off x="6140393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22D839-E390-8340-B649-B4FC5A6CFD70}"/>
              </a:ext>
            </a:extLst>
          </p:cNvPr>
          <p:cNvSpPr/>
          <p:nvPr userDrawn="1"/>
        </p:nvSpPr>
        <p:spPr>
          <a:xfrm>
            <a:off x="7291860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40EE3D-EEFC-874A-A65B-DDDE03FC3221}"/>
              </a:ext>
            </a:extLst>
          </p:cNvPr>
          <p:cNvSpPr/>
          <p:nvPr userDrawn="1"/>
        </p:nvSpPr>
        <p:spPr>
          <a:xfrm>
            <a:off x="8443327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667BF2-B8EF-D949-9F15-FC3B3099AD58}"/>
              </a:ext>
            </a:extLst>
          </p:cNvPr>
          <p:cNvSpPr/>
          <p:nvPr userDrawn="1"/>
        </p:nvSpPr>
        <p:spPr>
          <a:xfrm>
            <a:off x="9594794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7201170-3375-514F-99C2-E37C6903968A}"/>
              </a:ext>
            </a:extLst>
          </p:cNvPr>
          <p:cNvSpPr/>
          <p:nvPr userDrawn="1"/>
        </p:nvSpPr>
        <p:spPr>
          <a:xfrm>
            <a:off x="10746258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18572B-1544-A043-9B02-7AB01C90C51F}"/>
              </a:ext>
            </a:extLst>
          </p:cNvPr>
          <p:cNvSpPr/>
          <p:nvPr userDrawn="1"/>
        </p:nvSpPr>
        <p:spPr>
          <a:xfrm>
            <a:off x="1534525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D2BEC2-9D68-CC4D-A04A-BB949A02D509}"/>
              </a:ext>
            </a:extLst>
          </p:cNvPr>
          <p:cNvSpPr/>
          <p:nvPr userDrawn="1"/>
        </p:nvSpPr>
        <p:spPr>
          <a:xfrm>
            <a:off x="2685992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415083-D44F-FE40-A8D1-7BFAC700DF6C}"/>
              </a:ext>
            </a:extLst>
          </p:cNvPr>
          <p:cNvSpPr/>
          <p:nvPr userDrawn="1"/>
        </p:nvSpPr>
        <p:spPr>
          <a:xfrm>
            <a:off x="3837459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E67BC68-4FB2-EE4A-A33E-6A7AF0CF413F}"/>
              </a:ext>
            </a:extLst>
          </p:cNvPr>
          <p:cNvSpPr/>
          <p:nvPr userDrawn="1"/>
        </p:nvSpPr>
        <p:spPr>
          <a:xfrm>
            <a:off x="4988926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77C142-7A53-7A4A-A8FB-FBF33048E364}"/>
              </a:ext>
            </a:extLst>
          </p:cNvPr>
          <p:cNvSpPr/>
          <p:nvPr userDrawn="1"/>
        </p:nvSpPr>
        <p:spPr>
          <a:xfrm>
            <a:off x="6140393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DC5831-BE66-5045-87AF-18EBDF02747B}"/>
              </a:ext>
            </a:extLst>
          </p:cNvPr>
          <p:cNvSpPr/>
          <p:nvPr userDrawn="1"/>
        </p:nvSpPr>
        <p:spPr>
          <a:xfrm>
            <a:off x="7291860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CB65DE4-B016-474E-A1C1-495957C7CA04}"/>
              </a:ext>
            </a:extLst>
          </p:cNvPr>
          <p:cNvSpPr/>
          <p:nvPr userDrawn="1"/>
        </p:nvSpPr>
        <p:spPr>
          <a:xfrm>
            <a:off x="8443327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8B3AA15-3E6B-C347-B0BE-F416C5684A23}"/>
              </a:ext>
            </a:extLst>
          </p:cNvPr>
          <p:cNvSpPr/>
          <p:nvPr userDrawn="1"/>
        </p:nvSpPr>
        <p:spPr>
          <a:xfrm>
            <a:off x="9594794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C0924D-A95B-1E43-84A3-825886C48DD3}"/>
              </a:ext>
            </a:extLst>
          </p:cNvPr>
          <p:cNvSpPr/>
          <p:nvPr userDrawn="1"/>
        </p:nvSpPr>
        <p:spPr>
          <a:xfrm>
            <a:off x="10746258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6737CC-78B4-0C46-99B9-341CFA60EF40}"/>
              </a:ext>
            </a:extLst>
          </p:cNvPr>
          <p:cNvSpPr/>
          <p:nvPr userDrawn="1"/>
        </p:nvSpPr>
        <p:spPr>
          <a:xfrm>
            <a:off x="383058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455CAA-C332-E746-A62B-4F86F892F94A}"/>
              </a:ext>
            </a:extLst>
          </p:cNvPr>
          <p:cNvSpPr/>
          <p:nvPr userDrawn="1"/>
        </p:nvSpPr>
        <p:spPr>
          <a:xfrm>
            <a:off x="1534525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BF322EA-8B44-2C46-9412-34692FAFE8CB}"/>
              </a:ext>
            </a:extLst>
          </p:cNvPr>
          <p:cNvSpPr/>
          <p:nvPr userDrawn="1"/>
        </p:nvSpPr>
        <p:spPr>
          <a:xfrm>
            <a:off x="2685992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B462B7-0B7F-EA46-9EFF-D26991D2304D}"/>
              </a:ext>
            </a:extLst>
          </p:cNvPr>
          <p:cNvSpPr/>
          <p:nvPr userDrawn="1"/>
        </p:nvSpPr>
        <p:spPr>
          <a:xfrm>
            <a:off x="3837459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F522785-C8F3-734E-AF20-487FED2CEBCA}"/>
              </a:ext>
            </a:extLst>
          </p:cNvPr>
          <p:cNvSpPr/>
          <p:nvPr userDrawn="1"/>
        </p:nvSpPr>
        <p:spPr>
          <a:xfrm>
            <a:off x="4988926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98AD1D6-A541-1941-8B56-2FF0936767C6}"/>
              </a:ext>
            </a:extLst>
          </p:cNvPr>
          <p:cNvSpPr/>
          <p:nvPr userDrawn="1"/>
        </p:nvSpPr>
        <p:spPr>
          <a:xfrm>
            <a:off x="6140393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44F750-124C-F246-BCDD-67595B93DC88}"/>
              </a:ext>
            </a:extLst>
          </p:cNvPr>
          <p:cNvSpPr/>
          <p:nvPr userDrawn="1"/>
        </p:nvSpPr>
        <p:spPr>
          <a:xfrm>
            <a:off x="7291860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5499656-96AE-C649-B3C1-81D5C6F60DA6}"/>
              </a:ext>
            </a:extLst>
          </p:cNvPr>
          <p:cNvSpPr/>
          <p:nvPr userDrawn="1"/>
        </p:nvSpPr>
        <p:spPr>
          <a:xfrm>
            <a:off x="8443327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3150134-3C23-2A41-8EC0-2D0F308CD2FE}"/>
              </a:ext>
            </a:extLst>
          </p:cNvPr>
          <p:cNvSpPr/>
          <p:nvPr userDrawn="1"/>
        </p:nvSpPr>
        <p:spPr>
          <a:xfrm>
            <a:off x="9594794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A542EAC-EEE9-2748-9DAC-6986FFF6348A}"/>
              </a:ext>
            </a:extLst>
          </p:cNvPr>
          <p:cNvSpPr/>
          <p:nvPr userDrawn="1"/>
        </p:nvSpPr>
        <p:spPr>
          <a:xfrm>
            <a:off x="10746258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1CDB1A-8B42-520A-323D-5D120AA42E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pic>
        <p:nvPicPr>
          <p:cNvPr id="45" name="Picture 44" descr="A blue squares with white letters&#10;&#10;Description automatically generated">
            <a:extLst>
              <a:ext uri="{FF2B5EF4-FFF2-40B4-BE49-F238E27FC236}">
                <a16:creationId xmlns:a16="http://schemas.microsoft.com/office/drawing/2014/main" id="{8F51E824-A354-EDB1-2068-24815B731C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8689" y="6031934"/>
            <a:ext cx="1834240" cy="511541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9D619FB-3B80-33F0-C9B1-B48C885CB4D8}"/>
              </a:ext>
            </a:extLst>
          </p:cNvPr>
          <p:cNvCxnSpPr>
            <a:cxnSpLocks/>
          </p:cNvCxnSpPr>
          <p:nvPr userDrawn="1"/>
        </p:nvCxnSpPr>
        <p:spPr>
          <a:xfrm>
            <a:off x="338689" y="6602468"/>
            <a:ext cx="11361698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57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ample-Icons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41F68A-44AA-5742-B124-91614CFD14BB}"/>
              </a:ext>
            </a:extLst>
          </p:cNvPr>
          <p:cNvSpPr/>
          <p:nvPr userDrawn="1"/>
        </p:nvSpPr>
        <p:spPr>
          <a:xfrm>
            <a:off x="383058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18572B-1544-A043-9B02-7AB01C90C51F}"/>
              </a:ext>
            </a:extLst>
          </p:cNvPr>
          <p:cNvSpPr/>
          <p:nvPr userDrawn="1"/>
        </p:nvSpPr>
        <p:spPr>
          <a:xfrm>
            <a:off x="1534525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D2BEC2-9D68-CC4D-A04A-BB949A02D509}"/>
              </a:ext>
            </a:extLst>
          </p:cNvPr>
          <p:cNvSpPr/>
          <p:nvPr userDrawn="1"/>
        </p:nvSpPr>
        <p:spPr>
          <a:xfrm>
            <a:off x="2685992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415083-D44F-FE40-A8D1-7BFAC700DF6C}"/>
              </a:ext>
            </a:extLst>
          </p:cNvPr>
          <p:cNvSpPr/>
          <p:nvPr userDrawn="1"/>
        </p:nvSpPr>
        <p:spPr>
          <a:xfrm>
            <a:off x="3837459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6737CC-78B4-0C46-99B9-341CFA60EF40}"/>
              </a:ext>
            </a:extLst>
          </p:cNvPr>
          <p:cNvSpPr/>
          <p:nvPr userDrawn="1"/>
        </p:nvSpPr>
        <p:spPr>
          <a:xfrm>
            <a:off x="383058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455CAA-C332-E746-A62B-4F86F892F94A}"/>
              </a:ext>
            </a:extLst>
          </p:cNvPr>
          <p:cNvSpPr/>
          <p:nvPr userDrawn="1"/>
        </p:nvSpPr>
        <p:spPr>
          <a:xfrm>
            <a:off x="1534525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BF322EA-8B44-2C46-9412-34692FAFE8CB}"/>
              </a:ext>
            </a:extLst>
          </p:cNvPr>
          <p:cNvSpPr/>
          <p:nvPr userDrawn="1"/>
        </p:nvSpPr>
        <p:spPr>
          <a:xfrm>
            <a:off x="2685992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B462B7-0B7F-EA46-9EFF-D26991D2304D}"/>
              </a:ext>
            </a:extLst>
          </p:cNvPr>
          <p:cNvSpPr/>
          <p:nvPr userDrawn="1"/>
        </p:nvSpPr>
        <p:spPr>
          <a:xfrm>
            <a:off x="3837459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10BDAA4-2C6C-4E47-9616-5977DD23D840}"/>
              </a:ext>
            </a:extLst>
          </p:cNvPr>
          <p:cNvSpPr/>
          <p:nvPr userDrawn="1"/>
        </p:nvSpPr>
        <p:spPr>
          <a:xfrm>
            <a:off x="5122911" y="3175160"/>
            <a:ext cx="1991467" cy="1948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91AF0D-B60D-2949-AB30-089AD6A4A5A1}"/>
              </a:ext>
            </a:extLst>
          </p:cNvPr>
          <p:cNvSpPr/>
          <p:nvPr userDrawn="1"/>
        </p:nvSpPr>
        <p:spPr>
          <a:xfrm>
            <a:off x="7474153" y="3175160"/>
            <a:ext cx="1991467" cy="1948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76B0456-3FC3-5D44-A9F1-56A57FD0B992}"/>
              </a:ext>
            </a:extLst>
          </p:cNvPr>
          <p:cNvSpPr/>
          <p:nvPr userDrawn="1"/>
        </p:nvSpPr>
        <p:spPr>
          <a:xfrm>
            <a:off x="9825395" y="3175160"/>
            <a:ext cx="1991467" cy="1948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69F651-3737-5832-DC5A-9DB8A57B6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1CA835D-248C-29AB-B7DE-5AD7C7D2A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pic>
        <p:nvPicPr>
          <p:cNvPr id="7" name="Picture 6" descr="A blue squares with white letters&#10;&#10;Description automatically generated">
            <a:extLst>
              <a:ext uri="{FF2B5EF4-FFF2-40B4-BE49-F238E27FC236}">
                <a16:creationId xmlns:a16="http://schemas.microsoft.com/office/drawing/2014/main" id="{5467B98C-47A0-7936-EE5E-AA1571C38B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8689" y="6031934"/>
            <a:ext cx="1834240" cy="51154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DC0706-8963-507D-7B68-CC054C3E48BB}"/>
              </a:ext>
            </a:extLst>
          </p:cNvPr>
          <p:cNvCxnSpPr>
            <a:cxnSpLocks/>
          </p:cNvCxnSpPr>
          <p:nvPr userDrawn="1"/>
        </p:nvCxnSpPr>
        <p:spPr>
          <a:xfrm>
            <a:off x="338689" y="6602468"/>
            <a:ext cx="11361698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54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subhead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5992"/>
            <a:ext cx="11088000" cy="3216434"/>
          </a:xfrm>
          <a:prstGeom prst="rect">
            <a:avLst/>
          </a:prstGeom>
        </p:spPr>
        <p:txBody>
          <a:bodyPr lIns="0" tIns="0" rIns="0" bIns="0" numCol="2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B79D01-2A70-DAF1-6A65-BC0424C2FE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pic>
        <p:nvPicPr>
          <p:cNvPr id="11" name="Picture 10" descr="A blue squares with white letters&#10;&#10;Description automatically generated">
            <a:extLst>
              <a:ext uri="{FF2B5EF4-FFF2-40B4-BE49-F238E27FC236}">
                <a16:creationId xmlns:a16="http://schemas.microsoft.com/office/drawing/2014/main" id="{5C07192F-C00B-DD97-6D1D-FBEDD3D9C5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8689" y="6031934"/>
            <a:ext cx="1834240" cy="51154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5D23AB9-9C82-7B97-B349-D36AF613052B}"/>
              </a:ext>
            </a:extLst>
          </p:cNvPr>
          <p:cNvCxnSpPr>
            <a:cxnSpLocks/>
          </p:cNvCxnSpPr>
          <p:nvPr userDrawn="1"/>
        </p:nvCxnSpPr>
        <p:spPr>
          <a:xfrm>
            <a:off x="338689" y="6602468"/>
            <a:ext cx="11361698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79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, subhead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5992"/>
            <a:ext cx="11088000" cy="3456000"/>
          </a:xfrm>
          <a:prstGeom prst="rect">
            <a:avLst/>
          </a:prstGeom>
        </p:spPr>
        <p:txBody>
          <a:bodyPr lIns="0" tIns="0" rIns="0" bIns="0" numCol="2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9FE9CC-24C2-9AAC-6340-A9E7BC3249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pic>
        <p:nvPicPr>
          <p:cNvPr id="11" name="Picture 10" descr="A blue squares with white letters&#10;&#10;Description automatically generated">
            <a:extLst>
              <a:ext uri="{FF2B5EF4-FFF2-40B4-BE49-F238E27FC236}">
                <a16:creationId xmlns:a16="http://schemas.microsoft.com/office/drawing/2014/main" id="{00650857-260D-116E-57FF-A5C89B00D3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8689" y="6031934"/>
            <a:ext cx="1834240" cy="51154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3491E3-9BBC-7D03-C847-75F70A50FFD6}"/>
              </a:ext>
            </a:extLst>
          </p:cNvPr>
          <p:cNvCxnSpPr>
            <a:cxnSpLocks/>
          </p:cNvCxnSpPr>
          <p:nvPr userDrawn="1"/>
        </p:nvCxnSpPr>
        <p:spPr>
          <a:xfrm>
            <a:off x="338689" y="6602468"/>
            <a:ext cx="11361698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93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, subhead,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6000"/>
            <a:ext cx="11088000" cy="3456000"/>
          </a:xfrm>
          <a:prstGeom prst="rect">
            <a:avLst/>
          </a:prstGeom>
        </p:spPr>
        <p:txBody>
          <a:bodyPr lIns="0" tIns="0" rIns="0" bIns="0" numCol="3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7F89CB-5AF7-9C7B-6503-F287E127E8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pic>
        <p:nvPicPr>
          <p:cNvPr id="6" name="Picture 5" descr="A blue squares with white letters&#10;&#10;Description automatically generated">
            <a:extLst>
              <a:ext uri="{FF2B5EF4-FFF2-40B4-BE49-F238E27FC236}">
                <a16:creationId xmlns:a16="http://schemas.microsoft.com/office/drawing/2014/main" id="{5E5CF41C-D816-0F84-FFC1-9642020191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8689" y="6031934"/>
            <a:ext cx="1834240" cy="51154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C076AA-2928-074D-00EE-0D9DC8403879}"/>
              </a:ext>
            </a:extLst>
          </p:cNvPr>
          <p:cNvCxnSpPr>
            <a:cxnSpLocks/>
          </p:cNvCxnSpPr>
          <p:nvPr userDrawn="1"/>
        </p:nvCxnSpPr>
        <p:spPr>
          <a:xfrm>
            <a:off x="338689" y="6602468"/>
            <a:ext cx="11361698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79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, subhead, bullets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71999"/>
            <a:ext cx="11088000" cy="31804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2088000"/>
            <a:ext cx="11012644" cy="5779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771D90-A686-C949-8872-F69893BCF8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4955267-CD3E-4484-1B20-32E90EB4ED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pic>
        <p:nvPicPr>
          <p:cNvPr id="2" name="Picture 1" descr="A blue squares with white letters&#10;&#10;Description automatically generated">
            <a:extLst>
              <a:ext uri="{FF2B5EF4-FFF2-40B4-BE49-F238E27FC236}">
                <a16:creationId xmlns:a16="http://schemas.microsoft.com/office/drawing/2014/main" id="{0CD495EA-4C58-C544-DCC6-CC240323FF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8689" y="6031934"/>
            <a:ext cx="1834240" cy="51154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C53C4F3-2D5B-5953-F2DA-84918817703F}"/>
              </a:ext>
            </a:extLst>
          </p:cNvPr>
          <p:cNvCxnSpPr>
            <a:cxnSpLocks/>
          </p:cNvCxnSpPr>
          <p:nvPr userDrawn="1"/>
        </p:nvCxnSpPr>
        <p:spPr>
          <a:xfrm>
            <a:off x="338689" y="6602468"/>
            <a:ext cx="11361698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60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9C59C-5A9D-D797-C63E-946B87375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AE057-3FED-2D5A-9D5E-677DFF8C2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F4F3B-5D80-3C80-2DED-7C454856A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F5D1-B0BA-420F-910C-4A997035F72E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052BF-BFFE-456C-08A3-AA615081D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4CF0A-4D51-A84A-4B3E-3E4FD0B0B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B179-F399-4B8D-AADE-D3CFBDCE8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664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slide with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4093" y="1647568"/>
            <a:ext cx="4909569" cy="313006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ts val="42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Headline over a number of lines,</a:t>
            </a:r>
            <a:br>
              <a:rPr lang="en-GB" dirty="0"/>
            </a:br>
            <a:r>
              <a:rPr lang="en-GB" dirty="0"/>
              <a:t>keep to maximum of four lines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pPr algn="r"/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F456E7-F404-A541-B6E9-27C1B10EC6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pic>
        <p:nvPicPr>
          <p:cNvPr id="3" name="Picture 2" descr="A blue squares with white letters&#10;&#10;Description automatically generated">
            <a:extLst>
              <a:ext uri="{FF2B5EF4-FFF2-40B4-BE49-F238E27FC236}">
                <a16:creationId xmlns:a16="http://schemas.microsoft.com/office/drawing/2014/main" id="{A940FA97-49AE-DFA0-9AE2-BFDA7BC73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689" y="6031934"/>
            <a:ext cx="1834240" cy="51154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293A183-C97F-903F-95AF-2E757B8AA336}"/>
              </a:ext>
            </a:extLst>
          </p:cNvPr>
          <p:cNvCxnSpPr>
            <a:cxnSpLocks/>
          </p:cNvCxnSpPr>
          <p:nvPr userDrawn="1"/>
        </p:nvCxnSpPr>
        <p:spPr>
          <a:xfrm>
            <a:off x="338689" y="6602468"/>
            <a:ext cx="11361698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26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Grid Boxes 4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7721" y="2088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B540671A-ED56-3548-A508-080ABBDB5E58}"/>
              </a:ext>
            </a:extLst>
          </p:cNvPr>
          <p:cNvSpPr/>
          <p:nvPr userDrawn="1"/>
        </p:nvSpPr>
        <p:spPr>
          <a:xfrm>
            <a:off x="2277721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1884" y="2089034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6231884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17D8E3-CAD4-674B-ABC3-946291000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77721" y="464926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8FD6A08D-6DD3-C845-8B17-CC9297B607DC}"/>
              </a:ext>
            </a:extLst>
          </p:cNvPr>
          <p:cNvSpPr/>
          <p:nvPr userDrawn="1"/>
        </p:nvSpPr>
        <p:spPr>
          <a:xfrm>
            <a:off x="2277721" y="3749267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7BD5561-5536-6F4A-AD32-EFB7423F2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1884" y="465042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B5A7277B-59DD-844A-A364-77AED24CBAC1}"/>
              </a:ext>
            </a:extLst>
          </p:cNvPr>
          <p:cNvSpPr/>
          <p:nvPr userDrawn="1"/>
        </p:nvSpPr>
        <p:spPr>
          <a:xfrm>
            <a:off x="6239447" y="3752201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ACF78F6-439A-384B-9C21-D11B5B50E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244FF8-F4E4-0514-77D0-8D8D69F933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pic>
        <p:nvPicPr>
          <p:cNvPr id="2" name="Picture 1" descr="A blue squares with white letters&#10;&#10;Description automatically generated">
            <a:extLst>
              <a:ext uri="{FF2B5EF4-FFF2-40B4-BE49-F238E27FC236}">
                <a16:creationId xmlns:a16="http://schemas.microsoft.com/office/drawing/2014/main" id="{6F569D30-372E-C3E7-839C-13215855DB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8689" y="6031934"/>
            <a:ext cx="1834240" cy="51154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5AECEEE-3319-7E2B-693B-F680A497DBA6}"/>
              </a:ext>
            </a:extLst>
          </p:cNvPr>
          <p:cNvCxnSpPr>
            <a:cxnSpLocks/>
          </p:cNvCxnSpPr>
          <p:nvPr userDrawn="1"/>
        </p:nvCxnSpPr>
        <p:spPr>
          <a:xfrm>
            <a:off x="338689" y="6602468"/>
            <a:ext cx="11361698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71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Grid Boxes 2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" y="2699082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432000" y="1691082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42484D6-4364-A442-9ABC-5042556E62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4378" y="2699082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9E7ED11E-4751-6140-AC11-8C5B88B96EE4}"/>
              </a:ext>
            </a:extLst>
          </p:cNvPr>
          <p:cNvSpPr/>
          <p:nvPr userDrawn="1"/>
        </p:nvSpPr>
        <p:spPr>
          <a:xfrm>
            <a:off x="4324378" y="1691082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5DD270E-858A-0745-A4F5-3FE5B49194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D787DC-00EF-B13A-FE97-CE51273E86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pic>
        <p:nvPicPr>
          <p:cNvPr id="2" name="Picture 1" descr="A blue squares with white letters&#10;&#10;Description automatically generated">
            <a:extLst>
              <a:ext uri="{FF2B5EF4-FFF2-40B4-BE49-F238E27FC236}">
                <a16:creationId xmlns:a16="http://schemas.microsoft.com/office/drawing/2014/main" id="{B6BFFE48-4D45-A405-5F1E-6337003D39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8689" y="6031934"/>
            <a:ext cx="1834240" cy="51154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08A97B9-EE4B-D083-4C3D-6F6D6F6D2667}"/>
              </a:ext>
            </a:extLst>
          </p:cNvPr>
          <p:cNvCxnSpPr>
            <a:cxnSpLocks/>
          </p:cNvCxnSpPr>
          <p:nvPr userDrawn="1"/>
        </p:nvCxnSpPr>
        <p:spPr>
          <a:xfrm>
            <a:off x="338689" y="6602468"/>
            <a:ext cx="11361698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73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id, Titles 4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205929B3-ED58-E54F-B724-E24FB5F163DF}"/>
              </a:ext>
            </a:extLst>
          </p:cNvPr>
          <p:cNvSpPr/>
          <p:nvPr userDrawn="1"/>
        </p:nvSpPr>
        <p:spPr>
          <a:xfrm>
            <a:off x="432000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2088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2000" y="2089034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4392000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17D8E3-CAD4-674B-ABC3-946291000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0" y="4644000"/>
            <a:ext cx="3564000" cy="1279932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8FD6A08D-6DD3-C845-8B17-CC9297B607DC}"/>
              </a:ext>
            </a:extLst>
          </p:cNvPr>
          <p:cNvSpPr/>
          <p:nvPr userDrawn="1"/>
        </p:nvSpPr>
        <p:spPr>
          <a:xfrm>
            <a:off x="432000" y="3744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7BD5561-5536-6F4A-AD32-EFB7423F2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92000" y="4644000"/>
            <a:ext cx="3564000" cy="127993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B5A7277B-59DD-844A-A364-77AED24CBAC1}"/>
              </a:ext>
            </a:extLst>
          </p:cNvPr>
          <p:cNvSpPr/>
          <p:nvPr userDrawn="1"/>
        </p:nvSpPr>
        <p:spPr>
          <a:xfrm>
            <a:off x="4392000" y="3744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F5640E1-FA0E-4F42-9387-CD7C434D2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555C5-A77A-2E44-BAF7-246298421E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1296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4B913F3-B51C-1F4F-BA00-F024BBF468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00000" y="1302462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A16CC21-F99A-6F47-A063-FA9FE06BAE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3852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11DBD00-D83F-EF49-900D-B6C65CED27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00000" y="3852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A4CC6C-41AA-2D50-A8B9-63559566F4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pic>
        <p:nvPicPr>
          <p:cNvPr id="2" name="Picture 1" descr="A blue squares with white letters&#10;&#10;Description automatically generated">
            <a:extLst>
              <a:ext uri="{FF2B5EF4-FFF2-40B4-BE49-F238E27FC236}">
                <a16:creationId xmlns:a16="http://schemas.microsoft.com/office/drawing/2014/main" id="{1F65D981-60E1-9FED-72C3-F2CB4F2B77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8689" y="6031934"/>
            <a:ext cx="1834240" cy="51154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9363DD-0C3E-31A2-1925-ED993500C8F1}"/>
              </a:ext>
            </a:extLst>
          </p:cNvPr>
          <p:cNvCxnSpPr>
            <a:cxnSpLocks/>
          </p:cNvCxnSpPr>
          <p:nvPr userDrawn="1"/>
        </p:nvCxnSpPr>
        <p:spPr>
          <a:xfrm>
            <a:off x="338689" y="6602468"/>
            <a:ext cx="11361698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41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F1649F8-C95E-B04E-A0E7-F89193CC97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7224" y="1314156"/>
            <a:ext cx="7503849" cy="3466727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>
              <a:buNone/>
              <a:defRPr sz="42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“Showcase quotation</a:t>
            </a:r>
            <a:br>
              <a:rPr lang="en-GB" dirty="0"/>
            </a:br>
            <a:r>
              <a:rPr lang="en-GB" dirty="0"/>
              <a:t>with left aligned text over multiple lines. Try to keep</a:t>
            </a:r>
            <a:br>
              <a:rPr lang="en-GB" dirty="0"/>
            </a:br>
            <a:r>
              <a:rPr lang="en-GB" dirty="0"/>
              <a:t>it to four lines if </a:t>
            </a:r>
            <a:r>
              <a:rPr lang="en-GB" dirty="0" err="1"/>
              <a:t>poss</a:t>
            </a:r>
            <a:r>
              <a:rPr lang="en-GB" dirty="0"/>
              <a:t> or five lines max.”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406466E-798B-BE4C-B09F-C1B1244AAB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4780883"/>
            <a:ext cx="7503849" cy="8969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Name Surname,</a:t>
            </a:r>
            <a:br>
              <a:rPr lang="en-GB" dirty="0"/>
            </a:br>
            <a:r>
              <a:rPr lang="en-GB" dirty="0"/>
              <a:t>Job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86FEEE-9136-D68E-6360-B4FDD6D917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pic>
        <p:nvPicPr>
          <p:cNvPr id="2" name="Picture 1" descr="A blue squares with white letters&#10;&#10;Description automatically generated">
            <a:extLst>
              <a:ext uri="{FF2B5EF4-FFF2-40B4-BE49-F238E27FC236}">
                <a16:creationId xmlns:a16="http://schemas.microsoft.com/office/drawing/2014/main" id="{FF300B7F-7390-1623-3749-3B833AA1D0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8689" y="6031934"/>
            <a:ext cx="1834240" cy="51154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2659721-C3FD-C4C4-BD8D-E323FA87AA69}"/>
              </a:ext>
            </a:extLst>
          </p:cNvPr>
          <p:cNvCxnSpPr>
            <a:cxnSpLocks/>
          </p:cNvCxnSpPr>
          <p:nvPr userDrawn="1"/>
        </p:nvCxnSpPr>
        <p:spPr>
          <a:xfrm>
            <a:off x="338689" y="6602468"/>
            <a:ext cx="11361698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09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E4EE10-8D4E-C85B-5620-784900182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2C90ABAC-E435-5C65-A8FA-9E315CE9DE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43F37B1-1F8A-2CA4-9D19-C0E420FB42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7052" y="1673324"/>
            <a:ext cx="3461285" cy="658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Heading label</a:t>
            </a:r>
          </a:p>
        </p:txBody>
      </p:sp>
      <p:pic>
        <p:nvPicPr>
          <p:cNvPr id="3" name="Picture 2" descr="A blue squares with white letters&#10;&#10;Description automatically generated">
            <a:extLst>
              <a:ext uri="{FF2B5EF4-FFF2-40B4-BE49-F238E27FC236}">
                <a16:creationId xmlns:a16="http://schemas.microsoft.com/office/drawing/2014/main" id="{4416D54B-D10C-D151-1C66-D4157107DE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8689" y="6031934"/>
            <a:ext cx="1834240" cy="51154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62EF1E-EA07-7D9F-4670-5F4D538A31C3}"/>
              </a:ext>
            </a:extLst>
          </p:cNvPr>
          <p:cNvCxnSpPr>
            <a:cxnSpLocks/>
          </p:cNvCxnSpPr>
          <p:nvPr userDrawn="1"/>
        </p:nvCxnSpPr>
        <p:spPr>
          <a:xfrm>
            <a:off x="338689" y="6602468"/>
            <a:ext cx="11361698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E4EE10-8D4E-C85B-5620-784900182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2C90ABAC-E435-5C65-A8FA-9E315CE9DE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A16B251-D1BB-394C-319F-40E8F04D7F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7052" y="1673324"/>
            <a:ext cx="3461285" cy="658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Heading label</a:t>
            </a:r>
          </a:p>
        </p:txBody>
      </p:sp>
      <p:pic>
        <p:nvPicPr>
          <p:cNvPr id="6" name="Picture 5" descr="A blue squares with white letters&#10;&#10;Description automatically generated">
            <a:extLst>
              <a:ext uri="{FF2B5EF4-FFF2-40B4-BE49-F238E27FC236}">
                <a16:creationId xmlns:a16="http://schemas.microsoft.com/office/drawing/2014/main" id="{C07C016D-BB18-583C-70B5-23FAD527DE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8689" y="6031934"/>
            <a:ext cx="1834240" cy="51154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8BF4FA-2968-4108-ED10-01A00B37F4CD}"/>
              </a:ext>
            </a:extLst>
          </p:cNvPr>
          <p:cNvCxnSpPr>
            <a:cxnSpLocks/>
          </p:cNvCxnSpPr>
          <p:nvPr userDrawn="1"/>
        </p:nvCxnSpPr>
        <p:spPr>
          <a:xfrm>
            <a:off x="338689" y="6602468"/>
            <a:ext cx="11361698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76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and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2196E5-15CA-15E3-1E10-32B3D19927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652C93B3-5A12-5AAD-2ACF-93939EE7F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pic>
        <p:nvPicPr>
          <p:cNvPr id="2" name="Picture 1" descr="A blue squares with white letters&#10;&#10;Description automatically generated">
            <a:extLst>
              <a:ext uri="{FF2B5EF4-FFF2-40B4-BE49-F238E27FC236}">
                <a16:creationId xmlns:a16="http://schemas.microsoft.com/office/drawing/2014/main" id="{48617B69-3802-5E4D-D096-43355E3EA8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8689" y="6031934"/>
            <a:ext cx="1834240" cy="51154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5F45D9-0EEE-EDE6-58BB-8B6D61F337DB}"/>
              </a:ext>
            </a:extLst>
          </p:cNvPr>
          <p:cNvCxnSpPr>
            <a:cxnSpLocks/>
          </p:cNvCxnSpPr>
          <p:nvPr userDrawn="1"/>
        </p:nvCxnSpPr>
        <p:spPr>
          <a:xfrm>
            <a:off x="338689" y="6602468"/>
            <a:ext cx="11361698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EA7B0BA1-E61A-5019-0AA4-5328CA2AB0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B4F947-0C85-DAF2-683C-40847EF7F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 descr="A blue squares with white letters&#10;&#10;Description automatically generated">
            <a:extLst>
              <a:ext uri="{FF2B5EF4-FFF2-40B4-BE49-F238E27FC236}">
                <a16:creationId xmlns:a16="http://schemas.microsoft.com/office/drawing/2014/main" id="{8CC579D4-0122-A761-3915-C9C18A57D9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8689" y="6031934"/>
            <a:ext cx="1834240" cy="51154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43B146-70BC-97A5-7204-7D9B1EAEFF48}"/>
              </a:ext>
            </a:extLst>
          </p:cNvPr>
          <p:cNvCxnSpPr>
            <a:cxnSpLocks/>
          </p:cNvCxnSpPr>
          <p:nvPr userDrawn="1"/>
        </p:nvCxnSpPr>
        <p:spPr>
          <a:xfrm>
            <a:off x="338689" y="6602468"/>
            <a:ext cx="11361698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84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30C3909-1482-1013-E118-A2CE0A1DD3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932" y="3564000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932" y="2520000"/>
            <a:ext cx="6948488" cy="9636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  <p:pic>
        <p:nvPicPr>
          <p:cNvPr id="2" name="Picture 1" descr="A blue squares with white letters&#10;&#10;Description automatically generated">
            <a:extLst>
              <a:ext uri="{FF2B5EF4-FFF2-40B4-BE49-F238E27FC236}">
                <a16:creationId xmlns:a16="http://schemas.microsoft.com/office/drawing/2014/main" id="{B8C433CA-ED8A-4B13-EF3F-865CDEA383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8689" y="6031934"/>
            <a:ext cx="1834240" cy="51154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D9BECA0-76A4-9033-6072-D9F4AA80B3CB}"/>
              </a:ext>
            </a:extLst>
          </p:cNvPr>
          <p:cNvCxnSpPr>
            <a:cxnSpLocks/>
          </p:cNvCxnSpPr>
          <p:nvPr userDrawn="1"/>
        </p:nvCxnSpPr>
        <p:spPr>
          <a:xfrm>
            <a:off x="338689" y="6602468"/>
            <a:ext cx="11361698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88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0E220-B471-44E4-B30C-6485D5A68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B6C7D-458D-CEE7-2222-3D7490988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B04CD-12FE-5A2D-0AE5-C4F2B7A9D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F5D1-B0BA-420F-910C-4A997035F72E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266BB-525D-DAAA-09AD-ACCEE4A47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E7B4C-B39A-EF4D-39D3-F39BA2315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B179-F399-4B8D-AADE-D3CFBDCE8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3554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7092F3-915E-341D-8AD1-B8E398E9BFA4}"/>
              </a:ext>
            </a:extLst>
          </p:cNvPr>
          <p:cNvSpPr/>
          <p:nvPr userDrawn="1"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Chart&#10;&#10;Description automatically generated with medium confidence">
            <a:extLst>
              <a:ext uri="{FF2B5EF4-FFF2-40B4-BE49-F238E27FC236}">
                <a16:creationId xmlns:a16="http://schemas.microsoft.com/office/drawing/2014/main" id="{0AF6C2AD-0E53-2A94-6EDF-C2BC1C35E6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6747" y="-121920"/>
            <a:ext cx="12408747" cy="697992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000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  <p:pic>
        <p:nvPicPr>
          <p:cNvPr id="4" name="Picture 3" descr="A blue squares with white letters&#10;&#10;Description automatically generated">
            <a:extLst>
              <a:ext uri="{FF2B5EF4-FFF2-40B4-BE49-F238E27FC236}">
                <a16:creationId xmlns:a16="http://schemas.microsoft.com/office/drawing/2014/main" id="{E9664DD1-9CEE-51EF-8D7C-171DA81231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8689" y="6031934"/>
            <a:ext cx="1834240" cy="51154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D5285C-85F2-9BA0-6404-D50A741FAC5E}"/>
              </a:ext>
            </a:extLst>
          </p:cNvPr>
          <p:cNvCxnSpPr>
            <a:cxnSpLocks/>
          </p:cNvCxnSpPr>
          <p:nvPr userDrawn="1"/>
        </p:nvCxnSpPr>
        <p:spPr>
          <a:xfrm>
            <a:off x="338689" y="6602468"/>
            <a:ext cx="11361698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4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C9A4BA-CD7C-BF8C-6221-BCB58BC96EC4}"/>
              </a:ext>
            </a:extLst>
          </p:cNvPr>
          <p:cNvSpPr/>
          <p:nvPr userDrawn="1"/>
        </p:nvSpPr>
        <p:spPr>
          <a:xfrm>
            <a:off x="-14636" y="0"/>
            <a:ext cx="12206636" cy="6837722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2D07C2D6-AB1B-B84B-BC13-7D79E8BCF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4900" y="-122410"/>
            <a:ext cx="10072764" cy="703121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916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1916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  <p:pic>
        <p:nvPicPr>
          <p:cNvPr id="3" name="Picture 2" descr="A blue squares with white letters&#10;&#10;Description automatically generated">
            <a:extLst>
              <a:ext uri="{FF2B5EF4-FFF2-40B4-BE49-F238E27FC236}">
                <a16:creationId xmlns:a16="http://schemas.microsoft.com/office/drawing/2014/main" id="{BA6366B2-029A-7A14-FE47-3CFD626107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8689" y="6031934"/>
            <a:ext cx="1834240" cy="51154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F6B18F-E0F4-B947-7BCD-5CB8A85105B1}"/>
              </a:ext>
            </a:extLst>
          </p:cNvPr>
          <p:cNvCxnSpPr>
            <a:cxnSpLocks/>
          </p:cNvCxnSpPr>
          <p:nvPr userDrawn="1"/>
        </p:nvCxnSpPr>
        <p:spPr>
          <a:xfrm>
            <a:off x="338689" y="6602468"/>
            <a:ext cx="11361698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6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68FFC32-6059-0DED-CEB1-02D4D3CCBC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7000"/>
            <a:ext cx="12192000" cy="70866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4598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4598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  <p:pic>
        <p:nvPicPr>
          <p:cNvPr id="2" name="Picture 1" descr="A blue squares with white letters&#10;&#10;Description automatically generated">
            <a:extLst>
              <a:ext uri="{FF2B5EF4-FFF2-40B4-BE49-F238E27FC236}">
                <a16:creationId xmlns:a16="http://schemas.microsoft.com/office/drawing/2014/main" id="{91E09E68-707A-A778-9334-E7DFF1A9A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4598" y="702875"/>
            <a:ext cx="1834240" cy="51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4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slide with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F456E7-F404-A541-B6E9-27C1B10EC6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0355A0D-4235-0CF1-A976-C33D8CCCBF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916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B6F326D-0ECB-4952-2659-CD17291986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1916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  <p:pic>
        <p:nvPicPr>
          <p:cNvPr id="3" name="Picture 2" descr="A blue squares with white letters&#10;&#10;Description automatically generated">
            <a:extLst>
              <a:ext uri="{FF2B5EF4-FFF2-40B4-BE49-F238E27FC236}">
                <a16:creationId xmlns:a16="http://schemas.microsoft.com/office/drawing/2014/main" id="{C89BBA89-6E6A-76BF-04EE-494F3F60F6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689" y="6031934"/>
            <a:ext cx="1834240" cy="51154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2D3DE3-5427-CAA9-FD4D-C57D31FF29F1}"/>
              </a:ext>
            </a:extLst>
          </p:cNvPr>
          <p:cNvCxnSpPr>
            <a:cxnSpLocks/>
          </p:cNvCxnSpPr>
          <p:nvPr userDrawn="1"/>
        </p:nvCxnSpPr>
        <p:spPr>
          <a:xfrm>
            <a:off x="338689" y="6602468"/>
            <a:ext cx="11361698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90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ACCESS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D383FB-0467-4241-BEF0-D636E886723B}"/>
              </a:ext>
            </a:extLst>
          </p:cNvPr>
          <p:cNvCxnSpPr>
            <a:cxnSpLocks/>
          </p:cNvCxnSpPr>
          <p:nvPr userDrawn="1"/>
        </p:nvCxnSpPr>
        <p:spPr>
          <a:xfrm>
            <a:off x="5715926" y="2605852"/>
            <a:ext cx="5914827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390E57B-AF19-8642-9E47-AF887F52887B}"/>
              </a:ext>
            </a:extLst>
          </p:cNvPr>
          <p:cNvSpPr txBox="1"/>
          <p:nvPr userDrawn="1"/>
        </p:nvSpPr>
        <p:spPr>
          <a:xfrm>
            <a:off x="5610770" y="2808746"/>
            <a:ext cx="6748378" cy="260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Thank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	@NHSGIRFT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	Getting It Right First Time (GIRFT)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	gettingitrightfirsttime.co.uk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1B65D7-2EE6-F44F-85AA-7C93787926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872040" y="3665234"/>
            <a:ext cx="390144" cy="3901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843EE8-F6F8-9D40-92C1-94FB4DCF14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85396" y="4266369"/>
            <a:ext cx="390144" cy="390144"/>
          </a:xfrm>
          <a:prstGeom prst="rect">
            <a:avLst/>
          </a:prstGeom>
        </p:spPr>
      </p:pic>
      <p:pic>
        <p:nvPicPr>
          <p:cNvPr id="72" name="Picture 96">
            <a:extLst>
              <a:ext uri="{FF2B5EF4-FFF2-40B4-BE49-F238E27FC236}">
                <a16:creationId xmlns:a16="http://schemas.microsoft.com/office/drawing/2014/main" id="{664BA24D-FA8C-EE4D-A2DC-491BF11D6F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767074" y="4806522"/>
            <a:ext cx="600075" cy="600075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77C56A3-4FFE-73CF-6F7F-1F451E5B3F1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551045" y="364425"/>
            <a:ext cx="1208955" cy="97978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6D92FD5-08EA-6BC8-29BC-BCF5EEFE18A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5400000">
            <a:off x="-2559549" y="-54656"/>
            <a:ext cx="10768951" cy="7616239"/>
          </a:xfrm>
          <a:prstGeom prst="rect">
            <a:avLst/>
          </a:prstGeom>
        </p:spPr>
      </p:pic>
      <p:pic>
        <p:nvPicPr>
          <p:cNvPr id="4" name="Picture 3" descr="A blue squares with white letters&#10;&#10;Description automatically generated">
            <a:extLst>
              <a:ext uri="{FF2B5EF4-FFF2-40B4-BE49-F238E27FC236}">
                <a16:creationId xmlns:a16="http://schemas.microsoft.com/office/drawing/2014/main" id="{329A4FCF-61D0-518F-6F8C-1580254767D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715926" y="1974510"/>
            <a:ext cx="1834240" cy="51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10075"/>
            <a:ext cx="11404154" cy="4267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3715D-C90E-7C4B-B312-C707773A39DD}"/>
              </a:ext>
            </a:extLst>
          </p:cNvPr>
          <p:cNvSpPr txBox="1"/>
          <p:nvPr userDrawn="1"/>
        </p:nvSpPr>
        <p:spPr>
          <a:xfrm>
            <a:off x="2232561" y="317071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5424E-84DC-71BA-CBB2-BE0007D93C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B2922A9-9C8F-43B1-7D0A-0C7761EE45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767200"/>
            <a:ext cx="11012644" cy="5779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  <p:pic>
        <p:nvPicPr>
          <p:cNvPr id="6" name="Picture 5" descr="A blue squares with white letters&#10;&#10;Description automatically generated">
            <a:extLst>
              <a:ext uri="{FF2B5EF4-FFF2-40B4-BE49-F238E27FC236}">
                <a16:creationId xmlns:a16="http://schemas.microsoft.com/office/drawing/2014/main" id="{0C773D13-2689-13DE-E8D9-33D9823C69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8689" y="6031934"/>
            <a:ext cx="1834240" cy="51154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25F3F9-D8A3-858A-873E-D03512E2D1BB}"/>
              </a:ext>
            </a:extLst>
          </p:cNvPr>
          <p:cNvCxnSpPr>
            <a:cxnSpLocks/>
          </p:cNvCxnSpPr>
          <p:nvPr userDrawn="1"/>
        </p:nvCxnSpPr>
        <p:spPr>
          <a:xfrm>
            <a:off x="338689" y="6602468"/>
            <a:ext cx="11361698" cy="0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33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and image with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and image with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2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and image with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BDFC27-AE77-990E-E3A7-5DF7B8BEB8B0}"/>
              </a:ext>
            </a:extLst>
          </p:cNvPr>
          <p:cNvSpPr txBox="1"/>
          <p:nvPr userDrawn="1"/>
        </p:nvSpPr>
        <p:spPr>
          <a:xfrm>
            <a:off x="7202551" y="2249424"/>
            <a:ext cx="4428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Text content goes over single column. Text content here goes over single column. Text content here goes over single column.  </a:t>
            </a:r>
          </a:p>
        </p:txBody>
      </p:sp>
    </p:spTree>
    <p:extLst>
      <p:ext uri="{BB962C8B-B14F-4D97-AF65-F5344CB8AC3E}">
        <p14:creationId xmlns:p14="http://schemas.microsoft.com/office/powerpoint/2010/main" val="25948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image with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3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5678D-B0CA-2E07-7B1F-233922241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5461C-58DA-E71A-3DF1-C3F10AE2D5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D80F6-F53A-1B76-1AB9-61BFB36E6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83906-992D-823E-39C4-7A50D3388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F5D1-B0BA-420F-910C-4A997035F72E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333AFD-6227-4CA7-1D1B-0989C5840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B7962-D9B3-24D6-009D-B62C3A04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B179-F399-4B8D-AADE-D3CFBDCE8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2982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and image with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33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9919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7337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8558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3547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0076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3047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309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5764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3604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28A68-3A00-9471-F977-9160DACD9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59D83-138C-3563-5876-46DF53FE2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ACFF3-60F1-BE25-BBEE-FC0545E16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00C559-3D9B-EB3B-74C3-13CADA1E5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66FB1F-47BC-075F-E0BD-0A938AE8A1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0AB373-2179-E332-36F9-689E86243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F5D1-B0BA-420F-910C-4A997035F72E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F5E7C5-5C94-D607-8F47-BB6ABB80B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B58340-2140-3B4D-43A5-402E95326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B179-F399-4B8D-AADE-D3CFBDCE8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3701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26080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5859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1685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14920" y="1343804"/>
            <a:ext cx="10316899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1" y="548641"/>
            <a:ext cx="8756073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80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24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16FA3-82FC-6645-8640-9C36C9C33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5DD6C0-6FAB-1D3B-567A-B8AF25F9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F5D1-B0BA-420F-910C-4A997035F72E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3A31DE-326E-1563-3D4A-8B0B7BCDA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BA5F6-4613-C9F9-D39D-2DF0869C5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B179-F399-4B8D-AADE-D3CFBDCE8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47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C4C28E-BA77-351E-A622-81C75260B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F5D1-B0BA-420F-910C-4A997035F72E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F455C2-72E6-77AA-D73C-197272059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80890-A0A3-89C1-2334-23E22DA58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B179-F399-4B8D-AADE-D3CFBDCE8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97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9AF4D-D89D-F547-0154-7748F761E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B4287-94DC-25C8-3AB3-0825980ED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05417-22DF-E975-8534-FF3D78B5B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D5A27-90C5-785A-DB87-83E166282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F5D1-B0BA-420F-910C-4A997035F72E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BE0B2-09B4-D89F-8633-C11EBFD2C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451D2-1540-909F-0814-8A239E56E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B179-F399-4B8D-AADE-D3CFBDCE8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00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8005-CAC3-5D38-B95A-D4F5119B8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00D9F-4A82-2387-88AA-7F3DE1BDB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57FCC6-D47E-D4FC-3725-625A14F17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756A2-316A-0D23-FBE2-4958C1EC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F5D1-B0BA-420F-910C-4A997035F72E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80C11-7723-C453-01BE-5FCBF36BA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B6535-BE2E-069C-73E0-737B34C52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B179-F399-4B8D-AADE-D3CFBDCE8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84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25.jpeg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2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51AF55-E79F-6471-0670-65AD4FC76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8A7B0-0575-E5D2-4FD5-6D1D25C56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04AA7-2776-214A-81DF-53C8432F60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AF5D1-B0BA-420F-910C-4A997035F72E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4252D-401D-5744-AB82-B97376D9B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A8703-BB50-A61C-DFF0-BF799E15A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FB179-F399-4B8D-AADE-D3CFBDCE8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88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CE947E-1F3C-4CE2-B205-42ACABCD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187EB-CD8C-4429-80A8-057E397FF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8BCC8-525B-41FD-8646-596B1960C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574AD-8404-48D7-8DB8-BCC9125C3396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564A6-47BB-43DB-A152-9E1555760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7035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3723-A600-4FFB-BCD1-DDDD5152063B}" type="datetimeFigureOut">
              <a:rPr lang="en-GB" smtClean="0"/>
              <a:t>19/07/2024</a:t>
            </a:fld>
            <a:endParaRPr lang="en-GB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065790"/>
            <a:ext cx="11293121" cy="946243"/>
            <a:chOff x="272617" y="5841738"/>
            <a:chExt cx="11746387" cy="118775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88" r="-683" b="-12606"/>
            <a:stretch/>
          </p:blipFill>
          <p:spPr>
            <a:xfrm>
              <a:off x="272617" y="5841738"/>
              <a:ext cx="7895198" cy="118775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7" t="79957" r="-682" b="9191"/>
            <a:stretch/>
          </p:blipFill>
          <p:spPr>
            <a:xfrm>
              <a:off x="4444312" y="6453719"/>
              <a:ext cx="7574692" cy="191487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A8FF5E-53BA-47C9-A873-946F0DF8B56C}"/>
              </a:ext>
            </a:extLst>
          </p:cNvPr>
          <p:cNvSpPr txBox="1"/>
          <p:nvPr userDrawn="1"/>
        </p:nvSpPr>
        <p:spPr>
          <a:xfrm>
            <a:off x="11513619" y="6426476"/>
            <a:ext cx="863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D14CFC-9A57-47B5-B52E-6E682B4D1CBC}"/>
              </a:ext>
            </a:extLst>
          </p:cNvPr>
          <p:cNvGrpSpPr/>
          <p:nvPr userDrawn="1"/>
        </p:nvGrpSpPr>
        <p:grpSpPr>
          <a:xfrm>
            <a:off x="10359437" y="96982"/>
            <a:ext cx="1767907" cy="784111"/>
            <a:chOff x="10359437" y="96982"/>
            <a:chExt cx="1767907" cy="78411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3570B29-1791-41E4-ACBE-F1D10C0E78D7}"/>
                </a:ext>
              </a:extLst>
            </p:cNvPr>
            <p:cNvSpPr/>
            <p:nvPr/>
          </p:nvSpPr>
          <p:spPr>
            <a:xfrm>
              <a:off x="10407073" y="96982"/>
              <a:ext cx="1720271" cy="715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5" descr="Logo&#10;&#10;Description automatically generated">
              <a:extLst>
                <a:ext uri="{FF2B5EF4-FFF2-40B4-BE49-F238E27FC236}">
                  <a16:creationId xmlns:a16="http://schemas.microsoft.com/office/drawing/2014/main" id="{2191B3A9-8D16-4C9D-A5A2-C21BF8348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359437" y="302531"/>
              <a:ext cx="1435572" cy="578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519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rgbClr val="0070C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long-read/an-improvement-framework-to-reduce-community-musculoskeletal-waits-while-delivering-best-outcomes-and-experienc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4" Type="http://schemas.openxmlformats.org/officeDocument/2006/relationships/hyperlink" Target="https://www.gov.uk/government/publications/right-to-start-consultant-led-treatment-within-18-weeks/referral-to-treatment-consultant-led-waiting-times-rules-suite-october-2022#clock-starts-1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www.bing.com/search?q=model+health+system&amp;gs_lcrp=EgZjaHJvbWUqBggAEEUYOzIGCAAQRRg7MgYIARBFGDkyBggCEEUYOzIGCAMQABhAMgYIBBAAGEAyBggFEAAYQDIGCAYQRRg8MgYIBxBFGDwyBggIEEUYPDIICAkQ6QcY_FXSAQg0NDczajBqNKgCB7ACAQ&amp;FORM=ANAB01&amp;PC=U531" TargetMode="Externa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officeapps.live.com/op/view.aspx?src=https%3A%2F%2Fwww.england.nhs.uk%2Fstatistics%2Fwp-content%2Fuploads%2Fsites%2F2%2F2024%2F06%2FCommunity-health-services-waiting-lists-2024-25-April.xlsx&amp;wdOrigin=BROWSELIN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4" Type="http://schemas.openxmlformats.org/officeDocument/2006/relationships/hyperlink" Target="https://www.england.nhs.uk/long-read/an-improvement-framework-to-reduce-community-musculoskeletal-waits-while-delivering-best-outcomes-and-experience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long-read/an-improvement-framework-to-reduce-community-musculoskeletal-waits-while-delivering-best-outcomes-and-experienc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www.kingsfund.org.uk/insight-and-analysis/reports/making-care-closer-home-reality" TargetMode="External"/><Relationship Id="rId4" Type="http://schemas.openxmlformats.org/officeDocument/2006/relationships/hyperlink" Target="https://future.nhs.uk/OutpatientTransformation/view?objectId=1521476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long-read/an-improvement-framework-to-reduce-community-musculoskeletal-waits-while-delivering-best-outcomes-and-experienc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4" Type="http://schemas.openxmlformats.org/officeDocument/2006/relationships/hyperlink" Target="https://www.gov.uk/government/publications/right-to-start-consultant-led-treatment-within-18-weeks/referral-to-treatment-consultant-led-waiting-times-rules-suite-october-2022#clock-starts-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846964CA-F334-B2A4-9A69-3FF5CD7F53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57928E-7561-7256-3F77-9D09B5C63D3A}"/>
              </a:ext>
            </a:extLst>
          </p:cNvPr>
          <p:cNvSpPr txBox="1"/>
          <p:nvPr/>
        </p:nvSpPr>
        <p:spPr>
          <a:xfrm>
            <a:off x="572670" y="4695114"/>
            <a:ext cx="9591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MSK </a:t>
            </a:r>
            <a:r>
              <a:rPr lang="en-GB" sz="2400" b="1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Care Workshop – Fort Southwick (Boardroom)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39BE84-8529-58AE-52F9-7080BCF29614}"/>
              </a:ext>
            </a:extLst>
          </p:cNvPr>
          <p:cNvSpPr txBox="1"/>
          <p:nvPr/>
        </p:nvSpPr>
        <p:spPr>
          <a:xfrm>
            <a:off x="572670" y="5412292"/>
            <a:ext cx="588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June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2024</a:t>
            </a:r>
            <a:r>
              <a:rPr lang="en-GB" sz="240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14.30-16.30pm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439A5A-420A-1735-3E17-86038A112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0" y="329498"/>
            <a:ext cx="2708973" cy="98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600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6256" y="3480380"/>
            <a:ext cx="1224136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Person suspects a MSK conditions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6376" y="872604"/>
            <a:ext cx="1440160" cy="2492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Practitioners with specialist interest in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primary care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a triage function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e.g., MSK First Contact Practitioners (FCP)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Inclusive of diagnostic (for most)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3464" y="5132267"/>
            <a:ext cx="151216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GP or other healthcare professional in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primary care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608" y="2007439"/>
            <a:ext cx="2160240" cy="37240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Community MSK service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Triage function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 an interface service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inclusive of diagnostics  (for most)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Varied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models of delivery, integration and governance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Therapies Function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Physiotherapy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Biomechanical podiatry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Psychology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Occupational therapy (hand therapy)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Osteopathy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Varied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models of delivery and quality of provision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85584" y="2420888"/>
            <a:ext cx="944024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4516536" y="1567162"/>
            <a:ext cx="4315768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91104" y="6058624"/>
            <a:ext cx="4248472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83832" y="5589240"/>
            <a:ext cx="798544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847136" y="1084763"/>
            <a:ext cx="1527000" cy="5078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Consultant lead Hospital 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Urgent and emergency care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Cancer care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Diagnostics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Planned Care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Orthopaedics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Rheumatology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Spinal services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Pain management services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2400392" y="3802107"/>
            <a:ext cx="2981984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66448" y="343925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Self-Referral 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581848" y="3180928"/>
            <a:ext cx="1265288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7567016" y="4797152"/>
            <a:ext cx="1265288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369656" y="278644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Triage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58408" y="429309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Therapies </a:t>
            </a:r>
          </a:p>
        </p:txBody>
      </p:sp>
      <p:cxnSp>
        <p:nvCxnSpPr>
          <p:cNvPr id="31" name="Straight Arrow Connector 30"/>
          <p:cNvCxnSpPr>
            <a:cxnSpLocks/>
            <a:endCxn id="5" idx="1"/>
          </p:cNvCxnSpPr>
          <p:nvPr/>
        </p:nvCxnSpPr>
        <p:spPr>
          <a:xfrm flipV="1">
            <a:off x="1720806" y="2119099"/>
            <a:ext cx="1355570" cy="128233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  <a:endCxn id="6" idx="1"/>
          </p:cNvCxnSpPr>
          <p:nvPr/>
        </p:nvCxnSpPr>
        <p:spPr>
          <a:xfrm>
            <a:off x="1817864" y="4362041"/>
            <a:ext cx="1275600" cy="137039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26720" y="116633"/>
            <a:ext cx="11216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Challenges across framework –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variation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1846" y="900009"/>
            <a:ext cx="252961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This provides a framework overview; the exact nature varies at place level based on local commissioning decisions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13672" y="3263497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Varied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integration between community and hospital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94728" y="6148665"/>
            <a:ext cx="37478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Varied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use of triage provision, and advice and guidance resources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5768" y="3882246"/>
            <a:ext cx="2301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Varied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commissioned access criteria related to priority, pathways and use of digital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Significant </a:t>
            </a:r>
            <a:r>
              <a:rPr kumimoji="0" lang="en-GB" sz="1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variance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 back log size  and waiting times 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686760" y="6447962"/>
          <a:ext cx="5505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6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6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Primary care services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Community services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Hospital services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dirty="0">
                          <a:solidFill>
                            <a:schemeClr val="tx1"/>
                          </a:solidFill>
                        </a:rPr>
                        <a:t>Potential </a:t>
                      </a:r>
                      <a:r>
                        <a:rPr lang="en-GB" sz="800" b="0" i="0" baseline="0" dirty="0">
                          <a:solidFill>
                            <a:schemeClr val="tx1"/>
                          </a:solidFill>
                        </a:rPr>
                        <a:t> community access targets </a:t>
                      </a:r>
                      <a:endParaRPr lang="en-GB" sz="8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20250" y="1760329"/>
            <a:ext cx="2845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sng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NHSE Community MSK improvement Framework</a:t>
            </a:r>
            <a:endParaRPr kumimoji="0" lang="en-GB" sz="800" b="0" i="0" u="sng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sng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DOH referral to treatment consultant lead waiting times rules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951581-4858-3971-2AED-23CA6E26DCFC}"/>
              </a:ext>
            </a:extLst>
          </p:cNvPr>
          <p:cNvSpPr txBox="1"/>
          <p:nvPr/>
        </p:nvSpPr>
        <p:spPr>
          <a:xfrm>
            <a:off x="4605632" y="872604"/>
            <a:ext cx="42266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Variance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 delivery due to varied of understanding about purpose and nature of roles, 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varied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integration with wider MSK framework, 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varied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clinical governance – causing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variance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 quality and value of provision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5ADDDA-E124-BFE7-1143-53CC7DFBDE09}"/>
              </a:ext>
            </a:extLst>
          </p:cNvPr>
          <p:cNvSpPr txBox="1"/>
          <p:nvPr/>
        </p:nvSpPr>
        <p:spPr>
          <a:xfrm>
            <a:off x="4605632" y="1640207"/>
            <a:ext cx="4276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Varied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integration with community and challenges balancing recruitment and retention across settings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C1A4D4-128E-6297-DA14-D4A3C45207EA}"/>
              </a:ext>
            </a:extLst>
          </p:cNvPr>
          <p:cNvSpPr txBox="1"/>
          <p:nvPr/>
        </p:nvSpPr>
        <p:spPr>
          <a:xfrm>
            <a:off x="7534416" y="5005172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Varied 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integration between community and hospital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3C3906-FE9A-C184-9938-C78CD9114211}"/>
              </a:ext>
            </a:extLst>
          </p:cNvPr>
          <p:cNvSpPr txBox="1"/>
          <p:nvPr/>
        </p:nvSpPr>
        <p:spPr>
          <a:xfrm>
            <a:off x="426720" y="2420888"/>
            <a:ext cx="1391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Variance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 people's ability to access care especially within CORE20 group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B86945-6E46-940C-3ADD-676633C898B2}"/>
              </a:ext>
            </a:extLst>
          </p:cNvPr>
          <p:cNvSpPr txBox="1"/>
          <p:nvPr/>
        </p:nvSpPr>
        <p:spPr>
          <a:xfrm>
            <a:off x="46290" y="4897909"/>
            <a:ext cx="25219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Inability to robustly quality evaluate access outcomes and experiences across primary and community services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Varied 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contractual arrangements from a commissioning perspective at neighbourhood, place and ICS level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815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D8421-6F18-A795-2A7F-A1FADB515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" y="-131216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/>
              <a:t>Gateway metric to evaluate performance across community MSK  framework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1588AF9-583C-07F8-242E-9CC0F977F1C5}"/>
              </a:ext>
            </a:extLst>
          </p:cNvPr>
          <p:cNvGraphicFramePr>
            <a:graphicFrameLocks noGrp="1"/>
          </p:cNvGraphicFramePr>
          <p:nvPr/>
        </p:nvGraphicFramePr>
        <p:xfrm>
          <a:off x="162560" y="1137252"/>
          <a:ext cx="11866880" cy="1504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21209">
                  <a:extLst>
                    <a:ext uri="{9D8B030D-6E8A-4147-A177-3AD203B41FA5}">
                      <a16:colId xmlns:a16="http://schemas.microsoft.com/office/drawing/2014/main" val="4086985637"/>
                    </a:ext>
                  </a:extLst>
                </a:gridCol>
                <a:gridCol w="1321450">
                  <a:extLst>
                    <a:ext uri="{9D8B030D-6E8A-4147-A177-3AD203B41FA5}">
                      <a16:colId xmlns:a16="http://schemas.microsoft.com/office/drawing/2014/main" val="2787139389"/>
                    </a:ext>
                  </a:extLst>
                </a:gridCol>
                <a:gridCol w="1347617">
                  <a:extLst>
                    <a:ext uri="{9D8B030D-6E8A-4147-A177-3AD203B41FA5}">
                      <a16:colId xmlns:a16="http://schemas.microsoft.com/office/drawing/2014/main" val="4170504799"/>
                    </a:ext>
                  </a:extLst>
                </a:gridCol>
                <a:gridCol w="876604">
                  <a:extLst>
                    <a:ext uri="{9D8B030D-6E8A-4147-A177-3AD203B41FA5}">
                      <a16:colId xmlns:a16="http://schemas.microsoft.com/office/drawing/2014/main" val="485327258"/>
                    </a:ext>
                  </a:extLst>
                </a:gridCol>
              </a:tblGrid>
              <a:tr h="305427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bg1"/>
                          </a:solidFill>
                        </a:rPr>
                        <a:t>Key gateway metrics (</a:t>
                      </a:r>
                      <a:r>
                        <a:rPr kumimoji="0" lang="en-GB" sz="12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Model Health System</a:t>
                      </a:r>
                      <a:r>
                        <a:rPr kumimoji="0" lang="en-GB" sz="12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)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bg1"/>
                          </a:solidFill>
                        </a:rPr>
                        <a:t>   Benchmark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bg1"/>
                          </a:solidFill>
                        </a:rPr>
                        <a:t>Peer medium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bg1"/>
                          </a:solidFill>
                        </a:rPr>
                        <a:t>HIOW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559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Trauma &amp; orthopaedics (TFCs 110 &amp; 214) - Outpatient - Percentage of patients discharged after their first attendance 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32.1%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32.4%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269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Rheumatology (TFCs 410 &amp; 262) - Outpatient - Percentage of patients discharged after their first attendance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34.6%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34.6% 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565852"/>
                  </a:ext>
                </a:extLst>
              </a:tr>
              <a:tr h="2633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Spinal surgery service (TFC 108) - Outpatient - Percentage of patients discharged after their first attendance (12 months to month end)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20.5%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11% - too good? 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6032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07C6B9F-0733-AB49-90FD-3589366257B3}"/>
              </a:ext>
            </a:extLst>
          </p:cNvPr>
          <p:cNvSpPr txBox="1"/>
          <p:nvPr/>
        </p:nvSpPr>
        <p:spPr>
          <a:xfrm>
            <a:off x="162560" y="3188114"/>
            <a:ext cx="71335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Community triage issues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Over referral from primary and/or community practitioners and appropriate discharge of those who don’t require hospital treatment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Community therapies issues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Challenges re access too and effectiveness of community rehabilitation or resources to support self-management leading to over referral and/or need for further hospital follow up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Hospital issues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Inappropriate need for further follow up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Challenges re accessibility and confidence in local community provision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Challenges with access to diagnostics    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8FF9585-86A1-CEEF-3FA8-EAAA3DA36140}"/>
              </a:ext>
            </a:extLst>
          </p:cNvPr>
          <p:cNvGraphicFramePr/>
          <p:nvPr/>
        </p:nvGraphicFramePr>
        <p:xfrm>
          <a:off x="6600825" y="2675057"/>
          <a:ext cx="5716374" cy="3649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8DC4557-C69D-ECD2-F785-D25EE282E3B9}"/>
              </a:ext>
            </a:extLst>
          </p:cNvPr>
          <p:cNvSpPr txBox="1"/>
          <p:nvPr/>
        </p:nvSpPr>
        <p:spPr>
          <a:xfrm>
            <a:off x="8030262" y="4019551"/>
            <a:ext cx="28575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Identify issues and collaborate to improve productivity and quality through integration </a:t>
            </a:r>
          </a:p>
        </p:txBody>
      </p:sp>
    </p:spTree>
    <p:extLst>
      <p:ext uri="{BB962C8B-B14F-4D97-AF65-F5344CB8AC3E}">
        <p14:creationId xmlns:p14="http://schemas.microsoft.com/office/powerpoint/2010/main" val="1422265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0DE71-AE62-2C66-026F-D8E6FBA3D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03" y="5810401"/>
            <a:ext cx="10515600" cy="1325563"/>
          </a:xfrm>
        </p:spPr>
        <p:txBody>
          <a:bodyPr/>
          <a:lstStyle/>
          <a:p>
            <a:pPr algn="r"/>
            <a:r>
              <a:rPr lang="en-GB" dirty="0"/>
              <a:t> </a:t>
            </a:r>
            <a:r>
              <a:rPr lang="en-GB" sz="1000" dirty="0">
                <a:latin typeface="+mn-lt"/>
                <a:hlinkClick r:id="rId3"/>
              </a:rPr>
              <a:t>Community MSK waiting times 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DDB3A57-C763-D7A0-4C00-FECC1E3CE795}"/>
              </a:ext>
            </a:extLst>
          </p:cNvPr>
          <p:cNvGraphicFramePr>
            <a:graphicFrameLocks noGrp="1"/>
          </p:cNvGraphicFramePr>
          <p:nvPr/>
        </p:nvGraphicFramePr>
        <p:xfrm>
          <a:off x="97206" y="2152433"/>
          <a:ext cx="2942555" cy="46116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5863">
                  <a:extLst>
                    <a:ext uri="{9D8B030D-6E8A-4147-A177-3AD203B41FA5}">
                      <a16:colId xmlns:a16="http://schemas.microsoft.com/office/drawing/2014/main" val="2944294910"/>
                    </a:ext>
                  </a:extLst>
                </a:gridCol>
                <a:gridCol w="716692">
                  <a:extLst>
                    <a:ext uri="{9D8B030D-6E8A-4147-A177-3AD203B41FA5}">
                      <a16:colId xmlns:a16="http://schemas.microsoft.com/office/drawing/2014/main" val="1160138957"/>
                    </a:ext>
                  </a:extLst>
                </a:gridCol>
              </a:tblGrid>
              <a:tr h="30026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ICS with back log &gt; 10,000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5659831"/>
                  </a:ext>
                </a:extLst>
              </a:tr>
              <a:tr h="30026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SOUTHWEST LONDON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tx1"/>
                          </a:solidFill>
                          <a:effectLst/>
                        </a:rPr>
                        <a:t>10,071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4726989"/>
                  </a:ext>
                </a:extLst>
              </a:tr>
              <a:tr h="35067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CAMBRIDGESHIRE AND PETERBOROUGH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tx1"/>
                          </a:solidFill>
                          <a:effectLst/>
                        </a:rPr>
                        <a:t>11,427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6560475"/>
                  </a:ext>
                </a:extLst>
              </a:tr>
              <a:tr h="30026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NORTHEAST LONDON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tx1"/>
                          </a:solidFill>
                          <a:effectLst/>
                        </a:rPr>
                        <a:t>11,608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7985702"/>
                  </a:ext>
                </a:extLst>
              </a:tr>
              <a:tr h="30026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WEST YORKSHIRE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12,400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4377774"/>
                  </a:ext>
                </a:extLst>
              </a:tr>
              <a:tr h="35067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BRISTOL, NORTH SOMERSET AND SOUTH GLOUCESTERSHIRE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12,564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6155590"/>
                  </a:ext>
                </a:extLst>
              </a:tr>
              <a:tr h="30026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GREATER MANCHESTER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tx1"/>
                          </a:solidFill>
                          <a:effectLst/>
                        </a:rPr>
                        <a:t>12,580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1565194"/>
                  </a:ext>
                </a:extLst>
              </a:tr>
              <a:tr h="35067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SHROPSHIRE, TELFORD AND WREKIN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tx1"/>
                          </a:solidFill>
                          <a:effectLst/>
                        </a:rPr>
                        <a:t>13,047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2123951"/>
                  </a:ext>
                </a:extLst>
              </a:tr>
              <a:tr h="30026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HAMPSHIRE AND ISLE OF WIGHT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00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tx1"/>
                          </a:solidFill>
                          <a:effectLst/>
                        </a:rPr>
                        <a:t>16,265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4798435"/>
                  </a:ext>
                </a:extLst>
              </a:tr>
              <a:tr h="30026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KENT AND MEDWAY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tx1"/>
                          </a:solidFill>
                          <a:effectLst/>
                        </a:rPr>
                        <a:t>16,658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1809136"/>
                  </a:ext>
                </a:extLst>
              </a:tr>
              <a:tr h="30026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BIRMINGHAM AND SOLIHULL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tx1"/>
                          </a:solidFill>
                          <a:effectLst/>
                        </a:rPr>
                        <a:t>17,914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6981015"/>
                  </a:ext>
                </a:extLst>
              </a:tr>
              <a:tr h="30026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CHESHIRE AND MERSEYSIDE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tx1"/>
                          </a:solidFill>
                          <a:effectLst/>
                        </a:rPr>
                        <a:t>17,999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7794044"/>
                  </a:ext>
                </a:extLst>
              </a:tr>
              <a:tr h="30026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SUSSEX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tx1"/>
                          </a:solidFill>
                          <a:effectLst/>
                        </a:rPr>
                        <a:t>27,670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8795889"/>
                  </a:ext>
                </a:extLst>
              </a:tr>
              <a:tr h="35067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NORTHEAST AND NORTH CUMBRIA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41,699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759760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256FF76-7D75-2A5B-096A-0FE7C07E6508}"/>
              </a:ext>
            </a:extLst>
          </p:cNvPr>
          <p:cNvGraphicFramePr>
            <a:graphicFrameLocks noGrp="1"/>
          </p:cNvGraphicFramePr>
          <p:nvPr/>
        </p:nvGraphicFramePr>
        <p:xfrm>
          <a:off x="3227173" y="2152433"/>
          <a:ext cx="2663132" cy="46116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4796">
                  <a:extLst>
                    <a:ext uri="{9D8B030D-6E8A-4147-A177-3AD203B41FA5}">
                      <a16:colId xmlns:a16="http://schemas.microsoft.com/office/drawing/2014/main" val="411592655"/>
                    </a:ext>
                  </a:extLst>
                </a:gridCol>
                <a:gridCol w="428336">
                  <a:extLst>
                    <a:ext uri="{9D8B030D-6E8A-4147-A177-3AD203B41FA5}">
                      <a16:colId xmlns:a16="http://schemas.microsoft.com/office/drawing/2014/main" val="1735454875"/>
                    </a:ext>
                  </a:extLst>
                </a:gridCol>
              </a:tblGrid>
              <a:tr h="68183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ICS with greatest number 12–18-week waiters 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3181093"/>
                  </a:ext>
                </a:extLst>
              </a:tr>
              <a:tr h="21641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NORTHEAST LONDON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tx1"/>
                          </a:solidFill>
                          <a:effectLst/>
                        </a:rPr>
                        <a:t>1019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289094"/>
                  </a:ext>
                </a:extLst>
              </a:tr>
              <a:tr h="23270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NORTH CENTRAL LONDON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tx1"/>
                          </a:solidFill>
                          <a:effectLst/>
                        </a:rPr>
                        <a:t>1254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7787903"/>
                  </a:ext>
                </a:extLst>
              </a:tr>
              <a:tr h="23270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WEST YORKSHIRE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tx1"/>
                          </a:solidFill>
                          <a:effectLst/>
                        </a:rPr>
                        <a:t>1278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6763032"/>
                  </a:ext>
                </a:extLst>
              </a:tr>
              <a:tr h="23270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GREATER MANCHESTER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1279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0559680"/>
                  </a:ext>
                </a:extLst>
              </a:tr>
              <a:tr h="23270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KENT AND MEDWAY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1557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618818"/>
                  </a:ext>
                </a:extLst>
              </a:tr>
              <a:tr h="53644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BRISTOL, NORTH SOMERSET AND SOUTH GLOUCESTERSHIRE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tx1"/>
                          </a:solidFill>
                          <a:effectLst/>
                        </a:rPr>
                        <a:t>1707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5514882"/>
                  </a:ext>
                </a:extLst>
              </a:tr>
              <a:tr h="23270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CHESHIRE AND MERSEYSIDE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tx1"/>
                          </a:solidFill>
                          <a:effectLst/>
                        </a:rPr>
                        <a:t>1834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244714"/>
                  </a:ext>
                </a:extLst>
              </a:tr>
              <a:tr h="421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SHROPSHIRE, TELFORD AND WREKIN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tx1"/>
                          </a:solidFill>
                          <a:effectLst/>
                        </a:rPr>
                        <a:t>2044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0667377"/>
                  </a:ext>
                </a:extLst>
              </a:tr>
              <a:tr h="421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CAMBRIDGESHIRE AND PETERBOROUGH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tx1"/>
                          </a:solidFill>
                          <a:effectLst/>
                        </a:rPr>
                        <a:t>2070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8089814"/>
                  </a:ext>
                </a:extLst>
              </a:tr>
              <a:tr h="36095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HAMPSHIRE AND ISLE OF WIGHT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00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tx1"/>
                          </a:solidFill>
                          <a:effectLst/>
                        </a:rPr>
                        <a:t>2139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6441418"/>
                  </a:ext>
                </a:extLst>
              </a:tr>
              <a:tr h="23270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BIRMINGHAM AND SOLIHULL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tx1"/>
                          </a:solidFill>
                          <a:effectLst/>
                        </a:rPr>
                        <a:t>2211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2092787"/>
                  </a:ext>
                </a:extLst>
              </a:tr>
              <a:tr h="21641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SUSSEX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tx1"/>
                          </a:solidFill>
                          <a:effectLst/>
                        </a:rPr>
                        <a:t>3609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6850779"/>
                  </a:ext>
                </a:extLst>
              </a:tr>
              <a:tr h="36095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NORTHEAST AND NORTH CUMBRIA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4941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037629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0F39717-63CC-AE44-71EA-0F146874DEBC}"/>
              </a:ext>
            </a:extLst>
          </p:cNvPr>
          <p:cNvGraphicFramePr>
            <a:graphicFrameLocks noGrp="1"/>
          </p:cNvGraphicFramePr>
          <p:nvPr/>
        </p:nvGraphicFramePr>
        <p:xfrm>
          <a:off x="6077717" y="2149336"/>
          <a:ext cx="2471018" cy="46147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8016">
                  <a:extLst>
                    <a:ext uri="{9D8B030D-6E8A-4147-A177-3AD203B41FA5}">
                      <a16:colId xmlns:a16="http://schemas.microsoft.com/office/drawing/2014/main" val="1980374895"/>
                    </a:ext>
                  </a:extLst>
                </a:gridCol>
                <a:gridCol w="553002">
                  <a:extLst>
                    <a:ext uri="{9D8B030D-6E8A-4147-A177-3AD203B41FA5}">
                      <a16:colId xmlns:a16="http://schemas.microsoft.com/office/drawing/2014/main" val="526628980"/>
                    </a:ext>
                  </a:extLst>
                </a:gridCol>
              </a:tblGrid>
              <a:tr h="6404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ICS with greatest number of 18–52-week waiters 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7219243"/>
                  </a:ext>
                </a:extLst>
              </a:tr>
              <a:tr h="20459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NORTH CENTRAL LONDON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1001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9830698"/>
                  </a:ext>
                </a:extLst>
              </a:tr>
              <a:tr h="37031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CAMBRIDGESHIRE AND PETERBOROUGH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1131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5665613"/>
                  </a:ext>
                </a:extLst>
              </a:tr>
              <a:tr h="20459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SURREY HEARTLANDS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tx1"/>
                          </a:solidFill>
                          <a:effectLst/>
                        </a:rPr>
                        <a:t>1182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6340470"/>
                  </a:ext>
                </a:extLst>
              </a:tr>
              <a:tr h="37031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CHESHIRE AND MERSEYSIDE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tx1"/>
                          </a:solidFill>
                          <a:effectLst/>
                        </a:rPr>
                        <a:t>2047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0481644"/>
                  </a:ext>
                </a:extLst>
              </a:tr>
              <a:tr h="37031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HAMPSHIRE AND ISLE OF WIGHT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00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tx1"/>
                          </a:solidFill>
                          <a:effectLst/>
                        </a:rPr>
                        <a:t>2050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5845562"/>
                  </a:ext>
                </a:extLst>
              </a:tr>
              <a:tr h="20459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NORTHAMPTONSHIRE</a:t>
                      </a:r>
                      <a:endParaRPr lang="en-GB" sz="11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tx1"/>
                          </a:solidFill>
                          <a:effectLst/>
                        </a:rPr>
                        <a:t>2248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867462"/>
                  </a:ext>
                </a:extLst>
              </a:tr>
              <a:tr h="20459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DORSET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tx1"/>
                          </a:solidFill>
                          <a:effectLst/>
                        </a:rPr>
                        <a:t>2370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8018595"/>
                  </a:ext>
                </a:extLst>
              </a:tr>
              <a:tr h="55036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BRISTOL, NORTH SOMERSET AND SOUTH GLOUCESTERSHIRE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tx1"/>
                          </a:solidFill>
                          <a:effectLst/>
                        </a:rPr>
                        <a:t>2828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4725131"/>
                  </a:ext>
                </a:extLst>
              </a:tr>
              <a:tr h="20459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GREATER MANCHESTER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tx1"/>
                          </a:solidFill>
                          <a:effectLst/>
                        </a:rPr>
                        <a:t>3297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3069967"/>
                  </a:ext>
                </a:extLst>
              </a:tr>
              <a:tr h="37031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NORTHEAST AND NORTH CUMBRIA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3434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4706217"/>
                  </a:ext>
                </a:extLst>
              </a:tr>
              <a:tr h="20459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SUSSEX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6016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0616419"/>
                  </a:ext>
                </a:extLst>
              </a:tr>
              <a:tr h="37031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SHROPSHIRE, TELFORD AND WREKIN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6549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414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BIRMINGHAM AND SOLIHULL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6653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790853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DD2E32D-9026-765A-9D17-A7477112BAAA}"/>
              </a:ext>
            </a:extLst>
          </p:cNvPr>
          <p:cNvGraphicFramePr>
            <a:graphicFrameLocks noGrp="1"/>
          </p:cNvGraphicFramePr>
          <p:nvPr/>
        </p:nvGraphicFramePr>
        <p:xfrm>
          <a:off x="8651926" y="2149336"/>
          <a:ext cx="2471019" cy="1647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9947">
                  <a:extLst>
                    <a:ext uri="{9D8B030D-6E8A-4147-A177-3AD203B41FA5}">
                      <a16:colId xmlns:a16="http://schemas.microsoft.com/office/drawing/2014/main" val="3078107456"/>
                    </a:ext>
                  </a:extLst>
                </a:gridCol>
                <a:gridCol w="651072">
                  <a:extLst>
                    <a:ext uri="{9D8B030D-6E8A-4147-A177-3AD203B41FA5}">
                      <a16:colId xmlns:a16="http://schemas.microsoft.com/office/drawing/2014/main" val="2167288829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ICS with over 100 people waiting &gt; 52 weeks 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92586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HAMPSHIRE AND ISLE OF WIGHT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tx1"/>
                          </a:solidFill>
                          <a:effectLst/>
                        </a:rPr>
                        <a:t>202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98324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HEREFORDSHIRE AND WORCESTERSHIRE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tx1"/>
                          </a:solidFill>
                          <a:effectLst/>
                        </a:rPr>
                        <a:t>263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3653809"/>
                  </a:ext>
                </a:extLst>
              </a:tr>
              <a:tr h="14689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NORTHAMPTONSHIR</a:t>
                      </a:r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tx1"/>
                          </a:solidFill>
                          <a:effectLst/>
                        </a:rPr>
                        <a:t>633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27092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SHROPSHIRE, TELFORD AND WREKIN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642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322940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1DB193E-1D87-9324-75F6-1430A9E1CB06}"/>
              </a:ext>
            </a:extLst>
          </p:cNvPr>
          <p:cNvSpPr txBox="1"/>
          <p:nvPr/>
        </p:nvSpPr>
        <p:spPr>
          <a:xfrm>
            <a:off x="189600" y="93492"/>
            <a:ext cx="110175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ICS with greatest community service  waiting time challenges – HIOW focus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A3AFC9-CC2C-1D84-1FBC-1C354C92F0BD}"/>
              </a:ext>
            </a:extLst>
          </p:cNvPr>
          <p:cNvSpPr txBox="1"/>
          <p:nvPr/>
        </p:nvSpPr>
        <p:spPr>
          <a:xfrm>
            <a:off x="97206" y="1047599"/>
            <a:ext cx="11332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Total MSK waiting 340,398 (42% Total for community services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85,604 waiting more than 12 weeks (25% of Total MSK)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                            37,198 12-18 weeks (11% of total MSK),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         46,557 18-52 weeks, (14% of total MSK)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			     1849 &gt;52 weeks, (&gt;1% of total MSK)   </a:t>
            </a:r>
          </a:p>
        </p:txBody>
      </p:sp>
    </p:spTree>
    <p:extLst>
      <p:ext uri="{BB962C8B-B14F-4D97-AF65-F5344CB8AC3E}">
        <p14:creationId xmlns:p14="http://schemas.microsoft.com/office/powerpoint/2010/main" val="2793048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EFD1C-4784-ABE6-8AFD-8C14DF1C0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21" y="-44970"/>
            <a:ext cx="10515600" cy="1325563"/>
          </a:xfrm>
        </p:spPr>
        <p:txBody>
          <a:bodyPr/>
          <a:lstStyle/>
          <a:p>
            <a:r>
              <a:rPr lang="en-GB" b="1" dirty="0"/>
              <a:t>HIOW challenge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70E58-313C-0BDF-C850-E80B79783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21" y="955290"/>
            <a:ext cx="11723557" cy="4351338"/>
          </a:xfrm>
        </p:spPr>
        <p:txBody>
          <a:bodyPr>
            <a:normAutofit/>
          </a:bodyPr>
          <a:lstStyle/>
          <a:p>
            <a:r>
              <a:rPr lang="en-GB" sz="1800" dirty="0">
                <a:solidFill>
                  <a:schemeClr val="tx1"/>
                </a:solidFill>
              </a:rPr>
              <a:t>What is the current framework to deliver community MSK services and where does variation exist ? </a:t>
            </a:r>
          </a:p>
          <a:p>
            <a:endParaRPr lang="en-GB" sz="1800" dirty="0">
              <a:solidFill>
                <a:schemeClr val="tx1"/>
              </a:solidFill>
            </a:endParaRPr>
          </a:p>
          <a:p>
            <a:r>
              <a:rPr lang="en-GB" sz="1800" dirty="0">
                <a:solidFill>
                  <a:schemeClr val="tx1"/>
                </a:solidFill>
              </a:rPr>
              <a:t>How can you better deliver triage and therapies in the community  </a:t>
            </a:r>
          </a:p>
          <a:p>
            <a:endParaRPr lang="en-GB" sz="1800" dirty="0">
              <a:solidFill>
                <a:schemeClr val="tx1"/>
              </a:solidFill>
            </a:endParaRPr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To integrate community and hospital services </a:t>
            </a:r>
          </a:p>
          <a:p>
            <a:pPr marL="457200" lvl="1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To deliver high quality high value care </a:t>
            </a:r>
          </a:p>
          <a:p>
            <a:pPr lvl="1"/>
            <a:endParaRPr lang="en-GB" sz="1800" dirty="0">
              <a:solidFill>
                <a:schemeClr val="tx1"/>
              </a:solidFill>
            </a:endParaRPr>
          </a:p>
          <a:p>
            <a:r>
              <a:rPr lang="en-GB" sz="1800" dirty="0">
                <a:solidFill>
                  <a:schemeClr val="tx1"/>
                </a:solidFill>
              </a:rPr>
              <a:t>To move the dial on gateway metric - % patients DC first consult in hospital service</a:t>
            </a:r>
          </a:p>
          <a:p>
            <a:endParaRPr lang="en-GB" sz="1800" dirty="0">
              <a:solidFill>
                <a:schemeClr val="tx1"/>
              </a:solidFill>
            </a:endParaRPr>
          </a:p>
          <a:p>
            <a:r>
              <a:rPr lang="en-GB" sz="1800" dirty="0">
                <a:solidFill>
                  <a:schemeClr val="tx1"/>
                </a:solidFill>
              </a:rPr>
              <a:t>To reduce community </a:t>
            </a:r>
            <a:r>
              <a:rPr lang="en-GB" sz="1800" dirty="0"/>
              <a:t>back log and those waiting over 12 weeks </a:t>
            </a:r>
          </a:p>
          <a:p>
            <a:endParaRPr lang="en-GB" sz="33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52D7BFC-D5B0-C3C6-A52C-639B0CA5DA7B}"/>
              </a:ext>
            </a:extLst>
          </p:cNvPr>
          <p:cNvGraphicFramePr/>
          <p:nvPr/>
        </p:nvGraphicFramePr>
        <p:xfrm>
          <a:off x="2011179" y="4283772"/>
          <a:ext cx="6961683" cy="3237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7583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4BE0693C-9F0B-04B5-6E76-840020609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19" y="2111335"/>
            <a:ext cx="4665939" cy="22185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1A33A3-57B9-089D-5BD0-4184CC946480}"/>
              </a:ext>
            </a:extLst>
          </p:cNvPr>
          <p:cNvSpPr txBox="1"/>
          <p:nvPr/>
        </p:nvSpPr>
        <p:spPr>
          <a:xfrm>
            <a:off x="5743520" y="5582355"/>
            <a:ext cx="66642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NHSE MSK Community Improvement Framework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8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8E86B61-9A8F-6444-B3E9-A5C9E62DD9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16" y="166880"/>
            <a:ext cx="2129992" cy="7949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FC2567-D187-E118-06D9-BB671D34596B}"/>
              </a:ext>
            </a:extLst>
          </p:cNvPr>
          <p:cNvSpPr txBox="1"/>
          <p:nvPr/>
        </p:nvSpPr>
        <p:spPr>
          <a:xfrm>
            <a:off x="174661" y="961847"/>
            <a:ext cx="11034444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Group Discussions - </a:t>
            </a:r>
            <a:r>
              <a:rPr lang="en-GB" sz="30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Breakout Sessions: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Integration/Interface with community and secondary care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solution/Self-management/Shared Decision Making (SDM)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000" b="1" dirty="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Access/Triage/Referral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ptimisation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/FCP role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Table 1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Rhiannon Rogers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Commissioning Manager Planned Care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Integration/Interface with community and secondary care </a:t>
            </a:r>
            <a:r>
              <a:rPr lang="en-GB" sz="24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Table 2 </a:t>
            </a: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Doreen Murray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MSK Transformation Programme Director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Digital solution/Self-management/Shared Decision Making (SDM) </a:t>
            </a:r>
            <a:r>
              <a:rPr lang="en-GB" sz="24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Table 3 </a:t>
            </a: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 </a:t>
            </a:r>
            <a:r>
              <a:rPr lang="en-GB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Mollart</a:t>
            </a: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Associate Director, Planned Care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sz="3000" b="1" dirty="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Johan Holte and Andrew Bennet -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NHSE South East MSK Leads (circulate between breakout session tables)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000" b="1" dirty="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4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8E86B61-9A8F-6444-B3E9-A5C9E62DD9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16" y="166880"/>
            <a:ext cx="2129992" cy="7949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FC2567-D187-E118-06D9-BB671D34596B}"/>
              </a:ext>
            </a:extLst>
          </p:cNvPr>
          <p:cNvSpPr txBox="1"/>
          <p:nvPr/>
        </p:nvSpPr>
        <p:spPr>
          <a:xfrm>
            <a:off x="2895925" y="2556549"/>
            <a:ext cx="6094602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Wrap up and next steps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b="1" dirty="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Lyn Darby - Director of Acute Care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Hampshire and Isle of Wight ICB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705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8E86B61-9A8F-6444-B3E9-A5C9E62DD9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16" y="166880"/>
            <a:ext cx="2129992" cy="7949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FC2567-D187-E118-06D9-BB671D34596B}"/>
              </a:ext>
            </a:extLst>
          </p:cNvPr>
          <p:cNvSpPr txBox="1"/>
          <p:nvPr/>
        </p:nvSpPr>
        <p:spPr>
          <a:xfrm>
            <a:off x="460501" y="466524"/>
            <a:ext cx="60946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MSK Primary Care Workshop Agenda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</a:t>
            </a:r>
            <a:r>
              <a:rPr kumimoji="0" lang="en-GB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June 2024 14.30-16.30pm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7702486-BEFD-21DF-9AFA-3D6D2638F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722989"/>
              </p:ext>
            </p:extLst>
          </p:nvPr>
        </p:nvGraphicFramePr>
        <p:xfrm>
          <a:off x="275567" y="1174410"/>
          <a:ext cx="11270998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979">
                  <a:extLst>
                    <a:ext uri="{9D8B030D-6E8A-4147-A177-3AD203B41FA5}">
                      <a16:colId xmlns:a16="http://schemas.microsoft.com/office/drawing/2014/main" val="4217733860"/>
                    </a:ext>
                  </a:extLst>
                </a:gridCol>
                <a:gridCol w="7446920">
                  <a:extLst>
                    <a:ext uri="{9D8B030D-6E8A-4147-A177-3AD203B41FA5}">
                      <a16:colId xmlns:a16="http://schemas.microsoft.com/office/drawing/2014/main" val="799656206"/>
                    </a:ext>
                  </a:extLst>
                </a:gridCol>
                <a:gridCol w="2054099">
                  <a:extLst>
                    <a:ext uri="{9D8B030D-6E8A-4147-A177-3AD203B41FA5}">
                      <a16:colId xmlns:a16="http://schemas.microsoft.com/office/drawing/2014/main" val="10165425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Timing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Speaker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363539"/>
                  </a:ext>
                </a:extLst>
              </a:tr>
              <a:tr h="641240">
                <a:tc>
                  <a:txBody>
                    <a:bodyPr/>
                    <a:lstStyle/>
                    <a:p>
                      <a:r>
                        <a:rPr lang="en-GB" sz="2000" dirty="0"/>
                        <a:t>14:30 – 14:40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 dirty="0"/>
                        <a:t>Welcome and Setting the Scene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Zaid Hirmiz, Clinical Director Transformation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74121"/>
                  </a:ext>
                </a:extLst>
              </a:tr>
              <a:tr h="394282">
                <a:tc>
                  <a:txBody>
                    <a:bodyPr/>
                    <a:lstStyle/>
                    <a:p>
                      <a:r>
                        <a:rPr lang="en-GB" sz="2000" dirty="0"/>
                        <a:t>14:40 – 14:50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National context/model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Andy Bennett GIRFT Clinical Advisor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526193"/>
                  </a:ext>
                </a:extLst>
              </a:tr>
              <a:tr h="444943">
                <a:tc>
                  <a:txBody>
                    <a:bodyPr/>
                    <a:lstStyle/>
                    <a:p>
                      <a:r>
                        <a:rPr lang="en-GB" sz="2000" dirty="0"/>
                        <a:t>14:50 – 16:20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Breakout group Discussions 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GB" sz="2000" i="0" dirty="0"/>
                        <a:t>Access/Triage/Referral optimisation/First Contact Practitioner (FCP) role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GB" sz="2000" i="0" dirty="0"/>
                        <a:t>Integration/Interface with community and secondary care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GB" sz="2000" i="0" dirty="0"/>
                        <a:t>Digital solution/Self-management/Shared Decision Making (SDM)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2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3 tables with facilitator 30 min per session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862594"/>
                  </a:ext>
                </a:extLst>
              </a:tr>
              <a:tr h="648313">
                <a:tc>
                  <a:txBody>
                    <a:bodyPr/>
                    <a:lstStyle/>
                    <a:p>
                      <a:r>
                        <a:rPr lang="en-GB" sz="2000" dirty="0"/>
                        <a:t>16:20 – 16:30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Wrap up and Next Steps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Lyn Darby, Director Acute (ICB)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294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325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8E86B61-9A8F-6444-B3E9-A5C9E62DD9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16" y="166880"/>
            <a:ext cx="2129992" cy="7949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FC2567-D187-E118-06D9-BB671D34596B}"/>
              </a:ext>
            </a:extLst>
          </p:cNvPr>
          <p:cNvSpPr txBox="1"/>
          <p:nvPr/>
        </p:nvSpPr>
        <p:spPr>
          <a:xfrm>
            <a:off x="2771297" y="1852343"/>
            <a:ext cx="6094602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Welcome and </a:t>
            </a:r>
            <a:r>
              <a:rPr lang="en-GB" sz="32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the Scene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Dr. Zaid Hirmiz, Deputy CMO and Clinical Director Transformation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1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7B6FA0-4EAA-C5A8-23F9-FB30D915E366}"/>
              </a:ext>
            </a:extLst>
          </p:cNvPr>
          <p:cNvSpPr txBox="1"/>
          <p:nvPr/>
        </p:nvSpPr>
        <p:spPr>
          <a:xfrm>
            <a:off x="357958" y="371417"/>
            <a:ext cx="1149568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Setting the Scene – Dr. Zaid Hirmiz, Clinical Director Transformation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50FACE-3CED-3017-568E-E36902806A0B}"/>
              </a:ext>
            </a:extLst>
          </p:cNvPr>
          <p:cNvSpPr txBox="1"/>
          <p:nvPr/>
        </p:nvSpPr>
        <p:spPr>
          <a:xfrm>
            <a:off x="274068" y="1392477"/>
            <a:ext cx="6344845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Today – an opportunity to think about what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best practice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looks like in Hampshire and Isle of Wight, in line with our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Integrated Care Partnership strategic aims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all know that poor MSK health has a huge impact 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 of the biggest causes of years lived with disability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30% of GP consultations in England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30m working days lost every year in the UK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NICE estimates prevalence of significant persistent pain at c. 23%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Hampshire and Isle of Wight: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23.1% of IOW residents reported a long term MSK problem. 18.5% in Portsmouth, 18% in Hampshire, and 14.7% in Southampton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16,149 pts. on community waiting lists for MSK services in March 24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2,566 referrals + 466 A&amp;G requests into secondary care for orthopaedics, spinal and pain (Mar 24)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1,014 pts. waiting &gt;52 weeks for orthopaedic surgery (Apr 24); 169 of those waiting &gt;65 weeks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 priority nationally – and a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priority for Hampshire and Isle of Wight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32D684-B0F2-EA86-DBED-827EBACDE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"/>
          <a:stretch/>
        </p:blipFill>
        <p:spPr>
          <a:xfrm>
            <a:off x="6904139" y="1186831"/>
            <a:ext cx="4875293" cy="4707519"/>
          </a:xfrm>
          <a:prstGeom prst="pentagon">
            <a:avLst/>
          </a:prstGeom>
        </p:spPr>
      </p:pic>
    </p:spTree>
    <p:extLst>
      <p:ext uri="{BB962C8B-B14F-4D97-AF65-F5344CB8AC3E}">
        <p14:creationId xmlns:p14="http://schemas.microsoft.com/office/powerpoint/2010/main" val="128457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7B6FA0-4EAA-C5A8-23F9-FB30D915E366}"/>
              </a:ext>
            </a:extLst>
          </p:cNvPr>
          <p:cNvSpPr txBox="1"/>
          <p:nvPr/>
        </p:nvSpPr>
        <p:spPr>
          <a:xfrm>
            <a:off x="357958" y="371417"/>
            <a:ext cx="1149568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Setting the Scene – Dr. Zaid Hirmiz, Clinical Director Transformation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50FACE-3CED-3017-568E-E36902806A0B}"/>
              </a:ext>
            </a:extLst>
          </p:cNvPr>
          <p:cNvSpPr txBox="1"/>
          <p:nvPr/>
        </p:nvSpPr>
        <p:spPr>
          <a:xfrm>
            <a:off x="245493" y="1163877"/>
            <a:ext cx="684110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Today is a chance to think about how we can best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 together to develop new clinical models and pathways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Lots has changed since we set up our MSK services: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Introduction of FCPs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Roll out of Advice &amp; Guidance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best practice framework and pathways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Establishment of Integrated Care Boards and Systems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Coming together as a single HIOW system means we can think bigger and better!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integrated services – end to end pathways &amp; across HIOW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equitable services – reduced unwarranted variation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Economies of scale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can start fresh today – getting views and ideas from all of you about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we can implement national best practice in HIOW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those ideal service models and pathways would look like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Opportunities we have to do things differently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 that we can deliver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best possible access, outcomes and experience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patients across our geography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C3873-557C-A314-E99F-48EFD51F59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16" t="17710" r="27816" b="22027"/>
          <a:stretch/>
        </p:blipFill>
        <p:spPr>
          <a:xfrm>
            <a:off x="7296150" y="1362532"/>
            <a:ext cx="4019549" cy="48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34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499A9-ADAE-F54A-B49E-F294E7BCE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800" y="1387752"/>
            <a:ext cx="5448100" cy="2507695"/>
          </a:xfrm>
        </p:spPr>
        <p:txBody>
          <a:bodyPr/>
          <a:lstStyle/>
          <a:p>
            <a:pPr algn="ctr"/>
            <a:r>
              <a:rPr lang="en-GB" sz="3200" dirty="0"/>
              <a:t>HIOW Primary care MSK</a:t>
            </a:r>
            <a:br>
              <a:rPr lang="en-GB" sz="3200" dirty="0"/>
            </a:br>
            <a:r>
              <a:rPr lang="en-GB" sz="3200" dirty="0"/>
              <a:t>workshop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B96998-8BA0-CF4D-B57F-DEBCAD114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400" y="4242081"/>
            <a:ext cx="6324400" cy="1024967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GB" sz="7200" b="1" dirty="0"/>
              <a:t>Andrew Bennett</a:t>
            </a:r>
          </a:p>
          <a:p>
            <a:pPr algn="ctr"/>
            <a:endParaRPr lang="en-GB" sz="7200" b="1" dirty="0"/>
          </a:p>
          <a:p>
            <a:pPr>
              <a:lnSpc>
                <a:spcPct val="120000"/>
              </a:lnSpc>
            </a:pPr>
            <a:r>
              <a:rPr lang="en-GB" sz="7200" dirty="0"/>
              <a:t>Consultant Physiotherapist Sutton Health and Care, Epsom and St Helier NHS Trust </a:t>
            </a:r>
            <a:r>
              <a:rPr lang="en-GB" sz="7200" b="1" dirty="0"/>
              <a:t> </a:t>
            </a:r>
          </a:p>
          <a:p>
            <a:pPr>
              <a:lnSpc>
                <a:spcPct val="120000"/>
              </a:lnSpc>
            </a:pPr>
            <a:r>
              <a:rPr lang="en-GB" sz="7200" dirty="0"/>
              <a:t>GIRFT Clinical Advisor Community MSK </a:t>
            </a:r>
          </a:p>
          <a:p>
            <a:pPr>
              <a:lnSpc>
                <a:spcPct val="120000"/>
              </a:lnSpc>
            </a:pPr>
            <a:r>
              <a:rPr lang="en-GB" sz="7200" dirty="0"/>
              <a:t>Clinical Lead for MSK Digital Health Therapeutics Programme </a:t>
            </a:r>
          </a:p>
          <a:p>
            <a:pPr>
              <a:lnSpc>
                <a:spcPct val="120000"/>
              </a:lnSpc>
            </a:pPr>
            <a:r>
              <a:rPr lang="en-GB" sz="7200" dirty="0"/>
              <a:t>Former National Clinical Director MSK (Oct 19 - Mar 24) </a:t>
            </a:r>
          </a:p>
          <a:p>
            <a:endParaRPr lang="en-GB" b="1" i="1" u="sng" dirty="0">
              <a:solidFill>
                <a:srgbClr val="FF0000"/>
              </a:solidFill>
            </a:endParaRPr>
          </a:p>
          <a:p>
            <a:endParaRPr lang="en-GB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23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E6171E5-FA3A-C6CE-166B-C6FA279BCC5D}"/>
              </a:ext>
            </a:extLst>
          </p:cNvPr>
          <p:cNvSpPr txBox="1"/>
          <p:nvPr/>
        </p:nvSpPr>
        <p:spPr>
          <a:xfrm>
            <a:off x="118800" y="1136063"/>
            <a:ext cx="587705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Working to better enable integrated care systems to commission the delivery of high quality MSK services in the community, which will benefit patients now and into the future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central aims of the workstream are to: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Ensure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high-quality triage services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optimise referrals for diagnostics and to orthopaedic, rheumatology and spinal services;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Enable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delivery of high-quality therapies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rehabilitate those who have sustained an injury or are recovering from surgery, and to support people to develop the knowledge, skills and confidence to best manage long-term MSK conditions and helping them to remain in or return to work;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Integrate digital health therapeutics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C01DB1C-EC6A-A91F-6902-B91420E11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42" y="83127"/>
            <a:ext cx="9943368" cy="9529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dirty="0">
                <a:solidFill>
                  <a:schemeClr val="tx1"/>
                </a:solidFill>
              </a:rPr>
              <a:t>GIRFT </a:t>
            </a:r>
            <a:r>
              <a:rPr lang="en-GB" sz="3600" dirty="0">
                <a:solidFill>
                  <a:schemeClr val="tx1"/>
                </a:solidFill>
                <a:latin typeface="+mj-lt"/>
              </a:rPr>
              <a:t>community</a:t>
            </a:r>
            <a:r>
              <a:rPr lang="en-GB" sz="3600" dirty="0">
                <a:solidFill>
                  <a:schemeClr val="tx1"/>
                </a:solidFill>
              </a:rPr>
              <a:t> MSK workstream  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F258743-54CE-E311-232D-C4E7EE122561}"/>
              </a:ext>
            </a:extLst>
          </p:cNvPr>
          <p:cNvGraphicFramePr/>
          <p:nvPr/>
        </p:nvGraphicFramePr>
        <p:xfrm>
          <a:off x="4817372" y="88984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8639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1E1D21-48BE-C4CB-116F-4D27F882E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095" y="1817163"/>
            <a:ext cx="5871315" cy="375597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/>
              <a:t>Triage Function</a:t>
            </a:r>
            <a:endParaRPr lang="en-GB" sz="1800" dirty="0"/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1400" b="0" dirty="0">
                <a:solidFill>
                  <a:schemeClr val="tx1"/>
                </a:solidFill>
                <a:effectLst/>
              </a:rPr>
              <a:t>to support diagnosis, provide specialist advice and optimise referrals through shared decision making 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Providing appropriate request and clinical correlation of diagnostic investigations 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Referring to both community and hospital-based health and care services 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Making best use of specialist clinicians in primary and/or community care working closely with hospital-based services and specialists</a:t>
            </a:r>
            <a:endParaRPr lang="en-GB" sz="1400" i="1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A7E62C-74EA-7007-1FA0-49A189FBC06D}"/>
              </a:ext>
            </a:extLst>
          </p:cNvPr>
          <p:cNvSpPr txBox="1">
            <a:spLocks/>
          </p:cNvSpPr>
          <p:nvPr/>
        </p:nvSpPr>
        <p:spPr>
          <a:xfrm>
            <a:off x="6208861" y="1817163"/>
            <a:ext cx="5799043" cy="37559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Therapies Function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02A3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rehabilitate those who have sustained an injury or are recovering from surgery, as well as to help people best manage long-term MSK conditions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02A3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Receiving referrals from both community and hospital-based health and care services 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02A3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Making best use of wider range of health and social care professionals and community assets 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02A3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Integrating digital health therapeutics 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02A3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02A3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3EFB98-81FF-147A-D164-3C504FEE6CFD}"/>
              </a:ext>
            </a:extLst>
          </p:cNvPr>
          <p:cNvSpPr txBox="1"/>
          <p:nvPr/>
        </p:nvSpPr>
        <p:spPr>
          <a:xfrm>
            <a:off x="8537781" y="5875328"/>
            <a:ext cx="34568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NHSE Community improvement framework 2023 </a:t>
            </a: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FDC6E0-309B-F6D7-D71F-E91A03C6A0BE}"/>
              </a:ext>
            </a:extLst>
          </p:cNvPr>
          <p:cNvSpPr txBox="1"/>
          <p:nvPr/>
        </p:nvSpPr>
        <p:spPr>
          <a:xfrm>
            <a:off x="9108382" y="6084484"/>
            <a:ext cx="302029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MSK ortho approach to referral optimisation 2023                 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813E99-90CB-D3CE-F915-714947AE8A19}"/>
              </a:ext>
            </a:extLst>
          </p:cNvPr>
          <p:cNvSpPr txBox="1"/>
          <p:nvPr/>
        </p:nvSpPr>
        <p:spPr>
          <a:xfrm>
            <a:off x="8340436" y="6293640"/>
            <a:ext cx="38515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Futures ORTP referral optimisation guidance (rheum and spine)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F80A82-BE15-1A04-8641-35DCAE22B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24" y="7614"/>
            <a:ext cx="11752008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Community MSK health and care provision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538F0F-D053-8A73-3D24-2C49FF4CA8A6}"/>
              </a:ext>
            </a:extLst>
          </p:cNvPr>
          <p:cNvSpPr txBox="1"/>
          <p:nvPr/>
        </p:nvSpPr>
        <p:spPr>
          <a:xfrm>
            <a:off x="184095" y="1284861"/>
            <a:ext cx="1165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MSK primary and community health and care services have two broad functions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D81255-9B0C-B4F1-AAFC-F3DC7B94D9B8}"/>
              </a:ext>
            </a:extLst>
          </p:cNvPr>
          <p:cNvSpPr txBox="1"/>
          <p:nvPr/>
        </p:nvSpPr>
        <p:spPr>
          <a:xfrm>
            <a:off x="8537781" y="5687168"/>
            <a:ext cx="34568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/>
              </a:rPr>
              <a:t> King fund - Making care closer to home a reality 2024</a:t>
            </a: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43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6256" y="3480380"/>
            <a:ext cx="1224136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Person suspects a MSK conditions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6376" y="872604"/>
            <a:ext cx="1440160" cy="2492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Practitioners with specialist interest in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primary care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a triage function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e.g., MSK First Contact Practitioners (FCP)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Inclusive of diagnostic (for most)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3464" y="5132267"/>
            <a:ext cx="151216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GP or other healthcare professional in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primary care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608" y="2007439"/>
            <a:ext cx="2160240" cy="39087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Community MSK service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Triage function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 an interface service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inclusive of diagnostics  (for most)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RTT clock continues if hospital referral indicated  or starts if  hospital referral for new definitive treatement  despite therapies intervention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Therapies Function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Physiotherapy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Biomechanical podiatry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Psychology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Occupational therapy (hand therapy)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Osteopathy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RTT clock stop on commencing therapy if first definitive treatment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85584" y="2420888"/>
            <a:ext cx="944024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4516536" y="1567162"/>
            <a:ext cx="4315768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91104" y="6058624"/>
            <a:ext cx="4248472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83832" y="5589240"/>
            <a:ext cx="798544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847136" y="1084763"/>
            <a:ext cx="1527000" cy="5078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Consultant lead Hospital 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Urgent and emergency care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Cancer care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Diagnostics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Planned Care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Orthopaedics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Rheumatology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Spinal services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Pain management services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2400392" y="3802107"/>
            <a:ext cx="2981984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59696" y="343925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Self-Referral 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581848" y="3180928"/>
            <a:ext cx="1265288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7567016" y="4797152"/>
            <a:ext cx="1265288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369656" y="278644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Triage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58408" y="429309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Therapies </a:t>
            </a:r>
          </a:p>
        </p:txBody>
      </p:sp>
      <p:cxnSp>
        <p:nvCxnSpPr>
          <p:cNvPr id="31" name="Straight Arrow Connector 30"/>
          <p:cNvCxnSpPr>
            <a:cxnSpLocks/>
            <a:stCxn id="4" idx="0"/>
          </p:cNvCxnSpPr>
          <p:nvPr/>
        </p:nvCxnSpPr>
        <p:spPr>
          <a:xfrm flipV="1">
            <a:off x="1788324" y="2007439"/>
            <a:ext cx="1288052" cy="147294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  <a:endCxn id="6" idx="1"/>
          </p:cNvCxnSpPr>
          <p:nvPr/>
        </p:nvCxnSpPr>
        <p:spPr>
          <a:xfrm>
            <a:off x="1817864" y="4362041"/>
            <a:ext cx="1275600" cy="137039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682" y="221905"/>
            <a:ext cx="12020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Current overview framework for Community MSK health and care in community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1846" y="900009"/>
            <a:ext cx="252961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This provides a framework overview;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exact nature varies at place level based on local commissioning decisions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63952" y="1628800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RTT clock continues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13672" y="3312270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RTT clock continues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25652" y="6147194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RTT clock continues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2656" y="4311377"/>
            <a:ext cx="2301536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Potential community MSK  access targets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Priority referral 2 weeks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Non-priority 12 weeks moving to 6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Time between first and second appt in therapies 2 weeks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89848" y="5019262"/>
            <a:ext cx="1242456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Potential community access targets apply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59696" y="3842463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RTT clock starts at time contact made with service 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686760" y="6447962"/>
          <a:ext cx="5505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6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6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Primary care services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Community services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</a:rPr>
                        <a:t>Hospital services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dirty="0">
                          <a:solidFill>
                            <a:schemeClr val="tx1"/>
                          </a:solidFill>
                        </a:rPr>
                        <a:t>Potential </a:t>
                      </a:r>
                      <a:r>
                        <a:rPr lang="en-GB" sz="800" b="0" i="0" baseline="0" dirty="0">
                          <a:solidFill>
                            <a:schemeClr val="tx1"/>
                          </a:solidFill>
                        </a:rPr>
                        <a:t> community access targets </a:t>
                      </a:r>
                      <a:endParaRPr lang="en-GB" sz="8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20250" y="1760329"/>
            <a:ext cx="2845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sng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NHSE Community MSK improvement Framework</a:t>
            </a:r>
            <a:endParaRPr kumimoji="0" lang="en-GB" sz="800" b="0" i="0" u="sng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sng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DOH referral to treatment consultant lead waiting times rules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435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HSD-Refresh-Theme-NOV1120B">
  <a:themeElements>
    <a:clrScheme name="Custom 2">
      <a:dk1>
        <a:srgbClr val="FFFFFF"/>
      </a:dk1>
      <a:lt1>
        <a:srgbClr val="231F20"/>
      </a:lt1>
      <a:dk2>
        <a:srgbClr val="005EB8"/>
      </a:dk2>
      <a:lt2>
        <a:srgbClr val="F4F6F8"/>
      </a:lt2>
      <a:accent1>
        <a:srgbClr val="003087"/>
      </a:accent1>
      <a:accent2>
        <a:srgbClr val="768692"/>
      </a:accent2>
      <a:accent3>
        <a:srgbClr val="C7CED3"/>
      </a:accent3>
      <a:accent4>
        <a:srgbClr val="99DDEB"/>
      </a:accent4>
      <a:accent5>
        <a:srgbClr val="80D2CC"/>
      </a:accent5>
      <a:accent6>
        <a:srgbClr val="425563"/>
      </a:accent6>
      <a:hlink>
        <a:srgbClr val="005EB8"/>
      </a:hlink>
      <a:folHlink>
        <a:srgbClr val="0030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HSD-PPT-Template-Refresh_NOV2020-B" id="{06B772CD-B1AE-2743-BE7F-0BA8B46714EA}" vid="{16F65E12-3586-BC44-90B1-43C17D38503A}"/>
    </a:ext>
  </a:extLst>
</a:theme>
</file>

<file path=ppt/theme/theme3.xml><?xml version="1.0" encoding="utf-8"?>
<a:theme xmlns:a="http://schemas.openxmlformats.org/drawingml/2006/main" name="1_Office Theme">
  <a:themeElements>
    <a:clrScheme name="NHS">
      <a:dk1>
        <a:srgbClr val="000000"/>
      </a:dk1>
      <a:lt1>
        <a:srgbClr val="FFFFFF"/>
      </a:lt1>
      <a:dk2>
        <a:srgbClr val="425563"/>
      </a:dk2>
      <a:lt2>
        <a:srgbClr val="E8EDEE"/>
      </a:lt2>
      <a:accent1>
        <a:srgbClr val="005EB8"/>
      </a:accent1>
      <a:accent2>
        <a:srgbClr val="003087"/>
      </a:accent2>
      <a:accent3>
        <a:srgbClr val="00A9CE"/>
      </a:accent3>
      <a:accent4>
        <a:srgbClr val="0072CE"/>
      </a:accent4>
      <a:accent5>
        <a:srgbClr val="00A499"/>
      </a:accent5>
      <a:accent6>
        <a:srgbClr val="006747"/>
      </a:accent6>
      <a:hlink>
        <a:srgbClr val="003087"/>
      </a:hlink>
      <a:folHlink>
        <a:srgbClr val="003087"/>
      </a:folHlink>
    </a:clrScheme>
    <a:fontScheme name="NH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10620</TotalTime>
  <Words>2060</Words>
  <Application>Microsoft Office PowerPoint</Application>
  <PresentationFormat>Widescreen</PresentationFormat>
  <Paragraphs>399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 Narrow</vt:lpstr>
      <vt:lpstr>Arial</vt:lpstr>
      <vt:lpstr>Calibri</vt:lpstr>
      <vt:lpstr>Calibri Light</vt:lpstr>
      <vt:lpstr>Office Theme</vt:lpstr>
      <vt:lpstr>NHSD-Refresh-Theme-NOV1120B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HIOW Primary care MSK workshop </vt:lpstr>
      <vt:lpstr>GIRFT community MSK workstream   </vt:lpstr>
      <vt:lpstr>Community MSK health and care provision  </vt:lpstr>
      <vt:lpstr>PowerPoint Presentation</vt:lpstr>
      <vt:lpstr>PowerPoint Presentation</vt:lpstr>
      <vt:lpstr>Gateway metric to evaluate performance across community MSK  framework </vt:lpstr>
      <vt:lpstr> Community MSK waiting times  </vt:lpstr>
      <vt:lpstr>HIOW challenge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MURRAY, Doreen (NHS HAMPSHIRE AND ISLE OF WIGHT ICB - D9Y0V)</dc:creator>
  <cp:lastModifiedBy>MURRAY, Doreen (NHS HAMPSHIRE AND ISLE OF WIGHT ICB - D9Y0V)</cp:lastModifiedBy>
  <cp:revision>17</cp:revision>
  <dcterms:created xsi:type="dcterms:W3CDTF">2024-06-06T12:05:52Z</dcterms:created>
  <dcterms:modified xsi:type="dcterms:W3CDTF">2024-07-19T10:44:39Z</dcterms:modified>
</cp:coreProperties>
</file>