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147473962" r:id="rId5"/>
    <p:sldId id="2147473963" r:id="rId6"/>
    <p:sldId id="274" r:id="rId7"/>
    <p:sldId id="278" r:id="rId8"/>
    <p:sldId id="280" r:id="rId9"/>
    <p:sldId id="21474739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8F1098F-0911-B235-A023-85DBE88C7D01}" name="HOWDEN, Paul (MEON HEALTH PRACTICE)" initials="PH" userId="S::paulhowden@nhs.net::239aa34d-9ab4-4584-aea8-bf9da6ef316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005E54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357" autoAdjust="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DC623-4486-4D0A-8707-66650462506E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30E12-0999-40C3-B921-26CE63D6F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625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Feedback there is a lack of confidence with FCPs currently. </a:t>
            </a:r>
          </a:p>
          <a:p>
            <a:r>
              <a:rPr lang="en-GB" dirty="0"/>
              <a:t>Secondary Care feel “blind” to changes with referrals e.g. arthritis referrals have dropped off – where are they?</a:t>
            </a:r>
          </a:p>
          <a:p>
            <a:r>
              <a:rPr lang="en-GB" dirty="0"/>
              <a:t>Communicate changes to FCP/referral guidance changes.</a:t>
            </a:r>
          </a:p>
          <a:p>
            <a:r>
              <a:rPr lang="en-GB" dirty="0"/>
              <a:t>Variation in who is an FCP – paramedic, physio etc. Creates a disparity in FCP service. Reference to qualifications, experience and competency. </a:t>
            </a:r>
          </a:p>
          <a:p>
            <a:r>
              <a:rPr lang="en-GB" dirty="0"/>
              <a:t>Standardise pathway with a consistent referral pathway.</a:t>
            </a:r>
          </a:p>
          <a:p>
            <a:r>
              <a:rPr lang="en-GB" dirty="0"/>
              <a:t>GP likes A&amp;G pathway but Consultants have mixed opinion on its value for T&amp;O. Consultant preferred PIFU as a priority focus to embed.</a:t>
            </a:r>
          </a:p>
          <a:p>
            <a:r>
              <a:rPr lang="en-GB" dirty="0"/>
              <a:t>Utilise FCP to reduce A&amp;G.</a:t>
            </a:r>
          </a:p>
          <a:p>
            <a:r>
              <a:rPr lang="en-GB" dirty="0"/>
              <a:t>A&amp;G expensive in £ and time. </a:t>
            </a:r>
          </a:p>
          <a:p>
            <a:r>
              <a:rPr lang="en-GB" dirty="0"/>
              <a:t>Feedback from a surgeon re being fully utilised. Spend time doing injections which could be administered by someone else.</a:t>
            </a:r>
          </a:p>
          <a:p>
            <a:r>
              <a:rPr lang="en-GB" dirty="0"/>
              <a:t>A&amp;G checklist e.g. Osteoarthritic knee pain needs BMI, weight loss, injection.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Educational day event for FCPs. Framed as investment rather than “loss of capacity on the day”.</a:t>
            </a:r>
            <a:br>
              <a:rPr lang="en-GB" dirty="0"/>
            </a:br>
            <a:r>
              <a:rPr lang="en-GB" dirty="0"/>
              <a:t>FCP specification in contracts should include requirement for training and needs to be consistent for all localities. </a:t>
            </a:r>
          </a:p>
          <a:p>
            <a:r>
              <a:rPr lang="en-GB" dirty="0"/>
              <a:t>Suggested A&amp;G is re-framed so Primary Care &lt;-&gt; Community/Intermediary Care &lt;-&gt; Secondary Care (Primary Care don’t directly contact Secondary Care).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E6BEAC-3AEB-4EE2-A15F-588A94082A8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455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Clear guidance on diagnostics to minimise re-</a:t>
            </a:r>
            <a:r>
              <a:rPr lang="en-GB" dirty="0" err="1"/>
              <a:t>xrays</a:t>
            </a:r>
            <a:r>
              <a:rPr lang="en-GB" dirty="0"/>
              <a:t> – who, when and what? E.g. 3 views for a foot is required.</a:t>
            </a:r>
          </a:p>
          <a:p>
            <a:r>
              <a:rPr lang="en-GB" dirty="0"/>
              <a:t>Emphasis on accessibility for patients (local services)</a:t>
            </a:r>
          </a:p>
          <a:p>
            <a:r>
              <a:rPr lang="en-GB" dirty="0"/>
              <a:t>Analyse multiple indices of deprivation and demographics of Hampshire</a:t>
            </a:r>
          </a:p>
          <a:p>
            <a:r>
              <a:rPr lang="en-GB" dirty="0"/>
              <a:t>Utilise telephone/virtual where appropriate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E6BEAC-3AEB-4EE2-A15F-588A94082A8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1037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E8D1C-E9C5-3AA0-DF09-1FF8085B9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B8D2FF-71E0-AB74-8CEA-A150977378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50C99-6450-0F1D-4AB8-7309D0253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8209-420D-43B9-8D82-45F7DD19E08A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54187-E3AE-2A6B-0EAC-49D7634F5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5754C-6C7D-C172-311A-C9A1388A6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680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C7F70-9F08-9184-2684-798C2714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0B7657-6E65-74EF-B0B3-1D1CA578B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E6067-0480-F049-6A2C-943F2A9D7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8209-420D-43B9-8D82-45F7DD19E08A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F3014-1AC6-EA1F-C6FA-242AC5D59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C34BA-9B38-2FB8-B0AA-9FCE66629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058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A20931-FB41-00B9-DC2E-12E745DB9A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EABF59-5371-8AA4-E882-89DED9618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E66C3-8F24-CD5E-706F-3FB3A4D1E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8209-420D-43B9-8D82-45F7DD19E08A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D99FA-AC40-8470-71B6-393DA49A0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AF51E-B19A-A18A-DD72-0FC5CE3A5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56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BCB70-C2A4-67E8-19A4-6E92F7587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1571A-3361-16D9-4A2B-4B27B60AD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8967C-E869-CB6C-785F-40BE69C7A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8209-420D-43B9-8D82-45F7DD19E08A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66A8C-125E-B793-2D1F-040FA0C3C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9A81A-495C-7947-411F-DA3A7213C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73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D2ED2-CA04-A5FA-1DE8-48ECEB21C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EFF52-910D-0350-5CDB-91C9B77E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EB5B5-EFB6-3000-B328-6C65B5A90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8209-420D-43B9-8D82-45F7DD19E08A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77897-A1AB-3552-4491-99CC18915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040AB-BA06-F09E-785D-3758A4BD3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53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80F31-3904-7D73-7764-997628E26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67E23-011F-0237-61AA-56633875F4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3B5431-45C8-7AFB-AA2B-7FC5D21F4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D570BA-38DF-3020-7F3D-E111EF72C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8209-420D-43B9-8D82-45F7DD19E08A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755518-DBFC-F69A-EE35-E373548D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3D03BF-AC28-D56E-1C9C-6237B63F8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670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9723D-3244-9323-F312-FAEB8B743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7FD427-DA9C-3907-F357-9FCB94DEA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49E11A-B831-EAF9-A8B5-3883CF9A1D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955993-7B51-DC9E-F121-E8B97275E0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C18B56-0B24-5EF8-7C5B-6AA5007CF6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4B59FA-7994-EEAA-2E15-03235E96B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8209-420D-43B9-8D82-45F7DD19E08A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BC039C-488D-1F52-546A-BD5C0C6A6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90ED44-CCA6-E1E6-1DFA-76AAC3141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480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37111-6A24-9374-9807-188DE03F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01A896-6D65-57CE-1410-BAC543236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8209-420D-43B9-8D82-45F7DD19E08A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940B61-D858-3F96-AF7E-62F49876C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15809C-6667-ED11-61F2-F7A83B53B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746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0728D5-4D60-CEC0-86D7-A3F5BD8DA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8209-420D-43B9-8D82-45F7DD19E08A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37FCF5-AF7E-A3D4-D5F7-23EF8F843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B6C053-D2CC-140D-DFA3-58D31D34F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712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D7C4D-CB38-B217-6996-7B63D195B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57A5A-8C0D-95B4-AE0E-B8783B9D3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F080AA-EB39-F576-EB72-C7BB95B24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EFC224-C153-2EE0-E80F-A201B2BF0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8209-420D-43B9-8D82-45F7DD19E08A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E7D25A-5F91-5B9E-B04D-6BF340A2C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7375E-BA12-7A0D-CD72-CC1EF683D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22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DEDEC-0142-B35B-FBCD-FC45A417E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9DE3DD-8F12-A71B-B279-5A73D1EF67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8A4-CA4A-7827-E446-038A8B434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A80A85-4B86-129E-E566-2F4639FCA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8209-420D-43B9-8D82-45F7DD19E08A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349EE7-7A73-5410-0FCF-D83C5C21E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C91A46-A32B-D596-E9BC-E2C268853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485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A00F1A-5152-127D-756B-81F2611B1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221EDA-5DA1-46E9-7727-B7601EBB5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4C3A-9DF4-4C22-70C8-2D0E2921FA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58209-420D-43B9-8D82-45F7DD19E08A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0AD52-F6E0-858B-D49F-6897F8C9D5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DADF5-1825-3188-62D8-0E6CD04B26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092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Graphical user interface&#10;&#10;Description automatically generated">
            <a:extLst>
              <a:ext uri="{FF2B5EF4-FFF2-40B4-BE49-F238E27FC236}">
                <a16:creationId xmlns:a16="http://schemas.microsoft.com/office/drawing/2014/main" id="{846964CA-F334-B2A4-9A69-3FF5CD7F537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D57928E-7561-7256-3F77-9D09B5C63D3A}"/>
              </a:ext>
            </a:extLst>
          </p:cNvPr>
          <p:cNvSpPr txBox="1"/>
          <p:nvPr/>
        </p:nvSpPr>
        <p:spPr>
          <a:xfrm>
            <a:off x="572670" y="4695114"/>
            <a:ext cx="9591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Workshop: </a:t>
            </a:r>
            <a:r>
              <a:rPr lang="en-GB" sz="2400" b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MSK Primary Care </a:t>
            </a:r>
            <a:r>
              <a:rPr lang="en-GB" sz="2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 Feedback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39BE84-8529-58AE-52F9-7080BCF29614}"/>
              </a:ext>
            </a:extLst>
          </p:cNvPr>
          <p:cNvSpPr txBox="1"/>
          <p:nvPr/>
        </p:nvSpPr>
        <p:spPr>
          <a:xfrm>
            <a:off x="572670" y="5412292"/>
            <a:ext cx="5884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 June 2024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9439A5A-420A-1735-3E17-86038A112E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8300" y="329498"/>
            <a:ext cx="2708973" cy="986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3600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08ADE3A-2384-4255-D5EA-801A4B430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7801" y="173495"/>
            <a:ext cx="1823352" cy="664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F2CAAEF-E70E-0950-6614-DB949C29892F}"/>
              </a:ext>
            </a:extLst>
          </p:cNvPr>
          <p:cNvSpPr txBox="1"/>
          <p:nvPr/>
        </p:nvSpPr>
        <p:spPr>
          <a:xfrm>
            <a:off x="357959" y="467868"/>
            <a:ext cx="89436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Access/Triage/Referral Optimisation/FCP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2A7175-76B4-E70D-350E-AF43F4F68710}"/>
              </a:ext>
            </a:extLst>
          </p:cNvPr>
          <p:cNvSpPr txBox="1"/>
          <p:nvPr/>
        </p:nvSpPr>
        <p:spPr>
          <a:xfrm>
            <a:off x="357959" y="1250264"/>
            <a:ext cx="11224441" cy="51552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b="1" dirty="0">
                <a:solidFill>
                  <a:schemeClr val="accent1"/>
                </a:solidFill>
                <a:ea typeface="Times New Roman" panose="02020603050405020304" pitchFamily="18" charset="0"/>
                <a:cs typeface="Aptos" panose="020B0004020202020204" pitchFamily="34" charset="0"/>
              </a:rPr>
              <a:t>How could a single point of access (SPOA) for all referrals work?</a:t>
            </a:r>
            <a:endParaRPr lang="en-GB" sz="1400" b="1" dirty="0">
              <a:solidFill>
                <a:schemeClr val="accent1"/>
              </a:solidFill>
              <a:effectLst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endParaRPr lang="en-GB" sz="1400" dirty="0"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lvl="0"/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The Single point of access should: 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be used as an interface between services, acting like a care navigator does in a practice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have access to an integrated patient record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result in shared ownership of a patient's symptoms rather than the specific element that one service can treat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have critical links with mental health services to treat the patient as a whole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When being set up the single point of access should be commissioned on outcomes and pathways rather than prescribing service design. This would allow clinicians the best way to treat a patient on an individual basis.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There is a risk of ‘HUB/SPOA’ holding too much responsibility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SPOA could work if referrals do not bounce back to GPs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SPOA along with advice and guidance is key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SPOA will most experienced staff to triage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SPOA should include self-referral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Digital solutions to assist SPOA/triage and a fail-safe function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Need to be clear at what point in the patient journey a single point of access can add value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After the initial self-help offer patients should have an initial review from an FCP or GP before being referred into a single point of access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endParaRPr lang="en-GB" sz="1400" dirty="0"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endParaRPr lang="en-GB" sz="1100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endParaRPr lang="en-GB" sz="1100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endParaRPr lang="en-GB" sz="1100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endParaRPr lang="en-GB" sz="1100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lvl="0"/>
            <a:endParaRPr lang="en-GB" sz="1100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1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283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7B6FA0-4EAA-C5A8-23F9-FB30D915E366}"/>
              </a:ext>
            </a:extLst>
          </p:cNvPr>
          <p:cNvSpPr txBox="1"/>
          <p:nvPr/>
        </p:nvSpPr>
        <p:spPr>
          <a:xfrm>
            <a:off x="209458" y="244030"/>
            <a:ext cx="10756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Access/Triage/Referral Optimisation/FCP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DC04D8-A615-A69F-844E-B3910EACCA52}"/>
              </a:ext>
            </a:extLst>
          </p:cNvPr>
          <p:cNvSpPr txBox="1"/>
          <p:nvPr/>
        </p:nvSpPr>
        <p:spPr>
          <a:xfrm>
            <a:off x="262180" y="767250"/>
            <a:ext cx="11460572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5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Would a single referral criteria form be useful for primary care if yes what is essential for inclusion on the form?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Referral forms in primary care don’t add value (opinion)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Agree but any modifications should include ease of completion, less boxes to tick/complete and keep it simple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Providers should have access to patient medical history, previous diagnostic, BMI etc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Rejected referrals to Secondary Care – where do they go back to? GP as initial referrer or Community Care/SPoA/Hub?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Biggest barrier is a referral rejection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Suggestion of there not being an option to reject referrals [back to Primary Care]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Emergency Dept -&gt; GP -&gt; MSK Referral -&gt; Secondary Care is current pathway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Why does ED need to refer to GP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Suggestion that GP “presses a button” to refer patient to a Hub, who then administers the pathway and is responsible for referral form/questionnaire.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Digital referral system needs to be simple. GP’s already have “600” pathways to remember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5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5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could we make best use of MSK practitioners such as FCPs and GPwERs to support patients, undertake triage and inform decision making for complex patients</a:t>
            </a:r>
            <a:endParaRPr kumimoji="0" lang="en-GB" sz="125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Such a variation in FCPs across the patch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Some PCNs do not have FCPs – needs to be addressed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Need to create principals to work from – standardisation for all FCPs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Vast variation of experience of FCPs across HIOW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5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How can we move further towards a standardised FCP delivery model and better support FCPs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25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Such a variation in FCPs across the patch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Require some responsibility/governance from PCNs that employ FCPs in terms of competency and due diligence</a:t>
            </a:r>
            <a:endParaRPr kumimoji="0" lang="en-GB" sz="125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25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Need to create principals to work from – standardisation for all FCPs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Currently FCPs need to be 3-year post qualification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Supervisors should be signing off FCPs in terms of competency (this is essential)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GB" sz="125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How can we ensure primary care has the right information to guide self-management and self-referrals?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Systems need to access all elements of the pathway and not be discharged from a particular provider with a need to be re-referred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Require digital platforms with ease of access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5CBAFECC-F60D-B8C1-355E-F2DADC985A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7801" y="173495"/>
            <a:ext cx="1823352" cy="664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793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7B6FA0-4EAA-C5A8-23F9-FB30D915E366}"/>
              </a:ext>
            </a:extLst>
          </p:cNvPr>
          <p:cNvSpPr txBox="1"/>
          <p:nvPr/>
        </p:nvSpPr>
        <p:spPr>
          <a:xfrm>
            <a:off x="357959" y="271582"/>
            <a:ext cx="97966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Integration/Interface with community and secondary care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50FACE-3CED-3017-568E-E36902806A0B}"/>
              </a:ext>
            </a:extLst>
          </p:cNvPr>
          <p:cNvSpPr txBox="1"/>
          <p:nvPr/>
        </p:nvSpPr>
        <p:spPr>
          <a:xfrm>
            <a:off x="357959" y="988506"/>
            <a:ext cx="11224441" cy="7171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300" b="1" dirty="0">
                <a:solidFill>
                  <a:srgbClr val="005EB8"/>
                </a:solidFill>
                <a:latin typeface="Calibri" panose="020F0502020204030204"/>
              </a:rPr>
              <a:t>How can we better integrate FCPs into the wider pathway working in collaboration with community and secondary care?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Implement </a:t>
            </a:r>
            <a:r>
              <a:rPr lang="en-GB" sz="1300" dirty="0">
                <a:latin typeface="Calibri" panose="020F0502020204030204"/>
              </a:rPr>
              <a:t>s</a:t>
            </a:r>
            <a:r>
              <a:rPr kumimoji="0" lang="en-GB" sz="13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tanda</a:t>
            </a:r>
            <a:r>
              <a:rPr lang="en-GB" sz="1300" dirty="0" err="1">
                <a:latin typeface="Calibri" panose="020F0502020204030204"/>
              </a:rPr>
              <a:t>rdisation</a:t>
            </a:r>
            <a:r>
              <a:rPr lang="en-GB" sz="1300" dirty="0">
                <a:latin typeface="Calibri" panose="020F0502020204030204"/>
              </a:rPr>
              <a:t> of experience/knowledge and  FCP offer across the system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300" dirty="0">
                <a:latin typeface="Calibri" panose="020F0502020204030204"/>
              </a:rPr>
              <a:t>V</a:t>
            </a:r>
            <a:r>
              <a:rPr kumimoji="0" lang="en-GB" sz="13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ariation</a:t>
            </a: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numbers and experience of current FCP across HIOW – needs addressing </a:t>
            </a:r>
            <a:endParaRPr lang="en-GB" sz="1300" b="1" dirty="0">
              <a:solidFill>
                <a:srgbClr val="005EB8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005E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300" b="1" dirty="0">
                <a:solidFill>
                  <a:srgbClr val="005EB8"/>
                </a:solidFill>
                <a:latin typeface="Calibri" panose="020F0502020204030204"/>
              </a:rPr>
              <a:t>How can community service better support primary care (e.g. information and guidance, community treatment and prevention options?)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300" dirty="0">
                <a:latin typeface="Calibri" panose="020F0502020204030204"/>
              </a:rPr>
              <a:t>Yes all groups agreed this should be linked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300" dirty="0">
                <a:latin typeface="Calibri" panose="020F0502020204030204"/>
              </a:rPr>
              <a:t>IAPT and mental health included in SPOA for pain as some MH is mixed along with MSK pain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300" b="1" dirty="0">
              <a:solidFill>
                <a:srgbClr val="005EB8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300" b="1" dirty="0">
                <a:solidFill>
                  <a:srgbClr val="005EB8"/>
                </a:solidFill>
                <a:latin typeface="Calibri" panose="020F0502020204030204"/>
              </a:rPr>
              <a:t>How can we ensure services are easy to navigate and understand</a:t>
            </a:r>
            <a: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Could incorporate social prescribing voluntary and 3rd sector including gyms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Need an up-to-date directory of services available for voluntary and 3rd sector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Education for GPs/FCP and could include social prescribing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Need to ensure these services are easy to navigate and understand pathways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Need to ensure smooth patient journey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Require access and have permission to patient records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3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Should joint injections be offered, and if so what types and how can we make sure the right governance is in place?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 and include advice and guidance work up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Retain GP service for injections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Roles should be clearly defined for those administering injections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Currently undertaken as an enhanced service by some GPs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Should still have option for this to be undertaken in primary care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Implement clear guidance/algorithm for type of injection, for which patients, body part and guidance on number of injections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3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Should rheumatology services, MSK foot and fracture liaison service (FLS) be included in new proposed integrated MSK service?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Rheumatology should remain separate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Foot and ankle some elements to remain some elements to move out of scope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Unfamiliar with FLS.  Need to understand service and funding flow for this service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005E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600" b="1" dirty="0">
              <a:solidFill>
                <a:srgbClr val="005EB8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005E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005E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600" b="1" dirty="0">
              <a:solidFill>
                <a:srgbClr val="005EB8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14B421B8-990C-FDE3-117A-5C51EF1BD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7801" y="173495"/>
            <a:ext cx="1823352" cy="664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0414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7B6FA0-4EAA-C5A8-23F9-FB30D915E366}"/>
              </a:ext>
            </a:extLst>
          </p:cNvPr>
          <p:cNvSpPr txBox="1"/>
          <p:nvPr/>
        </p:nvSpPr>
        <p:spPr>
          <a:xfrm>
            <a:off x="483779" y="376120"/>
            <a:ext cx="97966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Digital Solution/Self-management/Shared Decision Making (SDM)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50FACE-3CED-3017-568E-E36902806A0B}"/>
              </a:ext>
            </a:extLst>
          </p:cNvPr>
          <p:cNvSpPr txBox="1"/>
          <p:nvPr/>
        </p:nvSpPr>
        <p:spPr>
          <a:xfrm>
            <a:off x="483779" y="986843"/>
            <a:ext cx="11224441" cy="9941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can </a:t>
            </a:r>
            <a:r>
              <a:rPr lang="en-GB" sz="1600" b="1" dirty="0">
                <a:solidFill>
                  <a:srgbClr val="005EB8"/>
                </a:solidFill>
                <a:latin typeface="Calibri" panose="020F0502020204030204"/>
              </a:rPr>
              <a:t>share data and use information across the system to improve our services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Requirement and need to share data and access systems across providers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Radiology should be able to access notes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Currently different systems in HIOW in primary care and community providers such as EMIS, System One and RIO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Different systems are not compatible and no cross access across systems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Need data warehouse where data can be across systems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Governance/data controllers – where does responsibility lie?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Concern of more fragmentation, which creates less rapport and hinders communication flow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Digital referral system needs to be simple. GP’s already have “600” pathways to remember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1600" dirty="0">
              <a:solidFill>
                <a:prstClr val="black"/>
              </a:solidFill>
              <a:latin typeface="Calibri" panose="020F0502020204030204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can we </a:t>
            </a:r>
            <a:r>
              <a:rPr lang="en-GB" sz="1600" b="1" dirty="0">
                <a:solidFill>
                  <a:srgbClr val="005EB8"/>
                </a:solidFill>
                <a:latin typeface="Calibri" panose="020F0502020204030204"/>
              </a:rPr>
              <a:t>make better use of digital offers and solutions to reach more patients and reduce waiting times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Create HIOW website where patients can access information on MSK and symptoms and some self-management advice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.Access to technology hubs to support patient with different literacy and languages/translation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Decision support tools which flags up links to sites which support self-care and self-management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6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can digital and supported self-management be standardised and incorporated into primary care/FCP offers to patients?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Linked website and support for patients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Regular touchpoints for clinicians and patients could be virtual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Support for patients with no access to internet or smartphones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BCA6C405-9D48-ACF1-B636-4DA9C49858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7801" y="173495"/>
            <a:ext cx="1823352" cy="664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311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7B6FA0-4EAA-C5A8-23F9-FB30D915E366}"/>
              </a:ext>
            </a:extLst>
          </p:cNvPr>
          <p:cNvSpPr txBox="1"/>
          <p:nvPr/>
        </p:nvSpPr>
        <p:spPr>
          <a:xfrm>
            <a:off x="357959" y="271582"/>
            <a:ext cx="97966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Digital Solution/Self-management/Shared Decision Making (SDM)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50FACE-3CED-3017-568E-E36902806A0B}"/>
              </a:ext>
            </a:extLst>
          </p:cNvPr>
          <p:cNvSpPr txBox="1"/>
          <p:nvPr/>
        </p:nvSpPr>
        <p:spPr>
          <a:xfrm>
            <a:off x="577034" y="1023700"/>
            <a:ext cx="11224441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can we make sure patients can access the right information to guide self –management and ensure SDM is embedded in all aspects of the pathway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Look at  different options like different apps to support patient in their treatment journey and include self-management options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Embed SDM at the start of patient journey and continue at every step and interaction with each clinician/provider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Ensure regular touchpoints with patients including during waiting period/s for consultation/treatment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other options/support should we have in place for patients while they wait for appointment/treatment including surgery and who is best place to deliver this? </a:t>
            </a:r>
          </a:p>
          <a:p>
            <a:pPr marL="285750" lvl="0" indent="-285750">
              <a:buFont typeface="Wingdings" panose="05000000000000000000" pitchFamily="2" charset="2"/>
              <a:buChar char="Ø"/>
              <a:defRPr/>
            </a:pPr>
            <a:r>
              <a:rPr lang="en-GB" sz="1600" dirty="0">
                <a:solidFill>
                  <a:prstClr val="black"/>
                </a:solidFill>
              </a:rPr>
              <a:t>Ensure patient views on how patients prefer communication, support and information</a:t>
            </a:r>
          </a:p>
          <a:p>
            <a:pPr marL="285750" lvl="0" indent="-285750">
              <a:buFont typeface="Wingdings" panose="05000000000000000000" pitchFamily="2" charset="2"/>
              <a:buChar char="Ø"/>
              <a:defRPr/>
            </a:pPr>
            <a:r>
              <a:rPr lang="en-GB" sz="1600" dirty="0">
                <a:solidFill>
                  <a:prstClr val="black"/>
                </a:solidFill>
              </a:rPr>
              <a:t>Ensure options for accessing information/support other than digital for some patients without internet/smart phones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93914A86-14E7-853D-7A13-213823F47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7801" y="173495"/>
            <a:ext cx="1823352" cy="664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0219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8B498F3A91804B89546AFB8C319B82" ma:contentTypeVersion="6" ma:contentTypeDescription="Create a new document." ma:contentTypeScope="" ma:versionID="3b11b2f57a56e0934d86547720e5c119">
  <xsd:schema xmlns:xsd="http://www.w3.org/2001/XMLSchema" xmlns:xs="http://www.w3.org/2001/XMLSchema" xmlns:p="http://schemas.microsoft.com/office/2006/metadata/properties" xmlns:ns1="http://schemas.microsoft.com/sharepoint/v3" xmlns:ns2="2f6fd45d-1f03-43a8-9c37-2b0b8edb6460" targetNamespace="http://schemas.microsoft.com/office/2006/metadata/properties" ma:root="true" ma:fieldsID="f4fdadeb94241c8815f86d66931e113a" ns1:_="" ns2:_="">
    <xsd:import namespace="http://schemas.microsoft.com/sharepoint/v3"/>
    <xsd:import namespace="2f6fd45d-1f03-43a8-9c37-2b0b8edb6460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6fd45d-1f03-43a8-9c37-2b0b8edb64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4E23F06-1E2C-42FD-B423-D5CBA55644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626F06-83C2-4D1F-8558-2F52FACB2A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f6fd45d-1f03-43a8-9c37-2b0b8edb64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49821AF-2B3A-4B78-996B-E687C3F6E25F}">
  <ds:schemaRefs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2f6fd45d-1f03-43a8-9c37-2b0b8edb6460"/>
    <ds:schemaRef ds:uri="http://schemas.microsoft.com/sharepoint/v3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29895</TotalTime>
  <Words>1590</Words>
  <Application>Microsoft Office PowerPoint</Application>
  <PresentationFormat>Widescreen</PresentationFormat>
  <Paragraphs>156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Doreen (NHS HAMPSHIRE AND ISLE OF WIGHT ICB - D9Y0V)</dc:creator>
  <cp:lastModifiedBy>MURRAY, Doreen (NHS HAMPSHIRE AND ISLE OF WIGHT ICB - D9Y0V)</cp:lastModifiedBy>
  <cp:revision>34</cp:revision>
  <dcterms:created xsi:type="dcterms:W3CDTF">2022-11-23T10:44:00Z</dcterms:created>
  <dcterms:modified xsi:type="dcterms:W3CDTF">2024-07-19T10:39:06Z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0x010100C48B498F3A91804B89546AFB8C319B82</vt:lpwstr>
  </property>
</Properties>
</file>