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9" r:id="rId4"/>
  </p:sldMasterIdLst>
  <p:notesMasterIdLst>
    <p:notesMasterId r:id="rId17"/>
  </p:notesMasterIdLst>
  <p:handoutMasterIdLst>
    <p:handoutMasterId r:id="rId18"/>
  </p:handoutMasterIdLst>
  <p:sldIdLst>
    <p:sldId id="1923" r:id="rId5"/>
    <p:sldId id="2145707267" r:id="rId6"/>
    <p:sldId id="2145707288" r:id="rId7"/>
    <p:sldId id="2145707302" r:id="rId8"/>
    <p:sldId id="2145707306" r:id="rId9"/>
    <p:sldId id="2145707307" r:id="rId10"/>
    <p:sldId id="2145707291" r:id="rId11"/>
    <p:sldId id="2145707305" r:id="rId12"/>
    <p:sldId id="2145707308" r:id="rId13"/>
    <p:sldId id="2145707304" r:id="rId14"/>
    <p:sldId id="2145707309" r:id="rId15"/>
    <p:sldId id="2145707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EFF"/>
    <a:srgbClr val="0099FF"/>
    <a:srgbClr val="BDE3FF"/>
    <a:srgbClr val="0070C0"/>
    <a:srgbClr val="E9F4FB"/>
    <a:srgbClr val="F7FCFF"/>
    <a:srgbClr val="E2F1FE"/>
    <a:srgbClr val="CCECFF"/>
    <a:srgbClr val="005EB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6EE76-4BDC-4060-B694-CF4150992459}" v="4" dt="2024-05-17T14:49:36.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39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Porter-Smith" userId="311fb665-8b14-44e8-830e-2c11734905ab" providerId="ADAL" clId="{41C6EE76-4BDC-4060-B694-CF4150992459}"/>
    <pc:docChg chg="undo redo custSel modSld">
      <pc:chgData name="Katie Porter-Smith" userId="311fb665-8b14-44e8-830e-2c11734905ab" providerId="ADAL" clId="{41C6EE76-4BDC-4060-B694-CF4150992459}" dt="2024-05-17T15:58:42.992" v="239" actId="20577"/>
      <pc:docMkLst>
        <pc:docMk/>
      </pc:docMkLst>
      <pc:sldChg chg="modSp mod">
        <pc:chgData name="Katie Porter-Smith" userId="311fb665-8b14-44e8-830e-2c11734905ab" providerId="ADAL" clId="{41C6EE76-4BDC-4060-B694-CF4150992459}" dt="2024-05-17T15:51:07.180" v="213"/>
        <pc:sldMkLst>
          <pc:docMk/>
          <pc:sldMk cId="2577862911" sldId="2145707288"/>
        </pc:sldMkLst>
        <pc:spChg chg="mod">
          <ac:chgData name="Katie Porter-Smith" userId="311fb665-8b14-44e8-830e-2c11734905ab" providerId="ADAL" clId="{41C6EE76-4BDC-4060-B694-CF4150992459}" dt="2024-05-17T15:51:07.180" v="213"/>
          <ac:spMkLst>
            <pc:docMk/>
            <pc:sldMk cId="2577862911" sldId="2145707288"/>
            <ac:spMk id="8" creationId="{4166C76F-C11F-9E95-6ED1-B136648E1D04}"/>
          </ac:spMkLst>
        </pc:spChg>
      </pc:sldChg>
      <pc:sldChg chg="modSp mod">
        <pc:chgData name="Katie Porter-Smith" userId="311fb665-8b14-44e8-830e-2c11734905ab" providerId="ADAL" clId="{41C6EE76-4BDC-4060-B694-CF4150992459}" dt="2024-05-17T14:46:08.968" v="167" actId="20577"/>
        <pc:sldMkLst>
          <pc:docMk/>
          <pc:sldMk cId="1421149472" sldId="2145707291"/>
        </pc:sldMkLst>
        <pc:spChg chg="mod">
          <ac:chgData name="Katie Porter-Smith" userId="311fb665-8b14-44e8-830e-2c11734905ab" providerId="ADAL" clId="{41C6EE76-4BDC-4060-B694-CF4150992459}" dt="2024-05-17T14:46:08.968" v="167" actId="20577"/>
          <ac:spMkLst>
            <pc:docMk/>
            <pc:sldMk cId="1421149472" sldId="2145707291"/>
            <ac:spMk id="8" creationId="{6F967C0C-61C8-0F3F-6463-73128911F8F7}"/>
          </ac:spMkLst>
        </pc:spChg>
      </pc:sldChg>
      <pc:sldChg chg="modSp mod">
        <pc:chgData name="Katie Porter-Smith" userId="311fb665-8b14-44e8-830e-2c11734905ab" providerId="ADAL" clId="{41C6EE76-4BDC-4060-B694-CF4150992459}" dt="2024-05-17T15:58:42.992" v="239" actId="20577"/>
        <pc:sldMkLst>
          <pc:docMk/>
          <pc:sldMk cId="3806347764" sldId="2145707304"/>
        </pc:sldMkLst>
        <pc:spChg chg="mod">
          <ac:chgData name="Katie Porter-Smith" userId="311fb665-8b14-44e8-830e-2c11734905ab" providerId="ADAL" clId="{41C6EE76-4BDC-4060-B694-CF4150992459}" dt="2024-05-17T15:58:42.992" v="239" actId="20577"/>
          <ac:spMkLst>
            <pc:docMk/>
            <pc:sldMk cId="3806347764" sldId="2145707304"/>
            <ac:spMk id="3" creationId="{7AB5A3FE-972F-AF21-6729-85AAE8F92B71}"/>
          </ac:spMkLst>
        </pc:spChg>
      </pc:sldChg>
      <pc:sldChg chg="modSp mod">
        <pc:chgData name="Katie Porter-Smith" userId="311fb665-8b14-44e8-830e-2c11734905ab" providerId="ADAL" clId="{41C6EE76-4BDC-4060-B694-CF4150992459}" dt="2024-05-14T13:29:16.920" v="1" actId="1076"/>
        <pc:sldMkLst>
          <pc:docMk/>
          <pc:sldMk cId="3570799935" sldId="2145707306"/>
        </pc:sldMkLst>
        <pc:graphicFrameChg chg="mod modGraphic">
          <ac:chgData name="Katie Porter-Smith" userId="311fb665-8b14-44e8-830e-2c11734905ab" providerId="ADAL" clId="{41C6EE76-4BDC-4060-B694-CF4150992459}" dt="2024-05-14T13:29:16.920" v="1" actId="1076"/>
          <ac:graphicFrameMkLst>
            <pc:docMk/>
            <pc:sldMk cId="3570799935" sldId="2145707306"/>
            <ac:graphicFrameMk id="2" creationId="{7ED3F56D-A67A-222E-2019-F312845197AF}"/>
          </ac:graphicFrameMkLst>
        </pc:graphicFrameChg>
      </pc:sldChg>
      <pc:sldChg chg="modSp mod">
        <pc:chgData name="Katie Porter-Smith" userId="311fb665-8b14-44e8-830e-2c11734905ab" providerId="ADAL" clId="{41C6EE76-4BDC-4060-B694-CF4150992459}" dt="2024-05-17T14:48:07.684" v="197" actId="20577"/>
        <pc:sldMkLst>
          <pc:docMk/>
          <pc:sldMk cId="29672379" sldId="2145707309"/>
        </pc:sldMkLst>
        <pc:spChg chg="mod">
          <ac:chgData name="Katie Porter-Smith" userId="311fb665-8b14-44e8-830e-2c11734905ab" providerId="ADAL" clId="{41C6EE76-4BDC-4060-B694-CF4150992459}" dt="2024-05-17T14:48:07.684" v="197" actId="20577"/>
          <ac:spMkLst>
            <pc:docMk/>
            <pc:sldMk cId="29672379" sldId="2145707309"/>
            <ac:spMk id="3" creationId="{7AB5A3FE-972F-AF21-6729-85AAE8F92B7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17/05/2024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17/05/2024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7681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5809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225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9935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6125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5039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09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858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443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23634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55308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143043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160027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2" name="TextBox 1">
            <a:extLst>
              <a:ext uri="{FF2B5EF4-FFF2-40B4-BE49-F238E27FC236}">
                <a16:creationId xmlns:a16="http://schemas.microsoft.com/office/drawing/2014/main" id="{B77551A3-9BAE-400C-B485-0F4ED3DB7306}"/>
              </a:ext>
            </a:extLst>
          </p:cNvPr>
          <p:cNvSpPr txBox="1"/>
          <p:nvPr userDrawn="1"/>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896911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3" name="TextBox 2">
            <a:extLst>
              <a:ext uri="{FF2B5EF4-FFF2-40B4-BE49-F238E27FC236}">
                <a16:creationId xmlns:a16="http://schemas.microsoft.com/office/drawing/2014/main" id="{072D8FDB-A40F-9C14-5A8C-BCBBA006B64D}"/>
              </a:ext>
            </a:extLst>
          </p:cNvPr>
          <p:cNvSpPr txBox="1"/>
          <p:nvPr userDrawn="1"/>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3886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20570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06109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42547795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410561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854478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16419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1932516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4054125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263200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219278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499114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2169195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426817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75246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3232821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712879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9087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365032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761178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6555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17/05/2024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87637009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 id="2147483688" r:id="rId19"/>
    <p:sldLayoutId id="2147483689" r:id="rId20"/>
    <p:sldLayoutId id="2147483690" r:id="rId21"/>
    <p:sldLayoutId id="2147483691" r:id="rId22"/>
    <p:sldLayoutId id="2147483692" r:id="rId23"/>
    <p:sldLayoutId id="2147483693" r:id="rId24"/>
    <p:sldLayoutId id="2147483694" r:id="rId25"/>
    <p:sldLayoutId id="2147483695" r:id="rId26"/>
    <p:sldLayoutId id="2147483696" r:id="rId27"/>
    <p:sldLayoutId id="2147483697" r:id="rId28"/>
    <p:sldLayoutId id="2147483698"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bmj.com/content/349/bmj.g4219"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hyperlink" Target="https://www.nhs.uk/conditions/vaccinations/6-in-1-infant-vaccine/" TargetMode="External"/><Relationship Id="rId4" Type="http://schemas.openxmlformats.org/officeDocument/2006/relationships/hyperlink" Target="https://www.nhs.uk/conditions/vaccinations/nhs-vaccinations-and-when-to-have-the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8" Type="http://schemas.openxmlformats.org/officeDocument/2006/relationships/hyperlink" Target="https://drive.google.com/drive/u/0/folders/1yvsiUpR0wNiss4YFu3iRRIYSHTS9pCZB" TargetMode="External"/><Relationship Id="rId3" Type="http://schemas.openxmlformats.org/officeDocument/2006/relationships/hyperlink" Target="https://www.gov.uk/government/news/whooping-cough-cases-continue-to-rise" TargetMode="External"/><Relationship Id="rId7" Type="http://schemas.openxmlformats.org/officeDocument/2006/relationships/hyperlink" Target="https://future.nhs.uk/CommsLink/view?objectId=53597008"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https://future.nhs.uk/connect.ti/vaccsandscreening/view?objectId=41871216" TargetMode="External"/><Relationship Id="rId5" Type="http://schemas.openxmlformats.org/officeDocument/2006/relationships/hyperlink" Target="https://campaignresources.dhsc.gov.uk/campaigns/vaccinations-in-pregnancy/" TargetMode="External"/><Relationship Id="rId4" Type="http://schemas.openxmlformats.org/officeDocument/2006/relationships/hyperlink" Target="https://gbr01.safelinks.protection.outlook.com/?url=https%3A%2F%2Ft.co%2Fv1QM0W4M1y&amp;data=05%7C02%7Ck.porter-smith%40nhs.net%7C95cc0c6a6b4f451d319d08dc6f6a80f8%7C37c354b285b047f5b22207b48d774ee3%7C0%7C0%7C638507750432370155%7CUnknown%7CTWFpbGZsb3d8eyJWIjoiMC4wLjAwMDAiLCJQIjoiV2luMzIiLCJBTiI6Ik1haWwiLCJXVCI6Mn0%3D%7C0%7C%7C%7C&amp;sdata=oSEzsdTrEzojhKGpBke5nuBKj6WcVn8KwK24HUHvC9g%3D&amp;reserved=0" TargetMode="External"/><Relationship Id="rId9" Type="http://schemas.openxmlformats.org/officeDocument/2006/relationships/hyperlink" Target="https://future.nhs.uk/vaccsandscreening/view?objectID=4185691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hyperlink" Target="https://gbr01.safelinks.protection.outlook.com/?url=https%3A%2F%2Fwww.gov.uk%2Fgovernment%2Fnews%2Fwhooping-cough-cases-continue-to-rise&amp;data=05%7C02%7Ck.porter-smith%40nhs.net%7Cf62aa224e5134d4a7d5308dc70110652%7C37c354b285b047f5b22207b48d774ee3%7C0%7C0%7C638508465660623717%7CUnknown%7CTWFpbGZsb3d8eyJWIjoiMC4wLjAwMDAiLCJQIjoiV2luMzIiLCJBTiI6Ik1haWwiLCJXVCI6Mn0%3D%7C0%7C%7C%7C&amp;sdata=KNVIIC3TLufg4NysCypa87hVWeD9DzuWe2YTxvJ1G%2FE%3D&amp;reserved=0"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s://gbr01.safelinks.protection.outlook.com/?url=https%3A%2F%2Fdrive.google.com%2Fdrive%2Fu%2F2%2Ffolders%2F1yvsiUpR0wNiss4YFu3iRRIYSHTS9pCZB&amp;data=05%7C02%7Ck.porter-smith%40nhs.net%7Cf62aa224e5134d4a7d5308dc70110652%7C37c354b285b047f5b22207b48d774ee3%7C0%7C0%7C638508465660650623%7CUnknown%7CTWFpbGZsb3d8eyJWIjoiMC4wLjAwMDAiLCJQIjoiV2luMzIiLCJBTiI6Ik1haWwiLCJXVCI6Mn0%3D%7C0%7C%7C%7C&amp;sdata=wu0a1f%2FyXKZi%2FQHZSoKdWfkuGcti4fat2M6M0Dbqc5E%3D&amp;reserved=0" TargetMode="External"/><Relationship Id="rId5" Type="http://schemas.openxmlformats.org/officeDocument/2006/relationships/hyperlink" Target="https://campaignresources.dhsc.gov.uk/campaigns/vaccinations-in-pregnancy/" TargetMode="External"/><Relationship Id="rId4" Type="http://schemas.openxmlformats.org/officeDocument/2006/relationships/hyperlink" Target="https://gbr01.safelinks.protection.outlook.com/?url=https%3A%2F%2Fwww.nhs.uk%2Fpregnancy%2Fkeeping-well%2Fwhooping-cough-vaccination%2F&amp;data=05%7C02%7Ck.porter-smith%40nhs.net%7Cf62aa224e5134d4a7d5308dc70110652%7C37c354b285b047f5b22207b48d774ee3%7C0%7C0%7C638508465660639400%7CUnknown%7CTWFpbGZsb3d8eyJWIjoiMC4wLjAwMDAiLCJQIjoiV2luMzIiLCJBTiI6Ik1haWwiLCJXVCI6Mn0%3D%7C0%7C%7C%7C&amp;sdata=h0AxfJvnCOHJT6qxR64L9Jf9JU8yqnA0t6hUxwEBSpI%3D&amp;reserved=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hyperlink" Target="https://www.nhs.uk/conditions/common-cold/" TargetMode="External"/><Relationship Id="rId7" Type="http://schemas.openxmlformats.org/officeDocument/2006/relationships/hyperlink" Target="https://www.nhs.uk/conditions/vaccinations/6-in-1-infant-vaccin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https://www.nhs.uk/conditions/febrile-seizures/" TargetMode="External"/><Relationship Id="rId5" Type="http://schemas.openxmlformats.org/officeDocument/2006/relationships/hyperlink" Target="https://www.nhs.uk/conditions/pneumonia/" TargetMode="External"/><Relationship Id="rId4" Type="http://schemas.openxmlformats.org/officeDocument/2006/relationships/hyperlink" Target="https://www.nhs.uk/conditions/dehyd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32000" y="656755"/>
            <a:ext cx="5402358" cy="2502078"/>
          </a:xfrm>
        </p:spPr>
        <p:txBody>
          <a:bodyPr/>
          <a:lstStyle/>
          <a:p>
            <a:r>
              <a:rPr lang="en-GB"/>
              <a:t>Pertussis vaccine uptake in pregnancy </a:t>
            </a:r>
          </a:p>
        </p:txBody>
      </p:sp>
      <p:sp>
        <p:nvSpPr>
          <p:cNvPr id="3" name="Subtitle 2">
            <a:extLst>
              <a:ext uri="{FF2B5EF4-FFF2-40B4-BE49-F238E27FC236}">
                <a16:creationId xmlns:a16="http://schemas.microsoft.com/office/drawing/2014/main" id="{2AB96998-8BA0-CF4D-B57F-DEBCAD1141C5}"/>
              </a:ext>
            </a:extLst>
          </p:cNvPr>
          <p:cNvSpPr>
            <a:spLocks noGrp="1"/>
          </p:cNvSpPr>
          <p:nvPr>
            <p:ph type="subTitle" idx="1"/>
          </p:nvPr>
        </p:nvSpPr>
        <p:spPr>
          <a:xfrm>
            <a:off x="432000" y="3542331"/>
            <a:ext cx="7973051" cy="1024967"/>
          </a:xfrm>
        </p:spPr>
        <p:txBody>
          <a:bodyPr/>
          <a:lstStyle/>
          <a:p>
            <a:r>
              <a:rPr lang="en-GB" b="1"/>
              <a:t>Communications toolkit</a:t>
            </a:r>
          </a:p>
          <a:p>
            <a:r>
              <a:rPr lang="en-GB" b="1"/>
              <a:t>May 2024 </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C1BBB3E1-5E49-BD1C-5D93-A3BBA4DF5996}"/>
              </a:ext>
            </a:extLst>
          </p:cNvPr>
          <p:cNvSpPr txBox="1">
            <a:spLocks/>
          </p:cNvSpPr>
          <p:nvPr/>
        </p:nvSpPr>
        <p:spPr>
          <a:xfrm>
            <a:off x="652089" y="527646"/>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2800" b="1">
                <a:latin typeface="+mn-lt"/>
                <a:ea typeface="+mn-ea"/>
                <a:cs typeface="+mn-cs"/>
              </a:rPr>
              <a:t>FAQs</a:t>
            </a:r>
          </a:p>
        </p:txBody>
      </p:sp>
      <p:sp>
        <p:nvSpPr>
          <p:cNvPr id="3" name="TextBox 2">
            <a:extLst>
              <a:ext uri="{FF2B5EF4-FFF2-40B4-BE49-F238E27FC236}">
                <a16:creationId xmlns:a16="http://schemas.microsoft.com/office/drawing/2014/main" id="{7AB5A3FE-972F-AF21-6729-85AAE8F92B71}"/>
              </a:ext>
            </a:extLst>
          </p:cNvPr>
          <p:cNvSpPr txBox="1"/>
          <p:nvPr/>
        </p:nvSpPr>
        <p:spPr>
          <a:xfrm>
            <a:off x="575145" y="1068164"/>
            <a:ext cx="10964766" cy="5693866"/>
          </a:xfrm>
          <a:prstGeom prst="rect">
            <a:avLst/>
          </a:prstGeom>
          <a:noFill/>
        </p:spPr>
        <p:txBody>
          <a:bodyPr wrap="square" lIns="91440" tIns="45720" rIns="91440" bIns="45720" anchor="t">
            <a:spAutoFit/>
          </a:bodyPr>
          <a:lstStyle/>
          <a:p>
            <a:r>
              <a:rPr lang="en-GB" sz="1400" b="1" dirty="0">
                <a:solidFill>
                  <a:srgbClr val="000000"/>
                </a:solidFill>
                <a:ea typeface="Calibri"/>
                <a:cs typeface="Arial"/>
              </a:rPr>
              <a:t>Is the vaccine safe in pregnancy?</a:t>
            </a:r>
            <a:endParaRPr lang="en-GB" sz="1400" dirty="0">
              <a:solidFill>
                <a:srgbClr val="231F20"/>
              </a:solidFill>
              <a:ea typeface="Calibri"/>
              <a:cs typeface="Arial"/>
            </a:endParaRPr>
          </a:p>
          <a:p>
            <a:r>
              <a:rPr lang="en-GB" sz="1400" dirty="0">
                <a:solidFill>
                  <a:srgbClr val="231F20"/>
                </a:solidFill>
                <a:ea typeface="Calibri"/>
                <a:cs typeface="Arial"/>
              </a:rPr>
              <a:t>Vaccination during pregnancy boosts your antibodies which are then passed to your baby to help protect them from the day they are born.</a:t>
            </a:r>
            <a:endParaRPr lang="en-US" sz="1400" dirty="0">
              <a:solidFill>
                <a:srgbClr val="231F20"/>
              </a:solidFill>
              <a:ea typeface="Calibri"/>
              <a:cs typeface="Arial"/>
            </a:endParaRPr>
          </a:p>
          <a:p>
            <a:r>
              <a:rPr lang="en-GB" sz="1400" dirty="0">
                <a:solidFill>
                  <a:srgbClr val="000000"/>
                </a:solidFill>
                <a:ea typeface="Calibri"/>
                <a:cs typeface="Arial"/>
              </a:rPr>
              <a:t>Pertussis-containing vaccine (whooping cough vaccine) has been used routinely in pregnant women in the UK since October 2012. There is no evidence to suggest that the whooping cough vaccine is unsafe for you or your unborn baby and the Medicines and Healthcare products Regulatory Agency (MHRA) is continuously monitoring its safety.</a:t>
            </a:r>
            <a:endParaRPr lang="en-US" sz="1400" dirty="0">
              <a:solidFill>
                <a:srgbClr val="231F20"/>
              </a:solidFill>
              <a:ea typeface="Calibri"/>
              <a:cs typeface="Arial"/>
            </a:endParaRPr>
          </a:p>
          <a:p>
            <a:endParaRPr lang="en-GB" sz="1400" dirty="0">
              <a:solidFill>
                <a:srgbClr val="231F20"/>
              </a:solidFill>
              <a:ea typeface="Calibri"/>
              <a:cs typeface="Arial"/>
            </a:endParaRPr>
          </a:p>
          <a:p>
            <a:r>
              <a:rPr lang="en-GB" sz="1400" dirty="0">
                <a:solidFill>
                  <a:srgbClr val="000000"/>
                </a:solidFill>
                <a:ea typeface="Calibri"/>
                <a:cs typeface="Arial"/>
              </a:rPr>
              <a:t>The </a:t>
            </a:r>
            <a:r>
              <a:rPr lang="en-GB" sz="1400" dirty="0">
                <a:solidFill>
                  <a:srgbClr val="231F20"/>
                </a:solidFill>
                <a:ea typeface="Calibri"/>
                <a:cs typeface="Arial"/>
                <a:hlinkClick r:id="rId3"/>
              </a:rPr>
              <a:t>MHRA's study of around 20,000 vaccinated women published in the British Medical Journal (BMJ)</a:t>
            </a:r>
            <a:r>
              <a:rPr lang="en-GB" sz="1400" dirty="0">
                <a:solidFill>
                  <a:srgbClr val="000000"/>
                </a:solidFill>
                <a:ea typeface="Calibri"/>
                <a:cs typeface="Arial"/>
              </a:rPr>
              <a:t> found no evidence of risks to pregnancy or babies.</a:t>
            </a:r>
          </a:p>
          <a:p>
            <a:endParaRPr lang="en-GB" sz="1400" b="1" dirty="0">
              <a:solidFill>
                <a:srgbClr val="000000"/>
              </a:solidFill>
              <a:ea typeface="Calibri"/>
              <a:cs typeface="Arial"/>
            </a:endParaRPr>
          </a:p>
          <a:p>
            <a:r>
              <a:rPr lang="en-GB" sz="1400" b="1" dirty="0">
                <a:solidFill>
                  <a:srgbClr val="000000"/>
                </a:solidFill>
                <a:ea typeface="Calibri"/>
                <a:cs typeface="Arial"/>
              </a:rPr>
              <a:t>Can me or my baby get whooping cough from the vaccine during pregnancy?</a:t>
            </a:r>
            <a:endParaRPr lang="en-GB" sz="1400" dirty="0">
              <a:solidFill>
                <a:srgbClr val="231F20"/>
              </a:solidFill>
              <a:ea typeface="Calibri"/>
              <a:cs typeface="Arial"/>
            </a:endParaRPr>
          </a:p>
          <a:p>
            <a:r>
              <a:rPr lang="en-GB" sz="1400" dirty="0">
                <a:solidFill>
                  <a:srgbClr val="000000"/>
                </a:solidFill>
                <a:ea typeface="Calibri"/>
                <a:cs typeface="Arial"/>
              </a:rPr>
              <a:t>The whooping cough vaccine is not a live vaccine so it can’t cause whooping cough in you or your baby if you have the vaccine. It’s safer for you to have the vaccine than to risk your newborn baby catching whooping cough.</a:t>
            </a:r>
            <a:endParaRPr lang="en-GB" dirty="0"/>
          </a:p>
          <a:p>
            <a:endParaRPr lang="en-GB" sz="1400" dirty="0">
              <a:solidFill>
                <a:srgbClr val="000000"/>
              </a:solidFill>
              <a:ea typeface="Calibri"/>
              <a:cs typeface="Arial"/>
            </a:endParaRPr>
          </a:p>
          <a:p>
            <a:r>
              <a:rPr lang="en-GB" sz="1400" b="1" dirty="0">
                <a:solidFill>
                  <a:srgbClr val="000000"/>
                </a:solidFill>
                <a:effectLst/>
                <a:ea typeface="Calibri"/>
                <a:cs typeface="Sharp Sans No1 Extrabold"/>
              </a:rPr>
              <a:t>How can I get the whooping cough vaccination?</a:t>
            </a:r>
            <a:endParaRPr lang="en-GB" sz="1400" dirty="0">
              <a:solidFill>
                <a:srgbClr val="000000"/>
              </a:solidFill>
              <a:effectLst/>
              <a:ea typeface="Calibri"/>
              <a:cs typeface="Sharp Sans No1 Extrabold"/>
            </a:endParaRPr>
          </a:p>
          <a:p>
            <a:r>
              <a:rPr lang="en-GB" sz="1400" dirty="0">
                <a:solidFill>
                  <a:srgbClr val="000000"/>
                </a:solidFill>
                <a:ea typeface="Calibri"/>
                <a:cs typeface="Sharp Sans No1 Extrabold"/>
              </a:rPr>
              <a:t>Y</a:t>
            </a:r>
            <a:r>
              <a:rPr lang="en-GB" sz="1400" dirty="0">
                <a:solidFill>
                  <a:srgbClr val="000000"/>
                </a:solidFill>
                <a:effectLst/>
                <a:ea typeface="Calibri"/>
                <a:cs typeface="Sharp Sans No1 Extrabold"/>
              </a:rPr>
              <a:t>ou will normally receive your whooping cough vaccine around the time of your mid-pregnancy scan (usually 20 weeks), but you can receive it from 16 weeks. If you have reached 20 weeks of pregnancy and have not yet been offered the whooping cough vaccine, please ask your GP surgery or midwife.</a:t>
            </a:r>
          </a:p>
          <a:p>
            <a:endParaRPr lang="en-GB" sz="1400" dirty="0">
              <a:solidFill>
                <a:srgbClr val="000000"/>
              </a:solidFill>
              <a:effectLst/>
              <a:ea typeface="Calibri"/>
              <a:cs typeface="Sharp Sans No1 Extrabold"/>
            </a:endParaRPr>
          </a:p>
          <a:p>
            <a:r>
              <a:rPr lang="en-GB" sz="1400" dirty="0">
                <a:solidFill>
                  <a:srgbClr val="000000"/>
                </a:solidFill>
                <a:ea typeface="Calibri"/>
                <a:cs typeface="Sharp Sans No1 Extrabold"/>
              </a:rPr>
              <a:t>T</a:t>
            </a:r>
            <a:r>
              <a:rPr lang="en-GB" sz="1400" dirty="0">
                <a:solidFill>
                  <a:srgbClr val="000000"/>
                </a:solidFill>
                <a:effectLst/>
                <a:ea typeface="Calibri"/>
                <a:cs typeface="Sharp Sans No1 Extrabold"/>
              </a:rPr>
              <a:t>o give your baby the best protection, you should try and get the vaccine before 32 weeks but if you have missed out you can still have it later. You can even have it after you give birth, to reduce your risk of spreading whooping cough to your baby.</a:t>
            </a:r>
          </a:p>
          <a:p>
            <a:endParaRPr lang="en-GB" sz="1400" dirty="0">
              <a:solidFill>
                <a:srgbClr val="000000"/>
              </a:solidFill>
              <a:effectLst/>
              <a:ea typeface="Calibri" panose="020F0502020204030204" pitchFamily="34" charset="0"/>
              <a:cs typeface="Sharp Sans No1 Extrabold"/>
            </a:endParaRPr>
          </a:p>
          <a:p>
            <a:r>
              <a:rPr lang="en-GB" sz="1400" b="1" dirty="0">
                <a:solidFill>
                  <a:srgbClr val="000000"/>
                </a:solidFill>
                <a:effectLst/>
                <a:ea typeface="Calibri"/>
                <a:cs typeface="Sharp Sans No1 Extrabold"/>
              </a:rPr>
              <a:t>Will my baby still need to be vaccinated against whooping cough at 8 weeks if I've had the vaccine while pregnant?</a:t>
            </a:r>
            <a:endParaRPr lang="en-GB" sz="1400" dirty="0">
              <a:solidFill>
                <a:srgbClr val="000000"/>
              </a:solidFill>
              <a:effectLst/>
              <a:ea typeface="Calibri"/>
              <a:cs typeface="Sharp Sans No1 Extrabold"/>
            </a:endParaRPr>
          </a:p>
          <a:p>
            <a:r>
              <a:rPr lang="en-GB" sz="1400" dirty="0">
                <a:solidFill>
                  <a:srgbClr val="000000"/>
                </a:solidFill>
                <a:effectLst/>
                <a:ea typeface="Calibri" panose="020F0502020204030204" pitchFamily="34" charset="0"/>
                <a:cs typeface="Sharp Sans No1 Extrabold"/>
              </a:rPr>
              <a:t>Yes. Whenever you have the whooping cough vaccine, your baby will still need to be vaccinated according to the normal </a:t>
            </a:r>
            <a:r>
              <a:rPr lang="en-GB" sz="1400" u="sng" dirty="0">
                <a:solidFill>
                  <a:srgbClr val="000000"/>
                </a:solidFill>
                <a:effectLst/>
                <a:ea typeface="Calibri" panose="020F0502020204030204" pitchFamily="34" charset="0"/>
                <a:cs typeface="Sharp Sans No1 Extrabold"/>
                <a:hlinkClick r:id="rId4"/>
              </a:rPr>
              <a:t>NHS vaccination schedule</a:t>
            </a:r>
            <a:r>
              <a:rPr lang="en-GB" sz="1400" dirty="0">
                <a:solidFill>
                  <a:srgbClr val="000000"/>
                </a:solidFill>
                <a:effectLst/>
                <a:ea typeface="Calibri" panose="020F0502020204030204" pitchFamily="34" charset="0"/>
                <a:cs typeface="Sharp Sans No1 Extrabold"/>
              </a:rPr>
              <a:t> when they reach 8 weeks old. Babies are protected against whooping cough by the </a:t>
            </a:r>
            <a:r>
              <a:rPr lang="en-GB" sz="1400" u="sng" dirty="0">
                <a:solidFill>
                  <a:srgbClr val="000000"/>
                </a:solidFill>
                <a:effectLst/>
                <a:ea typeface="Calibri" panose="020F0502020204030204" pitchFamily="34" charset="0"/>
                <a:cs typeface="Sharp Sans No1 Extrabold"/>
                <a:hlinkClick r:id="rId5"/>
              </a:rPr>
              <a:t>6-in-1 vaccine</a:t>
            </a:r>
            <a:r>
              <a:rPr lang="en-GB" sz="1400" dirty="0">
                <a:solidFill>
                  <a:srgbClr val="000000"/>
                </a:solidFill>
                <a:effectLst/>
                <a:ea typeface="Calibri" panose="020F0502020204030204" pitchFamily="34" charset="0"/>
                <a:cs typeface="Sharp Sans No1 Extrabold"/>
              </a:rPr>
              <a:t>.</a:t>
            </a:r>
          </a:p>
          <a:p>
            <a:endParaRPr lang="en-GB" sz="1400" dirty="0">
              <a:solidFill>
                <a:srgbClr val="000000"/>
              </a:solidFill>
              <a:effectLst/>
              <a:ea typeface="Calibri" panose="020F0502020204030204" pitchFamily="34" charset="0"/>
              <a:cs typeface="Sharp Sans No1 Extrabold"/>
            </a:endParaRPr>
          </a:p>
          <a:p>
            <a:endParaRPr lang="en-GB" sz="1400" b="1" dirty="0">
              <a:solidFill>
                <a:srgbClr val="000000"/>
              </a:solidFill>
              <a:effectLst/>
              <a:ea typeface="Calibri"/>
              <a:cs typeface="Sharp Sans No1 Extrabold"/>
            </a:endParaRPr>
          </a:p>
        </p:txBody>
      </p:sp>
    </p:spTree>
    <p:extLst>
      <p:ext uri="{BB962C8B-B14F-4D97-AF65-F5344CB8AC3E}">
        <p14:creationId xmlns:p14="http://schemas.microsoft.com/office/powerpoint/2010/main" val="380634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C1BBB3E1-5E49-BD1C-5D93-A3BBA4DF5996}"/>
              </a:ext>
            </a:extLst>
          </p:cNvPr>
          <p:cNvSpPr txBox="1">
            <a:spLocks/>
          </p:cNvSpPr>
          <p:nvPr/>
        </p:nvSpPr>
        <p:spPr>
          <a:xfrm>
            <a:off x="652089" y="527646"/>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2800" b="1">
                <a:latin typeface="+mn-lt"/>
                <a:ea typeface="+mn-ea"/>
                <a:cs typeface="+mn-cs"/>
              </a:rPr>
              <a:t>FAQs</a:t>
            </a:r>
          </a:p>
        </p:txBody>
      </p:sp>
      <p:sp>
        <p:nvSpPr>
          <p:cNvPr id="3" name="TextBox 2">
            <a:extLst>
              <a:ext uri="{FF2B5EF4-FFF2-40B4-BE49-F238E27FC236}">
                <a16:creationId xmlns:a16="http://schemas.microsoft.com/office/drawing/2014/main" id="{7AB5A3FE-972F-AF21-6729-85AAE8F92B71}"/>
              </a:ext>
            </a:extLst>
          </p:cNvPr>
          <p:cNvSpPr txBox="1"/>
          <p:nvPr/>
        </p:nvSpPr>
        <p:spPr>
          <a:xfrm>
            <a:off x="575145" y="1068164"/>
            <a:ext cx="10964766" cy="3108543"/>
          </a:xfrm>
          <a:prstGeom prst="rect">
            <a:avLst/>
          </a:prstGeom>
          <a:noFill/>
        </p:spPr>
        <p:txBody>
          <a:bodyPr wrap="square" lIns="91440" tIns="45720" rIns="91440" bIns="45720" anchor="t">
            <a:spAutoFit/>
          </a:bodyPr>
          <a:lstStyle/>
          <a:p>
            <a:r>
              <a:rPr lang="en-GB" sz="1400" b="1" dirty="0">
                <a:solidFill>
                  <a:srgbClr val="000000"/>
                </a:solidFill>
                <a:ea typeface="Calibri"/>
                <a:cs typeface="Arial"/>
              </a:rPr>
              <a:t>I was vaccinated against whooping cough as a child, do I need to get vaccinated again?</a:t>
            </a:r>
            <a:endParaRPr lang="en-GB" sz="1400" dirty="0">
              <a:solidFill>
                <a:srgbClr val="231F20"/>
              </a:solidFill>
              <a:ea typeface="Calibri"/>
              <a:cs typeface="Arial"/>
            </a:endParaRPr>
          </a:p>
          <a:p>
            <a:r>
              <a:rPr lang="en-GB" sz="1400" dirty="0">
                <a:solidFill>
                  <a:srgbClr val="000000"/>
                </a:solidFill>
                <a:ea typeface="Calibri"/>
                <a:cs typeface="Arial"/>
              </a:rPr>
              <a:t>Yes, because any protection you may have had through either having whooping cough or being vaccinated when you were young is likely to have worn off and will not provide sufficient protection for your baby.</a:t>
            </a:r>
            <a:endParaRPr lang="en-US" sz="1400" dirty="0">
              <a:solidFill>
                <a:srgbClr val="231F20"/>
              </a:solidFill>
              <a:ea typeface="Calibri"/>
              <a:cs typeface="Arial"/>
            </a:endParaRPr>
          </a:p>
          <a:p>
            <a:endParaRPr lang="en-GB" sz="1400" dirty="0">
              <a:solidFill>
                <a:srgbClr val="231F20"/>
              </a:solidFill>
              <a:ea typeface="Calibri"/>
              <a:cs typeface="Arial"/>
            </a:endParaRPr>
          </a:p>
          <a:p>
            <a:r>
              <a:rPr lang="en-GB" sz="1400" b="1" dirty="0">
                <a:solidFill>
                  <a:srgbClr val="000000"/>
                </a:solidFill>
                <a:ea typeface="Calibri"/>
                <a:cs typeface="Arial"/>
              </a:rPr>
              <a:t>I was vaccinated against whooping cough in a previous pregnancy, do I need to be vaccinated again?</a:t>
            </a:r>
            <a:endParaRPr lang="en-GB" sz="1400" dirty="0">
              <a:solidFill>
                <a:srgbClr val="231F20"/>
              </a:solidFill>
              <a:ea typeface="Calibri"/>
              <a:cs typeface="Arial"/>
            </a:endParaRPr>
          </a:p>
          <a:p>
            <a:r>
              <a:rPr lang="en-GB" sz="1400" dirty="0">
                <a:solidFill>
                  <a:srgbClr val="000000"/>
                </a:solidFill>
                <a:ea typeface="Calibri"/>
                <a:cs typeface="Arial"/>
              </a:rPr>
              <a:t>Yes, you need to have the whooping cough vaccine in every pregnancy to boost the antibody you pass on to your baby.</a:t>
            </a:r>
          </a:p>
          <a:p>
            <a:endParaRPr lang="en-GB" sz="1400" b="1" dirty="0">
              <a:solidFill>
                <a:srgbClr val="000000"/>
              </a:solidFill>
              <a:ea typeface="Calibri"/>
              <a:cs typeface="Arial"/>
            </a:endParaRPr>
          </a:p>
          <a:p>
            <a:r>
              <a:rPr lang="en-GB" sz="1400" b="1" dirty="0">
                <a:solidFill>
                  <a:srgbClr val="000000"/>
                </a:solidFill>
                <a:ea typeface="Calibri"/>
                <a:cs typeface="Arial"/>
              </a:rPr>
              <a:t>What are the side effects of the whooping cough vaccine?</a:t>
            </a:r>
            <a:endParaRPr lang="en-GB" sz="1400" dirty="0">
              <a:solidFill>
                <a:srgbClr val="231F20"/>
              </a:solidFill>
              <a:ea typeface="Calibri"/>
              <a:cs typeface="Arial"/>
            </a:endParaRPr>
          </a:p>
          <a:p>
            <a:r>
              <a:rPr lang="en-GB" sz="1400" dirty="0">
                <a:solidFill>
                  <a:srgbClr val="000000"/>
                </a:solidFill>
                <a:ea typeface="Calibri"/>
                <a:cs typeface="Arial"/>
              </a:rPr>
              <a:t>After having </a:t>
            </a:r>
            <a:r>
              <a:rPr lang="en-GB" sz="1400" dirty="0">
                <a:solidFill>
                  <a:srgbClr val="000000"/>
                </a:solidFill>
                <a:effectLst/>
                <a:ea typeface="Calibri"/>
                <a:cs typeface="Arial"/>
              </a:rPr>
              <a:t>the whooping cough vaccine, you </a:t>
            </a:r>
            <a:r>
              <a:rPr lang="en-GB" sz="1400" dirty="0">
                <a:solidFill>
                  <a:srgbClr val="000000"/>
                </a:solidFill>
                <a:ea typeface="Calibri"/>
                <a:cs typeface="Arial"/>
              </a:rPr>
              <a:t>may </a:t>
            </a:r>
            <a:r>
              <a:rPr lang="en-GB" sz="1400" dirty="0">
                <a:solidFill>
                  <a:srgbClr val="000000"/>
                </a:solidFill>
                <a:effectLst/>
                <a:ea typeface="Calibri"/>
                <a:cs typeface="Arial"/>
              </a:rPr>
              <a:t>have </a:t>
            </a:r>
            <a:r>
              <a:rPr lang="en-GB" sz="1400" dirty="0">
                <a:solidFill>
                  <a:srgbClr val="000000"/>
                </a:solidFill>
                <a:ea typeface="Calibri"/>
                <a:cs typeface="Arial"/>
              </a:rPr>
              <a:t>some mild side effects such as swelling</a:t>
            </a:r>
            <a:r>
              <a:rPr lang="en-GB" sz="1400" dirty="0">
                <a:solidFill>
                  <a:srgbClr val="000000"/>
                </a:solidFill>
                <a:effectLst/>
                <a:ea typeface="Calibri"/>
                <a:cs typeface="Arial"/>
              </a:rPr>
              <a:t>, </a:t>
            </a:r>
            <a:r>
              <a:rPr lang="en-GB" sz="1400" dirty="0">
                <a:solidFill>
                  <a:srgbClr val="000000"/>
                </a:solidFill>
                <a:ea typeface="Calibri"/>
                <a:cs typeface="Arial"/>
              </a:rPr>
              <a:t>redness </a:t>
            </a:r>
            <a:r>
              <a:rPr lang="en-GB" sz="1400" dirty="0">
                <a:solidFill>
                  <a:srgbClr val="000000"/>
                </a:solidFill>
                <a:effectLst/>
                <a:ea typeface="Calibri"/>
                <a:cs typeface="Arial"/>
              </a:rPr>
              <a:t>or </a:t>
            </a:r>
            <a:r>
              <a:rPr lang="en-GB" sz="1400" dirty="0">
                <a:solidFill>
                  <a:srgbClr val="000000"/>
                </a:solidFill>
                <a:ea typeface="Calibri"/>
                <a:cs typeface="Arial"/>
              </a:rPr>
              <a:t>tenderness where </a:t>
            </a:r>
            <a:r>
              <a:rPr lang="en-GB" sz="1400" dirty="0">
                <a:solidFill>
                  <a:srgbClr val="000000"/>
                </a:solidFill>
                <a:effectLst/>
                <a:ea typeface="Calibri"/>
                <a:cs typeface="Arial"/>
              </a:rPr>
              <a:t>the</a:t>
            </a:r>
            <a:r>
              <a:rPr lang="en-GB" sz="1400" dirty="0">
                <a:solidFill>
                  <a:srgbClr val="000000"/>
                </a:solidFill>
                <a:ea typeface="Calibri"/>
                <a:cs typeface="Arial"/>
              </a:rPr>
              <a:t> </a:t>
            </a:r>
            <a:r>
              <a:rPr lang="en-GB" sz="1400" dirty="0">
                <a:solidFill>
                  <a:srgbClr val="000000"/>
                </a:solidFill>
                <a:effectLst/>
                <a:ea typeface="Calibri"/>
                <a:cs typeface="Arial"/>
              </a:rPr>
              <a:t>vaccine </a:t>
            </a:r>
            <a:r>
              <a:rPr lang="en-GB" sz="1400" dirty="0">
                <a:solidFill>
                  <a:srgbClr val="000000"/>
                </a:solidFill>
                <a:ea typeface="Calibri"/>
                <a:cs typeface="Arial"/>
              </a:rPr>
              <a:t>is injected in </a:t>
            </a:r>
            <a:r>
              <a:rPr lang="en-GB" sz="1400" dirty="0">
                <a:solidFill>
                  <a:srgbClr val="000000"/>
                </a:solidFill>
                <a:effectLst/>
                <a:ea typeface="Calibri" panose="020F0502020204030204" pitchFamily="34" charset="0"/>
                <a:cs typeface="Arial"/>
              </a:rPr>
              <a:t>your </a:t>
            </a:r>
            <a:r>
              <a:rPr lang="en-GB" sz="1400" dirty="0">
                <a:solidFill>
                  <a:srgbClr val="000000"/>
                </a:solidFill>
                <a:ea typeface="Calibri" panose="020F0502020204030204" pitchFamily="34" charset="0"/>
                <a:cs typeface="Arial"/>
              </a:rPr>
              <a:t>upper arm</a:t>
            </a:r>
            <a:r>
              <a:rPr lang="en-GB" sz="1400" dirty="0">
                <a:solidFill>
                  <a:srgbClr val="000000"/>
                </a:solidFill>
                <a:effectLst/>
                <a:ea typeface="Calibri" panose="020F0502020204030204" pitchFamily="34" charset="0"/>
                <a:cs typeface="Arial"/>
              </a:rPr>
              <a:t>. </a:t>
            </a:r>
            <a:r>
              <a:rPr lang="en-GB" sz="1400" dirty="0">
                <a:solidFill>
                  <a:srgbClr val="000000"/>
                </a:solidFill>
                <a:ea typeface="Calibri" panose="020F0502020204030204" pitchFamily="34" charset="0"/>
                <a:cs typeface="Arial"/>
              </a:rPr>
              <a:t>This is normal after having a </a:t>
            </a:r>
            <a:r>
              <a:rPr lang="en-GB" sz="1400" dirty="0">
                <a:solidFill>
                  <a:srgbClr val="000000"/>
                </a:solidFill>
                <a:effectLst/>
                <a:ea typeface="Calibri" panose="020F0502020204030204" pitchFamily="34" charset="0"/>
                <a:cs typeface="Arial"/>
              </a:rPr>
              <a:t>vaccine</a:t>
            </a:r>
            <a:r>
              <a:rPr lang="en-GB" sz="1400" dirty="0">
                <a:solidFill>
                  <a:srgbClr val="000000"/>
                </a:solidFill>
                <a:ea typeface="Calibri" panose="020F0502020204030204" pitchFamily="34" charset="0"/>
                <a:cs typeface="Arial"/>
              </a:rPr>
              <a:t> and it should only last a few days</a:t>
            </a:r>
            <a:r>
              <a:rPr lang="en-GB" sz="1400" dirty="0">
                <a:solidFill>
                  <a:srgbClr val="000000"/>
                </a:solidFill>
                <a:effectLst/>
                <a:ea typeface="Calibri" panose="020F0502020204030204" pitchFamily="34" charset="0"/>
                <a:cs typeface="Arial"/>
              </a:rPr>
              <a:t>.</a:t>
            </a:r>
            <a:endParaRPr lang="en-US" sz="1400" dirty="0">
              <a:solidFill>
                <a:srgbClr val="231F20"/>
              </a:solidFill>
              <a:effectLst/>
              <a:ea typeface="Calibri" panose="020F0502020204030204" pitchFamily="34" charset="0"/>
              <a:cs typeface="Arial"/>
            </a:endParaRPr>
          </a:p>
          <a:p>
            <a:endParaRPr lang="en-GB" sz="1400" dirty="0">
              <a:solidFill>
                <a:srgbClr val="231F20"/>
              </a:solidFill>
              <a:effectLst/>
              <a:ea typeface="Calibri" panose="020F0502020204030204" pitchFamily="34" charset="0"/>
              <a:cs typeface="Arial"/>
            </a:endParaRPr>
          </a:p>
          <a:p>
            <a:r>
              <a:rPr lang="en-GB" sz="1400" dirty="0">
                <a:solidFill>
                  <a:srgbClr val="000000"/>
                </a:solidFill>
                <a:ea typeface="Calibri"/>
                <a:cs typeface="Arial"/>
              </a:rPr>
              <a:t>Other side effects can include </a:t>
            </a:r>
            <a:r>
              <a:rPr lang="en-GB" sz="1400" dirty="0">
                <a:solidFill>
                  <a:srgbClr val="000000"/>
                </a:solidFill>
                <a:effectLst/>
                <a:ea typeface="Calibri"/>
                <a:cs typeface="Arial"/>
              </a:rPr>
              <a:t>a </a:t>
            </a:r>
            <a:r>
              <a:rPr lang="en-GB" sz="1400" dirty="0">
                <a:solidFill>
                  <a:srgbClr val="000000"/>
                </a:solidFill>
                <a:ea typeface="Calibri"/>
                <a:cs typeface="Arial"/>
              </a:rPr>
              <a:t>high temperature, irritation at the injection site</a:t>
            </a:r>
            <a:r>
              <a:rPr lang="en-GB" sz="1400" dirty="0">
                <a:solidFill>
                  <a:srgbClr val="000000"/>
                </a:solidFill>
                <a:effectLst/>
                <a:ea typeface="Calibri"/>
                <a:cs typeface="Arial"/>
              </a:rPr>
              <a:t>, </a:t>
            </a:r>
            <a:r>
              <a:rPr lang="en-GB" sz="1400" dirty="0">
                <a:solidFill>
                  <a:srgbClr val="000000"/>
                </a:solidFill>
                <a:ea typeface="Calibri"/>
                <a:cs typeface="Arial"/>
              </a:rPr>
              <a:t>nausea and loss of appetite</a:t>
            </a:r>
            <a:r>
              <a:rPr lang="en-GB" sz="1400" dirty="0">
                <a:solidFill>
                  <a:srgbClr val="000000"/>
                </a:solidFill>
                <a:effectLst/>
                <a:ea typeface="Calibri"/>
                <a:cs typeface="Arial"/>
              </a:rPr>
              <a:t>, </a:t>
            </a:r>
            <a:r>
              <a:rPr lang="en-GB" sz="1400" dirty="0">
                <a:solidFill>
                  <a:srgbClr val="000000"/>
                </a:solidFill>
                <a:ea typeface="Calibri"/>
                <a:cs typeface="Arial"/>
              </a:rPr>
              <a:t>tiredness </a:t>
            </a:r>
            <a:r>
              <a:rPr lang="en-GB" sz="1400" dirty="0">
                <a:solidFill>
                  <a:srgbClr val="000000"/>
                </a:solidFill>
                <a:effectLst/>
                <a:ea typeface="Calibri"/>
                <a:cs typeface="Arial"/>
              </a:rPr>
              <a:t>and </a:t>
            </a:r>
            <a:r>
              <a:rPr lang="en-GB" sz="1400" dirty="0">
                <a:solidFill>
                  <a:srgbClr val="000000"/>
                </a:solidFill>
                <a:ea typeface="Calibri"/>
                <a:cs typeface="Arial"/>
              </a:rPr>
              <a:t>headache. Serious side effects are extremely rare</a:t>
            </a:r>
            <a:r>
              <a:rPr lang="en-GB" sz="1400" dirty="0">
                <a:solidFill>
                  <a:srgbClr val="000000"/>
                </a:solidFill>
                <a:effectLst/>
                <a:ea typeface="Calibri"/>
                <a:cs typeface="Arial"/>
              </a:rPr>
              <a:t>.</a:t>
            </a:r>
            <a:endParaRPr lang="en-US" sz="1400" dirty="0">
              <a:solidFill>
                <a:srgbClr val="231F20"/>
              </a:solidFill>
              <a:effectLst/>
              <a:ea typeface="Calibri"/>
              <a:cs typeface="Arial"/>
            </a:endParaRPr>
          </a:p>
          <a:p>
            <a:endParaRPr lang="en-GB" sz="1400" b="1" dirty="0">
              <a:solidFill>
                <a:srgbClr val="000000"/>
              </a:solidFill>
              <a:effectLst/>
              <a:ea typeface="Calibri"/>
              <a:cs typeface="Arial"/>
            </a:endParaRPr>
          </a:p>
        </p:txBody>
      </p:sp>
    </p:spTree>
    <p:extLst>
      <p:ext uri="{BB962C8B-B14F-4D97-AF65-F5344CB8AC3E}">
        <p14:creationId xmlns:p14="http://schemas.microsoft.com/office/powerpoint/2010/main" val="2967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B56E7-901A-E911-055C-25A84B999CE5}"/>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GB"/>
              <a:t>End slide</a:t>
            </a:r>
          </a:p>
        </p:txBody>
      </p:sp>
    </p:spTree>
    <p:extLst>
      <p:ext uri="{BB962C8B-B14F-4D97-AF65-F5344CB8AC3E}">
        <p14:creationId xmlns:p14="http://schemas.microsoft.com/office/powerpoint/2010/main" val="364682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48CDDE-81C4-6854-2F36-648A2B54CC0C}"/>
              </a:ext>
            </a:extLst>
          </p:cNvPr>
          <p:cNvSpPr>
            <a:spLocks noGrp="1"/>
          </p:cNvSpPr>
          <p:nvPr>
            <p:ph type="title" idx="4294967295"/>
          </p:nvPr>
        </p:nvSpPr>
        <p:spPr>
          <a:xfrm>
            <a:off x="866775" y="2519363"/>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6000" b="1" i="0" u="none" strike="noStrike" kern="1200" cap="none" spc="0" normalizeH="0" baseline="0" noProof="0">
                <a:ln>
                  <a:noFill/>
                </a:ln>
                <a:solidFill>
                  <a:schemeClr val="tx1"/>
                </a:solidFill>
                <a:effectLst/>
                <a:uLnTx/>
                <a:uFillTx/>
                <a:latin typeface="+mn-lt"/>
                <a:ea typeface="+mn-ea"/>
                <a:cs typeface="+mn-cs"/>
              </a:rPr>
              <a:t>Core script</a:t>
            </a:r>
          </a:p>
        </p:txBody>
      </p:sp>
    </p:spTree>
    <p:extLst>
      <p:ext uri="{BB962C8B-B14F-4D97-AF65-F5344CB8AC3E}">
        <p14:creationId xmlns:p14="http://schemas.microsoft.com/office/powerpoint/2010/main" val="1007139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4166C76F-C11F-9E95-6ED1-B136648E1D04}"/>
              </a:ext>
            </a:extLst>
          </p:cNvPr>
          <p:cNvSpPr>
            <a:spLocks noChangeArrowheads="1"/>
          </p:cNvSpPr>
          <p:nvPr/>
        </p:nvSpPr>
        <p:spPr bwMode="auto">
          <a:xfrm>
            <a:off x="580527" y="874838"/>
            <a:ext cx="11212982" cy="54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Whooping cough (pertussis) cases continue to increase and babies who are too young to start their vaccinations are at greatest risk.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Whooping cough can be serious for babies and may lead to complications resulting in hospitalisation and even death. Sadly, between January and March 2024, five infants died from whooping cough.</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If you are pregnant, you can help protect your baby by getting the whooping cough (pertussis) vaccine. Vaccination during pregnancy boosts your antibodies which are then passed to your baby to help protect them from the day they are born.</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You will normally receive your whooping cough vaccine around the time of your mid-pregnancy scan (usually 20 weeks) but you can receive it from 16 weeks. If you have reached 20 weeks of pregnancy and have not yet been offered the whooping cough vaccine, please ask your midwife or GP surgery.</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Vaccination in pregnancy provides very high levels of protection against serious whooping cough disease to your baby at least until they can have their first vaccine at 8 weeks of age. It is recommended in every pregnancy to boost the antibodies you pass on to your baby.</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To give your baby the best protection, you should try and get the vaccine before 32 weeks but if you have missed out you can still have it later. You can even have it after you give birth, to reduce your risk of spreading whooping cough to your baby.</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You can access a whooping cough vaccine from your GP surgery and through some antenatal clinics and you may be offered the vaccination at a routine antenatal appointment. For further advice on getting your whooping cough vaccination in your area, speak with your local GP surgery or midwife.</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The NHS is encouraging staff who come into contact with people who are pregnant to signpost or offer this vaccination at every opportunity.</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 </a:t>
            </a:r>
          </a:p>
          <a:p>
            <a:pPr defTabSz="914400" eaLnBrk="0" fontAlgn="base" hangingPunct="0">
              <a:spcBef>
                <a:spcPct val="0"/>
              </a:spcBef>
            </a:pPr>
            <a:r>
              <a:rPr kumimoji="0" lang="en-GB" altLang="en-US" sz="1300" b="0" i="0" strike="noStrike" cap="none" normalizeH="0" baseline="0" dirty="0">
                <a:ln>
                  <a:noFill/>
                </a:ln>
                <a:solidFill>
                  <a:srgbClr val="000000"/>
                </a:solidFill>
                <a:effectLst/>
                <a:ea typeface="Times New Roman" panose="02020603050405020304" pitchFamily="18" charset="0"/>
                <a:cs typeface="Arial"/>
              </a:rPr>
              <a:t>You can also check your child is up to date with their childhood vaccinations, including whooping cough, and if they have missed any they can catch up at their GP surgery at any time. </a:t>
            </a:r>
          </a:p>
        </p:txBody>
      </p:sp>
      <p:sp>
        <p:nvSpPr>
          <p:cNvPr id="12" name="Text Placeholder 2">
            <a:extLst>
              <a:ext uri="{FF2B5EF4-FFF2-40B4-BE49-F238E27FC236}">
                <a16:creationId xmlns:a16="http://schemas.microsoft.com/office/drawing/2014/main" id="{3ECDCD9C-AEB9-2E43-3758-D0B3663AA430}"/>
              </a:ext>
            </a:extLst>
          </p:cNvPr>
          <p:cNvSpPr txBox="1">
            <a:spLocks/>
          </p:cNvSpPr>
          <p:nvPr/>
        </p:nvSpPr>
        <p:spPr>
          <a:xfrm>
            <a:off x="580527" y="287560"/>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3200" b="1">
                <a:latin typeface="+mn-lt"/>
                <a:ea typeface="+mn-ea"/>
                <a:cs typeface="+mn-cs"/>
              </a:rPr>
              <a:t>Core script</a:t>
            </a:r>
          </a:p>
        </p:txBody>
      </p:sp>
    </p:spTree>
    <p:extLst>
      <p:ext uri="{BB962C8B-B14F-4D97-AF65-F5344CB8AC3E}">
        <p14:creationId xmlns:p14="http://schemas.microsoft.com/office/powerpoint/2010/main" val="2577862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48CDDE-81C4-6854-2F36-648A2B54CC0C}"/>
              </a:ext>
            </a:extLst>
          </p:cNvPr>
          <p:cNvSpPr>
            <a:spLocks noGrp="1"/>
          </p:cNvSpPr>
          <p:nvPr>
            <p:ph type="title" idx="4294967295"/>
          </p:nvPr>
        </p:nvSpPr>
        <p:spPr>
          <a:xfrm>
            <a:off x="866775" y="2519363"/>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6000" b="1" i="0" u="none" strike="noStrike" kern="1200" cap="none" spc="0" normalizeH="0" baseline="0" noProof="0">
                <a:ln>
                  <a:noFill/>
                </a:ln>
                <a:solidFill>
                  <a:schemeClr val="tx1"/>
                </a:solidFill>
                <a:effectLst/>
                <a:uLnTx/>
                <a:uFillTx/>
                <a:latin typeface="+mn-lt"/>
                <a:ea typeface="+mn-ea"/>
                <a:cs typeface="+mn-cs"/>
              </a:rPr>
              <a:t>Communications resources </a:t>
            </a:r>
          </a:p>
        </p:txBody>
      </p:sp>
    </p:spTree>
    <p:extLst>
      <p:ext uri="{BB962C8B-B14F-4D97-AF65-F5344CB8AC3E}">
        <p14:creationId xmlns:p14="http://schemas.microsoft.com/office/powerpoint/2010/main" val="3308117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C1BBB3E1-5E49-BD1C-5D93-A3BBA4DF5996}"/>
              </a:ext>
            </a:extLst>
          </p:cNvPr>
          <p:cNvSpPr txBox="1">
            <a:spLocks/>
          </p:cNvSpPr>
          <p:nvPr/>
        </p:nvSpPr>
        <p:spPr>
          <a:xfrm>
            <a:off x="627813" y="559536"/>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3200" b="1">
                <a:latin typeface="+mn-lt"/>
                <a:ea typeface="+mn-ea"/>
                <a:cs typeface="+mn-cs"/>
              </a:rPr>
              <a:t>Communications</a:t>
            </a:r>
            <a:r>
              <a:rPr lang="en-GB" sz="4000" b="1">
                <a:latin typeface="+mn-lt"/>
                <a:ea typeface="+mn-ea"/>
                <a:cs typeface="+mn-cs"/>
              </a:rPr>
              <a:t> </a:t>
            </a:r>
            <a:r>
              <a:rPr lang="en-GB" sz="3200" b="1">
                <a:latin typeface="+mn-lt"/>
                <a:ea typeface="+mn-ea"/>
                <a:cs typeface="+mn-cs"/>
              </a:rPr>
              <a:t>resources</a:t>
            </a:r>
            <a:endParaRPr lang="en-GB" sz="4000" b="1">
              <a:latin typeface="+mn-lt"/>
              <a:ea typeface="+mn-ea"/>
              <a:cs typeface="+mn-cs"/>
            </a:endParaRPr>
          </a:p>
        </p:txBody>
      </p:sp>
      <p:graphicFrame>
        <p:nvGraphicFramePr>
          <p:cNvPr id="2" name="Table 1">
            <a:extLst>
              <a:ext uri="{FF2B5EF4-FFF2-40B4-BE49-F238E27FC236}">
                <a16:creationId xmlns:a16="http://schemas.microsoft.com/office/drawing/2014/main" id="{7ED3F56D-A67A-222E-2019-F312845197AF}"/>
              </a:ext>
            </a:extLst>
          </p:cNvPr>
          <p:cNvGraphicFramePr>
            <a:graphicFrameLocks noGrp="1"/>
          </p:cNvGraphicFramePr>
          <p:nvPr>
            <p:extLst>
              <p:ext uri="{D42A27DB-BD31-4B8C-83A1-F6EECF244321}">
                <p14:modId xmlns:p14="http://schemas.microsoft.com/office/powerpoint/2010/main" val="3230414589"/>
              </p:ext>
            </p:extLst>
          </p:nvPr>
        </p:nvGraphicFramePr>
        <p:xfrm>
          <a:off x="627813" y="1523148"/>
          <a:ext cx="10936374" cy="4104100"/>
        </p:xfrm>
        <a:graphic>
          <a:graphicData uri="http://schemas.openxmlformats.org/drawingml/2006/table">
            <a:tbl>
              <a:tblPr firstRow="1" bandRow="1">
                <a:tableStyleId>{5C22544A-7EE6-4342-B048-85BDC9FD1C3A}</a:tableStyleId>
              </a:tblPr>
              <a:tblGrid>
                <a:gridCol w="7236055">
                  <a:extLst>
                    <a:ext uri="{9D8B030D-6E8A-4147-A177-3AD203B41FA5}">
                      <a16:colId xmlns:a16="http://schemas.microsoft.com/office/drawing/2014/main" val="126699046"/>
                    </a:ext>
                  </a:extLst>
                </a:gridCol>
                <a:gridCol w="3700319">
                  <a:extLst>
                    <a:ext uri="{9D8B030D-6E8A-4147-A177-3AD203B41FA5}">
                      <a16:colId xmlns:a16="http://schemas.microsoft.com/office/drawing/2014/main" val="2366534748"/>
                    </a:ext>
                  </a:extLst>
                </a:gridCol>
              </a:tblGrid>
              <a:tr h="378730">
                <a:tc>
                  <a:txBody>
                    <a:bodyPr/>
                    <a:lstStyle/>
                    <a:p>
                      <a:r>
                        <a:rPr lang="en-GB" sz="1800">
                          <a:solidFill>
                            <a:schemeClr val="bg1"/>
                          </a:solidFill>
                        </a:rPr>
                        <a:t>Resource </a:t>
                      </a:r>
                    </a:p>
                  </a:txBody>
                  <a:tcPr>
                    <a:solidFill>
                      <a:srgbClr val="0070C0"/>
                    </a:solidFill>
                  </a:tcPr>
                </a:tc>
                <a:tc>
                  <a:txBody>
                    <a:bodyPr/>
                    <a:lstStyle/>
                    <a:p>
                      <a:r>
                        <a:rPr lang="en-GB">
                          <a:solidFill>
                            <a:schemeClr val="bg1"/>
                          </a:solidFill>
                        </a:rPr>
                        <a:t>URL</a:t>
                      </a:r>
                    </a:p>
                  </a:txBody>
                  <a:tcPr>
                    <a:solidFill>
                      <a:srgbClr val="0070C0"/>
                    </a:solidFill>
                  </a:tcPr>
                </a:tc>
                <a:extLst>
                  <a:ext uri="{0D108BD9-81ED-4DB2-BD59-A6C34878D82A}">
                    <a16:rowId xmlns:a16="http://schemas.microsoft.com/office/drawing/2014/main" val="3101320430"/>
                  </a:ext>
                </a:extLst>
              </a:tr>
              <a:tr h="529185">
                <a:tc>
                  <a:txBody>
                    <a:bodyPr/>
                    <a:lstStyle/>
                    <a:p>
                      <a:r>
                        <a:rPr lang="en-GB" sz="1400" b="1" u="none" kern="1200">
                          <a:solidFill>
                            <a:schemeClr val="tx1"/>
                          </a:solidFill>
                          <a:effectLst/>
                          <a:latin typeface="+mn-lt"/>
                          <a:ea typeface="+mn-ea"/>
                          <a:cs typeface="+mn-cs"/>
                        </a:rPr>
                        <a:t>UKHSA PR</a:t>
                      </a:r>
                      <a:r>
                        <a:rPr lang="en-GB" sz="1400" b="1" kern="1200">
                          <a:solidFill>
                            <a:schemeClr val="tx1"/>
                          </a:solidFill>
                          <a:effectLst/>
                          <a:latin typeface="+mn-lt"/>
                          <a:ea typeface="+mn-ea"/>
                          <a:cs typeface="+mn-cs"/>
                        </a:rPr>
                        <a:t>: </a:t>
                      </a:r>
                      <a:r>
                        <a:rPr lang="en-GB" sz="1400" b="0" kern="1200">
                          <a:solidFill>
                            <a:schemeClr val="tx1"/>
                          </a:solidFill>
                          <a:effectLst/>
                          <a:latin typeface="+mn-lt"/>
                          <a:ea typeface="+mn-ea"/>
                          <a:cs typeface="+mn-cs"/>
                        </a:rPr>
                        <a:t>Whooping cough cases continue to rise.</a:t>
                      </a:r>
                    </a:p>
                    <a:p>
                      <a:endParaRPr lang="en-GB" sz="1400" kern="1200">
                        <a:solidFill>
                          <a:schemeClr val="tx1"/>
                        </a:solidFill>
                        <a:effectLst/>
                        <a:latin typeface="+mn-lt"/>
                        <a:ea typeface="+mn-ea"/>
                        <a:cs typeface="+mn-cs"/>
                      </a:endParaRPr>
                    </a:p>
                  </a:txBody>
                  <a:tcPr>
                    <a:solidFill>
                      <a:schemeClr val="accent2">
                        <a:lumMod val="20000"/>
                        <a:lumOff val="80000"/>
                      </a:schemeClr>
                    </a:solidFill>
                  </a:tcPr>
                </a:tc>
                <a:tc>
                  <a:txBody>
                    <a:bodyPr/>
                    <a:lstStyle/>
                    <a:p>
                      <a:r>
                        <a:rPr lang="en-GB" sz="1400">
                          <a:hlinkClick r:id="rId3"/>
                        </a:rPr>
                        <a:t>https://www.gov.uk/government/news/whooping-cough-cases-continue-to-rise</a:t>
                      </a:r>
                      <a:endParaRPr lang="en-GB" sz="1400"/>
                    </a:p>
                  </a:txBody>
                  <a:tcPr>
                    <a:solidFill>
                      <a:schemeClr val="accent2">
                        <a:lumMod val="20000"/>
                        <a:lumOff val="80000"/>
                      </a:schemeClr>
                    </a:solidFill>
                  </a:tcPr>
                </a:tc>
                <a:extLst>
                  <a:ext uri="{0D108BD9-81ED-4DB2-BD59-A6C34878D82A}">
                    <a16:rowId xmlns:a16="http://schemas.microsoft.com/office/drawing/2014/main" val="2074232044"/>
                  </a:ext>
                </a:extLst>
              </a:tr>
              <a:tr h="964984">
                <a:tc>
                  <a:txBody>
                    <a:bodyPr/>
                    <a:lstStyle/>
                    <a:p>
                      <a:r>
                        <a:rPr lang="en-GB" sz="1400" b="1" u="none" kern="1200">
                          <a:solidFill>
                            <a:schemeClr val="tx1"/>
                          </a:solidFill>
                          <a:effectLst/>
                          <a:latin typeface="+mn-lt"/>
                          <a:ea typeface="+mn-ea"/>
                          <a:cs typeface="+mn-cs"/>
                        </a:rPr>
                        <a:t>NHSE social media assets</a:t>
                      </a:r>
                      <a:endParaRPr lang="en-GB" sz="1400" u="none" kern="1200">
                        <a:solidFill>
                          <a:schemeClr val="tx1"/>
                        </a:solidFill>
                        <a:effectLst/>
                        <a:latin typeface="+mn-lt"/>
                        <a:ea typeface="+mn-ea"/>
                        <a:cs typeface="+mn-cs"/>
                      </a:endParaRPr>
                    </a:p>
                    <a:p>
                      <a:r>
                        <a:rPr lang="en-GB" sz="1400" b="0" u="none" kern="1200">
                          <a:solidFill>
                            <a:schemeClr val="tx1"/>
                          </a:solidFill>
                          <a:effectLst/>
                          <a:latin typeface="+mn-lt"/>
                          <a:ea typeface="+mn-ea"/>
                          <a:cs typeface="+mn-cs"/>
                        </a:rPr>
                        <a:t>CAPTION: ‘If you are pregnant, it's important to get the whooping cough vaccine to protect your newborn baby, as they are at greatest risk. Find out more.</a:t>
                      </a:r>
                      <a:r>
                        <a:rPr lang="en-GB" sz="1400" b="0" u="none" kern="1200">
                          <a:solidFill>
                            <a:schemeClr val="dk1"/>
                          </a:solidFill>
                          <a:effectLst/>
                          <a:latin typeface="+mn-lt"/>
                          <a:ea typeface="+mn-ea"/>
                          <a:cs typeface="+mn-cs"/>
                        </a:rPr>
                        <a:t> </a:t>
                      </a:r>
                      <a:r>
                        <a:rPr lang="en-GB" sz="1400" b="0" u="sng" kern="1200">
                          <a:solidFill>
                            <a:schemeClr val="dk1"/>
                          </a:solidFill>
                          <a:effectLst/>
                          <a:latin typeface="+mn-lt"/>
                          <a:ea typeface="+mn-ea"/>
                          <a:cs typeface="+mn-cs"/>
                          <a:hlinkClick r:id="rId4"/>
                        </a:rPr>
                        <a:t>https://nhs.uk/pregnancy/keeping-well/whooping-cough-vaccination/</a:t>
                      </a:r>
                      <a:r>
                        <a:rPr lang="en-GB" sz="1400" b="0" kern="1200">
                          <a:solidFill>
                            <a:schemeClr val="tx1"/>
                          </a:solidFill>
                          <a:effectLst/>
                          <a:latin typeface="+mn-lt"/>
                          <a:ea typeface="+mn-ea"/>
                          <a:cs typeface="+mn-cs"/>
                        </a:rPr>
                        <a:t>’</a:t>
                      </a:r>
                      <a:endParaRPr lang="en-GB" sz="1400" b="0">
                        <a:solidFill>
                          <a:schemeClr val="tx1"/>
                        </a:solidFill>
                      </a:endParaRPr>
                    </a:p>
                  </a:txBody>
                  <a:tcPr>
                    <a:noFill/>
                  </a:tcPr>
                </a:tc>
                <a:tc>
                  <a:txBody>
                    <a:bodyPr/>
                    <a:lstStyle/>
                    <a:p>
                      <a:r>
                        <a:rPr lang="en-GB" sz="1400" dirty="0">
                          <a:hlinkClick r:id="rId5"/>
                        </a:rPr>
                        <a:t>Vaccinations in Pregnancy | Campaigns | Campaign Resource Centre (dhsc.gov.uk)</a:t>
                      </a:r>
                      <a:endParaRPr lang="en-GB" sz="1400" dirty="0"/>
                    </a:p>
                    <a:p>
                      <a:endParaRPr lang="en-GB" sz="800" dirty="0">
                        <a:hlinkClick r:id="rId6"/>
                      </a:endParaRPr>
                    </a:p>
                    <a:p>
                      <a:r>
                        <a:rPr lang="en-GB" sz="1400" dirty="0">
                          <a:hlinkClick r:id="rId6"/>
                        </a:rPr>
                        <a:t>https://future.nhs.uk/connect.ti/vaccsandscreening/view?objectId=41871216</a:t>
                      </a:r>
                      <a:endParaRPr lang="en-GB" sz="1400" dirty="0"/>
                    </a:p>
                  </a:txBody>
                  <a:tcPr>
                    <a:noFill/>
                  </a:tcPr>
                </a:tc>
                <a:extLst>
                  <a:ext uri="{0D108BD9-81ED-4DB2-BD59-A6C34878D82A}">
                    <a16:rowId xmlns:a16="http://schemas.microsoft.com/office/drawing/2014/main" val="3534859098"/>
                  </a:ext>
                </a:extLst>
              </a:tr>
              <a:tr h="529185">
                <a:tc>
                  <a:txBody>
                    <a:bodyPr/>
                    <a:lstStyle/>
                    <a:p>
                      <a:r>
                        <a:rPr lang="en-GB" sz="1400" b="1" kern="1200" dirty="0">
                          <a:solidFill>
                            <a:schemeClr val="tx1"/>
                          </a:solidFill>
                          <a:effectLst/>
                          <a:latin typeface="+mn-lt"/>
                          <a:ea typeface="+mn-ea"/>
                          <a:cs typeface="+mn-cs"/>
                        </a:rPr>
                        <a:t>NHSE vaccine equalities pertussis in pregnancy </a:t>
                      </a:r>
                      <a:r>
                        <a:rPr lang="en-GB" sz="1400" b="1" u="none" kern="1200" dirty="0">
                          <a:solidFill>
                            <a:schemeClr val="tx1"/>
                          </a:solidFill>
                          <a:effectLst/>
                          <a:latin typeface="+mn-lt"/>
                          <a:ea typeface="+mn-ea"/>
                          <a:cs typeface="+mn-cs"/>
                        </a:rPr>
                        <a:t>posters </a:t>
                      </a:r>
                      <a:endParaRPr lang="en-GB" sz="1100" b="1" u="none" dirty="0">
                        <a:solidFill>
                          <a:schemeClr val="tx1"/>
                        </a:solidFill>
                      </a:endParaRPr>
                    </a:p>
                  </a:txBody>
                  <a:tcPr>
                    <a:solidFill>
                      <a:schemeClr val="accent2">
                        <a:lumMod val="20000"/>
                        <a:lumOff val="80000"/>
                      </a:schemeClr>
                    </a:solidFill>
                  </a:tcPr>
                </a:tc>
                <a:tc>
                  <a:txBody>
                    <a:bodyPr/>
                    <a:lstStyle/>
                    <a:p>
                      <a:r>
                        <a:rPr lang="en-GB" sz="1400" dirty="0">
                          <a:hlinkClick r:id="rId5"/>
                        </a:rPr>
                        <a:t>Vaccinations in Pregnancy | Campaigns | Campaign Resource Centre (dhsc.gov.uk)</a:t>
                      </a:r>
                      <a:endParaRPr lang="en-GB" sz="1400" dirty="0"/>
                    </a:p>
                    <a:p>
                      <a:endParaRPr lang="en-GB" sz="900" dirty="0">
                        <a:hlinkClick r:id="rId7"/>
                      </a:endParaRPr>
                    </a:p>
                    <a:p>
                      <a:r>
                        <a:rPr lang="en-GB" sz="1400" dirty="0">
                          <a:hlinkClick r:id="rId7"/>
                        </a:rPr>
                        <a:t>https://future.nhs.uk/CommsLink/view?objectId=53597008</a:t>
                      </a:r>
                      <a:endParaRPr lang="en-GB" sz="1400" dirty="0"/>
                    </a:p>
                  </a:txBody>
                  <a:tcPr>
                    <a:solidFill>
                      <a:schemeClr val="accent2">
                        <a:lumMod val="20000"/>
                        <a:lumOff val="80000"/>
                      </a:schemeClr>
                    </a:solidFill>
                  </a:tcPr>
                </a:tc>
                <a:extLst>
                  <a:ext uri="{0D108BD9-81ED-4DB2-BD59-A6C34878D82A}">
                    <a16:rowId xmlns:a16="http://schemas.microsoft.com/office/drawing/2014/main" val="217359068"/>
                  </a:ext>
                </a:extLst>
              </a:tr>
              <a:tr h="529185">
                <a:tc>
                  <a:txBody>
                    <a:bodyPr/>
                    <a:lstStyle/>
                    <a:p>
                      <a:r>
                        <a:rPr lang="en-GB" sz="1400" b="1" u="none" kern="1200">
                          <a:solidFill>
                            <a:schemeClr val="tx1"/>
                          </a:solidFill>
                          <a:effectLst/>
                          <a:latin typeface="+mn-lt"/>
                          <a:ea typeface="+mn-ea"/>
                          <a:cs typeface="+mn-cs"/>
                        </a:rPr>
                        <a:t>UKHSA maternal vaccination stakeholder communications toolkit &amp; social media assets</a:t>
                      </a:r>
                      <a:endParaRPr lang="en-GB" sz="1100" b="1" u="none">
                        <a:solidFill>
                          <a:schemeClr val="tx1"/>
                        </a:solidFill>
                      </a:endParaRPr>
                    </a:p>
                  </a:txBody>
                  <a:tcPr>
                    <a:noFill/>
                  </a:tcPr>
                </a:tc>
                <a:tc>
                  <a:txBody>
                    <a:bodyPr/>
                    <a:lstStyle/>
                    <a:p>
                      <a:r>
                        <a:rPr lang="en-GB" sz="1400">
                          <a:hlinkClick r:id="rId8"/>
                        </a:rPr>
                        <a:t>Maternal vaccination programme - Google Drive</a:t>
                      </a:r>
                      <a:endParaRPr lang="en-GB" sz="1400"/>
                    </a:p>
                  </a:txBody>
                  <a:tcPr>
                    <a:noFill/>
                  </a:tcPr>
                </a:tc>
                <a:extLst>
                  <a:ext uri="{0D108BD9-81ED-4DB2-BD59-A6C34878D82A}">
                    <a16:rowId xmlns:a16="http://schemas.microsoft.com/office/drawing/2014/main" val="2123191961"/>
                  </a:ext>
                </a:extLst>
              </a:tr>
              <a:tr h="378730">
                <a:tc>
                  <a:txBody>
                    <a:bodyPr/>
                    <a:lstStyle/>
                    <a:p>
                      <a:r>
                        <a:rPr lang="en-GB" sz="1400" b="1" kern="1200" dirty="0">
                          <a:solidFill>
                            <a:schemeClr val="tx1"/>
                          </a:solidFill>
                          <a:effectLst/>
                          <a:latin typeface="+mn-lt"/>
                          <a:ea typeface="+mn-ea"/>
                          <a:cs typeface="+mn-cs"/>
                        </a:rPr>
                        <a:t>NHSE vaccinations in pregnancy library of best practice case studies</a:t>
                      </a:r>
                    </a:p>
                  </a:txBody>
                  <a:tcPr>
                    <a:solidFill>
                      <a:schemeClr val="accent2">
                        <a:lumMod val="20000"/>
                        <a:lumOff val="80000"/>
                      </a:schemeClr>
                    </a:solidFill>
                  </a:tcPr>
                </a:tc>
                <a:tc>
                  <a:txBody>
                    <a:bodyPr/>
                    <a:lstStyle/>
                    <a:p>
                      <a:r>
                        <a:rPr lang="en-GB" sz="1400" dirty="0">
                          <a:hlinkClick r:id="rId9"/>
                        </a:rPr>
                        <a:t>https://future.nhs.uk/vaccsandscreening/view?objectID=41856912</a:t>
                      </a:r>
                      <a:endParaRPr lang="en-GB" sz="1400" dirty="0"/>
                    </a:p>
                  </a:txBody>
                  <a:tcPr>
                    <a:solidFill>
                      <a:schemeClr val="accent2">
                        <a:lumMod val="20000"/>
                        <a:lumOff val="80000"/>
                      </a:schemeClr>
                    </a:solidFill>
                  </a:tcPr>
                </a:tc>
                <a:extLst>
                  <a:ext uri="{0D108BD9-81ED-4DB2-BD59-A6C34878D82A}">
                    <a16:rowId xmlns:a16="http://schemas.microsoft.com/office/drawing/2014/main" val="2537974211"/>
                  </a:ext>
                </a:extLst>
              </a:tr>
            </a:tbl>
          </a:graphicData>
        </a:graphic>
      </p:graphicFrame>
    </p:spTree>
    <p:extLst>
      <p:ext uri="{BB962C8B-B14F-4D97-AF65-F5344CB8AC3E}">
        <p14:creationId xmlns:p14="http://schemas.microsoft.com/office/powerpoint/2010/main" val="3570799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48CDDE-81C4-6854-2F36-648A2B54CC0C}"/>
              </a:ext>
            </a:extLst>
          </p:cNvPr>
          <p:cNvSpPr>
            <a:spLocks noGrp="1"/>
          </p:cNvSpPr>
          <p:nvPr>
            <p:ph type="title" idx="4294967295"/>
          </p:nvPr>
        </p:nvSpPr>
        <p:spPr>
          <a:xfrm>
            <a:off x="866775" y="2519363"/>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6000" b="1" i="0" u="none" strike="noStrike" kern="1200" cap="none" spc="0" normalizeH="0" baseline="0" noProof="0">
                <a:ln>
                  <a:noFill/>
                </a:ln>
                <a:solidFill>
                  <a:schemeClr val="tx1"/>
                </a:solidFill>
                <a:effectLst/>
                <a:uLnTx/>
                <a:uFillTx/>
                <a:latin typeface="+mn-lt"/>
                <a:ea typeface="+mn-ea"/>
                <a:cs typeface="+mn-cs"/>
              </a:rPr>
              <a:t>Newsletter content </a:t>
            </a:r>
          </a:p>
        </p:txBody>
      </p:sp>
    </p:spTree>
    <p:extLst>
      <p:ext uri="{BB962C8B-B14F-4D97-AF65-F5344CB8AC3E}">
        <p14:creationId xmlns:p14="http://schemas.microsoft.com/office/powerpoint/2010/main" val="2108558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F967C0C-61C8-0F3F-6463-73128911F8F7}"/>
              </a:ext>
            </a:extLst>
          </p:cNvPr>
          <p:cNvSpPr txBox="1"/>
          <p:nvPr/>
        </p:nvSpPr>
        <p:spPr>
          <a:xfrm>
            <a:off x="768743" y="1575582"/>
            <a:ext cx="10503462" cy="4462760"/>
          </a:xfrm>
          <a:prstGeom prst="rect">
            <a:avLst/>
          </a:prstGeom>
          <a:noFill/>
        </p:spPr>
        <p:txBody>
          <a:bodyPr wrap="square">
            <a:spAutoFit/>
          </a:bodyPr>
          <a:lstStyle/>
          <a:p>
            <a:r>
              <a:rPr lang="en-GB" sz="2000" b="1" dirty="0">
                <a:effectLst/>
                <a:latin typeface="Arial" panose="020B0604020202020204" pitchFamily="34" charset="0"/>
                <a:ea typeface="Times New Roman" panose="02020603050405020304" pitchFamily="18" charset="0"/>
              </a:rPr>
              <a:t>Whooping cough vaccination</a:t>
            </a:r>
          </a:p>
          <a:p>
            <a:endParaRPr lang="en-GB" sz="1800" b="1" dirty="0">
              <a:effectLst/>
              <a:latin typeface="Calibri" panose="020F0502020204030204" pitchFamily="34" charset="0"/>
              <a:ea typeface="Calibri" panose="020F0502020204030204" pitchFamily="34" charset="0"/>
            </a:endParaRPr>
          </a:p>
          <a:p>
            <a:r>
              <a:rPr lang="en-GB" sz="1800" dirty="0">
                <a:solidFill>
                  <a:srgbClr val="000000"/>
                </a:solidFill>
                <a:effectLst/>
                <a:latin typeface="Arial" panose="020B0604020202020204" pitchFamily="34" charset="0"/>
                <a:ea typeface="Calibri" panose="020F0502020204030204" pitchFamily="34" charset="0"/>
              </a:rPr>
              <a:t>Whooping cough (pertussis) cases </a:t>
            </a:r>
            <a:r>
              <a:rPr lang="en-GB" sz="1800" u="sng" dirty="0">
                <a:solidFill>
                  <a:srgbClr val="0563C1"/>
                </a:solidFill>
                <a:effectLst/>
                <a:latin typeface="Arial" panose="020B0604020202020204" pitchFamily="34" charset="0"/>
                <a:ea typeface="Calibri" panose="020F0502020204030204" pitchFamily="34" charset="0"/>
                <a:hlinkClick r:id="rId3"/>
              </a:rPr>
              <a:t>continue to rise</a:t>
            </a:r>
            <a:r>
              <a:rPr lang="en-GB" sz="1800" dirty="0">
                <a:solidFill>
                  <a:srgbClr val="000000"/>
                </a:solidFill>
                <a:effectLst/>
                <a:latin typeface="Arial" panose="020B0604020202020204" pitchFamily="34" charset="0"/>
                <a:ea typeface="Calibri" panose="020F0502020204030204" pitchFamily="34" charset="0"/>
              </a:rPr>
              <a:t>, with 1,319 cases confirmed in March 2024 compared with 858 cases for the whole of 2023. </a:t>
            </a:r>
          </a:p>
          <a:p>
            <a:endParaRPr lang="en-GB" dirty="0">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The infection can be serious for babies </a:t>
            </a:r>
            <a:r>
              <a:rPr lang="en-GB" sz="1800" dirty="0">
                <a:solidFill>
                  <a:srgbClr val="000000"/>
                </a:solidFill>
                <a:effectLst/>
                <a:latin typeface="Arial" panose="020B0604020202020204" pitchFamily="34" charset="0"/>
                <a:ea typeface="Calibri" panose="020F0502020204030204" pitchFamily="34" charset="0"/>
              </a:rPr>
              <a:t>who are too young to start their vaccinations </a:t>
            </a:r>
            <a:r>
              <a:rPr lang="en-GB" sz="1800" dirty="0">
                <a:effectLst/>
                <a:latin typeface="Arial" panose="020B0604020202020204" pitchFamily="34" charset="0"/>
                <a:ea typeface="Calibri" panose="020F0502020204030204" pitchFamily="34" charset="0"/>
              </a:rPr>
              <a:t>and may lead to complications resulting in hospitalisation and even death</a:t>
            </a:r>
          </a:p>
          <a:p>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The </a:t>
            </a:r>
            <a:r>
              <a:rPr lang="en-GB" sz="1800" u="sng" dirty="0">
                <a:solidFill>
                  <a:srgbClr val="0563C1"/>
                </a:solidFill>
                <a:effectLst/>
                <a:latin typeface="Arial" panose="020B0604020202020204" pitchFamily="34" charset="0"/>
                <a:ea typeface="Calibri" panose="020F0502020204030204" pitchFamily="34" charset="0"/>
                <a:hlinkClick r:id="rId4"/>
              </a:rPr>
              <a:t>pertussis vaccination in pregnancy</a:t>
            </a:r>
            <a:r>
              <a:rPr lang="en-GB" sz="1800" dirty="0">
                <a:effectLst/>
                <a:latin typeface="Arial" panose="020B0604020202020204" pitchFamily="34" charset="0"/>
                <a:ea typeface="Calibri" panose="020F0502020204030204" pitchFamily="34" charset="0"/>
              </a:rPr>
              <a:t> helps to protect people who are pregnant and young babies against serious illness.</a:t>
            </a:r>
          </a:p>
          <a:p>
            <a:endParaRPr lang="en-GB" sz="1800" dirty="0">
              <a:effectLst/>
              <a:latin typeface="Calibri" panose="020F0502020204030204" pitchFamily="34" charset="0"/>
              <a:ea typeface="Calibri" panose="020F0502020204030204" pitchFamily="34" charset="0"/>
            </a:endParaRPr>
          </a:p>
          <a:p>
            <a:r>
              <a:rPr lang="en-GB" sz="1800" dirty="0">
                <a:solidFill>
                  <a:srgbClr val="000000"/>
                </a:solidFill>
                <a:effectLst/>
                <a:latin typeface="Arial" panose="020B0604020202020204" pitchFamily="34" charset="0"/>
                <a:ea typeface="Calibri" panose="020F0502020204030204" pitchFamily="34" charset="0"/>
                <a:cs typeface="Calibri" panose="020F0502020204030204" pitchFamily="34" charset="0"/>
              </a:rPr>
              <a:t>The NHS is encouraging those who are pregnant to come forward, and for staff who come into contact with them to signpost or offer this vaccination at every opportunity.</a:t>
            </a:r>
            <a:endParaRPr lang="en-GB" sz="1800" dirty="0">
              <a:solidFill>
                <a:srgbClr val="000000"/>
              </a:solidFill>
              <a:effectLst/>
              <a:latin typeface="Sharp Sans No1 Extrabold"/>
              <a:ea typeface="Calibri" panose="020F0502020204030204" pitchFamily="34" charset="0"/>
              <a:cs typeface="Calibri" panose="020F0502020204030204" pitchFamily="34" charset="0"/>
            </a:endParaRPr>
          </a:p>
          <a:p>
            <a:r>
              <a:rPr lang="en-GB" sz="1800" dirty="0">
                <a:solidFill>
                  <a:srgbClr val="000000"/>
                </a:solidFill>
                <a:effectLst/>
                <a:latin typeface="Arial" panose="020B0604020202020204" pitchFamily="34" charset="0"/>
                <a:ea typeface="Calibri" panose="020F0502020204030204" pitchFamily="34" charset="0"/>
                <a:cs typeface="Calibri" panose="020F0502020204030204" pitchFamily="34" charset="0"/>
              </a:rPr>
              <a:t> </a:t>
            </a:r>
            <a:endParaRPr lang="en-GB" sz="1800" dirty="0">
              <a:solidFill>
                <a:srgbClr val="000000"/>
              </a:solidFill>
              <a:effectLst/>
              <a:latin typeface="Sharp Sans No1 Extrabold"/>
              <a:ea typeface="Calibri" panose="020F0502020204030204" pitchFamily="34" charset="0"/>
              <a:cs typeface="Calibri" panose="020F0502020204030204" pitchFamily="34" charset="0"/>
            </a:endParaRPr>
          </a:p>
          <a:p>
            <a:r>
              <a:rPr lang="en-GB" sz="1800" dirty="0">
                <a:effectLst/>
                <a:latin typeface="Arial" panose="020B0604020202020204" pitchFamily="34" charset="0"/>
                <a:ea typeface="Calibri" panose="020F0502020204030204" pitchFamily="34" charset="0"/>
              </a:rPr>
              <a:t>You can find further resources from NHS England</a:t>
            </a:r>
            <a:r>
              <a:rPr lang="en-GB" sz="1800" dirty="0">
                <a:solidFill>
                  <a:srgbClr val="FF0000"/>
                </a:solidFill>
                <a:effectLst/>
                <a:latin typeface="Arial" panose="020B0604020202020204" pitchFamily="34" charset="0"/>
                <a:ea typeface="Calibri" panose="020F0502020204030204" pitchFamily="34" charset="0"/>
              </a:rPr>
              <a:t> </a:t>
            </a:r>
            <a:r>
              <a:rPr lang="en-GB" sz="1800" dirty="0">
                <a:solidFill>
                  <a:srgbClr val="FF0000"/>
                </a:solidFill>
                <a:effectLst/>
                <a:latin typeface="Arial" panose="020B0604020202020204" pitchFamily="34" charset="0"/>
                <a:ea typeface="Calibri" panose="020F0502020204030204" pitchFamily="34" charset="0"/>
                <a:hlinkClick r:id="rId5"/>
              </a:rPr>
              <a:t>here</a:t>
            </a:r>
            <a:r>
              <a:rPr lang="en-GB" sz="1800" dirty="0">
                <a:solidFill>
                  <a:srgbClr val="FF0000"/>
                </a:solidFill>
                <a:effectLst/>
                <a:latin typeface="Arial" panose="020B0604020202020204" pitchFamily="34" charset="0"/>
                <a:ea typeface="Calibri" panose="020F0502020204030204" pitchFamily="34" charset="0"/>
              </a:rPr>
              <a:t> </a:t>
            </a:r>
            <a:r>
              <a:rPr lang="en-GB" sz="1800" dirty="0">
                <a:effectLst/>
                <a:latin typeface="Arial" panose="020B0604020202020204" pitchFamily="34" charset="0"/>
                <a:ea typeface="Calibri" panose="020F0502020204030204" pitchFamily="34" charset="0"/>
              </a:rPr>
              <a:t>and the UK Health Security Agency </a:t>
            </a:r>
            <a:r>
              <a:rPr lang="en-GB" sz="1800" u="sng" dirty="0">
                <a:solidFill>
                  <a:srgbClr val="0563C1"/>
                </a:solidFill>
                <a:effectLst/>
                <a:latin typeface="Arial" panose="020B0604020202020204" pitchFamily="34" charset="0"/>
                <a:ea typeface="Calibri" panose="020F0502020204030204" pitchFamily="34" charset="0"/>
                <a:hlinkClick r:id="rId6"/>
              </a:rPr>
              <a:t>here</a:t>
            </a:r>
            <a:r>
              <a:rPr lang="en-GB" sz="1800" dirty="0">
                <a:effectLst/>
                <a:latin typeface="Arial" panose="020B0604020202020204" pitchFamily="34" charset="0"/>
                <a:ea typeface="Calibri" panose="020F0502020204030204" pitchFamily="34" charset="0"/>
              </a:rPr>
              <a:t>.</a:t>
            </a:r>
            <a:endParaRPr lang="en-GB" sz="1800" dirty="0">
              <a:effectLst/>
              <a:latin typeface="Calibri" panose="020F0502020204030204" pitchFamily="34" charset="0"/>
              <a:ea typeface="Calibri" panose="020F0502020204030204" pitchFamily="34" charset="0"/>
            </a:endParaRPr>
          </a:p>
          <a:p>
            <a:r>
              <a:rPr lang="en-GB" sz="1200" dirty="0">
                <a:solidFill>
                  <a:srgbClr val="000000"/>
                </a:solidFill>
                <a:effectLst/>
                <a:ea typeface="Calibri" panose="020F0502020204030204" pitchFamily="34" charset="0"/>
                <a:cs typeface="Sharp Sans No1 Extrabold"/>
              </a:rPr>
              <a:t> </a:t>
            </a:r>
          </a:p>
        </p:txBody>
      </p:sp>
      <p:sp>
        <p:nvSpPr>
          <p:cNvPr id="9" name="Text Placeholder 2">
            <a:extLst>
              <a:ext uri="{FF2B5EF4-FFF2-40B4-BE49-F238E27FC236}">
                <a16:creationId xmlns:a16="http://schemas.microsoft.com/office/drawing/2014/main" id="{C1BBB3E1-5E49-BD1C-5D93-A3BBA4DF5996}"/>
              </a:ext>
            </a:extLst>
          </p:cNvPr>
          <p:cNvSpPr txBox="1">
            <a:spLocks/>
          </p:cNvSpPr>
          <p:nvPr/>
        </p:nvSpPr>
        <p:spPr>
          <a:xfrm>
            <a:off x="768743" y="611970"/>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3200" b="1">
                <a:latin typeface="+mn-lt"/>
                <a:ea typeface="+mn-ea"/>
                <a:cs typeface="+mn-cs"/>
              </a:rPr>
              <a:t>Newsletter copy </a:t>
            </a:r>
          </a:p>
        </p:txBody>
      </p:sp>
    </p:spTree>
    <p:extLst>
      <p:ext uri="{BB962C8B-B14F-4D97-AF65-F5344CB8AC3E}">
        <p14:creationId xmlns:p14="http://schemas.microsoft.com/office/powerpoint/2010/main" val="1421149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48CDDE-81C4-6854-2F36-648A2B54CC0C}"/>
              </a:ext>
            </a:extLst>
          </p:cNvPr>
          <p:cNvSpPr>
            <a:spLocks noGrp="1"/>
          </p:cNvSpPr>
          <p:nvPr>
            <p:ph type="title" idx="4294967295"/>
          </p:nvPr>
        </p:nvSpPr>
        <p:spPr>
          <a:xfrm>
            <a:off x="866775" y="2519363"/>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6000" b="1" i="0" u="none" strike="noStrike" kern="1200" cap="none" spc="0" normalizeH="0" baseline="0" noProof="0">
                <a:ln>
                  <a:noFill/>
                </a:ln>
                <a:solidFill>
                  <a:schemeClr val="tx1"/>
                </a:solidFill>
                <a:effectLst/>
                <a:uLnTx/>
                <a:uFillTx/>
                <a:latin typeface="+mn-lt"/>
                <a:ea typeface="+mn-ea"/>
                <a:cs typeface="+mn-cs"/>
              </a:rPr>
              <a:t>FAQs</a:t>
            </a:r>
          </a:p>
        </p:txBody>
      </p:sp>
    </p:spTree>
    <p:extLst>
      <p:ext uri="{BB962C8B-B14F-4D97-AF65-F5344CB8AC3E}">
        <p14:creationId xmlns:p14="http://schemas.microsoft.com/office/powerpoint/2010/main" val="3860553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F967C0C-61C8-0F3F-6463-73128911F8F7}"/>
              </a:ext>
            </a:extLst>
          </p:cNvPr>
          <p:cNvSpPr txBox="1"/>
          <p:nvPr/>
        </p:nvSpPr>
        <p:spPr>
          <a:xfrm>
            <a:off x="538547" y="971650"/>
            <a:ext cx="11338117" cy="6093976"/>
          </a:xfrm>
          <a:prstGeom prst="rect">
            <a:avLst/>
          </a:prstGeom>
          <a:noFill/>
        </p:spPr>
        <p:txBody>
          <a:bodyPr wrap="square" lIns="91440" tIns="45720" rIns="91440" bIns="45720" anchor="t">
            <a:spAutoFit/>
          </a:bodyPr>
          <a:lstStyle/>
          <a:p>
            <a:r>
              <a:rPr lang="en-GB" sz="1400" b="1">
                <a:solidFill>
                  <a:srgbClr val="000000"/>
                </a:solidFill>
                <a:effectLst/>
                <a:ea typeface="Calibri" panose="020F0502020204030204" pitchFamily="34" charset="0"/>
                <a:cs typeface="Sharp Sans No1 Extrabold"/>
              </a:rPr>
              <a:t>What is whooping cough?</a:t>
            </a:r>
            <a:endParaRPr lang="en-GB" sz="1400">
              <a:solidFill>
                <a:srgbClr val="000000"/>
              </a:solidFill>
              <a:effectLst/>
              <a:ea typeface="Calibri" panose="020F0502020204030204" pitchFamily="34" charset="0"/>
              <a:cs typeface="Sharp Sans No1 Extrabold"/>
            </a:endParaRPr>
          </a:p>
          <a:p>
            <a:r>
              <a:rPr lang="en-GB" sz="1400">
                <a:solidFill>
                  <a:srgbClr val="000000"/>
                </a:solidFill>
                <a:effectLst/>
                <a:ea typeface="Calibri"/>
                <a:cs typeface="Sharp Sans No1 Extrabold"/>
              </a:rPr>
              <a:t>Whooping cough is a serious infection that causes long bouts of coughing and choking, making it hard to breathe. The "whoop" is caused by gasping for breath after each bout of coughing, though babies do not always make this noise.</a:t>
            </a:r>
            <a:r>
              <a:rPr lang="en-GB" sz="1400">
                <a:solidFill>
                  <a:srgbClr val="000000"/>
                </a:solidFill>
                <a:ea typeface="Calibri"/>
                <a:cs typeface="Sharp Sans No1 Extrabold"/>
              </a:rPr>
              <a:t> </a:t>
            </a:r>
            <a:r>
              <a:rPr lang="en-GB" sz="1400">
                <a:solidFill>
                  <a:srgbClr val="000000"/>
                </a:solidFill>
                <a:effectLst/>
                <a:ea typeface="Calibri"/>
                <a:cs typeface="Sharp Sans No1 Extrabold"/>
              </a:rPr>
              <a:t>It spreads very easily and can sometimes cause serious problems, which is why it's important for babies and children to get vaccinated against it.</a:t>
            </a:r>
            <a:endParaRPr lang="en-GB" sz="1400">
              <a:solidFill>
                <a:srgbClr val="000000"/>
              </a:solidFill>
              <a:effectLst/>
              <a:ea typeface="Calibri" panose="020F0502020204030204" pitchFamily="34" charset="0"/>
              <a:cs typeface="Sharp Sans No1 Extrabold"/>
            </a:endParaRPr>
          </a:p>
          <a:p>
            <a:endParaRPr lang="en-GB" sz="1400">
              <a:solidFill>
                <a:srgbClr val="000000"/>
              </a:solidFill>
              <a:ea typeface="Calibri"/>
              <a:cs typeface="Sharp Sans No1 Extrabold"/>
            </a:endParaRPr>
          </a:p>
          <a:p>
            <a:r>
              <a:rPr lang="en-GB" sz="1400" b="1">
                <a:solidFill>
                  <a:srgbClr val="000000"/>
                </a:solidFill>
                <a:ea typeface="Calibri"/>
                <a:cs typeface="Sharp Sans No1 Extrabold"/>
              </a:rPr>
              <a:t>What are the symptoms of whooping cough? How do I tell it apart from a normal cough?</a:t>
            </a:r>
            <a:endParaRPr lang="en-GB" sz="1400" b="1">
              <a:solidFill>
                <a:srgbClr val="000000"/>
              </a:solidFill>
              <a:effectLst/>
              <a:ea typeface="Calibri" panose="020F0502020204030204" pitchFamily="34" charset="0"/>
              <a:cs typeface="Sharp Sans No1 Extrabold"/>
            </a:endParaRPr>
          </a:p>
          <a:p>
            <a:r>
              <a:rPr lang="en-GB" sz="1400">
                <a:ea typeface="+mn-lt"/>
                <a:cs typeface="+mn-lt"/>
              </a:rPr>
              <a:t>The first signs of whooping cough are similar to a </a:t>
            </a:r>
            <a:r>
              <a:rPr lang="en-GB" sz="1400">
                <a:ea typeface="+mn-lt"/>
                <a:cs typeface="+mn-lt"/>
                <a:hlinkClick r:id="rId3">
                  <a:extLst>
                    <a:ext uri="{A12FA001-AC4F-418D-AE19-62706E023703}">
                      <ahyp:hlinkClr xmlns:ahyp="http://schemas.microsoft.com/office/drawing/2018/hyperlinkcolor" val="tx"/>
                    </a:ext>
                  </a:extLst>
                </a:hlinkClick>
              </a:rPr>
              <a:t>cold</a:t>
            </a:r>
            <a:r>
              <a:rPr lang="en-GB" sz="1400">
                <a:ea typeface="+mn-lt"/>
                <a:cs typeface="+mn-lt"/>
              </a:rPr>
              <a:t>, such as a runny nose and sore throat. After about a week, you or your child:</a:t>
            </a:r>
            <a:endParaRPr lang="en-GB" sz="1400">
              <a:cs typeface="Arial"/>
            </a:endParaRPr>
          </a:p>
          <a:p>
            <a:pPr marL="285750" indent="-285750">
              <a:buFont typeface="Arial"/>
              <a:buChar char="•"/>
            </a:pPr>
            <a:r>
              <a:rPr lang="en-GB" sz="1400">
                <a:ea typeface="+mn-lt"/>
                <a:cs typeface="+mn-lt"/>
              </a:rPr>
              <a:t>will get coughing bouts that last for a few minutes and are worse at night</a:t>
            </a:r>
            <a:endParaRPr lang="en-GB" sz="1400">
              <a:cs typeface="Arial"/>
            </a:endParaRPr>
          </a:p>
          <a:p>
            <a:pPr marL="285750" indent="-285750">
              <a:buFont typeface="Arial"/>
              <a:buChar char="•"/>
            </a:pPr>
            <a:r>
              <a:rPr lang="en-GB" sz="1400">
                <a:ea typeface="+mn-lt"/>
                <a:cs typeface="+mn-lt"/>
              </a:rPr>
              <a:t>may make a "whoop" sound – a gasp for breath between coughs (young babies and some adults may not "whoop")</a:t>
            </a:r>
            <a:endParaRPr lang="en-GB" sz="1400">
              <a:cs typeface="Arial"/>
            </a:endParaRPr>
          </a:p>
          <a:p>
            <a:pPr marL="285750" indent="-285750">
              <a:buFont typeface="Arial"/>
              <a:buChar char="•"/>
            </a:pPr>
            <a:r>
              <a:rPr lang="en-GB" sz="1400">
                <a:ea typeface="+mn-lt"/>
                <a:cs typeface="+mn-lt"/>
              </a:rPr>
              <a:t>may have difficulty breathing after a coughing bout and may turn blue or grey (young infants)</a:t>
            </a:r>
            <a:endParaRPr lang="en-GB" sz="1400">
              <a:cs typeface="Arial"/>
            </a:endParaRPr>
          </a:p>
          <a:p>
            <a:pPr marL="285750" indent="-285750">
              <a:buFont typeface="Arial"/>
              <a:buChar char="•"/>
            </a:pPr>
            <a:r>
              <a:rPr lang="en-GB" sz="1400">
                <a:ea typeface="+mn-lt"/>
                <a:cs typeface="+mn-lt"/>
              </a:rPr>
              <a:t>may bring up a thick mucus, which can make you vomit</a:t>
            </a:r>
            <a:endParaRPr lang="en-GB" sz="1400">
              <a:cs typeface="Arial"/>
            </a:endParaRPr>
          </a:p>
          <a:p>
            <a:pPr marL="285750" indent="-285750">
              <a:buFont typeface="Arial"/>
              <a:buChar char="•"/>
            </a:pPr>
            <a:r>
              <a:rPr lang="en-GB" sz="1400">
                <a:ea typeface="+mn-lt"/>
                <a:cs typeface="+mn-lt"/>
              </a:rPr>
              <a:t>may become very red in the face (more common in adults)</a:t>
            </a:r>
            <a:endParaRPr lang="en-GB" sz="1400">
              <a:cs typeface="Arial"/>
            </a:endParaRPr>
          </a:p>
          <a:p>
            <a:endParaRPr lang="en-GB" sz="1400">
              <a:ea typeface="+mn-lt"/>
              <a:cs typeface="+mn-lt"/>
            </a:endParaRPr>
          </a:p>
          <a:p>
            <a:r>
              <a:rPr lang="en-GB" sz="1400">
                <a:ea typeface="+mn-lt"/>
                <a:cs typeface="+mn-lt"/>
              </a:rPr>
              <a:t>The cough may last for several weeks or months.</a:t>
            </a:r>
            <a:endParaRPr lang="en-GB" sz="1400">
              <a:cs typeface="Arial"/>
            </a:endParaRPr>
          </a:p>
          <a:p>
            <a:endParaRPr lang="en-GB" sz="1400">
              <a:solidFill>
                <a:srgbClr val="231F20"/>
              </a:solidFill>
              <a:ea typeface="+mn-lt"/>
              <a:cs typeface="+mn-lt"/>
            </a:endParaRPr>
          </a:p>
          <a:p>
            <a:r>
              <a:rPr lang="en-GB" sz="1400">
                <a:solidFill>
                  <a:srgbClr val="212B32"/>
                </a:solidFill>
                <a:ea typeface="+mn-lt"/>
                <a:cs typeface="+mn-lt"/>
              </a:rPr>
              <a:t>Babies under 6 months old with whooping cough have an increased chance of having problems such as:</a:t>
            </a:r>
            <a:endParaRPr lang="en-GB"/>
          </a:p>
          <a:p>
            <a:pPr marL="285750" indent="-285750">
              <a:buFont typeface="Arial"/>
              <a:buChar char="•"/>
            </a:pPr>
            <a:r>
              <a:rPr lang="en-GB" sz="1400">
                <a:solidFill>
                  <a:srgbClr val="005EB8"/>
                </a:solidFill>
                <a:ea typeface="+mn-lt"/>
                <a:cs typeface="+mn-lt"/>
                <a:hlinkClick r:id="rId4"/>
              </a:rPr>
              <a:t>dehydration</a:t>
            </a:r>
            <a:endParaRPr lang="en-GB"/>
          </a:p>
          <a:p>
            <a:pPr marL="285750" indent="-285750">
              <a:buFont typeface="Arial"/>
              <a:buChar char="•"/>
            </a:pPr>
            <a:r>
              <a:rPr lang="en-GB" sz="1400">
                <a:solidFill>
                  <a:srgbClr val="212B32"/>
                </a:solidFill>
                <a:ea typeface="+mn-lt"/>
                <a:cs typeface="+mn-lt"/>
              </a:rPr>
              <a:t>breathing difficulties</a:t>
            </a:r>
            <a:endParaRPr lang="en-GB"/>
          </a:p>
          <a:p>
            <a:pPr marL="285750" indent="-285750">
              <a:buFont typeface="Arial"/>
              <a:buChar char="•"/>
            </a:pPr>
            <a:r>
              <a:rPr lang="en-GB" sz="1400">
                <a:solidFill>
                  <a:srgbClr val="005EB8"/>
                </a:solidFill>
                <a:ea typeface="+mn-lt"/>
                <a:cs typeface="+mn-lt"/>
                <a:hlinkClick r:id="rId5"/>
              </a:rPr>
              <a:t>pneumonia</a:t>
            </a:r>
            <a:endParaRPr lang="en-GB"/>
          </a:p>
          <a:p>
            <a:pPr marL="285750" indent="-285750">
              <a:buFont typeface="Arial"/>
              <a:buChar char="•"/>
            </a:pPr>
            <a:r>
              <a:rPr lang="en-GB" sz="1400">
                <a:solidFill>
                  <a:srgbClr val="005EB8"/>
                </a:solidFill>
                <a:ea typeface="+mn-lt"/>
                <a:cs typeface="+mn-lt"/>
                <a:hlinkClick r:id="rId6"/>
              </a:rPr>
              <a:t>seizures (fits)</a:t>
            </a:r>
            <a:endParaRPr lang="en-GB"/>
          </a:p>
          <a:p>
            <a:endParaRPr lang="en-GB" sz="1400">
              <a:solidFill>
                <a:srgbClr val="231F20"/>
              </a:solidFill>
              <a:ea typeface="Calibri" panose="020F0502020204030204" pitchFamily="34" charset="0"/>
              <a:cs typeface="Arial" panose="020B0604020202020204"/>
            </a:endParaRPr>
          </a:p>
          <a:p>
            <a:r>
              <a:rPr lang="en-GB" sz="1400" b="1">
                <a:solidFill>
                  <a:srgbClr val="000000"/>
                </a:solidFill>
                <a:effectLst/>
                <a:ea typeface="Calibri" panose="020F0502020204030204" pitchFamily="34" charset="0"/>
                <a:cs typeface="Sharp Sans No1 Extrabold"/>
              </a:rPr>
              <a:t>Why do I need to get the whooping cough vaccine in pregnancy?</a:t>
            </a:r>
            <a:endParaRPr lang="en-GB" sz="1400">
              <a:solidFill>
                <a:srgbClr val="000000"/>
              </a:solidFill>
              <a:effectLst/>
              <a:ea typeface="Calibri" panose="020F0502020204030204" pitchFamily="34" charset="0"/>
              <a:cs typeface="Sharp Sans No1 Extrabold"/>
            </a:endParaRPr>
          </a:p>
          <a:p>
            <a:r>
              <a:rPr lang="en-GB" sz="1400">
                <a:solidFill>
                  <a:srgbClr val="000000"/>
                </a:solidFill>
                <a:effectLst/>
                <a:ea typeface="Times New Roman" panose="02020603050405020304" pitchFamily="18" charset="0"/>
                <a:cs typeface="Sharp Sans No1 Extrabold"/>
              </a:rPr>
              <a:t>Whooping cough in babies under six months can be dangerous. The immunity you get from the vaccine passes to your baby through the placenta and protects them until they are old enough to be vaccinated at 8 weeks old. They will then receive the vaccine as part of the routine </a:t>
            </a:r>
            <a:r>
              <a:rPr lang="en-GB" sz="1400" u="sng">
                <a:solidFill>
                  <a:srgbClr val="000000"/>
                </a:solidFill>
                <a:effectLst/>
                <a:ea typeface="Times New Roman" panose="02020603050405020304" pitchFamily="18" charset="0"/>
                <a:cs typeface="Sharp Sans No1 Extrabold"/>
                <a:hlinkClick r:id="rId7"/>
              </a:rPr>
              <a:t>6-in-1 vaccine</a:t>
            </a:r>
            <a:r>
              <a:rPr lang="en-GB" sz="1400">
                <a:solidFill>
                  <a:srgbClr val="000000"/>
                </a:solidFill>
                <a:effectLst/>
                <a:ea typeface="Times New Roman" panose="02020603050405020304" pitchFamily="18" charset="0"/>
                <a:cs typeface="Sharp Sans No1 Extrabold"/>
              </a:rPr>
              <a:t> – for babies at 8, 12 and 16 weeks.</a:t>
            </a:r>
            <a:endParaRPr lang="en-GB" sz="1400">
              <a:solidFill>
                <a:srgbClr val="000000"/>
              </a:solidFill>
              <a:effectLst/>
              <a:ea typeface="Calibri" panose="020F0502020204030204" pitchFamily="34" charset="0"/>
              <a:cs typeface="Sharp Sans No1 Extrabold"/>
            </a:endParaRPr>
          </a:p>
          <a:p>
            <a:endParaRPr lang="en-GB" sz="1400">
              <a:solidFill>
                <a:srgbClr val="000000"/>
              </a:solidFill>
              <a:effectLst/>
              <a:ea typeface="Calibri" panose="020F0502020204030204" pitchFamily="34" charset="0"/>
              <a:cs typeface="Sharp Sans No1 Extrabold"/>
            </a:endParaRPr>
          </a:p>
          <a:p>
            <a:endParaRPr lang="en-GB" sz="1400" b="1">
              <a:solidFill>
                <a:srgbClr val="000000"/>
              </a:solidFill>
              <a:ea typeface="Calibri"/>
              <a:cs typeface="Arial"/>
            </a:endParaRPr>
          </a:p>
          <a:p>
            <a:endParaRPr lang="en-GB" sz="1200">
              <a:solidFill>
                <a:srgbClr val="000000"/>
              </a:solidFill>
              <a:ea typeface="Calibri" panose="020F0502020204030204" pitchFamily="34" charset="0"/>
              <a:cs typeface="Sharp Sans No1 Extrabold"/>
            </a:endParaRPr>
          </a:p>
        </p:txBody>
      </p:sp>
      <p:sp>
        <p:nvSpPr>
          <p:cNvPr id="9" name="Text Placeholder 2">
            <a:extLst>
              <a:ext uri="{FF2B5EF4-FFF2-40B4-BE49-F238E27FC236}">
                <a16:creationId xmlns:a16="http://schemas.microsoft.com/office/drawing/2014/main" id="{C1BBB3E1-5E49-BD1C-5D93-A3BBA4DF5996}"/>
              </a:ext>
            </a:extLst>
          </p:cNvPr>
          <p:cNvSpPr txBox="1">
            <a:spLocks/>
          </p:cNvSpPr>
          <p:nvPr/>
        </p:nvSpPr>
        <p:spPr>
          <a:xfrm>
            <a:off x="643997" y="489952"/>
            <a:ext cx="6948488" cy="9636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defRPr/>
            </a:pPr>
            <a:r>
              <a:rPr lang="en-GB" sz="2800" b="1">
                <a:latin typeface="+mn-lt"/>
                <a:ea typeface="+mn-ea"/>
                <a:cs typeface="+mn-cs"/>
              </a:rPr>
              <a:t>FAQs</a:t>
            </a:r>
          </a:p>
        </p:txBody>
      </p:sp>
    </p:spTree>
    <p:extLst>
      <p:ext uri="{BB962C8B-B14F-4D97-AF65-F5344CB8AC3E}">
        <p14:creationId xmlns:p14="http://schemas.microsoft.com/office/powerpoint/2010/main" val="2840976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C40A35185B684485CE8A877CAC3CC2" ma:contentTypeVersion="17" ma:contentTypeDescription="Create a new document." ma:contentTypeScope="" ma:versionID="2de14a8a2b499ec869ef1d30a6e0ab55">
  <xsd:schema xmlns:xsd="http://www.w3.org/2001/XMLSchema" xmlns:xs="http://www.w3.org/2001/XMLSchema" xmlns:p="http://schemas.microsoft.com/office/2006/metadata/properties" xmlns:ns1="http://schemas.microsoft.com/sharepoint/v3" xmlns:ns2="f4a52ef9-00b4-49d2-8e7c-69e9f0647054" xmlns:ns3="0982c4de-3f65-414d-96d7-98cf13710892" xmlns:ns4="cccaf3ac-2de9-44d4-aa31-54302fceb5f7" targetNamespace="http://schemas.microsoft.com/office/2006/metadata/properties" ma:root="true" ma:fieldsID="26d40ef204505d8331572f691e6812de" ns1:_="" ns2:_="" ns3:_="" ns4:_="">
    <xsd:import namespace="http://schemas.microsoft.com/sharepoint/v3"/>
    <xsd:import namespace="f4a52ef9-00b4-49d2-8e7c-69e9f0647054"/>
    <xsd:import namespace="0982c4de-3f65-414d-96d7-98cf13710892"/>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a52ef9-00b4-49d2-8e7c-69e9f06470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82c4de-3f65-414d-96d7-98cf1371089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f1d7d862-90c4-479f-9c9e-a83ff5c9712d}" ma:internalName="TaxCatchAll" ma:showField="CatchAllData" ma:web="ebd64cbd-6cf5-435c-bd4a-b8fc9bc14a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f4a52ef9-00b4-49d2-8e7c-69e9f0647054">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E3792AB8-61E0-4417-916F-79580257FD9F}">
  <ds:schemaRefs>
    <ds:schemaRef ds:uri="0982c4de-3f65-414d-96d7-98cf13710892"/>
    <ds:schemaRef ds:uri="cccaf3ac-2de9-44d4-aa31-54302fceb5f7"/>
    <ds:schemaRef ds:uri="f4a52ef9-00b4-49d2-8e7c-69e9f06470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D9FD49-C1C5-400A-B04D-90A236984D1F}">
  <ds:schemaRefs>
    <ds:schemaRef ds:uri="0982c4de-3f65-414d-96d7-98cf13710892"/>
    <ds:schemaRef ds:uri="cccaf3ac-2de9-44d4-aa31-54302fceb5f7"/>
    <ds:schemaRef ds:uri="f4a52ef9-00b4-49d2-8e7c-69e9f064705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170</TotalTime>
  <Words>1635</Words>
  <Application>Microsoft Office PowerPoint</Application>
  <PresentationFormat>Widescreen</PresentationFormat>
  <Paragraphs>122</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Sharp Sans No1 Extrabold</vt:lpstr>
      <vt:lpstr>Times New Roman</vt:lpstr>
      <vt:lpstr>NHSD-Refresh-Theme-NOV1120B</vt:lpstr>
      <vt:lpstr>Pertussis vaccine uptake in pregnancy </vt:lpstr>
      <vt:lpstr>Core script</vt:lpstr>
      <vt:lpstr>PowerPoint Presentation</vt:lpstr>
      <vt:lpstr>Communications resources </vt:lpstr>
      <vt:lpstr>PowerPoint Presentation</vt:lpstr>
      <vt:lpstr>Newsletter content </vt:lpstr>
      <vt:lpstr>PowerPoint Presentation</vt:lpstr>
      <vt:lpstr>FAQs</vt:lpstr>
      <vt:lpstr>PowerPoint Presentation</vt:lpstr>
      <vt:lpstr>PowerPoint Presentation</vt:lpstr>
      <vt:lpstr>PowerPoint Presentation</vt:lpstr>
      <vt:lpstr>End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Katie Porter-Smith</cp:lastModifiedBy>
  <cp:revision>5</cp:revision>
  <dcterms:created xsi:type="dcterms:W3CDTF">2017-05-03T08:06:17Z</dcterms:created>
  <dcterms:modified xsi:type="dcterms:W3CDTF">2024-05-17T15:58:49Z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0x01010029C40A35185B684485CE8A877CAC3CC2</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