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63" r:id="rId5"/>
    <p:sldId id="276" r:id="rId6"/>
    <p:sldId id="291" r:id="rId7"/>
    <p:sldId id="265" r:id="rId8"/>
    <p:sldId id="268" r:id="rId9"/>
    <p:sldId id="281" r:id="rId10"/>
    <p:sldId id="290" r:id="rId11"/>
    <p:sldId id="277" r:id="rId12"/>
    <p:sldId id="267" r:id="rId13"/>
    <p:sldId id="278" r:id="rId14"/>
    <p:sldId id="273" r:id="rId15"/>
    <p:sldId id="279" r:id="rId16"/>
    <p:sldId id="275" r:id="rId17"/>
    <p:sldId id="280" r:id="rId18"/>
    <p:sldId id="266" r:id="rId19"/>
    <p:sldId id="257" r:id="rId20"/>
    <p:sldId id="270" r:id="rId21"/>
    <p:sldId id="292" r:id="rId22"/>
    <p:sldId id="293" r:id="rId23"/>
    <p:sldId id="294" r:id="rId24"/>
    <p:sldId id="295" r:id="rId25"/>
    <p:sldId id="298" r:id="rId26"/>
    <p:sldId id="269" r:id="rId27"/>
    <p:sldId id="299" r:id="rId28"/>
    <p:sldId id="296" r:id="rId29"/>
    <p:sldId id="283" r:id="rId30"/>
    <p:sldId id="284" r:id="rId31"/>
    <p:sldId id="285" r:id="rId32"/>
    <p:sldId id="286" r:id="rId33"/>
    <p:sldId id="287" r:id="rId34"/>
    <p:sldId id="288" r:id="rId35"/>
    <p:sldId id="289"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11" autoAdjust="0"/>
  </p:normalViewPr>
  <p:slideViewPr>
    <p:cSldViewPr snapToGrid="0">
      <p:cViewPr varScale="1">
        <p:scale>
          <a:sx n="57" d="100"/>
          <a:sy n="57" d="100"/>
        </p:scale>
        <p:origin x="9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65658-0510-4AD2-A303-37FC195E7382}"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17422-9285-4B52-8A33-161C47594EB1}" type="slidenum">
              <a:rPr lang="en-GB" smtClean="0"/>
              <a:t>‹#›</a:t>
            </a:fld>
            <a:endParaRPr lang="en-GB"/>
          </a:p>
        </p:txBody>
      </p:sp>
    </p:spTree>
    <p:extLst>
      <p:ext uri="{BB962C8B-B14F-4D97-AF65-F5344CB8AC3E}">
        <p14:creationId xmlns:p14="http://schemas.microsoft.com/office/powerpoint/2010/main" val="361574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pharms.com/resources/pharmacy-guides/pharmacist-prescribers-guide/prescribing-safely-and-confidentl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ebarchive.nationalarchives.gov.uk/+/www.dh.gov.uk/en/Publichealth/Patientsafety/Clinicalgovernance/index.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hw.nhs.wales/about-us/policies-and-procedures/policies-and-procedures-documents/clinical-governance-and-infection-control-policies/clinical-governance-framewor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pharms.com/resources/pharmacy-guides/pharmacist-prescribers-guide/prescribing-safely-and-confidentl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sets.publishing.service.gov.uk/media/614a10fed3bf7f05ab786551/good-for-you-good-for-us-good-for-everybody.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sets.publishing.service.gov.uk/media/614a10fed3bf7f05ab786551/good-for-you-good-for-us-good-for-everybody.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sets.publishing.service.gov.uk/media/614a10fed3bf7f05ab786551/good-for-you-good-for-us-good-for-everybod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antsiowhealthandcare.org.uk/your-health/medicines-optimis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Prescribing safely and confidently | RPS (rpharms.com)</a:t>
            </a:r>
            <a:endParaRPr lang="en-US"/>
          </a:p>
        </p:txBody>
      </p:sp>
      <p:sp>
        <p:nvSpPr>
          <p:cNvPr id="4" name="Slide Number Placeholder 3"/>
          <p:cNvSpPr>
            <a:spLocks noGrp="1"/>
          </p:cNvSpPr>
          <p:nvPr>
            <p:ph type="sldNum" sz="quarter" idx="5"/>
          </p:nvPr>
        </p:nvSpPr>
        <p:spPr/>
        <p:txBody>
          <a:bodyPr/>
          <a:lstStyle/>
          <a:p>
            <a:fld id="{2E917422-9285-4B52-8A33-161C47594EB1}" type="slidenum">
              <a:rPr lang="en-GB" smtClean="0"/>
              <a:t>3</a:t>
            </a:fld>
            <a:endParaRPr lang="en-GB"/>
          </a:p>
        </p:txBody>
      </p:sp>
    </p:spTree>
    <p:extLst>
      <p:ext uri="{BB962C8B-B14F-4D97-AF65-F5344CB8AC3E}">
        <p14:creationId xmlns:p14="http://schemas.microsoft.com/office/powerpoint/2010/main" val="369347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Wound formulary handbook- most up to date will be kept here. </a:t>
            </a:r>
          </a:p>
        </p:txBody>
      </p:sp>
      <p:sp>
        <p:nvSpPr>
          <p:cNvPr id="4" name="Slide Number Placeholder 3"/>
          <p:cNvSpPr>
            <a:spLocks noGrp="1"/>
          </p:cNvSpPr>
          <p:nvPr>
            <p:ph type="sldNum" sz="quarter" idx="5"/>
          </p:nvPr>
        </p:nvSpPr>
        <p:spPr/>
        <p:txBody>
          <a:bodyPr/>
          <a:lstStyle/>
          <a:p>
            <a:fld id="{2E917422-9285-4B52-8A33-161C47594EB1}" type="slidenum">
              <a:rPr lang="en-GB" smtClean="0"/>
              <a:t>27</a:t>
            </a:fld>
            <a:endParaRPr lang="en-GB"/>
          </a:p>
        </p:txBody>
      </p:sp>
    </p:spTree>
    <p:extLst>
      <p:ext uri="{BB962C8B-B14F-4D97-AF65-F5344CB8AC3E}">
        <p14:creationId xmlns:p14="http://schemas.microsoft.com/office/powerpoint/2010/main" val="385658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Bulletin – search function, monthly summary from NICE and safety, in FYI Friday, distribution list, meds op newsletter   </a:t>
            </a:r>
          </a:p>
          <a:p>
            <a:endParaRPr lang="en-GB"/>
          </a:p>
        </p:txBody>
      </p:sp>
      <p:sp>
        <p:nvSpPr>
          <p:cNvPr id="4" name="Slide Number Placeholder 3"/>
          <p:cNvSpPr>
            <a:spLocks noGrp="1"/>
          </p:cNvSpPr>
          <p:nvPr>
            <p:ph type="sldNum" sz="quarter" idx="5"/>
          </p:nvPr>
        </p:nvSpPr>
        <p:spPr/>
        <p:txBody>
          <a:bodyPr/>
          <a:lstStyle/>
          <a:p>
            <a:fld id="{2E917422-9285-4B52-8A33-161C47594EB1}" type="slidenum">
              <a:rPr lang="en-GB" smtClean="0"/>
              <a:t>28</a:t>
            </a:fld>
            <a:endParaRPr lang="en-GB"/>
          </a:p>
        </p:txBody>
      </p:sp>
    </p:spTree>
    <p:extLst>
      <p:ext uri="{BB962C8B-B14F-4D97-AF65-F5344CB8AC3E}">
        <p14:creationId xmlns:p14="http://schemas.microsoft.com/office/powerpoint/2010/main" val="2354089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ptos" panose="020B0004020202020204" pitchFamily="34" charset="0"/>
                <a:ea typeface="Times New Roman" panose="02020603050405020304" pitchFamily="18" charset="0"/>
              </a:rPr>
              <a:t>Can you promote the ACBS indications </a:t>
            </a:r>
            <a:r>
              <a:rPr lang="en-GB" sz="2800" dirty="0"/>
              <a:t>• Short bowel syndrome • Intractable malabsorption • Pre-operative preparation of patients who are undernourished • Proven inflammatory bowel disease • Following total gastrectomy • Dysphagia • Bowel fistulae • Disease related malnutrition</a:t>
            </a:r>
          </a:p>
          <a:p>
            <a:r>
              <a:rPr lang="en-GB" sz="2800" dirty="0">
                <a:solidFill>
                  <a:srgbClr val="000000"/>
                </a:solidFill>
                <a:effectLst/>
                <a:latin typeface="Aptos" panose="020B0004020202020204" pitchFamily="34" charset="0"/>
                <a:ea typeface="Times New Roman" panose="02020603050405020304" pitchFamily="18" charset="0"/>
              </a:rPr>
              <a:t>O</a:t>
            </a:r>
            <a:r>
              <a:rPr lang="en-GB" sz="1800" dirty="0">
                <a:solidFill>
                  <a:srgbClr val="000000"/>
                </a:solidFill>
                <a:effectLst/>
                <a:latin typeface="Aptos" panose="020B0004020202020204" pitchFamily="34" charset="0"/>
                <a:ea typeface="Times New Roman" panose="02020603050405020304" pitchFamily="18" charset="0"/>
              </a:rPr>
              <a:t>NS are very much a short-term temporary measure which need monitoring.  They should be used after food fortification has been encouraged for a reasonable length of time as per the guidance.</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ptos" panose="020B0004020202020204" pitchFamily="34" charset="0"/>
                <a:ea typeface="Times New Roman" panose="02020603050405020304" pitchFamily="18" charset="0"/>
              </a:rPr>
              <a:t>Monitoring should include weights where possible and mid upper arm circumferences if not possible.  People should stick to the ones below, and if they feel further supplements are needed to refer to the local dietetic department.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E917422-9285-4B52-8A33-161C47594EB1}" type="slidenum">
              <a:rPr lang="en-GB" smtClean="0"/>
              <a:t>31</a:t>
            </a:fld>
            <a:endParaRPr lang="en-GB"/>
          </a:p>
        </p:txBody>
      </p:sp>
    </p:spTree>
    <p:extLst>
      <p:ext uri="{BB962C8B-B14F-4D97-AF65-F5344CB8AC3E}">
        <p14:creationId xmlns:p14="http://schemas.microsoft.com/office/powerpoint/2010/main" val="2311712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17422-9285-4B52-8A33-161C47594EB1}" type="slidenum">
              <a:rPr lang="en-GB" smtClean="0"/>
              <a:t>33</a:t>
            </a:fld>
            <a:endParaRPr lang="en-GB"/>
          </a:p>
        </p:txBody>
      </p:sp>
    </p:spTree>
    <p:extLst>
      <p:ext uri="{BB962C8B-B14F-4D97-AF65-F5344CB8AC3E}">
        <p14:creationId xmlns:p14="http://schemas.microsoft.com/office/powerpoint/2010/main" val="242260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a:ea typeface="Calibri" panose="020F0502020204030204"/>
              <a:cs typeface="Calibri" panose="020F0502020204030204"/>
            </a:endParaRPr>
          </a:p>
          <a:p>
            <a:pPr lvl="1">
              <a:lnSpc>
                <a:spcPct val="90000"/>
              </a:lnSpc>
              <a:spcBef>
                <a:spcPts val="500"/>
              </a:spcBef>
            </a:pPr>
            <a:r>
              <a:rPr lang="en-GB" b="1"/>
              <a:t> </a:t>
            </a:r>
            <a:r>
              <a:rPr lang="en-GB"/>
              <a:t>Image taken from "The Royal Pharmaceutical Society Competency Framework for all Prescribers" 1. Royal Pharmaceutical Society, 2020. A Competency Framework for all Prescribers. London: RPS</a:t>
            </a:r>
            <a:endParaRPr lang="en-GB">
              <a:ea typeface="Calibri"/>
              <a:cs typeface="Calibri"/>
            </a:endParaRPr>
          </a:p>
        </p:txBody>
      </p:sp>
      <p:sp>
        <p:nvSpPr>
          <p:cNvPr id="4" name="Slide Number Placeholder 3"/>
          <p:cNvSpPr>
            <a:spLocks noGrp="1"/>
          </p:cNvSpPr>
          <p:nvPr>
            <p:ph type="sldNum" sz="quarter" idx="5"/>
          </p:nvPr>
        </p:nvSpPr>
        <p:spPr/>
        <p:txBody>
          <a:bodyPr/>
          <a:lstStyle/>
          <a:p>
            <a:fld id="{2E917422-9285-4B52-8A33-161C47594EB1}" type="slidenum">
              <a:rPr lang="en-GB" smtClean="0"/>
              <a:t>4</a:t>
            </a:fld>
            <a:endParaRPr lang="en-GB"/>
          </a:p>
        </p:txBody>
      </p:sp>
    </p:spTree>
    <p:extLst>
      <p:ext uri="{BB962C8B-B14F-4D97-AF65-F5344CB8AC3E}">
        <p14:creationId xmlns:p14="http://schemas.microsoft.com/office/powerpoint/2010/main" val="170265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Clinical governance is the system through which NHS </a:t>
            </a:r>
            <a:r>
              <a:rPr lang="en-US" err="1"/>
              <a:t>organisations</a:t>
            </a:r>
            <a:r>
              <a:rPr lang="en-US"/>
              <a:t> are accountable for continuously improving the quality of their services and safeguarding high standards of care by creating an environment in which clinical excellence will flourish (</a:t>
            </a:r>
            <a:r>
              <a:rPr lang="en-US" u="sng">
                <a:hlinkClick r:id="rId3"/>
              </a:rPr>
              <a:t>Department of Health</a:t>
            </a:r>
            <a:r>
              <a:rPr lang="en-US"/>
              <a:t>).</a:t>
            </a:r>
            <a:endParaRPr lang="en-US">
              <a:cs typeface="Calibri" panose="020F0502020204030204"/>
            </a:endParaRPr>
          </a:p>
          <a:p>
            <a:endParaRPr lang="en-US">
              <a:cs typeface="Calibri" panose="020F0502020204030204"/>
            </a:endParaRPr>
          </a:p>
          <a:p>
            <a:r>
              <a:rPr lang="en-US">
                <a:cs typeface="Calibri" panose="020F0502020204030204"/>
              </a:rPr>
              <a:t>Image : </a:t>
            </a:r>
            <a:r>
              <a:rPr lang="en-US">
                <a:hlinkClick r:id="rId4"/>
              </a:rPr>
              <a:t>phw.nhs.wales/about-us/policies-and-procedures/policies-and-procedures-documents/clinical-governance-and-infection-control-policies/clinical-governance-framework/</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E917422-9285-4B52-8A33-161C47594EB1}" type="slidenum">
              <a:rPr lang="en-GB" smtClean="0"/>
              <a:t>5</a:t>
            </a:fld>
            <a:endParaRPr lang="en-GB"/>
          </a:p>
        </p:txBody>
      </p:sp>
    </p:spTree>
    <p:extLst>
      <p:ext uri="{BB962C8B-B14F-4D97-AF65-F5344CB8AC3E}">
        <p14:creationId xmlns:p14="http://schemas.microsoft.com/office/powerpoint/2010/main" val="107305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fld id="{2E917422-9285-4B52-8A33-161C47594EB1}" type="slidenum">
              <a:rPr lang="en-GB" smtClean="0"/>
              <a:t>6</a:t>
            </a:fld>
            <a:endParaRPr lang="en-GB"/>
          </a:p>
        </p:txBody>
      </p:sp>
    </p:spTree>
    <p:extLst>
      <p:ext uri="{BB962C8B-B14F-4D97-AF65-F5344CB8AC3E}">
        <p14:creationId xmlns:p14="http://schemas.microsoft.com/office/powerpoint/2010/main" val="3088230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Prescribing safely and confidently | RPS (rpharms.com)</a:t>
            </a:r>
            <a:endParaRPr lang="en-US"/>
          </a:p>
        </p:txBody>
      </p:sp>
      <p:sp>
        <p:nvSpPr>
          <p:cNvPr id="4" name="Slide Number Placeholder 3"/>
          <p:cNvSpPr>
            <a:spLocks noGrp="1"/>
          </p:cNvSpPr>
          <p:nvPr>
            <p:ph type="sldNum" sz="quarter" idx="5"/>
          </p:nvPr>
        </p:nvSpPr>
        <p:spPr/>
        <p:txBody>
          <a:bodyPr/>
          <a:lstStyle/>
          <a:p>
            <a:fld id="{2E917422-9285-4B52-8A33-161C47594EB1}" type="slidenum">
              <a:rPr lang="en-GB" smtClean="0"/>
              <a:t>7</a:t>
            </a:fld>
            <a:endParaRPr lang="en-GB"/>
          </a:p>
        </p:txBody>
      </p:sp>
    </p:spTree>
    <p:extLst>
      <p:ext uri="{BB962C8B-B14F-4D97-AF65-F5344CB8AC3E}">
        <p14:creationId xmlns:p14="http://schemas.microsoft.com/office/powerpoint/2010/main" val="427193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Good for you, good for us, good for everybody: a plan to reduce overprescribing to make patient care better and safer, support the NHS, and reduce carbon emissions (publishing.service.gov.uk)</a:t>
            </a:r>
            <a:endParaRPr lang="en-GB"/>
          </a:p>
        </p:txBody>
      </p:sp>
      <p:sp>
        <p:nvSpPr>
          <p:cNvPr id="4" name="Slide Number Placeholder 3"/>
          <p:cNvSpPr>
            <a:spLocks noGrp="1"/>
          </p:cNvSpPr>
          <p:nvPr>
            <p:ph type="sldNum" sz="quarter" idx="5"/>
          </p:nvPr>
        </p:nvSpPr>
        <p:spPr/>
        <p:txBody>
          <a:bodyPr/>
          <a:lstStyle/>
          <a:p>
            <a:fld id="{2E917422-9285-4B52-8A33-161C47594EB1}" type="slidenum">
              <a:rPr lang="en-GB" smtClean="0"/>
              <a:t>9</a:t>
            </a:fld>
            <a:endParaRPr lang="en-GB"/>
          </a:p>
        </p:txBody>
      </p:sp>
    </p:spTree>
    <p:extLst>
      <p:ext uri="{BB962C8B-B14F-4D97-AF65-F5344CB8AC3E}">
        <p14:creationId xmlns:p14="http://schemas.microsoft.com/office/powerpoint/2010/main" val="325339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Good for you, good for us, good for everybody: a plan to reduce overprescribing to make patient care better and safer, support the NHS, and reduce carbon emissions (publishing.service.gov.uk)</a:t>
            </a:r>
            <a:endParaRPr lang="en-GB"/>
          </a:p>
        </p:txBody>
      </p:sp>
      <p:sp>
        <p:nvSpPr>
          <p:cNvPr id="4" name="Slide Number Placeholder 3"/>
          <p:cNvSpPr>
            <a:spLocks noGrp="1"/>
          </p:cNvSpPr>
          <p:nvPr>
            <p:ph type="sldNum" sz="quarter" idx="5"/>
          </p:nvPr>
        </p:nvSpPr>
        <p:spPr/>
        <p:txBody>
          <a:bodyPr/>
          <a:lstStyle/>
          <a:p>
            <a:fld id="{2E917422-9285-4B52-8A33-161C47594EB1}" type="slidenum">
              <a:rPr lang="en-GB" smtClean="0"/>
              <a:t>11</a:t>
            </a:fld>
            <a:endParaRPr lang="en-GB"/>
          </a:p>
        </p:txBody>
      </p:sp>
    </p:spTree>
    <p:extLst>
      <p:ext uri="{BB962C8B-B14F-4D97-AF65-F5344CB8AC3E}">
        <p14:creationId xmlns:p14="http://schemas.microsoft.com/office/powerpoint/2010/main" val="38352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Good for you, good for us, good for everybody: a plan to reduce overprescribing to make patient care better and safer, support the NHS, and reduce carbon emissions (publishing.service.gov.uk)</a:t>
            </a:r>
            <a:endParaRPr lang="en-GB"/>
          </a:p>
        </p:txBody>
      </p:sp>
      <p:sp>
        <p:nvSpPr>
          <p:cNvPr id="4" name="Slide Number Placeholder 3"/>
          <p:cNvSpPr>
            <a:spLocks noGrp="1"/>
          </p:cNvSpPr>
          <p:nvPr>
            <p:ph type="sldNum" sz="quarter" idx="5"/>
          </p:nvPr>
        </p:nvSpPr>
        <p:spPr/>
        <p:txBody>
          <a:bodyPr/>
          <a:lstStyle/>
          <a:p>
            <a:fld id="{2E917422-9285-4B52-8A33-161C47594EB1}" type="slidenum">
              <a:rPr lang="en-GB" smtClean="0"/>
              <a:t>13</a:t>
            </a:fld>
            <a:endParaRPr lang="en-GB"/>
          </a:p>
        </p:txBody>
      </p:sp>
    </p:spTree>
    <p:extLst>
      <p:ext uri="{BB962C8B-B14F-4D97-AF65-F5344CB8AC3E}">
        <p14:creationId xmlns:p14="http://schemas.microsoft.com/office/powerpoint/2010/main" val="290732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Medicines Optimisation :: Hampshire and Isle of Wight ICS (hantsiowhealthandcare.org.uk)</a:t>
            </a:r>
            <a:endParaRPr lang="en-GB"/>
          </a:p>
        </p:txBody>
      </p:sp>
      <p:sp>
        <p:nvSpPr>
          <p:cNvPr id="4" name="Slide Number Placeholder 3"/>
          <p:cNvSpPr>
            <a:spLocks noGrp="1"/>
          </p:cNvSpPr>
          <p:nvPr>
            <p:ph type="sldNum" sz="quarter" idx="5"/>
          </p:nvPr>
        </p:nvSpPr>
        <p:spPr/>
        <p:txBody>
          <a:bodyPr/>
          <a:lstStyle/>
          <a:p>
            <a:fld id="{2E917422-9285-4B52-8A33-161C47594EB1}" type="slidenum">
              <a:rPr lang="en-GB" smtClean="0"/>
              <a:t>16</a:t>
            </a:fld>
            <a:endParaRPr lang="en-GB"/>
          </a:p>
        </p:txBody>
      </p:sp>
    </p:spTree>
    <p:extLst>
      <p:ext uri="{BB962C8B-B14F-4D97-AF65-F5344CB8AC3E}">
        <p14:creationId xmlns:p14="http://schemas.microsoft.com/office/powerpoint/2010/main" val="325878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50C6-E805-6C1F-09F3-7EFAABFE5C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DB4C43-EA62-7729-F92F-3038F3358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B5E867-7C77-578A-F2FA-A8FB736C62D1}"/>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5" name="Footer Placeholder 4">
            <a:extLst>
              <a:ext uri="{FF2B5EF4-FFF2-40B4-BE49-F238E27FC236}">
                <a16:creationId xmlns:a16="http://schemas.microsoft.com/office/drawing/2014/main" id="{206DB157-55FD-9D77-FC3B-F4D8BA8501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96B900-3B9A-860C-241F-C4B99E310FF5}"/>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49543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F09C-0027-2C39-4941-26B52BB511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494D18-E386-39FB-0D5D-77431CFF1A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392EE6-19B8-89D0-8A67-7A8B21693F3F}"/>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5" name="Footer Placeholder 4">
            <a:extLst>
              <a:ext uri="{FF2B5EF4-FFF2-40B4-BE49-F238E27FC236}">
                <a16:creationId xmlns:a16="http://schemas.microsoft.com/office/drawing/2014/main" id="{51AEA077-EEA6-7F7F-021A-F5A5080341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AAD19D-D488-50F0-0968-B987516E9A00}"/>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204672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A0E1A-788A-8CEF-261F-7B07CB9CAD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5B1025-82C2-1E1F-6957-44B2270CA7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9CC23F-08DC-F1AB-39C4-94659316FE23}"/>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5" name="Footer Placeholder 4">
            <a:extLst>
              <a:ext uri="{FF2B5EF4-FFF2-40B4-BE49-F238E27FC236}">
                <a16:creationId xmlns:a16="http://schemas.microsoft.com/office/drawing/2014/main" id="{4FE5CE98-EFA4-C5AB-59C3-50D13A698F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EFDE82-FBEF-786C-F887-7A6E2BFA3E4C}"/>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118444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E5DE-F80D-DE48-BFBF-EE86CF8DC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8B7054-8BB0-7C40-507A-A40BD0620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44B068-4B00-2603-DCDB-61B13AC59E7C}"/>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5" name="Footer Placeholder 4">
            <a:extLst>
              <a:ext uri="{FF2B5EF4-FFF2-40B4-BE49-F238E27FC236}">
                <a16:creationId xmlns:a16="http://schemas.microsoft.com/office/drawing/2014/main" id="{2CCAF6AF-8C1E-E122-D44D-2DA4A26BD7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D4744-46ED-EB6D-A187-0ECC1B6F2EFB}"/>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131776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06CC-80CB-AC88-2C8B-ECE4B77236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A838BB-C0B6-53FB-5AED-F46337509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BE6F87-D929-1D06-CCB4-BEA3AC975059}"/>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5" name="Footer Placeholder 4">
            <a:extLst>
              <a:ext uri="{FF2B5EF4-FFF2-40B4-BE49-F238E27FC236}">
                <a16:creationId xmlns:a16="http://schemas.microsoft.com/office/drawing/2014/main" id="{5F51B145-BAC6-EEB9-222E-F8F47455D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1059E2-8ED1-B871-FF9D-0F0F25867947}"/>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389359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BAB4-E1E2-187D-17F9-8734AFE7A8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E391E2-167B-ACEB-3F24-F4ABF89E03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D5E409-15C9-05EF-6F4C-0EE19E816D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21E4BB-502E-8E12-8713-EB86797C2BDE}"/>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6" name="Footer Placeholder 5">
            <a:extLst>
              <a:ext uri="{FF2B5EF4-FFF2-40B4-BE49-F238E27FC236}">
                <a16:creationId xmlns:a16="http://schemas.microsoft.com/office/drawing/2014/main" id="{FF07E741-D98D-2D84-2338-1327AC75F1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8D9912-486E-1B6E-66D2-7A2047C7D48F}"/>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213729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B683-9052-D6A1-419F-7AA9266E95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EAF962-0BBB-695C-8D26-659C1917DC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2148EE-81F3-A905-E679-E5FC00EC43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66688B-E24E-EFE1-CB44-38F73D7294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1A9BCD-CE4C-5EDC-CE33-D1BE146F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3490CA-9F7E-154F-0BB9-175B32B58EA4}"/>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8" name="Footer Placeholder 7">
            <a:extLst>
              <a:ext uri="{FF2B5EF4-FFF2-40B4-BE49-F238E27FC236}">
                <a16:creationId xmlns:a16="http://schemas.microsoft.com/office/drawing/2014/main" id="{49A8642E-C91D-80C0-26B8-2B389612A4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85B951-7B4A-D125-A0A8-8AF4267D5E74}"/>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72750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849D-52D8-7D49-404A-8265D79BAC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F70B64-B79D-995D-2829-F39062C5904D}"/>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4" name="Footer Placeholder 3">
            <a:extLst>
              <a:ext uri="{FF2B5EF4-FFF2-40B4-BE49-F238E27FC236}">
                <a16:creationId xmlns:a16="http://schemas.microsoft.com/office/drawing/2014/main" id="{28BE1560-6E27-FB36-DC91-073F2031B7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796B17-185B-6E74-A5FE-2DEBD24C52B5}"/>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177994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40B5C-A966-F9E2-8341-C8C27EE8ACCA}"/>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3" name="Footer Placeholder 2">
            <a:extLst>
              <a:ext uri="{FF2B5EF4-FFF2-40B4-BE49-F238E27FC236}">
                <a16:creationId xmlns:a16="http://schemas.microsoft.com/office/drawing/2014/main" id="{7E7E486B-0057-FE21-0BEB-D760320061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E3D5C6-102E-51D7-6FF0-A8B5C2BF7D45}"/>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408385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9A42-72D8-C819-C340-E1EB3EE4C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BD5FD0-A48B-24B9-CD73-97F91741F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37307E-F17A-367F-B3AC-37CD0A3B6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36E12-376E-1F14-24E0-435F8EBF910F}"/>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6" name="Footer Placeholder 5">
            <a:extLst>
              <a:ext uri="{FF2B5EF4-FFF2-40B4-BE49-F238E27FC236}">
                <a16:creationId xmlns:a16="http://schemas.microsoft.com/office/drawing/2014/main" id="{5A922B7B-CED6-E11D-150B-33205DB126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C1DA69-388D-DB88-2ED4-AC1ACE1AB3A6}"/>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32290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611A-6BD0-A5A4-5AE3-5C737FAD7C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1ED480-C9D3-8A8D-23B9-081798119D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2C80E4-0DE6-D5DE-5F9B-449FA9EB2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9CE58-5F9E-5F34-4E9C-6494B689AFF9}"/>
              </a:ext>
            </a:extLst>
          </p:cNvPr>
          <p:cNvSpPr>
            <a:spLocks noGrp="1"/>
          </p:cNvSpPr>
          <p:nvPr>
            <p:ph type="dt" sz="half" idx="10"/>
          </p:nvPr>
        </p:nvSpPr>
        <p:spPr/>
        <p:txBody>
          <a:bodyPr/>
          <a:lstStyle/>
          <a:p>
            <a:fld id="{CAC6650B-5014-4CA5-A954-493D7078296D}" type="datetimeFigureOut">
              <a:rPr lang="en-GB" smtClean="0"/>
              <a:t>06/03/2024</a:t>
            </a:fld>
            <a:endParaRPr lang="en-GB"/>
          </a:p>
        </p:txBody>
      </p:sp>
      <p:sp>
        <p:nvSpPr>
          <p:cNvPr id="6" name="Footer Placeholder 5">
            <a:extLst>
              <a:ext uri="{FF2B5EF4-FFF2-40B4-BE49-F238E27FC236}">
                <a16:creationId xmlns:a16="http://schemas.microsoft.com/office/drawing/2014/main" id="{0E0785EB-DF20-AABB-7FC0-148752371F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460DB-D6F8-DA1A-0457-1E99BCF7A70B}"/>
              </a:ext>
            </a:extLst>
          </p:cNvPr>
          <p:cNvSpPr>
            <a:spLocks noGrp="1"/>
          </p:cNvSpPr>
          <p:nvPr>
            <p:ph type="sldNum" sz="quarter" idx="12"/>
          </p:nvPr>
        </p:nvSpPr>
        <p:spPr/>
        <p:txBody>
          <a:bodyPr/>
          <a:lstStyle/>
          <a:p>
            <a:fld id="{43B7D0C8-630C-4437-B52E-71D2E1267370}" type="slidenum">
              <a:rPr lang="en-GB" smtClean="0"/>
              <a:t>‹#›</a:t>
            </a:fld>
            <a:endParaRPr lang="en-GB"/>
          </a:p>
        </p:txBody>
      </p:sp>
    </p:spTree>
    <p:extLst>
      <p:ext uri="{BB962C8B-B14F-4D97-AF65-F5344CB8AC3E}">
        <p14:creationId xmlns:p14="http://schemas.microsoft.com/office/powerpoint/2010/main" val="150208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B4F24-D133-32EC-5DA9-906D455A0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51DA40-69E6-9C4F-0F40-435AB27A5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66DE4-EBC0-6C30-02AC-1160C4DB8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6650B-5014-4CA5-A954-493D7078296D}" type="datetimeFigureOut">
              <a:rPr lang="en-GB" smtClean="0"/>
              <a:t>06/03/2024</a:t>
            </a:fld>
            <a:endParaRPr lang="en-GB"/>
          </a:p>
        </p:txBody>
      </p:sp>
      <p:sp>
        <p:nvSpPr>
          <p:cNvPr id="5" name="Footer Placeholder 4">
            <a:extLst>
              <a:ext uri="{FF2B5EF4-FFF2-40B4-BE49-F238E27FC236}">
                <a16:creationId xmlns:a16="http://schemas.microsoft.com/office/drawing/2014/main" id="{7B1ACDC8-FDCA-2BBC-4FBF-91BA35A71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CE2871-AA8C-F097-0E8A-973B123CD2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7D0C8-630C-4437-B52E-71D2E1267370}" type="slidenum">
              <a:rPr lang="en-GB" smtClean="0"/>
              <a:t>‹#›</a:t>
            </a:fld>
            <a:endParaRPr lang="en-GB"/>
          </a:p>
        </p:txBody>
      </p:sp>
    </p:spTree>
    <p:extLst>
      <p:ext uri="{BB962C8B-B14F-4D97-AF65-F5344CB8AC3E}">
        <p14:creationId xmlns:p14="http://schemas.microsoft.com/office/powerpoint/2010/main" val="333200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national-overprescribing-review-repor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ps.nhs.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prescqipp.info/" TargetMode="External"/><Relationship Id="rId4" Type="http://schemas.openxmlformats.org/officeDocument/2006/relationships/hyperlink" Target="http://www.newtguidelines.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owformulary.nhs.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HSICCG.medicinesmanagement@nh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846964CA-F334-B2A4-9A69-3FF5CD7F537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48E57DC-AAE6-6235-2A02-F72AACCE97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12" name="TextBox 11">
            <a:extLst>
              <a:ext uri="{FF2B5EF4-FFF2-40B4-BE49-F238E27FC236}">
                <a16:creationId xmlns:a16="http://schemas.microsoft.com/office/drawing/2014/main" id="{5D57928E-7561-7256-3F77-9D09B5C63D3A}"/>
              </a:ext>
            </a:extLst>
          </p:cNvPr>
          <p:cNvSpPr txBox="1"/>
          <p:nvPr/>
        </p:nvSpPr>
        <p:spPr>
          <a:xfrm>
            <a:off x="572670" y="4704406"/>
            <a:ext cx="8496515" cy="1138773"/>
          </a:xfrm>
          <a:prstGeom prst="rect">
            <a:avLst/>
          </a:prstGeom>
          <a:noFill/>
        </p:spPr>
        <p:txBody>
          <a:bodyPr wrap="square" rtlCol="0">
            <a:spAutoFit/>
          </a:bodyPr>
          <a:lstStyle/>
          <a:p>
            <a:r>
              <a:rPr lang="en-GB" sz="3600" b="1">
                <a:solidFill>
                  <a:schemeClr val="bg1">
                    <a:lumMod val="95000"/>
                  </a:schemeClr>
                </a:solidFill>
                <a:latin typeface="Arial" panose="020B0604020202020204" pitchFamily="34" charset="0"/>
                <a:cs typeface="Arial" panose="020B0604020202020204" pitchFamily="34" charset="0"/>
              </a:rPr>
              <a:t>TARGET – Safer Prescribing </a:t>
            </a:r>
          </a:p>
          <a:p>
            <a:r>
              <a:rPr lang="en-GB" sz="3200" b="1">
                <a:solidFill>
                  <a:schemeClr val="bg1">
                    <a:lumMod val="95000"/>
                  </a:schemeClr>
                </a:solidFill>
                <a:latin typeface="Arial" panose="020B0604020202020204" pitchFamily="34" charset="0"/>
                <a:cs typeface="Arial" panose="020B0604020202020204" pitchFamily="34" charset="0"/>
              </a:rPr>
              <a:t>Medicines Optimisation Team </a:t>
            </a:r>
          </a:p>
        </p:txBody>
      </p:sp>
      <p:sp>
        <p:nvSpPr>
          <p:cNvPr id="13" name="TextBox 12">
            <a:extLst>
              <a:ext uri="{FF2B5EF4-FFF2-40B4-BE49-F238E27FC236}">
                <a16:creationId xmlns:a16="http://schemas.microsoft.com/office/drawing/2014/main" id="{7E39BE84-8529-58AE-52F9-7080BCF29614}"/>
              </a:ext>
            </a:extLst>
          </p:cNvPr>
          <p:cNvSpPr txBox="1"/>
          <p:nvPr/>
        </p:nvSpPr>
        <p:spPr>
          <a:xfrm>
            <a:off x="7481455" y="5336771"/>
            <a:ext cx="1803861" cy="461665"/>
          </a:xfrm>
          <a:prstGeom prst="rect">
            <a:avLst/>
          </a:prstGeom>
          <a:noFill/>
        </p:spPr>
        <p:txBody>
          <a:bodyPr wrap="square" rtlCol="0">
            <a:spAutoFit/>
          </a:bodyPr>
          <a:lstStyle/>
          <a:p>
            <a:r>
              <a:rPr lang="en-GB" sz="2400">
                <a:solidFill>
                  <a:schemeClr val="bg1">
                    <a:lumMod val="95000"/>
                  </a:schemeClr>
                </a:solidFill>
                <a:latin typeface="Arial" panose="020B0604020202020204" pitchFamily="34" charset="0"/>
                <a:cs typeface="Arial" panose="020B0604020202020204" pitchFamily="34" charset="0"/>
              </a:rPr>
              <a:t>March 2024</a:t>
            </a:r>
          </a:p>
        </p:txBody>
      </p:sp>
    </p:spTree>
    <p:extLst>
      <p:ext uri="{BB962C8B-B14F-4D97-AF65-F5344CB8AC3E}">
        <p14:creationId xmlns:p14="http://schemas.microsoft.com/office/powerpoint/2010/main" val="272023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BA0BFBA7-176B-908F-289A-DFEF9DACE078}"/>
              </a:ext>
            </a:extLst>
          </p:cNvPr>
          <p:cNvSpPr/>
          <p:nvPr/>
        </p:nvSpPr>
        <p:spPr>
          <a:xfrm>
            <a:off x="1436313" y="1465374"/>
            <a:ext cx="9612687" cy="443060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a:t>The top 4 drug groups that commonly cause hospital admissions are : </a:t>
            </a:r>
            <a:r>
              <a:rPr lang="en-GB" sz="3200" b="1"/>
              <a:t>antiplatelets, diuretics, NSAIDs and anticoagulants</a:t>
            </a:r>
            <a:r>
              <a:rPr lang="en-GB" sz="3200"/>
              <a:t> </a:t>
            </a:r>
            <a:br>
              <a:rPr lang="en-GB" sz="3200"/>
            </a:br>
            <a:endParaRPr lang="en-GB" sz="3200"/>
          </a:p>
          <a:p>
            <a:pPr algn="ctr"/>
            <a:r>
              <a:rPr lang="en-GB" sz="3200"/>
              <a:t>True or False ?</a:t>
            </a:r>
            <a:endParaRPr lang="en-GB" sz="3200">
              <a:cs typeface="Calibri"/>
            </a:endParaRPr>
          </a:p>
        </p:txBody>
      </p:sp>
      <p:pic>
        <p:nvPicPr>
          <p:cNvPr id="5" name="Picture 4" descr="A picture containing text&#10;&#10;Description automatically generated">
            <a:extLst>
              <a:ext uri="{FF2B5EF4-FFF2-40B4-BE49-F238E27FC236}">
                <a16:creationId xmlns:a16="http://schemas.microsoft.com/office/drawing/2014/main" id="{9CB4AFF1-0343-D56A-1531-0624D48837F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96452" y="266024"/>
            <a:ext cx="2857692" cy="1066563"/>
          </a:xfrm>
          <a:prstGeom prst="rect">
            <a:avLst/>
          </a:prstGeom>
        </p:spPr>
      </p:pic>
    </p:spTree>
    <p:extLst>
      <p:ext uri="{BB962C8B-B14F-4D97-AF65-F5344CB8AC3E}">
        <p14:creationId xmlns:p14="http://schemas.microsoft.com/office/powerpoint/2010/main" val="419561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11BE-A351-9D50-6DE1-0A59C5AE885A}"/>
              </a:ext>
            </a:extLst>
          </p:cNvPr>
          <p:cNvSpPr>
            <a:spLocks noGrp="1"/>
          </p:cNvSpPr>
          <p:nvPr>
            <p:ph type="title"/>
          </p:nvPr>
        </p:nvSpPr>
        <p:spPr/>
        <p:txBody>
          <a:bodyPr/>
          <a:lstStyle/>
          <a:p>
            <a:r>
              <a:rPr lang="en-GB" sz="1600" dirty="0">
                <a:solidFill>
                  <a:srgbClr val="000000"/>
                </a:solidFill>
              </a:rPr>
              <a:t>  </a:t>
            </a:r>
            <a:r>
              <a:rPr lang="en-GB" b="1" dirty="0">
                <a:solidFill>
                  <a:schemeClr val="accent1"/>
                </a:solidFill>
              </a:rPr>
              <a:t>Overprescribing risks</a:t>
            </a:r>
            <a:endParaRPr lang="en-GB" b="1" dirty="0">
              <a:solidFill>
                <a:schemeClr val="accent1"/>
              </a:solidFill>
              <a:cs typeface="Calibri Light"/>
            </a:endParaRPr>
          </a:p>
        </p:txBody>
      </p:sp>
      <p:sp>
        <p:nvSpPr>
          <p:cNvPr id="3" name="Content Placeholder 2">
            <a:extLst>
              <a:ext uri="{FF2B5EF4-FFF2-40B4-BE49-F238E27FC236}">
                <a16:creationId xmlns:a16="http://schemas.microsoft.com/office/drawing/2014/main" id="{C80BC6AE-0BE9-7FFD-E9A6-71EC2AB8240F}"/>
              </a:ext>
            </a:extLst>
          </p:cNvPr>
          <p:cNvSpPr>
            <a:spLocks noGrp="1"/>
          </p:cNvSpPr>
          <p:nvPr>
            <p:ph idx="1"/>
          </p:nvPr>
        </p:nvSpPr>
        <p:spPr/>
        <p:txBody>
          <a:bodyPr vert="horz" lIns="91440" tIns="45720" rIns="91440" bIns="45720" rtlCol="0" anchor="t">
            <a:normAutofit/>
          </a:bodyPr>
          <a:lstStyle/>
          <a:p>
            <a:r>
              <a:rPr lang="en-GB" sz="2400" dirty="0">
                <a:solidFill>
                  <a:srgbClr val="333333"/>
                </a:solidFill>
                <a:ea typeface="+mn-lt"/>
                <a:cs typeface="+mn-lt"/>
              </a:rPr>
              <a:t>The </a:t>
            </a:r>
            <a:r>
              <a:rPr lang="en-GB" sz="2400" u="sng" dirty="0">
                <a:solidFill>
                  <a:srgbClr val="009639"/>
                </a:solidFill>
                <a:ea typeface="+mn-lt"/>
                <a:cs typeface="+mn-lt"/>
                <a:hlinkClick r:id="rId3"/>
              </a:rPr>
              <a:t>National Overprescribing Review</a:t>
            </a:r>
            <a:r>
              <a:rPr lang="en-GB" sz="2400" u="sng" dirty="0">
                <a:solidFill>
                  <a:srgbClr val="009639"/>
                </a:solidFill>
                <a:ea typeface="+mn-lt"/>
                <a:cs typeface="+mn-lt"/>
              </a:rPr>
              <a:t> (2021)</a:t>
            </a:r>
            <a:r>
              <a:rPr lang="en-GB" sz="2400" dirty="0">
                <a:solidFill>
                  <a:srgbClr val="333333"/>
                </a:solidFill>
                <a:ea typeface="+mn-lt"/>
                <a:cs typeface="+mn-lt"/>
              </a:rPr>
              <a:t> identified the following key points:</a:t>
            </a:r>
            <a:endParaRPr lang="en-GB" sz="2400" dirty="0">
              <a:cs typeface="Calibri"/>
            </a:endParaRPr>
          </a:p>
          <a:p>
            <a:r>
              <a:rPr lang="en-GB" sz="2400" dirty="0">
                <a:solidFill>
                  <a:srgbClr val="333333"/>
                </a:solidFill>
                <a:ea typeface="+mn-lt"/>
                <a:cs typeface="+mn-lt"/>
              </a:rPr>
              <a:t>8.4m people in England are regularly prescribed 5 or more medicines</a:t>
            </a:r>
            <a:endParaRPr lang="en-GB" sz="2400" dirty="0">
              <a:cs typeface="Calibri"/>
            </a:endParaRPr>
          </a:p>
          <a:p>
            <a:r>
              <a:rPr lang="en-GB" sz="2400" dirty="0">
                <a:solidFill>
                  <a:srgbClr val="333333"/>
                </a:solidFill>
                <a:ea typeface="+mn-lt"/>
                <a:cs typeface="+mn-lt"/>
              </a:rPr>
              <a:t>1 in 5 hospital admissions in over-65s are caused by the adverse effects of medicines</a:t>
            </a:r>
            <a:endParaRPr lang="en-GB" sz="2400" dirty="0">
              <a:cs typeface="Calibri"/>
            </a:endParaRPr>
          </a:p>
          <a:p>
            <a:r>
              <a:rPr lang="en-GB" sz="2400" dirty="0">
                <a:solidFill>
                  <a:srgbClr val="333333"/>
                </a:solidFill>
                <a:ea typeface="+mn-lt"/>
                <a:cs typeface="+mn-lt"/>
              </a:rPr>
              <a:t>the more medicines a person takes, the higher chance there is that one or more of these medicines will have an unwanted or harmful effect.</a:t>
            </a:r>
            <a:endParaRPr lang="en-GB" sz="2400" dirty="0">
              <a:cs typeface="Calibri"/>
            </a:endParaRPr>
          </a:p>
          <a:p>
            <a:r>
              <a:rPr lang="en-GB" sz="2400" dirty="0">
                <a:solidFill>
                  <a:srgbClr val="333333"/>
                </a:solidFill>
                <a:ea typeface="+mn-lt"/>
                <a:cs typeface="+mn-lt"/>
              </a:rPr>
              <a:t>10 % of prescription items dispensed through primary care in England are inappropriate for that patients’ circumstances and wishes, and they could be better served with alternative treatments</a:t>
            </a:r>
            <a:r>
              <a:rPr lang="en-GB" sz="2000" dirty="0">
                <a:solidFill>
                  <a:srgbClr val="333333"/>
                </a:solidFill>
                <a:ea typeface="+mn-lt"/>
                <a:cs typeface="+mn-lt"/>
              </a:rPr>
              <a:t>.</a:t>
            </a:r>
            <a:endParaRPr lang="en-GB" sz="2000" dirty="0">
              <a:cs typeface="Calibri"/>
            </a:endParaRPr>
          </a:p>
          <a:p>
            <a:endParaRPr lang="en-GB" sz="2000" dirty="0">
              <a:ea typeface="+mn-lt"/>
              <a:cs typeface="+mn-lt"/>
            </a:endParaRPr>
          </a:p>
        </p:txBody>
      </p:sp>
      <p:pic>
        <p:nvPicPr>
          <p:cNvPr id="4" name="Picture 3" descr="A picture containing text&#10;&#10;Description automatically generated">
            <a:extLst>
              <a:ext uri="{FF2B5EF4-FFF2-40B4-BE49-F238E27FC236}">
                <a16:creationId xmlns:a16="http://schemas.microsoft.com/office/drawing/2014/main" id="{BFCDE695-2F50-F891-70D1-A3E331BAE52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29677" y="494624"/>
            <a:ext cx="2857692" cy="1066563"/>
          </a:xfrm>
          <a:prstGeom prst="rect">
            <a:avLst/>
          </a:prstGeom>
        </p:spPr>
      </p:pic>
    </p:spTree>
    <p:extLst>
      <p:ext uri="{BB962C8B-B14F-4D97-AF65-F5344CB8AC3E}">
        <p14:creationId xmlns:p14="http://schemas.microsoft.com/office/powerpoint/2010/main" val="174200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61C0116-FC5D-DFE9-0A79-C463A5221D16}"/>
              </a:ext>
            </a:extLst>
          </p:cNvPr>
          <p:cNvSpPr/>
          <p:nvPr/>
        </p:nvSpPr>
        <p:spPr>
          <a:xfrm>
            <a:off x="1419225" y="981075"/>
            <a:ext cx="8862035" cy="436187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cs typeface="Calibri"/>
              </a:rPr>
              <a:t>Acute kidney injury greatest risk: the triple whammy</a:t>
            </a:r>
          </a:p>
          <a:p>
            <a:pPr algn="ctr"/>
            <a:r>
              <a:rPr lang="en-GB" sz="3200" dirty="0" err="1">
                <a:cs typeface="Calibri"/>
              </a:rPr>
              <a:t>ACEi</a:t>
            </a:r>
            <a:r>
              <a:rPr lang="en-GB" sz="3200" dirty="0">
                <a:cs typeface="Calibri"/>
              </a:rPr>
              <a:t>/ARB  + Diuretic + NSAID</a:t>
            </a:r>
          </a:p>
          <a:p>
            <a:pPr algn="ctr"/>
            <a:endParaRPr lang="en-GB" sz="3200" dirty="0">
              <a:cs typeface="Calibri"/>
            </a:endParaRPr>
          </a:p>
          <a:p>
            <a:pPr algn="ctr"/>
            <a:r>
              <a:rPr lang="en-GB" sz="3200" dirty="0">
                <a:cs typeface="Calibri"/>
              </a:rPr>
              <a:t>True or False ?</a:t>
            </a:r>
          </a:p>
        </p:txBody>
      </p:sp>
    </p:spTree>
    <p:extLst>
      <p:ext uri="{BB962C8B-B14F-4D97-AF65-F5344CB8AC3E}">
        <p14:creationId xmlns:p14="http://schemas.microsoft.com/office/powerpoint/2010/main" val="97477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11BE-A351-9D50-6DE1-0A59C5AE885A}"/>
              </a:ext>
            </a:extLst>
          </p:cNvPr>
          <p:cNvSpPr>
            <a:spLocks noGrp="1"/>
          </p:cNvSpPr>
          <p:nvPr>
            <p:ph type="title"/>
          </p:nvPr>
        </p:nvSpPr>
        <p:spPr/>
        <p:txBody>
          <a:bodyPr/>
          <a:lstStyle/>
          <a:p>
            <a:r>
              <a:rPr lang="en-GB" sz="1600" dirty="0">
                <a:solidFill>
                  <a:srgbClr val="000000"/>
                </a:solidFill>
              </a:rPr>
              <a:t>  </a:t>
            </a:r>
            <a:r>
              <a:rPr lang="en-GB" b="1" dirty="0">
                <a:solidFill>
                  <a:schemeClr val="accent1"/>
                </a:solidFill>
              </a:rPr>
              <a:t>High risk medicines</a:t>
            </a:r>
            <a:endParaRPr lang="en-GB" b="1" dirty="0">
              <a:solidFill>
                <a:schemeClr val="accent1"/>
              </a:solidFill>
              <a:cs typeface="Calibri Light"/>
            </a:endParaRPr>
          </a:p>
        </p:txBody>
      </p:sp>
      <p:sp>
        <p:nvSpPr>
          <p:cNvPr id="3" name="Content Placeholder 2">
            <a:extLst>
              <a:ext uri="{FF2B5EF4-FFF2-40B4-BE49-F238E27FC236}">
                <a16:creationId xmlns:a16="http://schemas.microsoft.com/office/drawing/2014/main" id="{C80BC6AE-0BE9-7FFD-E9A6-71EC2AB8240F}"/>
              </a:ext>
            </a:extLst>
          </p:cNvPr>
          <p:cNvSpPr>
            <a:spLocks noGrp="1"/>
          </p:cNvSpPr>
          <p:nvPr>
            <p:ph idx="1"/>
          </p:nvPr>
        </p:nvSpPr>
        <p:spPr/>
        <p:txBody>
          <a:bodyPr vert="horz" lIns="91440" tIns="45720" rIns="91440" bIns="45720" rtlCol="0" anchor="t">
            <a:normAutofit/>
          </a:bodyPr>
          <a:lstStyle/>
          <a:p>
            <a:pPr marL="0" indent="0">
              <a:buNone/>
            </a:pPr>
            <a:r>
              <a:rPr lang="en-GB" sz="2000">
                <a:ea typeface="+mn-lt"/>
                <a:cs typeface="+mn-lt"/>
              </a:rPr>
              <a:t>These are </a:t>
            </a:r>
            <a:r>
              <a:rPr lang="en-GB" sz="2000" u="sng">
                <a:ea typeface="+mn-lt"/>
                <a:cs typeface="+mn-lt"/>
              </a:rPr>
              <a:t>some</a:t>
            </a:r>
            <a:r>
              <a:rPr lang="en-GB" sz="2000">
                <a:ea typeface="+mn-lt"/>
                <a:cs typeface="+mn-lt"/>
              </a:rPr>
              <a:t> medications associated with serious medication errors:</a:t>
            </a:r>
          </a:p>
          <a:p>
            <a:pPr marL="0" indent="0">
              <a:buNone/>
            </a:pPr>
            <a:r>
              <a:rPr lang="en-GB" b="1">
                <a:ea typeface="+mn-lt"/>
                <a:cs typeface="+mn-lt"/>
              </a:rPr>
              <a:t>Insulins</a:t>
            </a:r>
          </a:p>
          <a:p>
            <a:pPr marL="0" indent="0">
              <a:buNone/>
            </a:pPr>
            <a:r>
              <a:rPr lang="en-GB" b="1">
                <a:ea typeface="+mn-lt"/>
                <a:cs typeface="+mn-lt"/>
              </a:rPr>
              <a:t>Opioids</a:t>
            </a:r>
          </a:p>
          <a:p>
            <a:pPr marL="0" indent="0">
              <a:buNone/>
            </a:pPr>
            <a:r>
              <a:rPr lang="en-GB" b="1">
                <a:ea typeface="+mn-lt"/>
                <a:cs typeface="+mn-lt"/>
              </a:rPr>
              <a:t>Methotrexate </a:t>
            </a:r>
          </a:p>
          <a:p>
            <a:pPr marL="0" indent="0">
              <a:buNone/>
            </a:pPr>
            <a:r>
              <a:rPr lang="en-GB" b="1">
                <a:ea typeface="+mn-lt"/>
                <a:cs typeface="+mn-lt"/>
              </a:rPr>
              <a:t>Anticoagulants (</a:t>
            </a:r>
            <a:r>
              <a:rPr lang="en-GB" b="1" err="1">
                <a:ea typeface="+mn-lt"/>
                <a:cs typeface="+mn-lt"/>
              </a:rPr>
              <a:t>heparin,warfarin</a:t>
            </a:r>
            <a:r>
              <a:rPr lang="en-GB" b="1">
                <a:ea typeface="+mn-lt"/>
                <a:cs typeface="+mn-lt"/>
              </a:rPr>
              <a:t>, DOACs)</a:t>
            </a:r>
          </a:p>
          <a:p>
            <a:pPr>
              <a:buNone/>
            </a:pPr>
            <a:r>
              <a:rPr lang="en-GB" b="1">
                <a:ea typeface="+mn-lt"/>
                <a:cs typeface="+mn-lt"/>
              </a:rPr>
              <a:t>Lithium</a:t>
            </a:r>
            <a:endParaRPr lang="en-GB">
              <a:solidFill>
                <a:srgbClr val="808080"/>
              </a:solidFill>
              <a:ea typeface="+mn-lt"/>
              <a:cs typeface="+mn-lt"/>
            </a:endParaRPr>
          </a:p>
          <a:p>
            <a:pPr marL="0" indent="0">
              <a:buNone/>
            </a:pPr>
            <a:r>
              <a:rPr lang="en-GB" b="1">
                <a:ea typeface="+mn-lt"/>
                <a:cs typeface="+mn-lt"/>
              </a:rPr>
              <a:t>Diuretics </a:t>
            </a:r>
          </a:p>
          <a:p>
            <a:pPr marL="0" indent="0">
              <a:buNone/>
            </a:pPr>
            <a:r>
              <a:rPr lang="en-GB" b="1">
                <a:ea typeface="+mn-lt"/>
                <a:cs typeface="+mn-lt"/>
              </a:rPr>
              <a:t>Amiodarone</a:t>
            </a:r>
          </a:p>
          <a:p>
            <a:pPr marL="0" indent="0">
              <a:buNone/>
            </a:pPr>
            <a:endParaRPr lang="en-GB" sz="2000">
              <a:ea typeface="+mn-lt"/>
              <a:cs typeface="+mn-lt"/>
            </a:endParaRPr>
          </a:p>
        </p:txBody>
      </p:sp>
      <p:pic>
        <p:nvPicPr>
          <p:cNvPr id="4" name="Picture 3" descr="A picture containing text&#10;&#10;Description automatically generated">
            <a:extLst>
              <a:ext uri="{FF2B5EF4-FFF2-40B4-BE49-F238E27FC236}">
                <a16:creationId xmlns:a16="http://schemas.microsoft.com/office/drawing/2014/main" id="{BFCDE695-2F50-F891-70D1-A3E331BAE5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9677" y="494624"/>
            <a:ext cx="2857692" cy="1066563"/>
          </a:xfrm>
          <a:prstGeom prst="rect">
            <a:avLst/>
          </a:prstGeom>
        </p:spPr>
      </p:pic>
    </p:spTree>
    <p:extLst>
      <p:ext uri="{BB962C8B-B14F-4D97-AF65-F5344CB8AC3E}">
        <p14:creationId xmlns:p14="http://schemas.microsoft.com/office/powerpoint/2010/main" val="23554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79B3BC09-BF36-580C-AA57-2B1056D37462}"/>
              </a:ext>
            </a:extLst>
          </p:cNvPr>
          <p:cNvSpPr/>
          <p:nvPr/>
        </p:nvSpPr>
        <p:spPr>
          <a:xfrm flipH="1">
            <a:off x="1288987" y="1085850"/>
            <a:ext cx="9474262" cy="368116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cs typeface="Calibri"/>
              </a:rPr>
              <a:t>Black triangle drugs : Report ALL suspected adverse reactions </a:t>
            </a:r>
          </a:p>
          <a:p>
            <a:pPr algn="ctr"/>
            <a:endParaRPr lang="en-GB" sz="3200">
              <a:cs typeface="Calibri"/>
            </a:endParaRPr>
          </a:p>
          <a:p>
            <a:pPr algn="ctr"/>
            <a:r>
              <a:rPr lang="en-GB" sz="3200">
                <a:cs typeface="Calibri"/>
              </a:rPr>
              <a:t>True or False ?</a:t>
            </a:r>
            <a:endParaRPr lang="en-GB" sz="3200"/>
          </a:p>
        </p:txBody>
      </p:sp>
      <p:sp>
        <p:nvSpPr>
          <p:cNvPr id="5" name="Isosceles Triangle 4">
            <a:extLst>
              <a:ext uri="{FF2B5EF4-FFF2-40B4-BE49-F238E27FC236}">
                <a16:creationId xmlns:a16="http://schemas.microsoft.com/office/drawing/2014/main" id="{B157A33F-DB06-2D21-05CD-1D1A6151C1CC}"/>
              </a:ext>
            </a:extLst>
          </p:cNvPr>
          <p:cNvSpPr/>
          <p:nvPr/>
        </p:nvSpPr>
        <p:spPr>
          <a:xfrm rot="10800000">
            <a:off x="3162299" y="5238750"/>
            <a:ext cx="1419225" cy="1181100"/>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Tree>
    <p:extLst>
      <p:ext uri="{BB962C8B-B14F-4D97-AF65-F5344CB8AC3E}">
        <p14:creationId xmlns:p14="http://schemas.microsoft.com/office/powerpoint/2010/main" val="187309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06EA-A9A7-0CC9-5DF0-88B446CB57FF}"/>
              </a:ext>
            </a:extLst>
          </p:cNvPr>
          <p:cNvSpPr>
            <a:spLocks noGrp="1"/>
          </p:cNvSpPr>
          <p:nvPr>
            <p:ph type="title"/>
          </p:nvPr>
        </p:nvSpPr>
        <p:spPr>
          <a:xfrm>
            <a:off x="838200" y="365125"/>
            <a:ext cx="10731260" cy="1339940"/>
          </a:xfrm>
        </p:spPr>
        <p:txBody>
          <a:bodyPr/>
          <a:lstStyle/>
          <a:p>
            <a:r>
              <a:rPr lang="en-GB" b="1" dirty="0">
                <a:solidFill>
                  <a:srgbClr val="0070C0"/>
                </a:solidFill>
              </a:rPr>
              <a:t>Examples of medication incidents</a:t>
            </a:r>
            <a:endParaRPr lang="en-GB" b="1" dirty="0">
              <a:solidFill>
                <a:srgbClr val="0070C0"/>
              </a:solidFill>
              <a:cs typeface="Calibri Light"/>
            </a:endParaRPr>
          </a:p>
        </p:txBody>
      </p:sp>
      <p:sp>
        <p:nvSpPr>
          <p:cNvPr id="3" name="Content Placeholder 2">
            <a:extLst>
              <a:ext uri="{FF2B5EF4-FFF2-40B4-BE49-F238E27FC236}">
                <a16:creationId xmlns:a16="http://schemas.microsoft.com/office/drawing/2014/main" id="{7B18BD2E-DB03-0A62-A749-8517F92AF9B3}"/>
              </a:ext>
            </a:extLst>
          </p:cNvPr>
          <p:cNvSpPr>
            <a:spLocks noGrp="1"/>
          </p:cNvSpPr>
          <p:nvPr>
            <p:ph idx="1"/>
          </p:nvPr>
        </p:nvSpPr>
        <p:spPr>
          <a:xfrm>
            <a:off x="838200" y="1825625"/>
            <a:ext cx="10515600" cy="4423224"/>
          </a:xfrm>
        </p:spPr>
        <p:txBody>
          <a:bodyPr vert="horz" lIns="91440" tIns="45720" rIns="91440" bIns="45720" rtlCol="0" anchor="t">
            <a:normAutofit/>
          </a:bodyPr>
          <a:lstStyle/>
          <a:p>
            <a:r>
              <a:rPr lang="en-GB" dirty="0"/>
              <a:t>MMR vaccine to immunocompromised patient</a:t>
            </a:r>
            <a:endParaRPr lang="en-US" dirty="0"/>
          </a:p>
          <a:p>
            <a:r>
              <a:rPr lang="en-GB" dirty="0"/>
              <a:t>Lithium and </a:t>
            </a:r>
            <a:r>
              <a:rPr lang="en-GB" dirty="0" err="1"/>
              <a:t>Priadel</a:t>
            </a:r>
            <a:r>
              <a:rPr lang="en-GB" dirty="0"/>
              <a:t> duplication  (Lithium toxicity)</a:t>
            </a:r>
            <a:endParaRPr lang="en-US" dirty="0">
              <a:solidFill>
                <a:srgbClr val="808080"/>
              </a:solidFill>
              <a:cs typeface="Calibri" panose="020F0502020204030204"/>
            </a:endParaRPr>
          </a:p>
          <a:p>
            <a:r>
              <a:rPr lang="en-GB" dirty="0">
                <a:cs typeface="Calibri" panose="020F0502020204030204"/>
              </a:rPr>
              <a:t>Depo Provera- on "repeat" - Self-dosing for 2 years without review</a:t>
            </a:r>
            <a:endParaRPr lang="en-GB" dirty="0">
              <a:ea typeface="Calibri"/>
              <a:cs typeface="Calibri" panose="020F0502020204030204"/>
            </a:endParaRPr>
          </a:p>
          <a:p>
            <a:r>
              <a:rPr lang="en-GB" dirty="0">
                <a:cs typeface="Calibri" panose="020F0502020204030204"/>
              </a:rPr>
              <a:t>Denosumab – missed doses- after discharge from hospital</a:t>
            </a:r>
            <a:endParaRPr lang="en-GB" dirty="0">
              <a:ea typeface="Calibri"/>
              <a:cs typeface="Calibri" panose="020F0502020204030204"/>
            </a:endParaRPr>
          </a:p>
          <a:p>
            <a:pPr marL="457200" lvl="1" indent="0">
              <a:buNone/>
            </a:pPr>
            <a:r>
              <a:rPr lang="en-GB" dirty="0">
                <a:cs typeface="Calibri" panose="020F0502020204030204"/>
              </a:rPr>
              <a:t>Transfer of care </a:t>
            </a:r>
            <a:r>
              <a:rPr lang="en-GB" dirty="0" err="1">
                <a:cs typeface="Calibri" panose="020F0502020204030204"/>
              </a:rPr>
              <a:t>eg</a:t>
            </a:r>
            <a:r>
              <a:rPr lang="en-GB" dirty="0">
                <a:cs typeface="Calibri" panose="020F0502020204030204"/>
              </a:rPr>
              <a:t> to care home from hospital- High source of errors</a:t>
            </a:r>
            <a:endParaRPr lang="en-GB" dirty="0">
              <a:ea typeface="Calibri"/>
              <a:cs typeface="Calibri" panose="020F0502020204030204"/>
            </a:endParaRPr>
          </a:p>
          <a:p>
            <a:pPr lvl="3"/>
            <a:endParaRPr lang="en-GB" sz="2600" b="1" dirty="0">
              <a:solidFill>
                <a:srgbClr val="0070C0"/>
              </a:solidFill>
              <a:ea typeface="Calibri"/>
              <a:cs typeface="Calibri" panose="020F0502020204030204"/>
            </a:endParaRPr>
          </a:p>
          <a:p>
            <a:pPr marL="1371600" lvl="3" indent="0">
              <a:buNone/>
            </a:pPr>
            <a:r>
              <a:rPr lang="en-GB" sz="2600" b="1" dirty="0">
                <a:solidFill>
                  <a:srgbClr val="0070C0"/>
                </a:solidFill>
                <a:ea typeface="Calibri"/>
                <a:cs typeface="Calibri" panose="020F0502020204030204"/>
              </a:rPr>
              <a:t>Report MEDICINES-RELATED  ERRORS  </a:t>
            </a:r>
            <a:endParaRPr lang="en-GB" dirty="0">
              <a:solidFill>
                <a:srgbClr val="000000"/>
              </a:solidFill>
              <a:ea typeface="Calibri"/>
              <a:cs typeface="Calibri" panose="020F0502020204030204"/>
            </a:endParaRPr>
          </a:p>
          <a:p>
            <a:pPr marL="1371600" lvl="3" indent="0">
              <a:buNone/>
            </a:pPr>
            <a:r>
              <a:rPr lang="en-GB" sz="2600" b="1" dirty="0">
                <a:solidFill>
                  <a:srgbClr val="0070C0"/>
                </a:solidFill>
                <a:ea typeface="Calibri"/>
                <a:cs typeface="Calibri" panose="020F0502020204030204"/>
              </a:rPr>
              <a:t>via LFPSE ( Learn from patient safety events)</a:t>
            </a:r>
            <a:endParaRPr lang="en-GB" dirty="0">
              <a:ea typeface="Calibri"/>
              <a:cs typeface="Calibri"/>
            </a:endParaRPr>
          </a:p>
          <a:p>
            <a:pPr lvl="1">
              <a:buFont typeface="Courier New" panose="020B0604020202020204" pitchFamily="34" charset="0"/>
              <a:buChar char="o"/>
            </a:pPr>
            <a:endParaRPr lang="en-GB" dirty="0">
              <a:ea typeface="Calibri"/>
              <a:cs typeface="Calibri"/>
            </a:endParaRPr>
          </a:p>
          <a:p>
            <a:pPr lvl="6"/>
            <a:endParaRPr lang="en-GB" dirty="0">
              <a:ea typeface="Calibri"/>
              <a:cs typeface="Calibri"/>
            </a:endParaRPr>
          </a:p>
        </p:txBody>
      </p:sp>
      <p:pic>
        <p:nvPicPr>
          <p:cNvPr id="4" name="Picture 3" descr="A picture containing text&#10;&#10;Description automatically generated">
            <a:extLst>
              <a:ext uri="{FF2B5EF4-FFF2-40B4-BE49-F238E27FC236}">
                <a16:creationId xmlns:a16="http://schemas.microsoft.com/office/drawing/2014/main" id="{CE54B063-80FB-A647-949A-CDF4997864C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76658" y="422737"/>
            <a:ext cx="2857692" cy="1066563"/>
          </a:xfrm>
          <a:prstGeom prst="rect">
            <a:avLst/>
          </a:prstGeom>
        </p:spPr>
      </p:pic>
      <p:sp>
        <p:nvSpPr>
          <p:cNvPr id="5" name="Arrow: Right 4">
            <a:extLst>
              <a:ext uri="{FF2B5EF4-FFF2-40B4-BE49-F238E27FC236}">
                <a16:creationId xmlns:a16="http://schemas.microsoft.com/office/drawing/2014/main" id="{14BA3017-D02E-4C7F-0B29-842486C62342}"/>
              </a:ext>
            </a:extLst>
          </p:cNvPr>
          <p:cNvSpPr/>
          <p:nvPr/>
        </p:nvSpPr>
        <p:spPr>
          <a:xfrm>
            <a:off x="1166255" y="5554589"/>
            <a:ext cx="977660" cy="4888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131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78F3-094B-82AB-7266-AC3DF88F1D3C}"/>
              </a:ext>
            </a:extLst>
          </p:cNvPr>
          <p:cNvSpPr>
            <a:spLocks noGrp="1"/>
          </p:cNvSpPr>
          <p:nvPr>
            <p:ph type="title"/>
          </p:nvPr>
        </p:nvSpPr>
        <p:spPr/>
        <p:txBody>
          <a:bodyPr/>
          <a:lstStyle/>
          <a:p>
            <a:r>
              <a:rPr lang="en-GB" b="1" dirty="0">
                <a:solidFill>
                  <a:schemeClr val="accent5">
                    <a:lumMod val="75000"/>
                  </a:schemeClr>
                </a:solidFill>
              </a:rPr>
              <a:t>Tools to support safe prescribing</a:t>
            </a:r>
          </a:p>
        </p:txBody>
      </p:sp>
      <p:sp>
        <p:nvSpPr>
          <p:cNvPr id="3" name="Content Placeholder 2">
            <a:extLst>
              <a:ext uri="{FF2B5EF4-FFF2-40B4-BE49-F238E27FC236}">
                <a16:creationId xmlns:a16="http://schemas.microsoft.com/office/drawing/2014/main" id="{4171B1ED-B9B0-152B-DF5E-CD32FAAC15AF}"/>
              </a:ext>
            </a:extLst>
          </p:cNvPr>
          <p:cNvSpPr>
            <a:spLocks noGrp="1"/>
          </p:cNvSpPr>
          <p:nvPr>
            <p:ph idx="1"/>
          </p:nvPr>
        </p:nvSpPr>
        <p:spPr/>
        <p:txBody>
          <a:bodyPr vert="horz" lIns="91440" tIns="45720" rIns="91440" bIns="45720" rtlCol="0" anchor="t">
            <a:normAutofit/>
          </a:bodyPr>
          <a:lstStyle/>
          <a:p>
            <a:pPr lvl="1"/>
            <a:r>
              <a:rPr lang="en-GB" dirty="0"/>
              <a:t>Optimise RX</a:t>
            </a:r>
          </a:p>
          <a:p>
            <a:pPr lvl="1"/>
            <a:r>
              <a:rPr lang="en-GB" dirty="0"/>
              <a:t>Ardens - we can influence/localised</a:t>
            </a:r>
            <a:endParaRPr lang="en-GB" dirty="0">
              <a:cs typeface="Calibri"/>
            </a:endParaRPr>
          </a:p>
          <a:p>
            <a:pPr lvl="1"/>
            <a:r>
              <a:rPr lang="en-GB" dirty="0"/>
              <a:t>Local formularies on EMIS (greyed out) and S1 </a:t>
            </a:r>
          </a:p>
          <a:p>
            <a:pPr lvl="1"/>
            <a:r>
              <a:rPr lang="en-GB" dirty="0"/>
              <a:t>SPS – supply tool, monitoring, pregnancy and breastfeeding, </a:t>
            </a:r>
          </a:p>
          <a:p>
            <a:pPr lvl="2"/>
            <a:r>
              <a:rPr lang="en-GB" sz="2400" dirty="0">
                <a:cs typeface="Calibri"/>
                <a:hlinkClick r:id="rId3"/>
              </a:rPr>
              <a:t>www.sps.nhs.uk</a:t>
            </a:r>
            <a:endParaRPr lang="en-GB" sz="2400" dirty="0">
              <a:cs typeface="Calibri"/>
            </a:endParaRPr>
          </a:p>
          <a:p>
            <a:pPr lvl="1"/>
            <a:r>
              <a:rPr lang="en-GB" dirty="0"/>
              <a:t>NEWT guidelines (username: tripod64 password: buzzard)</a:t>
            </a:r>
          </a:p>
          <a:p>
            <a:pPr lvl="2"/>
            <a:r>
              <a:rPr lang="en-GB" sz="2400" dirty="0">
                <a:hlinkClick r:id="rId4"/>
              </a:rPr>
              <a:t>www.newtguidelines.com</a:t>
            </a:r>
            <a:endParaRPr lang="en-GB" sz="2400" dirty="0"/>
          </a:p>
          <a:p>
            <a:pPr lvl="1"/>
            <a:r>
              <a:rPr lang="en-GB" dirty="0"/>
              <a:t>PrescQIPP- bulletins, clinical webinars, data analysis</a:t>
            </a:r>
          </a:p>
          <a:p>
            <a:pPr lvl="2"/>
            <a:r>
              <a:rPr lang="en-GB" sz="2400" dirty="0">
                <a:hlinkClick r:id="rId5"/>
              </a:rPr>
              <a:t>www.prescqipp.info</a:t>
            </a:r>
            <a:endParaRPr lang="en-GB" sz="2400" dirty="0"/>
          </a:p>
          <a:p>
            <a:pPr lvl="1"/>
            <a:r>
              <a:rPr lang="en-GB" dirty="0">
                <a:cs typeface="Calibri"/>
              </a:rPr>
              <a:t>Medicines Optimisation Bulletin – DSU, MHRA alerts, NICE guidance</a:t>
            </a:r>
          </a:p>
          <a:p>
            <a:pPr lvl="1"/>
            <a:endParaRPr lang="en-GB" dirty="0"/>
          </a:p>
          <a:p>
            <a:endParaRPr lang="en-GB" dirty="0"/>
          </a:p>
        </p:txBody>
      </p:sp>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34308" y="0"/>
            <a:ext cx="2857692" cy="1066563"/>
          </a:xfrm>
          <a:prstGeom prst="rect">
            <a:avLst/>
          </a:prstGeom>
        </p:spPr>
      </p:pic>
    </p:spTree>
    <p:extLst>
      <p:ext uri="{BB962C8B-B14F-4D97-AF65-F5344CB8AC3E}">
        <p14:creationId xmlns:p14="http://schemas.microsoft.com/office/powerpoint/2010/main" val="1786125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8AE8-2305-74A8-9A0B-E5615BCC2837}"/>
              </a:ext>
            </a:extLst>
          </p:cNvPr>
          <p:cNvSpPr>
            <a:spLocks noGrp="1"/>
          </p:cNvSpPr>
          <p:nvPr>
            <p:ph type="title"/>
          </p:nvPr>
        </p:nvSpPr>
        <p:spPr/>
        <p:txBody>
          <a:bodyPr/>
          <a:lstStyle/>
          <a:p>
            <a:r>
              <a:rPr lang="en-GB" b="1" dirty="0">
                <a:solidFill>
                  <a:schemeClr val="accent1">
                    <a:lumMod val="75000"/>
                  </a:schemeClr>
                </a:solidFill>
              </a:rPr>
              <a:t> </a:t>
            </a:r>
            <a:r>
              <a:rPr lang="en-GB" b="1" dirty="0">
                <a:solidFill>
                  <a:schemeClr val="accent5">
                    <a:lumMod val="75000"/>
                  </a:schemeClr>
                </a:solidFill>
              </a:rPr>
              <a:t>The HIOW Formulary </a:t>
            </a:r>
          </a:p>
        </p:txBody>
      </p:sp>
      <p:sp>
        <p:nvSpPr>
          <p:cNvPr id="3" name="Content Placeholder 2">
            <a:extLst>
              <a:ext uri="{FF2B5EF4-FFF2-40B4-BE49-F238E27FC236}">
                <a16:creationId xmlns:a16="http://schemas.microsoft.com/office/drawing/2014/main" id="{E80E3CE1-D051-2772-17EB-6D81AFF6B408}"/>
              </a:ext>
            </a:extLst>
          </p:cNvPr>
          <p:cNvSpPr>
            <a:spLocks noGrp="1"/>
          </p:cNvSpPr>
          <p:nvPr>
            <p:ph idx="1"/>
          </p:nvPr>
        </p:nvSpPr>
        <p:spPr/>
        <p:txBody>
          <a:bodyPr vert="horz" lIns="91440" tIns="45720" rIns="91440" bIns="45720" rtlCol="0" anchor="t">
            <a:normAutofit/>
          </a:bodyPr>
          <a:lstStyle/>
          <a:p>
            <a:r>
              <a:rPr lang="en-GB" dirty="0">
                <a:hlinkClick r:id="rId2"/>
              </a:rPr>
              <a:t>www.hiowformulary.nhs.uk</a:t>
            </a:r>
            <a:endParaRPr lang="en-GB" dirty="0"/>
          </a:p>
          <a:p>
            <a:r>
              <a:rPr lang="en-GB" dirty="0"/>
              <a:t>Joint formulary across primary and secondary care</a:t>
            </a:r>
          </a:p>
          <a:p>
            <a:r>
              <a:rPr lang="en-GB" dirty="0"/>
              <a:t>HIOW prescribing committee</a:t>
            </a:r>
          </a:p>
          <a:p>
            <a:r>
              <a:rPr lang="en-GB" dirty="0">
                <a:cs typeface="Calibri" panose="020F0502020204030204"/>
              </a:rPr>
              <a:t>Links to guidance</a:t>
            </a:r>
          </a:p>
          <a:p>
            <a:r>
              <a:rPr lang="en-GB" dirty="0">
                <a:cs typeface="Calibri" panose="020F0502020204030204"/>
              </a:rPr>
              <a:t>Ensures fair access across HIOW</a:t>
            </a:r>
          </a:p>
          <a:p>
            <a:r>
              <a:rPr lang="en-GB" dirty="0">
                <a:cs typeface="Calibri" panose="020F0502020204030204"/>
              </a:rPr>
              <a:t>RAG status</a:t>
            </a:r>
          </a:p>
          <a:p>
            <a:pPr lvl="1"/>
            <a:r>
              <a:rPr lang="en-GB" dirty="0">
                <a:cs typeface="Calibri" panose="020F0502020204030204"/>
              </a:rPr>
              <a:t>RED, Amber (I) (R), Green, Blue etc</a:t>
            </a:r>
          </a:p>
        </p:txBody>
      </p:sp>
      <p:pic>
        <p:nvPicPr>
          <p:cNvPr id="4" name="Picture 3" descr="A picture containing text&#10;&#10;Description automatically generated">
            <a:extLst>
              <a:ext uri="{FF2B5EF4-FFF2-40B4-BE49-F238E27FC236}">
                <a16:creationId xmlns:a16="http://schemas.microsoft.com/office/drawing/2014/main" id="{E09088B1-E380-AF35-95EB-72021645A1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7877" y="365125"/>
            <a:ext cx="2857692" cy="1066563"/>
          </a:xfrm>
          <a:prstGeom prst="rect">
            <a:avLst/>
          </a:prstGeom>
        </p:spPr>
      </p:pic>
    </p:spTree>
    <p:extLst>
      <p:ext uri="{BB962C8B-B14F-4D97-AF65-F5344CB8AC3E}">
        <p14:creationId xmlns:p14="http://schemas.microsoft.com/office/powerpoint/2010/main" val="230418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27D5F0-A9FA-1859-5E3C-3F765E33E17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586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FA5D71-EBE9-1D1B-6E0C-76E824E5E0D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6693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24E9-72E8-1275-0250-CF80033E2AED}"/>
              </a:ext>
            </a:extLst>
          </p:cNvPr>
          <p:cNvSpPr>
            <a:spLocks noGrp="1"/>
          </p:cNvSpPr>
          <p:nvPr>
            <p:ph type="title"/>
          </p:nvPr>
        </p:nvSpPr>
        <p:spPr/>
        <p:txBody>
          <a:bodyPr/>
          <a:lstStyle/>
          <a:p>
            <a:r>
              <a:rPr lang="en-GB" b="1">
                <a:solidFill>
                  <a:schemeClr val="accent1">
                    <a:lumMod val="75000"/>
                  </a:schemeClr>
                </a:solidFill>
              </a:rPr>
              <a:t>Overview</a:t>
            </a:r>
          </a:p>
        </p:txBody>
      </p:sp>
      <p:sp>
        <p:nvSpPr>
          <p:cNvPr id="3" name="Content Placeholder 2">
            <a:extLst>
              <a:ext uri="{FF2B5EF4-FFF2-40B4-BE49-F238E27FC236}">
                <a16:creationId xmlns:a16="http://schemas.microsoft.com/office/drawing/2014/main" id="{63F26193-78A6-93F5-91D8-62AD6A7974A7}"/>
              </a:ext>
            </a:extLst>
          </p:cNvPr>
          <p:cNvSpPr>
            <a:spLocks noGrp="1"/>
          </p:cNvSpPr>
          <p:nvPr>
            <p:ph idx="1"/>
          </p:nvPr>
        </p:nvSpPr>
        <p:spPr/>
        <p:txBody>
          <a:bodyPr vert="horz" lIns="91440" tIns="45720" rIns="91440" bIns="45720" rtlCol="0" anchor="t">
            <a:normAutofit lnSpcReduction="10000"/>
          </a:bodyPr>
          <a:lstStyle/>
          <a:p>
            <a:r>
              <a:rPr lang="en-GB" dirty="0"/>
              <a:t>Competency framework for prescribers</a:t>
            </a:r>
          </a:p>
          <a:p>
            <a:r>
              <a:rPr lang="en-GB" dirty="0"/>
              <a:t>Prescribing is a system </a:t>
            </a:r>
          </a:p>
          <a:p>
            <a:r>
              <a:rPr lang="en-GB" dirty="0"/>
              <a:t>Overprescribing and risks</a:t>
            </a:r>
          </a:p>
          <a:p>
            <a:r>
              <a:rPr lang="en-GB" dirty="0"/>
              <a:t>High risk medicines</a:t>
            </a:r>
          </a:p>
          <a:p>
            <a:r>
              <a:rPr lang="en-GB" dirty="0"/>
              <a:t>Local incidents </a:t>
            </a:r>
          </a:p>
          <a:p>
            <a:r>
              <a:rPr lang="en-GB" dirty="0"/>
              <a:t>Tools to support safe prescribing</a:t>
            </a:r>
          </a:p>
          <a:p>
            <a:r>
              <a:rPr lang="en-GB" dirty="0"/>
              <a:t>HIOW Joint Formulary </a:t>
            </a:r>
            <a:endParaRPr lang="en-GB" dirty="0">
              <a:ea typeface="+mn-lt"/>
              <a:cs typeface="+mn-lt"/>
            </a:endParaRPr>
          </a:p>
          <a:p>
            <a:r>
              <a:rPr lang="en-GB" dirty="0">
                <a:ea typeface="+mn-lt"/>
                <a:cs typeface="+mn-lt"/>
              </a:rPr>
              <a:t>Optimise</a:t>
            </a:r>
            <a:r>
              <a:rPr lang="en-GB" dirty="0"/>
              <a:t> Rx </a:t>
            </a:r>
            <a:endParaRPr lang="en-GB" dirty="0">
              <a:ea typeface="Calibri"/>
              <a:cs typeface="Calibri"/>
            </a:endParaRPr>
          </a:p>
          <a:p>
            <a:r>
              <a:rPr lang="en-GB" dirty="0"/>
              <a:t>Hampshire and IOW Medicines Optimisation website </a:t>
            </a:r>
            <a:endParaRPr lang="en-GB" dirty="0">
              <a:ea typeface="Calibri"/>
              <a:cs typeface="Calibri"/>
            </a:endParaRPr>
          </a:p>
          <a:p>
            <a:endParaRPr lang="en-GB" dirty="0"/>
          </a:p>
          <a:p>
            <a:endParaRPr lang="en-GB" dirty="0"/>
          </a:p>
          <a:p>
            <a:endParaRPr lang="en-GB" dirty="0"/>
          </a:p>
        </p:txBody>
      </p:sp>
    </p:spTree>
    <p:extLst>
      <p:ext uri="{BB962C8B-B14F-4D97-AF65-F5344CB8AC3E}">
        <p14:creationId xmlns:p14="http://schemas.microsoft.com/office/powerpoint/2010/main" val="172042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E6D367-4FF7-73B5-FDAD-D0DB8E951E5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71106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E79991-2F78-31B1-EC8C-26110DEBA33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6487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5347-D3EB-EC28-2A37-EF6C0419D182}"/>
              </a:ext>
            </a:extLst>
          </p:cNvPr>
          <p:cNvSpPr>
            <a:spLocks noGrp="1"/>
          </p:cNvSpPr>
          <p:nvPr>
            <p:ph type="title"/>
          </p:nvPr>
        </p:nvSpPr>
        <p:spPr/>
        <p:txBody>
          <a:bodyPr/>
          <a:lstStyle/>
          <a:p>
            <a:r>
              <a:rPr lang="en-GB" b="1" dirty="0">
                <a:solidFill>
                  <a:schemeClr val="accent5">
                    <a:lumMod val="75000"/>
                  </a:schemeClr>
                </a:solidFill>
              </a:rPr>
              <a:t>Optimise</a:t>
            </a:r>
            <a:r>
              <a:rPr lang="en-GB" dirty="0">
                <a:solidFill>
                  <a:schemeClr val="accent5">
                    <a:lumMod val="75000"/>
                  </a:schemeClr>
                </a:solidFill>
              </a:rPr>
              <a:t> </a:t>
            </a:r>
            <a:r>
              <a:rPr lang="en-GB" b="1" dirty="0">
                <a:solidFill>
                  <a:schemeClr val="accent5">
                    <a:lumMod val="75000"/>
                  </a:schemeClr>
                </a:solidFill>
              </a:rPr>
              <a:t>Rx</a:t>
            </a:r>
          </a:p>
        </p:txBody>
      </p:sp>
      <p:pic>
        <p:nvPicPr>
          <p:cNvPr id="5" name="Content Placeholder 4">
            <a:extLst>
              <a:ext uri="{FF2B5EF4-FFF2-40B4-BE49-F238E27FC236}">
                <a16:creationId xmlns:a16="http://schemas.microsoft.com/office/drawing/2014/main" id="{AEBB5C99-4416-7743-D8E2-84A0D86C08C0}"/>
              </a:ext>
            </a:extLst>
          </p:cNvPr>
          <p:cNvPicPr>
            <a:picLocks noGrp="1" noChangeAspect="1"/>
          </p:cNvPicPr>
          <p:nvPr>
            <p:ph idx="1"/>
          </p:nvPr>
        </p:nvPicPr>
        <p:blipFill>
          <a:blip r:embed="rId2"/>
          <a:stretch>
            <a:fillRect/>
          </a:stretch>
        </p:blipFill>
        <p:spPr>
          <a:xfrm>
            <a:off x="838200" y="3854245"/>
            <a:ext cx="3405226" cy="1665236"/>
          </a:xfrm>
        </p:spPr>
      </p:pic>
      <p:pic>
        <p:nvPicPr>
          <p:cNvPr id="4" name="Picture 3">
            <a:extLst>
              <a:ext uri="{FF2B5EF4-FFF2-40B4-BE49-F238E27FC236}">
                <a16:creationId xmlns:a16="http://schemas.microsoft.com/office/drawing/2014/main" id="{009798C0-E4F4-6BA6-24C9-6E61A2EE60DA}"/>
              </a:ext>
            </a:extLst>
          </p:cNvPr>
          <p:cNvPicPr>
            <a:picLocks noChangeAspect="1"/>
          </p:cNvPicPr>
          <p:nvPr/>
        </p:nvPicPr>
        <p:blipFill>
          <a:blip r:embed="rId3"/>
          <a:stretch>
            <a:fillRect/>
          </a:stretch>
        </p:blipFill>
        <p:spPr>
          <a:xfrm>
            <a:off x="128052" y="1690689"/>
            <a:ext cx="5857745" cy="4977264"/>
          </a:xfrm>
          <a:prstGeom prst="rect">
            <a:avLst/>
          </a:prstGeom>
        </p:spPr>
      </p:pic>
      <p:pic>
        <p:nvPicPr>
          <p:cNvPr id="7" name="Picture 6">
            <a:extLst>
              <a:ext uri="{FF2B5EF4-FFF2-40B4-BE49-F238E27FC236}">
                <a16:creationId xmlns:a16="http://schemas.microsoft.com/office/drawing/2014/main" id="{8AFDF5F3-1706-70F6-0ACF-EB4D2C04175F}"/>
              </a:ext>
            </a:extLst>
          </p:cNvPr>
          <p:cNvPicPr>
            <a:picLocks noChangeAspect="1"/>
          </p:cNvPicPr>
          <p:nvPr/>
        </p:nvPicPr>
        <p:blipFill>
          <a:blip r:embed="rId4"/>
          <a:stretch>
            <a:fillRect/>
          </a:stretch>
        </p:blipFill>
        <p:spPr>
          <a:xfrm>
            <a:off x="6226603" y="1690688"/>
            <a:ext cx="5965397" cy="4977264"/>
          </a:xfrm>
          <a:prstGeom prst="rect">
            <a:avLst/>
          </a:prstGeom>
        </p:spPr>
      </p:pic>
    </p:spTree>
    <p:extLst>
      <p:ext uri="{BB962C8B-B14F-4D97-AF65-F5344CB8AC3E}">
        <p14:creationId xmlns:p14="http://schemas.microsoft.com/office/powerpoint/2010/main" val="64326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8CC0-B7EE-7F7E-F7F8-129C627376DE}"/>
              </a:ext>
            </a:extLst>
          </p:cNvPr>
          <p:cNvSpPr>
            <a:spLocks noGrp="1"/>
          </p:cNvSpPr>
          <p:nvPr>
            <p:ph type="title"/>
          </p:nvPr>
        </p:nvSpPr>
        <p:spPr/>
        <p:txBody>
          <a:bodyPr/>
          <a:lstStyle/>
          <a:p>
            <a:r>
              <a:rPr lang="en-GB" b="1" dirty="0">
                <a:solidFill>
                  <a:schemeClr val="accent1">
                    <a:lumMod val="75000"/>
                  </a:schemeClr>
                </a:solidFill>
              </a:rPr>
              <a:t> </a:t>
            </a:r>
            <a:r>
              <a:rPr lang="en-GB" b="1" dirty="0">
                <a:solidFill>
                  <a:schemeClr val="accent5">
                    <a:lumMod val="75000"/>
                  </a:schemeClr>
                </a:solidFill>
              </a:rPr>
              <a:t>Optimise Rx– best practice and safety </a:t>
            </a:r>
          </a:p>
        </p:txBody>
      </p:sp>
      <p:sp>
        <p:nvSpPr>
          <p:cNvPr id="3" name="Content Placeholder 2">
            <a:extLst>
              <a:ext uri="{FF2B5EF4-FFF2-40B4-BE49-F238E27FC236}">
                <a16:creationId xmlns:a16="http://schemas.microsoft.com/office/drawing/2014/main" id="{5CD9A5B1-8FED-BD2C-245B-5A81FD2FF294}"/>
              </a:ext>
            </a:extLst>
          </p:cNvPr>
          <p:cNvSpPr>
            <a:spLocks noGrp="1"/>
          </p:cNvSpPr>
          <p:nvPr>
            <p:ph idx="1"/>
          </p:nvPr>
        </p:nvSpPr>
        <p:spPr/>
        <p:txBody>
          <a:bodyPr vert="horz" lIns="91440" tIns="45720" rIns="91440" bIns="45720" rtlCol="0" anchor="t">
            <a:normAutofit/>
          </a:bodyPr>
          <a:lstStyle/>
          <a:p>
            <a:r>
              <a:rPr lang="en-GB" sz="2600" dirty="0">
                <a:cs typeface="Calibri"/>
              </a:rPr>
              <a:t>Optimise Rx is a primary care clinical decision support tool to promote</a:t>
            </a:r>
          </a:p>
          <a:p>
            <a:pPr lvl="1"/>
            <a:r>
              <a:rPr lang="en-GB" sz="2600" dirty="0">
                <a:cs typeface="Calibri"/>
              </a:rPr>
              <a:t> cost-effective prescribing</a:t>
            </a:r>
          </a:p>
          <a:p>
            <a:pPr lvl="1"/>
            <a:r>
              <a:rPr lang="en-GB" sz="2600" dirty="0">
                <a:cs typeface="Calibri"/>
              </a:rPr>
              <a:t> formulary compliance</a:t>
            </a:r>
          </a:p>
          <a:p>
            <a:pPr lvl="1"/>
            <a:r>
              <a:rPr lang="en-GB" sz="2600" dirty="0">
                <a:cs typeface="Calibri"/>
              </a:rPr>
              <a:t>evidence-based prescribing</a:t>
            </a:r>
          </a:p>
          <a:p>
            <a:pPr lvl="1"/>
            <a:r>
              <a:rPr lang="en-GB" sz="2600" dirty="0">
                <a:cs typeface="Calibri"/>
              </a:rPr>
              <a:t>Behaviour change</a:t>
            </a:r>
          </a:p>
          <a:p>
            <a:pPr marL="457200" lvl="1" indent="0">
              <a:buNone/>
            </a:pPr>
            <a:r>
              <a:rPr lang="en-GB" sz="2600" dirty="0">
                <a:cs typeface="Calibri"/>
              </a:rPr>
              <a:t> </a:t>
            </a:r>
          </a:p>
          <a:p>
            <a:pPr marL="0" indent="0">
              <a:buNone/>
            </a:pPr>
            <a:endParaRPr lang="en-GB" dirty="0">
              <a:cs typeface="Calibri"/>
            </a:endParaRPr>
          </a:p>
        </p:txBody>
      </p:sp>
      <p:pic>
        <p:nvPicPr>
          <p:cNvPr id="4" name="Picture 3" descr="A picture containing text&#10;&#10;Description automatically generated">
            <a:extLst>
              <a:ext uri="{FF2B5EF4-FFF2-40B4-BE49-F238E27FC236}">
                <a16:creationId xmlns:a16="http://schemas.microsoft.com/office/drawing/2014/main" id="{13DCB2E9-84C3-5C4D-039E-C474BA2BA3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20252" y="230188"/>
            <a:ext cx="2857692" cy="1066563"/>
          </a:xfrm>
          <a:prstGeom prst="rect">
            <a:avLst/>
          </a:prstGeom>
        </p:spPr>
      </p:pic>
    </p:spTree>
    <p:extLst>
      <p:ext uri="{BB962C8B-B14F-4D97-AF65-F5344CB8AC3E}">
        <p14:creationId xmlns:p14="http://schemas.microsoft.com/office/powerpoint/2010/main" val="374280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8CC0-B7EE-7F7E-F7F8-129C627376DE}"/>
              </a:ext>
            </a:extLst>
          </p:cNvPr>
          <p:cNvSpPr>
            <a:spLocks noGrp="1"/>
          </p:cNvSpPr>
          <p:nvPr>
            <p:ph type="title"/>
          </p:nvPr>
        </p:nvSpPr>
        <p:spPr/>
        <p:txBody>
          <a:bodyPr/>
          <a:lstStyle/>
          <a:p>
            <a:r>
              <a:rPr lang="en-GB" b="1" dirty="0">
                <a:solidFill>
                  <a:schemeClr val="accent1">
                    <a:lumMod val="75000"/>
                  </a:schemeClr>
                </a:solidFill>
              </a:rPr>
              <a:t> </a:t>
            </a:r>
            <a:r>
              <a:rPr lang="en-GB" b="1" dirty="0">
                <a:solidFill>
                  <a:schemeClr val="accent5">
                    <a:lumMod val="75000"/>
                  </a:schemeClr>
                </a:solidFill>
              </a:rPr>
              <a:t>Optimise Rx– best practice and safety </a:t>
            </a:r>
          </a:p>
        </p:txBody>
      </p:sp>
      <p:sp>
        <p:nvSpPr>
          <p:cNvPr id="3" name="Content Placeholder 2">
            <a:extLst>
              <a:ext uri="{FF2B5EF4-FFF2-40B4-BE49-F238E27FC236}">
                <a16:creationId xmlns:a16="http://schemas.microsoft.com/office/drawing/2014/main" id="{5CD9A5B1-8FED-BD2C-245B-5A81FD2FF294}"/>
              </a:ext>
            </a:extLst>
          </p:cNvPr>
          <p:cNvSpPr>
            <a:spLocks noGrp="1"/>
          </p:cNvSpPr>
          <p:nvPr>
            <p:ph idx="1"/>
          </p:nvPr>
        </p:nvSpPr>
        <p:spPr/>
        <p:txBody>
          <a:bodyPr vert="horz" lIns="91440" tIns="45720" rIns="91440" bIns="45720" rtlCol="0" anchor="t">
            <a:normAutofit fontScale="92500" lnSpcReduction="10000"/>
          </a:bodyPr>
          <a:lstStyle/>
          <a:p>
            <a:r>
              <a:rPr lang="en-GB" sz="2600" dirty="0">
                <a:cs typeface="Calibri"/>
              </a:rPr>
              <a:t>Core content  </a:t>
            </a:r>
          </a:p>
          <a:p>
            <a:pPr lvl="1"/>
            <a:r>
              <a:rPr lang="en-GB" sz="2600" dirty="0">
                <a:cs typeface="Calibri"/>
              </a:rPr>
              <a:t>created and maintained by First data bank team of clinical pharmacists, technicians, clinical informaticists and researchers, </a:t>
            </a:r>
          </a:p>
          <a:p>
            <a:pPr lvl="1"/>
            <a:r>
              <a:rPr lang="en-GB" sz="2600" dirty="0">
                <a:cs typeface="Calibri"/>
              </a:rPr>
              <a:t>uses the latest published best practice guidance as reference source </a:t>
            </a:r>
            <a:r>
              <a:rPr lang="en-GB" sz="2600" dirty="0" err="1">
                <a:cs typeface="Calibri"/>
              </a:rPr>
              <a:t>e.g</a:t>
            </a:r>
            <a:r>
              <a:rPr lang="en-GB" sz="2600" dirty="0">
                <a:cs typeface="Calibri"/>
              </a:rPr>
              <a:t> NICE, MHRA, NHSE</a:t>
            </a:r>
          </a:p>
          <a:p>
            <a:pPr lvl="1"/>
            <a:r>
              <a:rPr lang="en-GB" sz="2600" dirty="0">
                <a:cs typeface="Calibri"/>
              </a:rPr>
              <a:t>content Team can prepare bespoke messages to support adherence to local prescribing guidance</a:t>
            </a:r>
          </a:p>
          <a:p>
            <a:pPr lvl="1"/>
            <a:r>
              <a:rPr lang="en-GB" sz="2600" dirty="0">
                <a:cs typeface="Calibri"/>
              </a:rPr>
              <a:t>messages developed nationally but local HIOW profile</a:t>
            </a:r>
          </a:p>
          <a:p>
            <a:endParaRPr lang="en-GB" sz="2600" dirty="0">
              <a:cs typeface="Calibri"/>
            </a:endParaRPr>
          </a:p>
          <a:p>
            <a:r>
              <a:rPr lang="en-GB" sz="2600" dirty="0">
                <a:cs typeface="Calibri"/>
              </a:rPr>
              <a:t>Reports – practice level</a:t>
            </a:r>
          </a:p>
          <a:p>
            <a:pPr lvl="1"/>
            <a:r>
              <a:rPr lang="en-GB" sz="2600" dirty="0">
                <a:cs typeface="Calibri"/>
              </a:rPr>
              <a:t>Acceptance rates</a:t>
            </a:r>
          </a:p>
          <a:p>
            <a:pPr lvl="1"/>
            <a:r>
              <a:rPr lang="en-GB" sz="2600" dirty="0">
                <a:cs typeface="Calibri"/>
              </a:rPr>
              <a:t>Cost avoidance</a:t>
            </a:r>
          </a:p>
          <a:p>
            <a:pPr marL="0" indent="0">
              <a:buNone/>
            </a:pPr>
            <a:endParaRPr lang="en-GB" dirty="0">
              <a:cs typeface="Calibri"/>
            </a:endParaRPr>
          </a:p>
        </p:txBody>
      </p:sp>
      <p:pic>
        <p:nvPicPr>
          <p:cNvPr id="4" name="Picture 3" descr="A picture containing text&#10;&#10;Description automatically generated">
            <a:extLst>
              <a:ext uri="{FF2B5EF4-FFF2-40B4-BE49-F238E27FC236}">
                <a16:creationId xmlns:a16="http://schemas.microsoft.com/office/drawing/2014/main" id="{13DCB2E9-84C3-5C4D-039E-C474BA2BA3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20252" y="230188"/>
            <a:ext cx="2857692" cy="1066563"/>
          </a:xfrm>
          <a:prstGeom prst="rect">
            <a:avLst/>
          </a:prstGeom>
        </p:spPr>
      </p:pic>
    </p:spTree>
    <p:extLst>
      <p:ext uri="{BB962C8B-B14F-4D97-AF65-F5344CB8AC3E}">
        <p14:creationId xmlns:p14="http://schemas.microsoft.com/office/powerpoint/2010/main" val="375750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2B2C-3158-40B5-3817-66107B212DA3}"/>
              </a:ext>
            </a:extLst>
          </p:cNvPr>
          <p:cNvSpPr>
            <a:spLocks noGrp="1"/>
          </p:cNvSpPr>
          <p:nvPr>
            <p:ph type="title"/>
          </p:nvPr>
        </p:nvSpPr>
        <p:spPr/>
        <p:txBody>
          <a:bodyPr/>
          <a:lstStyle/>
          <a:p>
            <a:r>
              <a:rPr kumimoji="0" lang="en-GB" sz="4400" b="1" i="0" u="none" strike="noStrike" kern="1200" cap="none" spc="0" normalizeH="0" baseline="0" noProof="0" dirty="0">
                <a:ln>
                  <a:noFill/>
                </a:ln>
                <a:solidFill>
                  <a:srgbClr val="5B9BD5">
                    <a:lumMod val="75000"/>
                  </a:srgbClr>
                </a:solidFill>
                <a:effectLst/>
                <a:uLnTx/>
                <a:uFillTx/>
                <a:latin typeface="Calibri Light" panose="020F0302020204030204"/>
                <a:ea typeface="+mj-ea"/>
                <a:cs typeface="+mj-cs"/>
              </a:rPr>
              <a:t>Optimise Rx– best practice and safety </a:t>
            </a:r>
            <a:endParaRPr lang="en-GB" dirty="0"/>
          </a:p>
        </p:txBody>
      </p:sp>
      <p:sp>
        <p:nvSpPr>
          <p:cNvPr id="3" name="Content Placeholder 2">
            <a:extLst>
              <a:ext uri="{FF2B5EF4-FFF2-40B4-BE49-F238E27FC236}">
                <a16:creationId xmlns:a16="http://schemas.microsoft.com/office/drawing/2014/main" id="{0D400513-33D5-BEEC-1F01-0700DEFB820A}"/>
              </a:ext>
            </a:extLst>
          </p:cNvPr>
          <p:cNvSpPr>
            <a:spLocks noGrp="1"/>
          </p:cNvSpPr>
          <p:nvPr>
            <p:ph idx="1"/>
          </p:nvPr>
        </p:nvSpPr>
        <p:spPr/>
        <p:txBody>
          <a:bodyPr>
            <a:normAutofit fontScale="92500" lnSpcReduction="20000"/>
          </a:bodyPr>
          <a:lstStyle/>
          <a:p>
            <a:r>
              <a:rPr lang="en-GB" dirty="0"/>
              <a:t>During 2023, a </a:t>
            </a:r>
            <a:r>
              <a:rPr lang="en-GB" sz="2400" dirty="0"/>
              <a:t>total</a:t>
            </a:r>
            <a:r>
              <a:rPr lang="en-GB" dirty="0"/>
              <a:t> of 835 best practice messages were active across Hampshire &amp; Isle of Wight practices,</a:t>
            </a:r>
          </a:p>
          <a:p>
            <a:pPr marL="0" indent="0">
              <a:buNone/>
            </a:pPr>
            <a:endParaRPr lang="en-GB" dirty="0"/>
          </a:p>
          <a:p>
            <a:pPr marL="0" indent="0">
              <a:buNone/>
            </a:pPr>
            <a:r>
              <a:rPr lang="en-GB" dirty="0"/>
              <a:t>Best practice message example: </a:t>
            </a:r>
          </a:p>
          <a:p>
            <a:r>
              <a:rPr lang="en-GB" dirty="0"/>
              <a:t>Co-prescription of an additional nephrotoxic drug in patients already at risk of acute kidney injury was avoided on 5405 occasions by presenting to prescribers just as they were about to issue a potentially harmful drug. </a:t>
            </a:r>
          </a:p>
          <a:p>
            <a:r>
              <a:rPr lang="en-GB" dirty="0">
                <a:solidFill>
                  <a:schemeClr val="accent5">
                    <a:lumMod val="75000"/>
                  </a:schemeClr>
                </a:solidFill>
              </a:rPr>
              <a:t>Message</a:t>
            </a:r>
            <a:r>
              <a:rPr lang="en-GB" dirty="0"/>
              <a:t>: Antimotility agents should be avoided in C. difficile due to longer retention of C. difficile toxins in the gut and risk of worsening the disease. </a:t>
            </a:r>
            <a:r>
              <a:rPr lang="en-GB" dirty="0">
                <a:solidFill>
                  <a:schemeClr val="accent5">
                    <a:lumMod val="75000"/>
                  </a:schemeClr>
                </a:solidFill>
              </a:rPr>
              <a:t>Trigger:</a:t>
            </a:r>
            <a:r>
              <a:rPr lang="en-GB" dirty="0"/>
              <a:t> Patients recorded with C. difficile infection within 31 days, prescribed antimotility drugs.</a:t>
            </a:r>
          </a:p>
          <a:p>
            <a:pPr marL="0" indent="0">
              <a:buNone/>
            </a:pPr>
            <a:br>
              <a:rPr lang="en-GB" dirty="0"/>
            </a:br>
            <a:endParaRPr lang="en-GB" dirty="0"/>
          </a:p>
          <a:p>
            <a:endParaRPr lang="en-GB" dirty="0"/>
          </a:p>
        </p:txBody>
      </p:sp>
    </p:spTree>
    <p:extLst>
      <p:ext uri="{BB962C8B-B14F-4D97-AF65-F5344CB8AC3E}">
        <p14:creationId xmlns:p14="http://schemas.microsoft.com/office/powerpoint/2010/main" val="4080034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71686A-C4D8-CF60-486F-3CABAD659056}"/>
              </a:ext>
            </a:extLst>
          </p:cNvPr>
          <p:cNvPicPr>
            <a:picLocks noChangeAspect="1"/>
          </p:cNvPicPr>
          <p:nvPr/>
        </p:nvPicPr>
        <p:blipFill>
          <a:blip r:embed="rId2"/>
          <a:stretch>
            <a:fillRect/>
          </a:stretch>
        </p:blipFill>
        <p:spPr>
          <a:xfrm>
            <a:off x="3490856" y="51318"/>
            <a:ext cx="5956736" cy="675536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581729EF-3A5D-ADDA-7163-AD5C3B1CA8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63127" y="147755"/>
            <a:ext cx="2857692" cy="1066563"/>
          </a:xfrm>
          <a:prstGeom prst="rect">
            <a:avLst/>
          </a:prstGeom>
        </p:spPr>
      </p:pic>
      <p:pic>
        <p:nvPicPr>
          <p:cNvPr id="7" name="Picture 6" descr="A qr code with a few squares&#10;&#10;Description automatically generated">
            <a:extLst>
              <a:ext uri="{FF2B5EF4-FFF2-40B4-BE49-F238E27FC236}">
                <a16:creationId xmlns:a16="http://schemas.microsoft.com/office/drawing/2014/main" id="{DECC6C28-CBD1-2232-9090-161BC32DFD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08" y="3427833"/>
            <a:ext cx="3378848" cy="3378848"/>
          </a:xfrm>
          <a:prstGeom prst="rect">
            <a:avLst/>
          </a:prstGeom>
          <a:noFill/>
          <a:ln>
            <a:noFill/>
          </a:ln>
        </p:spPr>
      </p:pic>
      <p:sp>
        <p:nvSpPr>
          <p:cNvPr id="9" name="TextBox 8">
            <a:extLst>
              <a:ext uri="{FF2B5EF4-FFF2-40B4-BE49-F238E27FC236}">
                <a16:creationId xmlns:a16="http://schemas.microsoft.com/office/drawing/2014/main" id="{E464B35E-6110-5098-BA9C-9BB2E1EF51BE}"/>
              </a:ext>
            </a:extLst>
          </p:cNvPr>
          <p:cNvSpPr txBox="1"/>
          <p:nvPr/>
        </p:nvSpPr>
        <p:spPr>
          <a:xfrm>
            <a:off x="112008" y="2589375"/>
            <a:ext cx="5021125" cy="707886"/>
          </a:xfrm>
          <a:prstGeom prst="rect">
            <a:avLst/>
          </a:prstGeom>
          <a:noFill/>
        </p:spPr>
        <p:txBody>
          <a:bodyPr wrap="square">
            <a:spAutoFit/>
          </a:bodyPr>
          <a:lstStyle/>
          <a:p>
            <a:br>
              <a:rPr lang="en-GB" sz="1200">
                <a:effectLst/>
                <a:latin typeface="Calibri" panose="020F0502020204030204" pitchFamily="34" charset="0"/>
                <a:ea typeface="Calibri" panose="020F0502020204030204" pitchFamily="34" charset="0"/>
                <a:cs typeface="Times New Roman" panose="02020603050405020304" pitchFamily="18" charset="0"/>
              </a:rPr>
            </a:br>
            <a:r>
              <a:rPr lang="en-GB" sz="1400" b="1">
                <a:effectLst/>
                <a:latin typeface="Calibri" panose="020F0502020204030204" pitchFamily="34" charset="0"/>
                <a:ea typeface="Calibri" panose="020F0502020204030204" pitchFamily="34" charset="0"/>
                <a:cs typeface="Times New Roman" panose="02020603050405020304" pitchFamily="18" charset="0"/>
              </a:rPr>
              <a:t>https://www.hantsiowhealthandcare.org.uk/</a:t>
            </a:r>
            <a:br>
              <a:rPr lang="en-GB" sz="1400" b="1">
                <a:effectLst/>
                <a:latin typeface="Calibri" panose="020F0502020204030204" pitchFamily="34" charset="0"/>
                <a:ea typeface="Calibri" panose="020F0502020204030204" pitchFamily="34" charset="0"/>
                <a:cs typeface="Times New Roman" panose="02020603050405020304" pitchFamily="18" charset="0"/>
              </a:rPr>
            </a:br>
            <a:r>
              <a:rPr lang="en-GB" sz="1400" b="1">
                <a:effectLst/>
                <a:latin typeface="Calibri" panose="020F0502020204030204" pitchFamily="34" charset="0"/>
                <a:ea typeface="Calibri" panose="020F0502020204030204" pitchFamily="34" charset="0"/>
                <a:cs typeface="Times New Roman" panose="02020603050405020304" pitchFamily="18" charset="0"/>
              </a:rPr>
              <a:t>your-health/medicines-optimisation</a:t>
            </a:r>
            <a:endParaRPr lang="en-GB" sz="1400"/>
          </a:p>
        </p:txBody>
      </p:sp>
      <p:sp>
        <p:nvSpPr>
          <p:cNvPr id="11" name="TextBox 10">
            <a:extLst>
              <a:ext uri="{FF2B5EF4-FFF2-40B4-BE49-F238E27FC236}">
                <a16:creationId xmlns:a16="http://schemas.microsoft.com/office/drawing/2014/main" id="{1755E2D0-1198-16CA-973F-5F4E8A95BAFC}"/>
              </a:ext>
            </a:extLst>
          </p:cNvPr>
          <p:cNvSpPr txBox="1"/>
          <p:nvPr/>
        </p:nvSpPr>
        <p:spPr>
          <a:xfrm>
            <a:off x="112008" y="317385"/>
            <a:ext cx="3235217" cy="1200329"/>
          </a:xfrm>
          <a:prstGeom prst="rect">
            <a:avLst/>
          </a:prstGeom>
          <a:noFill/>
        </p:spPr>
        <p:txBody>
          <a:bodyPr wrap="square" rtlCol="0">
            <a:spAutoFit/>
          </a:bodyPr>
          <a:lstStyle/>
          <a:p>
            <a:r>
              <a:rPr lang="en-GB" sz="2400" b="1">
                <a:solidFill>
                  <a:schemeClr val="accent1">
                    <a:lumMod val="75000"/>
                  </a:schemeClr>
                </a:solidFill>
              </a:rPr>
              <a:t>Hampshire and IoW Medicines Optimisation Website </a:t>
            </a:r>
          </a:p>
        </p:txBody>
      </p:sp>
      <p:sp>
        <p:nvSpPr>
          <p:cNvPr id="2" name="TextBox 1">
            <a:extLst>
              <a:ext uri="{FF2B5EF4-FFF2-40B4-BE49-F238E27FC236}">
                <a16:creationId xmlns:a16="http://schemas.microsoft.com/office/drawing/2014/main" id="{1D4F52D3-ADF2-6CF7-749A-500B52A42D02}"/>
              </a:ext>
            </a:extLst>
          </p:cNvPr>
          <p:cNvSpPr txBox="1"/>
          <p:nvPr/>
        </p:nvSpPr>
        <p:spPr>
          <a:xfrm>
            <a:off x="9399639" y="2536997"/>
            <a:ext cx="2281084" cy="400110"/>
          </a:xfrm>
          <a:prstGeom prst="rect">
            <a:avLst/>
          </a:prstGeom>
          <a:noFill/>
        </p:spPr>
        <p:txBody>
          <a:bodyPr wrap="square" rtlCol="0">
            <a:spAutoFit/>
          </a:bodyPr>
          <a:lstStyle/>
          <a:p>
            <a:r>
              <a:rPr lang="en-GB" sz="2000" b="1">
                <a:solidFill>
                  <a:schemeClr val="accent1"/>
                </a:solidFill>
              </a:rPr>
              <a:t>Patient Resources</a:t>
            </a:r>
          </a:p>
        </p:txBody>
      </p:sp>
    </p:spTree>
    <p:extLst>
      <p:ext uri="{BB962C8B-B14F-4D97-AF65-F5344CB8AC3E}">
        <p14:creationId xmlns:p14="http://schemas.microsoft.com/office/powerpoint/2010/main" val="293940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04A680-923C-C187-B60E-53DF3FEC3CCF}"/>
              </a:ext>
            </a:extLst>
          </p:cNvPr>
          <p:cNvPicPr>
            <a:picLocks noChangeAspect="1"/>
          </p:cNvPicPr>
          <p:nvPr/>
        </p:nvPicPr>
        <p:blipFill>
          <a:blip r:embed="rId3"/>
          <a:stretch>
            <a:fillRect/>
          </a:stretch>
        </p:blipFill>
        <p:spPr>
          <a:xfrm>
            <a:off x="3602175" y="0"/>
            <a:ext cx="7067638" cy="681092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0FAA8520-2322-8EEB-C509-5D4AB525309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63127" y="147755"/>
            <a:ext cx="2857692" cy="1066563"/>
          </a:xfrm>
          <a:prstGeom prst="rect">
            <a:avLst/>
          </a:prstGeom>
        </p:spPr>
      </p:pic>
      <p:pic>
        <p:nvPicPr>
          <p:cNvPr id="8" name="Picture 7">
            <a:extLst>
              <a:ext uri="{FF2B5EF4-FFF2-40B4-BE49-F238E27FC236}">
                <a16:creationId xmlns:a16="http://schemas.microsoft.com/office/drawing/2014/main" id="{4B759140-95CA-66BE-99F1-7307BE52728C}"/>
              </a:ext>
            </a:extLst>
          </p:cNvPr>
          <p:cNvPicPr>
            <a:picLocks noChangeAspect="1"/>
          </p:cNvPicPr>
          <p:nvPr/>
        </p:nvPicPr>
        <p:blipFill>
          <a:blip r:embed="rId5"/>
          <a:stretch>
            <a:fillRect/>
          </a:stretch>
        </p:blipFill>
        <p:spPr>
          <a:xfrm>
            <a:off x="8067770" y="2452551"/>
            <a:ext cx="2676899" cy="1952898"/>
          </a:xfrm>
          <a:prstGeom prst="rect">
            <a:avLst/>
          </a:prstGeom>
        </p:spPr>
      </p:pic>
      <p:sp>
        <p:nvSpPr>
          <p:cNvPr id="2" name="TextBox 1">
            <a:extLst>
              <a:ext uri="{FF2B5EF4-FFF2-40B4-BE49-F238E27FC236}">
                <a16:creationId xmlns:a16="http://schemas.microsoft.com/office/drawing/2014/main" id="{6B92FA0E-BCAD-8B98-9075-9AB3A661544D}"/>
              </a:ext>
            </a:extLst>
          </p:cNvPr>
          <p:cNvSpPr txBox="1"/>
          <p:nvPr/>
        </p:nvSpPr>
        <p:spPr>
          <a:xfrm>
            <a:off x="304800" y="540774"/>
            <a:ext cx="3094700" cy="461665"/>
          </a:xfrm>
          <a:prstGeom prst="rect">
            <a:avLst/>
          </a:prstGeom>
          <a:noFill/>
        </p:spPr>
        <p:txBody>
          <a:bodyPr wrap="square" rtlCol="0">
            <a:spAutoFit/>
          </a:bodyPr>
          <a:lstStyle/>
          <a:p>
            <a:r>
              <a:rPr lang="en-GB" sz="2400" b="1">
                <a:solidFill>
                  <a:schemeClr val="accent1"/>
                </a:solidFill>
              </a:rPr>
              <a:t>Formularies</a:t>
            </a:r>
          </a:p>
        </p:txBody>
      </p:sp>
    </p:spTree>
    <p:extLst>
      <p:ext uri="{BB962C8B-B14F-4D97-AF65-F5344CB8AC3E}">
        <p14:creationId xmlns:p14="http://schemas.microsoft.com/office/powerpoint/2010/main" val="3617906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AF5360-875E-6068-154C-4656DDCD88DF}"/>
              </a:ext>
            </a:extLst>
          </p:cNvPr>
          <p:cNvPicPr>
            <a:picLocks noChangeAspect="1"/>
          </p:cNvPicPr>
          <p:nvPr/>
        </p:nvPicPr>
        <p:blipFill>
          <a:blip r:embed="rId3"/>
          <a:stretch>
            <a:fillRect/>
          </a:stretch>
        </p:blipFill>
        <p:spPr>
          <a:xfrm>
            <a:off x="0" y="-32657"/>
            <a:ext cx="5898640" cy="6858000"/>
          </a:xfrm>
          <a:prstGeom prst="rect">
            <a:avLst/>
          </a:prstGeom>
        </p:spPr>
      </p:pic>
      <p:pic>
        <p:nvPicPr>
          <p:cNvPr id="9" name="Picture 8">
            <a:extLst>
              <a:ext uri="{FF2B5EF4-FFF2-40B4-BE49-F238E27FC236}">
                <a16:creationId xmlns:a16="http://schemas.microsoft.com/office/drawing/2014/main" id="{3E995DCE-2D45-86FC-9E30-946C9DFB472D}"/>
              </a:ext>
            </a:extLst>
          </p:cNvPr>
          <p:cNvPicPr>
            <a:picLocks noChangeAspect="1"/>
          </p:cNvPicPr>
          <p:nvPr/>
        </p:nvPicPr>
        <p:blipFill>
          <a:blip r:embed="rId4"/>
          <a:stretch>
            <a:fillRect/>
          </a:stretch>
        </p:blipFill>
        <p:spPr>
          <a:xfrm>
            <a:off x="5898640" y="1261967"/>
            <a:ext cx="5782482" cy="5563376"/>
          </a:xfrm>
          <a:prstGeom prst="rect">
            <a:avLst/>
          </a:prstGeom>
        </p:spPr>
      </p:pic>
      <p:sp>
        <p:nvSpPr>
          <p:cNvPr id="2" name="TextBox 1">
            <a:extLst>
              <a:ext uri="{FF2B5EF4-FFF2-40B4-BE49-F238E27FC236}">
                <a16:creationId xmlns:a16="http://schemas.microsoft.com/office/drawing/2014/main" id="{8742B618-5903-C7C6-2E48-52C5AB59EFA6}"/>
              </a:ext>
            </a:extLst>
          </p:cNvPr>
          <p:cNvSpPr txBox="1"/>
          <p:nvPr/>
        </p:nvSpPr>
        <p:spPr>
          <a:xfrm>
            <a:off x="6095999" y="255639"/>
            <a:ext cx="5063613" cy="830997"/>
          </a:xfrm>
          <a:prstGeom prst="rect">
            <a:avLst/>
          </a:prstGeom>
          <a:noFill/>
        </p:spPr>
        <p:txBody>
          <a:bodyPr wrap="square" rtlCol="0">
            <a:spAutoFit/>
          </a:bodyPr>
          <a:lstStyle/>
          <a:p>
            <a:r>
              <a:rPr lang="en-GB" sz="2400" b="1">
                <a:solidFill>
                  <a:schemeClr val="accent1"/>
                </a:solidFill>
              </a:rPr>
              <a:t>Information for Healthcare Professionals</a:t>
            </a:r>
          </a:p>
        </p:txBody>
      </p:sp>
    </p:spTree>
    <p:extLst>
      <p:ext uri="{BB962C8B-B14F-4D97-AF65-F5344CB8AC3E}">
        <p14:creationId xmlns:p14="http://schemas.microsoft.com/office/powerpoint/2010/main" val="436664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AE2CAF-441D-DCEC-EF70-4E84D74E4328}"/>
              </a:ext>
            </a:extLst>
          </p:cNvPr>
          <p:cNvPicPr>
            <a:picLocks noChangeAspect="1"/>
          </p:cNvPicPr>
          <p:nvPr/>
        </p:nvPicPr>
        <p:blipFill>
          <a:blip r:embed="rId2"/>
          <a:stretch>
            <a:fillRect/>
          </a:stretch>
        </p:blipFill>
        <p:spPr>
          <a:xfrm>
            <a:off x="495952" y="1263804"/>
            <a:ext cx="9758391" cy="5419294"/>
          </a:xfrm>
          <a:prstGeom prst="rect">
            <a:avLst/>
          </a:prstGeom>
        </p:spPr>
      </p:pic>
      <p:pic>
        <p:nvPicPr>
          <p:cNvPr id="9" name="Picture 8">
            <a:extLst>
              <a:ext uri="{FF2B5EF4-FFF2-40B4-BE49-F238E27FC236}">
                <a16:creationId xmlns:a16="http://schemas.microsoft.com/office/drawing/2014/main" id="{A061FFE2-3FDC-5850-934F-CEC25E234BC5}"/>
              </a:ext>
            </a:extLst>
          </p:cNvPr>
          <p:cNvPicPr>
            <a:picLocks noChangeAspect="1"/>
          </p:cNvPicPr>
          <p:nvPr/>
        </p:nvPicPr>
        <p:blipFill>
          <a:blip r:embed="rId3"/>
          <a:stretch>
            <a:fillRect/>
          </a:stretch>
        </p:blipFill>
        <p:spPr>
          <a:xfrm>
            <a:off x="9200383" y="0"/>
            <a:ext cx="2705478" cy="2048161"/>
          </a:xfrm>
          <a:prstGeom prst="rect">
            <a:avLst/>
          </a:prstGeom>
        </p:spPr>
      </p:pic>
      <p:sp>
        <p:nvSpPr>
          <p:cNvPr id="2" name="TextBox 1">
            <a:extLst>
              <a:ext uri="{FF2B5EF4-FFF2-40B4-BE49-F238E27FC236}">
                <a16:creationId xmlns:a16="http://schemas.microsoft.com/office/drawing/2014/main" id="{E7F5050F-8CC9-CC9E-AB9A-429C326D1331}"/>
              </a:ext>
            </a:extLst>
          </p:cNvPr>
          <p:cNvSpPr txBox="1"/>
          <p:nvPr/>
        </p:nvSpPr>
        <p:spPr>
          <a:xfrm>
            <a:off x="796413" y="304800"/>
            <a:ext cx="3254477" cy="461665"/>
          </a:xfrm>
          <a:prstGeom prst="rect">
            <a:avLst/>
          </a:prstGeom>
          <a:noFill/>
        </p:spPr>
        <p:txBody>
          <a:bodyPr wrap="square" rtlCol="0">
            <a:spAutoFit/>
          </a:bodyPr>
          <a:lstStyle/>
          <a:p>
            <a:r>
              <a:rPr lang="en-GB" sz="2400" b="1">
                <a:solidFill>
                  <a:schemeClr val="accent1"/>
                </a:solidFill>
              </a:rPr>
              <a:t>Wound Care</a:t>
            </a:r>
          </a:p>
        </p:txBody>
      </p:sp>
    </p:spTree>
    <p:extLst>
      <p:ext uri="{BB962C8B-B14F-4D97-AF65-F5344CB8AC3E}">
        <p14:creationId xmlns:p14="http://schemas.microsoft.com/office/powerpoint/2010/main" val="218890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7938F1AF-A648-636A-A6B6-FC8AE0D2B8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72308" y="521368"/>
            <a:ext cx="2857692" cy="1066563"/>
          </a:xfrm>
          <a:prstGeom prst="rect">
            <a:avLst/>
          </a:prstGeom>
        </p:spPr>
      </p:pic>
      <p:sp>
        <p:nvSpPr>
          <p:cNvPr id="2" name="TextBox 1">
            <a:extLst>
              <a:ext uri="{FF2B5EF4-FFF2-40B4-BE49-F238E27FC236}">
                <a16:creationId xmlns:a16="http://schemas.microsoft.com/office/drawing/2014/main" id="{2AA8D17B-5B3F-A1CC-98B9-108CF7712D31}"/>
              </a:ext>
            </a:extLst>
          </p:cNvPr>
          <p:cNvSpPr txBox="1"/>
          <p:nvPr/>
        </p:nvSpPr>
        <p:spPr>
          <a:xfrm>
            <a:off x="1086832" y="1871478"/>
            <a:ext cx="1001063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C2244"/>
                </a:solidFill>
                <a:ea typeface="+mn-lt"/>
                <a:cs typeface="+mn-lt"/>
              </a:rPr>
              <a:t>"As a prescriber, you are personally accountable</a:t>
            </a:r>
            <a:r>
              <a:rPr lang="en-US" sz="2800">
                <a:solidFill>
                  <a:srgbClr val="1C2244"/>
                </a:solidFill>
                <a:ea typeface="+mn-lt"/>
                <a:cs typeface="+mn-lt"/>
              </a:rPr>
              <a:t> and responsible for your prescribing and clinical decisions. It’s </a:t>
            </a:r>
            <a:r>
              <a:rPr lang="en-US" sz="2800" b="1">
                <a:solidFill>
                  <a:srgbClr val="1C2244"/>
                </a:solidFill>
                <a:ea typeface="+mn-lt"/>
                <a:cs typeface="+mn-lt"/>
              </a:rPr>
              <a:t>all about patient safety</a:t>
            </a:r>
            <a:r>
              <a:rPr lang="en-US" sz="2800">
                <a:solidFill>
                  <a:srgbClr val="1C2244"/>
                </a:solidFill>
                <a:ea typeface="+mn-lt"/>
                <a:cs typeface="+mn-lt"/>
              </a:rPr>
              <a:t>, so it’s important you understand the legal and ethical implications".</a:t>
            </a:r>
          </a:p>
          <a:p>
            <a:endParaRPr lang="en-US" sz="2800">
              <a:solidFill>
                <a:srgbClr val="1C2244"/>
              </a:solidFill>
              <a:ea typeface="Calibri"/>
              <a:cs typeface="Calibri"/>
            </a:endParaRPr>
          </a:p>
          <a:p>
            <a:endParaRPr lang="en-US" sz="2800">
              <a:solidFill>
                <a:srgbClr val="1C2244"/>
              </a:solidFill>
              <a:ea typeface="Calibri"/>
              <a:cs typeface="Calibri"/>
            </a:endParaRPr>
          </a:p>
          <a:p>
            <a:r>
              <a:rPr lang="en-US" sz="2800">
                <a:solidFill>
                  <a:srgbClr val="1C2244"/>
                </a:solidFill>
                <a:ea typeface="Calibri"/>
                <a:cs typeface="Calibri"/>
              </a:rPr>
              <a:t>Royal Pharmaceutical Society – Prescribing safely and confidently</a:t>
            </a:r>
          </a:p>
          <a:p>
            <a:endParaRPr lang="en-US" sz="2800">
              <a:solidFill>
                <a:srgbClr val="1C2244"/>
              </a:solidFill>
              <a:ea typeface="Calibri"/>
              <a:cs typeface="Calibri"/>
            </a:endParaRPr>
          </a:p>
        </p:txBody>
      </p:sp>
    </p:spTree>
    <p:extLst>
      <p:ext uri="{BB962C8B-B14F-4D97-AF65-F5344CB8AC3E}">
        <p14:creationId xmlns:p14="http://schemas.microsoft.com/office/powerpoint/2010/main" val="1820434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70834-2975-CDD7-B645-01D1FC73A908}"/>
              </a:ext>
            </a:extLst>
          </p:cNvPr>
          <p:cNvPicPr>
            <a:picLocks noChangeAspect="1"/>
          </p:cNvPicPr>
          <p:nvPr/>
        </p:nvPicPr>
        <p:blipFill>
          <a:blip r:embed="rId2"/>
          <a:stretch>
            <a:fillRect/>
          </a:stretch>
        </p:blipFill>
        <p:spPr>
          <a:xfrm>
            <a:off x="767029" y="131278"/>
            <a:ext cx="4523428" cy="6726722"/>
          </a:xfrm>
          <a:prstGeom prst="rect">
            <a:avLst/>
          </a:prstGeom>
        </p:spPr>
      </p:pic>
      <p:pic>
        <p:nvPicPr>
          <p:cNvPr id="7" name="Picture 6">
            <a:extLst>
              <a:ext uri="{FF2B5EF4-FFF2-40B4-BE49-F238E27FC236}">
                <a16:creationId xmlns:a16="http://schemas.microsoft.com/office/drawing/2014/main" id="{A080E759-46BB-FA3B-06CD-DF523F5A8435}"/>
              </a:ext>
            </a:extLst>
          </p:cNvPr>
          <p:cNvPicPr>
            <a:picLocks noChangeAspect="1"/>
          </p:cNvPicPr>
          <p:nvPr/>
        </p:nvPicPr>
        <p:blipFill>
          <a:blip r:embed="rId3"/>
          <a:stretch>
            <a:fillRect/>
          </a:stretch>
        </p:blipFill>
        <p:spPr>
          <a:xfrm>
            <a:off x="5638282" y="1479247"/>
            <a:ext cx="4953691" cy="2400635"/>
          </a:xfrm>
          <a:prstGeom prst="rect">
            <a:avLst/>
          </a:prstGeom>
        </p:spPr>
      </p:pic>
      <p:pic>
        <p:nvPicPr>
          <p:cNvPr id="9" name="Picture 8">
            <a:extLst>
              <a:ext uri="{FF2B5EF4-FFF2-40B4-BE49-F238E27FC236}">
                <a16:creationId xmlns:a16="http://schemas.microsoft.com/office/drawing/2014/main" id="{5E3A2DC1-3375-EF3A-53CD-81278356B3BA}"/>
              </a:ext>
            </a:extLst>
          </p:cNvPr>
          <p:cNvPicPr>
            <a:picLocks noChangeAspect="1"/>
          </p:cNvPicPr>
          <p:nvPr/>
        </p:nvPicPr>
        <p:blipFill>
          <a:blip r:embed="rId4"/>
          <a:stretch>
            <a:fillRect/>
          </a:stretch>
        </p:blipFill>
        <p:spPr>
          <a:xfrm>
            <a:off x="8487994" y="4287136"/>
            <a:ext cx="2695951" cy="200052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62B8AE9-AB5D-7754-2187-30C38B85C14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63127" y="147755"/>
            <a:ext cx="2857692" cy="1066563"/>
          </a:xfrm>
          <a:prstGeom prst="rect">
            <a:avLst/>
          </a:prstGeom>
        </p:spPr>
      </p:pic>
      <p:sp>
        <p:nvSpPr>
          <p:cNvPr id="2" name="TextBox 1">
            <a:extLst>
              <a:ext uri="{FF2B5EF4-FFF2-40B4-BE49-F238E27FC236}">
                <a16:creationId xmlns:a16="http://schemas.microsoft.com/office/drawing/2014/main" id="{A4DE9F0E-D269-ED99-4A93-D8087DF34EF8}"/>
              </a:ext>
            </a:extLst>
          </p:cNvPr>
          <p:cNvSpPr txBox="1"/>
          <p:nvPr/>
        </p:nvSpPr>
        <p:spPr>
          <a:xfrm>
            <a:off x="5584723" y="409214"/>
            <a:ext cx="2753032" cy="400110"/>
          </a:xfrm>
          <a:prstGeom prst="rect">
            <a:avLst/>
          </a:prstGeom>
          <a:noFill/>
        </p:spPr>
        <p:txBody>
          <a:bodyPr wrap="square" rtlCol="0">
            <a:spAutoFit/>
          </a:bodyPr>
          <a:lstStyle/>
          <a:p>
            <a:r>
              <a:rPr lang="en-GB" sz="2000" b="1">
                <a:solidFill>
                  <a:schemeClr val="accent1"/>
                </a:solidFill>
              </a:rPr>
              <a:t>Shared Care Guidelines</a:t>
            </a:r>
          </a:p>
        </p:txBody>
      </p:sp>
    </p:spTree>
    <p:extLst>
      <p:ext uri="{BB962C8B-B14F-4D97-AF65-F5344CB8AC3E}">
        <p14:creationId xmlns:p14="http://schemas.microsoft.com/office/powerpoint/2010/main" val="336070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3FDF74-9846-56EC-6975-F37CC92EBE8C}"/>
              </a:ext>
            </a:extLst>
          </p:cNvPr>
          <p:cNvPicPr>
            <a:picLocks noChangeAspect="1"/>
          </p:cNvPicPr>
          <p:nvPr/>
        </p:nvPicPr>
        <p:blipFill>
          <a:blip r:embed="rId3"/>
          <a:stretch>
            <a:fillRect/>
          </a:stretch>
        </p:blipFill>
        <p:spPr>
          <a:xfrm>
            <a:off x="327605" y="3269495"/>
            <a:ext cx="7602011" cy="3248478"/>
          </a:xfrm>
          <a:prstGeom prst="rect">
            <a:avLst/>
          </a:prstGeom>
        </p:spPr>
      </p:pic>
      <p:pic>
        <p:nvPicPr>
          <p:cNvPr id="9" name="Picture 8">
            <a:extLst>
              <a:ext uri="{FF2B5EF4-FFF2-40B4-BE49-F238E27FC236}">
                <a16:creationId xmlns:a16="http://schemas.microsoft.com/office/drawing/2014/main" id="{AA28655C-1FB8-D7A5-059B-E611DBD080A7}"/>
              </a:ext>
            </a:extLst>
          </p:cNvPr>
          <p:cNvPicPr>
            <a:picLocks noChangeAspect="1"/>
          </p:cNvPicPr>
          <p:nvPr/>
        </p:nvPicPr>
        <p:blipFill>
          <a:blip r:embed="rId4">
            <a:alphaModFix amt="50000"/>
          </a:blip>
          <a:stretch>
            <a:fillRect/>
          </a:stretch>
        </p:blipFill>
        <p:spPr>
          <a:xfrm>
            <a:off x="3779989" y="100667"/>
            <a:ext cx="8084406" cy="5784209"/>
          </a:xfrm>
          <a:prstGeom prst="rect">
            <a:avLst/>
          </a:prstGeom>
        </p:spPr>
      </p:pic>
      <p:pic>
        <p:nvPicPr>
          <p:cNvPr id="7" name="Picture 6">
            <a:extLst>
              <a:ext uri="{FF2B5EF4-FFF2-40B4-BE49-F238E27FC236}">
                <a16:creationId xmlns:a16="http://schemas.microsoft.com/office/drawing/2014/main" id="{4DBBC249-B0E3-EF47-3D78-40E5D12D83DB}"/>
              </a:ext>
            </a:extLst>
          </p:cNvPr>
          <p:cNvPicPr>
            <a:picLocks noChangeAspect="1"/>
          </p:cNvPicPr>
          <p:nvPr/>
        </p:nvPicPr>
        <p:blipFill>
          <a:blip r:embed="rId5"/>
          <a:stretch>
            <a:fillRect/>
          </a:stretch>
        </p:blipFill>
        <p:spPr>
          <a:xfrm>
            <a:off x="0" y="0"/>
            <a:ext cx="2800741" cy="2181529"/>
          </a:xfrm>
          <a:prstGeom prst="rect">
            <a:avLst/>
          </a:prstGeom>
        </p:spPr>
      </p:pic>
    </p:spTree>
    <p:extLst>
      <p:ext uri="{BB962C8B-B14F-4D97-AF65-F5344CB8AC3E}">
        <p14:creationId xmlns:p14="http://schemas.microsoft.com/office/powerpoint/2010/main" val="1358630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D85A95-DC0E-3154-0878-EF53D24BBD52}"/>
              </a:ext>
            </a:extLst>
          </p:cNvPr>
          <p:cNvPicPr>
            <a:picLocks noChangeAspect="1"/>
          </p:cNvPicPr>
          <p:nvPr/>
        </p:nvPicPr>
        <p:blipFill>
          <a:blip r:embed="rId2"/>
          <a:stretch>
            <a:fillRect/>
          </a:stretch>
        </p:blipFill>
        <p:spPr>
          <a:xfrm>
            <a:off x="3608777" y="646833"/>
            <a:ext cx="8583223" cy="6211167"/>
          </a:xfrm>
          <a:prstGeom prst="rect">
            <a:avLst/>
          </a:prstGeom>
        </p:spPr>
      </p:pic>
      <p:pic>
        <p:nvPicPr>
          <p:cNvPr id="7" name="Picture 6">
            <a:extLst>
              <a:ext uri="{FF2B5EF4-FFF2-40B4-BE49-F238E27FC236}">
                <a16:creationId xmlns:a16="http://schemas.microsoft.com/office/drawing/2014/main" id="{27428BE1-5C41-692E-C6D3-DECA5A567E2B}"/>
              </a:ext>
            </a:extLst>
          </p:cNvPr>
          <p:cNvPicPr>
            <a:picLocks noChangeAspect="1"/>
          </p:cNvPicPr>
          <p:nvPr/>
        </p:nvPicPr>
        <p:blipFill>
          <a:blip r:embed="rId3"/>
          <a:stretch>
            <a:fillRect/>
          </a:stretch>
        </p:blipFill>
        <p:spPr>
          <a:xfrm>
            <a:off x="115473" y="142930"/>
            <a:ext cx="2686425" cy="1981477"/>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D1B88B47-C293-EA5B-E03C-49484531435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14271" y="0"/>
            <a:ext cx="2362256" cy="881654"/>
          </a:xfrm>
          <a:prstGeom prst="rect">
            <a:avLst/>
          </a:prstGeom>
        </p:spPr>
      </p:pic>
    </p:spTree>
    <p:extLst>
      <p:ext uri="{BB962C8B-B14F-4D97-AF65-F5344CB8AC3E}">
        <p14:creationId xmlns:p14="http://schemas.microsoft.com/office/powerpoint/2010/main" val="2581845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DE75-1591-3C30-495F-E1A8BA42E64F}"/>
              </a:ext>
            </a:extLst>
          </p:cNvPr>
          <p:cNvSpPr>
            <a:spLocks noGrp="1"/>
          </p:cNvSpPr>
          <p:nvPr>
            <p:ph type="title"/>
          </p:nvPr>
        </p:nvSpPr>
        <p:spPr/>
        <p:txBody>
          <a:bodyPr>
            <a:normAutofit/>
          </a:bodyPr>
          <a:lstStyle/>
          <a:p>
            <a:r>
              <a:rPr lang="en-GB" sz="3600"/>
              <a:t>Southampton Medicines Optimisation Team </a:t>
            </a:r>
          </a:p>
        </p:txBody>
      </p:sp>
      <p:sp>
        <p:nvSpPr>
          <p:cNvPr id="3" name="Content Placeholder 2">
            <a:extLst>
              <a:ext uri="{FF2B5EF4-FFF2-40B4-BE49-F238E27FC236}">
                <a16:creationId xmlns:a16="http://schemas.microsoft.com/office/drawing/2014/main" id="{E3573511-2EA3-3A77-E753-13E40084874D}"/>
              </a:ext>
            </a:extLst>
          </p:cNvPr>
          <p:cNvSpPr>
            <a:spLocks noGrp="1"/>
          </p:cNvSpPr>
          <p:nvPr>
            <p:ph idx="1"/>
          </p:nvPr>
        </p:nvSpPr>
        <p:spPr/>
        <p:txBody>
          <a:bodyPr numCol="2">
            <a:normAutofit fontScale="85000" lnSpcReduction="10000"/>
          </a:bodyPr>
          <a:lstStyle/>
          <a:p>
            <a:pPr>
              <a:lnSpc>
                <a:spcPct val="150000"/>
              </a:lnSpc>
            </a:pPr>
            <a:r>
              <a:rPr lang="en-GB" dirty="0">
                <a:solidFill>
                  <a:schemeClr val="accent1">
                    <a:lumMod val="75000"/>
                  </a:schemeClr>
                </a:solidFill>
              </a:rPr>
              <a:t>Andrea White </a:t>
            </a:r>
            <a:r>
              <a:rPr lang="en-GB" dirty="0"/>
              <a:t>– Head of Medicines Optimisation</a:t>
            </a:r>
          </a:p>
          <a:p>
            <a:pPr>
              <a:lnSpc>
                <a:spcPct val="150000"/>
              </a:lnSpc>
            </a:pPr>
            <a:r>
              <a:rPr lang="en-GB" dirty="0">
                <a:solidFill>
                  <a:schemeClr val="accent1">
                    <a:lumMod val="75000"/>
                  </a:schemeClr>
                </a:solidFill>
              </a:rPr>
              <a:t>Sue Wakelin </a:t>
            </a:r>
            <a:r>
              <a:rPr lang="en-GB" dirty="0"/>
              <a:t>– Medicines Optimisation Lead Pharmacist </a:t>
            </a:r>
          </a:p>
          <a:p>
            <a:pPr>
              <a:lnSpc>
                <a:spcPct val="150000"/>
              </a:lnSpc>
            </a:pPr>
            <a:r>
              <a:rPr lang="en-GB" dirty="0">
                <a:solidFill>
                  <a:schemeClr val="accent1">
                    <a:lumMod val="75000"/>
                  </a:schemeClr>
                </a:solidFill>
              </a:rPr>
              <a:t>Vicki Rowell </a:t>
            </a:r>
            <a:r>
              <a:rPr lang="en-GB" dirty="0"/>
              <a:t>– Pain Medicines Management Pharmacist </a:t>
            </a:r>
            <a:endParaRPr lang="en-GB" dirty="0">
              <a:cs typeface="Calibri"/>
            </a:endParaRPr>
          </a:p>
          <a:p>
            <a:pPr>
              <a:lnSpc>
                <a:spcPct val="150000"/>
              </a:lnSpc>
            </a:pPr>
            <a:r>
              <a:rPr lang="en-GB" dirty="0">
                <a:solidFill>
                  <a:schemeClr val="accent1">
                    <a:lumMod val="75000"/>
                  </a:schemeClr>
                </a:solidFill>
              </a:rPr>
              <a:t>Fran Branford </a:t>
            </a:r>
            <a:r>
              <a:rPr lang="en-GB" dirty="0"/>
              <a:t>– Pharmacist </a:t>
            </a:r>
          </a:p>
          <a:p>
            <a:pPr>
              <a:lnSpc>
                <a:spcPct val="150000"/>
              </a:lnSpc>
            </a:pPr>
            <a:r>
              <a:rPr lang="en-GB" dirty="0">
                <a:solidFill>
                  <a:schemeClr val="accent1">
                    <a:lumMod val="75000"/>
                  </a:schemeClr>
                </a:solidFill>
              </a:rPr>
              <a:t>Tin </a:t>
            </a:r>
            <a:r>
              <a:rPr lang="en-GB" dirty="0" err="1">
                <a:solidFill>
                  <a:schemeClr val="accent1">
                    <a:lumMod val="75000"/>
                  </a:schemeClr>
                </a:solidFill>
              </a:rPr>
              <a:t>Orchel</a:t>
            </a:r>
            <a:r>
              <a:rPr lang="en-GB" dirty="0">
                <a:solidFill>
                  <a:schemeClr val="accent1">
                    <a:lumMod val="75000"/>
                  </a:schemeClr>
                </a:solidFill>
              </a:rPr>
              <a:t> </a:t>
            </a:r>
            <a:r>
              <a:rPr lang="en-GB" dirty="0"/>
              <a:t>– Pharmacist </a:t>
            </a:r>
          </a:p>
          <a:p>
            <a:pPr>
              <a:lnSpc>
                <a:spcPct val="150000"/>
              </a:lnSpc>
            </a:pPr>
            <a:r>
              <a:rPr lang="en-GB" dirty="0">
                <a:solidFill>
                  <a:schemeClr val="accent1">
                    <a:lumMod val="75000"/>
                  </a:schemeClr>
                </a:solidFill>
              </a:rPr>
              <a:t>Kerry Gregory </a:t>
            </a:r>
            <a:r>
              <a:rPr lang="en-GB" dirty="0"/>
              <a:t>– Pharmacy Technician </a:t>
            </a:r>
          </a:p>
          <a:p>
            <a:pPr>
              <a:lnSpc>
                <a:spcPct val="150000"/>
              </a:lnSpc>
            </a:pPr>
            <a:r>
              <a:rPr lang="en-GB" dirty="0">
                <a:solidFill>
                  <a:schemeClr val="accent1">
                    <a:lumMod val="75000"/>
                  </a:schemeClr>
                </a:solidFill>
              </a:rPr>
              <a:t>Vicky Newman </a:t>
            </a:r>
            <a:r>
              <a:rPr lang="en-GB" dirty="0"/>
              <a:t>– Pharmacy Technician </a:t>
            </a:r>
          </a:p>
          <a:p>
            <a:pPr>
              <a:lnSpc>
                <a:spcPct val="150000"/>
              </a:lnSpc>
            </a:pPr>
            <a:r>
              <a:rPr lang="en-GB" dirty="0">
                <a:solidFill>
                  <a:schemeClr val="accent1">
                    <a:lumMod val="75000"/>
                  </a:schemeClr>
                </a:solidFill>
              </a:rPr>
              <a:t>Carol Glen </a:t>
            </a:r>
            <a:r>
              <a:rPr lang="en-GB" dirty="0"/>
              <a:t>– Pharmacy Technician </a:t>
            </a:r>
          </a:p>
          <a:p>
            <a:pPr>
              <a:lnSpc>
                <a:spcPct val="150000"/>
              </a:lnSpc>
            </a:pPr>
            <a:r>
              <a:rPr lang="en-GB" dirty="0">
                <a:solidFill>
                  <a:schemeClr val="accent1">
                    <a:lumMod val="75000"/>
                  </a:schemeClr>
                </a:solidFill>
              </a:rPr>
              <a:t>Nicki </a:t>
            </a:r>
            <a:r>
              <a:rPr lang="en-GB" dirty="0" err="1">
                <a:solidFill>
                  <a:schemeClr val="accent1">
                    <a:lumMod val="75000"/>
                  </a:schemeClr>
                </a:solidFill>
              </a:rPr>
              <a:t>Avenell</a:t>
            </a:r>
            <a:r>
              <a:rPr lang="en-GB" dirty="0">
                <a:solidFill>
                  <a:schemeClr val="accent1">
                    <a:lumMod val="75000"/>
                  </a:schemeClr>
                </a:solidFill>
              </a:rPr>
              <a:t> </a:t>
            </a:r>
            <a:r>
              <a:rPr lang="en-GB" dirty="0"/>
              <a:t>–Care Home Pharmacy Technician </a:t>
            </a:r>
          </a:p>
          <a:p>
            <a:pPr>
              <a:lnSpc>
                <a:spcPct val="150000"/>
              </a:lnSpc>
            </a:pPr>
            <a:r>
              <a:rPr lang="en-GB" dirty="0">
                <a:solidFill>
                  <a:schemeClr val="accent1">
                    <a:lumMod val="75000"/>
                  </a:schemeClr>
                </a:solidFill>
              </a:rPr>
              <a:t>Michelle Sutcliffe </a:t>
            </a:r>
            <a:r>
              <a:rPr lang="en-GB" dirty="0"/>
              <a:t>– Dietician </a:t>
            </a:r>
          </a:p>
        </p:txBody>
      </p:sp>
      <p:pic>
        <p:nvPicPr>
          <p:cNvPr id="4" name="Picture 3" descr="A picture containing text&#10;&#10;Description automatically generated">
            <a:extLst>
              <a:ext uri="{FF2B5EF4-FFF2-40B4-BE49-F238E27FC236}">
                <a16:creationId xmlns:a16="http://schemas.microsoft.com/office/drawing/2014/main" id="{6B26E3A0-4B58-864F-6A07-7FBE6B8C7F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63127" y="147755"/>
            <a:ext cx="2857692" cy="1066563"/>
          </a:xfrm>
          <a:prstGeom prst="rect">
            <a:avLst/>
          </a:prstGeom>
        </p:spPr>
      </p:pic>
      <p:sp>
        <p:nvSpPr>
          <p:cNvPr id="6" name="TextBox 5">
            <a:extLst>
              <a:ext uri="{FF2B5EF4-FFF2-40B4-BE49-F238E27FC236}">
                <a16:creationId xmlns:a16="http://schemas.microsoft.com/office/drawing/2014/main" id="{AAF880A2-F911-4B9C-A5AB-179EF792F3DC}"/>
              </a:ext>
            </a:extLst>
          </p:cNvPr>
          <p:cNvSpPr txBox="1"/>
          <p:nvPr/>
        </p:nvSpPr>
        <p:spPr>
          <a:xfrm>
            <a:off x="2852159" y="6176963"/>
            <a:ext cx="7257516" cy="375552"/>
          </a:xfrm>
          <a:prstGeom prst="rect">
            <a:avLst/>
          </a:prstGeom>
          <a:noFill/>
        </p:spPr>
        <p:txBody>
          <a:bodyPr wrap="square">
            <a:spAutoFit/>
          </a:bodyPr>
          <a:lstStyle/>
          <a:p>
            <a:pPr>
              <a:lnSpc>
                <a:spcPct val="107000"/>
              </a:lnSpc>
              <a:spcAft>
                <a:spcPts val="800"/>
              </a:spcAft>
            </a:pPr>
            <a:r>
              <a:rPr lang="en-GB" sz="1800" b="1" kern="100">
                <a:solidFill>
                  <a:srgbClr val="201F1E"/>
                </a:solidFill>
                <a:effectLst/>
                <a:latin typeface="Calibri" panose="020F0502020204030204" pitchFamily="34" charset="0"/>
                <a:ea typeface="Calibri" panose="020F0502020204030204" pitchFamily="34" charset="0"/>
                <a:cs typeface="Calibri" panose="020F0502020204030204" pitchFamily="34" charset="0"/>
              </a:rPr>
              <a:t>Generic Email: </a:t>
            </a:r>
            <a:r>
              <a:rPr lang="en-GB" sz="1800" b="1" u="sng"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 hiowicb-hsi.so.medicinesmanagement@nhs.net</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85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patient&#10;&#10;Description automatically generated">
            <a:extLst>
              <a:ext uri="{FF2B5EF4-FFF2-40B4-BE49-F238E27FC236}">
                <a16:creationId xmlns:a16="http://schemas.microsoft.com/office/drawing/2014/main" id="{B0B3391D-9945-FA1D-C0F7-0866166B9499}"/>
              </a:ext>
            </a:extLst>
          </p:cNvPr>
          <p:cNvPicPr>
            <a:picLocks noChangeAspect="1"/>
          </p:cNvPicPr>
          <p:nvPr/>
        </p:nvPicPr>
        <p:blipFill>
          <a:blip r:embed="rId3"/>
          <a:stretch>
            <a:fillRect/>
          </a:stretch>
        </p:blipFill>
        <p:spPr>
          <a:xfrm>
            <a:off x="248635" y="494624"/>
            <a:ext cx="10728645" cy="6258601"/>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29802" y="0"/>
            <a:ext cx="2857692" cy="1066563"/>
          </a:xfrm>
          <a:prstGeom prst="rect">
            <a:avLst/>
          </a:prstGeom>
        </p:spPr>
      </p:pic>
    </p:spTree>
    <p:extLst>
      <p:ext uri="{BB962C8B-B14F-4D97-AF65-F5344CB8AC3E}">
        <p14:creationId xmlns:p14="http://schemas.microsoft.com/office/powerpoint/2010/main" val="327653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quality standards&#10;&#10;Description automatically generated">
            <a:extLst>
              <a:ext uri="{FF2B5EF4-FFF2-40B4-BE49-F238E27FC236}">
                <a16:creationId xmlns:a16="http://schemas.microsoft.com/office/drawing/2014/main" id="{87D55CB1-ACDD-5E07-B73C-5F531CDFA74A}"/>
              </a:ext>
            </a:extLst>
          </p:cNvPr>
          <p:cNvPicPr>
            <a:picLocks noChangeAspect="1"/>
          </p:cNvPicPr>
          <p:nvPr/>
        </p:nvPicPr>
        <p:blipFill>
          <a:blip r:embed="rId3"/>
          <a:stretch>
            <a:fillRect/>
          </a:stretch>
        </p:blipFill>
        <p:spPr>
          <a:xfrm>
            <a:off x="790575" y="664063"/>
            <a:ext cx="10083386" cy="5967597"/>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7938F1AF-A648-636A-A6B6-FC8AE0D2B8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59466" y="307474"/>
            <a:ext cx="2857692" cy="1066563"/>
          </a:xfrm>
          <a:prstGeom prst="rect">
            <a:avLst/>
          </a:prstGeom>
        </p:spPr>
      </p:pic>
    </p:spTree>
    <p:extLst>
      <p:ext uri="{BB962C8B-B14F-4D97-AF65-F5344CB8AC3E}">
        <p14:creationId xmlns:p14="http://schemas.microsoft.com/office/powerpoint/2010/main" val="295235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7938F1AF-A648-636A-A6B6-FC8AE0D2B8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72308" y="521368"/>
            <a:ext cx="2857692" cy="1066563"/>
          </a:xfrm>
          <a:prstGeom prst="rect">
            <a:avLst/>
          </a:prstGeom>
        </p:spPr>
      </p:pic>
      <p:sp>
        <p:nvSpPr>
          <p:cNvPr id="2" name="TextBox 1">
            <a:extLst>
              <a:ext uri="{FF2B5EF4-FFF2-40B4-BE49-F238E27FC236}">
                <a16:creationId xmlns:a16="http://schemas.microsoft.com/office/drawing/2014/main" id="{2AA8D17B-5B3F-A1CC-98B9-108CF7712D31}"/>
              </a:ext>
            </a:extLst>
          </p:cNvPr>
          <p:cNvSpPr txBox="1"/>
          <p:nvPr/>
        </p:nvSpPr>
        <p:spPr>
          <a:xfrm>
            <a:off x="1086832" y="1871478"/>
            <a:ext cx="1001063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1C2244"/>
                </a:solidFill>
                <a:ea typeface="+mn-lt"/>
                <a:cs typeface="+mn-lt"/>
              </a:rPr>
              <a:t>Prescribers are responsible for practicing within their own scope of practice and competence:</a:t>
            </a:r>
            <a:endParaRPr lang="en-US" sz="2800" dirty="0">
              <a:solidFill>
                <a:srgbClr val="000000"/>
              </a:solidFill>
              <a:ea typeface="+mn-lt"/>
              <a:cs typeface="+mn-lt"/>
            </a:endParaRPr>
          </a:p>
          <a:p>
            <a:endParaRPr lang="en-US" sz="2800" dirty="0">
              <a:solidFill>
                <a:srgbClr val="1C2244"/>
              </a:solidFill>
              <a:ea typeface="+mn-lt"/>
              <a:cs typeface="+mn-lt"/>
            </a:endParaRPr>
          </a:p>
          <a:p>
            <a:pPr marL="457200" indent="-457200">
              <a:buFont typeface="Arial"/>
              <a:buChar char="•"/>
            </a:pPr>
            <a:r>
              <a:rPr lang="en-US" sz="2800" dirty="0">
                <a:solidFill>
                  <a:srgbClr val="1C2244"/>
                </a:solidFill>
                <a:ea typeface="+mn-lt"/>
                <a:cs typeface="+mn-lt"/>
              </a:rPr>
              <a:t>delegating where appropriate</a:t>
            </a:r>
            <a:endParaRPr lang="en-US" sz="2800" dirty="0">
              <a:solidFill>
                <a:srgbClr val="000000"/>
              </a:solidFill>
              <a:ea typeface="+mn-lt"/>
              <a:cs typeface="+mn-lt"/>
            </a:endParaRPr>
          </a:p>
          <a:p>
            <a:pPr marL="457200" indent="-457200">
              <a:buFont typeface="Arial"/>
              <a:buChar char="•"/>
            </a:pPr>
            <a:r>
              <a:rPr lang="en-US" sz="2800" dirty="0">
                <a:solidFill>
                  <a:srgbClr val="1C2244"/>
                </a:solidFill>
                <a:ea typeface="+mn-lt"/>
                <a:cs typeface="+mn-lt"/>
              </a:rPr>
              <a:t>seeking support when required</a:t>
            </a:r>
            <a:endParaRPr lang="en-US" sz="2800" dirty="0">
              <a:solidFill>
                <a:srgbClr val="000000"/>
              </a:solidFill>
              <a:ea typeface="+mn-lt"/>
              <a:cs typeface="+mn-lt"/>
            </a:endParaRPr>
          </a:p>
          <a:p>
            <a:pPr marL="457200" indent="-457200">
              <a:buFont typeface="Arial"/>
              <a:buChar char="•"/>
            </a:pPr>
            <a:r>
              <a:rPr lang="en-US" sz="2800" dirty="0">
                <a:solidFill>
                  <a:srgbClr val="1C2244"/>
                </a:solidFill>
                <a:ea typeface="+mn-lt"/>
                <a:cs typeface="+mn-lt"/>
              </a:rPr>
              <a:t>using their acquired knowledge, skills and professional judgement.</a:t>
            </a:r>
            <a:endParaRPr lang="en-US" sz="2800" dirty="0">
              <a:cs typeface="Calibri"/>
            </a:endParaRPr>
          </a:p>
        </p:txBody>
      </p:sp>
    </p:spTree>
    <p:extLst>
      <p:ext uri="{BB962C8B-B14F-4D97-AF65-F5344CB8AC3E}">
        <p14:creationId xmlns:p14="http://schemas.microsoft.com/office/powerpoint/2010/main" val="14703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7938F1AF-A648-636A-A6B6-FC8AE0D2B8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72308" y="521368"/>
            <a:ext cx="2857692" cy="1066563"/>
          </a:xfrm>
          <a:prstGeom prst="rect">
            <a:avLst/>
          </a:prstGeom>
        </p:spPr>
      </p:pic>
      <p:sp>
        <p:nvSpPr>
          <p:cNvPr id="2" name="TextBox 1">
            <a:extLst>
              <a:ext uri="{FF2B5EF4-FFF2-40B4-BE49-F238E27FC236}">
                <a16:creationId xmlns:a16="http://schemas.microsoft.com/office/drawing/2014/main" id="{2AA8D17B-5B3F-A1CC-98B9-108CF7712D31}"/>
              </a:ext>
            </a:extLst>
          </p:cNvPr>
          <p:cNvSpPr txBox="1"/>
          <p:nvPr/>
        </p:nvSpPr>
        <p:spPr>
          <a:xfrm>
            <a:off x="1086832" y="1871478"/>
            <a:ext cx="1001063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1C2244"/>
                </a:solidFill>
                <a:ea typeface="+mn-lt"/>
                <a:cs typeface="+mn-lt"/>
              </a:rPr>
              <a:t>Prescribing safely through personal development and</a:t>
            </a:r>
            <a:endParaRPr lang="en-US"/>
          </a:p>
          <a:p>
            <a:r>
              <a:rPr lang="en-US" sz="2800">
                <a:solidFill>
                  <a:srgbClr val="1C2244"/>
                </a:solidFill>
                <a:ea typeface="+mn-lt"/>
                <a:cs typeface="+mn-lt"/>
              </a:rPr>
              <a:t>improving practice:</a:t>
            </a:r>
            <a:endParaRPr lang="en-US"/>
          </a:p>
          <a:p>
            <a:endParaRPr lang="en-US" sz="2800">
              <a:solidFill>
                <a:srgbClr val="1C2244"/>
              </a:solidFill>
              <a:ea typeface="+mn-lt"/>
              <a:cs typeface="+mn-lt"/>
            </a:endParaRPr>
          </a:p>
          <a:p>
            <a:pPr marL="457200" indent="-457200">
              <a:buFont typeface="Arial"/>
              <a:buChar char="•"/>
            </a:pPr>
            <a:r>
              <a:rPr lang="en-US" sz="2800">
                <a:solidFill>
                  <a:srgbClr val="1C2244"/>
                </a:solidFill>
                <a:ea typeface="+mn-lt"/>
                <a:cs typeface="+mn-lt"/>
              </a:rPr>
              <a:t>Personal development</a:t>
            </a:r>
            <a:endParaRPr lang="en-US" sz="2800">
              <a:solidFill>
                <a:srgbClr val="000000"/>
              </a:solidFill>
              <a:ea typeface="+mn-lt"/>
              <a:cs typeface="+mn-lt"/>
            </a:endParaRPr>
          </a:p>
          <a:p>
            <a:pPr marL="457200" indent="-457200">
              <a:buFont typeface="Arial"/>
              <a:buChar char="•"/>
            </a:pPr>
            <a:r>
              <a:rPr lang="en-US" sz="2800">
                <a:solidFill>
                  <a:srgbClr val="1C2244"/>
                </a:solidFill>
                <a:ea typeface="+mn-lt"/>
                <a:cs typeface="+mn-lt"/>
              </a:rPr>
              <a:t>Improving practice</a:t>
            </a:r>
          </a:p>
          <a:p>
            <a:pPr marL="457200" indent="-457200">
              <a:buFont typeface="Arial"/>
              <a:buChar char="•"/>
            </a:pPr>
            <a:r>
              <a:rPr lang="en-US" sz="2800">
                <a:solidFill>
                  <a:srgbClr val="1C2244"/>
                </a:solidFill>
                <a:ea typeface="Calibri" panose="020F0502020204030204"/>
                <a:cs typeface="Calibri"/>
              </a:rPr>
              <a:t>Personal formulary</a:t>
            </a:r>
          </a:p>
          <a:p>
            <a:pPr marL="457200" indent="-457200">
              <a:buFont typeface="Arial"/>
              <a:buChar char="•"/>
            </a:pPr>
            <a:r>
              <a:rPr lang="en-US" sz="2800">
                <a:solidFill>
                  <a:srgbClr val="1C2244"/>
                </a:solidFill>
                <a:ea typeface="Calibri" panose="020F0502020204030204"/>
                <a:cs typeface="Calibri"/>
              </a:rPr>
              <a:t>Portfolio of evidence</a:t>
            </a:r>
          </a:p>
        </p:txBody>
      </p:sp>
    </p:spTree>
    <p:extLst>
      <p:ext uri="{BB962C8B-B14F-4D97-AF65-F5344CB8AC3E}">
        <p14:creationId xmlns:p14="http://schemas.microsoft.com/office/powerpoint/2010/main" val="71550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4139D8B-1EC1-4587-7CA7-E072F2CC7B3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334308" y="0"/>
            <a:ext cx="2857692" cy="1066563"/>
          </a:xfrm>
          <a:prstGeom prst="rect">
            <a:avLst/>
          </a:prstGeom>
        </p:spPr>
      </p:pic>
      <p:sp>
        <p:nvSpPr>
          <p:cNvPr id="5" name="Speech Bubble: Rectangle with Corners Rounded 4">
            <a:extLst>
              <a:ext uri="{FF2B5EF4-FFF2-40B4-BE49-F238E27FC236}">
                <a16:creationId xmlns:a16="http://schemas.microsoft.com/office/drawing/2014/main" id="{073B949B-3362-1D5A-68AF-1C44268770A9}"/>
              </a:ext>
            </a:extLst>
          </p:cNvPr>
          <p:cNvSpPr/>
          <p:nvPr/>
        </p:nvSpPr>
        <p:spPr>
          <a:xfrm>
            <a:off x="1151993" y="1504713"/>
            <a:ext cx="10192814" cy="418171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A person taking </a:t>
            </a:r>
            <a:r>
              <a:rPr lang="en-GB" sz="3200" b="1"/>
              <a:t>ten or more medications</a:t>
            </a:r>
            <a:r>
              <a:rPr lang="en-GB" sz="3200"/>
              <a:t> is 100% more likely to be admitted to hospital because of an adverse drug reaction.​   </a:t>
            </a:r>
          </a:p>
          <a:p>
            <a:pPr algn="ctr"/>
            <a:endParaRPr lang="en-GB" sz="3200"/>
          </a:p>
          <a:p>
            <a:pPr algn="ctr"/>
            <a:r>
              <a:rPr lang="en-GB" sz="3200"/>
              <a:t>True or False?</a:t>
            </a:r>
            <a:endParaRPr lang="en-GB" sz="3200">
              <a:cs typeface="Calibri"/>
            </a:endParaRPr>
          </a:p>
        </p:txBody>
      </p:sp>
    </p:spTree>
    <p:extLst>
      <p:ext uri="{BB962C8B-B14F-4D97-AF65-F5344CB8AC3E}">
        <p14:creationId xmlns:p14="http://schemas.microsoft.com/office/powerpoint/2010/main" val="115058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11BE-A351-9D50-6DE1-0A59C5AE885A}"/>
              </a:ext>
            </a:extLst>
          </p:cNvPr>
          <p:cNvSpPr>
            <a:spLocks noGrp="1"/>
          </p:cNvSpPr>
          <p:nvPr>
            <p:ph type="title"/>
          </p:nvPr>
        </p:nvSpPr>
        <p:spPr/>
        <p:txBody>
          <a:bodyPr/>
          <a:lstStyle/>
          <a:p>
            <a:r>
              <a:rPr lang="en-GB" sz="1600" dirty="0">
                <a:solidFill>
                  <a:srgbClr val="000000"/>
                </a:solidFill>
              </a:rPr>
              <a:t>  </a:t>
            </a:r>
            <a:r>
              <a:rPr lang="en-GB" b="1" dirty="0">
                <a:solidFill>
                  <a:schemeClr val="accent1"/>
                </a:solidFill>
              </a:rPr>
              <a:t>Overprescribing </a:t>
            </a:r>
            <a:endParaRPr lang="en-GB" b="1" dirty="0">
              <a:solidFill>
                <a:schemeClr val="accent1"/>
              </a:solidFill>
              <a:cs typeface="Calibri Light"/>
            </a:endParaRPr>
          </a:p>
        </p:txBody>
      </p:sp>
      <p:sp>
        <p:nvSpPr>
          <p:cNvPr id="3" name="Content Placeholder 2">
            <a:extLst>
              <a:ext uri="{FF2B5EF4-FFF2-40B4-BE49-F238E27FC236}">
                <a16:creationId xmlns:a16="http://schemas.microsoft.com/office/drawing/2014/main" id="{C80BC6AE-0BE9-7FFD-E9A6-71EC2AB8240F}"/>
              </a:ext>
            </a:extLst>
          </p:cNvPr>
          <p:cNvSpPr>
            <a:spLocks noGrp="1"/>
          </p:cNvSpPr>
          <p:nvPr>
            <p:ph idx="1"/>
          </p:nvPr>
        </p:nvSpPr>
        <p:spPr/>
        <p:txBody>
          <a:bodyPr vert="horz" lIns="91440" tIns="45720" rIns="91440" bIns="45720" rtlCol="0" anchor="t">
            <a:normAutofit/>
          </a:bodyPr>
          <a:lstStyle/>
          <a:p>
            <a:pPr marL="0" indent="0">
              <a:buNone/>
            </a:pPr>
            <a:r>
              <a:rPr lang="en-GB" sz="2400" dirty="0">
                <a:solidFill>
                  <a:srgbClr val="333333"/>
                </a:solidFill>
              </a:rPr>
              <a:t>Overprescribing</a:t>
            </a:r>
            <a:r>
              <a:rPr lang="en-GB" sz="2400" dirty="0">
                <a:solidFill>
                  <a:srgbClr val="333333"/>
                </a:solidFill>
                <a:ea typeface="+mn-lt"/>
                <a:cs typeface="+mn-lt"/>
              </a:rPr>
              <a:t> refers to situations where patients are prescribed medicines:</a:t>
            </a:r>
            <a:endParaRPr lang="en-GB" sz="2400" dirty="0">
              <a:cs typeface="Calibri"/>
            </a:endParaRPr>
          </a:p>
          <a:p>
            <a:pPr marL="0" indent="0">
              <a:buNone/>
            </a:pPr>
            <a:endParaRPr lang="en-GB" sz="2400" dirty="0">
              <a:solidFill>
                <a:srgbClr val="333333"/>
              </a:solidFill>
              <a:ea typeface="+mn-lt"/>
              <a:cs typeface="+mn-lt"/>
            </a:endParaRPr>
          </a:p>
          <a:p>
            <a:r>
              <a:rPr lang="en-GB" sz="2400" dirty="0">
                <a:solidFill>
                  <a:srgbClr val="333333"/>
                </a:solidFill>
                <a:ea typeface="+mn-lt"/>
                <a:cs typeface="+mn-lt"/>
              </a:rPr>
              <a:t>that they do not need or want</a:t>
            </a:r>
            <a:endParaRPr lang="en-GB" sz="2400" dirty="0">
              <a:cs typeface="Calibri"/>
            </a:endParaRPr>
          </a:p>
          <a:p>
            <a:r>
              <a:rPr lang="en-GB" sz="2400" dirty="0">
                <a:solidFill>
                  <a:srgbClr val="333333"/>
                </a:solidFill>
                <a:ea typeface="+mn-lt"/>
                <a:cs typeface="+mn-lt"/>
              </a:rPr>
              <a:t>where potential harm outweighs the benefit of the medication</a:t>
            </a:r>
            <a:endParaRPr lang="en-GB" sz="2400" dirty="0">
              <a:cs typeface="Calibri"/>
            </a:endParaRPr>
          </a:p>
          <a:p>
            <a:r>
              <a:rPr lang="en-GB" sz="2400" dirty="0">
                <a:solidFill>
                  <a:srgbClr val="333333"/>
                </a:solidFill>
                <a:ea typeface="+mn-lt"/>
                <a:cs typeface="+mn-lt"/>
              </a:rPr>
              <a:t>when a better alternative is available but not prescribed</a:t>
            </a:r>
            <a:endParaRPr lang="en-GB" sz="2400" dirty="0">
              <a:cs typeface="Calibri"/>
            </a:endParaRPr>
          </a:p>
          <a:p>
            <a:r>
              <a:rPr lang="en-GB" sz="2400" dirty="0">
                <a:solidFill>
                  <a:srgbClr val="333333"/>
                </a:solidFill>
                <a:ea typeface="+mn-lt"/>
                <a:cs typeface="+mn-lt"/>
              </a:rPr>
              <a:t>where the medicine is appropriate for a condition but not the individual patient</a:t>
            </a:r>
            <a:endParaRPr lang="en-GB" sz="2400" dirty="0">
              <a:cs typeface="Calibri"/>
            </a:endParaRPr>
          </a:p>
          <a:p>
            <a:r>
              <a:rPr lang="en-GB" sz="2400" dirty="0">
                <a:solidFill>
                  <a:srgbClr val="333333"/>
                </a:solidFill>
                <a:ea typeface="+mn-lt"/>
                <a:cs typeface="+mn-lt"/>
              </a:rPr>
              <a:t>when a condition changes and the medicine is no longer appropriate or required but is still prescribed</a:t>
            </a:r>
            <a:endParaRPr lang="en-GB" sz="2400" dirty="0">
              <a:cs typeface="Calibri"/>
            </a:endParaRPr>
          </a:p>
          <a:p>
            <a:endParaRPr lang="en-GB" sz="2000" dirty="0">
              <a:solidFill>
                <a:srgbClr val="333333"/>
              </a:solidFill>
              <a:ea typeface="+mn-lt"/>
              <a:cs typeface="+mn-lt"/>
            </a:endParaRPr>
          </a:p>
        </p:txBody>
      </p:sp>
      <p:pic>
        <p:nvPicPr>
          <p:cNvPr id="4" name="Picture 3" descr="A picture containing text&#10;&#10;Description automatically generated">
            <a:extLst>
              <a:ext uri="{FF2B5EF4-FFF2-40B4-BE49-F238E27FC236}">
                <a16:creationId xmlns:a16="http://schemas.microsoft.com/office/drawing/2014/main" id="{BFCDE695-2F50-F891-70D1-A3E331BAE5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9677" y="494624"/>
            <a:ext cx="2857692" cy="1066563"/>
          </a:xfrm>
          <a:prstGeom prst="rect">
            <a:avLst/>
          </a:prstGeom>
        </p:spPr>
      </p:pic>
    </p:spTree>
    <p:extLst>
      <p:ext uri="{BB962C8B-B14F-4D97-AF65-F5344CB8AC3E}">
        <p14:creationId xmlns:p14="http://schemas.microsoft.com/office/powerpoint/2010/main" val="3973966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6053095509AE4DA4D95A7C8C72EEFD" ma:contentTypeVersion="6" ma:contentTypeDescription="Create a new document." ma:contentTypeScope="" ma:versionID="d742b6429be6cfa60dfcaaa1d1301940">
  <xsd:schema xmlns:xsd="http://www.w3.org/2001/XMLSchema" xmlns:xs="http://www.w3.org/2001/XMLSchema" xmlns:p="http://schemas.microsoft.com/office/2006/metadata/properties" xmlns:ns2="ea38cdad-2d6b-4819-ac31-b396b42b0228" xmlns:ns3="e719c2e2-bc7b-4411-bd3e-4cd3bd8d88ab" targetNamespace="http://schemas.microsoft.com/office/2006/metadata/properties" ma:root="true" ma:fieldsID="8026ca8561a33c750063ca933637e769" ns2:_="" ns3:_="">
    <xsd:import namespace="ea38cdad-2d6b-4819-ac31-b396b42b0228"/>
    <xsd:import namespace="e719c2e2-bc7b-4411-bd3e-4cd3bd8d88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38cdad-2d6b-4819-ac31-b396b42b02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19c2e2-bc7b-4411-bd3e-4cd3bd8d88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40B7DB-EFCB-4514-B063-F7E45CB31184}">
  <ds:schemaRefs>
    <ds:schemaRef ds:uri="http://schemas.microsoft.com/sharepoint/v3/contenttype/forms"/>
  </ds:schemaRefs>
</ds:datastoreItem>
</file>

<file path=customXml/itemProps2.xml><?xml version="1.0" encoding="utf-8"?>
<ds:datastoreItem xmlns:ds="http://schemas.openxmlformats.org/officeDocument/2006/customXml" ds:itemID="{8E08F804-BDC3-482F-A68A-4C52E265DCC8}">
  <ds:schemaRefs>
    <ds:schemaRef ds:uri="http://purl.org/dc/elements/1.1/"/>
    <ds:schemaRef ds:uri="http://www.w3.org/XML/1998/namespace"/>
    <ds:schemaRef ds:uri="http://purl.org/dc/terms/"/>
    <ds:schemaRef ds:uri="ea38cdad-2d6b-4819-ac31-b396b42b0228"/>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e719c2e2-bc7b-4411-bd3e-4cd3bd8d88ab"/>
    <ds:schemaRef ds:uri="http://purl.org/dc/dcmitype/"/>
  </ds:schemaRefs>
</ds:datastoreItem>
</file>

<file path=customXml/itemProps3.xml><?xml version="1.0" encoding="utf-8"?>
<ds:datastoreItem xmlns:ds="http://schemas.openxmlformats.org/officeDocument/2006/customXml" ds:itemID="{077D1F4E-7D21-43E4-B422-38C3855CE07A}">
  <ds:schemaRefs>
    <ds:schemaRef ds:uri="e719c2e2-bc7b-4411-bd3e-4cd3bd8d88ab"/>
    <ds:schemaRef ds:uri="ea38cdad-2d6b-4819-ac31-b396b42b02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252</TotalTime>
  <Words>1344</Words>
  <Application>Microsoft Office PowerPoint</Application>
  <PresentationFormat>Widescreen</PresentationFormat>
  <Paragraphs>166</Paragraphs>
  <Slides>33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Arial</vt:lpstr>
      <vt:lpstr>Calibri</vt:lpstr>
      <vt:lpstr>Calibri Light</vt:lpstr>
      <vt:lpstr>Courier New</vt:lpstr>
      <vt:lpstr>Office Theme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  Overprescribing </vt:lpstr>
      <vt:lpstr>PowerPoint Presentation</vt:lpstr>
      <vt:lpstr>  Overprescribing risks</vt:lpstr>
      <vt:lpstr>PowerPoint Presentation</vt:lpstr>
      <vt:lpstr>  High risk medicines</vt:lpstr>
      <vt:lpstr>PowerPoint Presentation</vt:lpstr>
      <vt:lpstr>Examples of medication incidents</vt:lpstr>
      <vt:lpstr>Tools to support safe prescribing</vt:lpstr>
      <vt:lpstr> The HIOW Formulary </vt:lpstr>
      <vt:lpstr>PowerPoint Presentation</vt:lpstr>
      <vt:lpstr>PowerPoint Presentation</vt:lpstr>
      <vt:lpstr>PowerPoint Presentation</vt:lpstr>
      <vt:lpstr>PowerPoint Presentation</vt:lpstr>
      <vt:lpstr>Optimise Rx</vt:lpstr>
      <vt:lpstr> Optimise Rx– best practice and safety </vt:lpstr>
      <vt:lpstr> Optimise Rx– best practice and safety </vt:lpstr>
      <vt:lpstr>Optimise Rx– best practice and safety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Southampton Medicines Optimisation Team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WAKELIN, Sue (NHS HAMPSHIRE AND ISLE OF WIGHT ICB - D9Y0V)</dc:creator>
  <cp:lastModifiedBy>WHITE, Andrea (NHS HAMPSHIRE AND ISLE OF WIGHT ICB - D9Y0V)</cp:lastModifiedBy>
  <cp:revision>7</cp:revision>
  <dcterms:created xsi:type="dcterms:W3CDTF">2023-11-22T16:10:51Z</dcterms:created>
  <dcterms:modified xsi:type="dcterms:W3CDTF">2024-03-06T15:24:22Z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0x010100FA6053095509AE4DA4D95A7C8C72EEFD</vt:lpwstr>
  </property>
</Properties>
</file>