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30"/>
  </p:notesMasterIdLst>
  <p:sldIdLst>
    <p:sldId id="256" r:id="rId5"/>
    <p:sldId id="257" r:id="rId6"/>
    <p:sldId id="259" r:id="rId7"/>
    <p:sldId id="258" r:id="rId8"/>
    <p:sldId id="293" r:id="rId9"/>
    <p:sldId id="261" r:id="rId10"/>
    <p:sldId id="262" r:id="rId11"/>
    <p:sldId id="263" r:id="rId12"/>
    <p:sldId id="264" r:id="rId13"/>
    <p:sldId id="266" r:id="rId14"/>
    <p:sldId id="289" r:id="rId15"/>
    <p:sldId id="292" r:id="rId16"/>
    <p:sldId id="267" r:id="rId17"/>
    <p:sldId id="268" r:id="rId18"/>
    <p:sldId id="269" r:id="rId19"/>
    <p:sldId id="270" r:id="rId20"/>
    <p:sldId id="272" r:id="rId21"/>
    <p:sldId id="273" r:id="rId22"/>
    <p:sldId id="274" r:id="rId23"/>
    <p:sldId id="275" r:id="rId24"/>
    <p:sldId id="276" r:id="rId25"/>
    <p:sldId id="277" r:id="rId26"/>
    <p:sldId id="282" r:id="rId27"/>
    <p:sldId id="294" r:id="rId28"/>
    <p:sldId id="283" r:id="rId29"/>
  </p:sldIdLst>
  <p:sldSz cx="18288000" cy="10287000"/>
  <p:notesSz cx="6858000" cy="9144000"/>
  <p:embeddedFontLst>
    <p:embeddedFont>
      <p:font typeface="Lato" panose="020F0502020204030203" pitchFamily="34" charset="0"/>
      <p:regular r:id="rId31"/>
      <p:bold r:id="rId32"/>
      <p:italic r:id="rId33"/>
      <p:boldItalic r:id="rId34"/>
    </p:embeddedFont>
    <p:embeddedFont>
      <p:font typeface="Merriweather" panose="00000500000000000000" pitchFamily="2" charset="0"/>
      <p:regular r:id="rId35"/>
      <p:bold r:id="rId36"/>
      <p:italic r:id="rId37"/>
      <p:boldItalic r:id="rId38"/>
    </p:embeddedFont>
    <p:embeddedFont>
      <p:font typeface="Noto Sans Symbols" panose="020B0604020202020204" charset="0"/>
      <p:regular r:id="rId39"/>
      <p:bold r:id="rId40"/>
    </p:embeddedFont>
    <p:embeddedFont>
      <p:font typeface="Overpass" panose="020B0604020202020204" charset="0"/>
      <p:regular r:id="rId41"/>
      <p:bold r:id="rId42"/>
      <p:italic r:id="rId43"/>
      <p:boldItalic r:id="rId44"/>
    </p:embeddedFont>
    <p:embeddedFont>
      <p:font typeface="Roboto" panose="02000000000000000000" pitchFamily="2"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53" roundtripDataSignature="AMtx7mg0MeRijO936q3dTubH1xtZXzrS5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646"/>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D1E8FA-7F98-4C3F-AB4F-0D8E01B48867}" v="1336" dt="2024-03-05T18:50:03.339"/>
    <p1510:client id="{24B38A0A-69DC-2166-3164-893A523A6CAD}" v="66" dt="2024-03-05T14:51:54.537"/>
    <p1510:client id="{2770898B-2A14-4EE1-9B4B-51768CA63779}" v="180" dt="2024-03-06T16:52:43.434"/>
    <p1510:client id="{3D54F9CB-8BB8-4E38-B778-97F056A614B6}" vWet="2" dt="2024-03-05T14:00:30.837"/>
    <p1510:client id="{4BE2F326-E311-4E53-8C1C-951EB3B602CC}" v="1914" dt="2024-03-05T14:21:44.897"/>
    <p1510:client id="{5A1C58E1-E7AA-4B5D-B5EE-022BC13F2B60}" v="4146" dt="2024-03-05T18:52:59.542"/>
    <p1510:client id="{6E6AB40C-EACC-4179-B166-A9F9C553791F}" v="4" dt="2024-03-06T17:00:43.744"/>
    <p1510:client id="{CFECB6E0-FE36-4E21-A7FD-2F3E74868D44}" v="628" dt="2024-03-06T09:43:18.092"/>
    <p1510:client id="{FA14E70B-8284-48B6-8E04-3AC74906EBAE}" v="1135" dt="2024-03-05T16:48:47.8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9.fntdata"/><Relationship Id="rId21" Type="http://schemas.openxmlformats.org/officeDocument/2006/relationships/slide" Target="slides/slide17.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3" Type="http://customschemas.google.com/relationships/presentationmetadata" Target="metadata"/><Relationship Id="rId58"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fntdata"/><Relationship Id="rId44" Type="http://schemas.openxmlformats.org/officeDocument/2006/relationships/font" Target="fonts/font1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font" Target="fonts/font18.fntdata"/><Relationship Id="rId56"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59"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font" Target="fonts/font11.fntdata"/><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6.fntdata"/><Relationship Id="rId5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 McLaughlin" userId="S::anna.mclaughlin@stopdomesticabuse.uk::a69b9eec-8d6f-4549-a26f-c6135547d941" providerId="AD" clId="Web-{FA14E70B-8284-48B6-8E04-3AC74906EBAE}"/>
    <pc:docChg chg="addSld delSld modSld">
      <pc:chgData name="Anna McLaughlin" userId="S::anna.mclaughlin@stopdomesticabuse.uk::a69b9eec-8d6f-4549-a26f-c6135547d941" providerId="AD" clId="Web-{FA14E70B-8284-48B6-8E04-3AC74906EBAE}" dt="2024-03-05T16:48:47.832" v="707" actId="20577"/>
      <pc:docMkLst>
        <pc:docMk/>
      </pc:docMkLst>
      <pc:sldChg chg="modSp">
        <pc:chgData name="Anna McLaughlin" userId="S::anna.mclaughlin@stopdomesticabuse.uk::a69b9eec-8d6f-4549-a26f-c6135547d941" providerId="AD" clId="Web-{FA14E70B-8284-48B6-8E04-3AC74906EBAE}" dt="2024-03-05T16:24:25.551" v="628" actId="20577"/>
        <pc:sldMkLst>
          <pc:docMk/>
          <pc:sldMk cId="0" sldId="256"/>
        </pc:sldMkLst>
        <pc:spChg chg="mod">
          <ac:chgData name="Anna McLaughlin" userId="S::anna.mclaughlin@stopdomesticabuse.uk::a69b9eec-8d6f-4549-a26f-c6135547d941" providerId="AD" clId="Web-{FA14E70B-8284-48B6-8E04-3AC74906EBAE}" dt="2024-03-05T16:24:25.551" v="628" actId="20577"/>
          <ac:spMkLst>
            <pc:docMk/>
            <pc:sldMk cId="0" sldId="256"/>
            <ac:spMk id="94" creationId="{00000000-0000-0000-0000-000000000000}"/>
          </ac:spMkLst>
        </pc:spChg>
        <pc:spChg chg="mod">
          <ac:chgData name="Anna McLaughlin" userId="S::anna.mclaughlin@stopdomesticabuse.uk::a69b9eec-8d6f-4549-a26f-c6135547d941" providerId="AD" clId="Web-{FA14E70B-8284-48B6-8E04-3AC74906EBAE}" dt="2024-03-05T15:50:47.774" v="40" actId="20577"/>
          <ac:spMkLst>
            <pc:docMk/>
            <pc:sldMk cId="0" sldId="256"/>
            <ac:spMk id="95" creationId="{00000000-0000-0000-0000-000000000000}"/>
          </ac:spMkLst>
        </pc:spChg>
        <pc:picChg chg="mod">
          <ac:chgData name="Anna McLaughlin" userId="S::anna.mclaughlin@stopdomesticabuse.uk::a69b9eec-8d6f-4549-a26f-c6135547d941" providerId="AD" clId="Web-{FA14E70B-8284-48B6-8E04-3AC74906EBAE}" dt="2024-03-05T15:51:02.290" v="41" actId="14100"/>
          <ac:picMkLst>
            <pc:docMk/>
            <pc:sldMk cId="0" sldId="256"/>
            <ac:picMk id="2" creationId="{ACD6C535-F00F-8717-583F-C6A8E54B0918}"/>
          </ac:picMkLst>
        </pc:picChg>
      </pc:sldChg>
      <pc:sldChg chg="modSp">
        <pc:chgData name="Anna McLaughlin" userId="S::anna.mclaughlin@stopdomesticabuse.uk::a69b9eec-8d6f-4549-a26f-c6135547d941" providerId="AD" clId="Web-{FA14E70B-8284-48B6-8E04-3AC74906EBAE}" dt="2024-03-05T16:13:56.522" v="196" actId="1076"/>
        <pc:sldMkLst>
          <pc:docMk/>
          <pc:sldMk cId="0" sldId="257"/>
        </pc:sldMkLst>
        <pc:spChg chg="mod">
          <ac:chgData name="Anna McLaughlin" userId="S::anna.mclaughlin@stopdomesticabuse.uk::a69b9eec-8d6f-4549-a26f-c6135547d941" providerId="AD" clId="Web-{FA14E70B-8284-48B6-8E04-3AC74906EBAE}" dt="2024-03-05T16:00:20.895" v="115" actId="14100"/>
          <ac:spMkLst>
            <pc:docMk/>
            <pc:sldMk cId="0" sldId="257"/>
            <ac:spMk id="105" creationId="{00000000-0000-0000-0000-000000000000}"/>
          </ac:spMkLst>
        </pc:spChg>
        <pc:spChg chg="mod">
          <ac:chgData name="Anna McLaughlin" userId="S::anna.mclaughlin@stopdomesticabuse.uk::a69b9eec-8d6f-4549-a26f-c6135547d941" providerId="AD" clId="Web-{FA14E70B-8284-48B6-8E04-3AC74906EBAE}" dt="2024-03-05T15:59:53.317" v="107" actId="20577"/>
          <ac:spMkLst>
            <pc:docMk/>
            <pc:sldMk cId="0" sldId="257"/>
            <ac:spMk id="106" creationId="{00000000-0000-0000-0000-000000000000}"/>
          </ac:spMkLst>
        </pc:spChg>
        <pc:spChg chg="mod">
          <ac:chgData name="Anna McLaughlin" userId="S::anna.mclaughlin@stopdomesticabuse.uk::a69b9eec-8d6f-4549-a26f-c6135547d941" providerId="AD" clId="Web-{FA14E70B-8284-48B6-8E04-3AC74906EBAE}" dt="2024-03-05T15:49:46.038" v="33" actId="1076"/>
          <ac:spMkLst>
            <pc:docMk/>
            <pc:sldMk cId="0" sldId="257"/>
            <ac:spMk id="107" creationId="{00000000-0000-0000-0000-000000000000}"/>
          </ac:spMkLst>
        </pc:spChg>
        <pc:spChg chg="mod">
          <ac:chgData name="Anna McLaughlin" userId="S::anna.mclaughlin@stopdomesticabuse.uk::a69b9eec-8d6f-4549-a26f-c6135547d941" providerId="AD" clId="Web-{FA14E70B-8284-48B6-8E04-3AC74906EBAE}" dt="2024-03-05T15:51:43.556" v="48" actId="20577"/>
          <ac:spMkLst>
            <pc:docMk/>
            <pc:sldMk cId="0" sldId="257"/>
            <ac:spMk id="108" creationId="{00000000-0000-0000-0000-000000000000}"/>
          </ac:spMkLst>
        </pc:spChg>
        <pc:picChg chg="mod">
          <ac:chgData name="Anna McLaughlin" userId="S::anna.mclaughlin@stopdomesticabuse.uk::a69b9eec-8d6f-4549-a26f-c6135547d941" providerId="AD" clId="Web-{FA14E70B-8284-48B6-8E04-3AC74906EBAE}" dt="2024-03-05T15:59:59.020" v="108" actId="1076"/>
          <ac:picMkLst>
            <pc:docMk/>
            <pc:sldMk cId="0" sldId="257"/>
            <ac:picMk id="3" creationId="{5825AC79-DB87-0A2A-9D5E-5F20C4D79217}"/>
          </ac:picMkLst>
        </pc:picChg>
        <pc:picChg chg="mod">
          <ac:chgData name="Anna McLaughlin" userId="S::anna.mclaughlin@stopdomesticabuse.uk::a69b9eec-8d6f-4549-a26f-c6135547d941" providerId="AD" clId="Web-{FA14E70B-8284-48B6-8E04-3AC74906EBAE}" dt="2024-03-05T16:13:56.522" v="196" actId="1076"/>
          <ac:picMkLst>
            <pc:docMk/>
            <pc:sldMk cId="0" sldId="257"/>
            <ac:picMk id="6" creationId="{92F21222-7757-C121-F719-DF2872167285}"/>
          </ac:picMkLst>
        </pc:picChg>
      </pc:sldChg>
      <pc:sldChg chg="addSp delSp modSp">
        <pc:chgData name="Anna McLaughlin" userId="S::anna.mclaughlin@stopdomesticabuse.uk::a69b9eec-8d6f-4549-a26f-c6135547d941" providerId="AD" clId="Web-{FA14E70B-8284-48B6-8E04-3AC74906EBAE}" dt="2024-03-05T16:14:19.991" v="200" actId="1076"/>
        <pc:sldMkLst>
          <pc:docMk/>
          <pc:sldMk cId="0" sldId="258"/>
        </pc:sldMkLst>
        <pc:spChg chg="mod">
          <ac:chgData name="Anna McLaughlin" userId="S::anna.mclaughlin@stopdomesticabuse.uk::a69b9eec-8d6f-4549-a26f-c6135547d941" providerId="AD" clId="Web-{FA14E70B-8284-48B6-8E04-3AC74906EBAE}" dt="2024-03-05T16:04:52.370" v="127"/>
          <ac:spMkLst>
            <pc:docMk/>
            <pc:sldMk cId="0" sldId="258"/>
            <ac:spMk id="2" creationId="{2DE59904-6E11-AEDE-AF84-57C13E74015B}"/>
          </ac:spMkLst>
        </pc:spChg>
        <pc:spChg chg="mod">
          <ac:chgData name="Anna McLaughlin" userId="S::anna.mclaughlin@stopdomesticabuse.uk::a69b9eec-8d6f-4549-a26f-c6135547d941" providerId="AD" clId="Web-{FA14E70B-8284-48B6-8E04-3AC74906EBAE}" dt="2024-03-05T16:05:00.855" v="129"/>
          <ac:spMkLst>
            <pc:docMk/>
            <pc:sldMk cId="0" sldId="258"/>
            <ac:spMk id="5" creationId="{F63D51E7-CF2E-78A0-CBAE-25812FACB1A5}"/>
          </ac:spMkLst>
        </pc:spChg>
        <pc:spChg chg="mod">
          <ac:chgData name="Anna McLaughlin" userId="S::anna.mclaughlin@stopdomesticabuse.uk::a69b9eec-8d6f-4549-a26f-c6135547d941" providerId="AD" clId="Web-{FA14E70B-8284-48B6-8E04-3AC74906EBAE}" dt="2024-03-05T16:04:47.323" v="125"/>
          <ac:spMkLst>
            <pc:docMk/>
            <pc:sldMk cId="0" sldId="258"/>
            <ac:spMk id="7" creationId="{33F4DC52-CCED-384A-85AA-EB9C2A10E3F2}"/>
          </ac:spMkLst>
        </pc:spChg>
        <pc:spChg chg="mod">
          <ac:chgData name="Anna McLaughlin" userId="S::anna.mclaughlin@stopdomesticabuse.uk::a69b9eec-8d6f-4549-a26f-c6135547d941" providerId="AD" clId="Web-{FA14E70B-8284-48B6-8E04-3AC74906EBAE}" dt="2024-03-05T16:04:49.573" v="126"/>
          <ac:spMkLst>
            <pc:docMk/>
            <pc:sldMk cId="0" sldId="258"/>
            <ac:spMk id="9" creationId="{770B97CC-819C-D3FD-8569-066ABF8A0B25}"/>
          </ac:spMkLst>
        </pc:spChg>
        <pc:spChg chg="mod">
          <ac:chgData name="Anna McLaughlin" userId="S::anna.mclaughlin@stopdomesticabuse.uk::a69b9eec-8d6f-4549-a26f-c6135547d941" providerId="AD" clId="Web-{FA14E70B-8284-48B6-8E04-3AC74906EBAE}" dt="2024-03-05T16:04:43.182" v="123"/>
          <ac:spMkLst>
            <pc:docMk/>
            <pc:sldMk cId="0" sldId="258"/>
            <ac:spMk id="10" creationId="{46DEA974-2C9C-37C4-A430-20C209D83AE7}"/>
          </ac:spMkLst>
        </pc:spChg>
        <pc:spChg chg="mod">
          <ac:chgData name="Anna McLaughlin" userId="S::anna.mclaughlin@stopdomesticabuse.uk::a69b9eec-8d6f-4549-a26f-c6135547d941" providerId="AD" clId="Web-{FA14E70B-8284-48B6-8E04-3AC74906EBAE}" dt="2024-03-05T16:04:45.792" v="124"/>
          <ac:spMkLst>
            <pc:docMk/>
            <pc:sldMk cId="0" sldId="258"/>
            <ac:spMk id="11" creationId="{3B03A9EE-3ACE-C5C1-D5FB-78D18FBE3700}"/>
          </ac:spMkLst>
        </pc:spChg>
        <pc:spChg chg="mod">
          <ac:chgData name="Anna McLaughlin" userId="S::anna.mclaughlin@stopdomesticabuse.uk::a69b9eec-8d6f-4549-a26f-c6135547d941" providerId="AD" clId="Web-{FA14E70B-8284-48B6-8E04-3AC74906EBAE}" dt="2024-03-05T16:14:16.554" v="199" actId="1076"/>
          <ac:spMkLst>
            <pc:docMk/>
            <pc:sldMk cId="0" sldId="258"/>
            <ac:spMk id="22" creationId="{3F36A085-10BC-11A1-146C-CEEBEB0F7452}"/>
          </ac:spMkLst>
        </pc:spChg>
        <pc:spChg chg="mod">
          <ac:chgData name="Anna McLaughlin" userId="S::anna.mclaughlin@stopdomesticabuse.uk::a69b9eec-8d6f-4549-a26f-c6135547d941" providerId="AD" clId="Web-{FA14E70B-8284-48B6-8E04-3AC74906EBAE}" dt="2024-03-05T16:04:55.136" v="128"/>
          <ac:spMkLst>
            <pc:docMk/>
            <pc:sldMk cId="0" sldId="258"/>
            <ac:spMk id="26" creationId="{7FB88F4B-EAFE-B70A-D461-605F92310B38}"/>
          </ac:spMkLst>
        </pc:spChg>
        <pc:spChg chg="mod">
          <ac:chgData name="Anna McLaughlin" userId="S::anna.mclaughlin@stopdomesticabuse.uk::a69b9eec-8d6f-4549-a26f-c6135547d941" providerId="AD" clId="Web-{FA14E70B-8284-48B6-8E04-3AC74906EBAE}" dt="2024-03-05T15:55:48.327" v="82" actId="14100"/>
          <ac:spMkLst>
            <pc:docMk/>
            <pc:sldMk cId="0" sldId="258"/>
            <ac:spMk id="122" creationId="{00000000-0000-0000-0000-000000000000}"/>
          </ac:spMkLst>
        </pc:spChg>
        <pc:picChg chg="add mod">
          <ac:chgData name="Anna McLaughlin" userId="S::anna.mclaughlin@stopdomesticabuse.uk::a69b9eec-8d6f-4549-a26f-c6135547d941" providerId="AD" clId="Web-{FA14E70B-8284-48B6-8E04-3AC74906EBAE}" dt="2024-03-05T16:10:41.331" v="146" actId="1076"/>
          <ac:picMkLst>
            <pc:docMk/>
            <pc:sldMk cId="0" sldId="258"/>
            <ac:picMk id="4" creationId="{AD2AB247-C2E1-32F7-B446-EC2A70C6FD2E}"/>
          </ac:picMkLst>
        </pc:picChg>
        <pc:picChg chg="del mod">
          <ac:chgData name="Anna McLaughlin" userId="S::anna.mclaughlin@stopdomesticabuse.uk::a69b9eec-8d6f-4549-a26f-c6135547d941" providerId="AD" clId="Web-{FA14E70B-8284-48B6-8E04-3AC74906EBAE}" dt="2024-03-05T16:10:36.080" v="144"/>
          <ac:picMkLst>
            <pc:docMk/>
            <pc:sldMk cId="0" sldId="258"/>
            <ac:picMk id="12" creationId="{728983E2-DBF3-354D-2FEA-0E6BE945922F}"/>
          </ac:picMkLst>
        </pc:picChg>
        <pc:picChg chg="mod">
          <ac:chgData name="Anna McLaughlin" userId="S::anna.mclaughlin@stopdomesticabuse.uk::a69b9eec-8d6f-4549-a26f-c6135547d941" providerId="AD" clId="Web-{FA14E70B-8284-48B6-8E04-3AC74906EBAE}" dt="2024-03-05T16:14:19.991" v="200" actId="1076"/>
          <ac:picMkLst>
            <pc:docMk/>
            <pc:sldMk cId="0" sldId="258"/>
            <ac:picMk id="13" creationId="{11BCFA1C-85CE-0D16-5E4E-F4ABE4F323C7}"/>
          </ac:picMkLst>
        </pc:picChg>
      </pc:sldChg>
      <pc:sldChg chg="addSp delSp modSp">
        <pc:chgData name="Anna McLaughlin" userId="S::anna.mclaughlin@stopdomesticabuse.uk::a69b9eec-8d6f-4549-a26f-c6135547d941" providerId="AD" clId="Web-{FA14E70B-8284-48B6-8E04-3AC74906EBAE}" dt="2024-03-05T16:14:04.413" v="197" actId="1076"/>
        <pc:sldMkLst>
          <pc:docMk/>
          <pc:sldMk cId="0" sldId="259"/>
        </pc:sldMkLst>
        <pc:spChg chg="mod">
          <ac:chgData name="Anna McLaughlin" userId="S::anna.mclaughlin@stopdomesticabuse.uk::a69b9eec-8d6f-4549-a26f-c6135547d941" providerId="AD" clId="Web-{FA14E70B-8284-48B6-8E04-3AC74906EBAE}" dt="2024-03-05T15:52:17.557" v="54" actId="1076"/>
          <ac:spMkLst>
            <pc:docMk/>
            <pc:sldMk cId="0" sldId="259"/>
            <ac:spMk id="5" creationId="{C5DBB787-AEAF-2831-C61A-4F4086ADE2D2}"/>
          </ac:spMkLst>
        </pc:spChg>
        <pc:spChg chg="mod">
          <ac:chgData name="Anna McLaughlin" userId="S::anna.mclaughlin@stopdomesticabuse.uk::a69b9eec-8d6f-4549-a26f-c6135547d941" providerId="AD" clId="Web-{FA14E70B-8284-48B6-8E04-3AC74906EBAE}" dt="2024-03-05T16:00:47.224" v="116" actId="20577"/>
          <ac:spMkLst>
            <pc:docMk/>
            <pc:sldMk cId="0" sldId="259"/>
            <ac:spMk id="151" creationId="{00000000-0000-0000-0000-000000000000}"/>
          </ac:spMkLst>
        </pc:spChg>
        <pc:picChg chg="del">
          <ac:chgData name="Anna McLaughlin" userId="S::anna.mclaughlin@stopdomesticabuse.uk::a69b9eec-8d6f-4549-a26f-c6135547d941" providerId="AD" clId="Web-{FA14E70B-8284-48B6-8E04-3AC74906EBAE}" dt="2024-03-05T16:10:31.424" v="142"/>
          <ac:picMkLst>
            <pc:docMk/>
            <pc:sldMk cId="0" sldId="259"/>
            <ac:picMk id="2" creationId="{8F7D5A2E-D75A-63A2-FB50-9D142A02174C}"/>
          </ac:picMkLst>
        </pc:picChg>
        <pc:picChg chg="mod">
          <ac:chgData name="Anna McLaughlin" userId="S::anna.mclaughlin@stopdomesticabuse.uk::a69b9eec-8d6f-4549-a26f-c6135547d941" providerId="AD" clId="Web-{FA14E70B-8284-48B6-8E04-3AC74906EBAE}" dt="2024-03-05T16:14:04.413" v="197" actId="1076"/>
          <ac:picMkLst>
            <pc:docMk/>
            <pc:sldMk cId="0" sldId="259"/>
            <ac:picMk id="3" creationId="{94649ED5-C81D-E121-E2D0-BF24D08DC7B0}"/>
          </ac:picMkLst>
        </pc:picChg>
        <pc:picChg chg="add">
          <ac:chgData name="Anna McLaughlin" userId="S::anna.mclaughlin@stopdomesticabuse.uk::a69b9eec-8d6f-4549-a26f-c6135547d941" providerId="AD" clId="Web-{FA14E70B-8284-48B6-8E04-3AC74906EBAE}" dt="2024-03-05T16:10:32.330" v="143"/>
          <ac:picMkLst>
            <pc:docMk/>
            <pc:sldMk cId="0" sldId="259"/>
            <ac:picMk id="6" creationId="{B4C2C8FA-C3BC-862E-0BC9-C79E8CB25CDD}"/>
          </ac:picMkLst>
        </pc:picChg>
      </pc:sldChg>
      <pc:sldChg chg="addSp delSp modSp addAnim delAnim">
        <pc:chgData name="Anna McLaughlin" userId="S::anna.mclaughlin@stopdomesticabuse.uk::a69b9eec-8d6f-4549-a26f-c6135547d941" providerId="AD" clId="Web-{FA14E70B-8284-48B6-8E04-3AC74906EBAE}" dt="2024-03-05T16:14:34.195" v="202" actId="1076"/>
        <pc:sldMkLst>
          <pc:docMk/>
          <pc:sldMk cId="0" sldId="261"/>
        </pc:sldMkLst>
        <pc:spChg chg="add del mod">
          <ac:chgData name="Anna McLaughlin" userId="S::anna.mclaughlin@stopdomesticabuse.uk::a69b9eec-8d6f-4549-a26f-c6135547d941" providerId="AD" clId="Web-{FA14E70B-8284-48B6-8E04-3AC74906EBAE}" dt="2024-03-05T15:47:42.676" v="6"/>
          <ac:spMkLst>
            <pc:docMk/>
            <pc:sldMk cId="0" sldId="261"/>
            <ac:spMk id="8" creationId="{E21AB514-6E00-B34B-BF5D-77EBF7E24B0E}"/>
          </ac:spMkLst>
        </pc:spChg>
        <pc:spChg chg="mod">
          <ac:chgData name="Anna McLaughlin" userId="S::anna.mclaughlin@stopdomesticabuse.uk::a69b9eec-8d6f-4549-a26f-c6135547d941" providerId="AD" clId="Web-{FA14E70B-8284-48B6-8E04-3AC74906EBAE}" dt="2024-03-05T15:49:52.445" v="38" actId="20577"/>
          <ac:spMkLst>
            <pc:docMk/>
            <pc:sldMk cId="0" sldId="261"/>
            <ac:spMk id="9" creationId="{4590499B-BA8F-8E55-11C6-864C4F2CDE48}"/>
          </ac:spMkLst>
        </pc:spChg>
        <pc:spChg chg="mod">
          <ac:chgData name="Anna McLaughlin" userId="S::anna.mclaughlin@stopdomesticabuse.uk::a69b9eec-8d6f-4549-a26f-c6135547d941" providerId="AD" clId="Web-{FA14E70B-8284-48B6-8E04-3AC74906EBAE}" dt="2024-03-05T15:47:47.833" v="7" actId="1076"/>
          <ac:spMkLst>
            <pc:docMk/>
            <pc:sldMk cId="0" sldId="261"/>
            <ac:spMk id="218" creationId="{00000000-0000-0000-0000-000000000000}"/>
          </ac:spMkLst>
        </pc:spChg>
        <pc:picChg chg="del">
          <ac:chgData name="Anna McLaughlin" userId="S::anna.mclaughlin@stopdomesticabuse.uk::a69b9eec-8d6f-4549-a26f-c6135547d941" providerId="AD" clId="Web-{FA14E70B-8284-48B6-8E04-3AC74906EBAE}" dt="2024-03-05T16:10:51.831" v="149"/>
          <ac:picMkLst>
            <pc:docMk/>
            <pc:sldMk cId="0" sldId="261"/>
            <ac:picMk id="3" creationId="{CD2D29BB-4FEC-4EAF-B589-BC8CB653DEB2}"/>
          </ac:picMkLst>
        </pc:picChg>
        <pc:picChg chg="mod">
          <ac:chgData name="Anna McLaughlin" userId="S::anna.mclaughlin@stopdomesticabuse.uk::a69b9eec-8d6f-4549-a26f-c6135547d941" providerId="AD" clId="Web-{FA14E70B-8284-48B6-8E04-3AC74906EBAE}" dt="2024-03-05T16:14:34.195" v="202" actId="1076"/>
          <ac:picMkLst>
            <pc:docMk/>
            <pc:sldMk cId="0" sldId="261"/>
            <ac:picMk id="4" creationId="{2D46A2E4-01AB-FCCD-3319-92773B687ECD}"/>
          </ac:picMkLst>
        </pc:picChg>
        <pc:picChg chg="add">
          <ac:chgData name="Anna McLaughlin" userId="S::anna.mclaughlin@stopdomesticabuse.uk::a69b9eec-8d6f-4549-a26f-c6135547d941" providerId="AD" clId="Web-{FA14E70B-8284-48B6-8E04-3AC74906EBAE}" dt="2024-03-05T16:10:52.487" v="150"/>
          <ac:picMkLst>
            <pc:docMk/>
            <pc:sldMk cId="0" sldId="261"/>
            <ac:picMk id="8" creationId="{F512E4A6-1796-C3EB-69C6-2F85F7E91C23}"/>
          </ac:picMkLst>
        </pc:picChg>
      </pc:sldChg>
      <pc:sldChg chg="addSp delSp modSp">
        <pc:chgData name="Anna McLaughlin" userId="S::anna.mclaughlin@stopdomesticabuse.uk::a69b9eec-8d6f-4549-a26f-c6135547d941" providerId="AD" clId="Web-{FA14E70B-8284-48B6-8E04-3AC74906EBAE}" dt="2024-03-05T16:29:28.917" v="668" actId="1076"/>
        <pc:sldMkLst>
          <pc:docMk/>
          <pc:sldMk cId="0" sldId="262"/>
        </pc:sldMkLst>
        <pc:spChg chg="mod">
          <ac:chgData name="Anna McLaughlin" userId="S::anna.mclaughlin@stopdomesticabuse.uk::a69b9eec-8d6f-4549-a26f-c6135547d941" providerId="AD" clId="Web-{FA14E70B-8284-48B6-8E04-3AC74906EBAE}" dt="2024-03-05T16:27:38.633" v="658" actId="14100"/>
          <ac:spMkLst>
            <pc:docMk/>
            <pc:sldMk cId="0" sldId="262"/>
            <ac:spMk id="4" creationId="{2C603E04-CDE6-758D-0222-C1959EC4BF53}"/>
          </ac:spMkLst>
        </pc:spChg>
        <pc:spChg chg="mod">
          <ac:chgData name="Anna McLaughlin" userId="S::anna.mclaughlin@stopdomesticabuse.uk::a69b9eec-8d6f-4549-a26f-c6135547d941" providerId="AD" clId="Web-{FA14E70B-8284-48B6-8E04-3AC74906EBAE}" dt="2024-03-05T16:28:19.869" v="665" actId="1076"/>
          <ac:spMkLst>
            <pc:docMk/>
            <pc:sldMk cId="0" sldId="262"/>
            <ac:spMk id="6" creationId="{DF678ACC-56C1-28AE-913B-D5634ADF1E2B}"/>
          </ac:spMkLst>
        </pc:spChg>
        <pc:spChg chg="mod">
          <ac:chgData name="Anna McLaughlin" userId="S::anna.mclaughlin@stopdomesticabuse.uk::a69b9eec-8d6f-4549-a26f-c6135547d941" providerId="AD" clId="Web-{FA14E70B-8284-48B6-8E04-3AC74906EBAE}" dt="2024-03-05T16:27:20.961" v="656" actId="1076"/>
          <ac:spMkLst>
            <pc:docMk/>
            <pc:sldMk cId="0" sldId="262"/>
            <ac:spMk id="8" creationId="{581FDE20-01EA-77F6-5FBE-CCC47F4587D3}"/>
          </ac:spMkLst>
        </pc:spChg>
        <pc:spChg chg="mod">
          <ac:chgData name="Anna McLaughlin" userId="S::anna.mclaughlin@stopdomesticabuse.uk::a69b9eec-8d6f-4549-a26f-c6135547d941" providerId="AD" clId="Web-{FA14E70B-8284-48B6-8E04-3AC74906EBAE}" dt="2024-03-05T16:27:47.727" v="660" actId="14100"/>
          <ac:spMkLst>
            <pc:docMk/>
            <pc:sldMk cId="0" sldId="262"/>
            <ac:spMk id="10" creationId="{73373F9E-742A-E3F3-87A4-A42334029195}"/>
          </ac:spMkLst>
        </pc:spChg>
        <pc:spChg chg="mod">
          <ac:chgData name="Anna McLaughlin" userId="S::anna.mclaughlin@stopdomesticabuse.uk::a69b9eec-8d6f-4549-a26f-c6135547d941" providerId="AD" clId="Web-{FA14E70B-8284-48B6-8E04-3AC74906EBAE}" dt="2024-03-05T16:08:59.110" v="139" actId="1076"/>
          <ac:spMkLst>
            <pc:docMk/>
            <pc:sldMk cId="0" sldId="262"/>
            <ac:spMk id="250" creationId="{00000000-0000-0000-0000-000000000000}"/>
          </ac:spMkLst>
        </pc:spChg>
        <pc:spChg chg="mod">
          <ac:chgData name="Anna McLaughlin" userId="S::anna.mclaughlin@stopdomesticabuse.uk::a69b9eec-8d6f-4549-a26f-c6135547d941" providerId="AD" clId="Web-{FA14E70B-8284-48B6-8E04-3AC74906EBAE}" dt="2024-03-05T16:29:28.917" v="668" actId="1076"/>
          <ac:spMkLst>
            <pc:docMk/>
            <pc:sldMk cId="0" sldId="262"/>
            <ac:spMk id="254" creationId="{00000000-0000-0000-0000-000000000000}"/>
          </ac:spMkLst>
        </pc:spChg>
        <pc:spChg chg="mod">
          <ac:chgData name="Anna McLaughlin" userId="S::anna.mclaughlin@stopdomesticabuse.uk::a69b9eec-8d6f-4549-a26f-c6135547d941" providerId="AD" clId="Web-{FA14E70B-8284-48B6-8E04-3AC74906EBAE}" dt="2024-03-05T16:26:57.226" v="652" actId="1076"/>
          <ac:spMkLst>
            <pc:docMk/>
            <pc:sldMk cId="0" sldId="262"/>
            <ac:spMk id="255" creationId="{00000000-0000-0000-0000-000000000000}"/>
          </ac:spMkLst>
        </pc:spChg>
        <pc:spChg chg="mod">
          <ac:chgData name="Anna McLaughlin" userId="S::anna.mclaughlin@stopdomesticabuse.uk::a69b9eec-8d6f-4549-a26f-c6135547d941" providerId="AD" clId="Web-{FA14E70B-8284-48B6-8E04-3AC74906EBAE}" dt="2024-03-05T16:26:06.085" v="645" actId="20577"/>
          <ac:spMkLst>
            <pc:docMk/>
            <pc:sldMk cId="0" sldId="262"/>
            <ac:spMk id="256" creationId="{00000000-0000-0000-0000-000000000000}"/>
          </ac:spMkLst>
        </pc:spChg>
        <pc:spChg chg="mod">
          <ac:chgData name="Anna McLaughlin" userId="S::anna.mclaughlin@stopdomesticabuse.uk::a69b9eec-8d6f-4549-a26f-c6135547d941" providerId="AD" clId="Web-{FA14E70B-8284-48B6-8E04-3AC74906EBAE}" dt="2024-03-05T16:29:05.213" v="667" actId="20577"/>
          <ac:spMkLst>
            <pc:docMk/>
            <pc:sldMk cId="0" sldId="262"/>
            <ac:spMk id="258" creationId="{00000000-0000-0000-0000-000000000000}"/>
          </ac:spMkLst>
        </pc:spChg>
        <pc:spChg chg="mod">
          <ac:chgData name="Anna McLaughlin" userId="S::anna.mclaughlin@stopdomesticabuse.uk::a69b9eec-8d6f-4549-a26f-c6135547d941" providerId="AD" clId="Web-{FA14E70B-8284-48B6-8E04-3AC74906EBAE}" dt="2024-03-05T16:27:52.290" v="661" actId="14100"/>
          <ac:spMkLst>
            <pc:docMk/>
            <pc:sldMk cId="0" sldId="262"/>
            <ac:spMk id="259" creationId="{00000000-0000-0000-0000-000000000000}"/>
          </ac:spMkLst>
        </pc:spChg>
        <pc:spChg chg="mod">
          <ac:chgData name="Anna McLaughlin" userId="S::anna.mclaughlin@stopdomesticabuse.uk::a69b9eec-8d6f-4549-a26f-c6135547d941" providerId="AD" clId="Web-{FA14E70B-8284-48B6-8E04-3AC74906EBAE}" dt="2024-03-05T16:27:31.258" v="657" actId="14100"/>
          <ac:spMkLst>
            <pc:docMk/>
            <pc:sldMk cId="0" sldId="262"/>
            <ac:spMk id="261" creationId="{00000000-0000-0000-0000-000000000000}"/>
          </ac:spMkLst>
        </pc:spChg>
        <pc:picChg chg="del">
          <ac:chgData name="Anna McLaughlin" userId="S::anna.mclaughlin@stopdomesticabuse.uk::a69b9eec-8d6f-4549-a26f-c6135547d941" providerId="AD" clId="Web-{FA14E70B-8284-48B6-8E04-3AC74906EBAE}" dt="2024-03-05T16:11:00.597" v="151"/>
          <ac:picMkLst>
            <pc:docMk/>
            <pc:sldMk cId="0" sldId="262"/>
            <ac:picMk id="2" creationId="{C3189C2D-3356-2A89-5696-77F8AA04FB0B}"/>
          </ac:picMkLst>
        </pc:picChg>
        <pc:picChg chg="mod">
          <ac:chgData name="Anna McLaughlin" userId="S::anna.mclaughlin@stopdomesticabuse.uk::a69b9eec-8d6f-4549-a26f-c6135547d941" providerId="AD" clId="Web-{FA14E70B-8284-48B6-8E04-3AC74906EBAE}" dt="2024-03-05T16:14:41.961" v="203" actId="1076"/>
          <ac:picMkLst>
            <pc:docMk/>
            <pc:sldMk cId="0" sldId="262"/>
            <ac:picMk id="3" creationId="{D59C5230-434F-BB2D-5E49-E35BC0787C85}"/>
          </ac:picMkLst>
        </pc:picChg>
        <pc:picChg chg="add mod">
          <ac:chgData name="Anna McLaughlin" userId="S::anna.mclaughlin@stopdomesticabuse.uk::a69b9eec-8d6f-4549-a26f-c6135547d941" providerId="AD" clId="Web-{FA14E70B-8284-48B6-8E04-3AC74906EBAE}" dt="2024-03-05T16:11:05.034" v="153" actId="1076"/>
          <ac:picMkLst>
            <pc:docMk/>
            <pc:sldMk cId="0" sldId="262"/>
            <ac:picMk id="7" creationId="{0A5F5505-8C06-6B19-0A1A-67F60AC48C10}"/>
          </ac:picMkLst>
        </pc:picChg>
      </pc:sldChg>
      <pc:sldChg chg="addSp delSp modSp">
        <pc:chgData name="Anna McLaughlin" userId="S::anna.mclaughlin@stopdomesticabuse.uk::a69b9eec-8d6f-4549-a26f-c6135547d941" providerId="AD" clId="Web-{FA14E70B-8284-48B6-8E04-3AC74906EBAE}" dt="2024-03-05T16:14:58.320" v="205" actId="1076"/>
        <pc:sldMkLst>
          <pc:docMk/>
          <pc:sldMk cId="0" sldId="263"/>
        </pc:sldMkLst>
        <pc:spChg chg="mod">
          <ac:chgData name="Anna McLaughlin" userId="S::anna.mclaughlin@stopdomesticabuse.uk::a69b9eec-8d6f-4549-a26f-c6135547d941" providerId="AD" clId="Web-{FA14E70B-8284-48B6-8E04-3AC74906EBAE}" dt="2024-03-05T16:14:58.320" v="205" actId="1076"/>
          <ac:spMkLst>
            <pc:docMk/>
            <pc:sldMk cId="0" sldId="263"/>
            <ac:spMk id="10" creationId="{1A8548AA-DEAF-3E29-7299-9F028899916A}"/>
          </ac:spMkLst>
        </pc:spChg>
        <pc:picChg chg="mod">
          <ac:chgData name="Anna McLaughlin" userId="S::anna.mclaughlin@stopdomesticabuse.uk::a69b9eec-8d6f-4549-a26f-c6135547d941" providerId="AD" clId="Web-{FA14E70B-8284-48B6-8E04-3AC74906EBAE}" dt="2024-03-05T16:14:50.648" v="204" actId="1076"/>
          <ac:picMkLst>
            <pc:docMk/>
            <pc:sldMk cId="0" sldId="263"/>
            <ac:picMk id="2" creationId="{8D1DD6ED-7E72-604A-204C-C6401EBDBB44}"/>
          </ac:picMkLst>
        </pc:picChg>
        <pc:picChg chg="del">
          <ac:chgData name="Anna McLaughlin" userId="S::anna.mclaughlin@stopdomesticabuse.uk::a69b9eec-8d6f-4549-a26f-c6135547d941" providerId="AD" clId="Web-{FA14E70B-8284-48B6-8E04-3AC74906EBAE}" dt="2024-03-05T16:11:08.019" v="154"/>
          <ac:picMkLst>
            <pc:docMk/>
            <pc:sldMk cId="0" sldId="263"/>
            <ac:picMk id="3" creationId="{3ECD472E-F496-BA6C-489E-ACBC238671E5}"/>
          </ac:picMkLst>
        </pc:picChg>
        <pc:picChg chg="add">
          <ac:chgData name="Anna McLaughlin" userId="S::anna.mclaughlin@stopdomesticabuse.uk::a69b9eec-8d6f-4549-a26f-c6135547d941" providerId="AD" clId="Web-{FA14E70B-8284-48B6-8E04-3AC74906EBAE}" dt="2024-03-05T16:11:08.644" v="155"/>
          <ac:picMkLst>
            <pc:docMk/>
            <pc:sldMk cId="0" sldId="263"/>
            <ac:picMk id="6" creationId="{6F14877C-35A5-AAEA-9297-FDDFD0C7EDA2}"/>
          </ac:picMkLst>
        </pc:picChg>
      </pc:sldChg>
      <pc:sldChg chg="addSp delSp modSp">
        <pc:chgData name="Anna McLaughlin" userId="S::anna.mclaughlin@stopdomesticabuse.uk::a69b9eec-8d6f-4549-a26f-c6135547d941" providerId="AD" clId="Web-{FA14E70B-8284-48B6-8E04-3AC74906EBAE}" dt="2024-03-05T16:48:00.394" v="705" actId="14100"/>
        <pc:sldMkLst>
          <pc:docMk/>
          <pc:sldMk cId="0" sldId="264"/>
        </pc:sldMkLst>
        <pc:spChg chg="mod">
          <ac:chgData name="Anna McLaughlin" userId="S::anna.mclaughlin@stopdomesticabuse.uk::a69b9eec-8d6f-4549-a26f-c6135547d941" providerId="AD" clId="Web-{FA14E70B-8284-48B6-8E04-3AC74906EBAE}" dt="2024-03-05T16:46:12.454" v="688" actId="1076"/>
          <ac:spMkLst>
            <pc:docMk/>
            <pc:sldMk cId="0" sldId="264"/>
            <ac:spMk id="4" creationId="{11BF1496-2394-7134-9C7B-D8B6FB171851}"/>
          </ac:spMkLst>
        </pc:spChg>
        <pc:spChg chg="del">
          <ac:chgData name="Anna McLaughlin" userId="S::anna.mclaughlin@stopdomesticabuse.uk::a69b9eec-8d6f-4549-a26f-c6135547d941" providerId="AD" clId="Web-{FA14E70B-8284-48B6-8E04-3AC74906EBAE}" dt="2024-03-05T16:47:05.955" v="697"/>
          <ac:spMkLst>
            <pc:docMk/>
            <pc:sldMk cId="0" sldId="264"/>
            <ac:spMk id="5" creationId="{67A8152C-7CFA-0202-92B9-3A3AF19AF977}"/>
          </ac:spMkLst>
        </pc:spChg>
        <pc:spChg chg="mod">
          <ac:chgData name="Anna McLaughlin" userId="S::anna.mclaughlin@stopdomesticabuse.uk::a69b9eec-8d6f-4549-a26f-c6135547d941" providerId="AD" clId="Web-{FA14E70B-8284-48B6-8E04-3AC74906EBAE}" dt="2024-03-05T16:45:47.891" v="684" actId="1076"/>
          <ac:spMkLst>
            <pc:docMk/>
            <pc:sldMk cId="0" sldId="264"/>
            <ac:spMk id="6" creationId="{3307B637-C3DA-0ED3-E10B-B63562285B15}"/>
          </ac:spMkLst>
        </pc:spChg>
        <pc:spChg chg="mod">
          <ac:chgData name="Anna McLaughlin" userId="S::anna.mclaughlin@stopdomesticabuse.uk::a69b9eec-8d6f-4549-a26f-c6135547d941" providerId="AD" clId="Web-{FA14E70B-8284-48B6-8E04-3AC74906EBAE}" dt="2024-03-05T16:46:05.641" v="687" actId="1076"/>
          <ac:spMkLst>
            <pc:docMk/>
            <pc:sldMk cId="0" sldId="264"/>
            <ac:spMk id="8" creationId="{73E4638C-5959-BFEC-32EA-2B9462A752EB}"/>
          </ac:spMkLst>
        </pc:spChg>
        <pc:spChg chg="add mod">
          <ac:chgData name="Anna McLaughlin" userId="S::anna.mclaughlin@stopdomesticabuse.uk::a69b9eec-8d6f-4549-a26f-c6135547d941" providerId="AD" clId="Web-{FA14E70B-8284-48B6-8E04-3AC74906EBAE}" dt="2024-03-05T16:47:28.252" v="702" actId="14100"/>
          <ac:spMkLst>
            <pc:docMk/>
            <pc:sldMk cId="0" sldId="264"/>
            <ac:spMk id="11" creationId="{13670505-E613-62AA-BCAC-BFA699D7DC18}"/>
          </ac:spMkLst>
        </pc:spChg>
        <pc:spChg chg="add mod">
          <ac:chgData name="Anna McLaughlin" userId="S::anna.mclaughlin@stopdomesticabuse.uk::a69b9eec-8d6f-4549-a26f-c6135547d941" providerId="AD" clId="Web-{FA14E70B-8284-48B6-8E04-3AC74906EBAE}" dt="2024-03-05T16:48:00.394" v="705" actId="14100"/>
          <ac:spMkLst>
            <pc:docMk/>
            <pc:sldMk cId="0" sldId="264"/>
            <ac:spMk id="12" creationId="{DCF1A6D2-F0C9-56F6-A204-637ECA818FE2}"/>
          </ac:spMkLst>
        </pc:spChg>
        <pc:spChg chg="mod">
          <ac:chgData name="Anna McLaughlin" userId="S::anna.mclaughlin@stopdomesticabuse.uk::a69b9eec-8d6f-4549-a26f-c6135547d941" providerId="AD" clId="Web-{FA14E70B-8284-48B6-8E04-3AC74906EBAE}" dt="2024-03-05T16:30:10.215" v="671" actId="20577"/>
          <ac:spMkLst>
            <pc:docMk/>
            <pc:sldMk cId="0" sldId="264"/>
            <ac:spMk id="287" creationId="{00000000-0000-0000-0000-000000000000}"/>
          </ac:spMkLst>
        </pc:spChg>
        <pc:spChg chg="mod">
          <ac:chgData name="Anna McLaughlin" userId="S::anna.mclaughlin@stopdomesticabuse.uk::a69b9eec-8d6f-4549-a26f-c6135547d941" providerId="AD" clId="Web-{FA14E70B-8284-48B6-8E04-3AC74906EBAE}" dt="2024-03-05T16:30:33.575" v="675" actId="20577"/>
          <ac:spMkLst>
            <pc:docMk/>
            <pc:sldMk cId="0" sldId="264"/>
            <ac:spMk id="290" creationId="{00000000-0000-0000-0000-000000000000}"/>
          </ac:spMkLst>
        </pc:spChg>
        <pc:picChg chg="del">
          <ac:chgData name="Anna McLaughlin" userId="S::anna.mclaughlin@stopdomesticabuse.uk::a69b9eec-8d6f-4549-a26f-c6135547d941" providerId="AD" clId="Web-{FA14E70B-8284-48B6-8E04-3AC74906EBAE}" dt="2024-03-05T16:11:12.534" v="156"/>
          <ac:picMkLst>
            <pc:docMk/>
            <pc:sldMk cId="0" sldId="264"/>
            <ac:picMk id="2" creationId="{53278E7B-734B-6651-4AEA-0C4B996D746D}"/>
          </ac:picMkLst>
        </pc:picChg>
        <pc:picChg chg="mod">
          <ac:chgData name="Anna McLaughlin" userId="S::anna.mclaughlin@stopdomesticabuse.uk::a69b9eec-8d6f-4549-a26f-c6135547d941" providerId="AD" clId="Web-{FA14E70B-8284-48B6-8E04-3AC74906EBAE}" dt="2024-03-05T16:15:09.867" v="206" actId="1076"/>
          <ac:picMkLst>
            <pc:docMk/>
            <pc:sldMk cId="0" sldId="264"/>
            <ac:picMk id="3" creationId="{A784038D-A282-6BB8-D953-68A7D8F5F438}"/>
          </ac:picMkLst>
        </pc:picChg>
        <pc:picChg chg="add">
          <ac:chgData name="Anna McLaughlin" userId="S::anna.mclaughlin@stopdomesticabuse.uk::a69b9eec-8d6f-4549-a26f-c6135547d941" providerId="AD" clId="Web-{FA14E70B-8284-48B6-8E04-3AC74906EBAE}" dt="2024-03-05T16:11:13.253" v="157"/>
          <ac:picMkLst>
            <pc:docMk/>
            <pc:sldMk cId="0" sldId="264"/>
            <ac:picMk id="9" creationId="{0CD278FE-EF58-C689-2D9E-D4A0A6032775}"/>
          </ac:picMkLst>
        </pc:picChg>
      </pc:sldChg>
      <pc:sldChg chg="addSp delSp modSp">
        <pc:chgData name="Anna McLaughlin" userId="S::anna.mclaughlin@stopdomesticabuse.uk::a69b9eec-8d6f-4549-a26f-c6135547d941" providerId="AD" clId="Web-{FA14E70B-8284-48B6-8E04-3AC74906EBAE}" dt="2024-03-05T16:48:47.832" v="707" actId="20577"/>
        <pc:sldMkLst>
          <pc:docMk/>
          <pc:sldMk cId="0" sldId="266"/>
        </pc:sldMkLst>
        <pc:spChg chg="mod">
          <ac:chgData name="Anna McLaughlin" userId="S::anna.mclaughlin@stopdomesticabuse.uk::a69b9eec-8d6f-4549-a26f-c6135547d941" providerId="AD" clId="Web-{FA14E70B-8284-48B6-8E04-3AC74906EBAE}" dt="2024-03-05T16:48:40.629" v="706" actId="20577"/>
          <ac:spMkLst>
            <pc:docMk/>
            <pc:sldMk cId="0" sldId="266"/>
            <ac:spMk id="12" creationId="{B9040DED-8903-FFFE-CBDC-F16FB192D4B0}"/>
          </ac:spMkLst>
        </pc:spChg>
        <pc:spChg chg="mod">
          <ac:chgData name="Anna McLaughlin" userId="S::anna.mclaughlin@stopdomesticabuse.uk::a69b9eec-8d6f-4549-a26f-c6135547d941" providerId="AD" clId="Web-{FA14E70B-8284-48B6-8E04-3AC74906EBAE}" dt="2024-03-05T16:48:47.832" v="707" actId="20577"/>
          <ac:spMkLst>
            <pc:docMk/>
            <pc:sldMk cId="0" sldId="266"/>
            <ac:spMk id="340" creationId="{00000000-0000-0000-0000-000000000000}"/>
          </ac:spMkLst>
        </pc:spChg>
        <pc:picChg chg="add">
          <ac:chgData name="Anna McLaughlin" userId="S::anna.mclaughlin@stopdomesticabuse.uk::a69b9eec-8d6f-4549-a26f-c6135547d941" providerId="AD" clId="Web-{FA14E70B-8284-48B6-8E04-3AC74906EBAE}" dt="2024-03-05T16:11:18.425" v="159"/>
          <ac:picMkLst>
            <pc:docMk/>
            <pc:sldMk cId="0" sldId="266"/>
            <ac:picMk id="8" creationId="{53B6E0EE-BF63-9B12-20CC-1C1C27EEFB7B}"/>
          </ac:picMkLst>
        </pc:picChg>
        <pc:picChg chg="del">
          <ac:chgData name="Anna McLaughlin" userId="S::anna.mclaughlin@stopdomesticabuse.uk::a69b9eec-8d6f-4549-a26f-c6135547d941" providerId="AD" clId="Web-{FA14E70B-8284-48B6-8E04-3AC74906EBAE}" dt="2024-03-05T16:11:17.597" v="158"/>
          <ac:picMkLst>
            <pc:docMk/>
            <pc:sldMk cId="0" sldId="266"/>
            <ac:picMk id="10" creationId="{B3C83470-71AE-4A5A-B956-42749273EE06}"/>
          </ac:picMkLst>
        </pc:picChg>
        <pc:picChg chg="mod">
          <ac:chgData name="Anna McLaughlin" userId="S::anna.mclaughlin@stopdomesticabuse.uk::a69b9eec-8d6f-4549-a26f-c6135547d941" providerId="AD" clId="Web-{FA14E70B-8284-48B6-8E04-3AC74906EBAE}" dt="2024-03-05T16:15:55.837" v="208" actId="1076"/>
          <ac:picMkLst>
            <pc:docMk/>
            <pc:sldMk cId="0" sldId="266"/>
            <ac:picMk id="11" creationId="{25CBA9F3-F4F9-7719-CCDE-23D5EEBCEB93}"/>
          </ac:picMkLst>
        </pc:picChg>
      </pc:sldChg>
      <pc:sldChg chg="addSp delSp modSp">
        <pc:chgData name="Anna McLaughlin" userId="S::anna.mclaughlin@stopdomesticabuse.uk::a69b9eec-8d6f-4549-a26f-c6135547d941" providerId="AD" clId="Web-{FA14E70B-8284-48B6-8E04-3AC74906EBAE}" dt="2024-03-05T16:16:19.291" v="211" actId="1076"/>
        <pc:sldMkLst>
          <pc:docMk/>
          <pc:sldMk cId="0" sldId="267"/>
        </pc:sldMkLst>
        <pc:picChg chg="del">
          <ac:chgData name="Anna McLaughlin" userId="S::anna.mclaughlin@stopdomesticabuse.uk::a69b9eec-8d6f-4549-a26f-c6135547d941" providerId="AD" clId="Web-{FA14E70B-8284-48B6-8E04-3AC74906EBAE}" dt="2024-03-05T16:11:35.207" v="164"/>
          <ac:picMkLst>
            <pc:docMk/>
            <pc:sldMk cId="0" sldId="267"/>
            <ac:picMk id="5" creationId="{DA152724-0552-6632-731E-91A047867065}"/>
          </ac:picMkLst>
        </pc:picChg>
        <pc:picChg chg="mod">
          <ac:chgData name="Anna McLaughlin" userId="S::anna.mclaughlin@stopdomesticabuse.uk::a69b9eec-8d6f-4549-a26f-c6135547d941" providerId="AD" clId="Web-{FA14E70B-8284-48B6-8E04-3AC74906EBAE}" dt="2024-03-05T16:16:19.291" v="211" actId="1076"/>
          <ac:picMkLst>
            <pc:docMk/>
            <pc:sldMk cId="0" sldId="267"/>
            <ac:picMk id="6" creationId="{26419541-C20E-1813-C9A6-8BE34A10FB04}"/>
          </ac:picMkLst>
        </pc:picChg>
        <pc:picChg chg="add">
          <ac:chgData name="Anna McLaughlin" userId="S::anna.mclaughlin@stopdomesticabuse.uk::a69b9eec-8d6f-4549-a26f-c6135547d941" providerId="AD" clId="Web-{FA14E70B-8284-48B6-8E04-3AC74906EBAE}" dt="2024-03-05T16:11:36.004" v="165"/>
          <ac:picMkLst>
            <pc:docMk/>
            <pc:sldMk cId="0" sldId="267"/>
            <ac:picMk id="7" creationId="{59252D4F-BF1D-7964-1E14-C48A4A64966F}"/>
          </ac:picMkLst>
        </pc:picChg>
      </pc:sldChg>
      <pc:sldChg chg="addSp delSp modSp">
        <pc:chgData name="Anna McLaughlin" userId="S::anna.mclaughlin@stopdomesticabuse.uk::a69b9eec-8d6f-4549-a26f-c6135547d941" providerId="AD" clId="Web-{FA14E70B-8284-48B6-8E04-3AC74906EBAE}" dt="2024-03-05T16:17:17.730" v="219" actId="1076"/>
        <pc:sldMkLst>
          <pc:docMk/>
          <pc:sldMk cId="0" sldId="268"/>
        </pc:sldMkLst>
        <pc:spChg chg="mod">
          <ac:chgData name="Anna McLaughlin" userId="S::anna.mclaughlin@stopdomesticabuse.uk::a69b9eec-8d6f-4549-a26f-c6135547d941" providerId="AD" clId="Web-{FA14E70B-8284-48B6-8E04-3AC74906EBAE}" dt="2024-03-05T16:17:10.761" v="218" actId="1076"/>
          <ac:spMkLst>
            <pc:docMk/>
            <pc:sldMk cId="0" sldId="268"/>
            <ac:spMk id="422" creationId="{00000000-0000-0000-0000-000000000000}"/>
          </ac:spMkLst>
        </pc:spChg>
        <pc:spChg chg="mod">
          <ac:chgData name="Anna McLaughlin" userId="S::anna.mclaughlin@stopdomesticabuse.uk::a69b9eec-8d6f-4549-a26f-c6135547d941" providerId="AD" clId="Web-{FA14E70B-8284-48B6-8E04-3AC74906EBAE}" dt="2024-03-05T16:17:06.261" v="217" actId="1076"/>
          <ac:spMkLst>
            <pc:docMk/>
            <pc:sldMk cId="0" sldId="268"/>
            <ac:spMk id="423" creationId="{00000000-0000-0000-0000-000000000000}"/>
          </ac:spMkLst>
        </pc:spChg>
        <pc:spChg chg="mod">
          <ac:chgData name="Anna McLaughlin" userId="S::anna.mclaughlin@stopdomesticabuse.uk::a69b9eec-8d6f-4549-a26f-c6135547d941" providerId="AD" clId="Web-{FA14E70B-8284-48B6-8E04-3AC74906EBAE}" dt="2024-03-05T16:17:17.730" v="219" actId="1076"/>
          <ac:spMkLst>
            <pc:docMk/>
            <pc:sldMk cId="0" sldId="268"/>
            <ac:spMk id="425" creationId="{00000000-0000-0000-0000-000000000000}"/>
          </ac:spMkLst>
        </pc:spChg>
        <pc:spChg chg="mod">
          <ac:chgData name="Anna McLaughlin" userId="S::anna.mclaughlin@stopdomesticabuse.uk::a69b9eec-8d6f-4549-a26f-c6135547d941" providerId="AD" clId="Web-{FA14E70B-8284-48B6-8E04-3AC74906EBAE}" dt="2024-03-05T16:17:00.104" v="216" actId="1076"/>
          <ac:spMkLst>
            <pc:docMk/>
            <pc:sldMk cId="0" sldId="268"/>
            <ac:spMk id="426" creationId="{00000000-0000-0000-0000-000000000000}"/>
          </ac:spMkLst>
        </pc:spChg>
        <pc:spChg chg="mod">
          <ac:chgData name="Anna McLaughlin" userId="S::anna.mclaughlin@stopdomesticabuse.uk::a69b9eec-8d6f-4549-a26f-c6135547d941" providerId="AD" clId="Web-{FA14E70B-8284-48B6-8E04-3AC74906EBAE}" dt="2024-03-05T16:16:54.917" v="215" actId="1076"/>
          <ac:spMkLst>
            <pc:docMk/>
            <pc:sldMk cId="0" sldId="268"/>
            <ac:spMk id="427" creationId="{00000000-0000-0000-0000-000000000000}"/>
          </ac:spMkLst>
        </pc:spChg>
        <pc:spChg chg="mod">
          <ac:chgData name="Anna McLaughlin" userId="S::anna.mclaughlin@stopdomesticabuse.uk::a69b9eec-8d6f-4549-a26f-c6135547d941" providerId="AD" clId="Web-{FA14E70B-8284-48B6-8E04-3AC74906EBAE}" dt="2024-03-05T16:16:46.307" v="214" actId="1076"/>
          <ac:spMkLst>
            <pc:docMk/>
            <pc:sldMk cId="0" sldId="268"/>
            <ac:spMk id="428" creationId="{00000000-0000-0000-0000-000000000000}"/>
          </ac:spMkLst>
        </pc:spChg>
        <pc:picChg chg="del">
          <ac:chgData name="Anna McLaughlin" userId="S::anna.mclaughlin@stopdomesticabuse.uk::a69b9eec-8d6f-4549-a26f-c6135547d941" providerId="AD" clId="Web-{FA14E70B-8284-48B6-8E04-3AC74906EBAE}" dt="2024-03-05T16:11:39.926" v="166"/>
          <ac:picMkLst>
            <pc:docMk/>
            <pc:sldMk cId="0" sldId="268"/>
            <ac:picMk id="2" creationId="{3CB085C2-0A80-5887-5860-9B88C17B14D0}"/>
          </ac:picMkLst>
        </pc:picChg>
        <pc:picChg chg="mod">
          <ac:chgData name="Anna McLaughlin" userId="S::anna.mclaughlin@stopdomesticabuse.uk::a69b9eec-8d6f-4549-a26f-c6135547d941" providerId="AD" clId="Web-{FA14E70B-8284-48B6-8E04-3AC74906EBAE}" dt="2024-03-05T16:16:32.119" v="212" actId="1076"/>
          <ac:picMkLst>
            <pc:docMk/>
            <pc:sldMk cId="0" sldId="268"/>
            <ac:picMk id="3" creationId="{B95197C3-9113-007D-9553-3013AEC538E6}"/>
          </ac:picMkLst>
        </pc:picChg>
        <pc:picChg chg="add">
          <ac:chgData name="Anna McLaughlin" userId="S::anna.mclaughlin@stopdomesticabuse.uk::a69b9eec-8d6f-4549-a26f-c6135547d941" providerId="AD" clId="Web-{FA14E70B-8284-48B6-8E04-3AC74906EBAE}" dt="2024-03-05T16:11:40.347" v="167"/>
          <ac:picMkLst>
            <pc:docMk/>
            <pc:sldMk cId="0" sldId="268"/>
            <ac:picMk id="7" creationId="{614FF3C4-473A-BF17-BAA9-C47BF4E26A9C}"/>
          </ac:picMkLst>
        </pc:picChg>
      </pc:sldChg>
      <pc:sldChg chg="addSp delSp modSp">
        <pc:chgData name="Anna McLaughlin" userId="S::anna.mclaughlin@stopdomesticabuse.uk::a69b9eec-8d6f-4549-a26f-c6135547d941" providerId="AD" clId="Web-{FA14E70B-8284-48B6-8E04-3AC74906EBAE}" dt="2024-03-05T16:17:30.011" v="220" actId="1076"/>
        <pc:sldMkLst>
          <pc:docMk/>
          <pc:sldMk cId="0" sldId="269"/>
        </pc:sldMkLst>
        <pc:picChg chg="del">
          <ac:chgData name="Anna McLaughlin" userId="S::anna.mclaughlin@stopdomesticabuse.uk::a69b9eec-8d6f-4549-a26f-c6135547d941" providerId="AD" clId="Web-{FA14E70B-8284-48B6-8E04-3AC74906EBAE}" dt="2024-03-05T16:11:44.332" v="168"/>
          <ac:picMkLst>
            <pc:docMk/>
            <pc:sldMk cId="0" sldId="269"/>
            <ac:picMk id="2" creationId="{33988D29-4436-B18C-657A-E5A1F66FED15}"/>
          </ac:picMkLst>
        </pc:picChg>
        <pc:picChg chg="mod">
          <ac:chgData name="Anna McLaughlin" userId="S::anna.mclaughlin@stopdomesticabuse.uk::a69b9eec-8d6f-4549-a26f-c6135547d941" providerId="AD" clId="Web-{FA14E70B-8284-48B6-8E04-3AC74906EBAE}" dt="2024-03-05T16:17:30.011" v="220" actId="1076"/>
          <ac:picMkLst>
            <pc:docMk/>
            <pc:sldMk cId="0" sldId="269"/>
            <ac:picMk id="3" creationId="{B67D5607-9E63-C43C-DE25-A6B7EEC2094D}"/>
          </ac:picMkLst>
        </pc:picChg>
        <pc:picChg chg="add">
          <ac:chgData name="Anna McLaughlin" userId="S::anna.mclaughlin@stopdomesticabuse.uk::a69b9eec-8d6f-4549-a26f-c6135547d941" providerId="AD" clId="Web-{FA14E70B-8284-48B6-8E04-3AC74906EBAE}" dt="2024-03-05T16:11:44.816" v="169"/>
          <ac:picMkLst>
            <pc:docMk/>
            <pc:sldMk cId="0" sldId="269"/>
            <ac:picMk id="6" creationId="{ECEA1CCE-C5F3-E9A0-FE3E-5BED7977FD73}"/>
          </ac:picMkLst>
        </pc:picChg>
      </pc:sldChg>
      <pc:sldChg chg="addSp delSp modSp">
        <pc:chgData name="Anna McLaughlin" userId="S::anna.mclaughlin@stopdomesticabuse.uk::a69b9eec-8d6f-4549-a26f-c6135547d941" providerId="AD" clId="Web-{FA14E70B-8284-48B6-8E04-3AC74906EBAE}" dt="2024-03-05T16:17:40.277" v="221" actId="1076"/>
        <pc:sldMkLst>
          <pc:docMk/>
          <pc:sldMk cId="0" sldId="270"/>
        </pc:sldMkLst>
        <pc:picChg chg="del">
          <ac:chgData name="Anna McLaughlin" userId="S::anna.mclaughlin@stopdomesticabuse.uk::a69b9eec-8d6f-4549-a26f-c6135547d941" providerId="AD" clId="Web-{FA14E70B-8284-48B6-8E04-3AC74906EBAE}" dt="2024-03-05T16:11:51.676" v="170"/>
          <ac:picMkLst>
            <pc:docMk/>
            <pc:sldMk cId="0" sldId="270"/>
            <ac:picMk id="2" creationId="{33D42B98-7C82-380C-BDCC-81A8B0DB4DDA}"/>
          </ac:picMkLst>
        </pc:picChg>
        <pc:picChg chg="mod">
          <ac:chgData name="Anna McLaughlin" userId="S::anna.mclaughlin@stopdomesticabuse.uk::a69b9eec-8d6f-4549-a26f-c6135547d941" providerId="AD" clId="Web-{FA14E70B-8284-48B6-8E04-3AC74906EBAE}" dt="2024-03-05T16:17:40.277" v="221" actId="1076"/>
          <ac:picMkLst>
            <pc:docMk/>
            <pc:sldMk cId="0" sldId="270"/>
            <ac:picMk id="3" creationId="{8CB13DD2-4572-443D-D66C-64D9FC090607}"/>
          </ac:picMkLst>
        </pc:picChg>
        <pc:picChg chg="add del mod">
          <ac:chgData name="Anna McLaughlin" userId="S::anna.mclaughlin@stopdomesticabuse.uk::a69b9eec-8d6f-4549-a26f-c6135547d941" providerId="AD" clId="Web-{FA14E70B-8284-48B6-8E04-3AC74906EBAE}" dt="2024-03-05T16:11:57.129" v="172"/>
          <ac:picMkLst>
            <pc:docMk/>
            <pc:sldMk cId="0" sldId="270"/>
            <ac:picMk id="5" creationId="{65057140-A9A5-0F17-D14E-9EA3CE62A36A}"/>
          </ac:picMkLst>
        </pc:picChg>
        <pc:picChg chg="add">
          <ac:chgData name="Anna McLaughlin" userId="S::anna.mclaughlin@stopdomesticabuse.uk::a69b9eec-8d6f-4549-a26f-c6135547d941" providerId="AD" clId="Web-{FA14E70B-8284-48B6-8E04-3AC74906EBAE}" dt="2024-03-05T16:12:02.567" v="173"/>
          <ac:picMkLst>
            <pc:docMk/>
            <pc:sldMk cId="0" sldId="270"/>
            <ac:picMk id="7" creationId="{3A886B0C-2D73-B0AE-833D-12A09061D475}"/>
          </ac:picMkLst>
        </pc:picChg>
      </pc:sldChg>
      <pc:sldChg chg="addSp delSp modSp">
        <pc:chgData name="Anna McLaughlin" userId="S::anna.mclaughlin@stopdomesticabuse.uk::a69b9eec-8d6f-4549-a26f-c6135547d941" providerId="AD" clId="Web-{FA14E70B-8284-48B6-8E04-3AC74906EBAE}" dt="2024-03-05T16:18:05.168" v="226" actId="14100"/>
        <pc:sldMkLst>
          <pc:docMk/>
          <pc:sldMk cId="0" sldId="272"/>
        </pc:sldMkLst>
        <pc:spChg chg="mod">
          <ac:chgData name="Anna McLaughlin" userId="S::anna.mclaughlin@stopdomesticabuse.uk::a69b9eec-8d6f-4549-a26f-c6135547d941" providerId="AD" clId="Web-{FA14E70B-8284-48B6-8E04-3AC74906EBAE}" dt="2024-03-05T16:18:05.168" v="226" actId="14100"/>
          <ac:spMkLst>
            <pc:docMk/>
            <pc:sldMk cId="0" sldId="272"/>
            <ac:spMk id="508" creationId="{00000000-0000-0000-0000-000000000000}"/>
          </ac:spMkLst>
        </pc:spChg>
        <pc:grpChg chg="del">
          <ac:chgData name="Anna McLaughlin" userId="S::anna.mclaughlin@stopdomesticabuse.uk::a69b9eec-8d6f-4549-a26f-c6135547d941" providerId="AD" clId="Web-{FA14E70B-8284-48B6-8E04-3AC74906EBAE}" dt="2024-03-05T16:17:52.793" v="223"/>
          <ac:grpSpMkLst>
            <pc:docMk/>
            <pc:sldMk cId="0" sldId="272"/>
            <ac:grpSpMk id="505" creationId="{00000000-0000-0000-0000-000000000000}"/>
          </ac:grpSpMkLst>
        </pc:grpChg>
        <pc:picChg chg="del">
          <ac:chgData name="Anna McLaughlin" userId="S::anna.mclaughlin@stopdomesticabuse.uk::a69b9eec-8d6f-4549-a26f-c6135547d941" providerId="AD" clId="Web-{FA14E70B-8284-48B6-8E04-3AC74906EBAE}" dt="2024-03-05T16:12:08.036" v="174"/>
          <ac:picMkLst>
            <pc:docMk/>
            <pc:sldMk cId="0" sldId="272"/>
            <ac:picMk id="2" creationId="{1A9F0BA5-0B7D-B113-3E60-6AFFC318361A}"/>
          </ac:picMkLst>
        </pc:picChg>
        <pc:picChg chg="mod">
          <ac:chgData name="Anna McLaughlin" userId="S::anna.mclaughlin@stopdomesticabuse.uk::a69b9eec-8d6f-4549-a26f-c6135547d941" providerId="AD" clId="Web-{FA14E70B-8284-48B6-8E04-3AC74906EBAE}" dt="2024-03-05T16:17:57.277" v="224" actId="1076"/>
          <ac:picMkLst>
            <pc:docMk/>
            <pc:sldMk cId="0" sldId="272"/>
            <ac:picMk id="3" creationId="{11481B16-73C0-73EE-8582-49C83963F2D2}"/>
          </ac:picMkLst>
        </pc:picChg>
        <pc:picChg chg="add">
          <ac:chgData name="Anna McLaughlin" userId="S::anna.mclaughlin@stopdomesticabuse.uk::a69b9eec-8d6f-4549-a26f-c6135547d941" providerId="AD" clId="Web-{FA14E70B-8284-48B6-8E04-3AC74906EBAE}" dt="2024-03-05T16:12:09.036" v="175"/>
          <ac:picMkLst>
            <pc:docMk/>
            <pc:sldMk cId="0" sldId="272"/>
            <ac:picMk id="7" creationId="{ECE9A6B7-BE13-0781-FAF4-F69F402A7A3F}"/>
          </ac:picMkLst>
        </pc:picChg>
      </pc:sldChg>
      <pc:sldChg chg="addSp delSp modSp">
        <pc:chgData name="Anna McLaughlin" userId="S::anna.mclaughlin@stopdomesticabuse.uk::a69b9eec-8d6f-4549-a26f-c6135547d941" providerId="AD" clId="Web-{FA14E70B-8284-48B6-8E04-3AC74906EBAE}" dt="2024-03-05T16:18:23.387" v="228" actId="14100"/>
        <pc:sldMkLst>
          <pc:docMk/>
          <pc:sldMk cId="0" sldId="273"/>
        </pc:sldMkLst>
        <pc:spChg chg="mod">
          <ac:chgData name="Anna McLaughlin" userId="S::anna.mclaughlin@stopdomesticabuse.uk::a69b9eec-8d6f-4549-a26f-c6135547d941" providerId="AD" clId="Web-{FA14E70B-8284-48B6-8E04-3AC74906EBAE}" dt="2024-03-05T16:12:25.567" v="179" actId="1076"/>
          <ac:spMkLst>
            <pc:docMk/>
            <pc:sldMk cId="0" sldId="273"/>
            <ac:spMk id="532" creationId="{00000000-0000-0000-0000-000000000000}"/>
          </ac:spMkLst>
        </pc:spChg>
        <pc:picChg chg="del">
          <ac:chgData name="Anna McLaughlin" userId="S::anna.mclaughlin@stopdomesticabuse.uk::a69b9eec-8d6f-4549-a26f-c6135547d941" providerId="AD" clId="Web-{FA14E70B-8284-48B6-8E04-3AC74906EBAE}" dt="2024-03-05T16:12:12.676" v="176"/>
          <ac:picMkLst>
            <pc:docMk/>
            <pc:sldMk cId="0" sldId="273"/>
            <ac:picMk id="2" creationId="{18F1B374-533F-E621-953F-2C38EA1A4AB9}"/>
          </ac:picMkLst>
        </pc:picChg>
        <pc:picChg chg="mod">
          <ac:chgData name="Anna McLaughlin" userId="S::anna.mclaughlin@stopdomesticabuse.uk::a69b9eec-8d6f-4549-a26f-c6135547d941" providerId="AD" clId="Web-{FA14E70B-8284-48B6-8E04-3AC74906EBAE}" dt="2024-03-05T16:18:23.387" v="228" actId="14100"/>
          <ac:picMkLst>
            <pc:docMk/>
            <pc:sldMk cId="0" sldId="273"/>
            <ac:picMk id="3" creationId="{F50009E2-DAA1-A809-D5E5-C671B37C896B}"/>
          </ac:picMkLst>
        </pc:picChg>
        <pc:picChg chg="add">
          <ac:chgData name="Anna McLaughlin" userId="S::anna.mclaughlin@stopdomesticabuse.uk::a69b9eec-8d6f-4549-a26f-c6135547d941" providerId="AD" clId="Web-{FA14E70B-8284-48B6-8E04-3AC74906EBAE}" dt="2024-03-05T16:12:14.051" v="177"/>
          <ac:picMkLst>
            <pc:docMk/>
            <pc:sldMk cId="0" sldId="273"/>
            <ac:picMk id="5" creationId="{35C6CEB5-E4C4-A208-6393-3B7BC8675DBC}"/>
          </ac:picMkLst>
        </pc:picChg>
      </pc:sldChg>
      <pc:sldChg chg="addSp delSp modSp">
        <pc:chgData name="Anna McLaughlin" userId="S::anna.mclaughlin@stopdomesticabuse.uk::a69b9eec-8d6f-4549-a26f-c6135547d941" providerId="AD" clId="Web-{FA14E70B-8284-48B6-8E04-3AC74906EBAE}" dt="2024-03-05T16:18:33.575" v="229" actId="1076"/>
        <pc:sldMkLst>
          <pc:docMk/>
          <pc:sldMk cId="0" sldId="274"/>
        </pc:sldMkLst>
        <pc:picChg chg="del">
          <ac:chgData name="Anna McLaughlin" userId="S::anna.mclaughlin@stopdomesticabuse.uk::a69b9eec-8d6f-4549-a26f-c6135547d941" providerId="AD" clId="Web-{FA14E70B-8284-48B6-8E04-3AC74906EBAE}" dt="2024-03-05T16:13:02.693" v="184"/>
          <ac:picMkLst>
            <pc:docMk/>
            <pc:sldMk cId="0" sldId="274"/>
            <ac:picMk id="5" creationId="{62FD4962-392B-BB64-69E9-AEF8DF83C423}"/>
          </ac:picMkLst>
        </pc:picChg>
        <pc:picChg chg="add">
          <ac:chgData name="Anna McLaughlin" userId="S::anna.mclaughlin@stopdomesticabuse.uk::a69b9eec-8d6f-4549-a26f-c6135547d941" providerId="AD" clId="Web-{FA14E70B-8284-48B6-8E04-3AC74906EBAE}" dt="2024-03-05T16:13:04.021" v="185"/>
          <ac:picMkLst>
            <pc:docMk/>
            <pc:sldMk cId="0" sldId="274"/>
            <ac:picMk id="6" creationId="{5C9A1063-2626-85EC-73A3-AD515E52400E}"/>
          </ac:picMkLst>
        </pc:picChg>
        <pc:picChg chg="mod">
          <ac:chgData name="Anna McLaughlin" userId="S::anna.mclaughlin@stopdomesticabuse.uk::a69b9eec-8d6f-4549-a26f-c6135547d941" providerId="AD" clId="Web-{FA14E70B-8284-48B6-8E04-3AC74906EBAE}" dt="2024-03-05T16:18:33.575" v="229" actId="1076"/>
          <ac:picMkLst>
            <pc:docMk/>
            <pc:sldMk cId="0" sldId="274"/>
            <ac:picMk id="7" creationId="{D9CCCE90-A809-3B91-A414-B01C01B037CA}"/>
          </ac:picMkLst>
        </pc:picChg>
      </pc:sldChg>
      <pc:sldChg chg="addSp delSp modSp">
        <pc:chgData name="Anna McLaughlin" userId="S::anna.mclaughlin@stopdomesticabuse.uk::a69b9eec-8d6f-4549-a26f-c6135547d941" providerId="AD" clId="Web-{FA14E70B-8284-48B6-8E04-3AC74906EBAE}" dt="2024-03-05T16:18:51.372" v="231" actId="1076"/>
        <pc:sldMkLst>
          <pc:docMk/>
          <pc:sldMk cId="0" sldId="275"/>
        </pc:sldMkLst>
        <pc:spChg chg="mod">
          <ac:chgData name="Anna McLaughlin" userId="S::anna.mclaughlin@stopdomesticabuse.uk::a69b9eec-8d6f-4549-a26f-c6135547d941" providerId="AD" clId="Web-{FA14E70B-8284-48B6-8E04-3AC74906EBAE}" dt="2024-03-05T16:18:51.372" v="231" actId="1076"/>
          <ac:spMkLst>
            <pc:docMk/>
            <pc:sldMk cId="0" sldId="275"/>
            <ac:spMk id="619" creationId="{00000000-0000-0000-0000-000000000000}"/>
          </ac:spMkLst>
        </pc:spChg>
        <pc:picChg chg="del">
          <ac:chgData name="Anna McLaughlin" userId="S::anna.mclaughlin@stopdomesticabuse.uk::a69b9eec-8d6f-4549-a26f-c6135547d941" providerId="AD" clId="Web-{FA14E70B-8284-48B6-8E04-3AC74906EBAE}" dt="2024-03-05T16:13:09.162" v="186"/>
          <ac:picMkLst>
            <pc:docMk/>
            <pc:sldMk cId="0" sldId="275"/>
            <ac:picMk id="2" creationId="{7603FB6D-8861-CFBF-CDF7-451702787CB3}"/>
          </ac:picMkLst>
        </pc:picChg>
        <pc:picChg chg="mod">
          <ac:chgData name="Anna McLaughlin" userId="S::anna.mclaughlin@stopdomesticabuse.uk::a69b9eec-8d6f-4549-a26f-c6135547d941" providerId="AD" clId="Web-{FA14E70B-8284-48B6-8E04-3AC74906EBAE}" dt="2024-03-05T16:18:41.263" v="230" actId="1076"/>
          <ac:picMkLst>
            <pc:docMk/>
            <pc:sldMk cId="0" sldId="275"/>
            <ac:picMk id="3" creationId="{20E95542-23C9-5EDD-B325-A110491FFD2F}"/>
          </ac:picMkLst>
        </pc:picChg>
        <pc:picChg chg="add">
          <ac:chgData name="Anna McLaughlin" userId="S::anna.mclaughlin@stopdomesticabuse.uk::a69b9eec-8d6f-4549-a26f-c6135547d941" providerId="AD" clId="Web-{FA14E70B-8284-48B6-8E04-3AC74906EBAE}" dt="2024-03-05T16:13:10.287" v="187"/>
          <ac:picMkLst>
            <pc:docMk/>
            <pc:sldMk cId="0" sldId="275"/>
            <ac:picMk id="5" creationId="{DE516B03-F007-938E-8246-5A664BE8D6C6}"/>
          </ac:picMkLst>
        </pc:picChg>
      </pc:sldChg>
      <pc:sldChg chg="addSp delSp modSp">
        <pc:chgData name="Anna McLaughlin" userId="S::anna.mclaughlin@stopdomesticabuse.uk::a69b9eec-8d6f-4549-a26f-c6135547d941" providerId="AD" clId="Web-{FA14E70B-8284-48B6-8E04-3AC74906EBAE}" dt="2024-03-05T16:19:08.482" v="234" actId="14100"/>
        <pc:sldMkLst>
          <pc:docMk/>
          <pc:sldMk cId="0" sldId="276"/>
        </pc:sldMkLst>
        <pc:spChg chg="mod">
          <ac:chgData name="Anna McLaughlin" userId="S::anna.mclaughlin@stopdomesticabuse.uk::a69b9eec-8d6f-4549-a26f-c6135547d941" providerId="AD" clId="Web-{FA14E70B-8284-48B6-8E04-3AC74906EBAE}" dt="2024-03-05T16:19:08.482" v="234" actId="14100"/>
          <ac:spMkLst>
            <pc:docMk/>
            <pc:sldMk cId="0" sldId="276"/>
            <ac:spMk id="630" creationId="{00000000-0000-0000-0000-000000000000}"/>
          </ac:spMkLst>
        </pc:spChg>
        <pc:picChg chg="del">
          <ac:chgData name="Anna McLaughlin" userId="S::anna.mclaughlin@stopdomesticabuse.uk::a69b9eec-8d6f-4549-a26f-c6135547d941" providerId="AD" clId="Web-{FA14E70B-8284-48B6-8E04-3AC74906EBAE}" dt="2024-03-05T16:13:14.412" v="188"/>
          <ac:picMkLst>
            <pc:docMk/>
            <pc:sldMk cId="0" sldId="276"/>
            <ac:picMk id="2" creationId="{C5DB2939-2033-B31C-C3BD-6D391DE88EA1}"/>
          </ac:picMkLst>
        </pc:picChg>
        <pc:picChg chg="mod">
          <ac:chgData name="Anna McLaughlin" userId="S::anna.mclaughlin@stopdomesticabuse.uk::a69b9eec-8d6f-4549-a26f-c6135547d941" providerId="AD" clId="Web-{FA14E70B-8284-48B6-8E04-3AC74906EBAE}" dt="2024-03-05T16:19:01.107" v="232" actId="1076"/>
          <ac:picMkLst>
            <pc:docMk/>
            <pc:sldMk cId="0" sldId="276"/>
            <ac:picMk id="3" creationId="{3AA41975-AE88-FA23-373F-DA0BF0262BC7}"/>
          </ac:picMkLst>
        </pc:picChg>
        <pc:picChg chg="add">
          <ac:chgData name="Anna McLaughlin" userId="S::anna.mclaughlin@stopdomesticabuse.uk::a69b9eec-8d6f-4549-a26f-c6135547d941" providerId="AD" clId="Web-{FA14E70B-8284-48B6-8E04-3AC74906EBAE}" dt="2024-03-05T16:13:15.053" v="189"/>
          <ac:picMkLst>
            <pc:docMk/>
            <pc:sldMk cId="0" sldId="276"/>
            <ac:picMk id="6" creationId="{41D4054F-EB93-C26B-151E-FB137FD2307E}"/>
          </ac:picMkLst>
        </pc:picChg>
      </pc:sldChg>
      <pc:sldChg chg="addSp delSp modSp">
        <pc:chgData name="Anna McLaughlin" userId="S::anna.mclaughlin@stopdomesticabuse.uk::a69b9eec-8d6f-4549-a26f-c6135547d941" providerId="AD" clId="Web-{FA14E70B-8284-48B6-8E04-3AC74906EBAE}" dt="2024-03-05T16:19:20.060" v="235" actId="1076"/>
        <pc:sldMkLst>
          <pc:docMk/>
          <pc:sldMk cId="0" sldId="277"/>
        </pc:sldMkLst>
        <pc:picChg chg="del">
          <ac:chgData name="Anna McLaughlin" userId="S::anna.mclaughlin@stopdomesticabuse.uk::a69b9eec-8d6f-4549-a26f-c6135547d941" providerId="AD" clId="Web-{FA14E70B-8284-48B6-8E04-3AC74906EBAE}" dt="2024-03-05T16:13:19.318" v="190"/>
          <ac:picMkLst>
            <pc:docMk/>
            <pc:sldMk cId="0" sldId="277"/>
            <ac:picMk id="3" creationId="{B7C5E780-CA09-20A7-F782-60519F8D3BDA}"/>
          </ac:picMkLst>
        </pc:picChg>
        <pc:picChg chg="mod">
          <ac:chgData name="Anna McLaughlin" userId="S::anna.mclaughlin@stopdomesticabuse.uk::a69b9eec-8d6f-4549-a26f-c6135547d941" providerId="AD" clId="Web-{FA14E70B-8284-48B6-8E04-3AC74906EBAE}" dt="2024-03-05T16:19:20.060" v="235" actId="1076"/>
          <ac:picMkLst>
            <pc:docMk/>
            <pc:sldMk cId="0" sldId="277"/>
            <ac:picMk id="5" creationId="{D34A7839-205D-AE7C-03D6-9134603DE48A}"/>
          </ac:picMkLst>
        </pc:picChg>
        <pc:picChg chg="add">
          <ac:chgData name="Anna McLaughlin" userId="S::anna.mclaughlin@stopdomesticabuse.uk::a69b9eec-8d6f-4549-a26f-c6135547d941" providerId="AD" clId="Web-{FA14E70B-8284-48B6-8E04-3AC74906EBAE}" dt="2024-03-05T16:13:19.928" v="191"/>
          <ac:picMkLst>
            <pc:docMk/>
            <pc:sldMk cId="0" sldId="277"/>
            <ac:picMk id="6" creationId="{5614C8E2-53E5-186E-514E-9C1FEB27CEE4}"/>
          </ac:picMkLst>
        </pc:picChg>
      </pc:sldChg>
      <pc:sldChg chg="addSp delSp modSp">
        <pc:chgData name="Anna McLaughlin" userId="S::anna.mclaughlin@stopdomesticabuse.uk::a69b9eec-8d6f-4549-a26f-c6135547d941" providerId="AD" clId="Web-{FA14E70B-8284-48B6-8E04-3AC74906EBAE}" dt="2024-03-05T16:19:27.123" v="236" actId="1076"/>
        <pc:sldMkLst>
          <pc:docMk/>
          <pc:sldMk cId="0" sldId="282"/>
        </pc:sldMkLst>
        <pc:picChg chg="del">
          <ac:chgData name="Anna McLaughlin" userId="S::anna.mclaughlin@stopdomesticabuse.uk::a69b9eec-8d6f-4549-a26f-c6135547d941" providerId="AD" clId="Web-{FA14E70B-8284-48B6-8E04-3AC74906EBAE}" dt="2024-03-05T16:13:22.959" v="192"/>
          <ac:picMkLst>
            <pc:docMk/>
            <pc:sldMk cId="0" sldId="282"/>
            <ac:picMk id="3" creationId="{2398A3A7-2AE1-8539-F64A-7DE4561E9291}"/>
          </ac:picMkLst>
        </pc:picChg>
        <pc:picChg chg="add">
          <ac:chgData name="Anna McLaughlin" userId="S::anna.mclaughlin@stopdomesticabuse.uk::a69b9eec-8d6f-4549-a26f-c6135547d941" providerId="AD" clId="Web-{FA14E70B-8284-48B6-8E04-3AC74906EBAE}" dt="2024-03-05T16:13:23.553" v="193"/>
          <ac:picMkLst>
            <pc:docMk/>
            <pc:sldMk cId="0" sldId="282"/>
            <ac:picMk id="4" creationId="{A1244606-6F58-5A70-58C7-D7CD49007D7E}"/>
          </ac:picMkLst>
        </pc:picChg>
        <pc:picChg chg="mod">
          <ac:chgData name="Anna McLaughlin" userId="S::anna.mclaughlin@stopdomesticabuse.uk::a69b9eec-8d6f-4549-a26f-c6135547d941" providerId="AD" clId="Web-{FA14E70B-8284-48B6-8E04-3AC74906EBAE}" dt="2024-03-05T16:19:27.123" v="236" actId="1076"/>
          <ac:picMkLst>
            <pc:docMk/>
            <pc:sldMk cId="0" sldId="282"/>
            <ac:picMk id="5" creationId="{B8779501-1DB5-FD63-A1A7-702B98FF8F1D}"/>
          </ac:picMkLst>
        </pc:picChg>
      </pc:sldChg>
      <pc:sldChg chg="addSp delSp modSp">
        <pc:chgData name="Anna McLaughlin" userId="S::anna.mclaughlin@stopdomesticabuse.uk::a69b9eec-8d6f-4549-a26f-c6135547d941" providerId="AD" clId="Web-{FA14E70B-8284-48B6-8E04-3AC74906EBAE}" dt="2024-03-05T16:19:31.498" v="237" actId="1076"/>
        <pc:sldMkLst>
          <pc:docMk/>
          <pc:sldMk cId="0" sldId="283"/>
        </pc:sldMkLst>
        <pc:picChg chg="add">
          <ac:chgData name="Anna McLaughlin" userId="S::anna.mclaughlin@stopdomesticabuse.uk::a69b9eec-8d6f-4549-a26f-c6135547d941" providerId="AD" clId="Web-{FA14E70B-8284-48B6-8E04-3AC74906EBAE}" dt="2024-03-05T16:13:26.975" v="195"/>
          <ac:picMkLst>
            <pc:docMk/>
            <pc:sldMk cId="0" sldId="283"/>
            <ac:picMk id="6" creationId="{F7CCAE94-DAFC-6D23-06FD-88913DBB1869}"/>
          </ac:picMkLst>
        </pc:picChg>
        <pc:picChg chg="del">
          <ac:chgData name="Anna McLaughlin" userId="S::anna.mclaughlin@stopdomesticabuse.uk::a69b9eec-8d6f-4549-a26f-c6135547d941" providerId="AD" clId="Web-{FA14E70B-8284-48B6-8E04-3AC74906EBAE}" dt="2024-03-05T16:13:26.412" v="194"/>
          <ac:picMkLst>
            <pc:docMk/>
            <pc:sldMk cId="0" sldId="283"/>
            <ac:picMk id="7" creationId="{0267EDF3-C284-A2D2-9D0C-6EE8CED5C89B}"/>
          </ac:picMkLst>
        </pc:picChg>
        <pc:picChg chg="mod">
          <ac:chgData name="Anna McLaughlin" userId="S::anna.mclaughlin@stopdomesticabuse.uk::a69b9eec-8d6f-4549-a26f-c6135547d941" providerId="AD" clId="Web-{FA14E70B-8284-48B6-8E04-3AC74906EBAE}" dt="2024-03-05T16:19:31.498" v="237" actId="1076"/>
          <ac:picMkLst>
            <pc:docMk/>
            <pc:sldMk cId="0" sldId="283"/>
            <ac:picMk id="9" creationId="{673CA5B9-2777-F2F4-A96E-FE0EED55E4EF}"/>
          </ac:picMkLst>
        </pc:picChg>
      </pc:sldChg>
      <pc:sldChg chg="addSp delSp modSp">
        <pc:chgData name="Anna McLaughlin" userId="S::anna.mclaughlin@stopdomesticabuse.uk::a69b9eec-8d6f-4549-a26f-c6135547d941" providerId="AD" clId="Web-{FA14E70B-8284-48B6-8E04-3AC74906EBAE}" dt="2024-03-05T16:16:02.915" v="209" actId="1076"/>
        <pc:sldMkLst>
          <pc:docMk/>
          <pc:sldMk cId="0" sldId="289"/>
        </pc:sldMkLst>
        <pc:picChg chg="del">
          <ac:chgData name="Anna McLaughlin" userId="S::anna.mclaughlin@stopdomesticabuse.uk::a69b9eec-8d6f-4549-a26f-c6135547d941" providerId="AD" clId="Web-{FA14E70B-8284-48B6-8E04-3AC74906EBAE}" dt="2024-03-05T16:11:26.253" v="160"/>
          <ac:picMkLst>
            <pc:docMk/>
            <pc:sldMk cId="0" sldId="289"/>
            <ac:picMk id="2" creationId="{C5330271-B8ED-5E12-F874-ECD541F97DAA}"/>
          </ac:picMkLst>
        </pc:picChg>
        <pc:picChg chg="mod">
          <ac:chgData name="Anna McLaughlin" userId="S::anna.mclaughlin@stopdomesticabuse.uk::a69b9eec-8d6f-4549-a26f-c6135547d941" providerId="AD" clId="Web-{FA14E70B-8284-48B6-8E04-3AC74906EBAE}" dt="2024-03-05T16:16:02.915" v="209" actId="1076"/>
          <ac:picMkLst>
            <pc:docMk/>
            <pc:sldMk cId="0" sldId="289"/>
            <ac:picMk id="3" creationId="{359E70FA-3C84-2047-A5D1-0E093791BA5C}"/>
          </ac:picMkLst>
        </pc:picChg>
        <pc:picChg chg="add">
          <ac:chgData name="Anna McLaughlin" userId="S::anna.mclaughlin@stopdomesticabuse.uk::a69b9eec-8d6f-4549-a26f-c6135547d941" providerId="AD" clId="Web-{FA14E70B-8284-48B6-8E04-3AC74906EBAE}" dt="2024-03-05T16:11:26.738" v="161"/>
          <ac:picMkLst>
            <pc:docMk/>
            <pc:sldMk cId="0" sldId="289"/>
            <ac:picMk id="6" creationId="{0A116934-6917-2483-CBB1-90ECA2E6C0A5}"/>
          </ac:picMkLst>
        </pc:picChg>
      </pc:sldChg>
      <pc:sldChg chg="addSp delSp modSp">
        <pc:chgData name="Anna McLaughlin" userId="S::anna.mclaughlin@stopdomesticabuse.uk::a69b9eec-8d6f-4549-a26f-c6135547d941" providerId="AD" clId="Web-{FA14E70B-8284-48B6-8E04-3AC74906EBAE}" dt="2024-03-05T16:16:08.072" v="210" actId="1076"/>
        <pc:sldMkLst>
          <pc:docMk/>
          <pc:sldMk cId="194906506" sldId="292"/>
        </pc:sldMkLst>
        <pc:picChg chg="add">
          <ac:chgData name="Anna McLaughlin" userId="S::anna.mclaughlin@stopdomesticabuse.uk::a69b9eec-8d6f-4549-a26f-c6135547d941" providerId="AD" clId="Web-{FA14E70B-8284-48B6-8E04-3AC74906EBAE}" dt="2024-03-05T16:11:32.738" v="163"/>
          <ac:picMkLst>
            <pc:docMk/>
            <pc:sldMk cId="194906506" sldId="292"/>
            <ac:picMk id="3" creationId="{AF7DB3B0-CB74-B2C7-BE48-A5565479F472}"/>
          </ac:picMkLst>
        </pc:picChg>
        <pc:picChg chg="del">
          <ac:chgData name="Anna McLaughlin" userId="S::anna.mclaughlin@stopdomesticabuse.uk::a69b9eec-8d6f-4549-a26f-c6135547d941" providerId="AD" clId="Web-{FA14E70B-8284-48B6-8E04-3AC74906EBAE}" dt="2024-03-05T16:11:31.832" v="162"/>
          <ac:picMkLst>
            <pc:docMk/>
            <pc:sldMk cId="194906506" sldId="292"/>
            <ac:picMk id="6" creationId="{69ECEF45-C4CC-CC82-00FD-3E2DE380EF1F}"/>
          </ac:picMkLst>
        </pc:picChg>
        <pc:picChg chg="mod">
          <ac:chgData name="Anna McLaughlin" userId="S::anna.mclaughlin@stopdomesticabuse.uk::a69b9eec-8d6f-4549-a26f-c6135547d941" providerId="AD" clId="Web-{FA14E70B-8284-48B6-8E04-3AC74906EBAE}" dt="2024-03-05T16:16:08.072" v="210" actId="1076"/>
          <ac:picMkLst>
            <pc:docMk/>
            <pc:sldMk cId="194906506" sldId="292"/>
            <ac:picMk id="7" creationId="{9A5B9008-9AD6-07A1-C4FD-2216402715D1}"/>
          </ac:picMkLst>
        </pc:picChg>
      </pc:sldChg>
      <pc:sldChg chg="addSp delSp modSp">
        <pc:chgData name="Anna McLaughlin" userId="S::anna.mclaughlin@stopdomesticabuse.uk::a69b9eec-8d6f-4549-a26f-c6135547d941" providerId="AD" clId="Web-{FA14E70B-8284-48B6-8E04-3AC74906EBAE}" dt="2024-03-05T16:14:27.367" v="201" actId="1076"/>
        <pc:sldMkLst>
          <pc:docMk/>
          <pc:sldMk cId="2915146387" sldId="293"/>
        </pc:sldMkLst>
        <pc:picChg chg="del">
          <ac:chgData name="Anna McLaughlin" userId="S::anna.mclaughlin@stopdomesticabuse.uk::a69b9eec-8d6f-4549-a26f-c6135547d941" providerId="AD" clId="Web-{FA14E70B-8284-48B6-8E04-3AC74906EBAE}" dt="2024-03-05T16:10:43.659" v="147"/>
          <ac:picMkLst>
            <pc:docMk/>
            <pc:sldMk cId="2915146387" sldId="293"/>
            <ac:picMk id="2" creationId="{270B43FB-DE7A-475D-E9F5-81960A886CA1}"/>
          </ac:picMkLst>
        </pc:picChg>
        <pc:picChg chg="mod">
          <ac:chgData name="Anna McLaughlin" userId="S::anna.mclaughlin@stopdomesticabuse.uk::a69b9eec-8d6f-4549-a26f-c6135547d941" providerId="AD" clId="Web-{FA14E70B-8284-48B6-8E04-3AC74906EBAE}" dt="2024-03-05T16:14:27.367" v="201" actId="1076"/>
          <ac:picMkLst>
            <pc:docMk/>
            <pc:sldMk cId="2915146387" sldId="293"/>
            <ac:picMk id="3" creationId="{91F8F4C4-B827-DA47-BA81-1F85A6CF3CC3}"/>
          </ac:picMkLst>
        </pc:picChg>
        <pc:picChg chg="add">
          <ac:chgData name="Anna McLaughlin" userId="S::anna.mclaughlin@stopdomesticabuse.uk::a69b9eec-8d6f-4549-a26f-c6135547d941" providerId="AD" clId="Web-{FA14E70B-8284-48B6-8E04-3AC74906EBAE}" dt="2024-03-05T16:10:44.612" v="148"/>
          <ac:picMkLst>
            <pc:docMk/>
            <pc:sldMk cId="2915146387" sldId="293"/>
            <ac:picMk id="5" creationId="{7B6C7DE6-3BE8-B2BA-9518-12A443550D2B}"/>
          </ac:picMkLst>
        </pc:picChg>
      </pc:sldChg>
      <pc:sldChg chg="new del">
        <pc:chgData name="Anna McLaughlin" userId="S::anna.mclaughlin@stopdomesticabuse.uk::a69b9eec-8d6f-4549-a26f-c6135547d941" providerId="AD" clId="Web-{FA14E70B-8284-48B6-8E04-3AC74906EBAE}" dt="2024-03-05T16:19:51.014" v="239"/>
        <pc:sldMkLst>
          <pc:docMk/>
          <pc:sldMk cId="2222796605" sldId="294"/>
        </pc:sldMkLst>
      </pc:sldChg>
      <pc:sldChg chg="addSp delSp modSp add replId">
        <pc:chgData name="Anna McLaughlin" userId="S::anna.mclaughlin@stopdomesticabuse.uk::a69b9eec-8d6f-4549-a26f-c6135547d941" providerId="AD" clId="Web-{FA14E70B-8284-48B6-8E04-3AC74906EBAE}" dt="2024-03-05T16:24:15.192" v="627" actId="20577"/>
        <pc:sldMkLst>
          <pc:docMk/>
          <pc:sldMk cId="3571164914" sldId="294"/>
        </pc:sldMkLst>
        <pc:spChg chg="add del">
          <ac:chgData name="Anna McLaughlin" userId="S::anna.mclaughlin@stopdomesticabuse.uk::a69b9eec-8d6f-4549-a26f-c6135547d941" providerId="AD" clId="Web-{FA14E70B-8284-48B6-8E04-3AC74906EBAE}" dt="2024-03-05T16:21:00.187" v="285"/>
          <ac:spMkLst>
            <pc:docMk/>
            <pc:sldMk cId="3571164914" sldId="294"/>
            <ac:spMk id="2" creationId="{60817C95-DFE3-E06C-868C-F2876D7F4E14}"/>
          </ac:spMkLst>
        </pc:spChg>
        <pc:spChg chg="add mod">
          <ac:chgData name="Anna McLaughlin" userId="S::anna.mclaughlin@stopdomesticabuse.uk::a69b9eec-8d6f-4549-a26f-c6135547d941" providerId="AD" clId="Web-{FA14E70B-8284-48B6-8E04-3AC74906EBAE}" dt="2024-03-05T16:24:15.192" v="627" actId="20577"/>
          <ac:spMkLst>
            <pc:docMk/>
            <pc:sldMk cId="3571164914" sldId="294"/>
            <ac:spMk id="3" creationId="{693F83A0-1E2B-93DC-B877-CA6AF7B1CFCC}"/>
          </ac:spMkLst>
        </pc:spChg>
        <pc:spChg chg="mod">
          <ac:chgData name="Anna McLaughlin" userId="S::anna.mclaughlin@stopdomesticabuse.uk::a69b9eec-8d6f-4549-a26f-c6135547d941" providerId="AD" clId="Web-{FA14E70B-8284-48B6-8E04-3AC74906EBAE}" dt="2024-03-05T16:21:13.797" v="293" actId="1076"/>
          <ac:spMkLst>
            <pc:docMk/>
            <pc:sldMk cId="3571164914" sldId="294"/>
            <ac:spMk id="7" creationId="{8EF69DF1-A67B-638A-BD6C-DDF88EF6FED0}"/>
          </ac:spMkLst>
        </pc:spChg>
        <pc:spChg chg="mod">
          <ac:chgData name="Anna McLaughlin" userId="S::anna.mclaughlin@stopdomesticabuse.uk::a69b9eec-8d6f-4549-a26f-c6135547d941" providerId="AD" clId="Web-{FA14E70B-8284-48B6-8E04-3AC74906EBAE}" dt="2024-03-05T16:23:40.003" v="625" actId="20577"/>
          <ac:spMkLst>
            <pc:docMk/>
            <pc:sldMk cId="3571164914" sldId="294"/>
            <ac:spMk id="755" creationId="{00000000-0000-0000-0000-000000000000}"/>
          </ac:spMkLst>
        </pc:spChg>
        <pc:spChg chg="del">
          <ac:chgData name="Anna McLaughlin" userId="S::anna.mclaughlin@stopdomesticabuse.uk::a69b9eec-8d6f-4549-a26f-c6135547d941" providerId="AD" clId="Web-{FA14E70B-8284-48B6-8E04-3AC74906EBAE}" dt="2024-03-05T16:20:38.937" v="282"/>
          <ac:spMkLst>
            <pc:docMk/>
            <pc:sldMk cId="3571164914" sldId="294"/>
            <ac:spMk id="757" creationId="{00000000-0000-0000-0000-000000000000}"/>
          </ac:spMkLst>
        </pc:spChg>
      </pc:sldChg>
    </pc:docChg>
  </pc:docChgLst>
  <pc:docChgLst>
    <pc:chgData name="Anna McLaughlin" userId="S::anna.mclaughlin@stopdomesticabuse.uk::a69b9eec-8d6f-4549-a26f-c6135547d941" providerId="AD" clId="Web-{2770898B-2A14-4EE1-9B4B-51768CA63779}"/>
    <pc:docChg chg="modSld">
      <pc:chgData name="Anna McLaughlin" userId="S::anna.mclaughlin@stopdomesticabuse.uk::a69b9eec-8d6f-4549-a26f-c6135547d941" providerId="AD" clId="Web-{2770898B-2A14-4EE1-9B4B-51768CA63779}" dt="2024-03-06T16:52:43.262" v="108" actId="1076"/>
      <pc:docMkLst>
        <pc:docMk/>
      </pc:docMkLst>
      <pc:sldChg chg="modSp">
        <pc:chgData name="Anna McLaughlin" userId="S::anna.mclaughlin@stopdomesticabuse.uk::a69b9eec-8d6f-4549-a26f-c6135547d941" providerId="AD" clId="Web-{2770898B-2A14-4EE1-9B4B-51768CA63779}" dt="2024-03-06T16:47:52.645" v="9" actId="20577"/>
        <pc:sldMkLst>
          <pc:docMk/>
          <pc:sldMk cId="0" sldId="270"/>
        </pc:sldMkLst>
        <pc:spChg chg="mod">
          <ac:chgData name="Anna McLaughlin" userId="S::anna.mclaughlin@stopdomesticabuse.uk::a69b9eec-8d6f-4549-a26f-c6135547d941" providerId="AD" clId="Web-{2770898B-2A14-4EE1-9B4B-51768CA63779}" dt="2024-03-06T16:47:52.645" v="9" actId="20577"/>
          <ac:spMkLst>
            <pc:docMk/>
            <pc:sldMk cId="0" sldId="270"/>
            <ac:spMk id="470" creationId="{00000000-0000-0000-0000-000000000000}"/>
          </ac:spMkLst>
        </pc:spChg>
      </pc:sldChg>
      <pc:sldChg chg="modSp">
        <pc:chgData name="Anna McLaughlin" userId="S::anna.mclaughlin@stopdomesticabuse.uk::a69b9eec-8d6f-4549-a26f-c6135547d941" providerId="AD" clId="Web-{2770898B-2A14-4EE1-9B4B-51768CA63779}" dt="2024-03-06T16:52:43.262" v="108" actId="1076"/>
        <pc:sldMkLst>
          <pc:docMk/>
          <pc:sldMk cId="0" sldId="272"/>
        </pc:sldMkLst>
        <pc:spChg chg="mod">
          <ac:chgData name="Anna McLaughlin" userId="S::anna.mclaughlin@stopdomesticabuse.uk::a69b9eec-8d6f-4549-a26f-c6135547d941" providerId="AD" clId="Web-{2770898B-2A14-4EE1-9B4B-51768CA63779}" dt="2024-03-06T16:52:43.262" v="108" actId="1076"/>
          <ac:spMkLst>
            <pc:docMk/>
            <pc:sldMk cId="0" sldId="272"/>
            <ac:spMk id="9" creationId="{941C3197-933B-6BAC-573A-59592E32F4DB}"/>
          </ac:spMkLst>
        </pc:spChg>
        <pc:spChg chg="mod">
          <ac:chgData name="Anna McLaughlin" userId="S::anna.mclaughlin@stopdomesticabuse.uk::a69b9eec-8d6f-4549-a26f-c6135547d941" providerId="AD" clId="Web-{2770898B-2A14-4EE1-9B4B-51768CA63779}" dt="2024-03-06T16:51:16.135" v="63" actId="20577"/>
          <ac:spMkLst>
            <pc:docMk/>
            <pc:sldMk cId="0" sldId="272"/>
            <ac:spMk id="499" creationId="{00000000-0000-0000-0000-000000000000}"/>
          </ac:spMkLst>
        </pc:spChg>
        <pc:spChg chg="mod">
          <ac:chgData name="Anna McLaughlin" userId="S::anna.mclaughlin@stopdomesticabuse.uk::a69b9eec-8d6f-4549-a26f-c6135547d941" providerId="AD" clId="Web-{2770898B-2A14-4EE1-9B4B-51768CA63779}" dt="2024-03-06T16:52:39.934" v="107" actId="20577"/>
          <ac:spMkLst>
            <pc:docMk/>
            <pc:sldMk cId="0" sldId="272"/>
            <ac:spMk id="508" creationId="{00000000-0000-0000-0000-000000000000}"/>
          </ac:spMkLst>
        </pc:spChg>
      </pc:sldChg>
      <pc:sldChg chg="delSp modSp">
        <pc:chgData name="Anna McLaughlin" userId="S::anna.mclaughlin@stopdomesticabuse.uk::a69b9eec-8d6f-4549-a26f-c6135547d941" providerId="AD" clId="Web-{2770898B-2A14-4EE1-9B4B-51768CA63779}" dt="2024-03-06T16:50:56.462" v="60" actId="20577"/>
        <pc:sldMkLst>
          <pc:docMk/>
          <pc:sldMk cId="0" sldId="273"/>
        </pc:sldMkLst>
        <pc:spChg chg="mod">
          <ac:chgData name="Anna McLaughlin" userId="S::anna.mclaughlin@stopdomesticabuse.uk::a69b9eec-8d6f-4549-a26f-c6135547d941" providerId="AD" clId="Web-{2770898B-2A14-4EE1-9B4B-51768CA63779}" dt="2024-03-06T16:50:17.571" v="54" actId="20577"/>
          <ac:spMkLst>
            <pc:docMk/>
            <pc:sldMk cId="0" sldId="273"/>
            <ac:spMk id="530" creationId="{00000000-0000-0000-0000-000000000000}"/>
          </ac:spMkLst>
        </pc:spChg>
        <pc:spChg chg="mod">
          <ac:chgData name="Anna McLaughlin" userId="S::anna.mclaughlin@stopdomesticabuse.uk::a69b9eec-8d6f-4549-a26f-c6135547d941" providerId="AD" clId="Web-{2770898B-2A14-4EE1-9B4B-51768CA63779}" dt="2024-03-06T16:50:51.009" v="58" actId="20577"/>
          <ac:spMkLst>
            <pc:docMk/>
            <pc:sldMk cId="0" sldId="273"/>
            <ac:spMk id="536" creationId="{00000000-0000-0000-0000-000000000000}"/>
          </ac:spMkLst>
        </pc:spChg>
        <pc:spChg chg="del mod">
          <ac:chgData name="Anna McLaughlin" userId="S::anna.mclaughlin@stopdomesticabuse.uk::a69b9eec-8d6f-4549-a26f-c6135547d941" providerId="AD" clId="Web-{2770898B-2A14-4EE1-9B4B-51768CA63779}" dt="2024-03-06T16:50:12.227" v="53"/>
          <ac:spMkLst>
            <pc:docMk/>
            <pc:sldMk cId="0" sldId="273"/>
            <ac:spMk id="537" creationId="{00000000-0000-0000-0000-000000000000}"/>
          </ac:spMkLst>
        </pc:spChg>
        <pc:spChg chg="mod">
          <ac:chgData name="Anna McLaughlin" userId="S::anna.mclaughlin@stopdomesticabuse.uk::a69b9eec-8d6f-4549-a26f-c6135547d941" providerId="AD" clId="Web-{2770898B-2A14-4EE1-9B4B-51768CA63779}" dt="2024-03-06T16:48:58.459" v="29" actId="1076"/>
          <ac:spMkLst>
            <pc:docMk/>
            <pc:sldMk cId="0" sldId="273"/>
            <ac:spMk id="538" creationId="{00000000-0000-0000-0000-000000000000}"/>
          </ac:spMkLst>
        </pc:spChg>
        <pc:spChg chg="mod">
          <ac:chgData name="Anna McLaughlin" userId="S::anna.mclaughlin@stopdomesticabuse.uk::a69b9eec-8d6f-4549-a26f-c6135547d941" providerId="AD" clId="Web-{2770898B-2A14-4EE1-9B4B-51768CA63779}" dt="2024-03-06T16:50:05.821" v="52" actId="20577"/>
          <ac:spMkLst>
            <pc:docMk/>
            <pc:sldMk cId="0" sldId="273"/>
            <ac:spMk id="539" creationId="{00000000-0000-0000-0000-000000000000}"/>
          </ac:spMkLst>
        </pc:spChg>
        <pc:spChg chg="mod">
          <ac:chgData name="Anna McLaughlin" userId="S::anna.mclaughlin@stopdomesticabuse.uk::a69b9eec-8d6f-4549-a26f-c6135547d941" providerId="AD" clId="Web-{2770898B-2A14-4EE1-9B4B-51768CA63779}" dt="2024-03-06T16:49:44.742" v="48" actId="20577"/>
          <ac:spMkLst>
            <pc:docMk/>
            <pc:sldMk cId="0" sldId="273"/>
            <ac:spMk id="542" creationId="{00000000-0000-0000-0000-000000000000}"/>
          </ac:spMkLst>
        </pc:spChg>
        <pc:spChg chg="mod">
          <ac:chgData name="Anna McLaughlin" userId="S::anna.mclaughlin@stopdomesticabuse.uk::a69b9eec-8d6f-4549-a26f-c6135547d941" providerId="AD" clId="Web-{2770898B-2A14-4EE1-9B4B-51768CA63779}" dt="2024-03-06T16:50:56.462" v="60" actId="20577"/>
          <ac:spMkLst>
            <pc:docMk/>
            <pc:sldMk cId="0" sldId="273"/>
            <ac:spMk id="545" creationId="{00000000-0000-0000-0000-000000000000}"/>
          </ac:spMkLst>
        </pc:spChg>
      </pc:sldChg>
    </pc:docChg>
  </pc:docChgLst>
  <pc:docChgLst>
    <pc:chgData name="Ellis Tee" userId="S::ellis.tee@stopdomesticabuse.uk::581c3ace-4916-4551-8568-58925f6c337b" providerId="AD" clId="Web-{5A1C58E1-E7AA-4B5D-B5EE-022BC13F2B60}"/>
    <pc:docChg chg="addSld delSld modSld">
      <pc:chgData name="Ellis Tee" userId="S::ellis.tee@stopdomesticabuse.uk::581c3ace-4916-4551-8568-58925f6c337b" providerId="AD" clId="Web-{5A1C58E1-E7AA-4B5D-B5EE-022BC13F2B60}" dt="2024-03-05T18:52:29.760" v="2607"/>
      <pc:docMkLst>
        <pc:docMk/>
      </pc:docMkLst>
      <pc:sldChg chg="modSp">
        <pc:chgData name="Ellis Tee" userId="S::ellis.tee@stopdomesticabuse.uk::581c3ace-4916-4551-8568-58925f6c337b" providerId="AD" clId="Web-{5A1C58E1-E7AA-4B5D-B5EE-022BC13F2B60}" dt="2024-03-05T18:50:18.989" v="2596" actId="1076"/>
        <pc:sldMkLst>
          <pc:docMk/>
          <pc:sldMk cId="0" sldId="257"/>
        </pc:sldMkLst>
        <pc:spChg chg="mod">
          <ac:chgData name="Ellis Tee" userId="S::ellis.tee@stopdomesticabuse.uk::581c3ace-4916-4551-8568-58925f6c337b" providerId="AD" clId="Web-{5A1C58E1-E7AA-4B5D-B5EE-022BC13F2B60}" dt="2024-03-05T18:50:18.989" v="2596" actId="1076"/>
          <ac:spMkLst>
            <pc:docMk/>
            <pc:sldMk cId="0" sldId="257"/>
            <ac:spMk id="108" creationId="{00000000-0000-0000-0000-000000000000}"/>
          </ac:spMkLst>
        </pc:spChg>
        <pc:picChg chg="mod">
          <ac:chgData name="Ellis Tee" userId="S::ellis.tee@stopdomesticabuse.uk::581c3ace-4916-4551-8568-58925f6c337b" providerId="AD" clId="Web-{5A1C58E1-E7AA-4B5D-B5EE-022BC13F2B60}" dt="2024-03-05T18:50:12.160" v="2595" actId="1076"/>
          <ac:picMkLst>
            <pc:docMk/>
            <pc:sldMk cId="0" sldId="257"/>
            <ac:picMk id="3" creationId="{5825AC79-DB87-0A2A-9D5E-5F20C4D79217}"/>
          </ac:picMkLst>
        </pc:picChg>
      </pc:sldChg>
      <pc:sldChg chg="modSp">
        <pc:chgData name="Ellis Tee" userId="S::ellis.tee@stopdomesticabuse.uk::581c3ace-4916-4551-8568-58925f6c337b" providerId="AD" clId="Web-{5A1C58E1-E7AA-4B5D-B5EE-022BC13F2B60}" dt="2024-03-05T18:52:29.760" v="2607"/>
        <pc:sldMkLst>
          <pc:docMk/>
          <pc:sldMk cId="0" sldId="258"/>
        </pc:sldMkLst>
        <pc:spChg chg="mod">
          <ac:chgData name="Ellis Tee" userId="S::ellis.tee@stopdomesticabuse.uk::581c3ace-4916-4551-8568-58925f6c337b" providerId="AD" clId="Web-{5A1C58E1-E7AA-4B5D-B5EE-022BC13F2B60}" dt="2024-03-05T18:52:25.135" v="2605"/>
          <ac:spMkLst>
            <pc:docMk/>
            <pc:sldMk cId="0" sldId="258"/>
            <ac:spMk id="5" creationId="{F63D51E7-CF2E-78A0-CBAE-25812FACB1A5}"/>
          </ac:spMkLst>
        </pc:spChg>
        <pc:spChg chg="mod">
          <ac:chgData name="Ellis Tee" userId="S::ellis.tee@stopdomesticabuse.uk::581c3ace-4916-4551-8568-58925f6c337b" providerId="AD" clId="Web-{5A1C58E1-E7AA-4B5D-B5EE-022BC13F2B60}" dt="2024-03-05T18:52:20.134" v="2603"/>
          <ac:spMkLst>
            <pc:docMk/>
            <pc:sldMk cId="0" sldId="258"/>
            <ac:spMk id="7" creationId="{33F4DC52-CCED-384A-85AA-EB9C2A10E3F2}"/>
          </ac:spMkLst>
        </pc:spChg>
        <pc:spChg chg="mod">
          <ac:chgData name="Ellis Tee" userId="S::ellis.tee@stopdomesticabuse.uk::581c3ace-4916-4551-8568-58925f6c337b" providerId="AD" clId="Web-{5A1C58E1-E7AA-4B5D-B5EE-022BC13F2B60}" dt="2024-03-05T18:52:22.072" v="2604"/>
          <ac:spMkLst>
            <pc:docMk/>
            <pc:sldMk cId="0" sldId="258"/>
            <ac:spMk id="9" creationId="{770B97CC-819C-D3FD-8569-066ABF8A0B25}"/>
          </ac:spMkLst>
        </pc:spChg>
        <pc:spChg chg="mod">
          <ac:chgData name="Ellis Tee" userId="S::ellis.tee@stopdomesticabuse.uk::581c3ace-4916-4551-8568-58925f6c337b" providerId="AD" clId="Web-{5A1C58E1-E7AA-4B5D-B5EE-022BC13F2B60}" dt="2024-03-05T18:52:29.760" v="2607"/>
          <ac:spMkLst>
            <pc:docMk/>
            <pc:sldMk cId="0" sldId="258"/>
            <ac:spMk id="10" creationId="{46DEA974-2C9C-37C4-A430-20C209D83AE7}"/>
          </ac:spMkLst>
        </pc:spChg>
        <pc:spChg chg="mod">
          <ac:chgData name="Ellis Tee" userId="S::ellis.tee@stopdomesticabuse.uk::581c3ace-4916-4551-8568-58925f6c337b" providerId="AD" clId="Web-{5A1C58E1-E7AA-4B5D-B5EE-022BC13F2B60}" dt="2024-03-05T18:52:16.822" v="2602"/>
          <ac:spMkLst>
            <pc:docMk/>
            <pc:sldMk cId="0" sldId="258"/>
            <ac:spMk id="11" creationId="{3B03A9EE-3ACE-C5C1-D5FB-78D18FBE3700}"/>
          </ac:spMkLst>
        </pc:spChg>
        <pc:spChg chg="mod">
          <ac:chgData name="Ellis Tee" userId="S::ellis.tee@stopdomesticabuse.uk::581c3ace-4916-4551-8568-58925f6c337b" providerId="AD" clId="Web-{5A1C58E1-E7AA-4B5D-B5EE-022BC13F2B60}" dt="2024-03-05T18:52:27.619" v="2606"/>
          <ac:spMkLst>
            <pc:docMk/>
            <pc:sldMk cId="0" sldId="258"/>
            <ac:spMk id="26" creationId="{7FB88F4B-EAFE-B70A-D461-605F92310B38}"/>
          </ac:spMkLst>
        </pc:spChg>
      </pc:sldChg>
      <pc:sldChg chg="modSp">
        <pc:chgData name="Ellis Tee" userId="S::ellis.tee@stopdomesticabuse.uk::581c3ace-4916-4551-8568-58925f6c337b" providerId="AD" clId="Web-{5A1C58E1-E7AA-4B5D-B5EE-022BC13F2B60}" dt="2024-03-05T18:50:45.146" v="2598" actId="1076"/>
        <pc:sldMkLst>
          <pc:docMk/>
          <pc:sldMk cId="0" sldId="259"/>
        </pc:sldMkLst>
        <pc:spChg chg="mod">
          <ac:chgData name="Ellis Tee" userId="S::ellis.tee@stopdomesticabuse.uk::581c3ace-4916-4551-8568-58925f6c337b" providerId="AD" clId="Web-{5A1C58E1-E7AA-4B5D-B5EE-022BC13F2B60}" dt="2024-03-05T18:50:45.146" v="2598" actId="1076"/>
          <ac:spMkLst>
            <pc:docMk/>
            <pc:sldMk cId="0" sldId="259"/>
            <ac:spMk id="5" creationId="{C5DBB787-AEAF-2831-C61A-4F4086ADE2D2}"/>
          </ac:spMkLst>
        </pc:spChg>
      </pc:sldChg>
      <pc:sldChg chg="addSp modSp del">
        <pc:chgData name="Ellis Tee" userId="S::ellis.tee@stopdomesticabuse.uk::581c3ace-4916-4551-8568-58925f6c337b" providerId="AD" clId="Web-{5A1C58E1-E7AA-4B5D-B5EE-022BC13F2B60}" dt="2024-03-05T16:02:28.446" v="28"/>
        <pc:sldMkLst>
          <pc:docMk/>
          <pc:sldMk cId="0" sldId="260"/>
        </pc:sldMkLst>
        <pc:spChg chg="mod">
          <ac:chgData name="Ellis Tee" userId="S::ellis.tee@stopdomesticabuse.uk::581c3ace-4916-4551-8568-58925f6c337b" providerId="AD" clId="Web-{5A1C58E1-E7AA-4B5D-B5EE-022BC13F2B60}" dt="2024-03-05T15:38:50.875" v="1"/>
          <ac:spMkLst>
            <pc:docMk/>
            <pc:sldMk cId="0" sldId="260"/>
            <ac:spMk id="7" creationId="{F8CB98F4-38CF-F969-45AB-4A1A965AA390}"/>
          </ac:spMkLst>
        </pc:spChg>
        <pc:spChg chg="add mod">
          <ac:chgData name="Ellis Tee" userId="S::ellis.tee@stopdomesticabuse.uk::581c3ace-4916-4551-8568-58925f6c337b" providerId="AD" clId="Web-{5A1C58E1-E7AA-4B5D-B5EE-022BC13F2B60}" dt="2024-03-05T15:39:23.689" v="26" actId="20577"/>
          <ac:spMkLst>
            <pc:docMk/>
            <pc:sldMk cId="0" sldId="260"/>
            <ac:spMk id="9" creationId="{C0C6CD69-F384-A28D-4E54-24C3668A194A}"/>
          </ac:spMkLst>
        </pc:spChg>
        <pc:grpChg chg="mod">
          <ac:chgData name="Ellis Tee" userId="S::ellis.tee@stopdomesticabuse.uk::581c3ace-4916-4551-8568-58925f6c337b" providerId="AD" clId="Web-{5A1C58E1-E7AA-4B5D-B5EE-022BC13F2B60}" dt="2024-03-05T15:39:06.469" v="3" actId="1076"/>
          <ac:grpSpMkLst>
            <pc:docMk/>
            <pc:sldMk cId="0" sldId="260"/>
            <ac:grpSpMk id="164" creationId="{00000000-0000-0000-0000-000000000000}"/>
          </ac:grpSpMkLst>
        </pc:grpChg>
      </pc:sldChg>
      <pc:sldChg chg="addSp delSp modSp delAnim">
        <pc:chgData name="Ellis Tee" userId="S::ellis.tee@stopdomesticabuse.uk::581c3ace-4916-4551-8568-58925f6c337b" providerId="AD" clId="Web-{5A1C58E1-E7AA-4B5D-B5EE-022BC13F2B60}" dt="2024-03-05T18:11:19.545" v="2081"/>
        <pc:sldMkLst>
          <pc:docMk/>
          <pc:sldMk cId="0" sldId="261"/>
        </pc:sldMkLst>
        <pc:spChg chg="del mod">
          <ac:chgData name="Ellis Tee" userId="S::ellis.tee@stopdomesticabuse.uk::581c3ace-4916-4551-8568-58925f6c337b" providerId="AD" clId="Web-{5A1C58E1-E7AA-4B5D-B5EE-022BC13F2B60}" dt="2024-03-05T16:21:04.322" v="624"/>
          <ac:spMkLst>
            <pc:docMk/>
            <pc:sldMk cId="0" sldId="261"/>
            <ac:spMk id="2" creationId="{4C7015DB-3802-B773-6A42-C41471DF269E}"/>
          </ac:spMkLst>
        </pc:spChg>
        <pc:spChg chg="add del mod">
          <ac:chgData name="Ellis Tee" userId="S::ellis.tee@stopdomesticabuse.uk::581c3ace-4916-4551-8568-58925f6c337b" providerId="AD" clId="Web-{5A1C58E1-E7AA-4B5D-B5EE-022BC13F2B60}" dt="2024-03-05T16:21:11.838" v="625"/>
          <ac:spMkLst>
            <pc:docMk/>
            <pc:sldMk cId="0" sldId="261"/>
            <ac:spMk id="5" creationId="{C0F96F70-75C1-95CB-38EE-624E4B06C397}"/>
          </ac:spMkLst>
        </pc:spChg>
        <pc:spChg chg="mod">
          <ac:chgData name="Ellis Tee" userId="S::ellis.tee@stopdomesticabuse.uk::581c3ace-4916-4551-8568-58925f6c337b" providerId="AD" clId="Web-{5A1C58E1-E7AA-4B5D-B5EE-022BC13F2B60}" dt="2024-03-05T16:22:26.014" v="638" actId="1076"/>
          <ac:spMkLst>
            <pc:docMk/>
            <pc:sldMk cId="0" sldId="261"/>
            <ac:spMk id="6" creationId="{3FD16F25-6082-0D88-C1D4-E3E3A6A3C081}"/>
          </ac:spMkLst>
        </pc:spChg>
        <pc:spChg chg="del mod">
          <ac:chgData name="Ellis Tee" userId="S::ellis.tee@stopdomesticabuse.uk::581c3ace-4916-4551-8568-58925f6c337b" providerId="AD" clId="Web-{5A1C58E1-E7AA-4B5D-B5EE-022BC13F2B60}" dt="2024-03-05T16:24:37.613" v="672"/>
          <ac:spMkLst>
            <pc:docMk/>
            <pc:sldMk cId="0" sldId="261"/>
            <ac:spMk id="7" creationId="{653D6D56-C135-8A7E-8453-07C5F169FBDE}"/>
          </ac:spMkLst>
        </pc:spChg>
        <pc:spChg chg="mod">
          <ac:chgData name="Ellis Tee" userId="S::ellis.tee@stopdomesticabuse.uk::581c3ace-4916-4551-8568-58925f6c337b" providerId="AD" clId="Web-{5A1C58E1-E7AA-4B5D-B5EE-022BC13F2B60}" dt="2024-03-05T18:10:13.339" v="2079" actId="20577"/>
          <ac:spMkLst>
            <pc:docMk/>
            <pc:sldMk cId="0" sldId="261"/>
            <ac:spMk id="9" creationId="{4590499B-BA8F-8E55-11C6-864C4F2CDE48}"/>
          </ac:spMkLst>
        </pc:spChg>
        <pc:spChg chg="add mod">
          <ac:chgData name="Ellis Tee" userId="S::ellis.tee@stopdomesticabuse.uk::581c3ace-4916-4551-8568-58925f6c337b" providerId="AD" clId="Web-{5A1C58E1-E7AA-4B5D-B5EE-022BC13F2B60}" dt="2024-03-05T16:26:50.431" v="719" actId="20577"/>
          <ac:spMkLst>
            <pc:docMk/>
            <pc:sldMk cId="0" sldId="261"/>
            <ac:spMk id="10" creationId="{4CBF8066-0E70-8B32-9755-74E7E78604EE}"/>
          </ac:spMkLst>
        </pc:spChg>
        <pc:spChg chg="add mod">
          <ac:chgData name="Ellis Tee" userId="S::ellis.tee@stopdomesticabuse.uk::581c3ace-4916-4551-8568-58925f6c337b" providerId="AD" clId="Web-{5A1C58E1-E7AA-4B5D-B5EE-022BC13F2B60}" dt="2024-03-05T16:26:52.775" v="720" actId="20577"/>
          <ac:spMkLst>
            <pc:docMk/>
            <pc:sldMk cId="0" sldId="261"/>
            <ac:spMk id="11" creationId="{E5E7F0F4-A864-3866-55B6-0DE272786AC9}"/>
          </ac:spMkLst>
        </pc:spChg>
        <pc:spChg chg="add mod">
          <ac:chgData name="Ellis Tee" userId="S::ellis.tee@stopdomesticabuse.uk::581c3ace-4916-4551-8568-58925f6c337b" providerId="AD" clId="Web-{5A1C58E1-E7AA-4B5D-B5EE-022BC13F2B60}" dt="2024-03-05T16:26:55.072" v="721" actId="20577"/>
          <ac:spMkLst>
            <pc:docMk/>
            <pc:sldMk cId="0" sldId="261"/>
            <ac:spMk id="12" creationId="{D05F9962-065D-9F83-C91D-79A9BD8EBA8B}"/>
          </ac:spMkLst>
        </pc:spChg>
        <pc:spChg chg="add mod">
          <ac:chgData name="Ellis Tee" userId="S::ellis.tee@stopdomesticabuse.uk::581c3ace-4916-4551-8568-58925f6c337b" providerId="AD" clId="Web-{5A1C58E1-E7AA-4B5D-B5EE-022BC13F2B60}" dt="2024-03-05T16:26:57.260" v="722" actId="20577"/>
          <ac:spMkLst>
            <pc:docMk/>
            <pc:sldMk cId="0" sldId="261"/>
            <ac:spMk id="13" creationId="{7E0383CD-B09D-CA34-8AC1-8698F8E670B5}"/>
          </ac:spMkLst>
        </pc:spChg>
        <pc:spChg chg="add mod">
          <ac:chgData name="Ellis Tee" userId="S::ellis.tee@stopdomesticabuse.uk::581c3ace-4916-4551-8568-58925f6c337b" providerId="AD" clId="Web-{5A1C58E1-E7AA-4B5D-B5EE-022BC13F2B60}" dt="2024-03-05T16:27:00.822" v="724" actId="20577"/>
          <ac:spMkLst>
            <pc:docMk/>
            <pc:sldMk cId="0" sldId="261"/>
            <ac:spMk id="14" creationId="{50A15AE4-A7DE-C5B3-4189-82A79A86AACE}"/>
          </ac:spMkLst>
        </pc:spChg>
        <pc:spChg chg="add mod">
          <ac:chgData name="Ellis Tee" userId="S::ellis.tee@stopdomesticabuse.uk::581c3ace-4916-4551-8568-58925f6c337b" providerId="AD" clId="Web-{5A1C58E1-E7AA-4B5D-B5EE-022BC13F2B60}" dt="2024-03-05T16:27:02.932" v="725" actId="20577"/>
          <ac:spMkLst>
            <pc:docMk/>
            <pc:sldMk cId="0" sldId="261"/>
            <ac:spMk id="15" creationId="{1551624B-522E-6A5D-3EF9-59D145226F9A}"/>
          </ac:spMkLst>
        </pc:spChg>
        <pc:spChg chg="add mod">
          <ac:chgData name="Ellis Tee" userId="S::ellis.tee@stopdomesticabuse.uk::581c3ace-4916-4551-8568-58925f6c337b" providerId="AD" clId="Web-{5A1C58E1-E7AA-4B5D-B5EE-022BC13F2B60}" dt="2024-03-05T16:27:13.042" v="728" actId="20577"/>
          <ac:spMkLst>
            <pc:docMk/>
            <pc:sldMk cId="0" sldId="261"/>
            <ac:spMk id="16" creationId="{9C55C3BC-7170-D1C5-134E-2558E34B2953}"/>
          </ac:spMkLst>
        </pc:spChg>
        <pc:spChg chg="add mod">
          <ac:chgData name="Ellis Tee" userId="S::ellis.tee@stopdomesticabuse.uk::581c3ace-4916-4551-8568-58925f6c337b" providerId="AD" clId="Web-{5A1C58E1-E7AA-4B5D-B5EE-022BC13F2B60}" dt="2024-03-05T16:27:10.479" v="727" actId="20577"/>
          <ac:spMkLst>
            <pc:docMk/>
            <pc:sldMk cId="0" sldId="261"/>
            <ac:spMk id="17" creationId="{B74E52D0-5197-C599-BE31-0B37EFCACA68}"/>
          </ac:spMkLst>
        </pc:spChg>
        <pc:spChg chg="add mod">
          <ac:chgData name="Ellis Tee" userId="S::ellis.tee@stopdomesticabuse.uk::581c3ace-4916-4551-8568-58925f6c337b" providerId="AD" clId="Web-{5A1C58E1-E7AA-4B5D-B5EE-022BC13F2B60}" dt="2024-03-05T16:27:08.244" v="726" actId="20577"/>
          <ac:spMkLst>
            <pc:docMk/>
            <pc:sldMk cId="0" sldId="261"/>
            <ac:spMk id="18" creationId="{D411AF12-786F-2BC6-9CE4-E3EA101F3CB9}"/>
          </ac:spMkLst>
        </pc:spChg>
        <pc:spChg chg="add mod">
          <ac:chgData name="Ellis Tee" userId="S::ellis.tee@stopdomesticabuse.uk::581c3ace-4916-4551-8568-58925f6c337b" providerId="AD" clId="Web-{5A1C58E1-E7AA-4B5D-B5EE-022BC13F2B60}" dt="2024-03-05T16:27:15.432" v="729" actId="20577"/>
          <ac:spMkLst>
            <pc:docMk/>
            <pc:sldMk cId="0" sldId="261"/>
            <ac:spMk id="19" creationId="{5E765A91-0F88-720F-C09B-96A5B8CB5376}"/>
          </ac:spMkLst>
        </pc:spChg>
        <pc:spChg chg="add mod">
          <ac:chgData name="Ellis Tee" userId="S::ellis.tee@stopdomesticabuse.uk::581c3ace-4916-4551-8568-58925f6c337b" providerId="AD" clId="Web-{5A1C58E1-E7AA-4B5D-B5EE-022BC13F2B60}" dt="2024-03-05T16:27:20.995" v="733" actId="20577"/>
          <ac:spMkLst>
            <pc:docMk/>
            <pc:sldMk cId="0" sldId="261"/>
            <ac:spMk id="20" creationId="{B26CD726-2A87-0115-CEFE-BB08A71F57B8}"/>
          </ac:spMkLst>
        </pc:spChg>
        <pc:spChg chg="add mod">
          <ac:chgData name="Ellis Tee" userId="S::ellis.tee@stopdomesticabuse.uk::581c3ace-4916-4551-8568-58925f6c337b" providerId="AD" clId="Web-{5A1C58E1-E7AA-4B5D-B5EE-022BC13F2B60}" dt="2024-03-05T16:27:18.042" v="731" actId="20577"/>
          <ac:spMkLst>
            <pc:docMk/>
            <pc:sldMk cId="0" sldId="261"/>
            <ac:spMk id="21" creationId="{C0D43A36-95FE-2C0C-CE1A-5DAD70C26469}"/>
          </ac:spMkLst>
        </pc:spChg>
        <pc:spChg chg="add mod ord">
          <ac:chgData name="Ellis Tee" userId="S::ellis.tee@stopdomesticabuse.uk::581c3ace-4916-4551-8568-58925f6c337b" providerId="AD" clId="Web-{5A1C58E1-E7AA-4B5D-B5EE-022BC13F2B60}" dt="2024-03-05T16:21:26.402" v="629"/>
          <ac:spMkLst>
            <pc:docMk/>
            <pc:sldMk cId="0" sldId="261"/>
            <ac:spMk id="22" creationId="{8573CA2A-7447-F7A6-DEBC-BFD36F1540C3}"/>
          </ac:spMkLst>
        </pc:spChg>
        <pc:spChg chg="del mod">
          <ac:chgData name="Ellis Tee" userId="S::ellis.tee@stopdomesticabuse.uk::581c3ace-4916-4551-8568-58925f6c337b" providerId="AD" clId="Web-{5A1C58E1-E7AA-4B5D-B5EE-022BC13F2B60}" dt="2024-03-05T18:11:19.545" v="2081"/>
          <ac:spMkLst>
            <pc:docMk/>
            <pc:sldMk cId="0" sldId="261"/>
            <ac:spMk id="218" creationId="{00000000-0000-0000-0000-000000000000}"/>
          </ac:spMkLst>
        </pc:spChg>
        <pc:spChg chg="del mod">
          <ac:chgData name="Ellis Tee" userId="S::ellis.tee@stopdomesticabuse.uk::581c3ace-4916-4551-8568-58925f6c337b" providerId="AD" clId="Web-{5A1C58E1-E7AA-4B5D-B5EE-022BC13F2B60}" dt="2024-03-05T16:29:10.297" v="739"/>
          <ac:spMkLst>
            <pc:docMk/>
            <pc:sldMk cId="0" sldId="261"/>
            <ac:spMk id="228" creationId="{00000000-0000-0000-0000-000000000000}"/>
          </ac:spMkLst>
        </pc:spChg>
        <pc:spChg chg="mod">
          <ac:chgData name="Ellis Tee" userId="S::ellis.tee@stopdomesticabuse.uk::581c3ace-4916-4551-8568-58925f6c337b" providerId="AD" clId="Web-{5A1C58E1-E7AA-4B5D-B5EE-022BC13F2B60}" dt="2024-03-05T16:21:43.246" v="631" actId="20577"/>
          <ac:spMkLst>
            <pc:docMk/>
            <pc:sldMk cId="0" sldId="261"/>
            <ac:spMk id="229" creationId="{00000000-0000-0000-0000-000000000000}"/>
          </ac:spMkLst>
        </pc:spChg>
      </pc:sldChg>
      <pc:sldChg chg="addSp delSp modSp">
        <pc:chgData name="Ellis Tee" userId="S::ellis.tee@stopdomesticabuse.uk::581c3ace-4916-4551-8568-58925f6c337b" providerId="AD" clId="Web-{5A1C58E1-E7AA-4B5D-B5EE-022BC13F2B60}" dt="2024-03-05T18:19:39.004" v="2189" actId="1076"/>
        <pc:sldMkLst>
          <pc:docMk/>
          <pc:sldMk cId="0" sldId="262"/>
        </pc:sldMkLst>
        <pc:spChg chg="mod">
          <ac:chgData name="Ellis Tee" userId="S::ellis.tee@stopdomesticabuse.uk::581c3ace-4916-4551-8568-58925f6c337b" providerId="AD" clId="Web-{5A1C58E1-E7AA-4B5D-B5EE-022BC13F2B60}" dt="2024-03-05T18:15:10.274" v="2126" actId="14100"/>
          <ac:spMkLst>
            <pc:docMk/>
            <pc:sldMk cId="0" sldId="262"/>
            <ac:spMk id="4" creationId="{2C603E04-CDE6-758D-0222-C1959EC4BF53}"/>
          </ac:spMkLst>
        </pc:spChg>
        <pc:spChg chg="add mod">
          <ac:chgData name="Ellis Tee" userId="S::ellis.tee@stopdomesticabuse.uk::581c3ace-4916-4551-8568-58925f6c337b" providerId="AD" clId="Web-{5A1C58E1-E7AA-4B5D-B5EE-022BC13F2B60}" dt="2024-03-05T18:19:34.113" v="2188" actId="1076"/>
          <ac:spMkLst>
            <pc:docMk/>
            <pc:sldMk cId="0" sldId="262"/>
            <ac:spMk id="5" creationId="{6DCEF40B-E04B-EBD8-DC52-13D4A78111C9}"/>
          </ac:spMkLst>
        </pc:spChg>
        <pc:spChg chg="mod">
          <ac:chgData name="Ellis Tee" userId="S::ellis.tee@stopdomesticabuse.uk::581c3ace-4916-4551-8568-58925f6c337b" providerId="AD" clId="Web-{5A1C58E1-E7AA-4B5D-B5EE-022BC13F2B60}" dt="2024-03-05T18:18:11.985" v="2177" actId="20577"/>
          <ac:spMkLst>
            <pc:docMk/>
            <pc:sldMk cId="0" sldId="262"/>
            <ac:spMk id="6" creationId="{DF678ACC-56C1-28AE-913B-D5634ADF1E2B}"/>
          </ac:spMkLst>
        </pc:spChg>
        <pc:spChg chg="add del mod">
          <ac:chgData name="Ellis Tee" userId="S::ellis.tee@stopdomesticabuse.uk::581c3ace-4916-4551-8568-58925f6c337b" providerId="AD" clId="Web-{5A1C58E1-E7AA-4B5D-B5EE-022BC13F2B60}" dt="2024-03-05T18:18:42.345" v="2182" actId="20577"/>
          <ac:spMkLst>
            <pc:docMk/>
            <pc:sldMk cId="0" sldId="262"/>
            <ac:spMk id="8" creationId="{581FDE20-01EA-77F6-5FBE-CCC47F4587D3}"/>
          </ac:spMkLst>
        </pc:spChg>
        <pc:spChg chg="mod">
          <ac:chgData name="Ellis Tee" userId="S::ellis.tee@stopdomesticabuse.uk::581c3ace-4916-4551-8568-58925f6c337b" providerId="AD" clId="Web-{5A1C58E1-E7AA-4B5D-B5EE-022BC13F2B60}" dt="2024-03-05T18:18:24.782" v="2179" actId="20577"/>
          <ac:spMkLst>
            <pc:docMk/>
            <pc:sldMk cId="0" sldId="262"/>
            <ac:spMk id="10" creationId="{73373F9E-742A-E3F3-87A4-A42334029195}"/>
          </ac:spMkLst>
        </pc:spChg>
        <pc:spChg chg="mod">
          <ac:chgData name="Ellis Tee" userId="S::ellis.tee@stopdomesticabuse.uk::581c3ace-4916-4551-8568-58925f6c337b" providerId="AD" clId="Web-{5A1C58E1-E7AA-4B5D-B5EE-022BC13F2B60}" dt="2024-03-05T18:13:04.628" v="2095" actId="1076"/>
          <ac:spMkLst>
            <pc:docMk/>
            <pc:sldMk cId="0" sldId="262"/>
            <ac:spMk id="254" creationId="{00000000-0000-0000-0000-000000000000}"/>
          </ac:spMkLst>
        </pc:spChg>
        <pc:spChg chg="mod">
          <ac:chgData name="Ellis Tee" userId="S::ellis.tee@stopdomesticabuse.uk::581c3ace-4916-4551-8568-58925f6c337b" providerId="AD" clId="Web-{5A1C58E1-E7AA-4B5D-B5EE-022BC13F2B60}" dt="2024-03-05T18:19:39.004" v="2189" actId="1076"/>
          <ac:spMkLst>
            <pc:docMk/>
            <pc:sldMk cId="0" sldId="262"/>
            <ac:spMk id="256" creationId="{00000000-0000-0000-0000-000000000000}"/>
          </ac:spMkLst>
        </pc:spChg>
        <pc:spChg chg="mod">
          <ac:chgData name="Ellis Tee" userId="S::ellis.tee@stopdomesticabuse.uk::581c3ace-4916-4551-8568-58925f6c337b" providerId="AD" clId="Web-{5A1C58E1-E7AA-4B5D-B5EE-022BC13F2B60}" dt="2024-03-05T18:13:00.159" v="2094" actId="1076"/>
          <ac:spMkLst>
            <pc:docMk/>
            <pc:sldMk cId="0" sldId="262"/>
            <ac:spMk id="258" creationId="{00000000-0000-0000-0000-000000000000}"/>
          </ac:spMkLst>
        </pc:spChg>
        <pc:spChg chg="mod">
          <ac:chgData name="Ellis Tee" userId="S::ellis.tee@stopdomesticabuse.uk::581c3ace-4916-4551-8568-58925f6c337b" providerId="AD" clId="Web-{5A1C58E1-E7AA-4B5D-B5EE-022BC13F2B60}" dt="2024-03-05T18:15:46.510" v="2138" actId="14100"/>
          <ac:spMkLst>
            <pc:docMk/>
            <pc:sldMk cId="0" sldId="262"/>
            <ac:spMk id="259" creationId="{00000000-0000-0000-0000-000000000000}"/>
          </ac:spMkLst>
        </pc:spChg>
        <pc:spChg chg="del mod">
          <ac:chgData name="Ellis Tee" userId="S::ellis.tee@stopdomesticabuse.uk::581c3ace-4916-4551-8568-58925f6c337b" providerId="AD" clId="Web-{5A1C58E1-E7AA-4B5D-B5EE-022BC13F2B60}" dt="2024-03-05T18:16:36.280" v="2165"/>
          <ac:spMkLst>
            <pc:docMk/>
            <pc:sldMk cId="0" sldId="262"/>
            <ac:spMk id="261" creationId="{00000000-0000-0000-0000-000000000000}"/>
          </ac:spMkLst>
        </pc:spChg>
        <pc:spChg chg="del">
          <ac:chgData name="Ellis Tee" userId="S::ellis.tee@stopdomesticabuse.uk::581c3ace-4916-4551-8568-58925f6c337b" providerId="AD" clId="Web-{5A1C58E1-E7AA-4B5D-B5EE-022BC13F2B60}" dt="2024-03-05T18:18:59.393" v="2184"/>
          <ac:spMkLst>
            <pc:docMk/>
            <pc:sldMk cId="0" sldId="262"/>
            <ac:spMk id="265" creationId="{00000000-0000-0000-0000-000000000000}"/>
          </ac:spMkLst>
        </pc:spChg>
      </pc:sldChg>
      <pc:sldChg chg="addSp delSp modSp">
        <pc:chgData name="Ellis Tee" userId="S::ellis.tee@stopdomesticabuse.uk::581c3ace-4916-4551-8568-58925f6c337b" providerId="AD" clId="Web-{5A1C58E1-E7AA-4B5D-B5EE-022BC13F2B60}" dt="2024-03-05T16:49:41.600" v="984" actId="20577"/>
        <pc:sldMkLst>
          <pc:docMk/>
          <pc:sldMk cId="0" sldId="263"/>
        </pc:sldMkLst>
        <pc:spChg chg="add del mod">
          <ac:chgData name="Ellis Tee" userId="S::ellis.tee@stopdomesticabuse.uk::581c3ace-4916-4551-8568-58925f6c337b" providerId="AD" clId="Web-{5A1C58E1-E7AA-4B5D-B5EE-022BC13F2B60}" dt="2024-03-05T16:47:39.141" v="968"/>
          <ac:spMkLst>
            <pc:docMk/>
            <pc:sldMk cId="0" sldId="263"/>
            <ac:spMk id="4" creationId="{059B154D-02F9-2165-7CA4-443D8AABEFD5}"/>
          </ac:spMkLst>
        </pc:spChg>
        <pc:spChg chg="add del">
          <ac:chgData name="Ellis Tee" userId="S::ellis.tee@stopdomesticabuse.uk::581c3ace-4916-4551-8568-58925f6c337b" providerId="AD" clId="Web-{5A1C58E1-E7AA-4B5D-B5EE-022BC13F2B60}" dt="2024-03-05T16:29:45.845" v="743"/>
          <ac:spMkLst>
            <pc:docMk/>
            <pc:sldMk cId="0" sldId="263"/>
            <ac:spMk id="7" creationId="{EF472E35-86D6-22F7-ED2F-79A3FC7F4DAF}"/>
          </ac:spMkLst>
        </pc:spChg>
        <pc:spChg chg="mod">
          <ac:chgData name="Ellis Tee" userId="S::ellis.tee@stopdomesticabuse.uk::581c3ace-4916-4551-8568-58925f6c337b" providerId="AD" clId="Web-{5A1C58E1-E7AA-4B5D-B5EE-022BC13F2B60}" dt="2024-03-05T16:49:19.786" v="982" actId="1076"/>
          <ac:spMkLst>
            <pc:docMk/>
            <pc:sldMk cId="0" sldId="263"/>
            <ac:spMk id="8" creationId="{ACBD4604-81DA-B1DA-BF49-C5F7FD8553FD}"/>
          </ac:spMkLst>
        </pc:spChg>
        <pc:spChg chg="mod">
          <ac:chgData name="Ellis Tee" userId="S::ellis.tee@stopdomesticabuse.uk::581c3ace-4916-4551-8568-58925f6c337b" providerId="AD" clId="Web-{5A1C58E1-E7AA-4B5D-B5EE-022BC13F2B60}" dt="2024-03-05T16:49:22.896" v="983" actId="1076"/>
          <ac:spMkLst>
            <pc:docMk/>
            <pc:sldMk cId="0" sldId="263"/>
            <ac:spMk id="9" creationId="{91CE6DB3-2786-80BE-F0D8-6D07F4A8B010}"/>
          </ac:spMkLst>
        </pc:spChg>
        <pc:spChg chg="mod">
          <ac:chgData name="Ellis Tee" userId="S::ellis.tee@stopdomesticabuse.uk::581c3ace-4916-4551-8568-58925f6c337b" providerId="AD" clId="Web-{5A1C58E1-E7AA-4B5D-B5EE-022BC13F2B60}" dt="2024-03-05T16:49:02.692" v="980" actId="1076"/>
          <ac:spMkLst>
            <pc:docMk/>
            <pc:sldMk cId="0" sldId="263"/>
            <ac:spMk id="10" creationId="{1A8548AA-DEAF-3E29-7299-9F028899916A}"/>
          </ac:spMkLst>
        </pc:spChg>
        <pc:spChg chg="add del">
          <ac:chgData name="Ellis Tee" userId="S::ellis.tee@stopdomesticabuse.uk::581c3ace-4916-4551-8568-58925f6c337b" providerId="AD" clId="Web-{5A1C58E1-E7AA-4B5D-B5EE-022BC13F2B60}" dt="2024-03-05T16:47:37.516" v="967"/>
          <ac:spMkLst>
            <pc:docMk/>
            <pc:sldMk cId="0" sldId="263"/>
            <ac:spMk id="11" creationId="{5447649D-5871-C7B1-5054-315C1EB8B112}"/>
          </ac:spMkLst>
        </pc:spChg>
        <pc:spChg chg="mod">
          <ac:chgData name="Ellis Tee" userId="S::ellis.tee@stopdomesticabuse.uk::581c3ace-4916-4551-8568-58925f6c337b" providerId="AD" clId="Web-{5A1C58E1-E7AA-4B5D-B5EE-022BC13F2B60}" dt="2024-03-05T16:48:49.988" v="977" actId="14100"/>
          <ac:spMkLst>
            <pc:docMk/>
            <pc:sldMk cId="0" sldId="263"/>
            <ac:spMk id="12" creationId="{8AF69519-40D7-2320-99A1-364AF85FF0AA}"/>
          </ac:spMkLst>
        </pc:spChg>
        <pc:spChg chg="add mod">
          <ac:chgData name="Ellis Tee" userId="S::ellis.tee@stopdomesticabuse.uk::581c3ace-4916-4551-8568-58925f6c337b" providerId="AD" clId="Web-{5A1C58E1-E7AA-4B5D-B5EE-022BC13F2B60}" dt="2024-03-05T16:49:41.600" v="984" actId="20577"/>
          <ac:spMkLst>
            <pc:docMk/>
            <pc:sldMk cId="0" sldId="263"/>
            <ac:spMk id="13" creationId="{9AD3FA54-4C0A-FDB3-554F-0A01DE57CD3B}"/>
          </ac:spMkLst>
        </pc:spChg>
        <pc:spChg chg="mod">
          <ac:chgData name="Ellis Tee" userId="S::ellis.tee@stopdomesticabuse.uk::581c3ace-4916-4551-8568-58925f6c337b" providerId="AD" clId="Web-{5A1C58E1-E7AA-4B5D-B5EE-022BC13F2B60}" dt="2024-03-05T16:44:57.025" v="955" actId="1076"/>
          <ac:spMkLst>
            <pc:docMk/>
            <pc:sldMk cId="0" sldId="263"/>
            <ac:spMk id="273" creationId="{00000000-0000-0000-0000-000000000000}"/>
          </ac:spMkLst>
        </pc:spChg>
        <pc:picChg chg="mod">
          <ac:chgData name="Ellis Tee" userId="S::ellis.tee@stopdomesticabuse.uk::581c3ace-4916-4551-8568-58925f6c337b" providerId="AD" clId="Web-{5A1C58E1-E7AA-4B5D-B5EE-022BC13F2B60}" dt="2024-03-05T16:49:08.645" v="981" actId="14100"/>
          <ac:picMkLst>
            <pc:docMk/>
            <pc:sldMk cId="0" sldId="263"/>
            <ac:picMk id="2" creationId="{8D1DD6ED-7E72-604A-204C-C6401EBDBB44}"/>
          </ac:picMkLst>
        </pc:picChg>
      </pc:sldChg>
      <pc:sldChg chg="addSp delSp modSp delAnim">
        <pc:chgData name="Ellis Tee" userId="S::ellis.tee@stopdomesticabuse.uk::581c3ace-4916-4551-8568-58925f6c337b" providerId="AD" clId="Web-{5A1C58E1-E7AA-4B5D-B5EE-022BC13F2B60}" dt="2024-03-05T18:34:26.229" v="2333" actId="1076"/>
        <pc:sldMkLst>
          <pc:docMk/>
          <pc:sldMk cId="0" sldId="266"/>
        </pc:sldMkLst>
        <pc:spChg chg="mod">
          <ac:chgData name="Ellis Tee" userId="S::ellis.tee@stopdomesticabuse.uk::581c3ace-4916-4551-8568-58925f6c337b" providerId="AD" clId="Web-{5A1C58E1-E7AA-4B5D-B5EE-022BC13F2B60}" dt="2024-03-05T18:32:58.085" v="2327" actId="20577"/>
          <ac:spMkLst>
            <pc:docMk/>
            <pc:sldMk cId="0" sldId="266"/>
            <ac:spMk id="2" creationId="{18BE3604-979C-63CA-E28B-A5E2F65E0105}"/>
          </ac:spMkLst>
        </pc:spChg>
        <pc:spChg chg="mod">
          <ac:chgData name="Ellis Tee" userId="S::ellis.tee@stopdomesticabuse.uk::581c3ace-4916-4551-8568-58925f6c337b" providerId="AD" clId="Web-{5A1C58E1-E7AA-4B5D-B5EE-022BC13F2B60}" dt="2024-03-05T18:24:38.704" v="2228" actId="20577"/>
          <ac:spMkLst>
            <pc:docMk/>
            <pc:sldMk cId="0" sldId="266"/>
            <ac:spMk id="3" creationId="{E5529007-30FC-59B3-2A4A-B30BD7F217B3}"/>
          </ac:spMkLst>
        </pc:spChg>
        <pc:spChg chg="mod">
          <ac:chgData name="Ellis Tee" userId="S::ellis.tee@stopdomesticabuse.uk::581c3ace-4916-4551-8568-58925f6c337b" providerId="AD" clId="Web-{5A1C58E1-E7AA-4B5D-B5EE-022BC13F2B60}" dt="2024-03-05T18:34:22.151" v="2332" actId="1076"/>
          <ac:spMkLst>
            <pc:docMk/>
            <pc:sldMk cId="0" sldId="266"/>
            <ac:spMk id="5" creationId="{D053E99A-1DE3-1450-2B13-615CA63FC496}"/>
          </ac:spMkLst>
        </pc:spChg>
        <pc:spChg chg="del mod">
          <ac:chgData name="Ellis Tee" userId="S::ellis.tee@stopdomesticabuse.uk::581c3ace-4916-4551-8568-58925f6c337b" providerId="AD" clId="Web-{5A1C58E1-E7AA-4B5D-B5EE-022BC13F2B60}" dt="2024-03-05T18:28:05.197" v="2266"/>
          <ac:spMkLst>
            <pc:docMk/>
            <pc:sldMk cId="0" sldId="266"/>
            <ac:spMk id="6" creationId="{ACEEDF81-73BB-0484-8E80-A1254C87ADD1}"/>
          </ac:spMkLst>
        </pc:spChg>
        <pc:spChg chg="del mod">
          <ac:chgData name="Ellis Tee" userId="S::ellis.tee@stopdomesticabuse.uk::581c3ace-4916-4551-8568-58925f6c337b" providerId="AD" clId="Web-{5A1C58E1-E7AA-4B5D-B5EE-022BC13F2B60}" dt="2024-03-05T18:26:17.193" v="2244"/>
          <ac:spMkLst>
            <pc:docMk/>
            <pc:sldMk cId="0" sldId="266"/>
            <ac:spMk id="7" creationId="{16A23FCF-3617-348C-4638-36A061A4B29F}"/>
          </ac:spMkLst>
        </pc:spChg>
        <pc:spChg chg="mod">
          <ac:chgData name="Ellis Tee" userId="S::ellis.tee@stopdomesticabuse.uk::581c3ace-4916-4551-8568-58925f6c337b" providerId="AD" clId="Web-{5A1C58E1-E7AA-4B5D-B5EE-022BC13F2B60}" dt="2024-03-05T18:34:26.229" v="2333" actId="1076"/>
          <ac:spMkLst>
            <pc:docMk/>
            <pc:sldMk cId="0" sldId="266"/>
            <ac:spMk id="9" creationId="{066504DB-8966-3A75-F732-F4169E3B1CC5}"/>
          </ac:spMkLst>
        </pc:spChg>
        <pc:spChg chg="mod">
          <ac:chgData name="Ellis Tee" userId="S::ellis.tee@stopdomesticabuse.uk::581c3ace-4916-4551-8568-58925f6c337b" providerId="AD" clId="Web-{5A1C58E1-E7AA-4B5D-B5EE-022BC13F2B60}" dt="2024-03-05T18:31:07.533" v="2313" actId="20577"/>
          <ac:spMkLst>
            <pc:docMk/>
            <pc:sldMk cId="0" sldId="266"/>
            <ac:spMk id="12" creationId="{B9040DED-8903-FFFE-CBDC-F16FB192D4B0}"/>
          </ac:spMkLst>
        </pc:spChg>
        <pc:spChg chg="add mod ord">
          <ac:chgData name="Ellis Tee" userId="S::ellis.tee@stopdomesticabuse.uk::581c3ace-4916-4551-8568-58925f6c337b" providerId="AD" clId="Web-{5A1C58E1-E7AA-4B5D-B5EE-022BC13F2B60}" dt="2024-03-05T18:34:07.010" v="2328" actId="1076"/>
          <ac:spMkLst>
            <pc:docMk/>
            <pc:sldMk cId="0" sldId="266"/>
            <ac:spMk id="13" creationId="{5318AE71-4A21-EC12-8094-E840FBC4E294}"/>
          </ac:spMkLst>
        </pc:spChg>
        <pc:spChg chg="add del mod">
          <ac:chgData name="Ellis Tee" userId="S::ellis.tee@stopdomesticabuse.uk::581c3ace-4916-4551-8568-58925f6c337b" providerId="AD" clId="Web-{5A1C58E1-E7AA-4B5D-B5EE-022BC13F2B60}" dt="2024-03-05T18:26:15.458" v="2243"/>
          <ac:spMkLst>
            <pc:docMk/>
            <pc:sldMk cId="0" sldId="266"/>
            <ac:spMk id="16" creationId="{713F78C0-A14C-3C0E-A75E-F33E411114EA}"/>
          </ac:spMkLst>
        </pc:spChg>
        <pc:spChg chg="mod">
          <ac:chgData name="Ellis Tee" userId="S::ellis.tee@stopdomesticabuse.uk::581c3ace-4916-4551-8568-58925f6c337b" providerId="AD" clId="Web-{5A1C58E1-E7AA-4B5D-B5EE-022BC13F2B60}" dt="2024-03-05T18:31:53.098" v="2319" actId="1076"/>
          <ac:spMkLst>
            <pc:docMk/>
            <pc:sldMk cId="0" sldId="266"/>
            <ac:spMk id="336" creationId="{00000000-0000-0000-0000-000000000000}"/>
          </ac:spMkLst>
        </pc:spChg>
        <pc:spChg chg="del mod">
          <ac:chgData name="Ellis Tee" userId="S::ellis.tee@stopdomesticabuse.uk::581c3ace-4916-4551-8568-58925f6c337b" providerId="AD" clId="Web-{5A1C58E1-E7AA-4B5D-B5EE-022BC13F2B60}" dt="2024-03-05T18:23:49.983" v="2219"/>
          <ac:spMkLst>
            <pc:docMk/>
            <pc:sldMk cId="0" sldId="266"/>
            <ac:spMk id="340" creationId="{00000000-0000-0000-0000-000000000000}"/>
          </ac:spMkLst>
        </pc:spChg>
        <pc:spChg chg="mod">
          <ac:chgData name="Ellis Tee" userId="S::ellis.tee@stopdomesticabuse.uk::581c3ace-4916-4551-8568-58925f6c337b" providerId="AD" clId="Web-{5A1C58E1-E7AA-4B5D-B5EE-022BC13F2B60}" dt="2024-03-05T18:31:58.176" v="2321" actId="1076"/>
          <ac:spMkLst>
            <pc:docMk/>
            <pc:sldMk cId="0" sldId="266"/>
            <ac:spMk id="343" creationId="{00000000-0000-0000-0000-000000000000}"/>
          </ac:spMkLst>
        </pc:spChg>
        <pc:spChg chg="mod">
          <ac:chgData name="Ellis Tee" userId="S::ellis.tee@stopdomesticabuse.uk::581c3ace-4916-4551-8568-58925f6c337b" providerId="AD" clId="Web-{5A1C58E1-E7AA-4B5D-B5EE-022BC13F2B60}" dt="2024-03-05T18:31:55.473" v="2320" actId="1076"/>
          <ac:spMkLst>
            <pc:docMk/>
            <pc:sldMk cId="0" sldId="266"/>
            <ac:spMk id="346" creationId="{00000000-0000-0000-0000-000000000000}"/>
          </ac:spMkLst>
        </pc:spChg>
        <pc:spChg chg="mod">
          <ac:chgData name="Ellis Tee" userId="S::ellis.tee@stopdomesticabuse.uk::581c3ace-4916-4551-8568-58925f6c337b" providerId="AD" clId="Web-{5A1C58E1-E7AA-4B5D-B5EE-022BC13F2B60}" dt="2024-03-05T18:23:27.889" v="2212" actId="1076"/>
          <ac:spMkLst>
            <pc:docMk/>
            <pc:sldMk cId="0" sldId="266"/>
            <ac:spMk id="350" creationId="{00000000-0000-0000-0000-000000000000}"/>
          </ac:spMkLst>
        </pc:spChg>
        <pc:spChg chg="mod">
          <ac:chgData name="Ellis Tee" userId="S::ellis.tee@stopdomesticabuse.uk::581c3ace-4916-4551-8568-58925f6c337b" providerId="AD" clId="Web-{5A1C58E1-E7AA-4B5D-B5EE-022BC13F2B60}" dt="2024-03-05T18:24:54.189" v="2229" actId="1076"/>
          <ac:spMkLst>
            <pc:docMk/>
            <pc:sldMk cId="0" sldId="266"/>
            <ac:spMk id="353" creationId="{00000000-0000-0000-0000-000000000000}"/>
          </ac:spMkLst>
        </pc:spChg>
        <pc:spChg chg="mod">
          <ac:chgData name="Ellis Tee" userId="S::ellis.tee@stopdomesticabuse.uk::581c3ace-4916-4551-8568-58925f6c337b" providerId="AD" clId="Web-{5A1C58E1-E7AA-4B5D-B5EE-022BC13F2B60}" dt="2024-03-05T18:34:09.588" v="2329" actId="1076"/>
          <ac:spMkLst>
            <pc:docMk/>
            <pc:sldMk cId="0" sldId="266"/>
            <ac:spMk id="356" creationId="{00000000-0000-0000-0000-000000000000}"/>
          </ac:spMkLst>
        </pc:spChg>
        <pc:spChg chg="mod">
          <ac:chgData name="Ellis Tee" userId="S::ellis.tee@stopdomesticabuse.uk::581c3ace-4916-4551-8568-58925f6c337b" providerId="AD" clId="Web-{5A1C58E1-E7AA-4B5D-B5EE-022BC13F2B60}" dt="2024-03-05T18:34:12.276" v="2330" actId="1076"/>
          <ac:spMkLst>
            <pc:docMk/>
            <pc:sldMk cId="0" sldId="266"/>
            <ac:spMk id="360" creationId="{00000000-0000-0000-0000-000000000000}"/>
          </ac:spMkLst>
        </pc:spChg>
        <pc:spChg chg="mod">
          <ac:chgData name="Ellis Tee" userId="S::ellis.tee@stopdomesticabuse.uk::581c3ace-4916-4551-8568-58925f6c337b" providerId="AD" clId="Web-{5A1C58E1-E7AA-4B5D-B5EE-022BC13F2B60}" dt="2024-03-05T18:32:00.426" v="2322" actId="1076"/>
          <ac:spMkLst>
            <pc:docMk/>
            <pc:sldMk cId="0" sldId="266"/>
            <ac:spMk id="376" creationId="{00000000-0000-0000-0000-000000000000}"/>
          </ac:spMkLst>
        </pc:spChg>
        <pc:spChg chg="mod">
          <ac:chgData name="Ellis Tee" userId="S::ellis.tee@stopdomesticabuse.uk::581c3ace-4916-4551-8568-58925f6c337b" providerId="AD" clId="Web-{5A1C58E1-E7AA-4B5D-B5EE-022BC13F2B60}" dt="2024-03-05T18:32:03.504" v="2323" actId="1076"/>
          <ac:spMkLst>
            <pc:docMk/>
            <pc:sldMk cId="0" sldId="266"/>
            <ac:spMk id="379" creationId="{00000000-0000-0000-0000-000000000000}"/>
          </ac:spMkLst>
        </pc:spChg>
      </pc:sldChg>
      <pc:sldChg chg="addSp delSp modSp">
        <pc:chgData name="Ellis Tee" userId="S::ellis.tee@stopdomesticabuse.uk::581c3ace-4916-4551-8568-58925f6c337b" providerId="AD" clId="Web-{5A1C58E1-E7AA-4B5D-B5EE-022BC13F2B60}" dt="2024-03-05T17:43:54.021" v="1711" actId="1076"/>
        <pc:sldMkLst>
          <pc:docMk/>
          <pc:sldMk cId="0" sldId="267"/>
        </pc:sldMkLst>
        <pc:spChg chg="mod">
          <ac:chgData name="Ellis Tee" userId="S::ellis.tee@stopdomesticabuse.uk::581c3ace-4916-4551-8568-58925f6c337b" providerId="AD" clId="Web-{5A1C58E1-E7AA-4B5D-B5EE-022BC13F2B60}" dt="2024-03-05T17:32:48.524" v="1627" actId="20577"/>
          <ac:spMkLst>
            <pc:docMk/>
            <pc:sldMk cId="0" sldId="267"/>
            <ac:spMk id="2" creationId="{C2E71398-65DA-4B6A-A5DD-592DF8E955A9}"/>
          </ac:spMkLst>
        </pc:spChg>
        <pc:spChg chg="mod">
          <ac:chgData name="Ellis Tee" userId="S::ellis.tee@stopdomesticabuse.uk::581c3ace-4916-4551-8568-58925f6c337b" providerId="AD" clId="Web-{5A1C58E1-E7AA-4B5D-B5EE-022BC13F2B60}" dt="2024-03-05T17:34:06.887" v="1652" actId="1076"/>
          <ac:spMkLst>
            <pc:docMk/>
            <pc:sldMk cId="0" sldId="267"/>
            <ac:spMk id="3" creationId="{94ED071D-E0BE-038E-9FEF-9F1A8DA1426E}"/>
          </ac:spMkLst>
        </pc:spChg>
        <pc:spChg chg="add del mod ord">
          <ac:chgData name="Ellis Tee" userId="S::ellis.tee@stopdomesticabuse.uk::581c3ace-4916-4551-8568-58925f6c337b" providerId="AD" clId="Web-{5A1C58E1-E7AA-4B5D-B5EE-022BC13F2B60}" dt="2024-03-05T17:36:54.441" v="1670"/>
          <ac:spMkLst>
            <pc:docMk/>
            <pc:sldMk cId="0" sldId="267"/>
            <ac:spMk id="4" creationId="{E612428C-30E6-DB45-7EF8-62263E7450DE}"/>
          </ac:spMkLst>
        </pc:spChg>
        <pc:spChg chg="add del mod ord">
          <ac:chgData name="Ellis Tee" userId="S::ellis.tee@stopdomesticabuse.uk::581c3ace-4916-4551-8568-58925f6c337b" providerId="AD" clId="Web-{5A1C58E1-E7AA-4B5D-B5EE-022BC13F2B60}" dt="2024-03-05T17:36:59.988" v="1673"/>
          <ac:spMkLst>
            <pc:docMk/>
            <pc:sldMk cId="0" sldId="267"/>
            <ac:spMk id="8" creationId="{9D87129D-DB74-8A4F-CD27-8DCCA2009926}"/>
          </ac:spMkLst>
        </pc:spChg>
        <pc:spChg chg="mod">
          <ac:chgData name="Ellis Tee" userId="S::ellis.tee@stopdomesticabuse.uk::581c3ace-4916-4551-8568-58925f6c337b" providerId="AD" clId="Web-{5A1C58E1-E7AA-4B5D-B5EE-022BC13F2B60}" dt="2024-03-05T17:34:18.653" v="1662" actId="20577"/>
          <ac:spMkLst>
            <pc:docMk/>
            <pc:sldMk cId="0" sldId="267"/>
            <ac:spMk id="9" creationId="{CC9058B2-0073-A7AB-1882-23D67D35D7D0}"/>
          </ac:spMkLst>
        </pc:spChg>
        <pc:spChg chg="add del mod ord">
          <ac:chgData name="Ellis Tee" userId="S::ellis.tee@stopdomesticabuse.uk::581c3ace-4916-4551-8568-58925f6c337b" providerId="AD" clId="Web-{5A1C58E1-E7AA-4B5D-B5EE-022BC13F2B60}" dt="2024-03-05T17:36:56.128" v="1671"/>
          <ac:spMkLst>
            <pc:docMk/>
            <pc:sldMk cId="0" sldId="267"/>
            <ac:spMk id="10" creationId="{5E32D9B6-24C0-95BE-13CC-6EBD52FCBD35}"/>
          </ac:spMkLst>
        </pc:spChg>
        <pc:spChg chg="mod">
          <ac:chgData name="Ellis Tee" userId="S::ellis.tee@stopdomesticabuse.uk::581c3ace-4916-4551-8568-58925f6c337b" providerId="AD" clId="Web-{5A1C58E1-E7AA-4B5D-B5EE-022BC13F2B60}" dt="2024-03-05T17:34:24.903" v="1664" actId="20577"/>
          <ac:spMkLst>
            <pc:docMk/>
            <pc:sldMk cId="0" sldId="267"/>
            <ac:spMk id="11" creationId="{F4486AF2-8BB3-C889-A20C-1217CFF41C91}"/>
          </ac:spMkLst>
        </pc:spChg>
        <pc:spChg chg="add del mod ord">
          <ac:chgData name="Ellis Tee" userId="S::ellis.tee@stopdomesticabuse.uk::581c3ace-4916-4551-8568-58925f6c337b" providerId="AD" clId="Web-{5A1C58E1-E7AA-4B5D-B5EE-022BC13F2B60}" dt="2024-03-05T17:36:57.832" v="1672"/>
          <ac:spMkLst>
            <pc:docMk/>
            <pc:sldMk cId="0" sldId="267"/>
            <ac:spMk id="12" creationId="{90EC699E-3FD4-1685-BEF3-54483F80A169}"/>
          </ac:spMkLst>
        </pc:spChg>
        <pc:spChg chg="add mod">
          <ac:chgData name="Ellis Tee" userId="S::ellis.tee@stopdomesticabuse.uk::581c3ace-4916-4551-8568-58925f6c337b" providerId="AD" clId="Web-{5A1C58E1-E7AA-4B5D-B5EE-022BC13F2B60}" dt="2024-03-05T17:37:59.459" v="1687" actId="14100"/>
          <ac:spMkLst>
            <pc:docMk/>
            <pc:sldMk cId="0" sldId="267"/>
            <ac:spMk id="14" creationId="{2E2A59BA-F5D8-2025-BBC9-11D3EA4B364B}"/>
          </ac:spMkLst>
        </pc:spChg>
        <pc:spChg chg="add del">
          <ac:chgData name="Ellis Tee" userId="S::ellis.tee@stopdomesticabuse.uk::581c3ace-4916-4551-8568-58925f6c337b" providerId="AD" clId="Web-{5A1C58E1-E7AA-4B5D-B5EE-022BC13F2B60}" dt="2024-03-05T17:37:18.817" v="1679"/>
          <ac:spMkLst>
            <pc:docMk/>
            <pc:sldMk cId="0" sldId="267"/>
            <ac:spMk id="16" creationId="{C6A45FDD-6E37-FC12-8DC6-5809C9840E07}"/>
          </ac:spMkLst>
        </pc:spChg>
        <pc:spChg chg="add mod">
          <ac:chgData name="Ellis Tee" userId="S::ellis.tee@stopdomesticabuse.uk::581c3ace-4916-4551-8568-58925f6c337b" providerId="AD" clId="Web-{5A1C58E1-E7AA-4B5D-B5EE-022BC13F2B60}" dt="2024-03-05T17:43:54.021" v="1711" actId="1076"/>
          <ac:spMkLst>
            <pc:docMk/>
            <pc:sldMk cId="0" sldId="267"/>
            <ac:spMk id="17" creationId="{CA75434C-5692-A5F4-E2B3-24B289789E91}"/>
          </ac:spMkLst>
        </pc:spChg>
        <pc:spChg chg="add mod">
          <ac:chgData name="Ellis Tee" userId="S::ellis.tee@stopdomesticabuse.uk::581c3ace-4916-4551-8568-58925f6c337b" providerId="AD" clId="Web-{5A1C58E1-E7AA-4B5D-B5EE-022BC13F2B60}" dt="2024-03-05T17:38:04.834" v="1689" actId="14100"/>
          <ac:spMkLst>
            <pc:docMk/>
            <pc:sldMk cId="0" sldId="267"/>
            <ac:spMk id="18" creationId="{D8D4A1CB-84AD-E516-9B7D-A84BFC7E3B73}"/>
          </ac:spMkLst>
        </pc:spChg>
        <pc:spChg chg="add mod">
          <ac:chgData name="Ellis Tee" userId="S::ellis.tee@stopdomesticabuse.uk::581c3ace-4916-4551-8568-58925f6c337b" providerId="AD" clId="Web-{5A1C58E1-E7AA-4B5D-B5EE-022BC13F2B60}" dt="2024-03-05T17:43:35.192" v="1708" actId="14100"/>
          <ac:spMkLst>
            <pc:docMk/>
            <pc:sldMk cId="0" sldId="267"/>
            <ac:spMk id="19" creationId="{5F2F5F6E-70D2-2EA4-0C12-F7E8400053DB}"/>
          </ac:spMkLst>
        </pc:spChg>
        <pc:spChg chg="add mod">
          <ac:chgData name="Ellis Tee" userId="S::ellis.tee@stopdomesticabuse.uk::581c3ace-4916-4551-8568-58925f6c337b" providerId="AD" clId="Web-{5A1C58E1-E7AA-4B5D-B5EE-022BC13F2B60}" dt="2024-03-05T17:43:03.222" v="1706" actId="14100"/>
          <ac:spMkLst>
            <pc:docMk/>
            <pc:sldMk cId="0" sldId="267"/>
            <ac:spMk id="20" creationId="{EC47CCFD-BE9F-EA13-1115-DC97E2D7C1B6}"/>
          </ac:spMkLst>
        </pc:spChg>
        <pc:spChg chg="mod">
          <ac:chgData name="Ellis Tee" userId="S::ellis.tee@stopdomesticabuse.uk::581c3ace-4916-4551-8568-58925f6c337b" providerId="AD" clId="Web-{5A1C58E1-E7AA-4B5D-B5EE-022BC13F2B60}" dt="2024-03-05T17:27:25.182" v="1513" actId="20577"/>
          <ac:spMkLst>
            <pc:docMk/>
            <pc:sldMk cId="0" sldId="267"/>
            <ac:spMk id="391" creationId="{00000000-0000-0000-0000-000000000000}"/>
          </ac:spMkLst>
        </pc:spChg>
        <pc:spChg chg="del">
          <ac:chgData name="Ellis Tee" userId="S::ellis.tee@stopdomesticabuse.uk::581c3ace-4916-4551-8568-58925f6c337b" providerId="AD" clId="Web-{5A1C58E1-E7AA-4B5D-B5EE-022BC13F2B60}" dt="2024-03-05T17:27:51.011" v="1514"/>
          <ac:spMkLst>
            <pc:docMk/>
            <pc:sldMk cId="0" sldId="267"/>
            <ac:spMk id="392" creationId="{00000000-0000-0000-0000-000000000000}"/>
          </ac:spMkLst>
        </pc:spChg>
        <pc:spChg chg="del">
          <ac:chgData name="Ellis Tee" userId="S::ellis.tee@stopdomesticabuse.uk::581c3ace-4916-4551-8568-58925f6c337b" providerId="AD" clId="Web-{5A1C58E1-E7AA-4B5D-B5EE-022BC13F2B60}" dt="2024-03-05T17:27:55.152" v="1516"/>
          <ac:spMkLst>
            <pc:docMk/>
            <pc:sldMk cId="0" sldId="267"/>
            <ac:spMk id="396" creationId="{00000000-0000-0000-0000-000000000000}"/>
          </ac:spMkLst>
        </pc:spChg>
        <pc:spChg chg="del">
          <ac:chgData name="Ellis Tee" userId="S::ellis.tee@stopdomesticabuse.uk::581c3ace-4916-4551-8568-58925f6c337b" providerId="AD" clId="Web-{5A1C58E1-E7AA-4B5D-B5EE-022BC13F2B60}" dt="2024-03-05T17:27:53.636" v="1515"/>
          <ac:spMkLst>
            <pc:docMk/>
            <pc:sldMk cId="0" sldId="267"/>
            <ac:spMk id="399" creationId="{00000000-0000-0000-0000-000000000000}"/>
          </ac:spMkLst>
        </pc:spChg>
        <pc:spChg chg="del">
          <ac:chgData name="Ellis Tee" userId="S::ellis.tee@stopdomesticabuse.uk::581c3ace-4916-4551-8568-58925f6c337b" providerId="AD" clId="Web-{5A1C58E1-E7AA-4B5D-B5EE-022BC13F2B60}" dt="2024-03-05T17:27:56.590" v="1517"/>
          <ac:spMkLst>
            <pc:docMk/>
            <pc:sldMk cId="0" sldId="267"/>
            <ac:spMk id="407" creationId="{00000000-0000-0000-0000-000000000000}"/>
          </ac:spMkLst>
        </pc:spChg>
        <pc:picChg chg="mod">
          <ac:chgData name="Ellis Tee" userId="S::ellis.tee@stopdomesticabuse.uk::581c3ace-4916-4551-8568-58925f6c337b" providerId="AD" clId="Web-{5A1C58E1-E7AA-4B5D-B5EE-022BC13F2B60}" dt="2024-03-05T17:34:32.482" v="1665" actId="14100"/>
          <ac:picMkLst>
            <pc:docMk/>
            <pc:sldMk cId="0" sldId="267"/>
            <ac:picMk id="6" creationId="{26419541-C20E-1813-C9A6-8BE34A10FB04}"/>
          </ac:picMkLst>
        </pc:picChg>
      </pc:sldChg>
      <pc:sldChg chg="addSp delSp modSp">
        <pc:chgData name="Ellis Tee" userId="S::ellis.tee@stopdomesticabuse.uk::581c3ace-4916-4551-8568-58925f6c337b" providerId="AD" clId="Web-{5A1C58E1-E7AA-4B5D-B5EE-022BC13F2B60}" dt="2024-03-05T17:56:28.601" v="1926" actId="14100"/>
        <pc:sldMkLst>
          <pc:docMk/>
          <pc:sldMk cId="0" sldId="268"/>
        </pc:sldMkLst>
        <pc:spChg chg="mod">
          <ac:chgData name="Ellis Tee" userId="S::ellis.tee@stopdomesticabuse.uk::581c3ace-4916-4551-8568-58925f6c337b" providerId="AD" clId="Web-{5A1C58E1-E7AA-4B5D-B5EE-022BC13F2B60}" dt="2024-03-05T17:54:14.142" v="1917" actId="1076"/>
          <ac:spMkLst>
            <pc:docMk/>
            <pc:sldMk cId="0" sldId="268"/>
            <ac:spMk id="5" creationId="{FDAE1928-8CD0-D389-1FE6-6EEB8E1D2DB1}"/>
          </ac:spMkLst>
        </pc:spChg>
        <pc:spChg chg="mod">
          <ac:chgData name="Ellis Tee" userId="S::ellis.tee@stopdomesticabuse.uk::581c3ace-4916-4551-8568-58925f6c337b" providerId="AD" clId="Web-{5A1C58E1-E7AA-4B5D-B5EE-022BC13F2B60}" dt="2024-03-05T17:54:10.954" v="1916" actId="14100"/>
          <ac:spMkLst>
            <pc:docMk/>
            <pc:sldMk cId="0" sldId="268"/>
            <ac:spMk id="6" creationId="{4AB27CA9-D783-41BA-8312-DC1621DD384F}"/>
          </ac:spMkLst>
        </pc:spChg>
        <pc:spChg chg="mod">
          <ac:chgData name="Ellis Tee" userId="S::ellis.tee@stopdomesticabuse.uk::581c3ace-4916-4551-8568-58925f6c337b" providerId="AD" clId="Web-{5A1C58E1-E7AA-4B5D-B5EE-022BC13F2B60}" dt="2024-03-05T17:52:38.013" v="1902" actId="20577"/>
          <ac:spMkLst>
            <pc:docMk/>
            <pc:sldMk cId="0" sldId="268"/>
            <ac:spMk id="421" creationId="{00000000-0000-0000-0000-000000000000}"/>
          </ac:spMkLst>
        </pc:spChg>
        <pc:spChg chg="mod">
          <ac:chgData name="Ellis Tee" userId="S::ellis.tee@stopdomesticabuse.uk::581c3ace-4916-4551-8568-58925f6c337b" providerId="AD" clId="Web-{5A1C58E1-E7AA-4B5D-B5EE-022BC13F2B60}" dt="2024-03-05T17:55:56.193" v="1923" actId="14100"/>
          <ac:spMkLst>
            <pc:docMk/>
            <pc:sldMk cId="0" sldId="268"/>
            <ac:spMk id="422" creationId="{00000000-0000-0000-0000-000000000000}"/>
          </ac:spMkLst>
        </pc:spChg>
        <pc:spChg chg="mod">
          <ac:chgData name="Ellis Tee" userId="S::ellis.tee@stopdomesticabuse.uk::581c3ace-4916-4551-8568-58925f6c337b" providerId="AD" clId="Web-{5A1C58E1-E7AA-4B5D-B5EE-022BC13F2B60}" dt="2024-03-05T17:55:49.474" v="1921" actId="14100"/>
          <ac:spMkLst>
            <pc:docMk/>
            <pc:sldMk cId="0" sldId="268"/>
            <ac:spMk id="423" creationId="{00000000-0000-0000-0000-000000000000}"/>
          </ac:spMkLst>
        </pc:spChg>
        <pc:spChg chg="mod">
          <ac:chgData name="Ellis Tee" userId="S::ellis.tee@stopdomesticabuse.uk::581c3ace-4916-4551-8568-58925f6c337b" providerId="AD" clId="Web-{5A1C58E1-E7AA-4B5D-B5EE-022BC13F2B60}" dt="2024-03-05T17:53:36.140" v="1908" actId="1076"/>
          <ac:spMkLst>
            <pc:docMk/>
            <pc:sldMk cId="0" sldId="268"/>
            <ac:spMk id="425" creationId="{00000000-0000-0000-0000-000000000000}"/>
          </ac:spMkLst>
        </pc:spChg>
        <pc:spChg chg="mod">
          <ac:chgData name="Ellis Tee" userId="S::ellis.tee@stopdomesticabuse.uk::581c3ace-4916-4551-8568-58925f6c337b" providerId="AD" clId="Web-{5A1C58E1-E7AA-4B5D-B5EE-022BC13F2B60}" dt="2024-03-05T17:53:44.062" v="1910" actId="1076"/>
          <ac:spMkLst>
            <pc:docMk/>
            <pc:sldMk cId="0" sldId="268"/>
            <ac:spMk id="426" creationId="{00000000-0000-0000-0000-000000000000}"/>
          </ac:spMkLst>
        </pc:spChg>
        <pc:spChg chg="mod">
          <ac:chgData name="Ellis Tee" userId="S::ellis.tee@stopdomesticabuse.uk::581c3ace-4916-4551-8568-58925f6c337b" providerId="AD" clId="Web-{5A1C58E1-E7AA-4B5D-B5EE-022BC13F2B60}" dt="2024-03-05T17:53:52.938" v="1913" actId="14100"/>
          <ac:spMkLst>
            <pc:docMk/>
            <pc:sldMk cId="0" sldId="268"/>
            <ac:spMk id="427" creationId="{00000000-0000-0000-0000-000000000000}"/>
          </ac:spMkLst>
        </pc:spChg>
        <pc:spChg chg="del mod">
          <ac:chgData name="Ellis Tee" userId="S::ellis.tee@stopdomesticabuse.uk::581c3ace-4916-4551-8568-58925f6c337b" providerId="AD" clId="Web-{5A1C58E1-E7AA-4B5D-B5EE-022BC13F2B60}" dt="2024-03-05T17:50:03.787" v="1866"/>
          <ac:spMkLst>
            <pc:docMk/>
            <pc:sldMk cId="0" sldId="268"/>
            <ac:spMk id="428" creationId="{00000000-0000-0000-0000-000000000000}"/>
          </ac:spMkLst>
        </pc:spChg>
        <pc:picChg chg="add del mod">
          <ac:chgData name="Ellis Tee" userId="S::ellis.tee@stopdomesticabuse.uk::581c3ace-4916-4551-8568-58925f6c337b" providerId="AD" clId="Web-{5A1C58E1-E7AA-4B5D-B5EE-022BC13F2B60}" dt="2024-03-05T17:55:44.239" v="1920"/>
          <ac:picMkLst>
            <pc:docMk/>
            <pc:sldMk cId="0" sldId="268"/>
            <ac:picMk id="4" creationId="{079EE659-7B80-782E-66BA-D3CEF71F1E1E}"/>
          </ac:picMkLst>
        </pc:picChg>
        <pc:picChg chg="add mod">
          <ac:chgData name="Ellis Tee" userId="S::ellis.tee@stopdomesticabuse.uk::581c3ace-4916-4551-8568-58925f6c337b" providerId="AD" clId="Web-{5A1C58E1-E7AA-4B5D-B5EE-022BC13F2B60}" dt="2024-03-05T17:56:28.601" v="1926" actId="14100"/>
          <ac:picMkLst>
            <pc:docMk/>
            <pc:sldMk cId="0" sldId="268"/>
            <ac:picMk id="8" creationId="{CCA40151-8AB0-05B2-35DC-1B743B471FD9}"/>
          </ac:picMkLst>
        </pc:picChg>
      </pc:sldChg>
      <pc:sldChg chg="addSp delSp modSp delAnim">
        <pc:chgData name="Ellis Tee" userId="S::ellis.tee@stopdomesticabuse.uk::581c3ace-4916-4551-8568-58925f6c337b" providerId="AD" clId="Web-{5A1C58E1-E7AA-4B5D-B5EE-022BC13F2B60}" dt="2024-03-05T18:05:20.045" v="2026" actId="20577"/>
        <pc:sldMkLst>
          <pc:docMk/>
          <pc:sldMk cId="0" sldId="269"/>
        </pc:sldMkLst>
        <pc:spChg chg="mod">
          <ac:chgData name="Ellis Tee" userId="S::ellis.tee@stopdomesticabuse.uk::581c3ace-4916-4551-8568-58925f6c337b" providerId="AD" clId="Web-{5A1C58E1-E7AA-4B5D-B5EE-022BC13F2B60}" dt="2024-03-05T18:05:20.045" v="2026" actId="20577"/>
          <ac:spMkLst>
            <pc:docMk/>
            <pc:sldMk cId="0" sldId="269"/>
            <ac:spMk id="4" creationId="{6905FCFA-72D3-3302-147C-DFC8C84F0717}"/>
          </ac:spMkLst>
        </pc:spChg>
        <pc:spChg chg="add mod">
          <ac:chgData name="Ellis Tee" userId="S::ellis.tee@stopdomesticabuse.uk::581c3ace-4916-4551-8568-58925f6c337b" providerId="AD" clId="Web-{5A1C58E1-E7AA-4B5D-B5EE-022BC13F2B60}" dt="2024-03-05T18:04:50.466" v="2021" actId="20577"/>
          <ac:spMkLst>
            <pc:docMk/>
            <pc:sldMk cId="0" sldId="269"/>
            <ac:spMk id="7" creationId="{890ED73E-0B37-B834-5B41-4F0BE1F71031}"/>
          </ac:spMkLst>
        </pc:spChg>
        <pc:spChg chg="add mod">
          <ac:chgData name="Ellis Tee" userId="S::ellis.tee@stopdomesticabuse.uk::581c3ace-4916-4551-8568-58925f6c337b" providerId="AD" clId="Web-{5A1C58E1-E7AA-4B5D-B5EE-022BC13F2B60}" dt="2024-03-05T18:04:57.919" v="2023" actId="20577"/>
          <ac:spMkLst>
            <pc:docMk/>
            <pc:sldMk cId="0" sldId="269"/>
            <ac:spMk id="8" creationId="{020BCA14-E52F-7FAC-244B-5A6DE35DCDD7}"/>
          </ac:spMkLst>
        </pc:spChg>
        <pc:spChg chg="add mod">
          <ac:chgData name="Ellis Tee" userId="S::ellis.tee@stopdomesticabuse.uk::581c3ace-4916-4551-8568-58925f6c337b" providerId="AD" clId="Web-{5A1C58E1-E7AA-4B5D-B5EE-022BC13F2B60}" dt="2024-03-05T18:05:03.060" v="2025" actId="20577"/>
          <ac:spMkLst>
            <pc:docMk/>
            <pc:sldMk cId="0" sldId="269"/>
            <ac:spMk id="9" creationId="{B4955E6B-EBC6-1A40-E515-6E11A0043EE7}"/>
          </ac:spMkLst>
        </pc:spChg>
        <pc:spChg chg="mod">
          <ac:chgData name="Ellis Tee" userId="S::ellis.tee@stopdomesticabuse.uk::581c3ace-4916-4551-8568-58925f6c337b" providerId="AD" clId="Web-{5A1C58E1-E7AA-4B5D-B5EE-022BC13F2B60}" dt="2024-03-05T17:57:38.338" v="1940" actId="1076"/>
          <ac:spMkLst>
            <pc:docMk/>
            <pc:sldMk cId="0" sldId="269"/>
            <ac:spMk id="447" creationId="{00000000-0000-0000-0000-000000000000}"/>
          </ac:spMkLst>
        </pc:spChg>
        <pc:spChg chg="del mod">
          <ac:chgData name="Ellis Tee" userId="S::ellis.tee@stopdomesticabuse.uk::581c3ace-4916-4551-8568-58925f6c337b" providerId="AD" clId="Web-{5A1C58E1-E7AA-4B5D-B5EE-022BC13F2B60}" dt="2024-03-05T18:01:29.020" v="1974"/>
          <ac:spMkLst>
            <pc:docMk/>
            <pc:sldMk cId="0" sldId="269"/>
            <ac:spMk id="448" creationId="{00000000-0000-0000-0000-000000000000}"/>
          </ac:spMkLst>
        </pc:spChg>
        <pc:spChg chg="del mod">
          <ac:chgData name="Ellis Tee" userId="S::ellis.tee@stopdomesticabuse.uk::581c3ace-4916-4551-8568-58925f6c337b" providerId="AD" clId="Web-{5A1C58E1-E7AA-4B5D-B5EE-022BC13F2B60}" dt="2024-03-05T18:04:14.386" v="2012"/>
          <ac:spMkLst>
            <pc:docMk/>
            <pc:sldMk cId="0" sldId="269"/>
            <ac:spMk id="452" creationId="{00000000-0000-0000-0000-000000000000}"/>
          </ac:spMkLst>
        </pc:spChg>
        <pc:picChg chg="add mod">
          <ac:chgData name="Ellis Tee" userId="S::ellis.tee@stopdomesticabuse.uk::581c3ace-4916-4551-8568-58925f6c337b" providerId="AD" clId="Web-{5A1C58E1-E7AA-4B5D-B5EE-022BC13F2B60}" dt="2024-03-05T18:03:00.571" v="1991" actId="1076"/>
          <ac:picMkLst>
            <pc:docMk/>
            <pc:sldMk cId="0" sldId="269"/>
            <ac:picMk id="5" creationId="{865E1A4D-20AE-3CB1-AFD4-ACE2276CEF6E}"/>
          </ac:picMkLst>
        </pc:picChg>
      </pc:sldChg>
      <pc:sldChg chg="addSp delSp modSp">
        <pc:chgData name="Ellis Tee" userId="S::ellis.tee@stopdomesticabuse.uk::581c3ace-4916-4551-8568-58925f6c337b" providerId="AD" clId="Web-{5A1C58E1-E7AA-4B5D-B5EE-022BC13F2B60}" dt="2024-03-05T18:34:43.996" v="2335" actId="1076"/>
        <pc:sldMkLst>
          <pc:docMk/>
          <pc:sldMk cId="0" sldId="270"/>
        </pc:sldMkLst>
        <pc:spChg chg="add del mod">
          <ac:chgData name="Ellis Tee" userId="S::ellis.tee@stopdomesticabuse.uk::581c3ace-4916-4551-8568-58925f6c337b" providerId="AD" clId="Web-{5A1C58E1-E7AA-4B5D-B5EE-022BC13F2B60}" dt="2024-03-05T18:34:41.558" v="2334" actId="1076"/>
          <ac:spMkLst>
            <pc:docMk/>
            <pc:sldMk cId="0" sldId="270"/>
            <ac:spMk id="4" creationId="{94F5F205-B08C-459E-13D3-30D7A97D765E}"/>
          </ac:spMkLst>
        </pc:spChg>
        <pc:spChg chg="mod">
          <ac:chgData name="Ellis Tee" userId="S::ellis.tee@stopdomesticabuse.uk::581c3ace-4916-4551-8568-58925f6c337b" providerId="AD" clId="Web-{5A1C58E1-E7AA-4B5D-B5EE-022BC13F2B60}" dt="2024-03-05T18:06:36.064" v="2034" actId="20577"/>
          <ac:spMkLst>
            <pc:docMk/>
            <pc:sldMk cId="0" sldId="270"/>
            <ac:spMk id="469" creationId="{00000000-0000-0000-0000-000000000000}"/>
          </ac:spMkLst>
        </pc:spChg>
        <pc:spChg chg="mod">
          <ac:chgData name="Ellis Tee" userId="S::ellis.tee@stopdomesticabuse.uk::581c3ace-4916-4551-8568-58925f6c337b" providerId="AD" clId="Web-{5A1C58E1-E7AA-4B5D-B5EE-022BC13F2B60}" dt="2024-03-05T18:34:43.996" v="2335" actId="1076"/>
          <ac:spMkLst>
            <pc:docMk/>
            <pc:sldMk cId="0" sldId="270"/>
            <ac:spMk id="470" creationId="{00000000-0000-0000-0000-000000000000}"/>
          </ac:spMkLst>
        </pc:spChg>
        <pc:spChg chg="mod">
          <ac:chgData name="Ellis Tee" userId="S::ellis.tee@stopdomesticabuse.uk::581c3ace-4916-4551-8568-58925f6c337b" providerId="AD" clId="Web-{5A1C58E1-E7AA-4B5D-B5EE-022BC13F2B60}" dt="2024-03-05T18:08:25.241" v="2061" actId="1076"/>
          <ac:spMkLst>
            <pc:docMk/>
            <pc:sldMk cId="0" sldId="270"/>
            <ac:spMk id="471" creationId="{00000000-0000-0000-0000-000000000000}"/>
          </ac:spMkLst>
        </pc:spChg>
        <pc:grpChg chg="del">
          <ac:chgData name="Ellis Tee" userId="S::ellis.tee@stopdomesticabuse.uk::581c3ace-4916-4551-8568-58925f6c337b" providerId="AD" clId="Web-{5A1C58E1-E7AA-4B5D-B5EE-022BC13F2B60}" dt="2024-03-05T18:06:38.705" v="2035"/>
          <ac:grpSpMkLst>
            <pc:docMk/>
            <pc:sldMk cId="0" sldId="270"/>
            <ac:grpSpMk id="465" creationId="{00000000-0000-0000-0000-000000000000}"/>
          </ac:grpSpMkLst>
        </pc:grpChg>
      </pc:sldChg>
      <pc:sldChg chg="addSp delSp modSp">
        <pc:chgData name="Ellis Tee" userId="S::ellis.tee@stopdomesticabuse.uk::581c3ace-4916-4551-8568-58925f6c337b" providerId="AD" clId="Web-{5A1C58E1-E7AA-4B5D-B5EE-022BC13F2B60}" dt="2024-03-05T18:41:44.029" v="2444" actId="1076"/>
        <pc:sldMkLst>
          <pc:docMk/>
          <pc:sldMk cId="0" sldId="272"/>
        </pc:sldMkLst>
        <pc:spChg chg="del">
          <ac:chgData name="Ellis Tee" userId="S::ellis.tee@stopdomesticabuse.uk::581c3ace-4916-4551-8568-58925f6c337b" providerId="AD" clId="Web-{5A1C58E1-E7AA-4B5D-B5EE-022BC13F2B60}" dt="2024-03-05T18:38:47.506" v="2391"/>
          <ac:spMkLst>
            <pc:docMk/>
            <pc:sldMk cId="0" sldId="272"/>
            <ac:spMk id="4" creationId="{6F3D1742-A7B8-F465-2E99-2B6DACC8BEB1}"/>
          </ac:spMkLst>
        </pc:spChg>
        <pc:spChg chg="mod">
          <ac:chgData name="Ellis Tee" userId="S::ellis.tee@stopdomesticabuse.uk::581c3ace-4916-4551-8568-58925f6c337b" providerId="AD" clId="Web-{5A1C58E1-E7AA-4B5D-B5EE-022BC13F2B60}" dt="2024-03-05T18:40:59.152" v="2433" actId="1076"/>
          <ac:spMkLst>
            <pc:docMk/>
            <pc:sldMk cId="0" sldId="272"/>
            <ac:spMk id="5" creationId="{98580526-DA8B-454E-83F7-48E9A39F056C}"/>
          </ac:spMkLst>
        </pc:spChg>
        <pc:spChg chg="add mod">
          <ac:chgData name="Ellis Tee" userId="S::ellis.tee@stopdomesticabuse.uk::581c3ace-4916-4551-8568-58925f6c337b" providerId="AD" clId="Web-{5A1C58E1-E7AA-4B5D-B5EE-022BC13F2B60}" dt="2024-03-05T18:41:41.404" v="2443" actId="14100"/>
          <ac:spMkLst>
            <pc:docMk/>
            <pc:sldMk cId="0" sldId="272"/>
            <ac:spMk id="9" creationId="{941C3197-933B-6BAC-573A-59592E32F4DB}"/>
          </ac:spMkLst>
        </pc:spChg>
        <pc:spChg chg="mod">
          <ac:chgData name="Ellis Tee" userId="S::ellis.tee@stopdomesticabuse.uk::581c3ace-4916-4551-8568-58925f6c337b" providerId="AD" clId="Web-{5A1C58E1-E7AA-4B5D-B5EE-022BC13F2B60}" dt="2024-03-05T18:40:09.244" v="2422" actId="1076"/>
          <ac:spMkLst>
            <pc:docMk/>
            <pc:sldMk cId="0" sldId="272"/>
            <ac:spMk id="492" creationId="{00000000-0000-0000-0000-000000000000}"/>
          </ac:spMkLst>
        </pc:spChg>
        <pc:spChg chg="del mod">
          <ac:chgData name="Ellis Tee" userId="S::ellis.tee@stopdomesticabuse.uk::581c3ace-4916-4551-8568-58925f6c337b" providerId="AD" clId="Web-{5A1C58E1-E7AA-4B5D-B5EE-022BC13F2B60}" dt="2024-03-05T18:37:03.564" v="2355"/>
          <ac:spMkLst>
            <pc:docMk/>
            <pc:sldMk cId="0" sldId="272"/>
            <ac:spMk id="494" creationId="{00000000-0000-0000-0000-000000000000}"/>
          </ac:spMkLst>
        </pc:spChg>
        <pc:spChg chg="del">
          <ac:chgData name="Ellis Tee" userId="S::ellis.tee@stopdomesticabuse.uk::581c3ace-4916-4551-8568-58925f6c337b" providerId="AD" clId="Web-{5A1C58E1-E7AA-4B5D-B5EE-022BC13F2B60}" dt="2024-03-05T18:37:05.830" v="2356"/>
          <ac:spMkLst>
            <pc:docMk/>
            <pc:sldMk cId="0" sldId="272"/>
            <ac:spMk id="495" creationId="{00000000-0000-0000-0000-000000000000}"/>
          </ac:spMkLst>
        </pc:spChg>
        <pc:spChg chg="del mod">
          <ac:chgData name="Ellis Tee" userId="S::ellis.tee@stopdomesticabuse.uk::581c3ace-4916-4551-8568-58925f6c337b" providerId="AD" clId="Web-{5A1C58E1-E7AA-4B5D-B5EE-022BC13F2B60}" dt="2024-03-05T18:38:19.724" v="2379"/>
          <ac:spMkLst>
            <pc:docMk/>
            <pc:sldMk cId="0" sldId="272"/>
            <ac:spMk id="496" creationId="{00000000-0000-0000-0000-000000000000}"/>
          </ac:spMkLst>
        </pc:spChg>
        <pc:spChg chg="del">
          <ac:chgData name="Ellis Tee" userId="S::ellis.tee@stopdomesticabuse.uk::581c3ace-4916-4551-8568-58925f6c337b" providerId="AD" clId="Web-{5A1C58E1-E7AA-4B5D-B5EE-022BC13F2B60}" dt="2024-03-05T18:37:57.066" v="2372"/>
          <ac:spMkLst>
            <pc:docMk/>
            <pc:sldMk cId="0" sldId="272"/>
            <ac:spMk id="497" creationId="{00000000-0000-0000-0000-000000000000}"/>
          </ac:spMkLst>
        </pc:spChg>
        <pc:spChg chg="del">
          <ac:chgData name="Ellis Tee" userId="S::ellis.tee@stopdomesticabuse.uk::581c3ace-4916-4551-8568-58925f6c337b" providerId="AD" clId="Web-{5A1C58E1-E7AA-4B5D-B5EE-022BC13F2B60}" dt="2024-03-05T18:38:49.397" v="2392"/>
          <ac:spMkLst>
            <pc:docMk/>
            <pc:sldMk cId="0" sldId="272"/>
            <ac:spMk id="498" creationId="{00000000-0000-0000-0000-000000000000}"/>
          </ac:spMkLst>
        </pc:spChg>
        <pc:spChg chg="add del mod">
          <ac:chgData name="Ellis Tee" userId="S::ellis.tee@stopdomesticabuse.uk::581c3ace-4916-4551-8568-58925f6c337b" providerId="AD" clId="Web-{5A1C58E1-E7AA-4B5D-B5EE-022BC13F2B60}" dt="2024-03-05T18:40:40.542" v="2430" actId="20577"/>
          <ac:spMkLst>
            <pc:docMk/>
            <pc:sldMk cId="0" sldId="272"/>
            <ac:spMk id="500" creationId="{00000000-0000-0000-0000-000000000000}"/>
          </ac:spMkLst>
        </pc:spChg>
        <pc:spChg chg="mod">
          <ac:chgData name="Ellis Tee" userId="S::ellis.tee@stopdomesticabuse.uk::581c3ace-4916-4551-8568-58925f6c337b" providerId="AD" clId="Web-{5A1C58E1-E7AA-4B5D-B5EE-022BC13F2B60}" dt="2024-03-05T18:40:35.823" v="2428" actId="1076"/>
          <ac:spMkLst>
            <pc:docMk/>
            <pc:sldMk cId="0" sldId="272"/>
            <ac:spMk id="501" creationId="{00000000-0000-0000-0000-000000000000}"/>
          </ac:spMkLst>
        </pc:spChg>
        <pc:spChg chg="mod">
          <ac:chgData name="Ellis Tee" userId="S::ellis.tee@stopdomesticabuse.uk::581c3ace-4916-4551-8568-58925f6c337b" providerId="AD" clId="Web-{5A1C58E1-E7AA-4B5D-B5EE-022BC13F2B60}" dt="2024-03-05T18:40:56.012" v="2432" actId="1076"/>
          <ac:spMkLst>
            <pc:docMk/>
            <pc:sldMk cId="0" sldId="272"/>
            <ac:spMk id="502" creationId="{00000000-0000-0000-0000-000000000000}"/>
          </ac:spMkLst>
        </pc:spChg>
        <pc:spChg chg="mod">
          <ac:chgData name="Ellis Tee" userId="S::ellis.tee@stopdomesticabuse.uk::581c3ace-4916-4551-8568-58925f6c337b" providerId="AD" clId="Web-{5A1C58E1-E7AA-4B5D-B5EE-022BC13F2B60}" dt="2024-03-05T18:40:06.369" v="2421" actId="1076"/>
          <ac:spMkLst>
            <pc:docMk/>
            <pc:sldMk cId="0" sldId="272"/>
            <ac:spMk id="503" creationId="{00000000-0000-0000-0000-000000000000}"/>
          </ac:spMkLst>
        </pc:spChg>
        <pc:spChg chg="mod">
          <ac:chgData name="Ellis Tee" userId="S::ellis.tee@stopdomesticabuse.uk::581c3ace-4916-4551-8568-58925f6c337b" providerId="AD" clId="Web-{5A1C58E1-E7AA-4B5D-B5EE-022BC13F2B60}" dt="2024-03-05T18:41:03.965" v="2434" actId="1076"/>
          <ac:spMkLst>
            <pc:docMk/>
            <pc:sldMk cId="0" sldId="272"/>
            <ac:spMk id="504" creationId="{00000000-0000-0000-0000-000000000000}"/>
          </ac:spMkLst>
        </pc:spChg>
        <pc:spChg chg="mod">
          <ac:chgData name="Ellis Tee" userId="S::ellis.tee@stopdomesticabuse.uk::581c3ace-4916-4551-8568-58925f6c337b" providerId="AD" clId="Web-{5A1C58E1-E7AA-4B5D-B5EE-022BC13F2B60}" dt="2024-03-05T18:41:44.029" v="2444" actId="1076"/>
          <ac:spMkLst>
            <pc:docMk/>
            <pc:sldMk cId="0" sldId="272"/>
            <ac:spMk id="508" creationId="{00000000-0000-0000-0000-000000000000}"/>
          </ac:spMkLst>
        </pc:spChg>
        <pc:spChg chg="del">
          <ac:chgData name="Ellis Tee" userId="S::ellis.tee@stopdomesticabuse.uk::581c3ace-4916-4551-8568-58925f6c337b" providerId="AD" clId="Web-{5A1C58E1-E7AA-4B5D-B5EE-022BC13F2B60}" dt="2024-03-05T18:37:07.564" v="2357"/>
          <ac:spMkLst>
            <pc:docMk/>
            <pc:sldMk cId="0" sldId="272"/>
            <ac:spMk id="518" creationId="{00000000-0000-0000-0000-000000000000}"/>
          </ac:spMkLst>
        </pc:spChg>
        <pc:spChg chg="mod">
          <ac:chgData name="Ellis Tee" userId="S::ellis.tee@stopdomesticabuse.uk::581c3ace-4916-4551-8568-58925f6c337b" providerId="AD" clId="Web-{5A1C58E1-E7AA-4B5D-B5EE-022BC13F2B60}" dt="2024-03-05T18:41:15.294" v="2435" actId="1076"/>
          <ac:spMkLst>
            <pc:docMk/>
            <pc:sldMk cId="0" sldId="272"/>
            <ac:spMk id="519" creationId="{00000000-0000-0000-0000-000000000000}"/>
          </ac:spMkLst>
        </pc:spChg>
        <pc:picChg chg="add mod">
          <ac:chgData name="Ellis Tee" userId="S::ellis.tee@stopdomesticabuse.uk::581c3ace-4916-4551-8568-58925f6c337b" providerId="AD" clId="Web-{5A1C58E1-E7AA-4B5D-B5EE-022BC13F2B60}" dt="2024-03-05T18:35:49.780" v="2338" actId="1076"/>
          <ac:picMkLst>
            <pc:docMk/>
            <pc:sldMk cId="0" sldId="272"/>
            <ac:picMk id="6" creationId="{B691D8DE-7635-4567-D340-07C848FF880B}"/>
          </ac:picMkLst>
        </pc:picChg>
      </pc:sldChg>
      <pc:sldChg chg="addSp delSp modSp">
        <pc:chgData name="Ellis Tee" userId="S::ellis.tee@stopdomesticabuse.uk::581c3ace-4916-4551-8568-58925f6c337b" providerId="AD" clId="Web-{5A1C58E1-E7AA-4B5D-B5EE-022BC13F2B60}" dt="2024-03-05T18:46:46.745" v="2562" actId="20577"/>
        <pc:sldMkLst>
          <pc:docMk/>
          <pc:sldMk cId="0" sldId="274"/>
        </pc:sldMkLst>
        <pc:spChg chg="mod">
          <ac:chgData name="Ellis Tee" userId="S::ellis.tee@stopdomesticabuse.uk::581c3ace-4916-4551-8568-58925f6c337b" providerId="AD" clId="Web-{5A1C58E1-E7AA-4B5D-B5EE-022BC13F2B60}" dt="2024-03-05T18:44:35.927" v="2514" actId="20577"/>
          <ac:spMkLst>
            <pc:docMk/>
            <pc:sldMk cId="0" sldId="274"/>
            <ac:spMk id="2" creationId="{338057A8-1B2A-46E6-6518-083180EA65FE}"/>
          </ac:spMkLst>
        </pc:spChg>
        <pc:spChg chg="mod">
          <ac:chgData name="Ellis Tee" userId="S::ellis.tee@stopdomesticabuse.uk::581c3ace-4916-4551-8568-58925f6c337b" providerId="AD" clId="Web-{5A1C58E1-E7AA-4B5D-B5EE-022BC13F2B60}" dt="2024-03-05T18:44:23.848" v="2510" actId="20577"/>
          <ac:spMkLst>
            <pc:docMk/>
            <pc:sldMk cId="0" sldId="274"/>
            <ac:spMk id="3" creationId="{D7A37F6A-FAA5-183A-00AB-8C1A1FE5A370}"/>
          </ac:spMkLst>
        </pc:spChg>
        <pc:spChg chg="add del mod">
          <ac:chgData name="Ellis Tee" userId="S::ellis.tee@stopdomesticabuse.uk::581c3ace-4916-4551-8568-58925f6c337b" providerId="AD" clId="Web-{5A1C58E1-E7AA-4B5D-B5EE-022BC13F2B60}" dt="2024-03-05T18:44:43.162" v="2516"/>
          <ac:spMkLst>
            <pc:docMk/>
            <pc:sldMk cId="0" sldId="274"/>
            <ac:spMk id="8" creationId="{E923ACCB-9ED4-48A4-6110-9C8A0CCA2B86}"/>
          </ac:spMkLst>
        </pc:spChg>
        <pc:spChg chg="add del mod">
          <ac:chgData name="Ellis Tee" userId="S::ellis.tee@stopdomesticabuse.uk::581c3ace-4916-4551-8568-58925f6c337b" providerId="AD" clId="Web-{5A1C58E1-E7AA-4B5D-B5EE-022BC13F2B60}" dt="2024-03-05T18:46:27.401" v="2556"/>
          <ac:spMkLst>
            <pc:docMk/>
            <pc:sldMk cId="0" sldId="274"/>
            <ac:spMk id="9" creationId="{895C2518-D322-F0E5-9D4E-E1163E12C760}"/>
          </ac:spMkLst>
        </pc:spChg>
        <pc:spChg chg="add mod">
          <ac:chgData name="Ellis Tee" userId="S::ellis.tee@stopdomesticabuse.uk::581c3ace-4916-4551-8568-58925f6c337b" providerId="AD" clId="Web-{5A1C58E1-E7AA-4B5D-B5EE-022BC13F2B60}" dt="2024-03-05T18:46:46.745" v="2562" actId="20577"/>
          <ac:spMkLst>
            <pc:docMk/>
            <pc:sldMk cId="0" sldId="274"/>
            <ac:spMk id="10" creationId="{00205B60-FFB5-0AE1-952D-1A643748709F}"/>
          </ac:spMkLst>
        </pc:spChg>
        <pc:picChg chg="add mod ord">
          <ac:chgData name="Ellis Tee" userId="S::ellis.tee@stopdomesticabuse.uk::581c3ace-4916-4551-8568-58925f6c337b" providerId="AD" clId="Web-{5A1C58E1-E7AA-4B5D-B5EE-022BC13F2B60}" dt="2024-03-05T18:46:37.667" v="2558" actId="1076"/>
          <ac:picMkLst>
            <pc:docMk/>
            <pc:sldMk cId="0" sldId="274"/>
            <ac:picMk id="11" creationId="{3F943E3E-7E1E-0818-8377-FCA5C19147E7}"/>
          </ac:picMkLst>
        </pc:picChg>
      </pc:sldChg>
      <pc:sldChg chg="modSp">
        <pc:chgData name="Ellis Tee" userId="S::ellis.tee@stopdomesticabuse.uk::581c3ace-4916-4551-8568-58925f6c337b" providerId="AD" clId="Web-{5A1C58E1-E7AA-4B5D-B5EE-022BC13F2B60}" dt="2024-03-05T18:49:59.050" v="2593" actId="1076"/>
        <pc:sldMkLst>
          <pc:docMk/>
          <pc:sldMk cId="0" sldId="275"/>
        </pc:sldMkLst>
        <pc:spChg chg="mod">
          <ac:chgData name="Ellis Tee" userId="S::ellis.tee@stopdomesticabuse.uk::581c3ace-4916-4551-8568-58925f6c337b" providerId="AD" clId="Web-{5A1C58E1-E7AA-4B5D-B5EE-022BC13F2B60}" dt="2024-03-05T18:49:51.284" v="2591" actId="1076"/>
          <ac:spMkLst>
            <pc:docMk/>
            <pc:sldMk cId="0" sldId="275"/>
            <ac:spMk id="608" creationId="{00000000-0000-0000-0000-000000000000}"/>
          </ac:spMkLst>
        </pc:spChg>
        <pc:spChg chg="mod">
          <ac:chgData name="Ellis Tee" userId="S::ellis.tee@stopdomesticabuse.uk::581c3ace-4916-4551-8568-58925f6c337b" providerId="AD" clId="Web-{5A1C58E1-E7AA-4B5D-B5EE-022BC13F2B60}" dt="2024-03-05T18:49:40.768" v="2587" actId="1076"/>
          <ac:spMkLst>
            <pc:docMk/>
            <pc:sldMk cId="0" sldId="275"/>
            <ac:spMk id="618" creationId="{00000000-0000-0000-0000-000000000000}"/>
          </ac:spMkLst>
        </pc:spChg>
        <pc:spChg chg="mod">
          <ac:chgData name="Ellis Tee" userId="S::ellis.tee@stopdomesticabuse.uk::581c3ace-4916-4551-8568-58925f6c337b" providerId="AD" clId="Web-{5A1C58E1-E7AA-4B5D-B5EE-022BC13F2B60}" dt="2024-03-05T18:49:59.050" v="2593" actId="1076"/>
          <ac:spMkLst>
            <pc:docMk/>
            <pc:sldMk cId="0" sldId="275"/>
            <ac:spMk id="619" creationId="{00000000-0000-0000-0000-000000000000}"/>
          </ac:spMkLst>
        </pc:spChg>
        <pc:spChg chg="mod">
          <ac:chgData name="Ellis Tee" userId="S::ellis.tee@stopdomesticabuse.uk::581c3ace-4916-4551-8568-58925f6c337b" providerId="AD" clId="Web-{5A1C58E1-E7AA-4B5D-B5EE-022BC13F2B60}" dt="2024-03-05T18:49:55.175" v="2592" actId="1076"/>
          <ac:spMkLst>
            <pc:docMk/>
            <pc:sldMk cId="0" sldId="275"/>
            <ac:spMk id="621" creationId="{00000000-0000-0000-0000-000000000000}"/>
          </ac:spMkLst>
        </pc:spChg>
        <pc:spChg chg="mod">
          <ac:chgData name="Ellis Tee" userId="S::ellis.tee@stopdomesticabuse.uk::581c3ace-4916-4551-8568-58925f6c337b" providerId="AD" clId="Web-{5A1C58E1-E7AA-4B5D-B5EE-022BC13F2B60}" dt="2024-03-05T18:49:47.690" v="2589" actId="1076"/>
          <ac:spMkLst>
            <pc:docMk/>
            <pc:sldMk cId="0" sldId="275"/>
            <ac:spMk id="622" creationId="{00000000-0000-0000-0000-000000000000}"/>
          </ac:spMkLst>
        </pc:spChg>
      </pc:sldChg>
      <pc:sldChg chg="modSp">
        <pc:chgData name="Ellis Tee" userId="S::ellis.tee@stopdomesticabuse.uk::581c3ace-4916-4551-8568-58925f6c337b" providerId="AD" clId="Web-{5A1C58E1-E7AA-4B5D-B5EE-022BC13F2B60}" dt="2024-03-05T18:47:26.247" v="2564" actId="20577"/>
        <pc:sldMkLst>
          <pc:docMk/>
          <pc:sldMk cId="0" sldId="277"/>
        </pc:sldMkLst>
        <pc:spChg chg="mod">
          <ac:chgData name="Ellis Tee" userId="S::ellis.tee@stopdomesticabuse.uk::581c3ace-4916-4551-8568-58925f6c337b" providerId="AD" clId="Web-{5A1C58E1-E7AA-4B5D-B5EE-022BC13F2B60}" dt="2024-03-05T18:47:26.247" v="2564" actId="20577"/>
          <ac:spMkLst>
            <pc:docMk/>
            <pc:sldMk cId="0" sldId="277"/>
            <ac:spMk id="4" creationId="{C104FE82-2FBA-4191-0271-37D69C911A6B}"/>
          </ac:spMkLst>
        </pc:spChg>
      </pc:sldChg>
      <pc:sldChg chg="modSp">
        <pc:chgData name="Ellis Tee" userId="S::ellis.tee@stopdomesticabuse.uk::581c3ace-4916-4551-8568-58925f6c337b" providerId="AD" clId="Web-{5A1C58E1-E7AA-4B5D-B5EE-022BC13F2B60}" dt="2024-03-05T18:48:10.061" v="2574" actId="20577"/>
        <pc:sldMkLst>
          <pc:docMk/>
          <pc:sldMk cId="0" sldId="282"/>
        </pc:sldMkLst>
        <pc:spChg chg="mod">
          <ac:chgData name="Ellis Tee" userId="S::ellis.tee@stopdomesticabuse.uk::581c3ace-4916-4551-8568-58925f6c337b" providerId="AD" clId="Web-{5A1C58E1-E7AA-4B5D-B5EE-022BC13F2B60}" dt="2024-03-05T18:47:57.686" v="2569" actId="1076"/>
          <ac:spMkLst>
            <pc:docMk/>
            <pc:sldMk cId="0" sldId="282"/>
            <ac:spMk id="7" creationId="{8EF69DF1-A67B-638A-BD6C-DDF88EF6FED0}"/>
          </ac:spMkLst>
        </pc:spChg>
        <pc:spChg chg="mod">
          <ac:chgData name="Ellis Tee" userId="S::ellis.tee@stopdomesticabuse.uk::581c3ace-4916-4551-8568-58925f6c337b" providerId="AD" clId="Web-{5A1C58E1-E7AA-4B5D-B5EE-022BC13F2B60}" dt="2024-03-05T18:48:10.061" v="2574" actId="20577"/>
          <ac:spMkLst>
            <pc:docMk/>
            <pc:sldMk cId="0" sldId="282"/>
            <ac:spMk id="755" creationId="{00000000-0000-0000-0000-000000000000}"/>
          </ac:spMkLst>
        </pc:spChg>
        <pc:spChg chg="mod">
          <ac:chgData name="Ellis Tee" userId="S::ellis.tee@stopdomesticabuse.uk::581c3ace-4916-4551-8568-58925f6c337b" providerId="AD" clId="Web-{5A1C58E1-E7AA-4B5D-B5EE-022BC13F2B60}" dt="2024-03-05T18:47:37.091" v="2566" actId="20577"/>
          <ac:spMkLst>
            <pc:docMk/>
            <pc:sldMk cId="0" sldId="282"/>
            <ac:spMk id="757" creationId="{00000000-0000-0000-0000-000000000000}"/>
          </ac:spMkLst>
        </pc:spChg>
        <pc:grpChg chg="mod">
          <ac:chgData name="Ellis Tee" userId="S::ellis.tee@stopdomesticabuse.uk::581c3ace-4916-4551-8568-58925f6c337b" providerId="AD" clId="Web-{5A1C58E1-E7AA-4B5D-B5EE-022BC13F2B60}" dt="2024-03-05T18:47:52.779" v="2568" actId="1076"/>
          <ac:grpSpMkLst>
            <pc:docMk/>
            <pc:sldMk cId="0" sldId="282"/>
            <ac:grpSpMk id="766" creationId="{00000000-0000-0000-0000-000000000000}"/>
          </ac:grpSpMkLst>
        </pc:grpChg>
      </pc:sldChg>
      <pc:sldChg chg="modSp">
        <pc:chgData name="Ellis Tee" userId="S::ellis.tee@stopdomesticabuse.uk::581c3ace-4916-4551-8568-58925f6c337b" providerId="AD" clId="Web-{5A1C58E1-E7AA-4B5D-B5EE-022BC13F2B60}" dt="2024-03-05T18:48:39.172" v="2576" actId="20577"/>
        <pc:sldMkLst>
          <pc:docMk/>
          <pc:sldMk cId="0" sldId="283"/>
        </pc:sldMkLst>
        <pc:spChg chg="mod">
          <ac:chgData name="Ellis Tee" userId="S::ellis.tee@stopdomesticabuse.uk::581c3ace-4916-4551-8568-58925f6c337b" providerId="AD" clId="Web-{5A1C58E1-E7AA-4B5D-B5EE-022BC13F2B60}" dt="2024-03-05T18:48:31.671" v="2575" actId="20577"/>
          <ac:spMkLst>
            <pc:docMk/>
            <pc:sldMk cId="0" sldId="283"/>
            <ac:spMk id="10" creationId="{039541DD-BCE3-155F-F596-45087C21C026}"/>
          </ac:spMkLst>
        </pc:spChg>
        <pc:spChg chg="mod">
          <ac:chgData name="Ellis Tee" userId="S::ellis.tee@stopdomesticabuse.uk::581c3ace-4916-4551-8568-58925f6c337b" providerId="AD" clId="Web-{5A1C58E1-E7AA-4B5D-B5EE-022BC13F2B60}" dt="2024-03-05T18:48:39.172" v="2576" actId="20577"/>
          <ac:spMkLst>
            <pc:docMk/>
            <pc:sldMk cId="0" sldId="283"/>
            <ac:spMk id="11" creationId="{77F27783-C832-D836-80DE-EF6912181435}"/>
          </ac:spMkLst>
        </pc:spChg>
      </pc:sldChg>
      <pc:sldChg chg="addSp delSp modSp addAnim delAnim">
        <pc:chgData name="Ellis Tee" userId="S::ellis.tee@stopdomesticabuse.uk::581c3ace-4916-4551-8568-58925f6c337b" providerId="AD" clId="Web-{5A1C58E1-E7AA-4B5D-B5EE-022BC13F2B60}" dt="2024-03-05T17:15:38.182" v="1339"/>
        <pc:sldMkLst>
          <pc:docMk/>
          <pc:sldMk cId="0" sldId="289"/>
        </pc:sldMkLst>
        <pc:spChg chg="add mod">
          <ac:chgData name="Ellis Tee" userId="S::ellis.tee@stopdomesticabuse.uk::581c3ace-4916-4551-8568-58925f6c337b" providerId="AD" clId="Web-{5A1C58E1-E7AA-4B5D-B5EE-022BC13F2B60}" dt="2024-03-05T17:06:33.455" v="1202" actId="1076"/>
          <ac:spMkLst>
            <pc:docMk/>
            <pc:sldMk cId="0" sldId="289"/>
            <ac:spMk id="4" creationId="{F3DC67C8-4881-F3F5-3887-396932E15EE8}"/>
          </ac:spMkLst>
        </pc:spChg>
        <pc:spChg chg="del mod">
          <ac:chgData name="Ellis Tee" userId="S::ellis.tee@stopdomesticabuse.uk::581c3ace-4916-4551-8568-58925f6c337b" providerId="AD" clId="Web-{5A1C58E1-E7AA-4B5D-B5EE-022BC13F2B60}" dt="2024-03-05T16:51:07.916" v="991"/>
          <ac:spMkLst>
            <pc:docMk/>
            <pc:sldMk cId="0" sldId="289"/>
            <ac:spMk id="5" creationId="{D4D6178E-D22F-1648-6237-BE3FB3AD75DC}"/>
          </ac:spMkLst>
        </pc:spChg>
        <pc:spChg chg="add mod">
          <ac:chgData name="Ellis Tee" userId="S::ellis.tee@stopdomesticabuse.uk::581c3ace-4916-4551-8568-58925f6c337b" providerId="AD" clId="Web-{5A1C58E1-E7AA-4B5D-B5EE-022BC13F2B60}" dt="2024-03-05T17:06:43.362" v="1203" actId="1076"/>
          <ac:spMkLst>
            <pc:docMk/>
            <pc:sldMk cId="0" sldId="289"/>
            <ac:spMk id="7" creationId="{558FEFE0-FCE3-7A0B-2229-B75EC65329AD}"/>
          </ac:spMkLst>
        </pc:spChg>
        <pc:spChg chg="add mod">
          <ac:chgData name="Ellis Tee" userId="S::ellis.tee@stopdomesticabuse.uk::581c3ace-4916-4551-8568-58925f6c337b" providerId="AD" clId="Web-{5A1C58E1-E7AA-4B5D-B5EE-022BC13F2B60}" dt="2024-03-05T17:06:30.127" v="1201" actId="1076"/>
          <ac:spMkLst>
            <pc:docMk/>
            <pc:sldMk cId="0" sldId="289"/>
            <ac:spMk id="8" creationId="{6354F272-8DB9-9524-4F04-B7389AECB6D3}"/>
          </ac:spMkLst>
        </pc:spChg>
        <pc:spChg chg="mod">
          <ac:chgData name="Ellis Tee" userId="S::ellis.tee@stopdomesticabuse.uk::581c3ace-4916-4551-8568-58925f6c337b" providerId="AD" clId="Web-{5A1C58E1-E7AA-4B5D-B5EE-022BC13F2B60}" dt="2024-03-05T16:50:18.101" v="987" actId="14100"/>
          <ac:spMkLst>
            <pc:docMk/>
            <pc:sldMk cId="0" sldId="289"/>
            <ac:spMk id="308" creationId="{00000000-0000-0000-0000-000000000000}"/>
          </ac:spMkLst>
        </pc:spChg>
        <pc:spChg chg="del">
          <ac:chgData name="Ellis Tee" userId="S::ellis.tee@stopdomesticabuse.uk::581c3ace-4916-4551-8568-58925f6c337b" providerId="AD" clId="Web-{5A1C58E1-E7AA-4B5D-B5EE-022BC13F2B60}" dt="2024-03-05T17:15:38.182" v="1339"/>
          <ac:spMkLst>
            <pc:docMk/>
            <pc:sldMk cId="0" sldId="289"/>
            <ac:spMk id="309" creationId="{00000000-0000-0000-0000-000000000000}"/>
          </ac:spMkLst>
        </pc:spChg>
        <pc:spChg chg="mod">
          <ac:chgData name="Ellis Tee" userId="S::ellis.tee@stopdomesticabuse.uk::581c3ace-4916-4551-8568-58925f6c337b" providerId="AD" clId="Web-{5A1C58E1-E7AA-4B5D-B5EE-022BC13F2B60}" dt="2024-03-05T17:06:27.768" v="1200" actId="20577"/>
          <ac:spMkLst>
            <pc:docMk/>
            <pc:sldMk cId="0" sldId="289"/>
            <ac:spMk id="310" creationId="{00000000-0000-0000-0000-000000000000}"/>
          </ac:spMkLst>
        </pc:spChg>
        <pc:spChg chg="del">
          <ac:chgData name="Ellis Tee" userId="S::ellis.tee@stopdomesticabuse.uk::581c3ace-4916-4551-8568-58925f6c337b" providerId="AD" clId="Web-{5A1C58E1-E7AA-4B5D-B5EE-022BC13F2B60}" dt="2024-03-05T16:53:35.500" v="1036"/>
          <ac:spMkLst>
            <pc:docMk/>
            <pc:sldMk cId="0" sldId="289"/>
            <ac:spMk id="311" creationId="{00000000-0000-0000-0000-000000000000}"/>
          </ac:spMkLst>
        </pc:spChg>
        <pc:spChg chg="mod">
          <ac:chgData name="Ellis Tee" userId="S::ellis.tee@stopdomesticabuse.uk::581c3ace-4916-4551-8568-58925f6c337b" providerId="AD" clId="Web-{5A1C58E1-E7AA-4B5D-B5EE-022BC13F2B60}" dt="2024-03-05T17:06:02.329" v="1193" actId="20577"/>
          <ac:spMkLst>
            <pc:docMk/>
            <pc:sldMk cId="0" sldId="289"/>
            <ac:spMk id="312" creationId="{00000000-0000-0000-0000-000000000000}"/>
          </ac:spMkLst>
        </pc:spChg>
        <pc:spChg chg="del mod">
          <ac:chgData name="Ellis Tee" userId="S::ellis.tee@stopdomesticabuse.uk::581c3ace-4916-4551-8568-58925f6c337b" providerId="AD" clId="Web-{5A1C58E1-E7AA-4B5D-B5EE-022BC13F2B60}" dt="2024-03-05T16:57:17.900" v="1074"/>
          <ac:spMkLst>
            <pc:docMk/>
            <pc:sldMk cId="0" sldId="289"/>
            <ac:spMk id="316" creationId="{00000000-0000-0000-0000-000000000000}"/>
          </ac:spMkLst>
        </pc:spChg>
        <pc:grpChg chg="del mod">
          <ac:chgData name="Ellis Tee" userId="S::ellis.tee@stopdomesticabuse.uk::581c3ace-4916-4551-8568-58925f6c337b" providerId="AD" clId="Web-{5A1C58E1-E7AA-4B5D-B5EE-022BC13F2B60}" dt="2024-03-05T16:52:38.998" v="1017"/>
          <ac:grpSpMkLst>
            <pc:docMk/>
            <pc:sldMk cId="0" sldId="289"/>
            <ac:grpSpMk id="313" creationId="{00000000-0000-0000-0000-000000000000}"/>
          </ac:grpSpMkLst>
        </pc:grpChg>
      </pc:sldChg>
      <pc:sldChg chg="addSp delSp modSp">
        <pc:chgData name="Ellis Tee" userId="S::ellis.tee@stopdomesticabuse.uk::581c3ace-4916-4551-8568-58925f6c337b" providerId="AD" clId="Web-{5A1C58E1-E7AA-4B5D-B5EE-022BC13F2B60}" dt="2024-03-05T17:36:01.610" v="1666" actId="1076"/>
        <pc:sldMkLst>
          <pc:docMk/>
          <pc:sldMk cId="194906506" sldId="292"/>
        </pc:sldMkLst>
        <pc:spChg chg="add del mod">
          <ac:chgData name="Ellis Tee" userId="S::ellis.tee@stopdomesticabuse.uk::581c3ace-4916-4551-8568-58925f6c337b" providerId="AD" clId="Web-{5A1C58E1-E7AA-4B5D-B5EE-022BC13F2B60}" dt="2024-03-05T17:24:38.316" v="1463"/>
          <ac:spMkLst>
            <pc:docMk/>
            <pc:sldMk cId="194906506" sldId="292"/>
            <ac:spMk id="2" creationId="{4BB5E1E0-3625-8905-7629-CE91E00531E6}"/>
          </ac:spMkLst>
        </pc:spChg>
        <pc:spChg chg="add del mod">
          <ac:chgData name="Ellis Tee" userId="S::ellis.tee@stopdomesticabuse.uk::581c3ace-4916-4551-8568-58925f6c337b" providerId="AD" clId="Web-{5A1C58E1-E7AA-4B5D-B5EE-022BC13F2B60}" dt="2024-03-05T17:24:03.392" v="1456"/>
          <ac:spMkLst>
            <pc:docMk/>
            <pc:sldMk cId="194906506" sldId="292"/>
            <ac:spMk id="4" creationId="{573EBC4B-C25C-EB3A-29B1-D5A868E330BD}"/>
          </ac:spMkLst>
        </pc:spChg>
        <pc:spChg chg="mod">
          <ac:chgData name="Ellis Tee" userId="S::ellis.tee@stopdomesticabuse.uk::581c3ace-4916-4551-8568-58925f6c337b" providerId="AD" clId="Web-{5A1C58E1-E7AA-4B5D-B5EE-022BC13F2B60}" dt="2024-03-05T17:36:01.610" v="1666" actId="1076"/>
          <ac:spMkLst>
            <pc:docMk/>
            <pc:sldMk cId="194906506" sldId="292"/>
            <ac:spMk id="8" creationId="{DBCAA5D8-5DA6-EB36-2FD4-76A23F449837}"/>
          </ac:spMkLst>
        </pc:spChg>
        <pc:spChg chg="mod">
          <ac:chgData name="Ellis Tee" userId="S::ellis.tee@stopdomesticabuse.uk::581c3ace-4916-4551-8568-58925f6c337b" providerId="AD" clId="Web-{5A1C58E1-E7AA-4B5D-B5EE-022BC13F2B60}" dt="2024-03-05T17:25:19.130" v="1477" actId="20577"/>
          <ac:spMkLst>
            <pc:docMk/>
            <pc:sldMk cId="194906506" sldId="292"/>
            <ac:spMk id="9" creationId="{1A532BAD-D071-6587-5EF9-64B995620674}"/>
          </ac:spMkLst>
        </pc:spChg>
        <pc:spChg chg="add mod">
          <ac:chgData name="Ellis Tee" userId="S::ellis.tee@stopdomesticabuse.uk::581c3ace-4916-4551-8568-58925f6c337b" providerId="AD" clId="Web-{5A1C58E1-E7AA-4B5D-B5EE-022BC13F2B60}" dt="2024-03-05T17:26:12.476" v="1491" actId="20577"/>
          <ac:spMkLst>
            <pc:docMk/>
            <pc:sldMk cId="194906506" sldId="292"/>
            <ac:spMk id="10" creationId="{64A73998-4C72-408E-C381-A5EEEA6E8B6F}"/>
          </ac:spMkLst>
        </pc:spChg>
      </pc:sldChg>
      <pc:sldChg chg="modSp add">
        <pc:chgData name="Ellis Tee" userId="S::ellis.tee@stopdomesticabuse.uk::581c3ace-4916-4551-8568-58925f6c337b" providerId="AD" clId="Web-{5A1C58E1-E7AA-4B5D-B5EE-022BC13F2B60}" dt="2024-03-05T18:50:51.490" v="2599"/>
        <pc:sldMkLst>
          <pc:docMk/>
          <pc:sldMk cId="2915146387" sldId="293"/>
        </pc:sldMkLst>
        <pc:spChg chg="mod">
          <ac:chgData name="Ellis Tee" userId="S::ellis.tee@stopdomesticabuse.uk::581c3ace-4916-4551-8568-58925f6c337b" providerId="AD" clId="Web-{5A1C58E1-E7AA-4B5D-B5EE-022BC13F2B60}" dt="2024-03-05T18:50:51.490" v="2599"/>
          <ac:spMkLst>
            <pc:docMk/>
            <pc:sldMk cId="2915146387" sldId="293"/>
            <ac:spMk id="7" creationId="{F8CB98F4-38CF-F969-45AB-4A1A965AA390}"/>
          </ac:spMkLst>
        </pc:spChg>
      </pc:sldChg>
    </pc:docChg>
  </pc:docChgLst>
  <pc:docChgLst>
    <pc:chgData name="Anna McLaughlin" userId="S::anna.mclaughlin@stopdomesticabuse.uk::a69b9eec-8d6f-4549-a26f-c6135547d941" providerId="AD" clId="Web-{1FD1E8FA-7F98-4C3F-AB4F-0D8E01B48867}"/>
    <pc:docChg chg="modSld">
      <pc:chgData name="Anna McLaughlin" userId="S::anna.mclaughlin@stopdomesticabuse.uk::a69b9eec-8d6f-4549-a26f-c6135547d941" providerId="AD" clId="Web-{1FD1E8FA-7F98-4C3F-AB4F-0D8E01B48867}" dt="2024-03-05T18:50:03.339" v="859" actId="20577"/>
      <pc:docMkLst>
        <pc:docMk/>
      </pc:docMkLst>
      <pc:sldChg chg="addSp delSp modSp addAnim delAnim">
        <pc:chgData name="Anna McLaughlin" userId="S::anna.mclaughlin@stopdomesticabuse.uk::a69b9eec-8d6f-4549-a26f-c6135547d941" providerId="AD" clId="Web-{1FD1E8FA-7F98-4C3F-AB4F-0D8E01B48867}" dt="2024-03-05T18:37:13.394" v="702"/>
        <pc:sldMkLst>
          <pc:docMk/>
          <pc:sldMk cId="0" sldId="264"/>
        </pc:sldMkLst>
        <pc:spChg chg="add del mod">
          <ac:chgData name="Anna McLaughlin" userId="S::anna.mclaughlin@stopdomesticabuse.uk::a69b9eec-8d6f-4549-a26f-c6135547d941" providerId="AD" clId="Web-{1FD1E8FA-7F98-4C3F-AB4F-0D8E01B48867}" dt="2024-03-05T18:36:57.519" v="699" actId="1076"/>
          <ac:spMkLst>
            <pc:docMk/>
            <pc:sldMk cId="0" sldId="264"/>
            <ac:spMk id="4" creationId="{11BF1496-2394-7134-9C7B-D8B6FB171851}"/>
          </ac:spMkLst>
        </pc:spChg>
        <pc:spChg chg="add mod">
          <ac:chgData name="Anna McLaughlin" userId="S::anna.mclaughlin@stopdomesticabuse.uk::a69b9eec-8d6f-4549-a26f-c6135547d941" providerId="AD" clId="Web-{1FD1E8FA-7F98-4C3F-AB4F-0D8E01B48867}" dt="2024-03-05T18:35:27.688" v="680" actId="1076"/>
          <ac:spMkLst>
            <pc:docMk/>
            <pc:sldMk cId="0" sldId="264"/>
            <ac:spMk id="5" creationId="{8E83837C-6E1A-0B07-0A5C-464B070BB385}"/>
          </ac:spMkLst>
        </pc:spChg>
        <pc:spChg chg="del">
          <ac:chgData name="Anna McLaughlin" userId="S::anna.mclaughlin@stopdomesticabuse.uk::a69b9eec-8d6f-4549-a26f-c6135547d941" providerId="AD" clId="Web-{1FD1E8FA-7F98-4C3F-AB4F-0D8E01B48867}" dt="2024-03-05T18:11:43.771" v="130"/>
          <ac:spMkLst>
            <pc:docMk/>
            <pc:sldMk cId="0" sldId="264"/>
            <ac:spMk id="6" creationId="{3307B637-C3DA-0ED3-E10B-B63562285B15}"/>
          </ac:spMkLst>
        </pc:spChg>
        <pc:spChg chg="add mod">
          <ac:chgData name="Anna McLaughlin" userId="S::anna.mclaughlin@stopdomesticabuse.uk::a69b9eec-8d6f-4549-a26f-c6135547d941" providerId="AD" clId="Web-{1FD1E8FA-7F98-4C3F-AB4F-0D8E01B48867}" dt="2024-03-05T18:25:17.498" v="356" actId="14100"/>
          <ac:spMkLst>
            <pc:docMk/>
            <pc:sldMk cId="0" sldId="264"/>
            <ac:spMk id="7" creationId="{AD2A921F-2C07-B031-AF4E-94DA2C5A07B5}"/>
          </ac:spMkLst>
        </pc:spChg>
        <pc:spChg chg="mod">
          <ac:chgData name="Anna McLaughlin" userId="S::anna.mclaughlin@stopdomesticabuse.uk::a69b9eec-8d6f-4549-a26f-c6135547d941" providerId="AD" clId="Web-{1FD1E8FA-7F98-4C3F-AB4F-0D8E01B48867}" dt="2024-03-05T18:35:57.767" v="685" actId="20577"/>
          <ac:spMkLst>
            <pc:docMk/>
            <pc:sldMk cId="0" sldId="264"/>
            <ac:spMk id="8" creationId="{73E4638C-5959-BFEC-32EA-2B9462A752EB}"/>
          </ac:spMkLst>
        </pc:spChg>
        <pc:spChg chg="add mod">
          <ac:chgData name="Anna McLaughlin" userId="S::anna.mclaughlin@stopdomesticabuse.uk::a69b9eec-8d6f-4549-a26f-c6135547d941" providerId="AD" clId="Web-{1FD1E8FA-7F98-4C3F-AB4F-0D8E01B48867}" dt="2024-03-05T18:25:39.499" v="363" actId="14100"/>
          <ac:spMkLst>
            <pc:docMk/>
            <pc:sldMk cId="0" sldId="264"/>
            <ac:spMk id="10" creationId="{F2A8516E-671B-F91D-3540-273A091E6795}"/>
          </ac:spMkLst>
        </pc:spChg>
        <pc:spChg chg="mod">
          <ac:chgData name="Anna McLaughlin" userId="S::anna.mclaughlin@stopdomesticabuse.uk::a69b9eec-8d6f-4549-a26f-c6135547d941" providerId="AD" clId="Web-{1FD1E8FA-7F98-4C3F-AB4F-0D8E01B48867}" dt="2024-03-05T18:37:02.519" v="700" actId="1076"/>
          <ac:spMkLst>
            <pc:docMk/>
            <pc:sldMk cId="0" sldId="264"/>
            <ac:spMk id="11" creationId="{13670505-E613-62AA-BCAC-BFA699D7DC18}"/>
          </ac:spMkLst>
        </pc:spChg>
        <pc:spChg chg="mod">
          <ac:chgData name="Anna McLaughlin" userId="S::anna.mclaughlin@stopdomesticabuse.uk::a69b9eec-8d6f-4549-a26f-c6135547d941" providerId="AD" clId="Web-{1FD1E8FA-7F98-4C3F-AB4F-0D8E01B48867}" dt="2024-03-05T18:36:17.158" v="689" actId="1076"/>
          <ac:spMkLst>
            <pc:docMk/>
            <pc:sldMk cId="0" sldId="264"/>
            <ac:spMk id="12" creationId="{DCF1A6D2-F0C9-56F6-A204-637ECA818FE2}"/>
          </ac:spMkLst>
        </pc:spChg>
        <pc:spChg chg="add del mod">
          <ac:chgData name="Anna McLaughlin" userId="S::anna.mclaughlin@stopdomesticabuse.uk::a69b9eec-8d6f-4549-a26f-c6135547d941" providerId="AD" clId="Web-{1FD1E8FA-7F98-4C3F-AB4F-0D8E01B48867}" dt="2024-03-05T18:26:47.719" v="386" actId="14100"/>
          <ac:spMkLst>
            <pc:docMk/>
            <pc:sldMk cId="0" sldId="264"/>
            <ac:spMk id="13" creationId="{84EAA27C-4414-49D2-FCD3-EAA1ECB298D2}"/>
          </ac:spMkLst>
        </pc:spChg>
        <pc:spChg chg="add mod">
          <ac:chgData name="Anna McLaughlin" userId="S::anna.mclaughlin@stopdomesticabuse.uk::a69b9eec-8d6f-4549-a26f-c6135547d941" providerId="AD" clId="Web-{1FD1E8FA-7F98-4C3F-AB4F-0D8E01B48867}" dt="2024-03-05T18:32:45.605" v="643" actId="1076"/>
          <ac:spMkLst>
            <pc:docMk/>
            <pc:sldMk cId="0" sldId="264"/>
            <ac:spMk id="14" creationId="{EFE628FC-418D-345C-0902-237904C8004E}"/>
          </ac:spMkLst>
        </pc:spChg>
        <pc:spChg chg="add mod">
          <ac:chgData name="Anna McLaughlin" userId="S::anna.mclaughlin@stopdomesticabuse.uk::a69b9eec-8d6f-4549-a26f-c6135547d941" providerId="AD" clId="Web-{1FD1E8FA-7F98-4C3F-AB4F-0D8E01B48867}" dt="2024-03-05T18:34:00.748" v="653" actId="1076"/>
          <ac:spMkLst>
            <pc:docMk/>
            <pc:sldMk cId="0" sldId="264"/>
            <ac:spMk id="15" creationId="{D2288E18-3F37-ED8C-D5DB-F9CCE5F4AF4B}"/>
          </ac:spMkLst>
        </pc:spChg>
        <pc:spChg chg="add mod">
          <ac:chgData name="Anna McLaughlin" userId="S::anna.mclaughlin@stopdomesticabuse.uk::a69b9eec-8d6f-4549-a26f-c6135547d941" providerId="AD" clId="Web-{1FD1E8FA-7F98-4C3F-AB4F-0D8E01B48867}" dt="2024-03-05T18:34:54.171" v="674" actId="1076"/>
          <ac:spMkLst>
            <pc:docMk/>
            <pc:sldMk cId="0" sldId="264"/>
            <ac:spMk id="16" creationId="{C4BD3C0F-C81E-B164-CB6F-18B076AB3E74}"/>
          </ac:spMkLst>
        </pc:spChg>
        <pc:spChg chg="add mod">
          <ac:chgData name="Anna McLaughlin" userId="S::anna.mclaughlin@stopdomesticabuse.uk::a69b9eec-8d6f-4549-a26f-c6135547d941" providerId="AD" clId="Web-{1FD1E8FA-7F98-4C3F-AB4F-0D8E01B48867}" dt="2024-03-05T18:34:58.812" v="675" actId="1076"/>
          <ac:spMkLst>
            <pc:docMk/>
            <pc:sldMk cId="0" sldId="264"/>
            <ac:spMk id="17" creationId="{1B8D40EA-6CB1-303E-7F62-3DFD71D9D6D0}"/>
          </ac:spMkLst>
        </pc:spChg>
        <pc:spChg chg="add mod">
          <ac:chgData name="Anna McLaughlin" userId="S::anna.mclaughlin@stopdomesticabuse.uk::a69b9eec-8d6f-4549-a26f-c6135547d941" providerId="AD" clId="Web-{1FD1E8FA-7F98-4C3F-AB4F-0D8E01B48867}" dt="2024-03-05T18:35:03.359" v="676" actId="1076"/>
          <ac:spMkLst>
            <pc:docMk/>
            <pc:sldMk cId="0" sldId="264"/>
            <ac:spMk id="18" creationId="{FD73A532-470B-6353-8B64-173C4D51FE19}"/>
          </ac:spMkLst>
        </pc:spChg>
        <pc:spChg chg="add mod">
          <ac:chgData name="Anna McLaughlin" userId="S::anna.mclaughlin@stopdomesticabuse.uk::a69b9eec-8d6f-4549-a26f-c6135547d941" providerId="AD" clId="Web-{1FD1E8FA-7F98-4C3F-AB4F-0D8E01B48867}" dt="2024-03-05T18:31:06.680" v="545" actId="20577"/>
          <ac:spMkLst>
            <pc:docMk/>
            <pc:sldMk cId="0" sldId="264"/>
            <ac:spMk id="19" creationId="{1E7F2DF3-348B-970E-AB17-98DAFCF30685}"/>
          </ac:spMkLst>
        </pc:spChg>
        <pc:spChg chg="add mod">
          <ac:chgData name="Anna McLaughlin" userId="S::anna.mclaughlin@stopdomesticabuse.uk::a69b9eec-8d6f-4549-a26f-c6135547d941" providerId="AD" clId="Web-{1FD1E8FA-7F98-4C3F-AB4F-0D8E01B48867}" dt="2024-03-05T18:32:59.777" v="644" actId="1076"/>
          <ac:spMkLst>
            <pc:docMk/>
            <pc:sldMk cId="0" sldId="264"/>
            <ac:spMk id="20" creationId="{5D31DA89-58A0-87E9-9C87-9B240FF6DDC8}"/>
          </ac:spMkLst>
        </pc:spChg>
        <pc:spChg chg="add mod">
          <ac:chgData name="Anna McLaughlin" userId="S::anna.mclaughlin@stopdomesticabuse.uk::a69b9eec-8d6f-4549-a26f-c6135547d941" providerId="AD" clId="Web-{1FD1E8FA-7F98-4C3F-AB4F-0D8E01B48867}" dt="2024-03-05T18:35:32.110" v="681" actId="1076"/>
          <ac:spMkLst>
            <pc:docMk/>
            <pc:sldMk cId="0" sldId="264"/>
            <ac:spMk id="21" creationId="{D86A3125-DE85-4F66-A0C3-1FAD4BBF9E5D}"/>
          </ac:spMkLst>
        </pc:spChg>
        <pc:spChg chg="add mod">
          <ac:chgData name="Anna McLaughlin" userId="S::anna.mclaughlin@stopdomesticabuse.uk::a69b9eec-8d6f-4549-a26f-c6135547d941" providerId="AD" clId="Web-{1FD1E8FA-7F98-4C3F-AB4F-0D8E01B48867}" dt="2024-03-05T18:35:18.984" v="679" actId="1076"/>
          <ac:spMkLst>
            <pc:docMk/>
            <pc:sldMk cId="0" sldId="264"/>
            <ac:spMk id="22" creationId="{9E8CB3B1-2E19-C9A7-EE87-E79710B5DA00}"/>
          </ac:spMkLst>
        </pc:spChg>
        <pc:spChg chg="del mod">
          <ac:chgData name="Anna McLaughlin" userId="S::anna.mclaughlin@stopdomesticabuse.uk::a69b9eec-8d6f-4549-a26f-c6135547d941" providerId="AD" clId="Web-{1FD1E8FA-7F98-4C3F-AB4F-0D8E01B48867}" dt="2024-03-05T18:37:13.394" v="702"/>
          <ac:spMkLst>
            <pc:docMk/>
            <pc:sldMk cId="0" sldId="264"/>
            <ac:spMk id="289" creationId="{00000000-0000-0000-0000-000000000000}"/>
          </ac:spMkLst>
        </pc:spChg>
        <pc:spChg chg="del mod">
          <ac:chgData name="Anna McLaughlin" userId="S::anna.mclaughlin@stopdomesticabuse.uk::a69b9eec-8d6f-4549-a26f-c6135547d941" providerId="AD" clId="Web-{1FD1E8FA-7F98-4C3F-AB4F-0D8E01B48867}" dt="2024-03-05T18:16:17.326" v="145"/>
          <ac:spMkLst>
            <pc:docMk/>
            <pc:sldMk cId="0" sldId="264"/>
            <ac:spMk id="290" creationId="{00000000-0000-0000-0000-000000000000}"/>
          </ac:spMkLst>
        </pc:spChg>
      </pc:sldChg>
      <pc:sldChg chg="delSp modSp">
        <pc:chgData name="Anna McLaughlin" userId="S::anna.mclaughlin@stopdomesticabuse.uk::a69b9eec-8d6f-4549-a26f-c6135547d941" providerId="AD" clId="Web-{1FD1E8FA-7F98-4C3F-AB4F-0D8E01B48867}" dt="2024-03-05T18:05:38.166" v="126" actId="1076"/>
        <pc:sldMkLst>
          <pc:docMk/>
          <pc:sldMk cId="0" sldId="266"/>
        </pc:sldMkLst>
        <pc:spChg chg="mod">
          <ac:chgData name="Anna McLaughlin" userId="S::anna.mclaughlin@stopdomesticabuse.uk::a69b9eec-8d6f-4549-a26f-c6135547d941" providerId="AD" clId="Web-{1FD1E8FA-7F98-4C3F-AB4F-0D8E01B48867}" dt="2024-03-05T18:05:20.915" v="122" actId="1076"/>
          <ac:spMkLst>
            <pc:docMk/>
            <pc:sldMk cId="0" sldId="266"/>
            <ac:spMk id="2" creationId="{18BE3604-979C-63CA-E28B-A5E2F65E0105}"/>
          </ac:spMkLst>
        </pc:spChg>
        <pc:spChg chg="mod">
          <ac:chgData name="Anna McLaughlin" userId="S::anna.mclaughlin@stopdomesticabuse.uk::a69b9eec-8d6f-4549-a26f-c6135547d941" providerId="AD" clId="Web-{1FD1E8FA-7F98-4C3F-AB4F-0D8E01B48867}" dt="2024-03-05T18:04:02.054" v="115" actId="1076"/>
          <ac:spMkLst>
            <pc:docMk/>
            <pc:sldMk cId="0" sldId="266"/>
            <ac:spMk id="3" creationId="{E5529007-30FC-59B3-2A4A-B30BD7F217B3}"/>
          </ac:spMkLst>
        </pc:spChg>
        <pc:spChg chg="mod">
          <ac:chgData name="Anna McLaughlin" userId="S::anna.mclaughlin@stopdomesticabuse.uk::a69b9eec-8d6f-4549-a26f-c6135547d941" providerId="AD" clId="Web-{1FD1E8FA-7F98-4C3F-AB4F-0D8E01B48867}" dt="2024-03-05T18:01:08.642" v="93"/>
          <ac:spMkLst>
            <pc:docMk/>
            <pc:sldMk cId="0" sldId="266"/>
            <ac:spMk id="5" creationId="{D053E99A-1DE3-1450-2B13-615CA63FC496}"/>
          </ac:spMkLst>
        </pc:spChg>
        <pc:spChg chg="mod">
          <ac:chgData name="Anna McLaughlin" userId="S::anna.mclaughlin@stopdomesticabuse.uk::a69b9eec-8d6f-4549-a26f-c6135547d941" providerId="AD" clId="Web-{1FD1E8FA-7F98-4C3F-AB4F-0D8E01B48867}" dt="2024-03-05T18:04:47.321" v="120" actId="1076"/>
          <ac:spMkLst>
            <pc:docMk/>
            <pc:sldMk cId="0" sldId="266"/>
            <ac:spMk id="6" creationId="{ACEEDF81-73BB-0484-8E80-A1254C87ADD1}"/>
          </ac:spMkLst>
        </pc:spChg>
        <pc:spChg chg="mod">
          <ac:chgData name="Anna McLaughlin" userId="S::anna.mclaughlin@stopdomesticabuse.uk::a69b9eec-8d6f-4549-a26f-c6135547d941" providerId="AD" clId="Web-{1FD1E8FA-7F98-4C3F-AB4F-0D8E01B48867}" dt="2024-03-05T18:05:38.166" v="126" actId="1076"/>
          <ac:spMkLst>
            <pc:docMk/>
            <pc:sldMk cId="0" sldId="266"/>
            <ac:spMk id="7" creationId="{16A23FCF-3617-348C-4638-36A061A4B29F}"/>
          </ac:spMkLst>
        </pc:spChg>
        <pc:spChg chg="mod">
          <ac:chgData name="Anna McLaughlin" userId="S::anna.mclaughlin@stopdomesticabuse.uk::a69b9eec-8d6f-4549-a26f-c6135547d941" providerId="AD" clId="Web-{1FD1E8FA-7F98-4C3F-AB4F-0D8E01B48867}" dt="2024-03-05T18:04:34.914" v="119" actId="20577"/>
          <ac:spMkLst>
            <pc:docMk/>
            <pc:sldMk cId="0" sldId="266"/>
            <ac:spMk id="9" creationId="{066504DB-8966-3A75-F732-F4169E3B1CC5}"/>
          </ac:spMkLst>
        </pc:spChg>
        <pc:spChg chg="mod">
          <ac:chgData name="Anna McLaughlin" userId="S::anna.mclaughlin@stopdomesticabuse.uk::a69b9eec-8d6f-4549-a26f-c6135547d941" providerId="AD" clId="Web-{1FD1E8FA-7F98-4C3F-AB4F-0D8E01B48867}" dt="2024-03-05T18:05:33.025" v="125" actId="1076"/>
          <ac:spMkLst>
            <pc:docMk/>
            <pc:sldMk cId="0" sldId="266"/>
            <ac:spMk id="16" creationId="{713F78C0-A14C-3C0E-A75E-F33E411114EA}"/>
          </ac:spMkLst>
        </pc:spChg>
        <pc:spChg chg="del mod">
          <ac:chgData name="Anna McLaughlin" userId="S::anna.mclaughlin@stopdomesticabuse.uk::a69b9eec-8d6f-4549-a26f-c6135547d941" providerId="AD" clId="Web-{1FD1E8FA-7F98-4C3F-AB4F-0D8E01B48867}" dt="2024-03-05T18:00:47.345" v="90"/>
          <ac:spMkLst>
            <pc:docMk/>
            <pc:sldMk cId="0" sldId="266"/>
            <ac:spMk id="333" creationId="{00000000-0000-0000-0000-000000000000}"/>
          </ac:spMkLst>
        </pc:spChg>
        <pc:spChg chg="mod">
          <ac:chgData name="Anna McLaughlin" userId="S::anna.mclaughlin@stopdomesticabuse.uk::a69b9eec-8d6f-4549-a26f-c6135547d941" providerId="AD" clId="Web-{1FD1E8FA-7F98-4C3F-AB4F-0D8E01B48867}" dt="2024-03-05T18:03:40.350" v="111" actId="1076"/>
          <ac:spMkLst>
            <pc:docMk/>
            <pc:sldMk cId="0" sldId="266"/>
            <ac:spMk id="336" creationId="{00000000-0000-0000-0000-000000000000}"/>
          </ac:spMkLst>
        </pc:spChg>
        <pc:spChg chg="mod">
          <ac:chgData name="Anna McLaughlin" userId="S::anna.mclaughlin@stopdomesticabuse.uk::a69b9eec-8d6f-4549-a26f-c6135547d941" providerId="AD" clId="Web-{1FD1E8FA-7F98-4C3F-AB4F-0D8E01B48867}" dt="2024-03-05T17:59:21.483" v="71"/>
          <ac:spMkLst>
            <pc:docMk/>
            <pc:sldMk cId="0" sldId="266"/>
            <ac:spMk id="340" creationId="{00000000-0000-0000-0000-000000000000}"/>
          </ac:spMkLst>
        </pc:spChg>
        <pc:spChg chg="mod">
          <ac:chgData name="Anna McLaughlin" userId="S::anna.mclaughlin@stopdomesticabuse.uk::a69b9eec-8d6f-4549-a26f-c6135547d941" providerId="AD" clId="Web-{1FD1E8FA-7F98-4C3F-AB4F-0D8E01B48867}" dt="2024-03-05T18:03:51.944" v="113" actId="1076"/>
          <ac:spMkLst>
            <pc:docMk/>
            <pc:sldMk cId="0" sldId="266"/>
            <ac:spMk id="343" creationId="{00000000-0000-0000-0000-000000000000}"/>
          </ac:spMkLst>
        </pc:spChg>
        <pc:spChg chg="mod">
          <ac:chgData name="Anna McLaughlin" userId="S::anna.mclaughlin@stopdomesticabuse.uk::a69b9eec-8d6f-4549-a26f-c6135547d941" providerId="AD" clId="Web-{1FD1E8FA-7F98-4C3F-AB4F-0D8E01B48867}" dt="2024-03-05T17:59:09.717" v="69" actId="20577"/>
          <ac:spMkLst>
            <pc:docMk/>
            <pc:sldMk cId="0" sldId="266"/>
            <ac:spMk id="346" creationId="{00000000-0000-0000-0000-000000000000}"/>
          </ac:spMkLst>
        </pc:spChg>
        <pc:spChg chg="mod">
          <ac:chgData name="Anna McLaughlin" userId="S::anna.mclaughlin@stopdomesticabuse.uk::a69b9eec-8d6f-4549-a26f-c6135547d941" providerId="AD" clId="Web-{1FD1E8FA-7F98-4C3F-AB4F-0D8E01B48867}" dt="2024-03-05T18:00:58.720" v="92"/>
          <ac:spMkLst>
            <pc:docMk/>
            <pc:sldMk cId="0" sldId="266"/>
            <ac:spMk id="350" creationId="{00000000-0000-0000-0000-000000000000}"/>
          </ac:spMkLst>
        </pc:spChg>
        <pc:spChg chg="mod">
          <ac:chgData name="Anna McLaughlin" userId="S::anna.mclaughlin@stopdomesticabuse.uk::a69b9eec-8d6f-4549-a26f-c6135547d941" providerId="AD" clId="Web-{1FD1E8FA-7F98-4C3F-AB4F-0D8E01B48867}" dt="2024-03-05T18:04:59.415" v="121" actId="1076"/>
          <ac:spMkLst>
            <pc:docMk/>
            <pc:sldMk cId="0" sldId="266"/>
            <ac:spMk id="353" creationId="{00000000-0000-0000-0000-000000000000}"/>
          </ac:spMkLst>
        </pc:spChg>
        <pc:spChg chg="mod">
          <ac:chgData name="Anna McLaughlin" userId="S::anna.mclaughlin@stopdomesticabuse.uk::a69b9eec-8d6f-4549-a26f-c6135547d941" providerId="AD" clId="Web-{1FD1E8FA-7F98-4C3F-AB4F-0D8E01B48867}" dt="2024-03-05T18:04:14.085" v="116" actId="1076"/>
          <ac:spMkLst>
            <pc:docMk/>
            <pc:sldMk cId="0" sldId="266"/>
            <ac:spMk id="356" creationId="{00000000-0000-0000-0000-000000000000}"/>
          </ac:spMkLst>
        </pc:spChg>
        <pc:spChg chg="mod">
          <ac:chgData name="Anna McLaughlin" userId="S::anna.mclaughlin@stopdomesticabuse.uk::a69b9eec-8d6f-4549-a26f-c6135547d941" providerId="AD" clId="Web-{1FD1E8FA-7F98-4C3F-AB4F-0D8E01B48867}" dt="2024-03-05T18:03:46.897" v="112" actId="1076"/>
          <ac:spMkLst>
            <pc:docMk/>
            <pc:sldMk cId="0" sldId="266"/>
            <ac:spMk id="360" creationId="{00000000-0000-0000-0000-000000000000}"/>
          </ac:spMkLst>
        </pc:spChg>
        <pc:spChg chg="mod">
          <ac:chgData name="Anna McLaughlin" userId="S::anna.mclaughlin@stopdomesticabuse.uk::a69b9eec-8d6f-4549-a26f-c6135547d941" providerId="AD" clId="Web-{1FD1E8FA-7F98-4C3F-AB4F-0D8E01B48867}" dt="2024-03-05T17:58:58.967" v="65" actId="20577"/>
          <ac:spMkLst>
            <pc:docMk/>
            <pc:sldMk cId="0" sldId="266"/>
            <ac:spMk id="376" creationId="{00000000-0000-0000-0000-000000000000}"/>
          </ac:spMkLst>
        </pc:spChg>
        <pc:spChg chg="mod">
          <ac:chgData name="Anna McLaughlin" userId="S::anna.mclaughlin@stopdomesticabuse.uk::a69b9eec-8d6f-4549-a26f-c6135547d941" providerId="AD" clId="Web-{1FD1E8FA-7F98-4C3F-AB4F-0D8E01B48867}" dt="2024-03-05T18:00:52.861" v="91"/>
          <ac:spMkLst>
            <pc:docMk/>
            <pc:sldMk cId="0" sldId="266"/>
            <ac:spMk id="379" creationId="{00000000-0000-0000-0000-000000000000}"/>
          </ac:spMkLst>
        </pc:spChg>
      </pc:sldChg>
      <pc:sldChg chg="modSp">
        <pc:chgData name="Anna McLaughlin" userId="S::anna.mclaughlin@stopdomesticabuse.uk::a69b9eec-8d6f-4549-a26f-c6135547d941" providerId="AD" clId="Web-{1FD1E8FA-7F98-4C3F-AB4F-0D8E01B48867}" dt="2024-03-05T18:40:50.432" v="749" actId="1076"/>
        <pc:sldMkLst>
          <pc:docMk/>
          <pc:sldMk cId="0" sldId="267"/>
        </pc:sldMkLst>
        <pc:spChg chg="mod">
          <ac:chgData name="Anna McLaughlin" userId="S::anna.mclaughlin@stopdomesticabuse.uk::a69b9eec-8d6f-4549-a26f-c6135547d941" providerId="AD" clId="Web-{1FD1E8FA-7F98-4C3F-AB4F-0D8E01B48867}" dt="2024-03-05T18:39:37.258" v="734" actId="20577"/>
          <ac:spMkLst>
            <pc:docMk/>
            <pc:sldMk cId="0" sldId="267"/>
            <ac:spMk id="2" creationId="{C2E71398-65DA-4B6A-A5DD-592DF8E955A9}"/>
          </ac:spMkLst>
        </pc:spChg>
        <pc:spChg chg="mod">
          <ac:chgData name="Anna McLaughlin" userId="S::anna.mclaughlin@stopdomesticabuse.uk::a69b9eec-8d6f-4549-a26f-c6135547d941" providerId="AD" clId="Web-{1FD1E8FA-7F98-4C3F-AB4F-0D8E01B48867}" dt="2024-03-05T18:40:14.556" v="743" actId="20577"/>
          <ac:spMkLst>
            <pc:docMk/>
            <pc:sldMk cId="0" sldId="267"/>
            <ac:spMk id="3" creationId="{94ED071D-E0BE-038E-9FEF-9F1A8DA1426E}"/>
          </ac:spMkLst>
        </pc:spChg>
        <pc:spChg chg="mod">
          <ac:chgData name="Anna McLaughlin" userId="S::anna.mclaughlin@stopdomesticabuse.uk::a69b9eec-8d6f-4549-a26f-c6135547d941" providerId="AD" clId="Web-{1FD1E8FA-7F98-4C3F-AB4F-0D8E01B48867}" dt="2024-03-05T18:40:28.541" v="746" actId="1076"/>
          <ac:spMkLst>
            <pc:docMk/>
            <pc:sldMk cId="0" sldId="267"/>
            <ac:spMk id="9" creationId="{CC9058B2-0073-A7AB-1882-23D67D35D7D0}"/>
          </ac:spMkLst>
        </pc:spChg>
        <pc:spChg chg="mod">
          <ac:chgData name="Anna McLaughlin" userId="S::anna.mclaughlin@stopdomesticabuse.uk::a69b9eec-8d6f-4549-a26f-c6135547d941" providerId="AD" clId="Web-{1FD1E8FA-7F98-4C3F-AB4F-0D8E01B48867}" dt="2024-03-05T18:38:39.162" v="714" actId="1076"/>
          <ac:spMkLst>
            <pc:docMk/>
            <pc:sldMk cId="0" sldId="267"/>
            <ac:spMk id="11" creationId="{F4486AF2-8BB3-C889-A20C-1217CFF41C91}"/>
          </ac:spMkLst>
        </pc:spChg>
        <pc:spChg chg="mod">
          <ac:chgData name="Anna McLaughlin" userId="S::anna.mclaughlin@stopdomesticabuse.uk::a69b9eec-8d6f-4549-a26f-c6135547d941" providerId="AD" clId="Web-{1FD1E8FA-7F98-4C3F-AB4F-0D8E01B48867}" dt="2024-03-05T18:38:44.381" v="715" actId="1076"/>
          <ac:spMkLst>
            <pc:docMk/>
            <pc:sldMk cId="0" sldId="267"/>
            <ac:spMk id="14" creationId="{2E2A59BA-F5D8-2025-BBC9-11D3EA4B364B}"/>
          </ac:spMkLst>
        </pc:spChg>
        <pc:spChg chg="mod">
          <ac:chgData name="Anna McLaughlin" userId="S::anna.mclaughlin@stopdomesticabuse.uk::a69b9eec-8d6f-4549-a26f-c6135547d941" providerId="AD" clId="Web-{1FD1E8FA-7F98-4C3F-AB4F-0D8E01B48867}" dt="2024-03-05T18:40:33.103" v="747" actId="1076"/>
          <ac:spMkLst>
            <pc:docMk/>
            <pc:sldMk cId="0" sldId="267"/>
            <ac:spMk id="17" creationId="{CA75434C-5692-A5F4-E2B3-24B289789E91}"/>
          </ac:spMkLst>
        </pc:spChg>
        <pc:spChg chg="mod">
          <ac:chgData name="Anna McLaughlin" userId="S::anna.mclaughlin@stopdomesticabuse.uk::a69b9eec-8d6f-4549-a26f-c6135547d941" providerId="AD" clId="Web-{1FD1E8FA-7F98-4C3F-AB4F-0D8E01B48867}" dt="2024-03-05T18:39:48.102" v="737" actId="1076"/>
          <ac:spMkLst>
            <pc:docMk/>
            <pc:sldMk cId="0" sldId="267"/>
            <ac:spMk id="18" creationId="{D8D4A1CB-84AD-E516-9B7D-A84BFC7E3B73}"/>
          </ac:spMkLst>
        </pc:spChg>
        <pc:spChg chg="mod">
          <ac:chgData name="Anna McLaughlin" userId="S::anna.mclaughlin@stopdomesticabuse.uk::a69b9eec-8d6f-4549-a26f-c6135547d941" providerId="AD" clId="Web-{1FD1E8FA-7F98-4C3F-AB4F-0D8E01B48867}" dt="2024-03-05T18:40:22.634" v="744" actId="1076"/>
          <ac:spMkLst>
            <pc:docMk/>
            <pc:sldMk cId="0" sldId="267"/>
            <ac:spMk id="19" creationId="{5F2F5F6E-70D2-2EA4-0C12-F7E8400053DB}"/>
          </ac:spMkLst>
        </pc:spChg>
        <pc:spChg chg="mod">
          <ac:chgData name="Anna McLaughlin" userId="S::anna.mclaughlin@stopdomesticabuse.uk::a69b9eec-8d6f-4549-a26f-c6135547d941" providerId="AD" clId="Web-{1FD1E8FA-7F98-4C3F-AB4F-0D8E01B48867}" dt="2024-03-05T18:39:44.711" v="736" actId="20577"/>
          <ac:spMkLst>
            <pc:docMk/>
            <pc:sldMk cId="0" sldId="267"/>
            <ac:spMk id="20" creationId="{EC47CCFD-BE9F-EA13-1115-DC97E2D7C1B6}"/>
          </ac:spMkLst>
        </pc:spChg>
        <pc:spChg chg="mod">
          <ac:chgData name="Anna McLaughlin" userId="S::anna.mclaughlin@stopdomesticabuse.uk::a69b9eec-8d6f-4549-a26f-c6135547d941" providerId="AD" clId="Web-{1FD1E8FA-7F98-4C3F-AB4F-0D8E01B48867}" dt="2024-03-05T18:40:50.432" v="749" actId="1076"/>
          <ac:spMkLst>
            <pc:docMk/>
            <pc:sldMk cId="0" sldId="267"/>
            <ac:spMk id="387" creationId="{00000000-0000-0000-0000-000000000000}"/>
          </ac:spMkLst>
        </pc:spChg>
      </pc:sldChg>
      <pc:sldChg chg="modSp">
        <pc:chgData name="Anna McLaughlin" userId="S::anna.mclaughlin@stopdomesticabuse.uk::a69b9eec-8d6f-4549-a26f-c6135547d941" providerId="AD" clId="Web-{1FD1E8FA-7F98-4C3F-AB4F-0D8E01B48867}" dt="2024-03-05T18:44:25.079" v="783"/>
        <pc:sldMkLst>
          <pc:docMk/>
          <pc:sldMk cId="0" sldId="273"/>
        </pc:sldMkLst>
        <pc:spChg chg="mod">
          <ac:chgData name="Anna McLaughlin" userId="S::anna.mclaughlin@stopdomesticabuse.uk::a69b9eec-8d6f-4549-a26f-c6135547d941" providerId="AD" clId="Web-{1FD1E8FA-7F98-4C3F-AB4F-0D8E01B48867}" dt="2024-03-05T18:44:17.969" v="780" actId="20577"/>
          <ac:spMkLst>
            <pc:docMk/>
            <pc:sldMk cId="0" sldId="273"/>
            <ac:spMk id="538" creationId="{00000000-0000-0000-0000-000000000000}"/>
          </ac:spMkLst>
        </pc:spChg>
        <pc:spChg chg="mod">
          <ac:chgData name="Anna McLaughlin" userId="S::anna.mclaughlin@stopdomesticabuse.uk::a69b9eec-8d6f-4549-a26f-c6135547d941" providerId="AD" clId="Web-{1FD1E8FA-7F98-4C3F-AB4F-0D8E01B48867}" dt="2024-03-05T18:43:39.999" v="776" actId="1076"/>
          <ac:spMkLst>
            <pc:docMk/>
            <pc:sldMk cId="0" sldId="273"/>
            <ac:spMk id="539" creationId="{00000000-0000-0000-0000-000000000000}"/>
          </ac:spMkLst>
        </pc:spChg>
        <pc:spChg chg="mod">
          <ac:chgData name="Anna McLaughlin" userId="S::anna.mclaughlin@stopdomesticabuse.uk::a69b9eec-8d6f-4549-a26f-c6135547d941" providerId="AD" clId="Web-{1FD1E8FA-7F98-4C3F-AB4F-0D8E01B48867}" dt="2024-03-05T18:44:25.079" v="783"/>
          <ac:spMkLst>
            <pc:docMk/>
            <pc:sldMk cId="0" sldId="273"/>
            <ac:spMk id="541" creationId="{00000000-0000-0000-0000-000000000000}"/>
          </ac:spMkLst>
        </pc:spChg>
        <pc:spChg chg="mod">
          <ac:chgData name="Anna McLaughlin" userId="S::anna.mclaughlin@stopdomesticabuse.uk::a69b9eec-8d6f-4549-a26f-c6135547d941" providerId="AD" clId="Web-{1FD1E8FA-7F98-4C3F-AB4F-0D8E01B48867}" dt="2024-03-05T18:41:59.356" v="760" actId="14100"/>
          <ac:spMkLst>
            <pc:docMk/>
            <pc:sldMk cId="0" sldId="273"/>
            <ac:spMk id="542" creationId="{00000000-0000-0000-0000-000000000000}"/>
          </ac:spMkLst>
        </pc:spChg>
      </pc:sldChg>
      <pc:sldChg chg="modSp">
        <pc:chgData name="Anna McLaughlin" userId="S::anna.mclaughlin@stopdomesticabuse.uk::a69b9eec-8d6f-4549-a26f-c6135547d941" providerId="AD" clId="Web-{1FD1E8FA-7F98-4C3F-AB4F-0D8E01B48867}" dt="2024-03-05T18:45:35.925" v="801" actId="1076"/>
        <pc:sldMkLst>
          <pc:docMk/>
          <pc:sldMk cId="0" sldId="275"/>
        </pc:sldMkLst>
        <pc:spChg chg="mod">
          <ac:chgData name="Anna McLaughlin" userId="S::anna.mclaughlin@stopdomesticabuse.uk::a69b9eec-8d6f-4549-a26f-c6135547d941" providerId="AD" clId="Web-{1FD1E8FA-7F98-4C3F-AB4F-0D8E01B48867}" dt="2024-03-05T18:45:34.268" v="800" actId="20577"/>
          <ac:spMkLst>
            <pc:docMk/>
            <pc:sldMk cId="0" sldId="275"/>
            <ac:spMk id="618" creationId="{00000000-0000-0000-0000-000000000000}"/>
          </ac:spMkLst>
        </pc:spChg>
        <pc:spChg chg="mod">
          <ac:chgData name="Anna McLaughlin" userId="S::anna.mclaughlin@stopdomesticabuse.uk::a69b9eec-8d6f-4549-a26f-c6135547d941" providerId="AD" clId="Web-{1FD1E8FA-7F98-4C3F-AB4F-0D8E01B48867}" dt="2024-03-05T18:45:35.925" v="801" actId="1076"/>
          <ac:spMkLst>
            <pc:docMk/>
            <pc:sldMk cId="0" sldId="275"/>
            <ac:spMk id="619" creationId="{00000000-0000-0000-0000-000000000000}"/>
          </ac:spMkLst>
        </pc:spChg>
        <pc:spChg chg="mod">
          <ac:chgData name="Anna McLaughlin" userId="S::anna.mclaughlin@stopdomesticabuse.uk::a69b9eec-8d6f-4549-a26f-c6135547d941" providerId="AD" clId="Web-{1FD1E8FA-7F98-4C3F-AB4F-0D8E01B48867}" dt="2024-03-05T18:44:48.751" v="784" actId="20577"/>
          <ac:spMkLst>
            <pc:docMk/>
            <pc:sldMk cId="0" sldId="275"/>
            <ac:spMk id="622" creationId="{00000000-0000-0000-0000-000000000000}"/>
          </ac:spMkLst>
        </pc:spChg>
      </pc:sldChg>
      <pc:sldChg chg="modSp">
        <pc:chgData name="Anna McLaughlin" userId="S::anna.mclaughlin@stopdomesticabuse.uk::a69b9eec-8d6f-4549-a26f-c6135547d941" providerId="AD" clId="Web-{1FD1E8FA-7F98-4C3F-AB4F-0D8E01B48867}" dt="2024-03-05T18:47:12.349" v="828" actId="20577"/>
        <pc:sldMkLst>
          <pc:docMk/>
          <pc:sldMk cId="0" sldId="276"/>
        </pc:sldMkLst>
        <pc:spChg chg="mod">
          <ac:chgData name="Anna McLaughlin" userId="S::anna.mclaughlin@stopdomesticabuse.uk::a69b9eec-8d6f-4549-a26f-c6135547d941" providerId="AD" clId="Web-{1FD1E8FA-7F98-4C3F-AB4F-0D8E01B48867}" dt="2024-03-05T18:47:12.349" v="828" actId="20577"/>
          <ac:spMkLst>
            <pc:docMk/>
            <pc:sldMk cId="0" sldId="276"/>
            <ac:spMk id="4" creationId="{9133C768-8C85-AAE8-0A55-5C3660833607}"/>
          </ac:spMkLst>
        </pc:spChg>
        <pc:spChg chg="mod">
          <ac:chgData name="Anna McLaughlin" userId="S::anna.mclaughlin@stopdomesticabuse.uk::a69b9eec-8d6f-4549-a26f-c6135547d941" providerId="AD" clId="Web-{1FD1E8FA-7F98-4C3F-AB4F-0D8E01B48867}" dt="2024-03-05T18:45:50.456" v="804" actId="20577"/>
          <ac:spMkLst>
            <pc:docMk/>
            <pc:sldMk cId="0" sldId="276"/>
            <ac:spMk id="629" creationId="{00000000-0000-0000-0000-000000000000}"/>
          </ac:spMkLst>
        </pc:spChg>
        <pc:spChg chg="mod">
          <ac:chgData name="Anna McLaughlin" userId="S::anna.mclaughlin@stopdomesticabuse.uk::a69b9eec-8d6f-4549-a26f-c6135547d941" providerId="AD" clId="Web-{1FD1E8FA-7F98-4C3F-AB4F-0D8E01B48867}" dt="2024-03-05T18:46:51.849" v="823" actId="1076"/>
          <ac:spMkLst>
            <pc:docMk/>
            <pc:sldMk cId="0" sldId="276"/>
            <ac:spMk id="630" creationId="{00000000-0000-0000-0000-000000000000}"/>
          </ac:spMkLst>
        </pc:spChg>
        <pc:spChg chg="mod">
          <ac:chgData name="Anna McLaughlin" userId="S::anna.mclaughlin@stopdomesticabuse.uk::a69b9eec-8d6f-4549-a26f-c6135547d941" providerId="AD" clId="Web-{1FD1E8FA-7F98-4C3F-AB4F-0D8E01B48867}" dt="2024-03-05T18:46:41.270" v="820" actId="1076"/>
          <ac:spMkLst>
            <pc:docMk/>
            <pc:sldMk cId="0" sldId="276"/>
            <ac:spMk id="632" creationId="{00000000-0000-0000-0000-000000000000}"/>
          </ac:spMkLst>
        </pc:spChg>
        <pc:spChg chg="mod">
          <ac:chgData name="Anna McLaughlin" userId="S::anna.mclaughlin@stopdomesticabuse.uk::a69b9eec-8d6f-4549-a26f-c6135547d941" providerId="AD" clId="Web-{1FD1E8FA-7F98-4C3F-AB4F-0D8E01B48867}" dt="2024-03-05T18:46:37.661" v="819" actId="1076"/>
          <ac:spMkLst>
            <pc:docMk/>
            <pc:sldMk cId="0" sldId="276"/>
            <ac:spMk id="634" creationId="{00000000-0000-0000-0000-000000000000}"/>
          </ac:spMkLst>
        </pc:spChg>
        <pc:spChg chg="mod">
          <ac:chgData name="Anna McLaughlin" userId="S::anna.mclaughlin@stopdomesticabuse.uk::a69b9eec-8d6f-4549-a26f-c6135547d941" providerId="AD" clId="Web-{1FD1E8FA-7F98-4C3F-AB4F-0D8E01B48867}" dt="2024-03-05T18:46:44.427" v="821" actId="1076"/>
          <ac:spMkLst>
            <pc:docMk/>
            <pc:sldMk cId="0" sldId="276"/>
            <ac:spMk id="636" creationId="{00000000-0000-0000-0000-000000000000}"/>
          </ac:spMkLst>
        </pc:spChg>
      </pc:sldChg>
      <pc:sldChg chg="modSp">
        <pc:chgData name="Anna McLaughlin" userId="S::anna.mclaughlin@stopdomesticabuse.uk::a69b9eec-8d6f-4549-a26f-c6135547d941" providerId="AD" clId="Web-{1FD1E8FA-7F98-4C3F-AB4F-0D8E01B48867}" dt="2024-03-05T18:47:58.945" v="839" actId="20577"/>
        <pc:sldMkLst>
          <pc:docMk/>
          <pc:sldMk cId="0" sldId="277"/>
        </pc:sldMkLst>
        <pc:spChg chg="mod">
          <ac:chgData name="Anna McLaughlin" userId="S::anna.mclaughlin@stopdomesticabuse.uk::a69b9eec-8d6f-4549-a26f-c6135547d941" providerId="AD" clId="Web-{1FD1E8FA-7F98-4C3F-AB4F-0D8E01B48867}" dt="2024-03-05T18:47:58.945" v="839" actId="20577"/>
          <ac:spMkLst>
            <pc:docMk/>
            <pc:sldMk cId="0" sldId="277"/>
            <ac:spMk id="4" creationId="{C104FE82-2FBA-4191-0271-37D69C911A6B}"/>
          </ac:spMkLst>
        </pc:spChg>
        <pc:spChg chg="mod">
          <ac:chgData name="Anna McLaughlin" userId="S::anna.mclaughlin@stopdomesticabuse.uk::a69b9eec-8d6f-4549-a26f-c6135547d941" providerId="AD" clId="Web-{1FD1E8FA-7F98-4C3F-AB4F-0D8E01B48867}" dt="2024-03-05T18:47:30.475" v="831" actId="20577"/>
          <ac:spMkLst>
            <pc:docMk/>
            <pc:sldMk cId="0" sldId="277"/>
            <ac:spMk id="652" creationId="{00000000-0000-0000-0000-000000000000}"/>
          </ac:spMkLst>
        </pc:spChg>
        <pc:spChg chg="mod">
          <ac:chgData name="Anna McLaughlin" userId="S::anna.mclaughlin@stopdomesticabuse.uk::a69b9eec-8d6f-4549-a26f-c6135547d941" providerId="AD" clId="Web-{1FD1E8FA-7F98-4C3F-AB4F-0D8E01B48867}" dt="2024-03-05T18:47:48.022" v="835" actId="14100"/>
          <ac:spMkLst>
            <pc:docMk/>
            <pc:sldMk cId="0" sldId="277"/>
            <ac:spMk id="662" creationId="{00000000-0000-0000-0000-000000000000}"/>
          </ac:spMkLst>
        </pc:spChg>
      </pc:sldChg>
      <pc:sldChg chg="modSp">
        <pc:chgData name="Anna McLaughlin" userId="S::anna.mclaughlin@stopdomesticabuse.uk::a69b9eec-8d6f-4549-a26f-c6135547d941" providerId="AD" clId="Web-{1FD1E8FA-7F98-4C3F-AB4F-0D8E01B48867}" dt="2024-03-05T18:50:03.339" v="859" actId="20577"/>
        <pc:sldMkLst>
          <pc:docMk/>
          <pc:sldMk cId="3571164914" sldId="294"/>
        </pc:sldMkLst>
        <pc:spChg chg="mod">
          <ac:chgData name="Anna McLaughlin" userId="S::anna.mclaughlin@stopdomesticabuse.uk::a69b9eec-8d6f-4549-a26f-c6135547d941" providerId="AD" clId="Web-{1FD1E8FA-7F98-4C3F-AB4F-0D8E01B48867}" dt="2024-03-05T18:50:03.339" v="859" actId="20577"/>
          <ac:spMkLst>
            <pc:docMk/>
            <pc:sldMk cId="3571164914" sldId="294"/>
            <ac:spMk id="3" creationId="{693F83A0-1E2B-93DC-B877-CA6AF7B1CFCC}"/>
          </ac:spMkLst>
        </pc:spChg>
        <pc:spChg chg="mod">
          <ac:chgData name="Anna McLaughlin" userId="S::anna.mclaughlin@stopdomesticabuse.uk::a69b9eec-8d6f-4549-a26f-c6135547d941" providerId="AD" clId="Web-{1FD1E8FA-7F98-4C3F-AB4F-0D8E01B48867}" dt="2024-03-05T18:48:44.118" v="851" actId="1076"/>
          <ac:spMkLst>
            <pc:docMk/>
            <pc:sldMk cId="3571164914" sldId="294"/>
            <ac:spMk id="7" creationId="{8EF69DF1-A67B-638A-BD6C-DDF88EF6FED0}"/>
          </ac:spMkLst>
        </pc:spChg>
      </pc:sldChg>
    </pc:docChg>
  </pc:docChgLst>
  <pc:docChgLst>
    <pc:chgData name="Anna McLaughlin" userId="S::anna.mclaughlin@stopdomesticabuse.uk::a69b9eec-8d6f-4549-a26f-c6135547d941" providerId="AD" clId="Web-{CFECB6E0-FE36-4E21-A7FD-2F3E74868D44}"/>
    <pc:docChg chg="modSld">
      <pc:chgData name="Anna McLaughlin" userId="S::anna.mclaughlin@stopdomesticabuse.uk::a69b9eec-8d6f-4549-a26f-c6135547d941" providerId="AD" clId="Web-{CFECB6E0-FE36-4E21-A7FD-2F3E74868D44}" dt="2024-03-06T09:43:16.857" v="346" actId="20577"/>
      <pc:docMkLst>
        <pc:docMk/>
      </pc:docMkLst>
      <pc:sldChg chg="modSp">
        <pc:chgData name="Anna McLaughlin" userId="S::anna.mclaughlin@stopdomesticabuse.uk::a69b9eec-8d6f-4549-a26f-c6135547d941" providerId="AD" clId="Web-{CFECB6E0-FE36-4E21-A7FD-2F3E74868D44}" dt="2024-03-06T09:18:20.168" v="6" actId="20577"/>
        <pc:sldMkLst>
          <pc:docMk/>
          <pc:sldMk cId="0" sldId="256"/>
        </pc:sldMkLst>
        <pc:spChg chg="mod">
          <ac:chgData name="Anna McLaughlin" userId="S::anna.mclaughlin@stopdomesticabuse.uk::a69b9eec-8d6f-4549-a26f-c6135547d941" providerId="AD" clId="Web-{CFECB6E0-FE36-4E21-A7FD-2F3E74868D44}" dt="2024-03-06T09:18:20.168" v="6" actId="20577"/>
          <ac:spMkLst>
            <pc:docMk/>
            <pc:sldMk cId="0" sldId="256"/>
            <ac:spMk id="95" creationId="{00000000-0000-0000-0000-000000000000}"/>
          </ac:spMkLst>
        </pc:spChg>
      </pc:sldChg>
      <pc:sldChg chg="modSp">
        <pc:chgData name="Anna McLaughlin" userId="S::anna.mclaughlin@stopdomesticabuse.uk::a69b9eec-8d6f-4549-a26f-c6135547d941" providerId="AD" clId="Web-{CFECB6E0-FE36-4E21-A7FD-2F3E74868D44}" dt="2024-03-06T09:19:55.998" v="21" actId="20577"/>
        <pc:sldMkLst>
          <pc:docMk/>
          <pc:sldMk cId="0" sldId="257"/>
        </pc:sldMkLst>
        <pc:spChg chg="mod">
          <ac:chgData name="Anna McLaughlin" userId="S::anna.mclaughlin@stopdomesticabuse.uk::a69b9eec-8d6f-4549-a26f-c6135547d941" providerId="AD" clId="Web-{CFECB6E0-FE36-4E21-A7FD-2F3E74868D44}" dt="2024-03-06T09:19:55.998" v="21" actId="20577"/>
          <ac:spMkLst>
            <pc:docMk/>
            <pc:sldMk cId="0" sldId="257"/>
            <ac:spMk id="108" creationId="{00000000-0000-0000-0000-000000000000}"/>
          </ac:spMkLst>
        </pc:spChg>
      </pc:sldChg>
      <pc:sldChg chg="modSp">
        <pc:chgData name="Anna McLaughlin" userId="S::anna.mclaughlin@stopdomesticabuse.uk::a69b9eec-8d6f-4549-a26f-c6135547d941" providerId="AD" clId="Web-{CFECB6E0-FE36-4E21-A7FD-2F3E74868D44}" dt="2024-03-06T09:22:29.908" v="49" actId="20577"/>
        <pc:sldMkLst>
          <pc:docMk/>
          <pc:sldMk cId="0" sldId="258"/>
        </pc:sldMkLst>
        <pc:spChg chg="mod">
          <ac:chgData name="Anna McLaughlin" userId="S::anna.mclaughlin@stopdomesticabuse.uk::a69b9eec-8d6f-4549-a26f-c6135547d941" providerId="AD" clId="Web-{CFECB6E0-FE36-4E21-A7FD-2F3E74868D44}" dt="2024-03-06T09:22:15.845" v="47" actId="20577"/>
          <ac:spMkLst>
            <pc:docMk/>
            <pc:sldMk cId="0" sldId="258"/>
            <ac:spMk id="7" creationId="{33F4DC52-CCED-384A-85AA-EB9C2A10E3F2}"/>
          </ac:spMkLst>
        </pc:spChg>
        <pc:spChg chg="mod">
          <ac:chgData name="Anna McLaughlin" userId="S::anna.mclaughlin@stopdomesticabuse.uk::a69b9eec-8d6f-4549-a26f-c6135547d941" providerId="AD" clId="Web-{CFECB6E0-FE36-4E21-A7FD-2F3E74868D44}" dt="2024-03-06T09:22:29.908" v="49" actId="20577"/>
          <ac:spMkLst>
            <pc:docMk/>
            <pc:sldMk cId="0" sldId="258"/>
            <ac:spMk id="9" creationId="{770B97CC-819C-D3FD-8569-066ABF8A0B25}"/>
          </ac:spMkLst>
        </pc:spChg>
      </pc:sldChg>
      <pc:sldChg chg="modSp">
        <pc:chgData name="Anna McLaughlin" userId="S::anna.mclaughlin@stopdomesticabuse.uk::a69b9eec-8d6f-4549-a26f-c6135547d941" providerId="AD" clId="Web-{CFECB6E0-FE36-4E21-A7FD-2F3E74868D44}" dt="2024-03-06T09:21:45.016" v="41" actId="20577"/>
        <pc:sldMkLst>
          <pc:docMk/>
          <pc:sldMk cId="0" sldId="259"/>
        </pc:sldMkLst>
        <pc:spChg chg="mod">
          <ac:chgData name="Anna McLaughlin" userId="S::anna.mclaughlin@stopdomesticabuse.uk::a69b9eec-8d6f-4549-a26f-c6135547d941" providerId="AD" clId="Web-{CFECB6E0-FE36-4E21-A7FD-2F3E74868D44}" dt="2024-03-06T09:21:45.016" v="41" actId="20577"/>
          <ac:spMkLst>
            <pc:docMk/>
            <pc:sldMk cId="0" sldId="259"/>
            <ac:spMk id="5" creationId="{C5DBB787-AEAF-2831-C61A-4F4086ADE2D2}"/>
          </ac:spMkLst>
        </pc:spChg>
      </pc:sldChg>
      <pc:sldChg chg="modSp">
        <pc:chgData name="Anna McLaughlin" userId="S::anna.mclaughlin@stopdomesticabuse.uk::a69b9eec-8d6f-4549-a26f-c6135547d941" providerId="AD" clId="Web-{CFECB6E0-FE36-4E21-A7FD-2F3E74868D44}" dt="2024-03-06T09:23:27.534" v="68" actId="20577"/>
        <pc:sldMkLst>
          <pc:docMk/>
          <pc:sldMk cId="0" sldId="261"/>
        </pc:sldMkLst>
        <pc:spChg chg="mod">
          <ac:chgData name="Anna McLaughlin" userId="S::anna.mclaughlin@stopdomesticabuse.uk::a69b9eec-8d6f-4549-a26f-c6135547d941" providerId="AD" clId="Web-{CFECB6E0-FE36-4E21-A7FD-2F3E74868D44}" dt="2024-03-06T09:23:27.534" v="68" actId="20577"/>
          <ac:spMkLst>
            <pc:docMk/>
            <pc:sldMk cId="0" sldId="261"/>
            <ac:spMk id="9" creationId="{4590499B-BA8F-8E55-11C6-864C4F2CDE48}"/>
          </ac:spMkLst>
        </pc:spChg>
      </pc:sldChg>
      <pc:sldChg chg="modSp">
        <pc:chgData name="Anna McLaughlin" userId="S::anna.mclaughlin@stopdomesticabuse.uk::a69b9eec-8d6f-4549-a26f-c6135547d941" providerId="AD" clId="Web-{CFECB6E0-FE36-4E21-A7FD-2F3E74868D44}" dt="2024-03-06T09:33:16.766" v="287" actId="20577"/>
        <pc:sldMkLst>
          <pc:docMk/>
          <pc:sldMk cId="0" sldId="263"/>
        </pc:sldMkLst>
        <pc:spChg chg="mod">
          <ac:chgData name="Anna McLaughlin" userId="S::anna.mclaughlin@stopdomesticabuse.uk::a69b9eec-8d6f-4549-a26f-c6135547d941" providerId="AD" clId="Web-{CFECB6E0-FE36-4E21-A7FD-2F3E74868D44}" dt="2024-03-06T09:33:16.766" v="287" actId="20577"/>
          <ac:spMkLst>
            <pc:docMk/>
            <pc:sldMk cId="0" sldId="263"/>
            <ac:spMk id="12" creationId="{8AF69519-40D7-2320-99A1-364AF85FF0AA}"/>
          </ac:spMkLst>
        </pc:spChg>
        <pc:spChg chg="mod">
          <ac:chgData name="Anna McLaughlin" userId="S::anna.mclaughlin@stopdomesticabuse.uk::a69b9eec-8d6f-4549-a26f-c6135547d941" providerId="AD" clId="Web-{CFECB6E0-FE36-4E21-A7FD-2F3E74868D44}" dt="2024-03-06T09:32:23.155" v="284" actId="1076"/>
          <ac:spMkLst>
            <pc:docMk/>
            <pc:sldMk cId="0" sldId="263"/>
            <ac:spMk id="13" creationId="{9AD3FA54-4C0A-FDB3-554F-0A01DE57CD3B}"/>
          </ac:spMkLst>
        </pc:spChg>
        <pc:spChg chg="mod">
          <ac:chgData name="Anna McLaughlin" userId="S::anna.mclaughlin@stopdomesticabuse.uk::a69b9eec-8d6f-4549-a26f-c6135547d941" providerId="AD" clId="Web-{CFECB6E0-FE36-4E21-A7FD-2F3E74868D44}" dt="2024-03-06T09:32:04.249" v="281" actId="1076"/>
          <ac:spMkLst>
            <pc:docMk/>
            <pc:sldMk cId="0" sldId="263"/>
            <ac:spMk id="273" creationId="{00000000-0000-0000-0000-000000000000}"/>
          </ac:spMkLst>
        </pc:spChg>
      </pc:sldChg>
      <pc:sldChg chg="addSp delSp modSp delAnim">
        <pc:chgData name="Anna McLaughlin" userId="S::anna.mclaughlin@stopdomesticabuse.uk::a69b9eec-8d6f-4549-a26f-c6135547d941" providerId="AD" clId="Web-{CFECB6E0-FE36-4E21-A7FD-2F3E74868D44}" dt="2024-03-06T09:40:18.697" v="339" actId="1076"/>
        <pc:sldMkLst>
          <pc:docMk/>
          <pc:sldMk cId="0" sldId="264"/>
        </pc:sldMkLst>
        <pc:spChg chg="add mod">
          <ac:chgData name="Anna McLaughlin" userId="S::anna.mclaughlin@stopdomesticabuse.uk::a69b9eec-8d6f-4549-a26f-c6135547d941" providerId="AD" clId="Web-{CFECB6E0-FE36-4E21-A7FD-2F3E74868D44}" dt="2024-03-06T09:39:25.852" v="333" actId="20577"/>
          <ac:spMkLst>
            <pc:docMk/>
            <pc:sldMk cId="0" sldId="264"/>
            <ac:spMk id="2" creationId="{A59743A8-A547-CD40-58B3-655A2888D883}"/>
          </ac:spMkLst>
        </pc:spChg>
        <pc:spChg chg="del">
          <ac:chgData name="Anna McLaughlin" userId="S::anna.mclaughlin@stopdomesticabuse.uk::a69b9eec-8d6f-4549-a26f-c6135547d941" providerId="AD" clId="Web-{CFECB6E0-FE36-4E21-A7FD-2F3E74868D44}" dt="2024-03-06T09:36:20.879" v="292"/>
          <ac:spMkLst>
            <pc:docMk/>
            <pc:sldMk cId="0" sldId="264"/>
            <ac:spMk id="4" creationId="{11BF1496-2394-7134-9C7B-D8B6FB171851}"/>
          </ac:spMkLst>
        </pc:spChg>
        <pc:spChg chg="mod">
          <ac:chgData name="Anna McLaughlin" userId="S::anna.mclaughlin@stopdomesticabuse.uk::a69b9eec-8d6f-4549-a26f-c6135547d941" providerId="AD" clId="Web-{CFECB6E0-FE36-4E21-A7FD-2F3E74868D44}" dt="2024-03-06T09:40:09.994" v="338" actId="1076"/>
          <ac:spMkLst>
            <pc:docMk/>
            <pc:sldMk cId="0" sldId="264"/>
            <ac:spMk id="5" creationId="{8E83837C-6E1A-0B07-0A5C-464B070BB385}"/>
          </ac:spMkLst>
        </pc:spChg>
        <pc:spChg chg="mod">
          <ac:chgData name="Anna McLaughlin" userId="S::anna.mclaughlin@stopdomesticabuse.uk::a69b9eec-8d6f-4549-a26f-c6135547d941" providerId="AD" clId="Web-{CFECB6E0-FE36-4E21-A7FD-2F3E74868D44}" dt="2024-03-06T09:38:48.773" v="327" actId="1076"/>
          <ac:spMkLst>
            <pc:docMk/>
            <pc:sldMk cId="0" sldId="264"/>
            <ac:spMk id="7" creationId="{AD2A921F-2C07-B031-AF4E-94DA2C5A07B5}"/>
          </ac:spMkLst>
        </pc:spChg>
        <pc:spChg chg="mod">
          <ac:chgData name="Anna McLaughlin" userId="S::anna.mclaughlin@stopdomesticabuse.uk::a69b9eec-8d6f-4549-a26f-c6135547d941" providerId="AD" clId="Web-{CFECB6E0-FE36-4E21-A7FD-2F3E74868D44}" dt="2024-03-06T09:36:35.192" v="294" actId="1076"/>
          <ac:spMkLst>
            <pc:docMk/>
            <pc:sldMk cId="0" sldId="264"/>
            <ac:spMk id="8" creationId="{73E4638C-5959-BFEC-32EA-2B9462A752EB}"/>
          </ac:spMkLst>
        </pc:spChg>
        <pc:spChg chg="mod">
          <ac:chgData name="Anna McLaughlin" userId="S::anna.mclaughlin@stopdomesticabuse.uk::a69b9eec-8d6f-4549-a26f-c6135547d941" providerId="AD" clId="Web-{CFECB6E0-FE36-4E21-A7FD-2F3E74868D44}" dt="2024-03-06T09:38:38.117" v="325" actId="1076"/>
          <ac:spMkLst>
            <pc:docMk/>
            <pc:sldMk cId="0" sldId="264"/>
            <ac:spMk id="10" creationId="{F2A8516E-671B-F91D-3540-273A091E6795}"/>
          </ac:spMkLst>
        </pc:spChg>
        <pc:spChg chg="del">
          <ac:chgData name="Anna McLaughlin" userId="S::anna.mclaughlin@stopdomesticabuse.uk::a69b9eec-8d6f-4549-a26f-c6135547d941" providerId="AD" clId="Web-{CFECB6E0-FE36-4E21-A7FD-2F3E74868D44}" dt="2024-03-06T09:36:14.067" v="291"/>
          <ac:spMkLst>
            <pc:docMk/>
            <pc:sldMk cId="0" sldId="264"/>
            <ac:spMk id="11" creationId="{13670505-E613-62AA-BCAC-BFA699D7DC18}"/>
          </ac:spMkLst>
        </pc:spChg>
        <pc:spChg chg="mod">
          <ac:chgData name="Anna McLaughlin" userId="S::anna.mclaughlin@stopdomesticabuse.uk::a69b9eec-8d6f-4549-a26f-c6135547d941" providerId="AD" clId="Web-{CFECB6E0-FE36-4E21-A7FD-2F3E74868D44}" dt="2024-03-06T09:36:28.926" v="293" actId="1076"/>
          <ac:spMkLst>
            <pc:docMk/>
            <pc:sldMk cId="0" sldId="264"/>
            <ac:spMk id="12" creationId="{DCF1A6D2-F0C9-56F6-A204-637ECA818FE2}"/>
          </ac:spMkLst>
        </pc:spChg>
        <pc:spChg chg="mod">
          <ac:chgData name="Anna McLaughlin" userId="S::anna.mclaughlin@stopdomesticabuse.uk::a69b9eec-8d6f-4549-a26f-c6135547d941" providerId="AD" clId="Web-{CFECB6E0-FE36-4E21-A7FD-2F3E74868D44}" dt="2024-03-06T09:39:46.259" v="335" actId="1076"/>
          <ac:spMkLst>
            <pc:docMk/>
            <pc:sldMk cId="0" sldId="264"/>
            <ac:spMk id="13" creationId="{84EAA27C-4414-49D2-FCD3-EAA1ECB298D2}"/>
          </ac:spMkLst>
        </pc:spChg>
        <pc:spChg chg="mod">
          <ac:chgData name="Anna McLaughlin" userId="S::anna.mclaughlin@stopdomesticabuse.uk::a69b9eec-8d6f-4549-a26f-c6135547d941" providerId="AD" clId="Web-{CFECB6E0-FE36-4E21-A7FD-2F3E74868D44}" dt="2024-03-06T09:39:40.259" v="334" actId="1076"/>
          <ac:spMkLst>
            <pc:docMk/>
            <pc:sldMk cId="0" sldId="264"/>
            <ac:spMk id="14" creationId="{EFE628FC-418D-345C-0902-237904C8004E}"/>
          </ac:spMkLst>
        </pc:spChg>
        <pc:spChg chg="mod">
          <ac:chgData name="Anna McLaughlin" userId="S::anna.mclaughlin@stopdomesticabuse.uk::a69b9eec-8d6f-4549-a26f-c6135547d941" providerId="AD" clId="Web-{CFECB6E0-FE36-4E21-A7FD-2F3E74868D44}" dt="2024-03-06T09:38:45.523" v="326" actId="1076"/>
          <ac:spMkLst>
            <pc:docMk/>
            <pc:sldMk cId="0" sldId="264"/>
            <ac:spMk id="16" creationId="{C4BD3C0F-C81E-B164-CB6F-18B076AB3E74}"/>
          </ac:spMkLst>
        </pc:spChg>
        <pc:spChg chg="mod">
          <ac:chgData name="Anna McLaughlin" userId="S::anna.mclaughlin@stopdomesticabuse.uk::a69b9eec-8d6f-4549-a26f-c6135547d941" providerId="AD" clId="Web-{CFECB6E0-FE36-4E21-A7FD-2F3E74868D44}" dt="2024-03-06T09:38:15.460" v="321" actId="1076"/>
          <ac:spMkLst>
            <pc:docMk/>
            <pc:sldMk cId="0" sldId="264"/>
            <ac:spMk id="17" creationId="{1B8D40EA-6CB1-303E-7F62-3DFD71D9D6D0}"/>
          </ac:spMkLst>
        </pc:spChg>
        <pc:spChg chg="mod">
          <ac:chgData name="Anna McLaughlin" userId="S::anna.mclaughlin@stopdomesticabuse.uk::a69b9eec-8d6f-4549-a26f-c6135547d941" providerId="AD" clId="Web-{CFECB6E0-FE36-4E21-A7FD-2F3E74868D44}" dt="2024-03-06T09:39:53.587" v="336" actId="1076"/>
          <ac:spMkLst>
            <pc:docMk/>
            <pc:sldMk cId="0" sldId="264"/>
            <ac:spMk id="18" creationId="{FD73A532-470B-6353-8B64-173C4D51FE19}"/>
          </ac:spMkLst>
        </pc:spChg>
        <pc:spChg chg="mod">
          <ac:chgData name="Anna McLaughlin" userId="S::anna.mclaughlin@stopdomesticabuse.uk::a69b9eec-8d6f-4549-a26f-c6135547d941" providerId="AD" clId="Web-{CFECB6E0-FE36-4E21-A7FD-2F3E74868D44}" dt="2024-03-06T09:37:34.615" v="313" actId="1076"/>
          <ac:spMkLst>
            <pc:docMk/>
            <pc:sldMk cId="0" sldId="264"/>
            <ac:spMk id="19" creationId="{1E7F2DF3-348B-970E-AB17-98DAFCF30685}"/>
          </ac:spMkLst>
        </pc:spChg>
        <pc:spChg chg="mod">
          <ac:chgData name="Anna McLaughlin" userId="S::anna.mclaughlin@stopdomesticabuse.uk::a69b9eec-8d6f-4549-a26f-c6135547d941" providerId="AD" clId="Web-{CFECB6E0-FE36-4E21-A7FD-2F3E74868D44}" dt="2024-03-06T09:37:44.131" v="315" actId="1076"/>
          <ac:spMkLst>
            <pc:docMk/>
            <pc:sldMk cId="0" sldId="264"/>
            <ac:spMk id="20" creationId="{5D31DA89-58A0-87E9-9C87-9B240FF6DDC8}"/>
          </ac:spMkLst>
        </pc:spChg>
        <pc:spChg chg="mod">
          <ac:chgData name="Anna McLaughlin" userId="S::anna.mclaughlin@stopdomesticabuse.uk::a69b9eec-8d6f-4549-a26f-c6135547d941" providerId="AD" clId="Web-{CFECB6E0-FE36-4E21-A7FD-2F3E74868D44}" dt="2024-03-06T09:40:18.697" v="339" actId="1076"/>
          <ac:spMkLst>
            <pc:docMk/>
            <pc:sldMk cId="0" sldId="264"/>
            <ac:spMk id="21" creationId="{D86A3125-DE85-4F66-A0C3-1FAD4BBF9E5D}"/>
          </ac:spMkLst>
        </pc:spChg>
        <pc:spChg chg="mod">
          <ac:chgData name="Anna McLaughlin" userId="S::anna.mclaughlin@stopdomesticabuse.uk::a69b9eec-8d6f-4549-a26f-c6135547d941" providerId="AD" clId="Web-{CFECB6E0-FE36-4E21-A7FD-2F3E74868D44}" dt="2024-03-06T09:38:09.085" v="320" actId="1076"/>
          <ac:spMkLst>
            <pc:docMk/>
            <pc:sldMk cId="0" sldId="264"/>
            <ac:spMk id="22" creationId="{9E8CB3B1-2E19-C9A7-EE87-E79710B5DA00}"/>
          </ac:spMkLst>
        </pc:spChg>
      </pc:sldChg>
      <pc:sldChg chg="modSp">
        <pc:chgData name="Anna McLaughlin" userId="S::anna.mclaughlin@stopdomesticabuse.uk::a69b9eec-8d6f-4549-a26f-c6135547d941" providerId="AD" clId="Web-{CFECB6E0-FE36-4E21-A7FD-2F3E74868D44}" dt="2024-03-06T09:43:16.857" v="346" actId="20577"/>
        <pc:sldMkLst>
          <pc:docMk/>
          <pc:sldMk cId="0" sldId="270"/>
        </pc:sldMkLst>
        <pc:spChg chg="mod">
          <ac:chgData name="Anna McLaughlin" userId="S::anna.mclaughlin@stopdomesticabuse.uk::a69b9eec-8d6f-4549-a26f-c6135547d941" providerId="AD" clId="Web-{CFECB6E0-FE36-4E21-A7FD-2F3E74868D44}" dt="2024-03-06T09:41:29.746" v="343" actId="20577"/>
          <ac:spMkLst>
            <pc:docMk/>
            <pc:sldMk cId="0" sldId="270"/>
            <ac:spMk id="4" creationId="{94F5F205-B08C-459E-13D3-30D7A97D765E}"/>
          </ac:spMkLst>
        </pc:spChg>
        <pc:spChg chg="mod">
          <ac:chgData name="Anna McLaughlin" userId="S::anna.mclaughlin@stopdomesticabuse.uk::a69b9eec-8d6f-4549-a26f-c6135547d941" providerId="AD" clId="Web-{CFECB6E0-FE36-4E21-A7FD-2F3E74868D44}" dt="2024-03-06T09:43:16.857" v="346" actId="20577"/>
          <ac:spMkLst>
            <pc:docMk/>
            <pc:sldMk cId="0" sldId="270"/>
            <ac:spMk id="471" creationId="{00000000-0000-0000-0000-000000000000}"/>
          </ac:spMkLst>
        </pc:spChg>
      </pc:sldChg>
    </pc:docChg>
  </pc:docChgLst>
  <pc:docChgLst>
    <pc:chgData name="Anna McLaughlin" userId="S::anna.mclaughlin@stopdomesticabuse.uk::a69b9eec-8d6f-4549-a26f-c6135547d941" providerId="AD" clId="Web-{6E6AB40C-EACC-4179-B166-A9F9C553791F}"/>
    <pc:docChg chg="modSld">
      <pc:chgData name="Anna McLaughlin" userId="S::anna.mclaughlin@stopdomesticabuse.uk::a69b9eec-8d6f-4549-a26f-c6135547d941" providerId="AD" clId="Web-{6E6AB40C-EACC-4179-B166-A9F9C553791F}" dt="2024-03-06T17:00:43.744" v="1" actId="20577"/>
      <pc:docMkLst>
        <pc:docMk/>
      </pc:docMkLst>
      <pc:sldChg chg="modSp">
        <pc:chgData name="Anna McLaughlin" userId="S::anna.mclaughlin@stopdomesticabuse.uk::a69b9eec-8d6f-4549-a26f-c6135547d941" providerId="AD" clId="Web-{6E6AB40C-EACC-4179-B166-A9F9C553791F}" dt="2024-03-06T17:00:43.744" v="1" actId="20577"/>
        <pc:sldMkLst>
          <pc:docMk/>
          <pc:sldMk cId="0" sldId="276"/>
        </pc:sldMkLst>
        <pc:spChg chg="mod">
          <ac:chgData name="Anna McLaughlin" userId="S::anna.mclaughlin@stopdomesticabuse.uk::a69b9eec-8d6f-4549-a26f-c6135547d941" providerId="AD" clId="Web-{6E6AB40C-EACC-4179-B166-A9F9C553791F}" dt="2024-03-06T17:00:43.744" v="1" actId="20577"/>
          <ac:spMkLst>
            <pc:docMk/>
            <pc:sldMk cId="0" sldId="276"/>
            <ac:spMk id="4" creationId="{9133C768-8C85-AAE8-0A55-5C366083360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blackandbrownskin.co.uk/mindthegap"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safelives.org.uk/sites/default/files/resources/Non-fatal-strangulation-Survey-June-2020-.pdf"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gov.uk/government/news/new-non-fatal-strangulation-offence-comes-into-force"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0" i="0" u="sng" strike="noStrike">
                <a:solidFill>
                  <a:srgbClr val="000000"/>
                </a:solidFill>
              </a:rPr>
              <a:t>Key objectives/learning points:</a:t>
            </a:r>
            <a:r>
              <a:rPr lang="en-GB" u="sng">
                <a:solidFill>
                  <a:srgbClr val="000000"/>
                </a:solidFill>
              </a:rPr>
              <a:t> </a:t>
            </a:r>
            <a:endParaRPr sz="1200" b="0" i="0" u="sng" strike="noStrike">
              <a:solidFill>
                <a:srgbClr val="000000"/>
              </a:solidFill>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76200" algn="l" rtl="0">
              <a:spcBef>
                <a:spcPts val="0"/>
              </a:spcBef>
              <a:spcAft>
                <a:spcPts val="0"/>
              </a:spcAft>
              <a:buClr>
                <a:schemeClr val="dk1"/>
              </a:buClr>
              <a:buSzPts val="1200"/>
              <a:buFont typeface="Noto Sans Symbols"/>
              <a:buChar char="✔"/>
            </a:pPr>
            <a:r>
              <a:rPr lang="en-GB"/>
              <a:t>Welcome participants and introduce yourselves.</a:t>
            </a:r>
            <a:endParaRPr/>
          </a:p>
          <a:p>
            <a:pPr marL="0" lvl="0" indent="-76200" algn="l" rtl="0">
              <a:spcBef>
                <a:spcPts val="0"/>
              </a:spcBef>
              <a:spcAft>
                <a:spcPts val="0"/>
              </a:spcAft>
              <a:buClr>
                <a:schemeClr val="dk1"/>
              </a:buClr>
              <a:buSzPts val="1200"/>
              <a:buFont typeface="Noto Sans Symbols"/>
              <a:buChar char="✔"/>
            </a:pPr>
            <a:r>
              <a:rPr lang="en-GB"/>
              <a:t>Remind people of the session timings - 2 hours in length.</a:t>
            </a:r>
            <a:endParaRPr/>
          </a:p>
          <a:p>
            <a:pPr marL="0" lvl="0" indent="-76200" algn="l" rtl="0">
              <a:spcBef>
                <a:spcPts val="0"/>
              </a:spcBef>
              <a:spcAft>
                <a:spcPts val="0"/>
              </a:spcAft>
              <a:buClr>
                <a:schemeClr val="dk1"/>
              </a:buClr>
              <a:buSzPts val="1200"/>
              <a:buFont typeface="Noto Sans Symbols"/>
              <a:buChar char="✔"/>
            </a:pPr>
            <a:r>
              <a:rPr lang="en-GB"/>
              <a:t>Check pre-course evaluation forms have been completed. Explain that the process for post-course evaluation forms will be provided at the end of the session. </a:t>
            </a:r>
            <a:endParaRPr/>
          </a:p>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0" i="0" u="sng" strike="noStrike">
                <a:solidFill>
                  <a:srgbClr val="000000"/>
                </a:solidFill>
              </a:rPr>
              <a:t>Key objectives/learning points:</a:t>
            </a:r>
            <a:r>
              <a:rPr lang="en-GB" u="sng">
                <a:solidFill>
                  <a:srgbClr val="000000"/>
                </a:solidFill>
              </a:rPr>
              <a:t> </a:t>
            </a:r>
            <a:endParaRPr sz="1200" b="0" i="0" u="sng" strike="noStrike">
              <a:solidFill>
                <a:srgbClr val="000000"/>
              </a:solidFill>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endParaRPr sz="1200">
              <a:latin typeface="Calibri"/>
              <a:ea typeface="Calibri"/>
              <a:cs typeface="Calibri"/>
              <a:sym typeface="Calibri"/>
            </a:endParaRPr>
          </a:p>
          <a:p>
            <a:pPr marL="285750" lvl="0" indent="-285750" algn="l" rtl="0">
              <a:spcBef>
                <a:spcPts val="0"/>
              </a:spcBef>
              <a:spcAft>
                <a:spcPts val="0"/>
              </a:spcAft>
              <a:buClr>
                <a:schemeClr val="dk1"/>
              </a:buClr>
              <a:buSzPts val="1200"/>
              <a:buFont typeface="Noto Sans Symbols"/>
              <a:buChar char="✔"/>
            </a:pPr>
            <a:r>
              <a:rPr lang="en-GB" sz="1200"/>
              <a:t>Let’s now consider why all of this is particularly relevant for you as clinicians. </a:t>
            </a:r>
            <a:endParaRPr i="1"/>
          </a:p>
          <a:p>
            <a:pPr marL="285750" lvl="0" indent="-285750" algn="l" rtl="0">
              <a:spcBef>
                <a:spcPts val="0"/>
              </a:spcBef>
              <a:spcAft>
                <a:spcPts val="0"/>
              </a:spcAft>
              <a:buClr>
                <a:schemeClr val="dk1"/>
              </a:buClr>
              <a:buSzPts val="1200"/>
              <a:buFont typeface="Noto Sans Symbols"/>
              <a:buChar char="✔"/>
            </a:pPr>
            <a:r>
              <a:rPr lang="en-GB" sz="1200" i="1"/>
              <a:t>Ask the group, do we think DA is a health issue? You can ask them to call out what they think some examples of</a:t>
            </a:r>
            <a:r>
              <a:rPr lang="en-GB" sz="1200" i="1" u="sng"/>
              <a:t> </a:t>
            </a:r>
            <a:r>
              <a:rPr lang="en-GB" sz="1200" b="1" i="1" u="sng"/>
              <a:t>physical health</a:t>
            </a:r>
            <a:r>
              <a:rPr lang="en-GB" sz="1200" b="1" i="1"/>
              <a:t> </a:t>
            </a:r>
            <a:r>
              <a:rPr lang="en-GB" sz="1200" i="1"/>
              <a:t>impacts might be (mental heath will be covered in the next slide).</a:t>
            </a:r>
            <a:r>
              <a:rPr lang="en-GB" i="1"/>
              <a:t> </a:t>
            </a:r>
            <a:endParaRPr sz="1200" i="1"/>
          </a:p>
          <a:p>
            <a:pPr marL="0" lvl="0" indent="0" algn="l" rtl="0">
              <a:spcBef>
                <a:spcPts val="0"/>
              </a:spcBef>
              <a:spcAft>
                <a:spcPts val="0"/>
              </a:spcAft>
              <a:buNone/>
            </a:pPr>
            <a:endParaRPr sz="1200">
              <a:latin typeface="Calibri"/>
              <a:ea typeface="Calibri"/>
              <a:cs typeface="Calibri"/>
              <a:sym typeface="Calibri"/>
            </a:endParaRPr>
          </a:p>
          <a:p>
            <a:pPr marL="171450" lvl="0" indent="-171450" algn="l" rtl="0">
              <a:spcBef>
                <a:spcPts val="0"/>
              </a:spcBef>
              <a:spcAft>
                <a:spcPts val="0"/>
              </a:spcAft>
              <a:buClr>
                <a:schemeClr val="dk1"/>
              </a:buClr>
              <a:buSzPts val="1200"/>
              <a:buFont typeface="Noto Sans Symbols"/>
              <a:buChar char="✔"/>
            </a:pPr>
            <a:r>
              <a:rPr lang="en-GB" sz="1200"/>
              <a:t>Feedback, yes, </a:t>
            </a:r>
            <a:r>
              <a:rPr lang="en-GB"/>
              <a:t>DA</a:t>
            </a:r>
            <a:r>
              <a:rPr lang="en-GB" sz="1200"/>
              <a:t> is a health issue! Women who have experienced </a:t>
            </a:r>
            <a:r>
              <a:rPr lang="en-GB"/>
              <a:t>DA</a:t>
            </a:r>
            <a:r>
              <a:rPr lang="en-GB" sz="1200"/>
              <a:t> are:</a:t>
            </a:r>
            <a:endParaRPr/>
          </a:p>
          <a:p>
            <a:pPr marL="628650" lvl="1" indent="-171450" algn="l" rtl="0">
              <a:spcBef>
                <a:spcPts val="0"/>
              </a:spcBef>
              <a:spcAft>
                <a:spcPts val="0"/>
              </a:spcAft>
              <a:buClr>
                <a:schemeClr val="dk1"/>
              </a:buClr>
              <a:buSzPts val="1200"/>
              <a:buFont typeface="Noto Sans Symbols"/>
              <a:buChar char="▪"/>
            </a:pPr>
            <a:r>
              <a:rPr lang="en-GB" sz="1200"/>
              <a:t>2.3 times more likely to have issues with memory and concentration.</a:t>
            </a:r>
            <a:endParaRPr/>
          </a:p>
          <a:p>
            <a:pPr marL="628650" lvl="1" indent="-171450" algn="l" rtl="0">
              <a:spcBef>
                <a:spcPts val="0"/>
              </a:spcBef>
              <a:spcAft>
                <a:spcPts val="0"/>
              </a:spcAft>
              <a:buClr>
                <a:schemeClr val="dk1"/>
              </a:buClr>
              <a:buSzPts val="1200"/>
              <a:buFont typeface="Noto Sans Symbols"/>
              <a:buChar char="▪"/>
            </a:pPr>
            <a:r>
              <a:rPr lang="en-GB" sz="1200"/>
              <a:t>87% more likely to complain of pain or discomfort.</a:t>
            </a:r>
            <a:endParaRPr/>
          </a:p>
          <a:p>
            <a:pPr marL="628650" lvl="1" indent="-171450" algn="l" rtl="0">
              <a:spcBef>
                <a:spcPts val="0"/>
              </a:spcBef>
              <a:spcAft>
                <a:spcPts val="0"/>
              </a:spcAft>
              <a:buClr>
                <a:schemeClr val="dk1"/>
              </a:buClr>
              <a:buSzPts val="1200"/>
              <a:buFont typeface="Noto Sans Symbols"/>
              <a:buChar char="▪"/>
            </a:pPr>
            <a:r>
              <a:rPr lang="en-GB" sz="1200"/>
              <a:t>73% more likely to take pain medication.</a:t>
            </a:r>
            <a:endParaRPr/>
          </a:p>
          <a:p>
            <a:pPr marL="628650" lvl="1" indent="-171450" algn="l" rtl="0">
              <a:spcBef>
                <a:spcPts val="0"/>
              </a:spcBef>
              <a:spcAft>
                <a:spcPts val="0"/>
              </a:spcAft>
              <a:buClr>
                <a:schemeClr val="dk1"/>
              </a:buClr>
              <a:buSzPts val="1200"/>
              <a:buFont typeface="Noto Sans Symbols"/>
              <a:buChar char="▪"/>
            </a:pPr>
            <a:r>
              <a:rPr lang="en-GB" sz="1200"/>
              <a:t>86% more likely to take medication for sleep.</a:t>
            </a:r>
            <a:endParaRPr/>
          </a:p>
          <a:p>
            <a:pPr marL="628650" lvl="1" indent="-171450" algn="l" rtl="0">
              <a:spcBef>
                <a:spcPts val="0"/>
              </a:spcBef>
              <a:spcAft>
                <a:spcPts val="0"/>
              </a:spcAft>
              <a:buClr>
                <a:schemeClr val="dk1"/>
              </a:buClr>
              <a:buSzPts val="1200"/>
              <a:buFont typeface="Noto Sans Symbols"/>
              <a:buChar char="▪"/>
            </a:pPr>
            <a:r>
              <a:rPr lang="en-GB" sz="1200"/>
              <a:t>66% more likely to have been admitted to hospital for reasons other than labour.</a:t>
            </a:r>
            <a:endParaRPr/>
          </a:p>
          <a:p>
            <a:pPr marL="0" lvl="0" indent="0" algn="l" rtl="0">
              <a:spcBef>
                <a:spcPts val="0"/>
              </a:spcBef>
              <a:spcAft>
                <a:spcPts val="0"/>
              </a:spcAft>
              <a:buNone/>
            </a:pPr>
            <a:r>
              <a:rPr lang="en-GB" sz="1200" i="1"/>
              <a:t>(Above taken from: Potter, L. C., Morris, R., Hegarty, K., </a:t>
            </a:r>
            <a:r>
              <a:rPr lang="en-GB" sz="1200" i="1" err="1"/>
              <a:t>Garcıa</a:t>
            </a:r>
            <a:r>
              <a:rPr lang="en-GB" sz="1200" i="1"/>
              <a:t>-Moreno, C., &amp; Feder, G. (2020). Categories and health impacts of intimate partner violence in the World Health Organization multi-country study on women’s health and domestic violence. International journal of epidemiology, 1,11)</a:t>
            </a:r>
            <a:r>
              <a:rPr lang="en-GB" i="1"/>
              <a:t> </a:t>
            </a:r>
            <a:endParaRPr sz="1200" i="1">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endParaRPr sz="1200">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r>
              <a:rPr lang="en-GB" sz="1200" b="0"/>
              <a:t>THINK ABOUT:</a:t>
            </a:r>
            <a:endParaRPr/>
          </a:p>
          <a:p>
            <a:pPr marL="171450" lvl="0" indent="-171450" algn="l" rtl="0">
              <a:spcBef>
                <a:spcPts val="0"/>
              </a:spcBef>
              <a:spcAft>
                <a:spcPts val="0"/>
              </a:spcAft>
              <a:buClr>
                <a:schemeClr val="dk1"/>
              </a:buClr>
              <a:buSzPts val="1200"/>
              <a:buFont typeface="Noto Sans Symbols"/>
              <a:buChar char="✔"/>
            </a:pPr>
            <a:r>
              <a:rPr lang="en-GB" sz="1200" b="1"/>
              <a:t>Physical injuries</a:t>
            </a:r>
            <a:r>
              <a:rPr lang="en-GB" sz="1200"/>
              <a:t>: We know </a:t>
            </a:r>
            <a:r>
              <a:rPr lang="en-GB"/>
              <a:t>DA</a:t>
            </a:r>
            <a:r>
              <a:rPr lang="en-GB" sz="1200"/>
              <a:t> isn’t only physical, but we need to recognise physical injuries like burns, bruises, repeat broken bones. What are the explanations for these injuries? Do they make sense? For example, does the injury align with how the person said they fell or became hurt?</a:t>
            </a:r>
            <a:r>
              <a:rPr lang="en-GB"/>
              <a:t> In these cases it's important to ask 'what happened?' Or 'did someone else hurt you?' NOT 'how did you do this?'</a:t>
            </a:r>
            <a:endParaRPr sz="1200"/>
          </a:p>
          <a:p>
            <a:pPr marL="171450" lvl="0" indent="-171450" algn="l" rtl="0">
              <a:spcBef>
                <a:spcPts val="0"/>
              </a:spcBef>
              <a:spcAft>
                <a:spcPts val="0"/>
              </a:spcAft>
              <a:buClr>
                <a:schemeClr val="dk1"/>
              </a:buClr>
              <a:buSzPts val="1200"/>
              <a:buFont typeface="Noto Sans Symbols"/>
              <a:buChar char="✔"/>
            </a:pPr>
            <a:r>
              <a:rPr lang="en-GB" sz="1200" b="1" i="1" u="sng"/>
              <a:t>Consider presentation how presentations of physical injuries like burns and bruises might present differently on patients with black and brown skin</a:t>
            </a:r>
            <a:r>
              <a:rPr lang="en-GB" sz="1200" b="1" i="1"/>
              <a:t>. </a:t>
            </a:r>
            <a:r>
              <a:rPr lang="en-GB" sz="1200" i="1"/>
              <a:t>(See Guidance document that can be provided afterwards by Mind the Gap -</a:t>
            </a:r>
            <a:r>
              <a:rPr lang="en-GB" sz="1200">
                <a:solidFill>
                  <a:srgbClr val="B58544"/>
                </a:solidFill>
              </a:rPr>
              <a:t> </a:t>
            </a:r>
            <a:r>
              <a:rPr lang="en-GB" sz="1200" u="sng">
                <a:solidFill>
                  <a:srgbClr val="B58544"/>
                </a:solidFill>
                <a:hlinkClick r:id="rId3">
                  <a:extLst>
                    <a:ext uri="{A12FA001-AC4F-418D-AE19-62706E023703}">
                      <ahyp:hlinkClr xmlns:ahyp="http://schemas.microsoft.com/office/drawing/2018/hyperlinkcolor" val="tx"/>
                    </a:ext>
                  </a:extLst>
                </a:hlinkClick>
              </a:rPr>
              <a:t>https</a:t>
            </a:r>
            <a:r>
              <a:rPr lang="en-GB" sz="1200" i="0" u="sng" strike="noStrike">
                <a:solidFill>
                  <a:srgbClr val="B58544"/>
                </a:solidFill>
                <a:hlinkClick r:id="rId3">
                  <a:extLst>
                    <a:ext uri="{A12FA001-AC4F-418D-AE19-62706E023703}">
                      <ahyp:hlinkClr xmlns:ahyp="http://schemas.microsoft.com/office/drawing/2018/hyperlinkcolor" val="tx"/>
                    </a:ext>
                  </a:extLst>
                </a:hlinkClick>
              </a:rPr>
              <a:t>://www.blackandbrownskin.co.uk/mindthegap</a:t>
            </a:r>
            <a:r>
              <a:rPr lang="en-GB">
                <a:solidFill>
                  <a:srgbClr val="B58544"/>
                </a:solidFill>
              </a:rPr>
              <a:t>)</a:t>
            </a:r>
            <a:endParaRPr sz="1200" i="0" u="none" strike="noStrike">
              <a:solidFill>
                <a:srgbClr val="B58544"/>
              </a:solidFill>
            </a:endParaRPr>
          </a:p>
          <a:p>
            <a:pPr marL="171450" lvl="0" indent="-171450" algn="l" rtl="0">
              <a:spcBef>
                <a:spcPts val="0"/>
              </a:spcBef>
              <a:spcAft>
                <a:spcPts val="0"/>
              </a:spcAft>
              <a:buClr>
                <a:schemeClr val="dk1"/>
              </a:buClr>
              <a:buSzPts val="1200"/>
              <a:buFont typeface="Noto Sans Symbols"/>
              <a:buChar char="✔"/>
            </a:pPr>
            <a:r>
              <a:rPr lang="en-GB" sz="1200" b="1"/>
              <a:t>Gynaecological problems:</a:t>
            </a:r>
            <a:endParaRPr sz="1200"/>
          </a:p>
          <a:p>
            <a:pPr marL="628650" lvl="1" indent="-171450" algn="l" rtl="0">
              <a:spcBef>
                <a:spcPts val="0"/>
              </a:spcBef>
              <a:spcAft>
                <a:spcPts val="0"/>
              </a:spcAft>
              <a:buClr>
                <a:schemeClr val="dk1"/>
              </a:buClr>
              <a:buSzPts val="1200"/>
              <a:buFont typeface="Arial"/>
              <a:buChar char="•"/>
            </a:pPr>
            <a:r>
              <a:rPr lang="en-GB" sz="1200" b="0"/>
              <a:t>Sexually transmitted infections (STIs), urinary tract infections (UTIs), painful intercourse, chronic pelvic pain, and vaginal bleeding.</a:t>
            </a:r>
            <a:endParaRPr/>
          </a:p>
          <a:p>
            <a:pPr marL="628650" lvl="1" indent="-171450" algn="l" rtl="0">
              <a:spcBef>
                <a:spcPts val="0"/>
              </a:spcBef>
              <a:spcAft>
                <a:spcPts val="0"/>
              </a:spcAft>
              <a:buClr>
                <a:schemeClr val="dk1"/>
              </a:buClr>
              <a:buSzPts val="1200"/>
              <a:buFont typeface="Arial"/>
              <a:buChar char="•"/>
            </a:pPr>
            <a:r>
              <a:rPr lang="en-GB" sz="1200" b="0"/>
              <a:t>Gynaecological problems are the most consistent, longest lasting, and largest physical health difference between abused and non-abused women (3 x increased risk for abused women) (WHO, Understanding and addressing violence against women, 2012.)</a:t>
            </a:r>
            <a:endParaRPr/>
          </a:p>
          <a:p>
            <a:pPr marL="171450" lvl="0" indent="-171450" algn="l" rtl="0">
              <a:spcBef>
                <a:spcPts val="0"/>
              </a:spcBef>
              <a:spcAft>
                <a:spcPts val="0"/>
              </a:spcAft>
              <a:buClr>
                <a:schemeClr val="dk1"/>
              </a:buClr>
              <a:buSzPts val="1200"/>
              <a:buFont typeface="Noto Sans Symbols"/>
              <a:buChar char="✔"/>
            </a:pPr>
            <a:r>
              <a:rPr lang="en-GB" sz="1200" b="1"/>
              <a:t>Chronic physical conditions </a:t>
            </a:r>
            <a:r>
              <a:rPr lang="en-GB" sz="1200" b="0"/>
              <a:t>e.g., gastrointestinal disorders, fibromyalgia, chronic pain, chronic tiredness - almost all conditions that can be exacerbated by stress are more common in victims and survivors of </a:t>
            </a:r>
            <a:r>
              <a:rPr lang="en-GB"/>
              <a:t>DA</a:t>
            </a:r>
            <a:r>
              <a:rPr lang="en-GB" sz="1200" b="0"/>
              <a:t>, e.g., Irritable bowel syndrome (IBS), UTIs, insomnia, high blood pressure.</a:t>
            </a:r>
            <a:endParaRPr/>
          </a:p>
          <a:p>
            <a:pPr marL="171450" lvl="0" indent="-171450" algn="l" rtl="0">
              <a:spcBef>
                <a:spcPts val="0"/>
              </a:spcBef>
              <a:spcAft>
                <a:spcPts val="0"/>
              </a:spcAft>
              <a:buClr>
                <a:schemeClr val="dk1"/>
              </a:buClr>
              <a:buSzPts val="1200"/>
              <a:buFont typeface="Noto Sans Symbols"/>
              <a:buChar char="✔"/>
            </a:pPr>
            <a:r>
              <a:rPr lang="en-GB" sz="1200" b="1"/>
              <a:t>Emerging evidence suggests that experiencing domestic abuse may be associated with worsening menopause symptoms and that menopause may lead to changes or escalation in domestic abuse. </a:t>
            </a:r>
            <a:r>
              <a:rPr lang="en-GB" sz="1200"/>
              <a:t> Nearly four in ten (39%) women killed by men in the UK are in the 36-55 age range (Femicide Census 2020). Menopause related health care appointments can be a key opportunity for intervention with women who may not otherwise disclose or identify their experiences as domestic abuse. </a:t>
            </a:r>
            <a:r>
              <a:rPr lang="en-GB" i="1">
                <a:highlight>
                  <a:srgbClr val="F3F2F1"/>
                </a:highlight>
              </a:rPr>
              <a:t>(further research and guidance for GP's can be provided post training, documents are stored in the IRIS google site.)</a:t>
            </a:r>
            <a:endParaRPr/>
          </a:p>
          <a:p>
            <a:pPr marL="0" lvl="0" indent="0" algn="l" rtl="0">
              <a:spcBef>
                <a:spcPts val="0"/>
              </a:spcBef>
              <a:spcAft>
                <a:spcPts val="0"/>
              </a:spcAft>
              <a:buNone/>
            </a:pPr>
            <a:endParaRPr sz="1200" i="1">
              <a:latin typeface="Calibri"/>
              <a:ea typeface="Calibri"/>
              <a:cs typeface="Calibri"/>
              <a:sym typeface="Calibri"/>
            </a:endParaRPr>
          </a:p>
          <a:p>
            <a:pPr marL="0" lvl="0" indent="0" algn="ctr" rtl="0">
              <a:spcBef>
                <a:spcPts val="0"/>
              </a:spcBef>
              <a:spcAft>
                <a:spcPts val="0"/>
              </a:spcAft>
              <a:buNone/>
            </a:pPr>
            <a:r>
              <a:rPr lang="en-GB"/>
              <a:t> </a:t>
            </a:r>
            <a:r>
              <a:rPr lang="en-GB" sz="1200"/>
              <a:t>Ultimately, when </a:t>
            </a:r>
            <a:r>
              <a:rPr lang="en-GB" sz="1200" b="0"/>
              <a:t>we are tired, stressed, overworked this can take a toll on our physical health. Imagine someone experiencing any number of the forms of abuse we’ve looked at - constantly walking on eggshells, being anxious, afraid, nervous, being consistently under high stress within the home.</a:t>
            </a:r>
            <a:r>
              <a:rPr lang="en-GB"/>
              <a:t> This is bound to impact on their physical health.  </a:t>
            </a:r>
            <a:endParaRPr sz="1200"/>
          </a:p>
          <a:p>
            <a:pPr marL="0" lvl="0" indent="0" algn="l" rtl="0">
              <a:spcBef>
                <a:spcPts val="0"/>
              </a:spcBef>
              <a:spcAft>
                <a:spcPts val="0"/>
              </a:spcAft>
              <a:buNone/>
            </a:pPr>
            <a:endParaRPr sz="1200" b="0">
              <a:latin typeface="Calibri"/>
              <a:ea typeface="Calibri"/>
              <a:cs typeface="Calibri"/>
              <a:sym typeface="Calibri"/>
            </a:endParaRPr>
          </a:p>
          <a:p>
            <a:pPr marL="171450" lvl="0" indent="-171450" algn="l" rtl="0">
              <a:spcBef>
                <a:spcPts val="0"/>
              </a:spcBef>
              <a:spcAft>
                <a:spcPts val="0"/>
              </a:spcAft>
              <a:buClr>
                <a:schemeClr val="dk1"/>
              </a:buClr>
              <a:buSzPts val="1200"/>
              <a:buFont typeface="Noto Sans Symbols"/>
              <a:buChar char="✔"/>
            </a:pPr>
            <a:r>
              <a:rPr lang="en-GB" sz="1200" b="1"/>
              <a:t>Consider repeat attendances </a:t>
            </a:r>
            <a:r>
              <a:rPr lang="en-GB" sz="1200" b="0"/>
              <a:t>at the general practice and those patients whose health presentations are complex and difficult to diagnose.</a:t>
            </a:r>
            <a:endParaRPr/>
          </a:p>
          <a:p>
            <a:pPr marL="171450" lvl="0" indent="-171450" algn="l" rtl="0">
              <a:spcBef>
                <a:spcPts val="0"/>
              </a:spcBef>
              <a:spcAft>
                <a:spcPts val="0"/>
              </a:spcAft>
              <a:buClr>
                <a:schemeClr val="dk1"/>
              </a:buClr>
              <a:buSzPts val="1200"/>
              <a:buFont typeface="Noto Sans Symbols"/>
              <a:buChar char="✔"/>
            </a:pPr>
            <a:r>
              <a:rPr lang="en-GB" sz="1200" b="1"/>
              <a:t>Worst case health impact is death </a:t>
            </a:r>
            <a:r>
              <a:rPr lang="en-GB" sz="1200" b="0"/>
              <a:t>– Two to three women are killed every week in England and Wales by a current or ex intimate partner (Office for National Statistics (2019) Homicide in England and Wales: year ending March 2018 (average taken over 10 years)). Sadly, we know his figure is much higher when we include women killed by family members.</a:t>
            </a:r>
            <a:endParaRPr/>
          </a:p>
          <a:p>
            <a:pPr marL="171450" lvl="0" indent="-171450" algn="l" rtl="0">
              <a:spcBef>
                <a:spcPts val="0"/>
              </a:spcBef>
              <a:spcAft>
                <a:spcPts val="0"/>
              </a:spcAft>
              <a:buClr>
                <a:schemeClr val="dk1"/>
              </a:buClr>
              <a:buSzPts val="1200"/>
              <a:buFont typeface="Noto Sans Symbols"/>
              <a:buChar char="✔"/>
            </a:pPr>
            <a:r>
              <a:rPr lang="en-GB" u="sng"/>
              <a:t>We will cover specific health indicators for non-fatal strangulation in clinical two but this might include stroke, particularly in younger women. </a:t>
            </a:r>
            <a:endParaRPr/>
          </a:p>
          <a:p>
            <a:pPr marL="0" lvl="0" indent="0" algn="l" rtl="0">
              <a:spcBef>
                <a:spcPts val="0"/>
              </a:spcBef>
              <a:spcAft>
                <a:spcPts val="0"/>
              </a:spcAft>
              <a:buNone/>
            </a:pPr>
            <a:endParaRPr/>
          </a:p>
        </p:txBody>
      </p:sp>
      <p:sp>
        <p:nvSpPr>
          <p:cNvPr id="325" name="Google Shape;325;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u="sng"/>
              <a:t>Key objectives/learning points:</a:t>
            </a:r>
            <a:endParaRPr/>
          </a:p>
          <a:p>
            <a:pPr marL="0" lvl="0" indent="0" algn="l">
              <a:spcBef>
                <a:spcPts val="0"/>
              </a:spcBef>
              <a:spcAft>
                <a:spcPts val="0"/>
              </a:spcAft>
              <a:buSzPts val="1200"/>
              <a:buFont typeface="Calibri"/>
              <a:buNone/>
            </a:pPr>
            <a:endParaRPr lang="en-US" u="sng"/>
          </a:p>
          <a:p>
            <a:pPr marL="0" indent="0"/>
            <a:r>
              <a:rPr lang="en-US"/>
              <a:t>What signs might you notice in a patient that has experienced non-fatal strangulation?</a:t>
            </a:r>
          </a:p>
          <a:p>
            <a:pPr marL="171450" indent="-171450">
              <a:buFont typeface="Calibri"/>
              <a:buChar char="-"/>
            </a:pPr>
            <a:r>
              <a:rPr lang="en-US"/>
              <a:t>Bruising</a:t>
            </a:r>
          </a:p>
          <a:p>
            <a:pPr marL="171450" indent="-171450">
              <a:buFont typeface="Calibri"/>
              <a:buChar char="-"/>
            </a:pPr>
            <a:r>
              <a:rPr lang="en-US"/>
              <a:t>-Raspy voice or changes to the voice</a:t>
            </a:r>
          </a:p>
          <a:p>
            <a:pPr marL="171450" indent="-171450">
              <a:buFont typeface="Calibri"/>
              <a:buChar char="-"/>
            </a:pPr>
            <a:r>
              <a:rPr lang="en-US"/>
              <a:t>Difficulty swallowing</a:t>
            </a:r>
          </a:p>
          <a:p>
            <a:pPr marL="171450" indent="-171450">
              <a:buFont typeface="Calibri"/>
              <a:buChar char="-"/>
            </a:pPr>
            <a:r>
              <a:rPr lang="en-US"/>
              <a:t>Difficulty breathing</a:t>
            </a:r>
          </a:p>
          <a:p>
            <a:pPr marL="171450" indent="-171450">
              <a:buFont typeface="Calibri"/>
              <a:buChar char="-"/>
            </a:pPr>
            <a:r>
              <a:rPr lang="en-US"/>
              <a:t>Nausea/dizziness</a:t>
            </a:r>
          </a:p>
          <a:p>
            <a:pPr marL="171450" indent="-171450">
              <a:buFont typeface="Calibri"/>
              <a:buChar char="-"/>
            </a:pPr>
            <a:r>
              <a:rPr lang="en-US"/>
              <a:t>Petechiae (Small red or purple spots) on neck/face/eyes.</a:t>
            </a:r>
          </a:p>
          <a:p>
            <a:pPr marL="171450" indent="-171450">
              <a:buFont typeface="Calibri"/>
              <a:buChar char="-"/>
            </a:pPr>
            <a:r>
              <a:rPr lang="en-US"/>
              <a:t>-</a:t>
            </a:r>
            <a:r>
              <a:rPr lang="en-US" err="1"/>
              <a:t>Incontenence</a:t>
            </a:r>
            <a:r>
              <a:rPr lang="en-US"/>
              <a:t> issues</a:t>
            </a:r>
          </a:p>
          <a:p>
            <a:pPr marL="171450" indent="-171450">
              <a:buFont typeface="Calibri"/>
              <a:buChar char="-"/>
            </a:pPr>
            <a:r>
              <a:rPr lang="en-US">
                <a:hlinkClick r:id="rId3"/>
              </a:rPr>
              <a:t>Non-fatal-strangulation-Survey-June-2020-.pdf (safelives.org.uk)</a:t>
            </a:r>
            <a:endParaRPr lang="en-US"/>
          </a:p>
          <a:p>
            <a:pPr marL="171450" indent="-171450">
              <a:buClr>
                <a:schemeClr val="dk1"/>
              </a:buClr>
              <a:buFont typeface="Calibri"/>
              <a:buChar char="-"/>
            </a:pPr>
            <a:endParaRPr lang="en-US"/>
          </a:p>
          <a:p>
            <a:pPr marL="171450" lvl="0" indent="-171450" algn="l" rtl="0">
              <a:spcBef>
                <a:spcPts val="0"/>
              </a:spcBef>
              <a:spcAft>
                <a:spcPts val="0"/>
              </a:spcAft>
              <a:buClr>
                <a:schemeClr val="dk1"/>
              </a:buClr>
              <a:buSzPts val="1200"/>
              <a:buFont typeface="Calibri"/>
              <a:buChar char="-"/>
            </a:pPr>
            <a:r>
              <a:rPr lang="en-US"/>
              <a:t>Definition: </a:t>
            </a:r>
            <a:endParaRPr/>
          </a:p>
          <a:p>
            <a:pPr marL="628650" lvl="1" indent="-171450" algn="l" rtl="0">
              <a:spcBef>
                <a:spcPts val="0"/>
              </a:spcBef>
              <a:spcAft>
                <a:spcPts val="0"/>
              </a:spcAft>
              <a:buClr>
                <a:schemeClr val="dk1"/>
              </a:buClr>
              <a:buSzPts val="1200"/>
              <a:buFont typeface="Noto Sans Symbols"/>
              <a:buChar char="▪"/>
            </a:pPr>
            <a:r>
              <a:rPr lang="en-US"/>
              <a:t>The creation of the new offence for </a:t>
            </a:r>
            <a:r>
              <a:rPr lang="en-US" b="1" u="sng">
                <a:solidFill>
                  <a:schemeClr val="hlink"/>
                </a:solidFill>
                <a:hlinkClick r:id="rId4"/>
              </a:rPr>
              <a:t>non-fatal strangulation</a:t>
            </a:r>
            <a:r>
              <a:rPr lang="en-US"/>
              <a:t> in an attempt to control or induce fear, came into force in June 2022.</a:t>
            </a:r>
            <a:endParaRPr/>
          </a:p>
          <a:p>
            <a:pPr marL="628650" lvl="1" indent="-171450" algn="l" rtl="0">
              <a:spcBef>
                <a:spcPts val="0"/>
              </a:spcBef>
              <a:spcAft>
                <a:spcPts val="0"/>
              </a:spcAft>
              <a:buClr>
                <a:schemeClr val="dk1"/>
              </a:buClr>
              <a:buSzPts val="1200"/>
              <a:buFont typeface="Noto Sans Symbols"/>
              <a:buChar char="▪"/>
            </a:pPr>
            <a:r>
              <a:rPr lang="en-US"/>
              <a:t>(DA Act 2021) introduced the offences of non-fatal strangulation and non-fatal suffocation.</a:t>
            </a:r>
            <a:endParaRPr/>
          </a:p>
          <a:p>
            <a:pPr marL="628650" lvl="1" indent="-171450" algn="l" rtl="0">
              <a:spcBef>
                <a:spcPts val="0"/>
              </a:spcBef>
              <a:spcAft>
                <a:spcPts val="0"/>
              </a:spcAft>
              <a:buClr>
                <a:schemeClr val="dk1"/>
              </a:buClr>
              <a:buSzPts val="1200"/>
              <a:buFont typeface="Noto Sans Symbols"/>
              <a:buChar char="▪"/>
            </a:pPr>
            <a:r>
              <a:rPr lang="en-US"/>
              <a:t>It followed concerns that perpetrators were avoiding punishment as the act can often leave no visible injury, making it harder to prosecute under existing offences such as Actual Bodily Harm (ABH).</a:t>
            </a:r>
            <a:endParaRPr/>
          </a:p>
          <a:p>
            <a:pPr marL="628650" lvl="1" indent="-171450" algn="l" rtl="0">
              <a:spcBef>
                <a:spcPts val="0"/>
              </a:spcBef>
              <a:spcAft>
                <a:spcPts val="0"/>
              </a:spcAft>
              <a:buClr>
                <a:schemeClr val="dk1"/>
              </a:buClr>
              <a:buSzPts val="1200"/>
              <a:buFont typeface="Noto Sans Symbols"/>
              <a:buChar char="▪"/>
            </a:pPr>
            <a:r>
              <a:rPr lang="en-US"/>
              <a:t>The offence will apply to any case where a person intentionally strangles or suffocates another person, including in cases of domestic abuse.</a:t>
            </a:r>
            <a:endParaRPr/>
          </a:p>
          <a:p>
            <a:pPr marL="628650" lvl="1" indent="-171450" algn="l" rtl="0">
              <a:spcBef>
                <a:spcPts val="0"/>
              </a:spcBef>
              <a:spcAft>
                <a:spcPts val="0"/>
              </a:spcAft>
              <a:buClr>
                <a:schemeClr val="dk1"/>
              </a:buClr>
              <a:buSzPts val="1200"/>
              <a:buFont typeface="Noto Sans Symbols"/>
              <a:buChar char="▪"/>
            </a:pPr>
            <a:r>
              <a:rPr lang="en-US"/>
              <a:t>The offence applies in England and Wales.</a:t>
            </a:r>
            <a:endParaRPr/>
          </a:p>
          <a:p>
            <a:pPr marL="628650" lvl="1" indent="-171450" algn="l" rtl="0">
              <a:spcBef>
                <a:spcPts val="0"/>
              </a:spcBef>
              <a:spcAft>
                <a:spcPts val="0"/>
              </a:spcAft>
              <a:buClr>
                <a:schemeClr val="dk1"/>
              </a:buClr>
              <a:buSzPts val="1200"/>
              <a:buFont typeface="Noto Sans Symbols"/>
              <a:buChar char="▪"/>
            </a:pPr>
            <a:r>
              <a:rPr lang="en-US"/>
              <a:t>The offence will also apply where strangulation or suffocation is committed abroad by a British national or by a person who is habitually resident in England or Wales, as if the offence had happened in England and Wales.</a:t>
            </a:r>
            <a:endParaRPr/>
          </a:p>
          <a:p>
            <a:pPr marL="628650" lvl="1" indent="-171450" algn="l" rtl="0">
              <a:spcBef>
                <a:spcPts val="0"/>
              </a:spcBef>
              <a:spcAft>
                <a:spcPts val="0"/>
              </a:spcAft>
              <a:buClr>
                <a:schemeClr val="dk1"/>
              </a:buClr>
              <a:buSzPts val="1200"/>
              <a:buFont typeface="Noto Sans Symbols"/>
              <a:buChar char="▪"/>
            </a:pPr>
            <a:r>
              <a:rPr lang="en-US"/>
              <a:t>This offence applies where strangulation is non-fatal and does not result in death of the victim.</a:t>
            </a:r>
            <a:endParaRPr/>
          </a:p>
          <a:p>
            <a:pPr marL="1085850" marR="0" lvl="1" indent="-171450" algn="l" rtl="0">
              <a:lnSpc>
                <a:spcPct val="100000"/>
              </a:lnSpc>
              <a:spcBef>
                <a:spcPts val="0"/>
              </a:spcBef>
              <a:spcAft>
                <a:spcPts val="0"/>
              </a:spcAft>
              <a:buClr>
                <a:schemeClr val="dk1"/>
              </a:buClr>
              <a:buSzPts val="1200"/>
              <a:buFont typeface="Noto Sans Symbols"/>
              <a:buChar char="▪"/>
            </a:pPr>
            <a:r>
              <a:rPr lang="en-US"/>
              <a:t>Non-fatal strangulation: This could include holding hands or an arm around the throat, ligature i.e., using an item such as a scarf or a belt tightened around the neck, hanging, </a:t>
            </a:r>
            <a:r>
              <a:rPr lang="en-US" b="0" i="0">
                <a:solidFill>
                  <a:srgbClr val="444444"/>
                </a:solidFill>
                <a:latin typeface="Lato"/>
                <a:ea typeface="Lato"/>
                <a:cs typeface="Lato"/>
                <a:sym typeface="Lato"/>
              </a:rPr>
              <a:t>pressure on the neck from a foot or knee</a:t>
            </a:r>
            <a:endParaRPr/>
          </a:p>
          <a:p>
            <a:pPr marL="1085850" lvl="1" indent="-171450" algn="l" rtl="0">
              <a:spcBef>
                <a:spcPts val="0"/>
              </a:spcBef>
              <a:spcAft>
                <a:spcPts val="0"/>
              </a:spcAft>
              <a:buClr>
                <a:schemeClr val="dk1"/>
              </a:buClr>
              <a:buSzPts val="1200"/>
              <a:buFont typeface="Noto Sans Symbols"/>
              <a:buChar char="▪"/>
            </a:pPr>
            <a:r>
              <a:rPr lang="en-US"/>
              <a:t>Non-fatal suffocation: This include smothering someone with an item such as a pillow, forcible holding their head under water, </a:t>
            </a:r>
            <a:endParaRPr/>
          </a:p>
          <a:p>
            <a:pPr marL="171450" lvl="0" indent="-171450" algn="l" rtl="0">
              <a:spcBef>
                <a:spcPts val="0"/>
              </a:spcBef>
              <a:spcAft>
                <a:spcPts val="0"/>
              </a:spcAft>
              <a:buClr>
                <a:schemeClr val="dk1"/>
              </a:buClr>
              <a:buSzPts val="1200"/>
              <a:buFont typeface="Calibri"/>
              <a:buChar char="-"/>
            </a:pPr>
            <a:r>
              <a:rPr lang="en-US"/>
              <a:t>Who is impacted: </a:t>
            </a:r>
            <a:endParaRPr/>
          </a:p>
          <a:p>
            <a:pPr marL="628650" lvl="1" indent="-171450" algn="l" rtl="0">
              <a:spcBef>
                <a:spcPts val="0"/>
              </a:spcBef>
              <a:spcAft>
                <a:spcPts val="0"/>
              </a:spcAft>
              <a:buClr>
                <a:schemeClr val="dk1"/>
              </a:buClr>
              <a:buSzPts val="1200"/>
              <a:buFont typeface="Noto Sans Symbols"/>
              <a:buChar char="▪"/>
            </a:pPr>
            <a:r>
              <a:rPr lang="en-US"/>
              <a:t>This is a vastly gendered crime and is almost exclusively men strangling women.</a:t>
            </a:r>
            <a:endParaRPr/>
          </a:p>
          <a:p>
            <a:pPr marL="628650" lvl="1" indent="-171450" algn="l" rtl="0">
              <a:spcBef>
                <a:spcPts val="0"/>
              </a:spcBef>
              <a:spcAft>
                <a:spcPts val="0"/>
              </a:spcAft>
              <a:buClr>
                <a:schemeClr val="dk1"/>
              </a:buClr>
              <a:buSzPts val="1200"/>
              <a:buFont typeface="Noto Sans Symbols"/>
              <a:buChar char="▪"/>
            </a:pPr>
            <a:r>
              <a:rPr lang="en-US"/>
              <a:t>1 in 4 women accessing community and refuge services reported having experienced strangulation or suffocation . </a:t>
            </a:r>
            <a:endParaRPr/>
          </a:p>
          <a:p>
            <a:pPr marL="171450" lvl="0" indent="-171450" algn="l" rtl="0">
              <a:spcBef>
                <a:spcPts val="0"/>
              </a:spcBef>
              <a:spcAft>
                <a:spcPts val="0"/>
              </a:spcAft>
              <a:buClr>
                <a:schemeClr val="dk1"/>
              </a:buClr>
              <a:buSzPts val="1200"/>
              <a:buFont typeface="Calibri"/>
              <a:buChar char="-"/>
            </a:pPr>
            <a:r>
              <a:rPr lang="en-US"/>
              <a:t>Risk: </a:t>
            </a:r>
            <a:endParaRPr/>
          </a:p>
          <a:p>
            <a:pPr marL="628650" lvl="1" indent="-171450" algn="l" rtl="0">
              <a:spcBef>
                <a:spcPts val="0"/>
              </a:spcBef>
              <a:spcAft>
                <a:spcPts val="0"/>
              </a:spcAft>
              <a:buClr>
                <a:schemeClr val="dk1"/>
              </a:buClr>
              <a:buSzPts val="1200"/>
              <a:buFont typeface="Noto Sans Symbols"/>
              <a:buChar char="▪"/>
            </a:pPr>
            <a:r>
              <a:rPr lang="en-US"/>
              <a:t>Women who are subjected to non-fatal strangulation are 7 times more likely to be killed and perpetrators who strangle or suffocated have been described as the most dangerous. </a:t>
            </a:r>
            <a:endParaRPr/>
          </a:p>
          <a:p>
            <a:pPr marL="628650" lvl="1" indent="-171450" algn="l" rtl="0">
              <a:spcBef>
                <a:spcPts val="0"/>
              </a:spcBef>
              <a:spcAft>
                <a:spcPts val="0"/>
              </a:spcAft>
              <a:buClr>
                <a:schemeClr val="dk1"/>
              </a:buClr>
              <a:buSzPts val="1200"/>
              <a:buFont typeface="Noto Sans Symbols"/>
              <a:buChar char="▪"/>
            </a:pPr>
            <a:r>
              <a:rPr lang="en-US"/>
              <a:t>In the decade to March 2020, strangulation or asphyxiation was consistently the second most frequent cause of homicide for women killed by men </a:t>
            </a:r>
            <a:r>
              <a:rPr lang="en-US" i="1"/>
              <a:t>(Femicide Census 2020. 010998-2020-Femicide-Report_V2.pdf  (femicidecensus.org)</a:t>
            </a:r>
            <a:endParaRPr/>
          </a:p>
          <a:p>
            <a:pPr marL="628650" lvl="1" indent="-171450" algn="l" rtl="0">
              <a:spcBef>
                <a:spcPts val="0"/>
              </a:spcBef>
              <a:spcAft>
                <a:spcPts val="0"/>
              </a:spcAft>
              <a:buClr>
                <a:schemeClr val="dk1"/>
              </a:buClr>
              <a:buSzPts val="1200"/>
              <a:buFont typeface="Noto Sans Symbols"/>
              <a:buChar char="▪"/>
            </a:pPr>
            <a:r>
              <a:rPr lang="en-US" b="1"/>
              <a:t>There is no safe way to strangle during sex; there may be push back from those who identify as part of the 'kink' community but it is proven that loss of consciousness can happen 6.8 seconds into strangulation and it only takes the level of pressure as opening a can of coke for a short duration to cause serious harm. This means that even with initial consent things can quickly change and therefore there is no safe way to strangle during sex. </a:t>
            </a:r>
            <a:endParaRPr b="1"/>
          </a:p>
          <a:p>
            <a:pPr marL="628650" lvl="1" indent="-95250" algn="l" rtl="0">
              <a:spcBef>
                <a:spcPts val="0"/>
              </a:spcBef>
              <a:spcAft>
                <a:spcPts val="0"/>
              </a:spcAft>
              <a:buClr>
                <a:schemeClr val="dk1"/>
              </a:buClr>
              <a:buSzPts val="1200"/>
              <a:buFont typeface="Noto Sans Symbols"/>
              <a:buNone/>
            </a:pPr>
            <a:endParaRPr/>
          </a:p>
          <a:p>
            <a:pPr marL="0" lvl="0" indent="0" algn="l" rtl="0">
              <a:spcBef>
                <a:spcPts val="0"/>
              </a:spcBef>
              <a:spcAft>
                <a:spcPts val="0"/>
              </a:spcAft>
              <a:buNone/>
            </a:pPr>
            <a:endParaRPr/>
          </a:p>
        </p:txBody>
      </p:sp>
      <p:sp>
        <p:nvSpPr>
          <p:cNvPr id="297" name="Google Shape;297;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a:effectLst/>
                <a:latin typeface="Roboto" panose="02000000000000000000" pitchFamily="2" charset="0"/>
              </a:rPr>
              <a:t>Quote from client . Centre for justice DA and brain injury -  “S</a:t>
            </a:r>
            <a:r>
              <a:rPr lang="en-US" sz="1200" b="0" i="1" u="none" strike="noStrike">
                <a:effectLst/>
                <a:latin typeface="Roboto" panose="02000000000000000000" pitchFamily="2" charset="0"/>
              </a:rPr>
              <a:t>trangulation was probably the main one and he would do it to the point that I would pass out, to the point I wet myself, which I would later learn wasn’t because I was scared. It was because I was dying.”</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1" u="none" strike="noStrike">
              <a:effectLst/>
              <a:latin typeface="Roboto" panose="02000000000000000000" pitchFamily="2" charset="0"/>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a:effectLst/>
              <a:latin typeface="Roboto" panose="02000000000000000000" pitchFamily="2" charset="0"/>
            </a:endParaRPr>
          </a:p>
          <a:p>
            <a:endParaRPr lang="en-GB"/>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12</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35901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2" name="Google Shape;38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0" i="0" u="sng" strike="noStrike">
                <a:solidFill>
                  <a:srgbClr val="000000"/>
                </a:solidFill>
              </a:rPr>
              <a:t>Key objectives/learning points:</a:t>
            </a:r>
            <a:r>
              <a:rPr lang="en-GB" u="sng">
                <a:solidFill>
                  <a:srgbClr val="000000"/>
                </a:solidFill>
              </a:rPr>
              <a:t> </a:t>
            </a:r>
            <a:endParaRPr sz="1200" b="0" i="0" u="sng" strike="noStrike">
              <a:solidFill>
                <a:srgbClr val="000000"/>
              </a:solidFill>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endParaRPr>
              <a:latin typeface="Calibri"/>
              <a:ea typeface="Calibri"/>
              <a:cs typeface="Calibri"/>
              <a:sym typeface="Calibri"/>
            </a:endParaRPr>
          </a:p>
          <a:p>
            <a:pPr marL="171450" lvl="0" indent="-171450" algn="l" rtl="0">
              <a:spcBef>
                <a:spcPts val="0"/>
              </a:spcBef>
              <a:spcAft>
                <a:spcPts val="0"/>
              </a:spcAft>
              <a:buClr>
                <a:schemeClr val="dk1"/>
              </a:buClr>
              <a:buSzPts val="1200"/>
              <a:buFont typeface="Noto Sans Symbols"/>
              <a:buChar char="✔"/>
            </a:pPr>
            <a:r>
              <a:rPr lang="en-GB"/>
              <a:t>Undoubtedly the longest and most enduring effect on victims of DA is on their mental health. Both research and data from specialist services have shown this over the decades.</a:t>
            </a:r>
            <a:endParaRPr/>
          </a:p>
          <a:p>
            <a:pPr marL="171450" lvl="0" indent="-171450" algn="l" rtl="0">
              <a:spcBef>
                <a:spcPts val="0"/>
              </a:spcBef>
              <a:spcAft>
                <a:spcPts val="0"/>
              </a:spcAft>
              <a:buClr>
                <a:schemeClr val="dk1"/>
              </a:buClr>
              <a:buSzPts val="1200"/>
              <a:buFont typeface="Noto Sans Symbols"/>
              <a:buChar char="✔"/>
            </a:pPr>
            <a:r>
              <a:rPr lang="en-GB" i="1"/>
              <a:t>Talk through the figures on the slide and help attendees understand the impact of DA on victim's mental health (Full research papers are available to you in your IRIS resources)</a:t>
            </a:r>
            <a:endParaRPr/>
          </a:p>
          <a:p>
            <a:pPr marL="171450" lvl="0" indent="-171450" algn="l" rtl="0">
              <a:spcBef>
                <a:spcPts val="0"/>
              </a:spcBef>
              <a:spcAft>
                <a:spcPts val="0"/>
              </a:spcAft>
              <a:buClr>
                <a:schemeClr val="dk1"/>
              </a:buClr>
              <a:buSzPts val="1200"/>
              <a:buFont typeface="Noto Sans Symbols"/>
              <a:buChar char="✔"/>
            </a:pPr>
            <a:r>
              <a:rPr lang="en-GB" b="1" i="0"/>
              <a:t>Consider how intersecting identities could be at increased risk of poor mental health in association with </a:t>
            </a:r>
            <a:r>
              <a:rPr lang="en-GB" b="1"/>
              <a:t>DA</a:t>
            </a:r>
            <a:r>
              <a:rPr lang="en-GB" b="1" i="0"/>
              <a:t>:</a:t>
            </a:r>
            <a:r>
              <a:rPr lang="en-GB"/>
              <a:t> </a:t>
            </a:r>
            <a:endParaRPr/>
          </a:p>
          <a:p>
            <a:pPr marL="628650" lvl="1" indent="-171450" algn="l" rtl="0">
              <a:spcBef>
                <a:spcPts val="0"/>
              </a:spcBef>
              <a:spcAft>
                <a:spcPts val="0"/>
              </a:spcAft>
              <a:buClr>
                <a:schemeClr val="dk1"/>
              </a:buClr>
              <a:buSzPts val="1200"/>
              <a:buFont typeface="Noto Sans Symbols"/>
              <a:buChar char="▪"/>
            </a:pPr>
            <a:r>
              <a:rPr lang="en-GB"/>
              <a:t>LGBT+ victims/survivors are almost twice as likely to attempt suicide and more than twice as likely to self-harm (</a:t>
            </a:r>
            <a:r>
              <a:rPr lang="en-GB" err="1"/>
              <a:t>SafeLives</a:t>
            </a:r>
            <a:r>
              <a:rPr lang="en-GB"/>
              <a:t>, 2015).</a:t>
            </a:r>
            <a:endParaRPr/>
          </a:p>
          <a:p>
            <a:pPr marL="628650" lvl="1" indent="-171450" algn="l" rtl="0">
              <a:spcBef>
                <a:spcPts val="0"/>
              </a:spcBef>
              <a:spcAft>
                <a:spcPts val="0"/>
              </a:spcAft>
              <a:buClr>
                <a:schemeClr val="dk1"/>
              </a:buClr>
              <a:buSzPts val="1200"/>
              <a:buFont typeface="Noto Sans Symbols"/>
              <a:buChar char="▪"/>
            </a:pPr>
            <a:r>
              <a:rPr lang="en-GB"/>
              <a:t>Findings show that Black and </a:t>
            </a:r>
            <a:r>
              <a:rPr lang="en-GB" err="1"/>
              <a:t>minoritised</a:t>
            </a:r>
            <a:r>
              <a:rPr lang="en-GB"/>
              <a:t> women across all age groups are likely to experience depression, a sleeping disorder and panic and anxiety attacks (Parliament. House of Commons, 2018).</a:t>
            </a:r>
            <a:endParaRPr/>
          </a:p>
          <a:p>
            <a:pPr marL="628650" lvl="1" indent="-171450" algn="l" rtl="0">
              <a:spcBef>
                <a:spcPts val="0"/>
              </a:spcBef>
              <a:spcAft>
                <a:spcPts val="0"/>
              </a:spcAft>
              <a:buClr>
                <a:schemeClr val="dk1"/>
              </a:buClr>
              <a:buSzPts val="1200"/>
              <a:buFont typeface="Noto Sans Symbols"/>
              <a:buChar char="▪"/>
            </a:pPr>
            <a:r>
              <a:rPr lang="en-GB"/>
              <a:t>There is a higher incidence of self-harm and suicide amongst young Asian women experiencing DVA (Husain et al., 2006; </a:t>
            </a:r>
            <a:r>
              <a:rPr lang="en-GB" err="1"/>
              <a:t>Mouji</a:t>
            </a:r>
            <a:r>
              <a:rPr lang="en-GB"/>
              <a:t>, 2008).</a:t>
            </a:r>
            <a:endParaRPr/>
          </a:p>
          <a:p>
            <a:pPr marL="171450" lvl="0" indent="-171450" algn="l" rtl="0">
              <a:spcBef>
                <a:spcPts val="0"/>
              </a:spcBef>
              <a:spcAft>
                <a:spcPts val="0"/>
              </a:spcAft>
              <a:buClr>
                <a:schemeClr val="dk1"/>
              </a:buClr>
              <a:buSzPts val="1200"/>
              <a:buFont typeface="Noto Sans Symbols"/>
              <a:buChar char="✔"/>
            </a:pPr>
            <a:r>
              <a:rPr lang="en-GB"/>
              <a:t>Perpetrators will often exploit their victim's mental ill-health as well as using medication as a form of abuse i.e., over medicating or under medicating, hiding prescribed medication, cancelling subscriptions, or collecting and throwing away medication. Think about those patients who aren't taking their medication or the medication doesn't seem to be effective – this could be because it's not being taken. </a:t>
            </a:r>
            <a:endParaRPr/>
          </a:p>
          <a:p>
            <a:pPr marL="171450" lvl="0" indent="-171450" algn="l" rtl="0">
              <a:spcBef>
                <a:spcPts val="0"/>
              </a:spcBef>
              <a:spcAft>
                <a:spcPts val="0"/>
              </a:spcAft>
              <a:buClr>
                <a:schemeClr val="dk1"/>
              </a:buClr>
              <a:buSzPts val="1200"/>
              <a:buFont typeface="Noto Sans Symbols"/>
              <a:buChar char="✔"/>
            </a:pPr>
            <a:r>
              <a:rPr lang="en-GB"/>
              <a:t>Consider how patients who have experienced trauma might present. Sometimes these patients may struggle to engage with or trust professionals, perhaps could appear angry or uncooperative. It’s important to consider what could be behind these presentations. </a:t>
            </a:r>
            <a:endParaRPr/>
          </a:p>
          <a:p>
            <a:pPr marL="171450" lvl="0" indent="-171450" algn="l" rtl="0">
              <a:spcBef>
                <a:spcPts val="0"/>
              </a:spcBef>
              <a:spcAft>
                <a:spcPts val="0"/>
              </a:spcAft>
              <a:buClr>
                <a:schemeClr val="dk1"/>
              </a:buClr>
              <a:buSzPts val="1200"/>
              <a:buFont typeface="Noto Sans Symbols"/>
              <a:buChar char="✔"/>
            </a:pPr>
            <a:r>
              <a:rPr lang="en-GB"/>
              <a:t>Remember our figure from the quiz , victims of DA may be likely to attempt to end their own life (50 women every day). Consider those who have this noted in their medical record. Be mindful of prescribing certain medications where there are concerns around DA and suicide or serious over medication from a perpetrator could be a risk. </a:t>
            </a:r>
            <a:endParaRPr/>
          </a:p>
          <a:p>
            <a:pPr marL="171450" lvl="0" indent="-95250" algn="l" rtl="0">
              <a:spcBef>
                <a:spcPts val="0"/>
              </a:spcBef>
              <a:spcAft>
                <a:spcPts val="0"/>
              </a:spcAft>
              <a:buClr>
                <a:schemeClr val="dk1"/>
              </a:buClr>
              <a:buSzPts val="1200"/>
              <a:buFont typeface="Noto Sans Symbols"/>
              <a:buNone/>
            </a:pPr>
            <a:endParaRPr>
              <a:latin typeface="Calibri"/>
              <a:ea typeface="Calibri"/>
              <a:cs typeface="Calibri"/>
              <a:sym typeface="Calibri"/>
            </a:endParaRPr>
          </a:p>
          <a:p>
            <a:pPr marL="171450" lvl="0" indent="-171450" algn="l" rtl="0">
              <a:spcBef>
                <a:spcPts val="0"/>
              </a:spcBef>
              <a:spcAft>
                <a:spcPts val="0"/>
              </a:spcAft>
              <a:buClr>
                <a:schemeClr val="dk1"/>
              </a:buClr>
              <a:buSzPts val="1200"/>
              <a:buFont typeface="Noto Sans Symbols"/>
              <a:buChar char="✔"/>
            </a:pPr>
            <a:r>
              <a:rPr lang="en-GB" b="1"/>
              <a:t>It’s also important to think about drug and alcohol use:</a:t>
            </a:r>
            <a:endParaRPr/>
          </a:p>
          <a:p>
            <a:pPr marL="628650" marR="0" lvl="1" indent="-171450" algn="l" rtl="0">
              <a:lnSpc>
                <a:spcPct val="100000"/>
              </a:lnSpc>
              <a:spcBef>
                <a:spcPts val="0"/>
              </a:spcBef>
              <a:spcAft>
                <a:spcPts val="0"/>
              </a:spcAft>
              <a:buClr>
                <a:srgbClr val="000000"/>
              </a:buClr>
              <a:buSzPts val="1400"/>
              <a:buFont typeface="Noto Sans Symbols"/>
              <a:buChar char="▪"/>
            </a:pPr>
            <a:r>
              <a:rPr lang="en-GB"/>
              <a:t>Drugs and alcohol can often be used as a coping mechanism for those experiencing trauma as a result of abuse.</a:t>
            </a:r>
            <a:endParaRPr/>
          </a:p>
          <a:p>
            <a:pPr marL="628650" lvl="1" indent="-171450" algn="l" rtl="0">
              <a:spcBef>
                <a:spcPts val="0"/>
              </a:spcBef>
              <a:spcAft>
                <a:spcPts val="0"/>
              </a:spcAft>
              <a:buClr>
                <a:schemeClr val="dk1"/>
              </a:buClr>
              <a:buSzPts val="1200"/>
              <a:buFont typeface="Noto Sans Symbols"/>
              <a:buChar char="▪"/>
            </a:pPr>
            <a:r>
              <a:rPr lang="en-GB"/>
              <a:t>Victims of abuse have a higher rate of drug and or alcohol use that may have started before or after the DVA: at least 20% of high-risk victims of abuse report using drugs and/or alcohol (</a:t>
            </a:r>
            <a:r>
              <a:rPr lang="en-GB" err="1"/>
              <a:t>SafeLives</a:t>
            </a:r>
            <a:r>
              <a:rPr lang="en-GB"/>
              <a:t>).</a:t>
            </a:r>
            <a:endParaRPr/>
          </a:p>
          <a:p>
            <a:pPr marL="628650" lvl="1" indent="-171450" algn="l" rtl="0">
              <a:spcBef>
                <a:spcPts val="0"/>
              </a:spcBef>
              <a:spcAft>
                <a:spcPts val="0"/>
              </a:spcAft>
              <a:buClr>
                <a:schemeClr val="dk1"/>
              </a:buClr>
              <a:buSzPts val="1200"/>
              <a:buFont typeface="Noto Sans Symbols"/>
              <a:buChar char="▪"/>
            </a:pPr>
            <a:r>
              <a:rPr lang="en-GB"/>
              <a:t>Perpetrators may exploit a victim’s existing drug and alcohol use or coerce them into starting to use or increasing use.</a:t>
            </a:r>
            <a:endParaRPr/>
          </a:p>
          <a:p>
            <a:pPr marL="628650" lvl="1" indent="-171450" algn="l" rtl="0">
              <a:spcBef>
                <a:spcPts val="0"/>
              </a:spcBef>
              <a:spcAft>
                <a:spcPts val="0"/>
              </a:spcAft>
              <a:buClr>
                <a:schemeClr val="dk1"/>
              </a:buClr>
              <a:buSzPts val="1200"/>
              <a:buFont typeface="Noto Sans Symbols"/>
              <a:buChar char="▪"/>
            </a:pPr>
            <a:r>
              <a:rPr lang="en-GB"/>
              <a:t>Women who have experienced intimate partner violence were almost twice as likely to experience depression and “problem” drinking (Department of Health (24 June 2013) Domestic violence and abuse- professional guidance: Part of Public Health Contribution of Nurses and Midwives)</a:t>
            </a:r>
            <a:endParaRPr/>
          </a:p>
          <a:p>
            <a:pPr marL="0" lvl="0" indent="0" algn="l" rtl="0">
              <a:spcBef>
                <a:spcPts val="0"/>
              </a:spcBef>
              <a:spcAft>
                <a:spcPts val="0"/>
              </a:spcAft>
              <a:buNone/>
            </a:pPr>
            <a:endParaRPr/>
          </a:p>
        </p:txBody>
      </p:sp>
      <p:sp>
        <p:nvSpPr>
          <p:cNvPr id="383" name="Google Shape;383;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1" name="Google Shape;41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0" i="0" u="sng" strike="noStrike">
                <a:solidFill>
                  <a:schemeClr val="dk1"/>
                </a:solidFill>
              </a:rPr>
              <a:t>Key objectives/learning points:</a:t>
            </a:r>
            <a:r>
              <a:rPr lang="en-GB" u="sng">
                <a:solidFill>
                  <a:schemeClr val="dk1"/>
                </a:solidFill>
              </a:rPr>
              <a:t> </a:t>
            </a:r>
            <a:endParaRPr sz="1200" b="0" i="0" u="sng" strike="noStrike">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endParaRPr>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r>
              <a:rPr lang="en-GB" b="1">
                <a:solidFill>
                  <a:schemeClr val="dk1"/>
                </a:solidFill>
              </a:rPr>
              <a:t>Pregnancy can be a high-risk time for victims of DA:</a:t>
            </a:r>
            <a:endParaRPr/>
          </a:p>
          <a:p>
            <a:pPr marL="171450" lvl="0" indent="-171450" algn="l" rtl="0">
              <a:spcBef>
                <a:spcPts val="0"/>
              </a:spcBef>
              <a:spcAft>
                <a:spcPts val="0"/>
              </a:spcAft>
              <a:buClr>
                <a:schemeClr val="dk1"/>
              </a:buClr>
              <a:buSzPts val="1200"/>
              <a:buFont typeface="Noto Sans Symbols"/>
              <a:buChar char="✔"/>
            </a:pPr>
            <a:r>
              <a:rPr lang="en-GB">
                <a:solidFill>
                  <a:schemeClr val="dk1"/>
                </a:solidFill>
              </a:rPr>
              <a:t>30% of women are assaulted for the first time when pregnant. If DA is already a factor, then pregnancy can exacerbate it. There is no concrete evidence as to why this is, but it can be attributed to jealousy of the partner getting attention, not having control over her changing body or knowing that the woman is much less likely to leave or end a relationship.</a:t>
            </a:r>
            <a:endParaRPr/>
          </a:p>
          <a:p>
            <a:pPr marL="171450" lvl="0" indent="-171450" algn="l" rtl="0">
              <a:spcBef>
                <a:spcPts val="0"/>
              </a:spcBef>
              <a:spcAft>
                <a:spcPts val="0"/>
              </a:spcAft>
              <a:buClr>
                <a:schemeClr val="dk1"/>
              </a:buClr>
              <a:buSzPts val="1200"/>
              <a:buFont typeface="Noto Sans Symbols"/>
              <a:buChar char="✔"/>
            </a:pPr>
            <a:r>
              <a:rPr lang="en-GB">
                <a:solidFill>
                  <a:schemeClr val="dk1"/>
                </a:solidFill>
              </a:rPr>
              <a:t>Midwives must ask routinely about DA but don’t assume this has been done appropriately or safely. </a:t>
            </a:r>
            <a:r>
              <a:rPr lang="en-GB" b="1" i="1">
                <a:solidFill>
                  <a:schemeClr val="dk1"/>
                </a:solidFill>
              </a:rPr>
              <a:t>You still have a responsibility to ask.</a:t>
            </a:r>
            <a:endParaRPr/>
          </a:p>
          <a:p>
            <a:pPr marL="171450" lvl="0" indent="-171450" algn="l" rtl="0">
              <a:spcBef>
                <a:spcPts val="0"/>
              </a:spcBef>
              <a:spcAft>
                <a:spcPts val="0"/>
              </a:spcAft>
              <a:buClr>
                <a:schemeClr val="dk1"/>
              </a:buClr>
              <a:buSzPts val="1200"/>
              <a:buFont typeface="Noto Sans Symbols"/>
              <a:buChar char="✔"/>
            </a:pPr>
            <a:r>
              <a:rPr lang="en-GB">
                <a:solidFill>
                  <a:schemeClr val="dk1"/>
                </a:solidFill>
              </a:rPr>
              <a:t>Pregnancy can be used by perpetrators as part of the abuse, for example, “keeping” a woman pregnant, interfering with or withholding contraception. Think about women who repeatedly attend for the morning after pill, are seeking hidden forms of contraception, or who perhaps mention their partner’s opinion in relation to their contraceptive choices. Also consider women who are frequently pregnant and with pregnancies very close together.</a:t>
            </a:r>
            <a:endParaRPr/>
          </a:p>
          <a:p>
            <a:pPr marL="171450" lvl="0" indent="-171450" algn="l" rtl="0">
              <a:spcBef>
                <a:spcPts val="0"/>
              </a:spcBef>
              <a:spcAft>
                <a:spcPts val="0"/>
              </a:spcAft>
              <a:buClr>
                <a:schemeClr val="dk1"/>
              </a:buClr>
              <a:buSzPts val="1200"/>
              <a:buFont typeface="Noto Sans Symbols"/>
              <a:buChar char="✔"/>
            </a:pPr>
            <a:r>
              <a:rPr lang="en-GB">
                <a:solidFill>
                  <a:schemeClr val="dk1"/>
                </a:solidFill>
              </a:rPr>
              <a:t>If the GP or nurse identifies a pregnant patient who is a victim of DA, or has any other safeguarding concerns, advise the safeguarding midwives and encourage the sharing of information between midwives and general practice teams.</a:t>
            </a:r>
            <a:endParaRPr/>
          </a:p>
          <a:p>
            <a:pPr marL="171450" lvl="0" indent="-95250" algn="l" rtl="0">
              <a:spcBef>
                <a:spcPts val="0"/>
              </a:spcBef>
              <a:spcAft>
                <a:spcPts val="0"/>
              </a:spcAft>
              <a:buClr>
                <a:schemeClr val="dk1"/>
              </a:buClr>
              <a:buSzPts val="1200"/>
              <a:buFont typeface="Noto Sans Symbols"/>
              <a:buNone/>
            </a:pPr>
            <a:endParaRPr>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Noto Sans Symbols"/>
              <a:buChar char="✔"/>
            </a:pPr>
            <a:r>
              <a:rPr lang="en-GB" i="1">
                <a:solidFill>
                  <a:schemeClr val="dk1"/>
                </a:solidFill>
              </a:rPr>
              <a:t>Talk through the slide content:</a:t>
            </a:r>
            <a:endParaRPr/>
          </a:p>
          <a:p>
            <a:pPr marL="0" lvl="0" indent="0" algn="l" rtl="0">
              <a:spcBef>
                <a:spcPts val="0"/>
              </a:spcBef>
              <a:spcAft>
                <a:spcPts val="0"/>
              </a:spcAft>
              <a:buClr>
                <a:schemeClr val="dk1"/>
              </a:buClr>
              <a:buSzPts val="1200"/>
              <a:buFont typeface="Calibri"/>
              <a:buNone/>
            </a:pPr>
            <a:r>
              <a:rPr lang="en-GB">
                <a:solidFill>
                  <a:schemeClr val="dk1"/>
                </a:solidFill>
              </a:rPr>
              <a:t>Research shows us there are high levels of termination of pregnancy and miscarriage for women who experience </a:t>
            </a:r>
            <a:r>
              <a:rPr lang="en-GB"/>
              <a:t>DA</a:t>
            </a:r>
            <a:r>
              <a:rPr lang="en-GB">
                <a:solidFill>
                  <a:schemeClr val="dk1"/>
                </a:solidFill>
              </a:rPr>
              <a:t>:</a:t>
            </a:r>
            <a:endParaRPr>
              <a:solidFill>
                <a:schemeClr val="dk1"/>
              </a:solidFill>
            </a:endParaRPr>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a:solidFill>
                  <a:schemeClr val="dk1"/>
                </a:solidFill>
              </a:rPr>
              <a:t>(*Taken from a systematic review exploring the association between terminations and </a:t>
            </a:r>
            <a:r>
              <a:rPr lang="en-GB">
                <a:solidFill>
                  <a:schemeClr val="dk1"/>
                </a:solidFill>
              </a:rPr>
              <a:t>DA</a:t>
            </a:r>
            <a:r>
              <a:rPr lang="en-GB" sz="1200" b="0" i="0" u="none" strike="noStrike" cap="none">
                <a:solidFill>
                  <a:schemeClr val="dk1"/>
                </a:solidFill>
              </a:rPr>
              <a:t> – (*Hall et al, 2014; Pastor-Moreno et al, 2020)	</a:t>
            </a:r>
            <a:endParaRPr sz="1200" b="0" i="0" u="none" strike="noStrike" cap="none">
              <a:solidFill>
                <a:schemeClr val="dk1"/>
              </a:solidFill>
            </a:endParaRPr>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a:solidFill>
                  <a:schemeClr val="dk1"/>
                </a:solidFill>
              </a:rPr>
              <a:t>** Taken from a systematic review of papers in </a:t>
            </a:r>
            <a:r>
              <a:rPr lang="en-GB" sz="1200" b="0" i="0" u="none" strike="noStrike" cap="none" err="1">
                <a:solidFill>
                  <a:schemeClr val="dk1"/>
                </a:solidFill>
              </a:rPr>
              <a:t>Pubmed</a:t>
            </a:r>
            <a:r>
              <a:rPr lang="en-GB" sz="1200" b="0" i="0" u="none" strike="noStrike" cap="none">
                <a:solidFill>
                  <a:schemeClr val="dk1"/>
                </a:solidFill>
              </a:rPr>
              <a:t> and Medline. (</a:t>
            </a:r>
            <a:r>
              <a:rPr lang="en-GB">
                <a:solidFill>
                  <a:schemeClr val="dk1"/>
                </a:solidFill>
              </a:rPr>
              <a:t>Donovan et al, 2016; </a:t>
            </a:r>
            <a:r>
              <a:rPr lang="en-GB" err="1">
                <a:solidFill>
                  <a:schemeClr val="dk1"/>
                </a:solidFill>
              </a:rPr>
              <a:t>Heazell</a:t>
            </a:r>
            <a:r>
              <a:rPr lang="en-GB">
                <a:solidFill>
                  <a:schemeClr val="dk1"/>
                </a:solidFill>
              </a:rPr>
              <a:t> et al, 2020).</a:t>
            </a:r>
            <a:endParaRPr/>
          </a:p>
          <a:p>
            <a:pPr marL="0" lvl="0" indent="0" algn="l" rtl="0">
              <a:spcBef>
                <a:spcPts val="0"/>
              </a:spcBef>
              <a:spcAft>
                <a:spcPts val="0"/>
              </a:spcAft>
              <a:buClr>
                <a:schemeClr val="dk1"/>
              </a:buClr>
              <a:buSzPts val="1200"/>
              <a:buFont typeface="Calibri"/>
              <a:buNone/>
            </a:pPr>
            <a:r>
              <a:rPr lang="en-GB">
                <a:solidFill>
                  <a:schemeClr val="dk1"/>
                </a:solidFill>
              </a:rPr>
              <a:t>✓ Think about women who present with these issues, particularly if there are repeat instances.)</a:t>
            </a:r>
            <a:endParaRPr/>
          </a:p>
          <a:p>
            <a:pPr marL="0" lvl="0" indent="0" algn="l" rtl="0">
              <a:spcBef>
                <a:spcPts val="0"/>
              </a:spcBef>
              <a:spcAft>
                <a:spcPts val="0"/>
              </a:spcAft>
              <a:buClr>
                <a:schemeClr val="dk1"/>
              </a:buClr>
              <a:buSzPts val="1200"/>
              <a:buFont typeface="Calibri"/>
              <a:buNone/>
            </a:pPr>
            <a:endParaRPr b="1" i="1">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r>
              <a:rPr lang="en-GB" b="1" i="0">
                <a:solidFill>
                  <a:schemeClr val="dk1"/>
                </a:solidFill>
              </a:rPr>
              <a:t>Impact on unborn baby:</a:t>
            </a:r>
            <a:endParaRPr/>
          </a:p>
          <a:p>
            <a:pPr marL="171450" lvl="0" indent="-171450" algn="l" rtl="0">
              <a:spcBef>
                <a:spcPts val="0"/>
              </a:spcBef>
              <a:spcAft>
                <a:spcPts val="0"/>
              </a:spcAft>
              <a:buClr>
                <a:schemeClr val="dk1"/>
              </a:buClr>
              <a:buSzPts val="1200"/>
              <a:buFont typeface="Noto Sans Symbols"/>
              <a:buChar char="✔"/>
            </a:pPr>
            <a:r>
              <a:rPr lang="en-GB">
                <a:solidFill>
                  <a:schemeClr val="dk1"/>
                </a:solidFill>
              </a:rPr>
              <a:t>A study in England has also found that women exposed to DA are at least three times more likely to be at risk of having a stillbirth. [Donovan et al, 2016; </a:t>
            </a:r>
            <a:r>
              <a:rPr lang="en-GB" err="1">
                <a:solidFill>
                  <a:schemeClr val="dk1"/>
                </a:solidFill>
              </a:rPr>
              <a:t>Heazell</a:t>
            </a:r>
            <a:r>
              <a:rPr lang="en-GB">
                <a:solidFill>
                  <a:schemeClr val="dk1"/>
                </a:solidFill>
              </a:rPr>
              <a:t> et al, 2020].</a:t>
            </a:r>
            <a:endParaRPr/>
          </a:p>
          <a:p>
            <a:pPr marL="171450" lvl="0" indent="-171450" algn="l" rtl="0">
              <a:spcBef>
                <a:spcPts val="0"/>
              </a:spcBef>
              <a:spcAft>
                <a:spcPts val="0"/>
              </a:spcAft>
              <a:buClr>
                <a:schemeClr val="dk1"/>
              </a:buClr>
              <a:buSzPts val="1200"/>
              <a:buFont typeface="Noto Sans Symbols"/>
              <a:buChar char="✔"/>
            </a:pPr>
            <a:r>
              <a:rPr lang="en-GB">
                <a:solidFill>
                  <a:schemeClr val="dk1"/>
                </a:solidFill>
              </a:rPr>
              <a:t>DA is associated with an over two-fold increase in the probability of low birth weight. [Donovan et al, 2016; </a:t>
            </a:r>
            <a:r>
              <a:rPr lang="en-GB" err="1">
                <a:solidFill>
                  <a:schemeClr val="dk1"/>
                </a:solidFill>
              </a:rPr>
              <a:t>Heazell</a:t>
            </a:r>
            <a:r>
              <a:rPr lang="en-GB">
                <a:solidFill>
                  <a:schemeClr val="dk1"/>
                </a:solidFill>
              </a:rPr>
              <a:t> et al, 2020].</a:t>
            </a:r>
            <a:endParaRPr/>
          </a:p>
          <a:p>
            <a:pPr marL="171450" lvl="0" indent="-171450" algn="l" rtl="0">
              <a:spcBef>
                <a:spcPts val="0"/>
              </a:spcBef>
              <a:spcAft>
                <a:spcPts val="0"/>
              </a:spcAft>
              <a:buClr>
                <a:schemeClr val="dk1"/>
              </a:buClr>
              <a:buSzPts val="1200"/>
              <a:buFont typeface="Noto Sans Symbols"/>
              <a:buChar char="✔"/>
            </a:pPr>
            <a:r>
              <a:rPr lang="en-GB">
                <a:solidFill>
                  <a:schemeClr val="dk1"/>
                </a:solidFill>
                <a:latin typeface="Calibri"/>
                <a:ea typeface="Calibri"/>
                <a:cs typeface="Calibri"/>
                <a:sym typeface="Calibri"/>
              </a:rPr>
              <a:t>Low birth weight babies are more likely to experience on-going health issues.</a:t>
            </a:r>
            <a:endParaRPr/>
          </a:p>
          <a:p>
            <a:pPr marL="171450" lvl="0" indent="-171450" algn="l" rtl="0">
              <a:spcBef>
                <a:spcPts val="0"/>
              </a:spcBef>
              <a:spcAft>
                <a:spcPts val="0"/>
              </a:spcAft>
              <a:buClr>
                <a:schemeClr val="dk1"/>
              </a:buClr>
              <a:buSzPts val="1200"/>
              <a:buFont typeface="Noto Sans Symbols"/>
              <a:buChar char="✔"/>
            </a:pPr>
            <a:r>
              <a:rPr lang="en-GB">
                <a:solidFill>
                  <a:schemeClr val="dk1"/>
                </a:solidFill>
              </a:rPr>
              <a:t>Practice Nurses: think about asking about DA in anti-natal and immunisation appointments. Consider, is mum low in mood? Was the baby premature? Is the baby struggling with health? </a:t>
            </a:r>
            <a:endParaRPr>
              <a:solidFill>
                <a:schemeClr val="dk1"/>
              </a:solidFill>
            </a:endParaRPr>
          </a:p>
          <a:p>
            <a:pPr marL="171450" lvl="0" indent="-171450" algn="l" rtl="0">
              <a:spcBef>
                <a:spcPts val="0"/>
              </a:spcBef>
              <a:spcAft>
                <a:spcPts val="0"/>
              </a:spcAft>
              <a:buClr>
                <a:schemeClr val="dk1"/>
              </a:buClr>
              <a:buSzPts val="1200"/>
              <a:buFont typeface="Noto Sans Symbols"/>
              <a:buChar char="✔"/>
            </a:pPr>
            <a:r>
              <a:rPr lang="en-GB">
                <a:solidFill>
                  <a:schemeClr val="dk1"/>
                </a:solidFill>
                <a:latin typeface="Calibri"/>
                <a:ea typeface="Calibri"/>
                <a:cs typeface="Calibri"/>
                <a:sym typeface="Calibri"/>
              </a:rPr>
              <a:t>NOTE: We will be looking at the impact of children in clinical session two.</a:t>
            </a:r>
            <a:endParaRPr/>
          </a:p>
          <a:p>
            <a:pPr marL="0" lvl="0" indent="0" algn="l" rtl="0">
              <a:spcBef>
                <a:spcPts val="0"/>
              </a:spcBef>
              <a:spcAft>
                <a:spcPts val="0"/>
              </a:spcAft>
              <a:buClr>
                <a:schemeClr val="dk1"/>
              </a:buClr>
              <a:buSzPts val="1200"/>
              <a:buFont typeface="Noto Sans Symbols"/>
              <a:buNone/>
            </a:pPr>
            <a:r>
              <a:rPr lang="en-GB" b="1" i="1">
                <a:solidFill>
                  <a:schemeClr val="dk1"/>
                </a:solidFill>
                <a:latin typeface="Calibri"/>
                <a:ea typeface="Calibri"/>
                <a:cs typeface="Calibri"/>
                <a:sym typeface="Calibri"/>
              </a:rPr>
              <a:t>The most serious outcome is death of the mother and/or foetus.</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None/>
            </a:pPr>
            <a:endParaRPr/>
          </a:p>
        </p:txBody>
      </p:sp>
      <p:sp>
        <p:nvSpPr>
          <p:cNvPr id="412" name="Google Shape;412;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8" name="Google Shape;438;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0" i="0" u="sng" strike="noStrike">
                <a:solidFill>
                  <a:srgbClr val="000000"/>
                </a:solidFill>
              </a:rPr>
              <a:t>Key objectives/learning points:</a:t>
            </a:r>
            <a:r>
              <a:rPr lang="en-GB" u="sng">
                <a:solidFill>
                  <a:srgbClr val="000000"/>
                </a:solidFill>
              </a:rPr>
              <a:t> </a:t>
            </a:r>
            <a:endParaRPr sz="1200" b="0" i="0" u="sng" strike="noStrike">
              <a:solidFill>
                <a:srgbClr val="000000"/>
              </a:solidFill>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endParaRPr>
              <a:latin typeface="Calibri"/>
              <a:ea typeface="Calibri"/>
              <a:cs typeface="Calibri"/>
              <a:sym typeface="Calibri"/>
            </a:endParaRPr>
          </a:p>
          <a:p>
            <a:pPr marL="171450" lvl="0" indent="-171450" algn="l" rtl="0">
              <a:spcBef>
                <a:spcPts val="0"/>
              </a:spcBef>
              <a:spcAft>
                <a:spcPts val="0"/>
              </a:spcAft>
              <a:buClr>
                <a:schemeClr val="dk1"/>
              </a:buClr>
              <a:buSzPts val="1200"/>
              <a:buFont typeface="Noto Sans Symbols"/>
              <a:buChar char="✔"/>
            </a:pPr>
            <a:r>
              <a:rPr lang="en-GB"/>
              <a:t>How do we manage DA via remote consultations, i.e., via phone or a video call?</a:t>
            </a:r>
            <a:endParaRPr/>
          </a:p>
          <a:p>
            <a:pPr marL="171450" lvl="0" indent="-171450" algn="l" rtl="0">
              <a:spcBef>
                <a:spcPts val="0"/>
              </a:spcBef>
              <a:spcAft>
                <a:spcPts val="0"/>
              </a:spcAft>
              <a:buClr>
                <a:schemeClr val="dk1"/>
              </a:buClr>
              <a:buSzPts val="1200"/>
              <a:buFont typeface="Noto Sans Symbols"/>
              <a:buChar char="✔"/>
            </a:pPr>
            <a:r>
              <a:rPr lang="en-GB" i="1"/>
              <a:t>Refer the participants to their delegate pack and talk through each step of the remote consultation safety checklist below:</a:t>
            </a:r>
            <a:endParaRPr/>
          </a:p>
          <a:p>
            <a:pPr marL="0" lvl="0" indent="0" algn="l" rtl="0">
              <a:spcBef>
                <a:spcPts val="0"/>
              </a:spcBef>
              <a:spcAft>
                <a:spcPts val="0"/>
              </a:spcAft>
              <a:buClr>
                <a:schemeClr val="dk1"/>
              </a:buClr>
              <a:buSzPts val="1200"/>
              <a:buFont typeface="Calibri"/>
              <a:buNone/>
            </a:pPr>
            <a:endParaRPr>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r>
              <a:rPr lang="en-GB" b="1"/>
              <a:t>Before the consultation:</a:t>
            </a:r>
            <a:endParaRPr/>
          </a:p>
          <a:p>
            <a:pPr marL="171450" lvl="0" indent="-171450" algn="l" rtl="0">
              <a:spcBef>
                <a:spcPts val="0"/>
              </a:spcBef>
              <a:spcAft>
                <a:spcPts val="0"/>
              </a:spcAft>
              <a:buClr>
                <a:schemeClr val="dk1"/>
              </a:buClr>
              <a:buSzPts val="1200"/>
              <a:buFont typeface="Noto Sans Symbols"/>
              <a:buChar char="✔"/>
            </a:pPr>
            <a:r>
              <a:rPr lang="en-GB"/>
              <a:t>Check whether a patient’s medical record includes a Safeguarding or DA code</a:t>
            </a:r>
            <a:endParaRPr/>
          </a:p>
          <a:p>
            <a:pPr marL="171450" lvl="0" indent="-171450" algn="l" rtl="0">
              <a:spcBef>
                <a:spcPts val="0"/>
              </a:spcBef>
              <a:spcAft>
                <a:spcPts val="0"/>
              </a:spcAft>
              <a:buClr>
                <a:schemeClr val="dk1"/>
              </a:buClr>
              <a:buSzPts val="1200"/>
              <a:buFont typeface="Noto Sans Symbols"/>
              <a:buChar char="✔"/>
            </a:pPr>
            <a:r>
              <a:rPr lang="en-GB"/>
              <a:t>Are you already aware that DA is present or is there a history of DA?</a:t>
            </a:r>
            <a:endParaRPr/>
          </a:p>
          <a:p>
            <a:pPr marL="171450" lvl="0" indent="-171450" algn="l" rtl="0">
              <a:spcBef>
                <a:spcPts val="0"/>
              </a:spcBef>
              <a:spcAft>
                <a:spcPts val="0"/>
              </a:spcAft>
              <a:buClr>
                <a:schemeClr val="dk1"/>
              </a:buClr>
              <a:buSzPts val="1200"/>
              <a:buFont typeface="Noto Sans Symbols"/>
              <a:buChar char="✔"/>
            </a:pPr>
            <a:r>
              <a:rPr lang="en-GB"/>
              <a:t>Is the patient a frequent attender with a complex health history? Think back to what we have just discussed and the health presentations.</a:t>
            </a:r>
            <a:endParaRPr/>
          </a:p>
          <a:p>
            <a:pPr marL="171450" lvl="0" indent="-171450" algn="l" rtl="0">
              <a:spcBef>
                <a:spcPts val="0"/>
              </a:spcBef>
              <a:spcAft>
                <a:spcPts val="0"/>
              </a:spcAft>
              <a:buClr>
                <a:schemeClr val="dk1"/>
              </a:buClr>
              <a:buSzPts val="1200"/>
              <a:buFont typeface="Noto Sans Symbols"/>
              <a:buChar char="✔"/>
            </a:pPr>
            <a:r>
              <a:rPr lang="en-GB"/>
              <a:t>Does the patient have a disability? Do you need to leave longer for them to get to the phone?</a:t>
            </a:r>
            <a:endParaRPr/>
          </a:p>
          <a:p>
            <a:pPr marL="171450" lvl="0" indent="-171450" algn="l" rtl="0">
              <a:spcBef>
                <a:spcPts val="0"/>
              </a:spcBef>
              <a:spcAft>
                <a:spcPts val="0"/>
              </a:spcAft>
              <a:buClr>
                <a:schemeClr val="dk1"/>
              </a:buClr>
              <a:buSzPts val="1200"/>
              <a:buFont typeface="Noto Sans Symbols"/>
              <a:buChar char="✔"/>
            </a:pPr>
            <a:r>
              <a:rPr lang="en-GB"/>
              <a:t>Do you need to organise an interpreter?</a:t>
            </a:r>
            <a:endParaRPr/>
          </a:p>
          <a:p>
            <a:pPr marL="0" lvl="0" indent="0" algn="l" rtl="0">
              <a:spcBef>
                <a:spcPts val="0"/>
              </a:spcBef>
              <a:spcAft>
                <a:spcPts val="0"/>
              </a:spcAft>
              <a:buClr>
                <a:schemeClr val="dk1"/>
              </a:buClr>
              <a:buSzPts val="1200"/>
              <a:buFont typeface="Calibri"/>
              <a:buNone/>
            </a:pPr>
            <a:r>
              <a:rPr lang="en-GB" b="1"/>
              <a:t>At the start of the consultation:</a:t>
            </a:r>
            <a:endParaRPr/>
          </a:p>
          <a:p>
            <a:pPr marL="171450" lvl="0" indent="-171450" algn="l" rtl="0">
              <a:spcBef>
                <a:spcPts val="0"/>
              </a:spcBef>
              <a:spcAft>
                <a:spcPts val="0"/>
              </a:spcAft>
              <a:buClr>
                <a:schemeClr val="dk1"/>
              </a:buClr>
              <a:buSzPts val="1200"/>
              <a:buFont typeface="Noto Sans Symbols"/>
              <a:buChar char="✔"/>
            </a:pPr>
            <a:r>
              <a:rPr lang="en-GB"/>
              <a:t>Confirm you have the correct phone number and are speaking to the correct patient. It could be that the perpetrator has answered or given their phone number instead.</a:t>
            </a:r>
            <a:endParaRPr/>
          </a:p>
          <a:p>
            <a:pPr marL="171450" lvl="0" indent="-171450" algn="l" rtl="0">
              <a:spcBef>
                <a:spcPts val="0"/>
              </a:spcBef>
              <a:spcAft>
                <a:spcPts val="0"/>
              </a:spcAft>
              <a:buClr>
                <a:schemeClr val="dk1"/>
              </a:buClr>
              <a:buSzPts val="1200"/>
              <a:buFont typeface="Noto Sans Symbols"/>
              <a:buChar char="✔"/>
            </a:pPr>
            <a:r>
              <a:rPr lang="en-GB"/>
              <a:t>Check who else is in the house/room.</a:t>
            </a:r>
            <a:endParaRPr/>
          </a:p>
          <a:p>
            <a:pPr marL="171450" lvl="0" indent="-171450" algn="l" rtl="0">
              <a:spcBef>
                <a:spcPts val="0"/>
              </a:spcBef>
              <a:spcAft>
                <a:spcPts val="0"/>
              </a:spcAft>
              <a:buClr>
                <a:schemeClr val="dk1"/>
              </a:buClr>
              <a:buSzPts val="1200"/>
              <a:buFont typeface="Noto Sans Symbols"/>
              <a:buChar char="✔"/>
            </a:pPr>
            <a:r>
              <a:rPr lang="en-GB"/>
              <a:t>Is the patient in a comfortable and safe space to discuss everything they need to?</a:t>
            </a:r>
            <a:endParaRPr/>
          </a:p>
          <a:p>
            <a:pPr marL="171450" lvl="0" indent="-171450" algn="l" rtl="0">
              <a:spcBef>
                <a:spcPts val="0"/>
              </a:spcBef>
              <a:spcAft>
                <a:spcPts val="0"/>
              </a:spcAft>
              <a:buClr>
                <a:schemeClr val="dk1"/>
              </a:buClr>
              <a:buSzPts val="1200"/>
              <a:buFont typeface="Noto Sans Symbols"/>
              <a:buChar char="✔"/>
            </a:pPr>
            <a:r>
              <a:rPr lang="en-GB"/>
              <a:t>Request and confirm that speakerphone is not being used.</a:t>
            </a:r>
            <a:endParaRPr/>
          </a:p>
          <a:p>
            <a:pPr marL="171450" lvl="0" indent="-171450" algn="l" rtl="0">
              <a:spcBef>
                <a:spcPts val="0"/>
              </a:spcBef>
              <a:spcAft>
                <a:spcPts val="0"/>
              </a:spcAft>
              <a:buClr>
                <a:schemeClr val="dk1"/>
              </a:buClr>
              <a:buSzPts val="1200"/>
              <a:buFont typeface="Noto Sans Symbols"/>
              <a:buChar char="✔"/>
            </a:pPr>
            <a:r>
              <a:rPr lang="en-GB"/>
              <a:t>If the appointment is via video call, ask if the patient could use headphones.</a:t>
            </a:r>
            <a:endParaRPr/>
          </a:p>
          <a:p>
            <a:pPr marL="171450" lvl="0" indent="-171450" algn="l" rtl="0">
              <a:spcBef>
                <a:spcPts val="0"/>
              </a:spcBef>
              <a:spcAft>
                <a:spcPts val="0"/>
              </a:spcAft>
              <a:buClr>
                <a:schemeClr val="dk1"/>
              </a:buClr>
              <a:buSzPts val="1200"/>
              <a:buFont typeface="Noto Sans Symbols"/>
              <a:buChar char="✔"/>
            </a:pPr>
            <a:r>
              <a:rPr lang="en-GB"/>
              <a:t>Normalise these requests - headphones improve sound quality; these checks are part of your practice protocol; you want to ensure all remote consultations are private and confidential</a:t>
            </a:r>
            <a:endParaRPr/>
          </a:p>
          <a:p>
            <a:pPr marL="0" lvl="0" indent="0" algn="l" rtl="0">
              <a:spcBef>
                <a:spcPts val="0"/>
              </a:spcBef>
              <a:spcAft>
                <a:spcPts val="0"/>
              </a:spcAft>
              <a:buClr>
                <a:schemeClr val="dk1"/>
              </a:buClr>
              <a:buSzPts val="1200"/>
              <a:buFont typeface="Calibri"/>
              <a:buNone/>
            </a:pPr>
            <a:r>
              <a:rPr lang="en-GB" b="1"/>
              <a:t>During the consultation:</a:t>
            </a:r>
            <a:endParaRPr/>
          </a:p>
          <a:p>
            <a:pPr marL="0" lvl="0" indent="0" algn="l" rtl="0">
              <a:spcBef>
                <a:spcPts val="0"/>
              </a:spcBef>
              <a:spcAft>
                <a:spcPts val="0"/>
              </a:spcAft>
              <a:buNone/>
            </a:pPr>
            <a:r>
              <a:rPr lang="en-GB"/>
              <a:t>We can never be 100% sure conducting any conversation around DA remotely is safe but if we do we need to be confident that the patient is alone. </a:t>
            </a:r>
            <a:endParaRPr/>
          </a:p>
          <a:p>
            <a:pPr marL="0" lvl="0" indent="0" algn="l" rtl="0">
              <a:spcBef>
                <a:spcPts val="0"/>
              </a:spcBef>
              <a:spcAft>
                <a:spcPts val="0"/>
              </a:spcAft>
              <a:buNone/>
            </a:pPr>
            <a:r>
              <a:rPr lang="en-GB"/>
              <a:t>Be aware that perpetrators are likely to monitor or listen into all calls. </a:t>
            </a:r>
            <a:endParaRPr>
              <a:latin typeface="Calibri"/>
              <a:ea typeface="Calibri"/>
              <a:cs typeface="Calibri"/>
              <a:sym typeface="Calibri"/>
            </a:endParaRPr>
          </a:p>
          <a:p>
            <a:pPr marL="0" lvl="0" indent="0" algn="l" rtl="0">
              <a:spcBef>
                <a:spcPts val="0"/>
              </a:spcBef>
              <a:spcAft>
                <a:spcPts val="0"/>
              </a:spcAft>
              <a:buNone/>
            </a:pPr>
            <a:r>
              <a:rPr lang="en-GB"/>
              <a:t>Ask the patient if they are safe to talk and used closed questions. </a:t>
            </a:r>
            <a:endParaRPr>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r>
              <a:rPr lang="en-GB" b="1"/>
              <a:t>CONSIDER:</a:t>
            </a:r>
            <a:endParaRPr/>
          </a:p>
          <a:p>
            <a:pPr marL="171450" lvl="0" indent="-171450" algn="l" rtl="0">
              <a:spcBef>
                <a:spcPts val="0"/>
              </a:spcBef>
              <a:spcAft>
                <a:spcPts val="0"/>
              </a:spcAft>
              <a:buClr>
                <a:schemeClr val="dk1"/>
              </a:buClr>
              <a:buSzPts val="1200"/>
              <a:buFont typeface="Noto Sans Symbols"/>
              <a:buChar char="✔"/>
            </a:pPr>
            <a:r>
              <a:rPr lang="en-GB"/>
              <a:t>Patient’s tone of voice, background noises. Are they speaking quietly and nervously? Or speaking confidently and freely?</a:t>
            </a:r>
            <a:endParaRPr/>
          </a:p>
          <a:p>
            <a:pPr marL="171450" lvl="0" indent="-171450" algn="l" rtl="0">
              <a:spcBef>
                <a:spcPts val="0"/>
              </a:spcBef>
              <a:spcAft>
                <a:spcPts val="0"/>
              </a:spcAft>
              <a:buClr>
                <a:schemeClr val="dk1"/>
              </a:buClr>
              <a:buSzPts val="1200"/>
              <a:buFont typeface="Noto Sans Symbols"/>
              <a:buChar char="✔"/>
            </a:pPr>
            <a:r>
              <a:rPr lang="en-GB"/>
              <a:t>Is the patient giving short or one-word answers?</a:t>
            </a:r>
            <a:endParaRPr/>
          </a:p>
          <a:p>
            <a:pPr marL="171450" lvl="0" indent="-171450" algn="l" rtl="0">
              <a:spcBef>
                <a:spcPts val="0"/>
              </a:spcBef>
              <a:spcAft>
                <a:spcPts val="0"/>
              </a:spcAft>
              <a:buClr>
                <a:schemeClr val="dk1"/>
              </a:buClr>
              <a:buSzPts val="1200"/>
              <a:buFont typeface="Noto Sans Symbols"/>
              <a:buChar char="✔"/>
            </a:pPr>
            <a:r>
              <a:rPr lang="en-GB"/>
              <a:t>Do you hear talking or shouting in the background? Is someone else taking over or trying to contribute?</a:t>
            </a:r>
            <a:endParaRPr/>
          </a:p>
          <a:p>
            <a:pPr marL="171450" lvl="0" indent="-171450" algn="l" rtl="0">
              <a:spcBef>
                <a:spcPts val="0"/>
              </a:spcBef>
              <a:spcAft>
                <a:spcPts val="0"/>
              </a:spcAft>
              <a:buClr>
                <a:schemeClr val="dk1"/>
              </a:buClr>
              <a:buSzPts val="1200"/>
              <a:buFont typeface="Noto Sans Symbols"/>
              <a:buChar char="✔"/>
            </a:pPr>
            <a:r>
              <a:rPr lang="en-GB"/>
              <a:t>Do you get a sense that someone is dictating the call or that you are on speaker phone? E.g., delayed, unnatural responses from patient. </a:t>
            </a:r>
            <a:endParaRPr>
              <a:latin typeface="Calibri"/>
              <a:ea typeface="Calibri"/>
              <a:cs typeface="Calibri"/>
              <a:sym typeface="Calibri"/>
            </a:endParaRPr>
          </a:p>
          <a:p>
            <a:pPr marL="171450" lvl="0" indent="-171450" algn="l" rtl="0">
              <a:spcBef>
                <a:spcPts val="0"/>
              </a:spcBef>
              <a:spcAft>
                <a:spcPts val="0"/>
              </a:spcAft>
              <a:buClr>
                <a:schemeClr val="dk1"/>
              </a:buClr>
              <a:buSzPts val="1200"/>
              <a:buFont typeface="Noto Sans Symbols"/>
              <a:buChar char="✔"/>
            </a:pPr>
            <a:r>
              <a:rPr lang="en-GB"/>
              <a:t>Might there be someone else in the room or might someone have entered the room? Be aware that the situation could change and ask the patient to terminate the call if the perpetrator(s) comes into the room.</a:t>
            </a:r>
            <a:endParaRPr/>
          </a:p>
          <a:p>
            <a:pPr marL="171450" lvl="0" indent="-171450" algn="l" rtl="0">
              <a:spcBef>
                <a:spcPts val="0"/>
              </a:spcBef>
              <a:spcAft>
                <a:spcPts val="0"/>
              </a:spcAft>
              <a:buClr>
                <a:schemeClr val="dk1"/>
              </a:buClr>
              <a:buSzPts val="1200"/>
              <a:buFont typeface="Noto Sans Symbols"/>
              <a:buChar char="✔"/>
            </a:pPr>
            <a:r>
              <a:rPr lang="en-GB"/>
              <a:t>If a patient discloses during the call, ask if they are in any immediate danger. Always advise calling 999 if there is any immediate danger. If the patient is unable to do this, offer to do this instead.</a:t>
            </a:r>
            <a:endParaRPr/>
          </a:p>
          <a:p>
            <a:pPr marL="171450" lvl="0" indent="-171450" algn="l" rtl="0">
              <a:spcBef>
                <a:spcPts val="0"/>
              </a:spcBef>
              <a:spcAft>
                <a:spcPts val="0"/>
              </a:spcAft>
              <a:buClr>
                <a:schemeClr val="dk1"/>
              </a:buClr>
              <a:buSzPts val="1200"/>
              <a:buFont typeface="Noto Sans Symbols"/>
              <a:buChar char="✔"/>
            </a:pPr>
            <a:r>
              <a:rPr lang="en-GB"/>
              <a:t>Consider use of ‘closed’ questions when asking about safety – questions with ‘yes/no’ answers may help your patient share that they are being harmed, even if they cannot talk freely.</a:t>
            </a:r>
            <a:endParaRPr/>
          </a:p>
          <a:p>
            <a:pPr marL="0" lvl="0" indent="0" algn="l" rtl="0">
              <a:spcBef>
                <a:spcPts val="0"/>
              </a:spcBef>
              <a:spcAft>
                <a:spcPts val="0"/>
              </a:spcAft>
              <a:buClr>
                <a:schemeClr val="dk1"/>
              </a:buClr>
              <a:buSzPts val="1200"/>
              <a:buFont typeface="Calibri"/>
              <a:buNone/>
            </a:pPr>
            <a:endParaRPr>
              <a:latin typeface="Calibri"/>
              <a:ea typeface="Calibri"/>
              <a:cs typeface="Calibri"/>
              <a:sym typeface="Calibri"/>
            </a:endParaRPr>
          </a:p>
          <a:p>
            <a:pPr marL="0" lvl="0" indent="0" algn="l" rtl="0">
              <a:spcBef>
                <a:spcPts val="0"/>
              </a:spcBef>
              <a:spcAft>
                <a:spcPts val="0"/>
              </a:spcAft>
              <a:buNone/>
            </a:pPr>
            <a:r>
              <a:rPr lang="en-GB" b="1"/>
              <a:t>Use your professional judgement.</a:t>
            </a:r>
            <a:r>
              <a:rPr lang="en-GB" b="1" u="sng"/>
              <a:t> If there are indicators but you cannot determine if it is safe to ask/explore arrange for the patient to come in for a face-to-face appointment as soon as possible</a:t>
            </a:r>
            <a:r>
              <a:rPr lang="en-GB" b="1"/>
              <a:t>. If you need to give a reason, you could explain this is for blood tests, blood pressure, physical examination, urine sample etc. </a:t>
            </a:r>
            <a:endParaRPr b="1">
              <a:latin typeface="Calibri"/>
              <a:ea typeface="Calibri"/>
              <a:cs typeface="Calibri"/>
              <a:sym typeface="Calibri"/>
            </a:endParaRPr>
          </a:p>
          <a:p>
            <a:pPr marL="0" lvl="0" indent="0" algn="l" rtl="0">
              <a:spcBef>
                <a:spcPts val="0"/>
              </a:spcBef>
              <a:spcAft>
                <a:spcPts val="0"/>
              </a:spcAft>
              <a:buNone/>
            </a:pPr>
            <a:endParaRPr/>
          </a:p>
        </p:txBody>
      </p:sp>
      <p:sp>
        <p:nvSpPr>
          <p:cNvPr id="439" name="Google Shape;439;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6" name="Google Shape;45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0" i="0" u="sng" strike="noStrike">
                <a:solidFill>
                  <a:srgbClr val="000000"/>
                </a:solidFill>
              </a:rPr>
              <a:t>Key objectives/learning points:</a:t>
            </a:r>
            <a:r>
              <a:rPr lang="en-GB" u="sng">
                <a:solidFill>
                  <a:srgbClr val="000000"/>
                </a:solidFill>
              </a:rPr>
              <a:t> </a:t>
            </a:r>
            <a:endParaRPr sz="1200" b="0" i="0" u="sng" strike="noStrike">
              <a:solidFill>
                <a:srgbClr val="000000"/>
              </a:solidFill>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endParaRPr>
              <a:latin typeface="Calibri"/>
              <a:ea typeface="Calibri"/>
              <a:cs typeface="Calibri"/>
              <a:sym typeface="Calibri"/>
            </a:endParaRPr>
          </a:p>
          <a:p>
            <a:pPr marL="171450" lvl="0" indent="-171450" algn="l" rtl="0">
              <a:spcBef>
                <a:spcPts val="0"/>
              </a:spcBef>
              <a:spcAft>
                <a:spcPts val="0"/>
              </a:spcAft>
              <a:buClr>
                <a:schemeClr val="dk1"/>
              </a:buClr>
              <a:buSzPts val="1200"/>
              <a:buFont typeface="Noto Sans Symbols"/>
              <a:buChar char="✔"/>
            </a:pPr>
            <a:r>
              <a:rPr lang="en-GB"/>
              <a:t>Time to reflect and think about putting what we have learnt so far into practice. </a:t>
            </a:r>
            <a:endParaRPr>
              <a:latin typeface="Calibri"/>
              <a:ea typeface="Calibri"/>
              <a:cs typeface="Calibri"/>
              <a:sym typeface="Calibri"/>
            </a:endParaRPr>
          </a:p>
          <a:p>
            <a:pPr marL="171450" lvl="0" indent="-171450" algn="l" rtl="0">
              <a:spcBef>
                <a:spcPts val="0"/>
              </a:spcBef>
              <a:spcAft>
                <a:spcPts val="0"/>
              </a:spcAft>
              <a:buClr>
                <a:schemeClr val="dk1"/>
              </a:buClr>
              <a:buSzPts val="1200"/>
              <a:buFont typeface="Noto Sans Symbols"/>
              <a:buChar char="✔"/>
            </a:pPr>
            <a:r>
              <a:rPr lang="en-GB"/>
              <a:t>You are seeing patient X. They are attending today for a review if their antidepressants. You check their medical history before the appointment and read through the notes from their previous attendances. </a:t>
            </a:r>
            <a:endParaRPr>
              <a:latin typeface="Calibri"/>
              <a:ea typeface="Calibri"/>
              <a:cs typeface="Calibri"/>
              <a:sym typeface="Calibri"/>
            </a:endParaRPr>
          </a:p>
          <a:p>
            <a:pPr marL="171450" marR="0" lvl="0" indent="-171450" algn="l" rtl="0">
              <a:lnSpc>
                <a:spcPct val="100000"/>
              </a:lnSpc>
              <a:spcBef>
                <a:spcPts val="0"/>
              </a:spcBef>
              <a:spcAft>
                <a:spcPts val="0"/>
              </a:spcAft>
              <a:buClr>
                <a:srgbClr val="000000"/>
              </a:buClr>
              <a:buSzPts val="1400"/>
              <a:buFont typeface="Noto Sans Symbols"/>
              <a:buChar char="✔"/>
            </a:pPr>
            <a:r>
              <a:rPr lang="en-GB"/>
              <a:t>Looking over their history, what health presentations might indicate DA? At what point might you want to explore further, or ask about domestic abuse?</a:t>
            </a:r>
            <a:endParaRPr/>
          </a:p>
          <a:p>
            <a:pPr marL="0" marR="0" lvl="0" indent="0" algn="l" rtl="0">
              <a:lnSpc>
                <a:spcPct val="100000"/>
              </a:lnSpc>
              <a:spcBef>
                <a:spcPts val="0"/>
              </a:spcBef>
              <a:spcAft>
                <a:spcPts val="0"/>
              </a:spcAft>
              <a:buClr>
                <a:srgbClr val="000000"/>
              </a:buClr>
              <a:buSzPts val="1400"/>
              <a:buFont typeface="Arial"/>
              <a:buNone/>
            </a:pPr>
            <a:endParaRPr i="1">
              <a:latin typeface="Calibri"/>
              <a:ea typeface="Calibri"/>
              <a:cs typeface="Calibri"/>
              <a:sym typeface="Calibri"/>
            </a:endParaRPr>
          </a:p>
          <a:p>
            <a:pPr marL="0" lvl="0" indent="0" algn="l" rtl="0">
              <a:spcBef>
                <a:spcPts val="0"/>
              </a:spcBef>
              <a:spcAft>
                <a:spcPts val="0"/>
              </a:spcAft>
              <a:buNone/>
            </a:pPr>
            <a:r>
              <a:rPr lang="en-GB" i="1"/>
              <a:t>Essentially, we are trying to illicit that every presentation is an indicator and a moment to consider asking what could be the cause of these presentations, could it be domestic abuse? (Local CL's might want to tailor this slightly, perhaps add in local Reed/SNOMED codes or reduce the number of presentations but add in more detail).</a:t>
            </a:r>
            <a:endParaRPr i="1"/>
          </a:p>
          <a:p>
            <a:pPr marL="0" marR="0" lvl="0" indent="0" algn="l" rtl="0">
              <a:lnSpc>
                <a:spcPct val="100000"/>
              </a:lnSpc>
              <a:spcBef>
                <a:spcPts val="0"/>
              </a:spcBef>
              <a:spcAft>
                <a:spcPts val="0"/>
              </a:spcAft>
              <a:buClr>
                <a:srgbClr val="000000"/>
              </a:buClr>
              <a:buSzPts val="1400"/>
              <a:buFont typeface="Arial"/>
              <a:buNone/>
            </a:pPr>
            <a:endParaRPr i="1"/>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457" name="Google Shape;457;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8" name="Google Shape;488;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0" i="0" u="sng" strike="noStrike">
                <a:solidFill>
                  <a:srgbClr val="000000"/>
                </a:solidFill>
              </a:rPr>
              <a:t>Key objectives/learning points:</a:t>
            </a:r>
            <a:r>
              <a:rPr lang="en-GB" u="sng">
                <a:solidFill>
                  <a:srgbClr val="000000"/>
                </a:solidFill>
              </a:rPr>
              <a:t> </a:t>
            </a:r>
            <a:endParaRPr sz="1200" b="0" i="0" u="sng" strike="noStrike">
              <a:solidFill>
                <a:srgbClr val="000000"/>
              </a:solidFill>
            </a:endParaRPr>
          </a:p>
          <a:p>
            <a:pPr marL="0" lvl="0" indent="0" algn="l" rtl="0">
              <a:spcBef>
                <a:spcPts val="0"/>
              </a:spcBef>
              <a:spcAft>
                <a:spcPts val="0"/>
              </a:spcAft>
              <a:buClr>
                <a:schemeClr val="dk1"/>
              </a:buClr>
              <a:buSzPts val="1200"/>
              <a:buFont typeface="Calibri"/>
              <a:buNone/>
            </a:pPr>
            <a:endParaRPr>
              <a:latin typeface="Calibri"/>
              <a:ea typeface="Calibri"/>
              <a:cs typeface="Calibri"/>
              <a:sym typeface="Calibri"/>
            </a:endParaRPr>
          </a:p>
          <a:p>
            <a:pPr marL="171450" lvl="0" indent="-171450" algn="l" rtl="0">
              <a:spcBef>
                <a:spcPts val="0"/>
              </a:spcBef>
              <a:spcAft>
                <a:spcPts val="0"/>
              </a:spcAft>
              <a:buClr>
                <a:schemeClr val="dk1"/>
              </a:buClr>
              <a:buSzPts val="1200"/>
              <a:buFont typeface="Noto Sans Symbols"/>
              <a:buChar char="✔"/>
            </a:pPr>
            <a:r>
              <a:rPr lang="en-GB" i="1"/>
              <a:t>Talk through the questions on the slide. </a:t>
            </a:r>
            <a:r>
              <a:rPr lang="en-GB"/>
              <a:t>These are not designed to be a script but a prompt to help you find your own wording. </a:t>
            </a:r>
            <a:endParaRPr/>
          </a:p>
          <a:p>
            <a:pPr marL="171450" lvl="0" indent="-171450" algn="l" rtl="0">
              <a:spcBef>
                <a:spcPts val="0"/>
              </a:spcBef>
              <a:spcAft>
                <a:spcPts val="0"/>
              </a:spcAft>
              <a:buClr>
                <a:schemeClr val="dk1"/>
              </a:buClr>
              <a:buSzPts val="1200"/>
              <a:buFont typeface="Noto Sans Symbols"/>
              <a:buChar char="✔"/>
            </a:pPr>
            <a:r>
              <a:rPr lang="en-GB" i="1"/>
              <a:t>Help them understand clinical enquiry:</a:t>
            </a:r>
            <a:endParaRPr/>
          </a:p>
          <a:p>
            <a:pPr marL="628650" lvl="1" indent="-171450" algn="l" rtl="0">
              <a:spcBef>
                <a:spcPts val="0"/>
              </a:spcBef>
              <a:spcAft>
                <a:spcPts val="0"/>
              </a:spcAft>
              <a:buClr>
                <a:schemeClr val="dk1"/>
              </a:buClr>
              <a:buSzPts val="1200"/>
              <a:buFont typeface="Noto Sans Symbols"/>
              <a:buChar char="▪"/>
            </a:pPr>
            <a:r>
              <a:rPr lang="en-GB"/>
              <a:t>We are not encouraging routine enquiry as this can often become a tick box exercise and then isn’t done well.</a:t>
            </a:r>
            <a:endParaRPr/>
          </a:p>
          <a:p>
            <a:pPr marL="628650" lvl="1" indent="-171450" algn="l" rtl="0">
              <a:spcBef>
                <a:spcPts val="0"/>
              </a:spcBef>
              <a:spcAft>
                <a:spcPts val="0"/>
              </a:spcAft>
              <a:buClr>
                <a:schemeClr val="dk1"/>
              </a:buClr>
              <a:buSzPts val="1200"/>
              <a:buFont typeface="Noto Sans Symbols"/>
              <a:buChar char="▪"/>
            </a:pPr>
            <a:r>
              <a:rPr lang="en-GB"/>
              <a:t>Ask women who present with certain conditions, particularly if they are frequently occurring conditions, repeat attendees or have complex health needs.</a:t>
            </a:r>
            <a:endParaRPr/>
          </a:p>
          <a:p>
            <a:pPr marL="628650" marR="0" lvl="1" indent="-171450" algn="l" rtl="0">
              <a:lnSpc>
                <a:spcPct val="100000"/>
              </a:lnSpc>
              <a:spcBef>
                <a:spcPts val="0"/>
              </a:spcBef>
              <a:spcAft>
                <a:spcPts val="0"/>
              </a:spcAft>
              <a:buClr>
                <a:srgbClr val="000000"/>
              </a:buClr>
              <a:buSzPts val="1400"/>
              <a:buFont typeface="Noto Sans Symbols"/>
              <a:buChar char="▪"/>
            </a:pPr>
            <a:r>
              <a:rPr lang="en-GB"/>
              <a:t>It's important to have professional curiosity.</a:t>
            </a:r>
            <a:endParaRPr/>
          </a:p>
          <a:p>
            <a:pPr marL="171450" lvl="0" indent="-171450" algn="l" rtl="0">
              <a:spcBef>
                <a:spcPts val="0"/>
              </a:spcBef>
              <a:spcAft>
                <a:spcPts val="0"/>
              </a:spcAft>
              <a:buClr>
                <a:schemeClr val="dk1"/>
              </a:buClr>
              <a:buSzPts val="1200"/>
              <a:buFont typeface="Noto Sans Symbols"/>
              <a:buChar char="✔"/>
            </a:pPr>
            <a:r>
              <a:rPr lang="en-GB"/>
              <a:t>Consider asking a general wellbeing or health question followed by a specific question that explores DA.</a:t>
            </a:r>
            <a:endParaRPr/>
          </a:p>
          <a:p>
            <a:pPr marL="171450" lvl="0" indent="-171450" algn="l" rtl="0">
              <a:spcBef>
                <a:spcPts val="0"/>
              </a:spcBef>
              <a:spcAft>
                <a:spcPts val="0"/>
              </a:spcAft>
              <a:buClr>
                <a:srgbClr val="000000"/>
              </a:buClr>
              <a:buSzPts val="1200"/>
              <a:buFont typeface="Noto Sans Symbols"/>
              <a:buChar char="✔"/>
            </a:pPr>
            <a:r>
              <a:rPr lang="en-GB">
                <a:solidFill>
                  <a:srgbClr val="000000"/>
                </a:solidFill>
              </a:rPr>
              <a:t>Consider asking the patient for their perspective on their health and if there are any factors they think are contributing towards their ill health?</a:t>
            </a:r>
            <a:endParaRPr/>
          </a:p>
          <a:p>
            <a:pPr marL="171450" lvl="0" indent="-171450" algn="l" rtl="0">
              <a:lnSpc>
                <a:spcPct val="107000"/>
              </a:lnSpc>
              <a:spcBef>
                <a:spcPts val="0"/>
              </a:spcBef>
              <a:spcAft>
                <a:spcPts val="0"/>
              </a:spcAft>
              <a:buClr>
                <a:srgbClr val="131A1C"/>
              </a:buClr>
              <a:buSzPts val="1800"/>
              <a:buFont typeface="Noto Sans Symbols"/>
              <a:buChar char="✔"/>
            </a:pPr>
            <a:r>
              <a:rPr lang="en-GB" sz="1800">
                <a:solidFill>
                  <a:srgbClr val="131A1C"/>
                </a:solidFill>
              </a:rPr>
              <a:t>Most victims/survivors report wanting their doctors to ask about DA and feel their doctor is one of the few people they could disclose abuse to.</a:t>
            </a:r>
            <a:endParaRPr/>
          </a:p>
          <a:p>
            <a:pPr marL="171450" lvl="0" indent="-171450" algn="l" rtl="0">
              <a:lnSpc>
                <a:spcPct val="107000"/>
              </a:lnSpc>
              <a:spcBef>
                <a:spcPts val="0"/>
              </a:spcBef>
              <a:spcAft>
                <a:spcPts val="0"/>
              </a:spcAft>
              <a:buClr>
                <a:srgbClr val="131A1C"/>
              </a:buClr>
              <a:buSzPts val="1800"/>
              <a:buFont typeface="Noto Sans Symbols"/>
              <a:buChar char="✔"/>
            </a:pPr>
            <a:r>
              <a:rPr lang="en-GB" sz="1800">
                <a:solidFill>
                  <a:srgbClr val="131A1C"/>
                </a:solidFill>
              </a:rPr>
              <a:t>It’s crucial for us to ask as many patients will not bring up that they are experiencing abuse without being asked, and they may not recognise that they are experiencing abuse.</a:t>
            </a:r>
            <a:endParaRPr/>
          </a:p>
          <a:p>
            <a:pPr marL="0" lvl="0" indent="0" algn="l" rtl="0">
              <a:spcBef>
                <a:spcPts val="0"/>
              </a:spcBef>
              <a:spcAft>
                <a:spcPts val="0"/>
              </a:spcAft>
              <a:buClr>
                <a:schemeClr val="dk1"/>
              </a:buClr>
              <a:buSzPts val="1200"/>
              <a:buFont typeface="Calibri"/>
              <a:buNone/>
            </a:pPr>
            <a:endParaRPr>
              <a:latin typeface="Calibri"/>
              <a:ea typeface="Calibri"/>
              <a:cs typeface="Calibri"/>
              <a:sym typeface="Calibri"/>
            </a:endParaRPr>
          </a:p>
          <a:p>
            <a:pPr marL="0" lvl="0" indent="0" algn="l" rtl="0">
              <a:spcBef>
                <a:spcPts val="0"/>
              </a:spcBef>
              <a:spcAft>
                <a:spcPts val="0"/>
              </a:spcAft>
              <a:buNone/>
            </a:pPr>
            <a:r>
              <a:rPr lang="en-GB" b="1" i="1"/>
              <a:t>✓ Ensure you are providing access to everyone and asking patient of all identities. Consider the following: </a:t>
            </a:r>
            <a:endParaRPr b="1" i="1"/>
          </a:p>
          <a:p>
            <a:pPr marL="628650" lvl="1" indent="-171450" algn="l" rtl="0">
              <a:spcBef>
                <a:spcPts val="0"/>
              </a:spcBef>
              <a:spcAft>
                <a:spcPts val="0"/>
              </a:spcAft>
              <a:buClr>
                <a:schemeClr val="dk1"/>
              </a:buClr>
              <a:buSzPts val="1200"/>
              <a:buFont typeface="Noto Sans Symbols"/>
              <a:buChar char="▪"/>
            </a:pPr>
            <a:r>
              <a:rPr lang="en-GB"/>
              <a:t>Does the patient have a learning disability? Think about how you might need to phrase the question in a way that is accessible.</a:t>
            </a:r>
            <a:endParaRPr/>
          </a:p>
          <a:p>
            <a:pPr marL="628650" lvl="1" indent="-171450" algn="l" rtl="0">
              <a:spcBef>
                <a:spcPts val="0"/>
              </a:spcBef>
              <a:spcAft>
                <a:spcPts val="0"/>
              </a:spcAft>
              <a:buClr>
                <a:schemeClr val="dk1"/>
              </a:buClr>
              <a:buSzPts val="1200"/>
              <a:buFont typeface="Noto Sans Symbols"/>
              <a:buChar char="▪"/>
            </a:pPr>
            <a:r>
              <a:rPr lang="en-GB"/>
              <a:t>If English isn’t her first language, ensure you use an appropriate interpreter.</a:t>
            </a:r>
            <a:endParaRPr/>
          </a:p>
          <a:p>
            <a:pPr marL="628650" lvl="1" indent="-171450" algn="l" rtl="0">
              <a:spcBef>
                <a:spcPts val="0"/>
              </a:spcBef>
              <a:spcAft>
                <a:spcPts val="0"/>
              </a:spcAft>
              <a:buClr>
                <a:schemeClr val="dk1"/>
              </a:buClr>
              <a:buSzPts val="1200"/>
              <a:buFont typeface="Noto Sans Symbols"/>
              <a:buChar char="▪"/>
            </a:pPr>
            <a:r>
              <a:rPr lang="en-GB"/>
              <a:t>Is she d/Deaf or hard of hearing? Ensure you have appropriate ways of communicating. Do not use a partner or family member to interpret.</a:t>
            </a:r>
            <a:endParaRPr/>
          </a:p>
          <a:p>
            <a:pPr marL="628650" lvl="1" indent="-171450" algn="l" rtl="0">
              <a:spcBef>
                <a:spcPts val="0"/>
              </a:spcBef>
              <a:spcAft>
                <a:spcPts val="0"/>
              </a:spcAft>
              <a:buClr>
                <a:schemeClr val="dk1"/>
              </a:buClr>
              <a:buSzPts val="1200"/>
              <a:buFont typeface="Noto Sans Symbols"/>
              <a:buChar char="▪"/>
            </a:pPr>
            <a:r>
              <a:rPr lang="en-GB"/>
              <a:t>Do not assume the gender of the partner when enquiring. This could alienate those in same sex relationship.</a:t>
            </a:r>
            <a:endParaRPr/>
          </a:p>
          <a:p>
            <a:pPr marL="628650" lvl="1" indent="-171450" algn="l" rtl="0">
              <a:spcBef>
                <a:spcPts val="0"/>
              </a:spcBef>
              <a:spcAft>
                <a:spcPts val="0"/>
              </a:spcAft>
              <a:buClr>
                <a:schemeClr val="dk1"/>
              </a:buClr>
              <a:buSzPts val="1200"/>
              <a:buFont typeface="Noto Sans Symbols"/>
              <a:buChar char="▪"/>
            </a:pPr>
            <a:r>
              <a:rPr lang="en-GB"/>
              <a:t>Consider how approach/language might be different for patients of different ages, i.e., younger patients might define relationships slightly differently. </a:t>
            </a:r>
            <a:endParaRPr/>
          </a:p>
          <a:p>
            <a:pPr marL="628650" lvl="1" indent="-95250" algn="l" rtl="0">
              <a:spcBef>
                <a:spcPts val="0"/>
              </a:spcBef>
              <a:spcAft>
                <a:spcPts val="0"/>
              </a:spcAft>
              <a:buClr>
                <a:schemeClr val="dk1"/>
              </a:buClr>
              <a:buSzPts val="1200"/>
              <a:buFont typeface="Arial"/>
              <a:buNone/>
            </a:pPr>
            <a:endParaRPr>
              <a:solidFill>
                <a:srgbClr val="000000"/>
              </a:solidFill>
              <a:latin typeface="Calibri"/>
              <a:ea typeface="Calibri"/>
              <a:cs typeface="Calibri"/>
              <a:sym typeface="Calibri"/>
            </a:endParaRPr>
          </a:p>
          <a:p>
            <a:pPr marL="457200" lvl="1" indent="0" algn="ctr" rtl="0">
              <a:spcBef>
                <a:spcPts val="0"/>
              </a:spcBef>
              <a:spcAft>
                <a:spcPts val="0"/>
              </a:spcAft>
              <a:buNone/>
            </a:pPr>
            <a:r>
              <a:rPr lang="en-GB" sz="1200" b="1" i="0" u="none" strike="noStrike">
                <a:solidFill>
                  <a:srgbClr val="000000"/>
                </a:solidFill>
              </a:rPr>
              <a:t>Only use independent interpreters – DO NOT use family members or partners. </a:t>
            </a:r>
            <a:r>
              <a:rPr lang="en-GB" sz="1200" b="0" i="0" u="none" strike="noStrike">
                <a:solidFill>
                  <a:srgbClr val="000000"/>
                </a:solidFill>
              </a:rPr>
              <a:t>Consider when someone is telling you their partner/family member doesn't speak English or is acting as a sign language interpreter for them, could this be a form of control? Can you speak with the patient alone using an independent interpreter</a:t>
            </a:r>
            <a:r>
              <a:rPr lang="en-GB">
                <a:solidFill>
                  <a:srgbClr val="000000"/>
                </a:solidFill>
              </a:rPr>
              <a:t>?</a:t>
            </a:r>
            <a:endParaRPr sz="1200" b="0" i="0" u="none" strike="noStrike">
              <a:solidFill>
                <a:srgbClr val="000000"/>
              </a:solidFill>
            </a:endParaRPr>
          </a:p>
          <a:p>
            <a:pPr marL="457200" lvl="1" indent="0" algn="l" rtl="0">
              <a:spcBef>
                <a:spcPts val="0"/>
              </a:spcBef>
              <a:spcAft>
                <a:spcPts val="0"/>
              </a:spcAft>
              <a:buClr>
                <a:schemeClr val="dk1"/>
              </a:buClr>
              <a:buSzPts val="1200"/>
              <a:buFont typeface="Arial"/>
              <a:buNone/>
            </a:pPr>
            <a:endParaRPr/>
          </a:p>
          <a:p>
            <a:pPr marL="0" lvl="0" indent="0" algn="l" rtl="0">
              <a:spcBef>
                <a:spcPts val="0"/>
              </a:spcBef>
              <a:spcAft>
                <a:spcPts val="0"/>
              </a:spcAft>
              <a:buNone/>
            </a:pPr>
            <a:endParaRPr/>
          </a:p>
        </p:txBody>
      </p:sp>
      <p:sp>
        <p:nvSpPr>
          <p:cNvPr id="489" name="Google Shape;489;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7" name="Google Shape;527;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0" i="0" u="sng" strike="noStrike">
                <a:solidFill>
                  <a:srgbClr val="000000"/>
                </a:solidFill>
              </a:rPr>
              <a:t>Key objectives/learning points:</a:t>
            </a:r>
            <a:r>
              <a:rPr lang="en-GB" u="sng">
                <a:solidFill>
                  <a:srgbClr val="000000"/>
                </a:solidFill>
              </a:rPr>
              <a:t> </a:t>
            </a:r>
            <a:endParaRPr sz="1200" b="0" i="0" u="sng" strike="noStrike">
              <a:solidFill>
                <a:srgbClr val="000000"/>
              </a:solidFill>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endParaRPr>
              <a:latin typeface="Calibri"/>
              <a:ea typeface="Calibri"/>
              <a:cs typeface="Calibri"/>
              <a:sym typeface="Calibri"/>
            </a:endParaRPr>
          </a:p>
          <a:p>
            <a:pPr marL="171450" lvl="0" indent="-171450" algn="l" rtl="0">
              <a:spcBef>
                <a:spcPts val="0"/>
              </a:spcBef>
              <a:spcAft>
                <a:spcPts val="0"/>
              </a:spcAft>
              <a:buClr>
                <a:schemeClr val="dk1"/>
              </a:buClr>
              <a:buSzPts val="1200"/>
              <a:buFont typeface="Noto Sans Symbols"/>
              <a:buChar char="✔"/>
            </a:pPr>
            <a:r>
              <a:rPr lang="en-GB"/>
              <a:t>How we respond to a disclosure of DA is incredibly important. </a:t>
            </a:r>
            <a:r>
              <a:rPr lang="en-GB" b="1" u="sng"/>
              <a:t>We might get more than once chance to ask but only get one chance to respond appropriately.</a:t>
            </a:r>
            <a:endParaRPr/>
          </a:p>
          <a:p>
            <a:pPr marL="171450" marR="0" lvl="0" indent="-171450" algn="l" rtl="0">
              <a:lnSpc>
                <a:spcPct val="100000"/>
              </a:lnSpc>
              <a:spcBef>
                <a:spcPts val="0"/>
              </a:spcBef>
              <a:spcAft>
                <a:spcPts val="0"/>
              </a:spcAft>
              <a:buClr>
                <a:srgbClr val="000000"/>
              </a:buClr>
              <a:buSzPts val="1400"/>
              <a:buFont typeface="Noto Sans Symbols"/>
              <a:buChar char="✔"/>
            </a:pPr>
            <a:r>
              <a:rPr lang="en-GB"/>
              <a:t>It’s crucial that we recognise the disclosure and don’t go straight into medication/treatment. Initial validation can be fundamental to a victim's journey to accessing support.</a:t>
            </a:r>
            <a:endParaRPr/>
          </a:p>
          <a:p>
            <a:pPr marL="171450" lvl="0" indent="-171450" algn="l" rtl="0">
              <a:spcBef>
                <a:spcPts val="0"/>
              </a:spcBef>
              <a:spcAft>
                <a:spcPts val="0"/>
              </a:spcAft>
              <a:buClr>
                <a:schemeClr val="dk1"/>
              </a:buClr>
              <a:buSzPts val="1200"/>
              <a:buFont typeface="Noto Sans Symbols"/>
              <a:buChar char="✔"/>
            </a:pPr>
            <a:r>
              <a:rPr lang="en-GB"/>
              <a:t>85% of victims sought help on average five times from professionals in the year before they got effective help to stop the abuse (SafeLives (2015), Getting it right first time: policy report. Bristol: SafeLives.). Our initial response is crucial in reducing this statistic. </a:t>
            </a:r>
            <a:endParaRPr/>
          </a:p>
          <a:p>
            <a:pPr marL="171450" lvl="0" indent="-171450" algn="l" rtl="0">
              <a:spcBef>
                <a:spcPts val="0"/>
              </a:spcBef>
              <a:spcAft>
                <a:spcPts val="0"/>
              </a:spcAft>
              <a:buClr>
                <a:schemeClr val="dk1"/>
              </a:buClr>
              <a:buSzPts val="1200"/>
              <a:buFont typeface="Noto Sans Symbols"/>
              <a:buChar char="✔"/>
            </a:pPr>
            <a:r>
              <a:rPr lang="en-GB"/>
              <a:t>Survivors believe their doctor is one of the few people they can disclose violence to and want them to respond appropriately (Feder et al 2006).</a:t>
            </a:r>
            <a:endParaRPr/>
          </a:p>
          <a:p>
            <a:pPr marL="171450" lvl="0" indent="-171450" algn="l" rtl="0">
              <a:spcBef>
                <a:spcPts val="0"/>
              </a:spcBef>
              <a:spcAft>
                <a:spcPts val="0"/>
              </a:spcAft>
              <a:buClr>
                <a:schemeClr val="dk1"/>
              </a:buClr>
              <a:buSzPts val="1200"/>
              <a:buFont typeface="Noto Sans Symbols"/>
              <a:buChar char="✔"/>
            </a:pPr>
            <a:r>
              <a:rPr lang="en-GB"/>
              <a:t>80% of women in a violent relationship seek help from health services and these are often a woman’s first, or only, point of contact (Department of Health).</a:t>
            </a:r>
            <a:endParaRPr/>
          </a:p>
          <a:p>
            <a:pPr marL="171450" marR="0" lvl="0" indent="-82550" algn="l" rtl="0">
              <a:lnSpc>
                <a:spcPct val="100000"/>
              </a:lnSpc>
              <a:spcBef>
                <a:spcPts val="0"/>
              </a:spcBef>
              <a:spcAft>
                <a:spcPts val="0"/>
              </a:spcAft>
              <a:buClr>
                <a:srgbClr val="000000"/>
              </a:buClr>
              <a:buSzPts val="1400"/>
              <a:buFont typeface="Noto Sans Symbols"/>
              <a:buNone/>
            </a:pPr>
            <a:endParaRPr>
              <a:latin typeface="Calibri"/>
              <a:ea typeface="Calibri"/>
              <a:cs typeface="Calibri"/>
              <a:sym typeface="Calibri"/>
            </a:endParaRPr>
          </a:p>
          <a:p>
            <a:pPr marL="171450" marR="0" lvl="0" indent="-171450" algn="l" rtl="0">
              <a:lnSpc>
                <a:spcPct val="100000"/>
              </a:lnSpc>
              <a:spcBef>
                <a:spcPts val="0"/>
              </a:spcBef>
              <a:spcAft>
                <a:spcPts val="0"/>
              </a:spcAft>
              <a:buClr>
                <a:srgbClr val="000000"/>
              </a:buClr>
              <a:buSzPts val="1400"/>
              <a:buFont typeface="Noto Sans Symbols"/>
              <a:buChar char="✔"/>
            </a:pPr>
            <a:r>
              <a:rPr lang="en-GB"/>
              <a:t>How might our response be harmful? We might often do this unintentionally and that </a:t>
            </a:r>
            <a:r>
              <a:rPr lang="en-GB" u="sng"/>
              <a:t>it’s important to consider our tone of voice and language to avoid victim blaming</a:t>
            </a:r>
            <a:r>
              <a:rPr lang="en-GB"/>
              <a:t>. I.e., By saying something like ‘If you don’t engage in support and try to leave this relationship then you aren’t protecting your children’, we are connotating a few things:</a:t>
            </a:r>
            <a:endParaRPr/>
          </a:p>
          <a:p>
            <a:pPr marL="628650" lvl="1" indent="-171450" algn="l" rtl="0">
              <a:spcBef>
                <a:spcPts val="0"/>
              </a:spcBef>
              <a:spcAft>
                <a:spcPts val="0"/>
              </a:spcAft>
              <a:buClr>
                <a:schemeClr val="dk1"/>
              </a:buClr>
              <a:buSzPts val="1200"/>
              <a:buFont typeface="Noto Sans Symbols"/>
              <a:buChar char="▪"/>
            </a:pPr>
            <a:r>
              <a:rPr lang="en-GB"/>
              <a:t>“You must do what I say and if you don’t you are a bad mother.”</a:t>
            </a:r>
            <a:endParaRPr/>
          </a:p>
          <a:p>
            <a:pPr marL="628650" lvl="1" indent="-171450" algn="l" rtl="0">
              <a:spcBef>
                <a:spcPts val="0"/>
              </a:spcBef>
              <a:spcAft>
                <a:spcPts val="0"/>
              </a:spcAft>
              <a:buClr>
                <a:schemeClr val="dk1"/>
              </a:buClr>
              <a:buSzPts val="1200"/>
              <a:buFont typeface="Noto Sans Symbols"/>
              <a:buChar char="▪"/>
            </a:pPr>
            <a:r>
              <a:rPr lang="en-GB"/>
              <a:t>“The responsibility is solely on you as the non-abusive parent to correct/change what’s happening.”</a:t>
            </a:r>
            <a:endParaRPr/>
          </a:p>
          <a:p>
            <a:pPr marL="171450" lvl="0" indent="-171450" algn="l" rtl="0">
              <a:spcBef>
                <a:spcPts val="0"/>
              </a:spcBef>
              <a:spcAft>
                <a:spcPts val="0"/>
              </a:spcAft>
              <a:buClr>
                <a:schemeClr val="dk1"/>
              </a:buClr>
              <a:buSzPts val="1200"/>
              <a:buFont typeface="Noto Sans Symbols"/>
              <a:buChar char="✔"/>
            </a:pPr>
            <a:r>
              <a:rPr lang="en-GB"/>
              <a:t>We know that women in abusive relationships are often doing their absolute best to manage their own safety and that of their children.</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None/>
            </a:pPr>
            <a:endParaRPr/>
          </a:p>
        </p:txBody>
      </p:sp>
      <p:sp>
        <p:nvSpPr>
          <p:cNvPr id="528" name="Google Shape;528;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7" name="Google Shape;557;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0" i="0" u="sng" strike="noStrike">
                <a:solidFill>
                  <a:srgbClr val="000000"/>
                </a:solidFill>
              </a:rPr>
              <a:t>Key objectives/learning points:</a:t>
            </a:r>
            <a:r>
              <a:rPr lang="en-GB" u="sng">
                <a:solidFill>
                  <a:srgbClr val="000000"/>
                </a:solidFill>
              </a:rPr>
              <a:t> </a:t>
            </a:r>
            <a:endParaRPr sz="1200" b="0" i="0" u="sng" strike="noStrike">
              <a:solidFill>
                <a:srgbClr val="000000"/>
              </a:solidFill>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endParaRPr>
              <a:latin typeface="Calibri"/>
              <a:ea typeface="Calibri"/>
              <a:cs typeface="Calibri"/>
              <a:sym typeface="Calibri"/>
            </a:endParaRPr>
          </a:p>
          <a:p>
            <a:pPr marL="171450" lvl="0" indent="-171450" algn="l" rtl="0">
              <a:spcBef>
                <a:spcPts val="0"/>
              </a:spcBef>
              <a:spcAft>
                <a:spcPts val="0"/>
              </a:spcAft>
              <a:buClr>
                <a:schemeClr val="dk1"/>
              </a:buClr>
              <a:buSzPts val="1200"/>
              <a:buFont typeface="Noto Sans Symbols"/>
              <a:buChar char="✔"/>
            </a:pPr>
            <a:r>
              <a:rPr lang="en-GB"/>
              <a:t>Now that our patient has disclosed DA what do we need to consider then it comes to risk?</a:t>
            </a:r>
            <a:endParaRPr/>
          </a:p>
          <a:p>
            <a:pPr marL="171450" lvl="0" indent="-171450" algn="l" rtl="0">
              <a:spcBef>
                <a:spcPts val="0"/>
              </a:spcBef>
              <a:spcAft>
                <a:spcPts val="0"/>
              </a:spcAft>
              <a:buClr>
                <a:schemeClr val="dk1"/>
              </a:buClr>
              <a:buSzPts val="1200"/>
              <a:buFont typeface="Noto Sans Symbols"/>
              <a:buChar char="✔"/>
            </a:pPr>
            <a:r>
              <a:rPr lang="en-GB"/>
              <a:t>SPECSSS is a simple, easy way for us to consider the areas that would raise risk flags for us and mean our patient might be at higher risk of serious harm:</a:t>
            </a:r>
            <a:endParaRPr/>
          </a:p>
          <a:p>
            <a:pPr marL="628650" lvl="1" indent="-171450" algn="l" rtl="0">
              <a:spcBef>
                <a:spcPts val="0"/>
              </a:spcBef>
              <a:spcAft>
                <a:spcPts val="0"/>
              </a:spcAft>
              <a:buClr>
                <a:schemeClr val="dk1"/>
              </a:buClr>
              <a:buSzPts val="1200"/>
              <a:buFont typeface="Noto Sans Symbols"/>
              <a:buChar char="▪"/>
            </a:pPr>
            <a:r>
              <a:rPr lang="en-GB"/>
              <a:t>It is the way the police used to risk assess before the introduction of SafeLives DASH/RIC (risk indicator checklist):</a:t>
            </a:r>
            <a:r>
              <a:rPr lang="en-GB" i="1"/>
              <a:t> We don’t encourage use of the DASH/RIC as we know dedicated training is required in order to use this form. Additionally, sufficient time and DA expertise are necessary to complete this with a victim/survivor.</a:t>
            </a:r>
            <a:endParaRPr/>
          </a:p>
          <a:p>
            <a:pPr marL="628650" lvl="1" indent="-171450" algn="l" rtl="0">
              <a:spcBef>
                <a:spcPts val="0"/>
              </a:spcBef>
              <a:spcAft>
                <a:spcPts val="0"/>
              </a:spcAft>
              <a:buClr>
                <a:schemeClr val="dk1"/>
              </a:buClr>
              <a:buSzPts val="1200"/>
              <a:buFont typeface="Noto Sans Symbols"/>
              <a:buChar char="▪"/>
            </a:pPr>
            <a:r>
              <a:rPr lang="en-GB"/>
              <a:t>Developed as checklist of common indicators of risk (Richards, 2004) and covers the following:</a:t>
            </a:r>
            <a:endParaRPr i="1"/>
          </a:p>
          <a:p>
            <a:pPr marL="628650" lvl="1" indent="-95250" algn="l" rtl="0">
              <a:spcBef>
                <a:spcPts val="0"/>
              </a:spcBef>
              <a:spcAft>
                <a:spcPts val="0"/>
              </a:spcAft>
              <a:buClr>
                <a:schemeClr val="dk1"/>
              </a:buClr>
              <a:buSzPts val="1200"/>
              <a:buFont typeface="Arial"/>
              <a:buNone/>
            </a:pPr>
            <a:endParaRPr/>
          </a:p>
          <a:p>
            <a:pPr marL="171450" lvl="0" indent="-171450" algn="l" rtl="0">
              <a:spcBef>
                <a:spcPts val="0"/>
              </a:spcBef>
              <a:spcAft>
                <a:spcPts val="0"/>
              </a:spcAft>
              <a:buClr>
                <a:schemeClr val="dk1"/>
              </a:buClr>
              <a:buSzPts val="1200"/>
              <a:buFont typeface="Noto Sans Symbols"/>
              <a:buChar char="✔"/>
            </a:pPr>
            <a:r>
              <a:rPr lang="en-GB"/>
              <a:t>Separation – Has the survivor recently left, or does she have plans to leave? Are there any child contact issues with perpetrator?</a:t>
            </a:r>
            <a:endParaRPr/>
          </a:p>
          <a:p>
            <a:pPr marL="171450" lvl="0" indent="-171450" algn="l" rtl="0">
              <a:spcBef>
                <a:spcPts val="0"/>
              </a:spcBef>
              <a:spcAft>
                <a:spcPts val="0"/>
              </a:spcAft>
              <a:buClr>
                <a:schemeClr val="dk1"/>
              </a:buClr>
              <a:buSzPts val="1200"/>
              <a:buFont typeface="Noto Sans Symbols"/>
              <a:buChar char="✔"/>
            </a:pPr>
            <a:r>
              <a:rPr lang="en-GB"/>
              <a:t>Pregnancy – Is the woman pregnant now or has she given birth in the last six weeks?</a:t>
            </a:r>
            <a:endParaRPr/>
          </a:p>
          <a:p>
            <a:pPr marL="171450" lvl="0" indent="-171450" algn="l" rtl="0">
              <a:spcBef>
                <a:spcPts val="0"/>
              </a:spcBef>
              <a:spcAft>
                <a:spcPts val="0"/>
              </a:spcAft>
              <a:buClr>
                <a:schemeClr val="dk1"/>
              </a:buClr>
              <a:buSzPts val="1200"/>
              <a:buFont typeface="Noto Sans Symbols"/>
              <a:buChar char="✔"/>
            </a:pPr>
            <a:r>
              <a:rPr lang="en-GB"/>
              <a:t>Escalation – Is the abuse getting worse or happening more often?</a:t>
            </a:r>
            <a:endParaRPr/>
          </a:p>
          <a:p>
            <a:pPr marL="171450" lvl="0" indent="-171450" algn="l" rtl="0">
              <a:spcBef>
                <a:spcPts val="0"/>
              </a:spcBef>
              <a:spcAft>
                <a:spcPts val="0"/>
              </a:spcAft>
              <a:buClr>
                <a:schemeClr val="dk1"/>
              </a:buClr>
              <a:buSzPts val="1200"/>
              <a:buFont typeface="Noto Sans Symbols"/>
              <a:buChar char="✔"/>
            </a:pPr>
            <a:r>
              <a:rPr lang="en-GB"/>
              <a:t>Cultural issues/sensitivity/isolation – Are there any specific issues? Is the patient particularly isolated? Reliant on others to access support i.e., doesn't speak English. Are there multiple perpetrators or individuals colluding with the abuse – consider HBA. </a:t>
            </a:r>
            <a:endParaRPr/>
          </a:p>
          <a:p>
            <a:pPr marL="171450" lvl="0" indent="-171450" algn="l" rtl="0">
              <a:spcBef>
                <a:spcPts val="0"/>
              </a:spcBef>
              <a:spcAft>
                <a:spcPts val="0"/>
              </a:spcAft>
              <a:buClr>
                <a:schemeClr val="dk1"/>
              </a:buClr>
              <a:buSzPts val="1200"/>
              <a:buFont typeface="Noto Sans Symbols"/>
              <a:buChar char="✔"/>
            </a:pPr>
            <a:r>
              <a:rPr lang="en-GB"/>
              <a:t>Stalking – Is she being harassed or threatened by anyone, particularly a former partner? This includes emails, texts, Instagram and via other social media. Are there potential tracking devices in place? Has the perpetrator followed her anywhere?</a:t>
            </a:r>
            <a:endParaRPr/>
          </a:p>
          <a:p>
            <a:pPr marL="171450" marR="0" lvl="0" indent="-171450" algn="l" rtl="0">
              <a:lnSpc>
                <a:spcPct val="100000"/>
              </a:lnSpc>
              <a:spcBef>
                <a:spcPts val="0"/>
              </a:spcBef>
              <a:spcAft>
                <a:spcPts val="0"/>
              </a:spcAft>
              <a:buClr>
                <a:srgbClr val="000000"/>
              </a:buClr>
              <a:buSzPts val="1400"/>
              <a:buFont typeface="Noto Sans Symbols"/>
              <a:buChar char="✔"/>
            </a:pPr>
            <a:r>
              <a:rPr lang="en-GB"/>
              <a:t>Sexual assault – Has she reported sexual assault as part of the abuse?</a:t>
            </a:r>
            <a:endParaRPr/>
          </a:p>
          <a:p>
            <a:pPr marL="171450" lvl="0" indent="-171450" algn="l" rtl="0">
              <a:spcBef>
                <a:spcPts val="0"/>
              </a:spcBef>
              <a:spcAft>
                <a:spcPts val="0"/>
              </a:spcAft>
              <a:buClr>
                <a:schemeClr val="dk1"/>
              </a:buClr>
              <a:buSzPts val="1200"/>
              <a:buFont typeface="Noto Sans Symbols"/>
              <a:buChar char="✔"/>
            </a:pPr>
            <a:r>
              <a:rPr lang="en-GB" b="0"/>
              <a:t>Strangulation/suffocation – Has someone used hands, a knee or arm to hold her by </a:t>
            </a:r>
            <a:r>
              <a:rPr lang="en-GB"/>
              <a:t>or put pressure on her throat</a:t>
            </a:r>
            <a:r>
              <a:rPr lang="en-GB" b="0"/>
              <a:t>? Has someone restricted her breathing with a belt, scarf or pillow? </a:t>
            </a:r>
            <a:r>
              <a:rPr lang="en-GB" b="0" i="1"/>
              <a:t>(we’ll cover more specifically on the new </a:t>
            </a:r>
            <a:r>
              <a:rPr lang="en-GB" i="1"/>
              <a:t>non-fatal</a:t>
            </a:r>
            <a:r>
              <a:rPr lang="en-GB" b="0" i="1"/>
              <a:t> strangulation law and risk </a:t>
            </a:r>
            <a:r>
              <a:rPr lang="en-GB" i="1"/>
              <a:t>posed in</a:t>
            </a:r>
            <a:r>
              <a:rPr lang="en-GB" b="0" i="1"/>
              <a:t> clinical two)</a:t>
            </a:r>
            <a:endParaRPr b="0" i="1"/>
          </a:p>
          <a:p>
            <a:pPr marL="0" lvl="0" indent="0" algn="l" rtl="0">
              <a:spcBef>
                <a:spcPts val="0"/>
              </a:spcBef>
              <a:spcAft>
                <a:spcPts val="0"/>
              </a:spcAft>
              <a:buClr>
                <a:schemeClr val="dk1"/>
              </a:buClr>
              <a:buSzPts val="1200"/>
              <a:buFont typeface="Arial"/>
              <a:buNone/>
            </a:pPr>
            <a:endParaRPr>
              <a:latin typeface="Calibri"/>
              <a:ea typeface="Calibri"/>
              <a:cs typeface="Calibri"/>
              <a:sym typeface="Calibri"/>
            </a:endParaRPr>
          </a:p>
          <a:p>
            <a:pPr marL="0" lvl="0" indent="0" algn="l" rtl="0">
              <a:spcBef>
                <a:spcPts val="0"/>
              </a:spcBef>
              <a:spcAft>
                <a:spcPts val="0"/>
              </a:spcAft>
              <a:buClr>
                <a:schemeClr val="dk1"/>
              </a:buClr>
              <a:buSzPts val="1000"/>
              <a:buFont typeface="Arial"/>
              <a:buNone/>
            </a:pPr>
            <a:r>
              <a:rPr lang="en-GB" sz="1000"/>
              <a:t>(Other current risk factors, regarding the perpetrator’s behaviour(s):</a:t>
            </a:r>
            <a:endParaRPr/>
          </a:p>
          <a:p>
            <a:pPr marL="0" lvl="0" indent="0" algn="l" rtl="0">
              <a:spcBef>
                <a:spcPts val="0"/>
              </a:spcBef>
              <a:spcAft>
                <a:spcPts val="0"/>
              </a:spcAft>
              <a:buClr>
                <a:schemeClr val="dk1"/>
              </a:buClr>
              <a:buSzPts val="1000"/>
              <a:buFont typeface="Calibri"/>
              <a:buNone/>
            </a:pPr>
            <a:r>
              <a:rPr lang="en-GB" sz="1000"/>
              <a:t>+ Suicidal thoughts</a:t>
            </a:r>
            <a:endParaRPr/>
          </a:p>
          <a:p>
            <a:pPr marL="0" lvl="0" indent="0" algn="l" rtl="0">
              <a:spcBef>
                <a:spcPts val="0"/>
              </a:spcBef>
              <a:spcAft>
                <a:spcPts val="0"/>
              </a:spcAft>
              <a:buClr>
                <a:schemeClr val="dk1"/>
              </a:buClr>
              <a:buSzPts val="1000"/>
              <a:buFont typeface="Calibri"/>
              <a:buNone/>
            </a:pPr>
            <a:r>
              <a:rPr lang="en-GB" sz="1000"/>
              <a:t>+ Homicidal thoughts</a:t>
            </a:r>
            <a:endParaRPr/>
          </a:p>
          <a:p>
            <a:pPr marL="0" lvl="0" indent="0" algn="l" rtl="0">
              <a:spcBef>
                <a:spcPts val="0"/>
              </a:spcBef>
              <a:spcAft>
                <a:spcPts val="0"/>
              </a:spcAft>
              <a:buClr>
                <a:schemeClr val="dk1"/>
              </a:buClr>
              <a:buSzPts val="1000"/>
              <a:buFont typeface="Calibri"/>
              <a:buNone/>
            </a:pPr>
            <a:r>
              <a:rPr lang="en-GB" sz="1000"/>
              <a:t>+ Threats to kill client or other family member(s)</a:t>
            </a:r>
            <a:endParaRPr/>
          </a:p>
          <a:p>
            <a:pPr marL="0" lvl="0" indent="0" algn="l" rtl="0">
              <a:spcBef>
                <a:spcPts val="0"/>
              </a:spcBef>
              <a:spcAft>
                <a:spcPts val="0"/>
              </a:spcAft>
              <a:buClr>
                <a:schemeClr val="dk1"/>
              </a:buClr>
              <a:buSzPts val="1000"/>
              <a:buFont typeface="Calibri"/>
              <a:buNone/>
            </a:pPr>
            <a:r>
              <a:rPr lang="en-GB" sz="1000"/>
              <a:t>+ Abuses family pet</a:t>
            </a:r>
            <a:endParaRPr/>
          </a:p>
          <a:p>
            <a:pPr marL="0" lvl="0" indent="0" algn="l" rtl="0">
              <a:spcBef>
                <a:spcPts val="0"/>
              </a:spcBef>
              <a:spcAft>
                <a:spcPts val="0"/>
              </a:spcAft>
              <a:buClr>
                <a:schemeClr val="dk1"/>
              </a:buClr>
              <a:buSzPts val="1000"/>
              <a:buFont typeface="Calibri"/>
              <a:buNone/>
            </a:pPr>
            <a:r>
              <a:rPr lang="en-GB" sz="1000"/>
              <a:t>+ Access to weapons</a:t>
            </a:r>
            <a:endParaRPr/>
          </a:p>
          <a:p>
            <a:pPr marL="0" lvl="0" indent="0" algn="l" rtl="0">
              <a:spcBef>
                <a:spcPts val="0"/>
              </a:spcBef>
              <a:spcAft>
                <a:spcPts val="0"/>
              </a:spcAft>
              <a:buClr>
                <a:schemeClr val="dk1"/>
              </a:buClr>
              <a:buSzPts val="1000"/>
              <a:buFont typeface="Calibri"/>
              <a:buNone/>
            </a:pPr>
            <a:r>
              <a:rPr lang="en-GB" sz="1000"/>
              <a:t>+ Alcohol/drug use</a:t>
            </a:r>
            <a:endParaRPr/>
          </a:p>
          <a:p>
            <a:pPr marL="0" lvl="0" indent="0" algn="l" rtl="0">
              <a:spcBef>
                <a:spcPts val="0"/>
              </a:spcBef>
              <a:spcAft>
                <a:spcPts val="0"/>
              </a:spcAft>
              <a:buClr>
                <a:schemeClr val="dk1"/>
              </a:buClr>
              <a:buSzPts val="1000"/>
              <a:buFont typeface="Calibri"/>
              <a:buNone/>
            </a:pPr>
            <a:r>
              <a:rPr lang="en-GB" sz="1000"/>
              <a:t>+ History of assaults)</a:t>
            </a:r>
            <a:endParaRPr/>
          </a:p>
          <a:p>
            <a:pPr marL="0" lvl="0" indent="0" algn="l" rtl="0">
              <a:spcBef>
                <a:spcPts val="0"/>
              </a:spcBef>
              <a:spcAft>
                <a:spcPts val="0"/>
              </a:spcAft>
              <a:buClr>
                <a:schemeClr val="dk1"/>
              </a:buClr>
              <a:buSzPts val="1200"/>
              <a:buFont typeface="Calibri"/>
              <a:buNone/>
            </a:pPr>
            <a:endParaRPr>
              <a:latin typeface="Calibri"/>
              <a:ea typeface="Calibri"/>
              <a:cs typeface="Calibri"/>
              <a:sym typeface="Calibri"/>
            </a:endParaRPr>
          </a:p>
          <a:p>
            <a:pPr marL="0" lvl="0" indent="0" algn="ctr" rtl="0">
              <a:spcBef>
                <a:spcPts val="0"/>
              </a:spcBef>
              <a:spcAft>
                <a:spcPts val="0"/>
              </a:spcAft>
              <a:buClr>
                <a:schemeClr val="dk1"/>
              </a:buClr>
              <a:buSzPts val="1200"/>
              <a:buFont typeface="Calibri"/>
              <a:buNone/>
            </a:pPr>
            <a:r>
              <a:rPr lang="en-GB" b="1"/>
              <a:t>If your patient is experiencing any of these then they should immediately be considered to be at high risk. It is also important to consider your gut instinct about the situation. Does something feel wrong?</a:t>
            </a:r>
            <a:endParaRPr/>
          </a:p>
          <a:p>
            <a:pPr marL="0" lvl="0" indent="0" algn="l" rtl="0">
              <a:spcBef>
                <a:spcPts val="0"/>
              </a:spcBef>
              <a:spcAft>
                <a:spcPts val="0"/>
              </a:spcAft>
              <a:buNone/>
            </a:pPr>
            <a:endParaRPr/>
          </a:p>
        </p:txBody>
      </p:sp>
      <p:sp>
        <p:nvSpPr>
          <p:cNvPr id="558" name="Google Shape;558;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0" i="0" u="sng" strike="noStrike">
                <a:solidFill>
                  <a:srgbClr val="000000"/>
                </a:solidFill>
              </a:rPr>
              <a:t>Key objectives/learning points:</a:t>
            </a:r>
            <a:r>
              <a:rPr lang="en-GB" u="sng">
                <a:solidFill>
                  <a:srgbClr val="000000"/>
                </a:solidFill>
              </a:rPr>
              <a:t> </a:t>
            </a:r>
            <a:endParaRPr sz="1200" b="0" i="0" u="sng" strike="noStrike">
              <a:solidFill>
                <a:srgbClr val="000000"/>
              </a:solidFill>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GB"/>
              <a:t>To ensure training feels safe and conducive to learning, talk through the group agreement below. Ask if there is anything anyone wants to add.</a:t>
            </a:r>
            <a:endParaRPr/>
          </a:p>
          <a:p>
            <a:pPr marL="0" lvl="0" indent="0" algn="l" rtl="0">
              <a:spcBef>
                <a:spcPts val="0"/>
              </a:spcBef>
              <a:spcAft>
                <a:spcPts val="0"/>
              </a:spcAft>
              <a:buNone/>
            </a:pPr>
            <a:endParaRPr>
              <a:latin typeface="Calibri"/>
              <a:ea typeface="Calibri"/>
              <a:cs typeface="Calibri"/>
              <a:sym typeface="Calibri"/>
            </a:endParaRPr>
          </a:p>
          <a:p>
            <a:pPr marL="0" lvl="0" indent="-76200" algn="l" rtl="0">
              <a:spcBef>
                <a:spcPts val="0"/>
              </a:spcBef>
              <a:spcAft>
                <a:spcPts val="0"/>
              </a:spcAft>
              <a:buClr>
                <a:schemeClr val="dk1"/>
              </a:buClr>
              <a:buSzPts val="1200"/>
              <a:buFont typeface="Noto Sans Symbols"/>
              <a:buChar char="✔"/>
            </a:pPr>
            <a:r>
              <a:rPr lang="en-GB" b="1"/>
              <a:t>DA health warning: </a:t>
            </a:r>
            <a:r>
              <a:rPr lang="en-GB"/>
              <a:t>DA can be a difficult topic to talk about and there could be some parts of the training that are triggering. Please make sure you look after yourself. The IRIS service is for practice staff to access support as well as patients so if anyone needs to check in after this then please get in touch.</a:t>
            </a:r>
            <a:endParaRPr/>
          </a:p>
          <a:p>
            <a:pPr marL="0" lvl="0" indent="-76200" algn="l" rtl="0">
              <a:spcBef>
                <a:spcPts val="0"/>
              </a:spcBef>
              <a:spcAft>
                <a:spcPts val="0"/>
              </a:spcAft>
              <a:buClr>
                <a:schemeClr val="dk1"/>
              </a:buClr>
              <a:buSzPts val="1200"/>
              <a:buFont typeface="Noto Sans Symbols"/>
              <a:buChar char="✔"/>
            </a:pPr>
            <a:r>
              <a:rPr lang="en-GB" b="1"/>
              <a:t>Respect expertise: </a:t>
            </a:r>
            <a:r>
              <a:rPr lang="en-GB"/>
              <a:t>It’s important that we recognise and respect the different professions, perspectives and areas of expertise in the room. </a:t>
            </a:r>
            <a:endParaRPr/>
          </a:p>
          <a:p>
            <a:pPr marL="0" lvl="0" indent="-76200" algn="l" rtl="0">
              <a:spcBef>
                <a:spcPts val="0"/>
              </a:spcBef>
              <a:spcAft>
                <a:spcPts val="0"/>
              </a:spcAft>
              <a:buClr>
                <a:schemeClr val="dk1"/>
              </a:buClr>
              <a:buSzPts val="1200"/>
              <a:buFont typeface="Noto Sans Symbols"/>
              <a:buChar char="✔"/>
            </a:pPr>
            <a:r>
              <a:rPr lang="en-GB" b="1"/>
              <a:t>Value each other's time.</a:t>
            </a:r>
            <a:endParaRPr/>
          </a:p>
          <a:p>
            <a:pPr marL="0" lvl="0" indent="-76200" algn="l" rtl="0">
              <a:spcBef>
                <a:spcPts val="0"/>
              </a:spcBef>
              <a:spcAft>
                <a:spcPts val="0"/>
              </a:spcAft>
              <a:buClr>
                <a:schemeClr val="dk1"/>
              </a:buClr>
              <a:buSzPts val="1200"/>
              <a:buFont typeface="Noto Sans Symbols"/>
              <a:buChar char="✔"/>
            </a:pPr>
            <a:r>
              <a:rPr lang="en-GB" b="1"/>
              <a:t>Challenge respectfully: </a:t>
            </a:r>
            <a:r>
              <a:rPr lang="en-GB"/>
              <a:t>Don’t raise voices; be assertive not aggressive; be non-judgmental; be non-discriminatory; don’t talk over others.</a:t>
            </a:r>
            <a:endParaRPr/>
          </a:p>
          <a:p>
            <a:pPr marL="0" lvl="0" indent="-76200" algn="l" rtl="0">
              <a:spcBef>
                <a:spcPts val="0"/>
              </a:spcBef>
              <a:spcAft>
                <a:spcPts val="0"/>
              </a:spcAft>
              <a:buClr>
                <a:schemeClr val="dk1"/>
              </a:buClr>
              <a:buSzPts val="1200"/>
              <a:buFont typeface="Noto Sans Symbols"/>
              <a:buChar char="✔"/>
            </a:pPr>
            <a:r>
              <a:rPr lang="en-GB" b="1"/>
              <a:t>Engage: </a:t>
            </a:r>
            <a:r>
              <a:rPr lang="en-GB"/>
              <a:t>This training is designed to be interactive and promote discussion. Please get involved, participate in exercises, ask questions, and share your thoughts.</a:t>
            </a:r>
            <a:endParaRPr/>
          </a:p>
          <a:p>
            <a:pPr marL="0" lvl="0" indent="-76200" algn="l" rtl="0">
              <a:spcBef>
                <a:spcPts val="0"/>
              </a:spcBef>
              <a:spcAft>
                <a:spcPts val="0"/>
              </a:spcAft>
              <a:buClr>
                <a:schemeClr val="dk1"/>
              </a:buClr>
              <a:buSzPts val="1200"/>
              <a:buFont typeface="Noto Sans Symbols"/>
              <a:buChar char="✔"/>
            </a:pPr>
            <a:r>
              <a:rPr lang="en-GB" b="1"/>
              <a:t>Confidentiality: </a:t>
            </a:r>
            <a:r>
              <a:rPr lang="en-GB"/>
              <a:t>What is shared in the room stays in the room unless there are safeguarding concerns. </a:t>
            </a:r>
            <a:endParaRPr/>
          </a:p>
          <a:p>
            <a:pPr marL="0" marR="0" lvl="0" indent="0" algn="l" rtl="0">
              <a:lnSpc>
                <a:spcPct val="100000"/>
              </a:lnSpc>
              <a:spcBef>
                <a:spcPts val="0"/>
              </a:spcBef>
              <a:spcAft>
                <a:spcPts val="0"/>
              </a:spcAft>
              <a:buClr>
                <a:srgbClr val="000000"/>
              </a:buClr>
              <a:buSzPts val="1400"/>
              <a:buFont typeface="Noto Sans Symbols"/>
              <a:buChar char="✔"/>
            </a:pPr>
            <a:r>
              <a:rPr lang="en-GB"/>
              <a:t>Keep yourself on mute and your video on (if training is virtual) or ensure that your phone is on silent/vibrate (if training is face to face). </a:t>
            </a:r>
            <a:endParaRPr/>
          </a:p>
          <a:p>
            <a:pPr marL="0" lvl="0" indent="0" algn="l" rtl="0">
              <a:spcBef>
                <a:spcPts val="0"/>
              </a:spcBef>
              <a:spcAft>
                <a:spcPts val="0"/>
              </a:spcAft>
              <a:buNone/>
            </a:pPr>
            <a:endParaRPr>
              <a:latin typeface="Calibri"/>
              <a:ea typeface="Calibri"/>
              <a:cs typeface="Calibri"/>
              <a:sym typeface="Calibri"/>
            </a:endParaRPr>
          </a:p>
          <a:p>
            <a:pPr marL="0" lvl="0" indent="0" algn="ctr" rtl="0">
              <a:spcBef>
                <a:spcPts val="0"/>
              </a:spcBef>
              <a:spcAft>
                <a:spcPts val="0"/>
              </a:spcAft>
              <a:buNone/>
            </a:pPr>
            <a:r>
              <a:rPr lang="en-GB" b="1"/>
              <a:t>*We recognise that DA is a gendered crime that disproportionately affects women. As such throughout this training we will mainly refer to victims/survivors as female and perpetrators as male *</a:t>
            </a:r>
            <a:endParaRPr/>
          </a:p>
          <a:p>
            <a:pPr marL="0" lvl="0" indent="0" algn="l" rtl="0">
              <a:spcBef>
                <a:spcPts val="0"/>
              </a:spcBef>
              <a:spcAft>
                <a:spcPts val="0"/>
              </a:spcAft>
              <a:buNone/>
            </a:pPr>
            <a:endParaRPr/>
          </a:p>
        </p:txBody>
      </p:sp>
      <p:sp>
        <p:nvSpPr>
          <p:cNvPr id="102" name="Google Shape;10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5" name="Google Shape;605;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0" i="0" u="sng" strike="noStrike">
                <a:solidFill>
                  <a:srgbClr val="000000"/>
                </a:solidFill>
              </a:rPr>
              <a:t>Key objectives/learning points:</a:t>
            </a:r>
            <a:r>
              <a:rPr lang="en-GB" u="sng">
                <a:solidFill>
                  <a:srgbClr val="000000"/>
                </a:solidFill>
              </a:rPr>
              <a:t> </a:t>
            </a:r>
            <a:endParaRPr sz="1200" b="0" i="0" u="sng" strike="noStrike">
              <a:solidFill>
                <a:srgbClr val="000000"/>
              </a:solidFill>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endParaRPr>
              <a:latin typeface="Calibri"/>
              <a:ea typeface="Calibri"/>
              <a:cs typeface="Calibri"/>
              <a:sym typeface="Calibri"/>
            </a:endParaRPr>
          </a:p>
          <a:p>
            <a:pPr marL="171450" lvl="0" indent="-171450" algn="l" rtl="0">
              <a:spcBef>
                <a:spcPts val="0"/>
              </a:spcBef>
              <a:spcAft>
                <a:spcPts val="0"/>
              </a:spcAft>
              <a:buClr>
                <a:schemeClr val="dk1"/>
              </a:buClr>
              <a:buSzPts val="1200"/>
              <a:buFont typeface="Noto Sans Symbols"/>
              <a:buChar char="✔"/>
            </a:pPr>
            <a:r>
              <a:rPr lang="en-GB"/>
              <a:t>Once you have asked Patient X about domestic abuse this is what they then disclose. </a:t>
            </a:r>
            <a:r>
              <a:rPr lang="en-GB" i="1"/>
              <a:t>[This information is also in their delegate pack] </a:t>
            </a:r>
            <a:endParaRPr i="1">
              <a:latin typeface="Calibri"/>
              <a:ea typeface="Calibri"/>
              <a:cs typeface="Calibri"/>
              <a:sym typeface="Calibri"/>
            </a:endParaRPr>
          </a:p>
          <a:p>
            <a:pPr marL="171450" lvl="0" indent="-171450" algn="l" rtl="0">
              <a:spcBef>
                <a:spcPts val="0"/>
              </a:spcBef>
              <a:spcAft>
                <a:spcPts val="0"/>
              </a:spcAft>
              <a:buClr>
                <a:schemeClr val="dk1"/>
              </a:buClr>
              <a:buSzPts val="1200"/>
              <a:buFont typeface="Noto Sans Symbols"/>
              <a:buChar char="✔"/>
            </a:pPr>
            <a:r>
              <a:rPr lang="en-GB"/>
              <a:t>Discuss the following: </a:t>
            </a:r>
            <a:endParaRPr>
              <a:latin typeface="Calibri"/>
              <a:ea typeface="Calibri"/>
              <a:cs typeface="Calibri"/>
              <a:sym typeface="Calibri"/>
            </a:endParaRPr>
          </a:p>
          <a:p>
            <a:pPr marL="628650" lvl="1" indent="-171450" algn="l" rtl="0">
              <a:spcBef>
                <a:spcPts val="0"/>
              </a:spcBef>
              <a:spcAft>
                <a:spcPts val="0"/>
              </a:spcAft>
              <a:buClr>
                <a:schemeClr val="dk1"/>
              </a:buClr>
              <a:buSzPts val="1200"/>
              <a:buFont typeface="Noto Sans Symbols"/>
              <a:buChar char="▪"/>
            </a:pPr>
            <a:r>
              <a:rPr lang="en-GB"/>
              <a:t>How might we respond? </a:t>
            </a:r>
            <a:endParaRPr/>
          </a:p>
          <a:p>
            <a:pPr marL="628650" lvl="1" indent="-171450" algn="l" rtl="0">
              <a:spcBef>
                <a:spcPts val="0"/>
              </a:spcBef>
              <a:spcAft>
                <a:spcPts val="0"/>
              </a:spcAft>
              <a:buClr>
                <a:schemeClr val="dk1"/>
              </a:buClr>
              <a:buSzPts val="1200"/>
              <a:buFont typeface="Noto Sans Symbols"/>
              <a:buChar char="▪"/>
            </a:pPr>
            <a:r>
              <a:rPr lang="en-GB"/>
              <a:t>What are you concerned about/what risk indicators are present? </a:t>
            </a:r>
            <a:endParaRPr>
              <a:latin typeface="Calibri"/>
              <a:ea typeface="Calibri"/>
              <a:cs typeface="Calibri"/>
              <a:sym typeface="Calibri"/>
            </a:endParaRPr>
          </a:p>
          <a:p>
            <a:pPr marL="628650" lvl="1" indent="-171450" algn="l" rtl="0">
              <a:spcBef>
                <a:spcPts val="0"/>
              </a:spcBef>
              <a:spcAft>
                <a:spcPts val="0"/>
              </a:spcAft>
              <a:buClr>
                <a:schemeClr val="dk1"/>
              </a:buClr>
              <a:buSzPts val="1200"/>
              <a:buFont typeface="Noto Sans Symbols"/>
              <a:buChar char="▪"/>
            </a:pPr>
            <a:r>
              <a:rPr lang="en-GB"/>
              <a:t>What questions might we ask to get a better assessment of the level of risk? </a:t>
            </a:r>
            <a:endParaRPr>
              <a:latin typeface="Calibri"/>
              <a:ea typeface="Calibri"/>
              <a:cs typeface="Calibri"/>
              <a:sym typeface="Calibri"/>
            </a:endParaRPr>
          </a:p>
          <a:p>
            <a:pPr marL="628650" lvl="1" indent="-171450" algn="l" rtl="0">
              <a:spcBef>
                <a:spcPts val="0"/>
              </a:spcBef>
              <a:spcAft>
                <a:spcPts val="0"/>
              </a:spcAft>
              <a:buClr>
                <a:schemeClr val="dk1"/>
              </a:buClr>
              <a:buSzPts val="1200"/>
              <a:buFont typeface="Noto Sans Symbols"/>
              <a:buChar char="▪"/>
            </a:pPr>
            <a:r>
              <a:rPr lang="en-GB"/>
              <a:t>What don’t we know about the patient’s identity that we would want to consider? </a:t>
            </a:r>
            <a:endParaRPr>
              <a:latin typeface="Calibri"/>
              <a:ea typeface="Calibri"/>
              <a:cs typeface="Calibri"/>
              <a:sym typeface="Calibri"/>
            </a:endParaRPr>
          </a:p>
          <a:p>
            <a:pPr marL="0" lvl="0" indent="0" algn="l" rtl="0">
              <a:spcBef>
                <a:spcPts val="0"/>
              </a:spcBef>
              <a:spcAft>
                <a:spcPts val="0"/>
              </a:spcAft>
              <a:buNone/>
            </a:pPr>
            <a:r>
              <a:rPr lang="en-GB"/>
              <a:t>(i.e., are they pregnant? Do they have a disability? Is English their first language? Are their any children in the household? All of these </a:t>
            </a:r>
            <a:r>
              <a:rPr lang="en-GB" u="sng"/>
              <a:t>could increase risk or create additional barriers </a:t>
            </a:r>
            <a:r>
              <a:rPr lang="en-GB"/>
              <a:t>to accessing support or being able to keep themselves safe.) </a:t>
            </a:r>
            <a:endParaRPr>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endParaRPr>
              <a:latin typeface="Calibri"/>
              <a:ea typeface="Calibri"/>
              <a:cs typeface="Calibri"/>
              <a:sym typeface="Calibri"/>
            </a:endParaRPr>
          </a:p>
          <a:p>
            <a:pPr marL="0" lvl="0" indent="0" algn="l" rtl="0">
              <a:spcBef>
                <a:spcPts val="0"/>
              </a:spcBef>
              <a:spcAft>
                <a:spcPts val="0"/>
              </a:spcAft>
              <a:buNone/>
            </a:pPr>
            <a:r>
              <a:rPr lang="en-GB" b="1" i="1"/>
              <a:t>[patient X case study is intentionally missing information about demographics; therefore, we don’t know if there are any specific cultural issues or vulnerabilities, we need to be aware of that could increase risk of harm to self or from others. See if attendees pick up on this or if they make assumptions about who the patient is. If they do note that we will come back to this later on.]</a:t>
            </a:r>
            <a:endParaRPr/>
          </a:p>
          <a:p>
            <a:pPr marL="0" lvl="0" indent="0" algn="l" rtl="0">
              <a:spcBef>
                <a:spcPts val="0"/>
              </a:spcBef>
              <a:spcAft>
                <a:spcPts val="0"/>
              </a:spcAft>
              <a:buNone/>
            </a:pPr>
            <a:endParaRPr/>
          </a:p>
        </p:txBody>
      </p:sp>
      <p:sp>
        <p:nvSpPr>
          <p:cNvPr id="606" name="Google Shape;606;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5" name="Google Shape;625;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u="sng">
                <a:solidFill>
                  <a:schemeClr val="dk1"/>
                </a:solidFill>
              </a:rPr>
              <a:t>Key objectives/learning points:</a:t>
            </a:r>
            <a:endParaRPr/>
          </a:p>
          <a:p>
            <a:pPr marL="0" lvl="0" indent="0" algn="l" rtl="0">
              <a:spcBef>
                <a:spcPts val="0"/>
              </a:spcBef>
              <a:spcAft>
                <a:spcPts val="0"/>
              </a:spcAft>
              <a:buNone/>
            </a:pPr>
            <a:endParaRPr>
              <a:solidFill>
                <a:schemeClr val="dk1"/>
              </a:solidFill>
              <a:latin typeface="Calibri"/>
              <a:ea typeface="Calibri"/>
              <a:cs typeface="Calibri"/>
              <a:sym typeface="Calibri"/>
            </a:endParaRPr>
          </a:p>
          <a:p>
            <a:pPr marL="0" lvl="0" indent="-76200" algn="l" rtl="0">
              <a:spcBef>
                <a:spcPts val="0"/>
              </a:spcBef>
              <a:spcAft>
                <a:spcPts val="0"/>
              </a:spcAft>
              <a:buClr>
                <a:schemeClr val="dk1"/>
              </a:buClr>
              <a:buSzPts val="1200"/>
              <a:buFont typeface="Noto Sans Symbols"/>
              <a:buChar char="✔"/>
            </a:pPr>
            <a:r>
              <a:rPr lang="en-GB" b="1">
                <a:solidFill>
                  <a:schemeClr val="dk1"/>
                </a:solidFill>
              </a:rPr>
              <a:t>Key safety questions to ask/consider: </a:t>
            </a:r>
            <a:endParaRPr/>
          </a:p>
          <a:p>
            <a:pPr marL="0" lvl="0" indent="-76200" algn="l" rtl="0">
              <a:spcBef>
                <a:spcPts val="0"/>
              </a:spcBef>
              <a:spcAft>
                <a:spcPts val="0"/>
              </a:spcAft>
              <a:buClr>
                <a:schemeClr val="dk1"/>
              </a:buClr>
              <a:buSzPts val="1200"/>
              <a:buFont typeface="Noto Sans Symbols"/>
              <a:buChar char="✔"/>
            </a:pPr>
            <a:r>
              <a:rPr lang="en-GB">
                <a:solidFill>
                  <a:schemeClr val="dk1"/>
                </a:solidFill>
              </a:rPr>
              <a:t>Is it safe to go home or is it safe to stay at home?</a:t>
            </a:r>
            <a:endParaRPr/>
          </a:p>
          <a:p>
            <a:pPr marL="0" lvl="0" indent="-76200" algn="l" rtl="0">
              <a:spcBef>
                <a:spcPts val="0"/>
              </a:spcBef>
              <a:spcAft>
                <a:spcPts val="0"/>
              </a:spcAft>
              <a:buClr>
                <a:schemeClr val="dk1"/>
              </a:buClr>
              <a:buSzPts val="1200"/>
              <a:buFont typeface="Noto Sans Symbols"/>
              <a:buChar char="▪"/>
            </a:pPr>
            <a:r>
              <a:rPr lang="en-GB">
                <a:solidFill>
                  <a:schemeClr val="dk1"/>
                </a:solidFill>
              </a:rPr>
              <a:t>What are they afraid might happen?</a:t>
            </a:r>
            <a:endParaRPr/>
          </a:p>
          <a:p>
            <a:pPr marL="0" lvl="0" indent="-76200" algn="l" rtl="0">
              <a:spcBef>
                <a:spcPts val="0"/>
              </a:spcBef>
              <a:spcAft>
                <a:spcPts val="0"/>
              </a:spcAft>
              <a:buClr>
                <a:schemeClr val="dk1"/>
              </a:buClr>
              <a:buSzPts val="1200"/>
              <a:buFont typeface="Noto Sans Symbols"/>
              <a:buChar char="▪"/>
            </a:pPr>
            <a:r>
              <a:rPr lang="en-GB">
                <a:solidFill>
                  <a:schemeClr val="dk1"/>
                </a:solidFill>
              </a:rPr>
              <a:t>Have there been threats to kill?</a:t>
            </a:r>
            <a:endParaRPr/>
          </a:p>
          <a:p>
            <a:pPr marL="0" lvl="0" indent="-76200" algn="l" rtl="0">
              <a:spcBef>
                <a:spcPts val="0"/>
              </a:spcBef>
              <a:spcAft>
                <a:spcPts val="0"/>
              </a:spcAft>
              <a:buClr>
                <a:schemeClr val="dk1"/>
              </a:buClr>
              <a:buSzPts val="1200"/>
              <a:buFont typeface="Noto Sans Symbols"/>
              <a:buChar char="▪"/>
            </a:pPr>
            <a:r>
              <a:rPr lang="en-GB">
                <a:solidFill>
                  <a:schemeClr val="dk1"/>
                </a:solidFill>
              </a:rPr>
              <a:t>Have there been threats to the children?</a:t>
            </a:r>
            <a:endParaRPr/>
          </a:p>
          <a:p>
            <a:pPr marL="0" lvl="0" indent="-76200" algn="l" rtl="0">
              <a:spcBef>
                <a:spcPts val="0"/>
              </a:spcBef>
              <a:spcAft>
                <a:spcPts val="0"/>
              </a:spcAft>
              <a:buClr>
                <a:schemeClr val="dk1"/>
              </a:buClr>
              <a:buSzPts val="1200"/>
              <a:buFont typeface="Noto Sans Symbols"/>
              <a:buChar char="✔"/>
            </a:pPr>
            <a:r>
              <a:rPr lang="en-GB" b="1">
                <a:solidFill>
                  <a:schemeClr val="dk1"/>
                </a:solidFill>
              </a:rPr>
              <a:t>Consider, when were they most afraid? What has been the worst incident and when was it? </a:t>
            </a:r>
            <a:r>
              <a:rPr lang="en-GB">
                <a:solidFill>
                  <a:schemeClr val="dk1"/>
                </a:solidFill>
              </a:rPr>
              <a:t>It is important to establish if the abuse is escalating whether in frequency, type, severity.</a:t>
            </a:r>
            <a:endParaRPr/>
          </a:p>
          <a:p>
            <a:pPr marL="0" lvl="0" indent="-76200" algn="l" rtl="0">
              <a:spcBef>
                <a:spcPts val="0"/>
              </a:spcBef>
              <a:spcAft>
                <a:spcPts val="0"/>
              </a:spcAft>
              <a:buClr>
                <a:schemeClr val="dk1"/>
              </a:buClr>
              <a:buSzPts val="1200"/>
              <a:buFont typeface="Noto Sans Symbols"/>
              <a:buChar char="✔"/>
            </a:pPr>
            <a:r>
              <a:rPr lang="en-GB">
                <a:solidFill>
                  <a:schemeClr val="dk1"/>
                </a:solidFill>
              </a:rPr>
              <a:t>If the patient says yes, they feel unsafe to stay in the home or are in immediate danger, it is important for us to take this seriously. If on the phone,  they should call the police or leave their home if they can access a place of safety. If in the practice you should inform them you can contact the Police and they can wait in a safe space whilst this happens. </a:t>
            </a:r>
            <a:endParaRPr>
              <a:solidFill>
                <a:schemeClr val="dk1"/>
              </a:solidFill>
            </a:endParaRPr>
          </a:p>
          <a:p>
            <a:pPr marL="0" lvl="0" indent="-76200" algn="l" rtl="0">
              <a:spcBef>
                <a:spcPts val="0"/>
              </a:spcBef>
              <a:spcAft>
                <a:spcPts val="0"/>
              </a:spcAft>
              <a:buClr>
                <a:schemeClr val="dk1"/>
              </a:buClr>
              <a:buSzPts val="1200"/>
              <a:buFont typeface="Noto Sans Symbols"/>
              <a:buChar char="✔"/>
            </a:pPr>
            <a:r>
              <a:rPr lang="en-GB" b="1">
                <a:solidFill>
                  <a:schemeClr val="dk1"/>
                </a:solidFill>
              </a:rPr>
              <a:t>Call 999 on the patient’s behalf if they are unable to. </a:t>
            </a:r>
            <a:r>
              <a:rPr lang="en-GB">
                <a:solidFill>
                  <a:schemeClr val="dk1"/>
                </a:solidFill>
              </a:rPr>
              <a:t>Check you have the correct address and contact information.</a:t>
            </a:r>
            <a:endParaRPr/>
          </a:p>
          <a:p>
            <a:pPr marL="0" lvl="0" indent="-76200" algn="l" rtl="0">
              <a:spcBef>
                <a:spcPts val="0"/>
              </a:spcBef>
              <a:spcAft>
                <a:spcPts val="0"/>
              </a:spcAft>
              <a:buClr>
                <a:schemeClr val="dk1"/>
              </a:buClr>
              <a:buSzPts val="1200"/>
              <a:buFont typeface="Noto Sans Symbols"/>
              <a:buChar char="✔"/>
            </a:pPr>
            <a:r>
              <a:rPr lang="en-GB" b="1">
                <a:solidFill>
                  <a:schemeClr val="dk1"/>
                </a:solidFill>
              </a:rPr>
              <a:t>Share the 999 silent solution</a:t>
            </a:r>
            <a:r>
              <a:rPr lang="en-GB">
                <a:solidFill>
                  <a:schemeClr val="dk1"/>
                </a:solidFill>
              </a:rPr>
              <a:t>. If someone needs the police but cannot speak, when prompted they can press 55 and their call will automatically be directed to the police. https://www.policeconduct.gov.uk/our-work/key-areas-of-work/silent-solution   </a:t>
            </a:r>
            <a:endParaRPr>
              <a:solidFill>
                <a:schemeClr val="dk1"/>
              </a:solidFill>
              <a:latin typeface="Calibri"/>
              <a:ea typeface="Calibri"/>
              <a:cs typeface="Calibri"/>
              <a:sym typeface="Calibri"/>
            </a:endParaRPr>
          </a:p>
          <a:p>
            <a:pPr marL="0" lvl="0" indent="-76200" algn="l" rtl="0">
              <a:spcBef>
                <a:spcPts val="0"/>
              </a:spcBef>
              <a:spcAft>
                <a:spcPts val="0"/>
              </a:spcAft>
              <a:buClr>
                <a:schemeClr val="dk1"/>
              </a:buClr>
              <a:buSzPts val="1200"/>
              <a:buFont typeface="Noto Sans Symbols"/>
              <a:buChar char="✔"/>
            </a:pPr>
            <a:r>
              <a:rPr lang="en-GB" b="1">
                <a:solidFill>
                  <a:schemeClr val="dk1"/>
                </a:solidFill>
              </a:rPr>
              <a:t>Make it clear you are worried about her safety. </a:t>
            </a:r>
            <a:r>
              <a:rPr lang="en-GB">
                <a:solidFill>
                  <a:schemeClr val="dk1"/>
                </a:solidFill>
              </a:rPr>
              <a:t>If your patient is experiencing any of these then they should immediately be considered to be at high risk. It is also important to consider your gut instinct about the situation. Does something feel wrong? </a:t>
            </a:r>
            <a:endParaRPr>
              <a:solidFill>
                <a:schemeClr val="dk1"/>
              </a:solidFill>
              <a:latin typeface="Calibri"/>
              <a:ea typeface="Calibri"/>
              <a:cs typeface="Calibri"/>
              <a:sym typeface="Calibri"/>
            </a:endParaRPr>
          </a:p>
          <a:p>
            <a:pPr marL="0" lvl="0" indent="-76200" algn="l" rtl="0">
              <a:spcBef>
                <a:spcPts val="0"/>
              </a:spcBef>
              <a:spcAft>
                <a:spcPts val="0"/>
              </a:spcAft>
              <a:buClr>
                <a:schemeClr val="dk1"/>
              </a:buClr>
              <a:buSzPts val="1200"/>
              <a:buFont typeface="Noto Sans Symbols"/>
              <a:buChar char="✔"/>
            </a:pPr>
            <a:r>
              <a:rPr lang="en-GB">
                <a:solidFill>
                  <a:schemeClr val="dk1"/>
                </a:solidFill>
              </a:rPr>
              <a:t>As a rule, victims will minimise rather than exaggerate what is happening so take all disclosures seriously. Trust her judgement. She has been living and managing risk, often for many years.</a:t>
            </a:r>
            <a:endParaRPr/>
          </a:p>
          <a:p>
            <a:pPr marL="0" lvl="0" indent="-76200" algn="l" rtl="0">
              <a:spcBef>
                <a:spcPts val="0"/>
              </a:spcBef>
              <a:spcAft>
                <a:spcPts val="0"/>
              </a:spcAft>
              <a:buClr>
                <a:schemeClr val="dk1"/>
              </a:buClr>
              <a:buSzPts val="1200"/>
              <a:buFont typeface="Noto Sans Symbols"/>
              <a:buChar char="✔"/>
            </a:pPr>
            <a:r>
              <a:rPr lang="en-GB">
                <a:solidFill>
                  <a:schemeClr val="dk1"/>
                </a:solidFill>
              </a:rPr>
              <a:t>Remember, risk is dynamic and changes all the time. As such, we need to keep asking about safety if DA remains present. </a:t>
            </a:r>
            <a:endParaRPr>
              <a:solidFill>
                <a:schemeClr val="dk1"/>
              </a:solidFill>
              <a:latin typeface="Calibri"/>
              <a:ea typeface="Calibri"/>
              <a:cs typeface="Calibri"/>
              <a:sym typeface="Calibri"/>
            </a:endParaRPr>
          </a:p>
          <a:p>
            <a:pPr marL="0" lvl="0" indent="-76200" algn="l" rtl="0">
              <a:spcBef>
                <a:spcPts val="0"/>
              </a:spcBef>
              <a:spcAft>
                <a:spcPts val="0"/>
              </a:spcAft>
              <a:buClr>
                <a:schemeClr val="dk1"/>
              </a:buClr>
              <a:buSzPts val="1200"/>
              <a:buFont typeface="Noto Sans Symbols"/>
              <a:buChar char="✔"/>
            </a:pPr>
            <a:r>
              <a:rPr lang="en-GB">
                <a:solidFill>
                  <a:schemeClr val="dk1"/>
                </a:solidFill>
              </a:rPr>
              <a:t>Make sure you know what refuge options are available in the local area. If a woman discloses that her perpetrator has threatened to kill her/the children/himself then she is at high risk of homicide and the police should be contacted.</a:t>
            </a:r>
            <a:endParaRPr/>
          </a:p>
          <a:p>
            <a:pPr marL="0" lvl="0" indent="-76200" algn="l" rtl="0">
              <a:spcBef>
                <a:spcPts val="0"/>
              </a:spcBef>
              <a:spcAft>
                <a:spcPts val="0"/>
              </a:spcAft>
              <a:buClr>
                <a:schemeClr val="dk1"/>
              </a:buClr>
              <a:buSzPts val="1200"/>
              <a:buFont typeface="Noto Sans Symbols"/>
              <a:buChar char="✔"/>
            </a:pPr>
            <a:r>
              <a:rPr lang="en-GB" i="1">
                <a:solidFill>
                  <a:schemeClr val="dk1"/>
                </a:solidFill>
              </a:rPr>
              <a:t>There are referral flowcharts with high risk pathways in their delegate pack.</a:t>
            </a:r>
            <a:endParaRPr/>
          </a:p>
          <a:p>
            <a:pPr marL="0" lvl="0" indent="0" algn="l" rtl="0">
              <a:spcBef>
                <a:spcPts val="0"/>
              </a:spcBef>
              <a:spcAft>
                <a:spcPts val="0"/>
              </a:spcAft>
              <a:buNone/>
            </a:pPr>
            <a:endParaRPr/>
          </a:p>
        </p:txBody>
      </p:sp>
      <p:sp>
        <p:nvSpPr>
          <p:cNvPr id="626" name="Google Shape;626;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4" name="Google Shape;644;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u="sng"/>
              <a:t>Key objectives/learning points:</a:t>
            </a:r>
            <a:endParaRPr/>
          </a:p>
          <a:p>
            <a:pPr marL="0" lvl="0" indent="0" algn="l" rtl="0">
              <a:spcBef>
                <a:spcPts val="0"/>
              </a:spcBef>
              <a:spcAft>
                <a:spcPts val="0"/>
              </a:spcAft>
              <a:buNone/>
            </a:pPr>
            <a:endParaRPr u="sng">
              <a:latin typeface="Calibri"/>
              <a:ea typeface="Calibri"/>
              <a:cs typeface="Calibri"/>
              <a:sym typeface="Calibri"/>
            </a:endParaRPr>
          </a:p>
          <a:p>
            <a:pPr marL="0" lvl="0" indent="-76200" algn="l" rtl="0">
              <a:spcBef>
                <a:spcPts val="0"/>
              </a:spcBef>
              <a:spcAft>
                <a:spcPts val="0"/>
              </a:spcAft>
              <a:buClr>
                <a:schemeClr val="dk1"/>
              </a:buClr>
              <a:buSzPts val="1200"/>
              <a:buFont typeface="Noto Sans Symbols"/>
              <a:buChar char="✔"/>
            </a:pPr>
            <a:r>
              <a:rPr lang="en-GB" b="1"/>
              <a:t>A referral to IRIS is separate from referring to safeguarding for children and adults at risk. </a:t>
            </a:r>
            <a:endParaRPr/>
          </a:p>
          <a:p>
            <a:pPr marL="0" lvl="0" indent="-76200" algn="l" rtl="0">
              <a:spcBef>
                <a:spcPts val="0"/>
              </a:spcBef>
              <a:spcAft>
                <a:spcPts val="0"/>
              </a:spcAft>
              <a:buClr>
                <a:schemeClr val="dk1"/>
              </a:buClr>
              <a:buSzPts val="1200"/>
              <a:buFont typeface="Noto Sans Symbols"/>
              <a:buChar char="✔"/>
            </a:pPr>
            <a:r>
              <a:rPr lang="en-GB"/>
              <a:t>You must still make referrals into adult and child safeguarding teams as necessary. Refer to your practice and local safeguarding procedures. If in doubt, speak with your practice safeguarding lead.</a:t>
            </a:r>
            <a:endParaRPr/>
          </a:p>
          <a:p>
            <a:pPr marL="0" lvl="0" indent="-76200" algn="l" rtl="0">
              <a:spcBef>
                <a:spcPts val="0"/>
              </a:spcBef>
              <a:spcAft>
                <a:spcPts val="0"/>
              </a:spcAft>
              <a:buClr>
                <a:schemeClr val="dk1"/>
              </a:buClr>
              <a:buSzPts val="1200"/>
              <a:buFont typeface="Noto Sans Symbols"/>
              <a:buChar char="✔"/>
            </a:pPr>
            <a:r>
              <a:rPr lang="en-GB"/>
              <a:t>An adult at risk is any person who is aged 18 years or over and at risk of abuse or neglect because of their needs for care and or support (Health and Care Act 2022).</a:t>
            </a:r>
            <a:endParaRPr/>
          </a:p>
          <a:p>
            <a:pPr marL="0" lvl="0" indent="-76200" algn="l" rtl="0">
              <a:spcBef>
                <a:spcPts val="0"/>
              </a:spcBef>
              <a:spcAft>
                <a:spcPts val="0"/>
              </a:spcAft>
              <a:buClr>
                <a:schemeClr val="dk1"/>
              </a:buClr>
              <a:buSzPts val="1200"/>
              <a:buFont typeface="Noto Sans Symbols"/>
              <a:buChar char="✔"/>
            </a:pPr>
            <a:r>
              <a:rPr lang="en-GB"/>
              <a:t>Is there anyone else you or they are worried about and could be at risk of harm?</a:t>
            </a:r>
            <a:endParaRPr/>
          </a:p>
          <a:p>
            <a:pPr marL="0" lvl="0" indent="-76200" algn="l" rtl="0">
              <a:spcBef>
                <a:spcPts val="0"/>
              </a:spcBef>
              <a:spcAft>
                <a:spcPts val="0"/>
              </a:spcAft>
              <a:buClr>
                <a:schemeClr val="dk1"/>
              </a:buClr>
              <a:buSzPts val="1200"/>
              <a:buFont typeface="Noto Sans Symbols"/>
              <a:buChar char="✔"/>
            </a:pPr>
            <a:r>
              <a:rPr lang="en-GB"/>
              <a:t>If the patient has care and support needs, is there an appropriate carer in place? Are we concerned the carer is the perpetrator? If so, we must involve adult social care. </a:t>
            </a:r>
            <a:endParaRPr/>
          </a:p>
          <a:p>
            <a:pPr marL="0" lvl="0" indent="-76200" algn="l" rtl="0">
              <a:spcBef>
                <a:spcPts val="0"/>
              </a:spcBef>
              <a:spcAft>
                <a:spcPts val="0"/>
              </a:spcAft>
              <a:buClr>
                <a:schemeClr val="dk1"/>
              </a:buClr>
              <a:buSzPts val="1200"/>
              <a:buFont typeface="Noto Sans Symbols"/>
              <a:buChar char="✔"/>
            </a:pPr>
            <a:r>
              <a:rPr lang="en-GB"/>
              <a:t>Consider referrals to MARAC  (Multi-Agency Risk Assessment Conference):</a:t>
            </a:r>
            <a:endParaRPr/>
          </a:p>
          <a:p>
            <a:pPr marL="742950" lvl="1" indent="-76200" algn="l" rtl="0">
              <a:spcBef>
                <a:spcPts val="0"/>
              </a:spcBef>
              <a:spcAft>
                <a:spcPts val="0"/>
              </a:spcAft>
              <a:buClr>
                <a:schemeClr val="dk1"/>
              </a:buClr>
              <a:buSzPts val="1200"/>
              <a:buFont typeface="Noto Sans Symbols"/>
              <a:buChar char="▪"/>
            </a:pPr>
            <a:r>
              <a:rPr lang="en-GB"/>
              <a:t>This is a meeting where information on high-risk domestic abuse victims is shared between local agencies; police, probation, health, child protection, housing practitioners, Independent Domestic Violence Advisors (IDVAs) and other specialists from the statutory and voluntary sectors. The representatives discuss options for increasing the safety of the victim and make a co-ordinated action plan. The primary focus of the MARAC is to safeguard the adult victim. It also makes links with other agencies to safeguard children and manage the behaviour of the perpetrator. </a:t>
            </a:r>
            <a:r>
              <a:rPr lang="en-GB" b="1" i="1"/>
              <a:t>Expand on how MARAC works in your local area.</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645" name="Google Shape;645;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8"/>
        <p:cNvGrpSpPr/>
        <p:nvPr/>
      </p:nvGrpSpPr>
      <p:grpSpPr>
        <a:xfrm>
          <a:off x="0" y="0"/>
          <a:ext cx="0" cy="0"/>
          <a:chOff x="0" y="0"/>
          <a:chExt cx="0" cy="0"/>
        </a:xfrm>
      </p:grpSpPr>
      <p:sp>
        <p:nvSpPr>
          <p:cNvPr id="749" name="Google Shape;749;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0" name="Google Shape;750;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0" i="0" u="sng" strike="noStrike">
                <a:solidFill>
                  <a:srgbClr val="000000"/>
                </a:solidFill>
              </a:rPr>
              <a:t>Key objectives/learning points:</a:t>
            </a:r>
            <a:r>
              <a:rPr lang="en-GB" u="sng">
                <a:solidFill>
                  <a:srgbClr val="000000"/>
                </a:solidFill>
              </a:rPr>
              <a:t> </a:t>
            </a:r>
            <a:endParaRPr sz="1200">
              <a:solidFill>
                <a:srgbClr val="FFFFFF"/>
              </a:solidFill>
              <a:latin typeface="Calibri"/>
              <a:ea typeface="Calibri"/>
              <a:cs typeface="Calibri"/>
              <a:sym typeface="Calibri"/>
            </a:endParaRPr>
          </a:p>
          <a:p>
            <a:pPr marL="0" lvl="0" indent="0" algn="l" rtl="0">
              <a:spcBef>
                <a:spcPts val="0"/>
              </a:spcBef>
              <a:spcAft>
                <a:spcPts val="0"/>
              </a:spcAft>
              <a:buNone/>
            </a:pPr>
            <a:endParaRPr sz="1200" b="0" i="0" u="none" strike="noStrike">
              <a:solidFill>
                <a:srgbClr val="000000"/>
              </a:solidFill>
              <a:latin typeface="Calibri"/>
              <a:ea typeface="Calibri"/>
              <a:cs typeface="Calibri"/>
              <a:sym typeface="Calibri"/>
            </a:endParaRPr>
          </a:p>
          <a:p>
            <a:pPr marL="0" lvl="0" indent="-76200" algn="l" rtl="0">
              <a:spcBef>
                <a:spcPts val="0"/>
              </a:spcBef>
              <a:spcAft>
                <a:spcPts val="0"/>
              </a:spcAft>
              <a:buClr>
                <a:srgbClr val="000000"/>
              </a:buClr>
              <a:buSzPts val="1200"/>
              <a:buFont typeface="Noto Sans Symbols"/>
              <a:buChar char="✔"/>
            </a:pPr>
            <a:r>
              <a:rPr lang="en-GB" sz="1200" b="0" i="0" u="none" strike="noStrike">
                <a:solidFill>
                  <a:srgbClr val="000000"/>
                </a:solidFill>
              </a:rPr>
              <a:t>You can start referring patients immediately after this session.</a:t>
            </a:r>
            <a:r>
              <a:rPr lang="en-GB">
                <a:solidFill>
                  <a:srgbClr val="000000"/>
                </a:solidFill>
              </a:rPr>
              <a:t> </a:t>
            </a:r>
            <a:endParaRPr sz="1200" b="0" i="0" u="none" strike="noStrike">
              <a:solidFill>
                <a:srgbClr val="000000"/>
              </a:solidFill>
              <a:latin typeface="Calibri"/>
              <a:ea typeface="Calibri"/>
              <a:cs typeface="Calibri"/>
              <a:sym typeface="Calibri"/>
            </a:endParaRPr>
          </a:p>
          <a:p>
            <a:pPr marL="0" lvl="0" indent="-76200" algn="l" rtl="0">
              <a:spcBef>
                <a:spcPts val="0"/>
              </a:spcBef>
              <a:spcAft>
                <a:spcPts val="0"/>
              </a:spcAft>
              <a:buClr>
                <a:srgbClr val="000000"/>
              </a:buClr>
              <a:buSzPts val="1200"/>
              <a:buFont typeface="Noto Sans Symbols"/>
              <a:buChar char="✔"/>
            </a:pPr>
            <a:r>
              <a:rPr lang="en-GB">
                <a:solidFill>
                  <a:srgbClr val="000000"/>
                </a:solidFill>
              </a:rPr>
              <a:t>Referral pathways:</a:t>
            </a:r>
            <a:r>
              <a:rPr lang="en-GB" sz="1200" b="0" i="0" u="none" strike="noStrike">
                <a:solidFill>
                  <a:srgbClr val="000000"/>
                </a:solidFill>
              </a:rPr>
              <a:t> There is a copy at the end of the delegate pack for each of the following:</a:t>
            </a:r>
            <a:r>
              <a:rPr lang="en-GB">
                <a:solidFill>
                  <a:srgbClr val="000000"/>
                </a:solidFill>
              </a:rPr>
              <a:t> </a:t>
            </a:r>
            <a:endParaRPr sz="1200" b="0" i="0" u="none" strike="noStrike">
              <a:solidFill>
                <a:srgbClr val="000000"/>
              </a:solidFill>
            </a:endParaRPr>
          </a:p>
          <a:p>
            <a:pPr marL="628650" lvl="1" indent="-171450" algn="l" rtl="0">
              <a:spcBef>
                <a:spcPts val="0"/>
              </a:spcBef>
              <a:spcAft>
                <a:spcPts val="0"/>
              </a:spcAft>
              <a:buClr>
                <a:srgbClr val="000000"/>
              </a:buClr>
              <a:buSzPts val="1200"/>
              <a:buFont typeface="Noto Sans Symbols"/>
              <a:buChar char="▪"/>
            </a:pPr>
            <a:r>
              <a:rPr lang="en-GB" sz="1200" b="0" i="0" u="none" strike="noStrike">
                <a:solidFill>
                  <a:srgbClr val="000000"/>
                </a:solidFill>
              </a:rPr>
              <a:t>female victims</a:t>
            </a:r>
            <a:r>
              <a:rPr lang="en-GB">
                <a:solidFill>
                  <a:srgbClr val="000000"/>
                </a:solidFill>
              </a:rPr>
              <a:t> </a:t>
            </a:r>
            <a:endParaRPr sz="1200" b="0" i="0" u="none" strike="noStrike">
              <a:solidFill>
                <a:srgbClr val="000000"/>
              </a:solidFill>
              <a:latin typeface="Calibri"/>
              <a:ea typeface="Calibri"/>
              <a:cs typeface="Calibri"/>
              <a:sym typeface="Calibri"/>
            </a:endParaRPr>
          </a:p>
          <a:p>
            <a:pPr marL="628650" lvl="1" indent="-171450" algn="l" rtl="0">
              <a:spcBef>
                <a:spcPts val="0"/>
              </a:spcBef>
              <a:spcAft>
                <a:spcPts val="0"/>
              </a:spcAft>
              <a:buClr>
                <a:srgbClr val="000000"/>
              </a:buClr>
              <a:buSzPts val="1200"/>
              <a:buFont typeface="Noto Sans Symbols"/>
              <a:buChar char="▪"/>
            </a:pPr>
            <a:r>
              <a:rPr lang="en-GB" sz="1200" b="0" i="0" u="none" strike="noStrike">
                <a:solidFill>
                  <a:srgbClr val="000000"/>
                </a:solidFill>
              </a:rPr>
              <a:t>male victims</a:t>
            </a:r>
            <a:r>
              <a:rPr lang="en-GB">
                <a:solidFill>
                  <a:srgbClr val="000000"/>
                </a:solidFill>
              </a:rPr>
              <a:t> </a:t>
            </a:r>
            <a:endParaRPr sz="1200" b="0" i="0" u="none" strike="noStrike">
              <a:solidFill>
                <a:srgbClr val="000000"/>
              </a:solidFill>
              <a:latin typeface="Calibri"/>
              <a:ea typeface="Calibri"/>
              <a:cs typeface="Calibri"/>
              <a:sym typeface="Calibri"/>
            </a:endParaRPr>
          </a:p>
          <a:p>
            <a:pPr marL="628650" lvl="1" indent="-171450" algn="l" rtl="0">
              <a:spcBef>
                <a:spcPts val="0"/>
              </a:spcBef>
              <a:spcAft>
                <a:spcPts val="0"/>
              </a:spcAft>
              <a:buClr>
                <a:srgbClr val="000000"/>
              </a:buClr>
              <a:buSzPts val="1200"/>
              <a:buFont typeface="Noto Sans Symbols"/>
              <a:buChar char="▪"/>
            </a:pPr>
            <a:r>
              <a:rPr lang="en-GB" sz="1200" b="0" i="0" u="none" strike="noStrike">
                <a:solidFill>
                  <a:srgbClr val="000000"/>
                </a:solidFill>
              </a:rPr>
              <a:t>perpetrators</a:t>
            </a:r>
            <a:r>
              <a:rPr lang="en-GB">
                <a:solidFill>
                  <a:srgbClr val="000000"/>
                </a:solidFill>
              </a:rPr>
              <a:t> </a:t>
            </a:r>
            <a:endParaRPr sz="1200" b="0" i="0" u="none" strike="noStrike">
              <a:solidFill>
                <a:srgbClr val="000000"/>
              </a:solidFill>
              <a:latin typeface="Calibri"/>
              <a:ea typeface="Calibri"/>
              <a:cs typeface="Calibri"/>
              <a:sym typeface="Calibri"/>
            </a:endParaRPr>
          </a:p>
          <a:p>
            <a:pPr marL="0" lvl="0" indent="0" algn="l" rtl="0">
              <a:spcBef>
                <a:spcPts val="0"/>
              </a:spcBef>
              <a:spcAft>
                <a:spcPts val="0"/>
              </a:spcAft>
              <a:buNone/>
            </a:pPr>
            <a:endParaRPr sz="1200" b="1" i="0" u="none" strike="noStrike">
              <a:solidFill>
                <a:srgbClr val="FFFFFF"/>
              </a:solidFill>
              <a:latin typeface="Calibri"/>
              <a:ea typeface="Calibri"/>
              <a:cs typeface="Calibri"/>
              <a:sym typeface="Calibri"/>
            </a:endParaRPr>
          </a:p>
          <a:p>
            <a:pPr marL="0" lvl="0" indent="0" algn="l" rtl="0">
              <a:spcBef>
                <a:spcPts val="0"/>
              </a:spcBef>
              <a:spcAft>
                <a:spcPts val="0"/>
              </a:spcAft>
              <a:buNone/>
            </a:pPr>
            <a:r>
              <a:rPr lang="en-GB" sz="1200" b="1" i="0" u="none" strike="noStrike">
                <a:solidFill>
                  <a:schemeClr val="dk1"/>
                </a:solidFill>
              </a:rPr>
              <a:t>IRIS REFERRAL FORM: SHOW A REFERRAL FORM TO REASSURE THE TEAM HOW SIMPLE IT IS TO COMPLETE</a:t>
            </a:r>
            <a:r>
              <a:rPr lang="en-GB" b="1">
                <a:solidFill>
                  <a:schemeClr val="dk1"/>
                </a:solidFill>
              </a:rPr>
              <a:t> </a:t>
            </a: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endParaRPr sz="1200" b="0" i="0" u="none" strike="noStrike">
              <a:solidFill>
                <a:srgbClr val="000000"/>
              </a:solidFill>
              <a:latin typeface="Calibri"/>
              <a:ea typeface="Calibri"/>
              <a:cs typeface="Calibri"/>
              <a:sym typeface="Calibri"/>
            </a:endParaRPr>
          </a:p>
          <a:p>
            <a:pPr marL="0" lvl="0" indent="-76200" algn="l" rtl="0">
              <a:spcBef>
                <a:spcPts val="0"/>
              </a:spcBef>
              <a:spcAft>
                <a:spcPts val="0"/>
              </a:spcAft>
              <a:buClr>
                <a:srgbClr val="000000"/>
              </a:buClr>
              <a:buSzPts val="1200"/>
              <a:buFont typeface="Noto Sans Symbols"/>
              <a:buChar char="✔"/>
            </a:pPr>
            <a:r>
              <a:rPr lang="en-GB" sz="1200" b="0" i="0" u="none" strike="noStrike">
                <a:solidFill>
                  <a:srgbClr val="000000"/>
                </a:solidFill>
              </a:rPr>
              <a:t>Where to find the referral form? The IT person in the practice can link the referral form with the patient medical record system, so it auto-populates when opened in a patient’s record.</a:t>
            </a:r>
            <a:r>
              <a:rPr lang="en-GB">
                <a:solidFill>
                  <a:srgbClr val="000000"/>
                </a:solidFill>
              </a:rPr>
              <a:t> </a:t>
            </a:r>
            <a:endParaRPr sz="1200" b="0" i="0" u="none" strike="noStrike">
              <a:solidFill>
                <a:srgbClr val="000000"/>
              </a:solidFill>
              <a:latin typeface="Calibri"/>
              <a:ea typeface="Calibri"/>
              <a:cs typeface="Calibri"/>
              <a:sym typeface="Calibri"/>
            </a:endParaRPr>
          </a:p>
          <a:p>
            <a:pPr marL="0" lvl="0" indent="-76200" algn="l" rtl="0">
              <a:spcBef>
                <a:spcPts val="0"/>
              </a:spcBef>
              <a:spcAft>
                <a:spcPts val="0"/>
              </a:spcAft>
              <a:buClr>
                <a:srgbClr val="000000"/>
              </a:buClr>
              <a:buSzPts val="1200"/>
              <a:buFont typeface="Noto Sans Symbols"/>
              <a:buChar char="✔"/>
            </a:pPr>
            <a:r>
              <a:rPr lang="en-GB" sz="1200" b="0" i="0" u="none" strike="noStrike">
                <a:solidFill>
                  <a:srgbClr val="000000"/>
                </a:solidFill>
              </a:rPr>
              <a:t>What information is needed?</a:t>
            </a:r>
            <a:r>
              <a:rPr lang="en-GB">
                <a:solidFill>
                  <a:srgbClr val="000000"/>
                </a:solidFill>
              </a:rPr>
              <a:t> </a:t>
            </a:r>
            <a:endParaRPr sz="1200" b="0" i="0" u="none" strike="noStrike">
              <a:solidFill>
                <a:srgbClr val="000000"/>
              </a:solidFill>
              <a:latin typeface="Calibri"/>
              <a:ea typeface="Calibri"/>
              <a:cs typeface="Calibri"/>
              <a:sym typeface="Calibri"/>
            </a:endParaRPr>
          </a:p>
          <a:p>
            <a:pPr marL="628650" lvl="1" indent="-171450" algn="l" rtl="0">
              <a:spcBef>
                <a:spcPts val="0"/>
              </a:spcBef>
              <a:spcAft>
                <a:spcPts val="0"/>
              </a:spcAft>
              <a:buClr>
                <a:srgbClr val="000000"/>
              </a:buClr>
              <a:buSzPts val="1200"/>
              <a:buFont typeface="Noto Sans Symbols"/>
              <a:buChar char="▪"/>
            </a:pPr>
            <a:r>
              <a:rPr lang="en-GB" sz="1200" b="0" i="0" u="none" strike="noStrike">
                <a:solidFill>
                  <a:srgbClr val="000000"/>
                </a:solidFill>
              </a:rPr>
              <a:t>Ensure that the children’s section is complete and record if there are no children in the household.</a:t>
            </a:r>
            <a:r>
              <a:rPr lang="en-GB">
                <a:solidFill>
                  <a:srgbClr val="000000"/>
                </a:solidFill>
              </a:rPr>
              <a:t> </a:t>
            </a:r>
            <a:endParaRPr sz="1200" b="0" i="0" u="none" strike="noStrike">
              <a:solidFill>
                <a:srgbClr val="000000"/>
              </a:solidFill>
              <a:latin typeface="Calibri"/>
              <a:ea typeface="Calibri"/>
              <a:cs typeface="Calibri"/>
              <a:sym typeface="Calibri"/>
            </a:endParaRPr>
          </a:p>
          <a:p>
            <a:pPr marL="628650" lvl="1" indent="-171450" algn="l" rtl="0">
              <a:spcBef>
                <a:spcPts val="0"/>
              </a:spcBef>
              <a:spcAft>
                <a:spcPts val="0"/>
              </a:spcAft>
              <a:buClr>
                <a:srgbClr val="000000"/>
              </a:buClr>
              <a:buSzPts val="1200"/>
              <a:buFont typeface="Noto Sans Symbols"/>
              <a:buChar char="▪"/>
            </a:pPr>
            <a:r>
              <a:rPr lang="en-GB">
                <a:solidFill>
                  <a:srgbClr val="000000"/>
                </a:solidFill>
              </a:rPr>
              <a:t>Important to check </a:t>
            </a:r>
            <a:r>
              <a:rPr lang="en-GB" sz="1200" b="0" i="0" u="none" strike="noStrike">
                <a:solidFill>
                  <a:srgbClr val="000000"/>
                </a:solidFill>
              </a:rPr>
              <a:t>correct/best/safest way to contact, including safe times to contact. Text/phone call or email – which is safest?</a:t>
            </a:r>
            <a:r>
              <a:rPr lang="en-GB">
                <a:solidFill>
                  <a:srgbClr val="000000"/>
                </a:solidFill>
              </a:rPr>
              <a:t> </a:t>
            </a:r>
            <a:endParaRPr sz="1200" b="0" i="0" u="none" strike="noStrike">
              <a:solidFill>
                <a:srgbClr val="000000"/>
              </a:solidFill>
            </a:endParaRPr>
          </a:p>
          <a:p>
            <a:pPr marL="171450" lvl="1" indent="-171450" algn="l" rtl="0">
              <a:spcBef>
                <a:spcPts val="0"/>
              </a:spcBef>
              <a:spcAft>
                <a:spcPts val="0"/>
              </a:spcAft>
              <a:buClr>
                <a:srgbClr val="000000"/>
              </a:buClr>
              <a:buSzPts val="1200"/>
              <a:buFont typeface="Noto Sans Symbols"/>
              <a:buChar char="✔"/>
            </a:pPr>
            <a:r>
              <a:rPr lang="en-GB" sz="1200" b="0" i="0" u="none" strike="noStrike">
                <a:solidFill>
                  <a:srgbClr val="000000"/>
                </a:solidFill>
              </a:rPr>
              <a:t>It’s </a:t>
            </a:r>
            <a:r>
              <a:rPr lang="en-GB" sz="1200" b="0" i="0" u="sng" strike="noStrike">
                <a:solidFill>
                  <a:srgbClr val="000000"/>
                </a:solidFill>
              </a:rPr>
              <a:t>important for the health care professional to make a referral</a:t>
            </a:r>
            <a:r>
              <a:rPr lang="en-GB" sz="1200" b="0" i="0" u="none" strike="noStrike">
                <a:solidFill>
                  <a:srgbClr val="000000"/>
                </a:solidFill>
              </a:rPr>
              <a:t>. Asking a patient to contact the AE after seeing the health care professional, and to disclose again, is adding </a:t>
            </a:r>
            <a:r>
              <a:rPr lang="en-GB">
                <a:solidFill>
                  <a:srgbClr val="000000"/>
                </a:solidFill>
              </a:rPr>
              <a:t>an additional </a:t>
            </a:r>
            <a:r>
              <a:rPr lang="en-GB" sz="1200" b="0" i="0" u="none" strike="noStrike">
                <a:solidFill>
                  <a:srgbClr val="000000"/>
                </a:solidFill>
              </a:rPr>
              <a:t>barrier</a:t>
            </a:r>
            <a:r>
              <a:rPr lang="en-GB">
                <a:solidFill>
                  <a:srgbClr val="000000"/>
                </a:solidFill>
              </a:rPr>
              <a:t> to accessing support</a:t>
            </a:r>
            <a:r>
              <a:rPr lang="en-GB" sz="1200" b="0" i="0" u="none" strike="noStrike">
                <a:solidFill>
                  <a:srgbClr val="000000"/>
                </a:solidFill>
              </a:rPr>
              <a:t>.</a:t>
            </a:r>
            <a:endParaRPr>
              <a:solidFill>
                <a:srgbClr val="000000"/>
              </a:solidFill>
            </a:endParaRPr>
          </a:p>
          <a:p>
            <a:pPr marL="171450" lvl="1" indent="-171450" algn="l" rtl="0">
              <a:spcBef>
                <a:spcPts val="0"/>
              </a:spcBef>
              <a:spcAft>
                <a:spcPts val="0"/>
              </a:spcAft>
              <a:buClr>
                <a:srgbClr val="000000"/>
              </a:buClr>
              <a:buSzPts val="1200"/>
              <a:buFont typeface="Noto Sans Symbols"/>
              <a:buChar char="✔"/>
            </a:pPr>
            <a:r>
              <a:rPr lang="en-GB" sz="1200" b="1" i="0" u="none" strike="noStrike">
                <a:solidFill>
                  <a:srgbClr val="000000"/>
                </a:solidFill>
              </a:rPr>
              <a:t>What happens after the referral has been made? Explain the process including the number of working days for acknowledgement of a referral back to the practice as well as contacting the patient and feeding back to the clinician.</a:t>
            </a:r>
            <a:r>
              <a:rPr lang="en-GB" b="1">
                <a:solidFill>
                  <a:srgbClr val="000000"/>
                </a:solidFill>
              </a:rPr>
              <a:t> </a:t>
            </a:r>
            <a:endParaRPr sz="1200"/>
          </a:p>
          <a:p>
            <a:pPr marL="0" lvl="0" indent="0" algn="l" rtl="0">
              <a:spcBef>
                <a:spcPts val="0"/>
              </a:spcBef>
              <a:spcAft>
                <a:spcPts val="0"/>
              </a:spcAft>
              <a:buNone/>
            </a:pPr>
            <a:endParaRPr/>
          </a:p>
        </p:txBody>
      </p:sp>
      <p:sp>
        <p:nvSpPr>
          <p:cNvPr id="751" name="Google Shape;751;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8"/>
        <p:cNvGrpSpPr/>
        <p:nvPr/>
      </p:nvGrpSpPr>
      <p:grpSpPr>
        <a:xfrm>
          <a:off x="0" y="0"/>
          <a:ext cx="0" cy="0"/>
          <a:chOff x="0" y="0"/>
          <a:chExt cx="0" cy="0"/>
        </a:xfrm>
      </p:grpSpPr>
      <p:sp>
        <p:nvSpPr>
          <p:cNvPr id="749" name="Google Shape;749;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0" name="Google Shape;750;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0" i="0" u="sng" strike="noStrike">
                <a:solidFill>
                  <a:srgbClr val="000000"/>
                </a:solidFill>
              </a:rPr>
              <a:t>Key objectives/learning points:</a:t>
            </a:r>
            <a:r>
              <a:rPr lang="en-GB" u="sng">
                <a:solidFill>
                  <a:srgbClr val="000000"/>
                </a:solidFill>
              </a:rPr>
              <a:t> </a:t>
            </a:r>
            <a:endParaRPr sz="1200">
              <a:solidFill>
                <a:srgbClr val="FFFFFF"/>
              </a:solidFill>
              <a:latin typeface="Calibri"/>
              <a:ea typeface="Calibri"/>
              <a:cs typeface="Calibri"/>
              <a:sym typeface="Calibri"/>
            </a:endParaRPr>
          </a:p>
          <a:p>
            <a:pPr marL="0" lvl="0" indent="0" algn="l" rtl="0">
              <a:spcBef>
                <a:spcPts val="0"/>
              </a:spcBef>
              <a:spcAft>
                <a:spcPts val="0"/>
              </a:spcAft>
              <a:buNone/>
            </a:pPr>
            <a:endParaRPr sz="1200" b="0" i="0" u="none" strike="noStrike">
              <a:solidFill>
                <a:srgbClr val="000000"/>
              </a:solidFill>
              <a:latin typeface="Calibri"/>
              <a:ea typeface="Calibri"/>
              <a:cs typeface="Calibri"/>
              <a:sym typeface="Calibri"/>
            </a:endParaRPr>
          </a:p>
          <a:p>
            <a:pPr marL="0" lvl="0" indent="-76200" algn="l" rtl="0">
              <a:spcBef>
                <a:spcPts val="0"/>
              </a:spcBef>
              <a:spcAft>
                <a:spcPts val="0"/>
              </a:spcAft>
              <a:buClr>
                <a:srgbClr val="000000"/>
              </a:buClr>
              <a:buSzPts val="1200"/>
              <a:buFont typeface="Noto Sans Symbols"/>
              <a:buChar char="✔"/>
            </a:pPr>
            <a:r>
              <a:rPr lang="en-GB" sz="1200" b="0" i="0" u="none" strike="noStrike">
                <a:solidFill>
                  <a:srgbClr val="000000"/>
                </a:solidFill>
              </a:rPr>
              <a:t>You can start referring patients immediately after this session.</a:t>
            </a:r>
            <a:r>
              <a:rPr lang="en-GB">
                <a:solidFill>
                  <a:srgbClr val="000000"/>
                </a:solidFill>
              </a:rPr>
              <a:t> </a:t>
            </a:r>
            <a:endParaRPr sz="1200" b="0" i="0" u="none" strike="noStrike">
              <a:solidFill>
                <a:srgbClr val="000000"/>
              </a:solidFill>
              <a:latin typeface="Calibri"/>
              <a:ea typeface="Calibri"/>
              <a:cs typeface="Calibri"/>
              <a:sym typeface="Calibri"/>
            </a:endParaRPr>
          </a:p>
          <a:p>
            <a:pPr marL="0" lvl="0" indent="-76200" algn="l" rtl="0">
              <a:spcBef>
                <a:spcPts val="0"/>
              </a:spcBef>
              <a:spcAft>
                <a:spcPts val="0"/>
              </a:spcAft>
              <a:buClr>
                <a:srgbClr val="000000"/>
              </a:buClr>
              <a:buSzPts val="1200"/>
              <a:buFont typeface="Noto Sans Symbols"/>
              <a:buChar char="✔"/>
            </a:pPr>
            <a:r>
              <a:rPr lang="en-GB">
                <a:solidFill>
                  <a:srgbClr val="000000"/>
                </a:solidFill>
              </a:rPr>
              <a:t>Referral pathways:</a:t>
            </a:r>
            <a:r>
              <a:rPr lang="en-GB" sz="1200" b="0" i="0" u="none" strike="noStrike">
                <a:solidFill>
                  <a:srgbClr val="000000"/>
                </a:solidFill>
              </a:rPr>
              <a:t> There is a copy at the end of the delegate pack for each of the following:</a:t>
            </a:r>
            <a:r>
              <a:rPr lang="en-GB">
                <a:solidFill>
                  <a:srgbClr val="000000"/>
                </a:solidFill>
              </a:rPr>
              <a:t> </a:t>
            </a:r>
            <a:endParaRPr sz="1200" b="0" i="0" u="none" strike="noStrike">
              <a:solidFill>
                <a:srgbClr val="000000"/>
              </a:solidFill>
            </a:endParaRPr>
          </a:p>
          <a:p>
            <a:pPr marL="628650" lvl="1" indent="-171450" algn="l" rtl="0">
              <a:spcBef>
                <a:spcPts val="0"/>
              </a:spcBef>
              <a:spcAft>
                <a:spcPts val="0"/>
              </a:spcAft>
              <a:buClr>
                <a:srgbClr val="000000"/>
              </a:buClr>
              <a:buSzPts val="1200"/>
              <a:buFont typeface="Noto Sans Symbols"/>
              <a:buChar char="▪"/>
            </a:pPr>
            <a:r>
              <a:rPr lang="en-GB" sz="1200" b="0" i="0" u="none" strike="noStrike">
                <a:solidFill>
                  <a:srgbClr val="000000"/>
                </a:solidFill>
              </a:rPr>
              <a:t>female victims</a:t>
            </a:r>
            <a:r>
              <a:rPr lang="en-GB">
                <a:solidFill>
                  <a:srgbClr val="000000"/>
                </a:solidFill>
              </a:rPr>
              <a:t> </a:t>
            </a:r>
            <a:endParaRPr sz="1200" b="0" i="0" u="none" strike="noStrike">
              <a:solidFill>
                <a:srgbClr val="000000"/>
              </a:solidFill>
              <a:latin typeface="Calibri"/>
              <a:ea typeface="Calibri"/>
              <a:cs typeface="Calibri"/>
              <a:sym typeface="Calibri"/>
            </a:endParaRPr>
          </a:p>
          <a:p>
            <a:pPr marL="628650" lvl="1" indent="-171450" algn="l" rtl="0">
              <a:spcBef>
                <a:spcPts val="0"/>
              </a:spcBef>
              <a:spcAft>
                <a:spcPts val="0"/>
              </a:spcAft>
              <a:buClr>
                <a:srgbClr val="000000"/>
              </a:buClr>
              <a:buSzPts val="1200"/>
              <a:buFont typeface="Noto Sans Symbols"/>
              <a:buChar char="▪"/>
            </a:pPr>
            <a:r>
              <a:rPr lang="en-GB" sz="1200" b="0" i="0" u="none" strike="noStrike">
                <a:solidFill>
                  <a:srgbClr val="000000"/>
                </a:solidFill>
              </a:rPr>
              <a:t>male victims</a:t>
            </a:r>
            <a:r>
              <a:rPr lang="en-GB">
                <a:solidFill>
                  <a:srgbClr val="000000"/>
                </a:solidFill>
              </a:rPr>
              <a:t> </a:t>
            </a:r>
            <a:endParaRPr sz="1200" b="0" i="0" u="none" strike="noStrike">
              <a:solidFill>
                <a:srgbClr val="000000"/>
              </a:solidFill>
              <a:latin typeface="Calibri"/>
              <a:ea typeface="Calibri"/>
              <a:cs typeface="Calibri"/>
              <a:sym typeface="Calibri"/>
            </a:endParaRPr>
          </a:p>
          <a:p>
            <a:pPr marL="628650" lvl="1" indent="-171450" algn="l" rtl="0">
              <a:spcBef>
                <a:spcPts val="0"/>
              </a:spcBef>
              <a:spcAft>
                <a:spcPts val="0"/>
              </a:spcAft>
              <a:buClr>
                <a:srgbClr val="000000"/>
              </a:buClr>
              <a:buSzPts val="1200"/>
              <a:buFont typeface="Noto Sans Symbols"/>
              <a:buChar char="▪"/>
            </a:pPr>
            <a:r>
              <a:rPr lang="en-GB" sz="1200" b="0" i="0" u="none" strike="noStrike">
                <a:solidFill>
                  <a:srgbClr val="000000"/>
                </a:solidFill>
              </a:rPr>
              <a:t>perpetrators</a:t>
            </a:r>
            <a:r>
              <a:rPr lang="en-GB">
                <a:solidFill>
                  <a:srgbClr val="000000"/>
                </a:solidFill>
              </a:rPr>
              <a:t> </a:t>
            </a:r>
            <a:endParaRPr sz="1200" b="0" i="0" u="none" strike="noStrike">
              <a:solidFill>
                <a:srgbClr val="000000"/>
              </a:solidFill>
              <a:latin typeface="Calibri"/>
              <a:ea typeface="Calibri"/>
              <a:cs typeface="Calibri"/>
              <a:sym typeface="Calibri"/>
            </a:endParaRPr>
          </a:p>
          <a:p>
            <a:pPr marL="0" lvl="0" indent="0" algn="l" rtl="0">
              <a:spcBef>
                <a:spcPts val="0"/>
              </a:spcBef>
              <a:spcAft>
                <a:spcPts val="0"/>
              </a:spcAft>
              <a:buNone/>
            </a:pPr>
            <a:endParaRPr sz="1200" b="1" i="0" u="none" strike="noStrike">
              <a:solidFill>
                <a:srgbClr val="FFFFFF"/>
              </a:solidFill>
              <a:latin typeface="Calibri"/>
              <a:ea typeface="Calibri"/>
              <a:cs typeface="Calibri"/>
              <a:sym typeface="Calibri"/>
            </a:endParaRPr>
          </a:p>
          <a:p>
            <a:pPr marL="0" lvl="0" indent="0" algn="l" rtl="0">
              <a:spcBef>
                <a:spcPts val="0"/>
              </a:spcBef>
              <a:spcAft>
                <a:spcPts val="0"/>
              </a:spcAft>
              <a:buNone/>
            </a:pPr>
            <a:r>
              <a:rPr lang="en-GB" sz="1200" b="1" i="0" u="none" strike="noStrike">
                <a:solidFill>
                  <a:schemeClr val="dk1"/>
                </a:solidFill>
              </a:rPr>
              <a:t>IRIS REFERRAL FORM: SHOW A REFERRAL FORM TO REASSURE THE TEAM HOW SIMPLE IT IS TO COMPLETE</a:t>
            </a:r>
            <a:r>
              <a:rPr lang="en-GB" b="1">
                <a:solidFill>
                  <a:schemeClr val="dk1"/>
                </a:solidFill>
              </a:rPr>
              <a:t> </a:t>
            </a: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endParaRPr sz="1200" b="0" i="0" u="none" strike="noStrike">
              <a:solidFill>
                <a:srgbClr val="000000"/>
              </a:solidFill>
              <a:latin typeface="Calibri"/>
              <a:ea typeface="Calibri"/>
              <a:cs typeface="Calibri"/>
              <a:sym typeface="Calibri"/>
            </a:endParaRPr>
          </a:p>
          <a:p>
            <a:pPr marL="0" lvl="0" indent="-76200" algn="l" rtl="0">
              <a:spcBef>
                <a:spcPts val="0"/>
              </a:spcBef>
              <a:spcAft>
                <a:spcPts val="0"/>
              </a:spcAft>
              <a:buClr>
                <a:srgbClr val="000000"/>
              </a:buClr>
              <a:buSzPts val="1200"/>
              <a:buFont typeface="Noto Sans Symbols"/>
              <a:buChar char="✔"/>
            </a:pPr>
            <a:r>
              <a:rPr lang="en-GB" sz="1200" b="0" i="0" u="none" strike="noStrike">
                <a:solidFill>
                  <a:srgbClr val="000000"/>
                </a:solidFill>
              </a:rPr>
              <a:t>Where to find the referral form? The IT person in the practice can link the referral form with the patient medical record system, so it auto-populates when opened in a patient’s record.</a:t>
            </a:r>
            <a:r>
              <a:rPr lang="en-GB">
                <a:solidFill>
                  <a:srgbClr val="000000"/>
                </a:solidFill>
              </a:rPr>
              <a:t> </a:t>
            </a:r>
            <a:endParaRPr sz="1200" b="0" i="0" u="none" strike="noStrike">
              <a:solidFill>
                <a:srgbClr val="000000"/>
              </a:solidFill>
              <a:latin typeface="Calibri"/>
              <a:ea typeface="Calibri"/>
              <a:cs typeface="Calibri"/>
              <a:sym typeface="Calibri"/>
            </a:endParaRPr>
          </a:p>
          <a:p>
            <a:pPr marL="0" lvl="0" indent="-76200" algn="l" rtl="0">
              <a:spcBef>
                <a:spcPts val="0"/>
              </a:spcBef>
              <a:spcAft>
                <a:spcPts val="0"/>
              </a:spcAft>
              <a:buClr>
                <a:srgbClr val="000000"/>
              </a:buClr>
              <a:buSzPts val="1200"/>
              <a:buFont typeface="Noto Sans Symbols"/>
              <a:buChar char="✔"/>
            </a:pPr>
            <a:r>
              <a:rPr lang="en-GB" sz="1200" b="0" i="0" u="none" strike="noStrike">
                <a:solidFill>
                  <a:srgbClr val="000000"/>
                </a:solidFill>
              </a:rPr>
              <a:t>What information is needed?</a:t>
            </a:r>
            <a:r>
              <a:rPr lang="en-GB">
                <a:solidFill>
                  <a:srgbClr val="000000"/>
                </a:solidFill>
              </a:rPr>
              <a:t> </a:t>
            </a:r>
            <a:endParaRPr sz="1200" b="0" i="0" u="none" strike="noStrike">
              <a:solidFill>
                <a:srgbClr val="000000"/>
              </a:solidFill>
              <a:latin typeface="Calibri"/>
              <a:ea typeface="Calibri"/>
              <a:cs typeface="Calibri"/>
              <a:sym typeface="Calibri"/>
            </a:endParaRPr>
          </a:p>
          <a:p>
            <a:pPr marL="628650" lvl="1" indent="-171450" algn="l" rtl="0">
              <a:spcBef>
                <a:spcPts val="0"/>
              </a:spcBef>
              <a:spcAft>
                <a:spcPts val="0"/>
              </a:spcAft>
              <a:buClr>
                <a:srgbClr val="000000"/>
              </a:buClr>
              <a:buSzPts val="1200"/>
              <a:buFont typeface="Noto Sans Symbols"/>
              <a:buChar char="▪"/>
            </a:pPr>
            <a:r>
              <a:rPr lang="en-GB" sz="1200" b="0" i="0" u="none" strike="noStrike">
                <a:solidFill>
                  <a:srgbClr val="000000"/>
                </a:solidFill>
              </a:rPr>
              <a:t>Ensure that the children’s section is complete and record if there are no children in the household.</a:t>
            </a:r>
            <a:r>
              <a:rPr lang="en-GB">
                <a:solidFill>
                  <a:srgbClr val="000000"/>
                </a:solidFill>
              </a:rPr>
              <a:t> </a:t>
            </a:r>
            <a:endParaRPr sz="1200" b="0" i="0" u="none" strike="noStrike">
              <a:solidFill>
                <a:srgbClr val="000000"/>
              </a:solidFill>
              <a:latin typeface="Calibri"/>
              <a:ea typeface="Calibri"/>
              <a:cs typeface="Calibri"/>
              <a:sym typeface="Calibri"/>
            </a:endParaRPr>
          </a:p>
          <a:p>
            <a:pPr marL="628650" lvl="1" indent="-171450" algn="l" rtl="0">
              <a:spcBef>
                <a:spcPts val="0"/>
              </a:spcBef>
              <a:spcAft>
                <a:spcPts val="0"/>
              </a:spcAft>
              <a:buClr>
                <a:srgbClr val="000000"/>
              </a:buClr>
              <a:buSzPts val="1200"/>
              <a:buFont typeface="Noto Sans Symbols"/>
              <a:buChar char="▪"/>
            </a:pPr>
            <a:r>
              <a:rPr lang="en-GB">
                <a:solidFill>
                  <a:srgbClr val="000000"/>
                </a:solidFill>
              </a:rPr>
              <a:t>Important to check </a:t>
            </a:r>
            <a:r>
              <a:rPr lang="en-GB" sz="1200" b="0" i="0" u="none" strike="noStrike">
                <a:solidFill>
                  <a:srgbClr val="000000"/>
                </a:solidFill>
              </a:rPr>
              <a:t>correct/best/safest way to contact, including safe times to contact. Text/phone call or email – which is safest?</a:t>
            </a:r>
            <a:r>
              <a:rPr lang="en-GB">
                <a:solidFill>
                  <a:srgbClr val="000000"/>
                </a:solidFill>
              </a:rPr>
              <a:t> </a:t>
            </a:r>
            <a:endParaRPr sz="1200" b="0" i="0" u="none" strike="noStrike">
              <a:solidFill>
                <a:srgbClr val="000000"/>
              </a:solidFill>
            </a:endParaRPr>
          </a:p>
          <a:p>
            <a:pPr marL="171450" lvl="1" indent="-171450" algn="l" rtl="0">
              <a:spcBef>
                <a:spcPts val="0"/>
              </a:spcBef>
              <a:spcAft>
                <a:spcPts val="0"/>
              </a:spcAft>
              <a:buClr>
                <a:srgbClr val="000000"/>
              </a:buClr>
              <a:buSzPts val="1200"/>
              <a:buFont typeface="Noto Sans Symbols"/>
              <a:buChar char="✔"/>
            </a:pPr>
            <a:r>
              <a:rPr lang="en-GB" sz="1200" b="0" i="0" u="none" strike="noStrike">
                <a:solidFill>
                  <a:srgbClr val="000000"/>
                </a:solidFill>
              </a:rPr>
              <a:t>It’s </a:t>
            </a:r>
            <a:r>
              <a:rPr lang="en-GB" sz="1200" b="0" i="0" u="sng" strike="noStrike">
                <a:solidFill>
                  <a:srgbClr val="000000"/>
                </a:solidFill>
              </a:rPr>
              <a:t>important for the health care professional to make a referral</a:t>
            </a:r>
            <a:r>
              <a:rPr lang="en-GB" sz="1200" b="0" i="0" u="none" strike="noStrike">
                <a:solidFill>
                  <a:srgbClr val="000000"/>
                </a:solidFill>
              </a:rPr>
              <a:t>. Asking a patient to contact the AE after seeing the health care professional, and to disclose again, is adding </a:t>
            </a:r>
            <a:r>
              <a:rPr lang="en-GB">
                <a:solidFill>
                  <a:srgbClr val="000000"/>
                </a:solidFill>
              </a:rPr>
              <a:t>an additional </a:t>
            </a:r>
            <a:r>
              <a:rPr lang="en-GB" sz="1200" b="0" i="0" u="none" strike="noStrike">
                <a:solidFill>
                  <a:srgbClr val="000000"/>
                </a:solidFill>
              </a:rPr>
              <a:t>barrier</a:t>
            </a:r>
            <a:r>
              <a:rPr lang="en-GB">
                <a:solidFill>
                  <a:srgbClr val="000000"/>
                </a:solidFill>
              </a:rPr>
              <a:t> to accessing support</a:t>
            </a:r>
            <a:r>
              <a:rPr lang="en-GB" sz="1200" b="0" i="0" u="none" strike="noStrike">
                <a:solidFill>
                  <a:srgbClr val="000000"/>
                </a:solidFill>
              </a:rPr>
              <a:t>.</a:t>
            </a:r>
            <a:endParaRPr>
              <a:solidFill>
                <a:srgbClr val="000000"/>
              </a:solidFill>
            </a:endParaRPr>
          </a:p>
          <a:p>
            <a:pPr marL="171450" lvl="1" indent="-171450" algn="l" rtl="0">
              <a:spcBef>
                <a:spcPts val="0"/>
              </a:spcBef>
              <a:spcAft>
                <a:spcPts val="0"/>
              </a:spcAft>
              <a:buClr>
                <a:srgbClr val="000000"/>
              </a:buClr>
              <a:buSzPts val="1200"/>
              <a:buFont typeface="Noto Sans Symbols"/>
              <a:buChar char="✔"/>
            </a:pPr>
            <a:r>
              <a:rPr lang="en-GB" sz="1200" b="1" i="0" u="none" strike="noStrike">
                <a:solidFill>
                  <a:srgbClr val="000000"/>
                </a:solidFill>
              </a:rPr>
              <a:t>What happens after the referral has been made? Explain the process including the number of working days for acknowledgement of a referral back to the practice as well as contacting the patient and feeding back to the clinician.</a:t>
            </a:r>
            <a:r>
              <a:rPr lang="en-GB" b="1">
                <a:solidFill>
                  <a:srgbClr val="000000"/>
                </a:solidFill>
              </a:rPr>
              <a:t> </a:t>
            </a:r>
            <a:endParaRPr sz="1200"/>
          </a:p>
          <a:p>
            <a:pPr marL="0" lvl="0" indent="0" algn="l" rtl="0">
              <a:spcBef>
                <a:spcPts val="0"/>
              </a:spcBef>
              <a:spcAft>
                <a:spcPts val="0"/>
              </a:spcAft>
              <a:buNone/>
            </a:pPr>
            <a:endParaRPr/>
          </a:p>
        </p:txBody>
      </p:sp>
      <p:sp>
        <p:nvSpPr>
          <p:cNvPr id="751" name="Google Shape;751;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24</a:t>
            </a:fld>
            <a:endParaRPr/>
          </a:p>
        </p:txBody>
      </p:sp>
    </p:spTree>
    <p:extLst>
      <p:ext uri="{BB962C8B-B14F-4D97-AF65-F5344CB8AC3E}">
        <p14:creationId xmlns:p14="http://schemas.microsoft.com/office/powerpoint/2010/main" val="5743835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Google Shape;772;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3" name="Google Shape;773;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200" b="0" i="0" u="sng" strike="noStrike">
                <a:solidFill>
                  <a:srgbClr val="000000"/>
                </a:solidFill>
                <a:latin typeface="Calibri"/>
                <a:ea typeface="Calibri"/>
                <a:cs typeface="Calibri"/>
                <a:sym typeface="Calibri"/>
              </a:rPr>
              <a:t>Key objectives/learning points: </a:t>
            </a:r>
            <a:endParaRPr sz="1200">
              <a:solidFill>
                <a:srgbClr val="FFFFFF"/>
              </a:solidFill>
              <a:latin typeface="Calibri"/>
              <a:ea typeface="Calibri"/>
              <a:cs typeface="Calibri"/>
              <a:sym typeface="Calibri"/>
            </a:endParaRPr>
          </a:p>
          <a:p>
            <a:pPr marL="228600" lvl="0" indent="0" algn="l" rtl="0">
              <a:spcBef>
                <a:spcPts val="0"/>
              </a:spcBef>
              <a:spcAft>
                <a:spcPts val="0"/>
              </a:spcAft>
              <a:buClr>
                <a:schemeClr val="dk1"/>
              </a:buClr>
              <a:buSzPts val="1200"/>
              <a:buFont typeface="Arial"/>
              <a:buNone/>
            </a:pPr>
            <a:endParaRPr sz="1200" b="0" i="0" u="none" strike="noStrike">
              <a:solidFill>
                <a:srgbClr val="000000"/>
              </a:solidFill>
              <a:latin typeface="Calibri"/>
              <a:ea typeface="Calibri"/>
              <a:cs typeface="Calibri"/>
              <a:sym typeface="Calibri"/>
            </a:endParaRPr>
          </a:p>
          <a:p>
            <a:pPr marL="0" lvl="0" indent="0" algn="l" rtl="0">
              <a:spcBef>
                <a:spcPts val="0"/>
              </a:spcBef>
              <a:spcAft>
                <a:spcPts val="0"/>
              </a:spcAft>
              <a:buClr>
                <a:srgbClr val="000000"/>
              </a:buClr>
              <a:buSzPts val="1200"/>
              <a:buFont typeface="Arial"/>
              <a:buNone/>
            </a:pPr>
            <a:r>
              <a:rPr lang="en-GB" sz="1200" b="0" i="0" u="none" strike="noStrike">
                <a:solidFill>
                  <a:srgbClr val="000000"/>
                </a:solidFill>
                <a:latin typeface="Calibri"/>
                <a:ea typeface="Calibri"/>
                <a:cs typeface="Calibri"/>
                <a:sym typeface="Calibri"/>
              </a:rPr>
              <a:t>Any questions? </a:t>
            </a:r>
            <a:endParaRPr/>
          </a:p>
          <a:p>
            <a:pPr marL="171450" lvl="0" indent="-171450" algn="l" rtl="0">
              <a:spcBef>
                <a:spcPts val="0"/>
              </a:spcBef>
              <a:spcAft>
                <a:spcPts val="0"/>
              </a:spcAft>
              <a:buClr>
                <a:srgbClr val="000000"/>
              </a:buClr>
              <a:buSzPts val="1200"/>
              <a:buFont typeface="Noto Sans Symbols"/>
              <a:buChar char="✔"/>
            </a:pPr>
            <a:r>
              <a:rPr lang="en-GB" sz="1200" b="0" i="0" u="none" strike="noStrike">
                <a:solidFill>
                  <a:srgbClr val="000000"/>
                </a:solidFill>
                <a:latin typeface="Calibri"/>
                <a:ea typeface="Calibri"/>
                <a:cs typeface="Calibri"/>
                <a:sym typeface="Calibri"/>
              </a:rPr>
              <a:t>Reminder: You will hang on after the session in case anyone wants to talk about anything. </a:t>
            </a:r>
            <a:endParaRPr/>
          </a:p>
          <a:p>
            <a:pPr marL="171450" lvl="0" indent="-171450" algn="l" rtl="0">
              <a:spcBef>
                <a:spcPts val="0"/>
              </a:spcBef>
              <a:spcAft>
                <a:spcPts val="0"/>
              </a:spcAft>
              <a:buClr>
                <a:srgbClr val="000000"/>
              </a:buClr>
              <a:buSzPts val="1200"/>
              <a:buFont typeface="Noto Sans Symbols"/>
              <a:buChar char="✔"/>
            </a:pPr>
            <a:r>
              <a:rPr lang="en-GB" sz="1200" b="0" i="0" u="none" strike="noStrike">
                <a:solidFill>
                  <a:srgbClr val="000000"/>
                </a:solidFill>
                <a:latin typeface="Calibri"/>
                <a:ea typeface="Calibri"/>
                <a:cs typeface="Calibri"/>
                <a:sym typeface="Calibri"/>
              </a:rPr>
              <a:t>The local IRIS team is here to provide on-going support, consultancy and training to your practice. Please do call for advice. We are available to talk things through if there is anything in the session that has been difficult or has raised further questions personally and professionally. </a:t>
            </a:r>
            <a:endParaRPr/>
          </a:p>
          <a:p>
            <a:pPr marL="171450" lvl="0" indent="-171450" algn="l" rtl="0">
              <a:spcBef>
                <a:spcPts val="0"/>
              </a:spcBef>
              <a:spcAft>
                <a:spcPts val="0"/>
              </a:spcAft>
              <a:buClr>
                <a:srgbClr val="000000"/>
              </a:buClr>
              <a:buSzPts val="1200"/>
              <a:buFont typeface="Noto Sans Symbols"/>
              <a:buChar char="✔"/>
            </a:pPr>
            <a:r>
              <a:rPr lang="en-GB" sz="1200" b="0" i="0" u="none" strike="noStrike">
                <a:solidFill>
                  <a:srgbClr val="000000"/>
                </a:solidFill>
                <a:latin typeface="Calibri"/>
                <a:ea typeface="Calibri"/>
                <a:cs typeface="Calibri"/>
                <a:sym typeface="Calibri"/>
              </a:rPr>
              <a:t>There is also a list of useful contacts, both national and local (please add in as appropriate) in the delegate packs. </a:t>
            </a:r>
            <a:endParaRPr/>
          </a:p>
          <a:p>
            <a:pPr marL="514350" lvl="0" indent="-171450" algn="l" rtl="0">
              <a:spcBef>
                <a:spcPts val="0"/>
              </a:spcBef>
              <a:spcAft>
                <a:spcPts val="0"/>
              </a:spcAft>
              <a:buClr>
                <a:schemeClr val="dk1"/>
              </a:buClr>
              <a:buSzPts val="1800"/>
              <a:buFont typeface="Noto Sans Symbols"/>
              <a:buNone/>
            </a:pPr>
            <a:endParaRPr sz="1800" b="0" i="0" u="none" strike="noStrike">
              <a:solidFill>
                <a:srgbClr val="000000"/>
              </a:solidFill>
              <a:latin typeface="Noto Sans Symbols"/>
              <a:ea typeface="Noto Sans Symbols"/>
              <a:cs typeface="Noto Sans Symbols"/>
              <a:sym typeface="Noto Sans Symbols"/>
            </a:endParaRPr>
          </a:p>
          <a:p>
            <a:pPr marL="0" lvl="0" indent="0" algn="l" rtl="0">
              <a:spcBef>
                <a:spcPts val="0"/>
              </a:spcBef>
              <a:spcAft>
                <a:spcPts val="0"/>
              </a:spcAft>
              <a:buNone/>
            </a:pPr>
            <a:endParaRPr sz="1800" b="0" i="0" u="none" strike="noStrike">
              <a:solidFill>
                <a:srgbClr val="000000"/>
              </a:solidFill>
              <a:latin typeface="Noto Sans Symbols"/>
              <a:ea typeface="Noto Sans Symbols"/>
              <a:cs typeface="Noto Sans Symbols"/>
              <a:sym typeface="Noto Sans Symbols"/>
            </a:endParaRPr>
          </a:p>
          <a:p>
            <a:pPr marL="0" lvl="0" indent="0" algn="l" rtl="0">
              <a:spcBef>
                <a:spcPts val="0"/>
              </a:spcBef>
              <a:spcAft>
                <a:spcPts val="0"/>
              </a:spcAft>
              <a:buClr>
                <a:schemeClr val="dk1"/>
              </a:buClr>
              <a:buSzPts val="1200"/>
              <a:buFont typeface="Calibri"/>
              <a:buNone/>
            </a:pPr>
            <a:endParaRPr sz="1200" b="0" i="0" u="none" strike="noStrike">
              <a:solidFill>
                <a:srgbClr val="000000"/>
              </a:solidFill>
              <a:latin typeface="Noto Sans Symbols"/>
              <a:ea typeface="Noto Sans Symbols"/>
              <a:cs typeface="Noto Sans Symbols"/>
              <a:sym typeface="Noto Sans Symbols"/>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None/>
            </a:pPr>
            <a:endParaRPr/>
          </a:p>
        </p:txBody>
      </p:sp>
      <p:sp>
        <p:nvSpPr>
          <p:cNvPr id="774" name="Google Shape;774;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25</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u="sng">
                <a:solidFill>
                  <a:srgbClr val="000000"/>
                </a:solidFill>
              </a:rPr>
              <a:t>Key objectives/learning points: </a:t>
            </a:r>
            <a:endParaRPr/>
          </a:p>
          <a:p>
            <a:pPr marL="0" lvl="0" indent="0" algn="l" rtl="0">
              <a:spcBef>
                <a:spcPts val="0"/>
              </a:spcBef>
              <a:spcAft>
                <a:spcPts val="0"/>
              </a:spcAft>
              <a:buNone/>
            </a:pPr>
            <a:endParaRPr>
              <a:solidFill>
                <a:srgbClr val="000000"/>
              </a:solidFill>
              <a:latin typeface="Calibri"/>
              <a:ea typeface="Calibri"/>
              <a:cs typeface="Calibri"/>
              <a:sym typeface="Calibri"/>
            </a:endParaRPr>
          </a:p>
          <a:p>
            <a:pPr marL="0" lvl="0" indent="-76200" algn="l" rtl="0">
              <a:spcBef>
                <a:spcPts val="0"/>
              </a:spcBef>
              <a:spcAft>
                <a:spcPts val="0"/>
              </a:spcAft>
              <a:buClr>
                <a:srgbClr val="000000"/>
              </a:buClr>
              <a:buSzPts val="1200"/>
              <a:buFont typeface="Noto Sans Symbols"/>
              <a:buChar char="✔"/>
            </a:pPr>
            <a:r>
              <a:rPr lang="en-GB">
                <a:solidFill>
                  <a:srgbClr val="000000"/>
                </a:solidFill>
              </a:rPr>
              <a:t>These are all the questions you should walk away from today's training knowing the answer to!</a:t>
            </a:r>
            <a:endParaRPr/>
          </a:p>
          <a:p>
            <a:pPr marL="0" lvl="0" indent="-76200" algn="l" rtl="0">
              <a:spcBef>
                <a:spcPts val="0"/>
              </a:spcBef>
              <a:spcAft>
                <a:spcPts val="0"/>
              </a:spcAft>
              <a:buClr>
                <a:srgbClr val="000000"/>
              </a:buClr>
              <a:buSzPts val="1200"/>
              <a:buFont typeface="Noto Sans Symbols"/>
              <a:buChar char="✔"/>
            </a:pPr>
            <a:r>
              <a:rPr lang="en-GB">
                <a:solidFill>
                  <a:srgbClr val="000000"/>
                </a:solidFill>
              </a:rPr>
              <a:t>CAR PARK – we may need to park some discussions or questions to ensure we keep to time. We’ll put anything here that is important but not strictly relevant to what’s being discussed and follow up outside the session as necessary and appropriate.</a:t>
            </a:r>
            <a:endParaRPr/>
          </a:p>
          <a:p>
            <a:pPr marL="0" lvl="0" indent="0" algn="l" rtl="0">
              <a:spcBef>
                <a:spcPts val="0"/>
              </a:spcBef>
              <a:spcAft>
                <a:spcPts val="0"/>
              </a:spcAft>
              <a:buNone/>
            </a:pPr>
            <a:endParaRPr>
              <a:solidFill>
                <a:srgbClr val="000000"/>
              </a:solidFill>
              <a:latin typeface="Calibri"/>
              <a:ea typeface="Calibri"/>
              <a:cs typeface="Calibri"/>
              <a:sym typeface="Calibri"/>
            </a:endParaRPr>
          </a:p>
          <a:p>
            <a:pPr marL="0" lvl="0" indent="0" algn="l" rtl="0">
              <a:spcBef>
                <a:spcPts val="0"/>
              </a:spcBef>
              <a:spcAft>
                <a:spcPts val="0"/>
              </a:spcAft>
              <a:buNone/>
            </a:pPr>
            <a:r>
              <a:rPr lang="en-GB">
                <a:solidFill>
                  <a:srgbClr val="000000"/>
                </a:solidFill>
              </a:rPr>
              <a:t>At the end of the session, you should come away feeling equipped to put into practice the </a:t>
            </a:r>
            <a:r>
              <a:rPr lang="en-GB" b="1">
                <a:solidFill>
                  <a:srgbClr val="000000"/>
                </a:solidFill>
              </a:rPr>
              <a:t>5 Rs:</a:t>
            </a:r>
            <a:endParaRPr/>
          </a:p>
          <a:p>
            <a:pPr marL="0" lvl="0" indent="-76200" algn="l" rtl="0">
              <a:spcBef>
                <a:spcPts val="0"/>
              </a:spcBef>
              <a:spcAft>
                <a:spcPts val="0"/>
              </a:spcAft>
              <a:buClr>
                <a:srgbClr val="000000"/>
              </a:buClr>
              <a:buSzPts val="1200"/>
              <a:buFont typeface="Noto Sans Symbols"/>
              <a:buChar char="▪"/>
            </a:pPr>
            <a:r>
              <a:rPr lang="en-GB" b="1">
                <a:solidFill>
                  <a:srgbClr val="000000"/>
                </a:solidFill>
              </a:rPr>
              <a:t>RECOGNISE </a:t>
            </a:r>
            <a:endParaRPr/>
          </a:p>
          <a:p>
            <a:pPr marL="0" lvl="0" indent="-76200" algn="l" rtl="0">
              <a:spcBef>
                <a:spcPts val="0"/>
              </a:spcBef>
              <a:spcAft>
                <a:spcPts val="0"/>
              </a:spcAft>
              <a:buClr>
                <a:srgbClr val="000000"/>
              </a:buClr>
              <a:buSzPts val="1200"/>
              <a:buFont typeface="Noto Sans Symbols"/>
              <a:buChar char="▪"/>
            </a:pPr>
            <a:r>
              <a:rPr lang="en-GB" b="1">
                <a:solidFill>
                  <a:srgbClr val="000000"/>
                </a:solidFill>
              </a:rPr>
              <a:t>ASK &amp; RISK CHECK</a:t>
            </a:r>
            <a:endParaRPr/>
          </a:p>
          <a:p>
            <a:pPr marL="0" lvl="0" indent="-76200" algn="l" rtl="0">
              <a:spcBef>
                <a:spcPts val="0"/>
              </a:spcBef>
              <a:spcAft>
                <a:spcPts val="0"/>
              </a:spcAft>
              <a:buClr>
                <a:srgbClr val="000000"/>
              </a:buClr>
              <a:buSzPts val="1200"/>
              <a:buFont typeface="Noto Sans Symbols"/>
              <a:buChar char="▪"/>
            </a:pPr>
            <a:r>
              <a:rPr lang="en-GB" b="1">
                <a:solidFill>
                  <a:srgbClr val="000000"/>
                </a:solidFill>
              </a:rPr>
              <a:t>RESPOND</a:t>
            </a:r>
            <a:endParaRPr/>
          </a:p>
          <a:p>
            <a:pPr marL="0" lvl="0" indent="-76200" algn="l" rtl="0">
              <a:spcBef>
                <a:spcPts val="0"/>
              </a:spcBef>
              <a:spcAft>
                <a:spcPts val="0"/>
              </a:spcAft>
              <a:buClr>
                <a:srgbClr val="000000"/>
              </a:buClr>
              <a:buSzPts val="1200"/>
              <a:buFont typeface="Noto Sans Symbols"/>
              <a:buChar char="▪"/>
            </a:pPr>
            <a:r>
              <a:rPr lang="en-GB" b="1">
                <a:solidFill>
                  <a:srgbClr val="000000"/>
                </a:solidFill>
              </a:rPr>
              <a:t>REFER</a:t>
            </a:r>
            <a:endParaRPr/>
          </a:p>
          <a:p>
            <a:pPr marL="0" lvl="0" indent="-76200" algn="l" rtl="0">
              <a:spcBef>
                <a:spcPts val="0"/>
              </a:spcBef>
              <a:spcAft>
                <a:spcPts val="0"/>
              </a:spcAft>
              <a:buClr>
                <a:srgbClr val="000000"/>
              </a:buClr>
              <a:buSzPts val="1200"/>
              <a:buFont typeface="Noto Sans Symbols"/>
              <a:buChar char="▪"/>
            </a:pPr>
            <a:r>
              <a:rPr lang="en-GB" b="1">
                <a:solidFill>
                  <a:srgbClr val="000000"/>
                </a:solidFill>
              </a:rPr>
              <a:t>RECORD</a:t>
            </a:r>
            <a:endParaRPr/>
          </a:p>
          <a:p>
            <a:pPr marL="0" lvl="0" indent="0" algn="l" rtl="0">
              <a:spcBef>
                <a:spcPts val="0"/>
              </a:spcBef>
              <a:spcAft>
                <a:spcPts val="0"/>
              </a:spcAft>
              <a:buNone/>
            </a:pPr>
            <a:endParaRPr/>
          </a:p>
        </p:txBody>
      </p:sp>
      <p:sp>
        <p:nvSpPr>
          <p:cNvPr id="147" name="Google Shape;14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0" i="0" u="sng" strike="noStrike">
                <a:solidFill>
                  <a:srgbClr val="000000"/>
                </a:solidFill>
              </a:rPr>
              <a:t>Key objectives/learning points:</a:t>
            </a:r>
            <a:r>
              <a:rPr lang="en-GB" u="sng">
                <a:solidFill>
                  <a:srgbClr val="000000"/>
                </a:solidFill>
              </a:rPr>
              <a:t> </a:t>
            </a:r>
            <a:endParaRPr sz="1200" b="0" i="0" u="sng" strike="noStrike">
              <a:solidFill>
                <a:srgbClr val="000000"/>
              </a:solidFill>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76200" algn="l" rtl="0">
              <a:spcBef>
                <a:spcPts val="0"/>
              </a:spcBef>
              <a:spcAft>
                <a:spcPts val="0"/>
              </a:spcAft>
              <a:buClr>
                <a:schemeClr val="dk1"/>
              </a:buClr>
              <a:buSzPts val="1200"/>
              <a:buFont typeface="Noto Sans Symbols"/>
              <a:buChar char="✔"/>
            </a:pPr>
            <a:r>
              <a:rPr lang="en-GB" b="1"/>
              <a:t>What is IRIS? </a:t>
            </a:r>
            <a:r>
              <a:rPr lang="en-GB"/>
              <a:t>IRIS stands for Identification and Referral to Improve Safety. It is an evidence-based model that is commissioned across the UK. IRIS to date – </a:t>
            </a:r>
            <a:r>
              <a:rPr lang="en-GB" i="1"/>
              <a:t>here you will need to reference the figures from the most recent </a:t>
            </a:r>
            <a:r>
              <a:rPr lang="en-GB" i="1" err="1"/>
              <a:t>IRISi</a:t>
            </a:r>
            <a:r>
              <a:rPr lang="en-GB" i="1"/>
              <a:t> national report. </a:t>
            </a:r>
            <a:endParaRPr/>
          </a:p>
          <a:p>
            <a:pPr marL="0" lvl="0" indent="-76200" algn="l" rtl="0">
              <a:spcBef>
                <a:spcPts val="0"/>
              </a:spcBef>
              <a:spcAft>
                <a:spcPts val="0"/>
              </a:spcAft>
              <a:buClr>
                <a:schemeClr val="dk1"/>
              </a:buClr>
              <a:buSzPts val="1200"/>
              <a:buFont typeface="Noto Sans Symbols"/>
              <a:buChar char="✔"/>
            </a:pPr>
            <a:r>
              <a:rPr lang="en-GB" b="1"/>
              <a:t>AE role </a:t>
            </a:r>
            <a:r>
              <a:rPr lang="en-GB"/>
              <a:t>– The Advocate Educator is a two-part role, one part is as an advocate for patients referred into the service and the other is as a DA specialist consultant to general practice teams, providing training as well as advice and support when needed. We are not here to train you and then go, we are here for ongoing advice and support around DA!</a:t>
            </a:r>
            <a:endParaRPr/>
          </a:p>
          <a:p>
            <a:pPr marL="0" lvl="0" indent="-76200" algn="l" rtl="0">
              <a:spcBef>
                <a:spcPts val="0"/>
              </a:spcBef>
              <a:spcAft>
                <a:spcPts val="0"/>
              </a:spcAft>
              <a:buClr>
                <a:schemeClr val="dk1"/>
              </a:buClr>
              <a:buSzPts val="1200"/>
              <a:buFont typeface="Noto Sans Symbols"/>
              <a:buChar char="✔"/>
            </a:pPr>
            <a:r>
              <a:rPr lang="en-GB" b="1"/>
              <a:t>Survivor's voice </a:t>
            </a:r>
            <a:r>
              <a:rPr lang="en-GB"/>
              <a:t>- End on a survivor's voice </a:t>
            </a:r>
            <a:r>
              <a:rPr lang="en-GB" i="1"/>
              <a:t>(edit to make local to your area if able to)</a:t>
            </a:r>
            <a:r>
              <a:rPr lang="en-GB"/>
              <a:t>. It's important that we always have the voices of survivors at the forefront of our mind, remembering the difference we can make when we work together to provide support and options.</a:t>
            </a:r>
            <a:endParaRPr/>
          </a:p>
          <a:p>
            <a:pPr marL="0" lvl="0" indent="0" algn="l" rtl="0">
              <a:spcBef>
                <a:spcPts val="0"/>
              </a:spcBef>
              <a:spcAft>
                <a:spcPts val="0"/>
              </a:spcAft>
              <a:buNone/>
            </a:pPr>
            <a:endParaRPr/>
          </a:p>
        </p:txBody>
      </p:sp>
      <p:sp>
        <p:nvSpPr>
          <p:cNvPr id="118" name="Google Shape;11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0" i="0" u="sng" strike="noStrike">
                <a:solidFill>
                  <a:srgbClr val="000000"/>
                </a:solidFill>
              </a:rPr>
              <a:t>Key objectives/learning points:</a:t>
            </a:r>
            <a:r>
              <a:rPr lang="en-GB" u="sng">
                <a:solidFill>
                  <a:srgbClr val="000000"/>
                </a:solidFill>
              </a:rPr>
              <a:t> </a:t>
            </a:r>
            <a:endParaRPr sz="1200" b="0" i="0" u="sng" strike="noStrike">
              <a:solidFill>
                <a:srgbClr val="000000"/>
              </a:solidFill>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76200" algn="l" rtl="0">
              <a:spcBef>
                <a:spcPts val="0"/>
              </a:spcBef>
              <a:spcAft>
                <a:spcPts val="0"/>
              </a:spcAft>
              <a:buClr>
                <a:schemeClr val="dk1"/>
              </a:buClr>
              <a:buSzPts val="1200"/>
              <a:buFont typeface="Noto Sans Symbols"/>
              <a:buChar char="✔"/>
            </a:pPr>
            <a:r>
              <a:rPr lang="en-GB"/>
              <a:t>Create interaction and engagement </a:t>
            </a:r>
            <a:endParaRPr/>
          </a:p>
          <a:p>
            <a:pPr marL="0" lvl="0" indent="-76200" algn="l" rtl="0">
              <a:spcBef>
                <a:spcPts val="0"/>
              </a:spcBef>
              <a:spcAft>
                <a:spcPts val="0"/>
              </a:spcAft>
              <a:buClr>
                <a:schemeClr val="dk1"/>
              </a:buClr>
              <a:buSzPts val="1200"/>
              <a:buFont typeface="Noto Sans Symbols"/>
              <a:buChar char="✔"/>
            </a:pPr>
            <a:r>
              <a:rPr lang="en-GB"/>
              <a:t>Understand the scale of DA</a:t>
            </a:r>
            <a:endParaRPr/>
          </a:p>
          <a:p>
            <a:pPr marL="0" lvl="0" indent="-76200" algn="l" rtl="0">
              <a:spcBef>
                <a:spcPts val="0"/>
              </a:spcBef>
              <a:spcAft>
                <a:spcPts val="0"/>
              </a:spcAft>
              <a:buClr>
                <a:schemeClr val="dk1"/>
              </a:buClr>
              <a:buSzPts val="1200"/>
              <a:buFont typeface="Noto Sans Symbols"/>
              <a:buChar char="✔"/>
            </a:pPr>
            <a:r>
              <a:rPr lang="en-GB"/>
              <a:t>Highlight some of the health impacts</a:t>
            </a:r>
            <a:endParaRPr/>
          </a:p>
          <a:p>
            <a:pPr marL="0" lvl="0" indent="-76200" algn="l" rtl="0">
              <a:spcBef>
                <a:spcPts val="0"/>
              </a:spcBef>
              <a:spcAft>
                <a:spcPts val="0"/>
              </a:spcAft>
              <a:buClr>
                <a:schemeClr val="dk1"/>
              </a:buClr>
              <a:buSzPts val="1200"/>
              <a:buFont typeface="Noto Sans Symbols"/>
              <a:buChar char="✔"/>
            </a:pPr>
            <a:r>
              <a:rPr lang="en-GB"/>
              <a:t>Highlight cost implications of DA on the NHS</a:t>
            </a:r>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GB"/>
              <a:t>EXERCISE: How to run?</a:t>
            </a:r>
            <a:endParaRPr/>
          </a:p>
          <a:p>
            <a:pPr marL="0" lvl="0" indent="0" algn="l" rtl="0">
              <a:spcBef>
                <a:spcPts val="0"/>
              </a:spcBef>
              <a:spcAft>
                <a:spcPts val="0"/>
              </a:spcAft>
              <a:buNone/>
            </a:pPr>
            <a:r>
              <a:rPr lang="en-GB" i="1"/>
              <a:t>Quiz questions: Read out the questions below to participants and ask them to select which answer they think is correct.</a:t>
            </a:r>
            <a:endParaRPr/>
          </a:p>
          <a:p>
            <a:pPr marL="0" lvl="0" indent="0" algn="l" rtl="0">
              <a:spcBef>
                <a:spcPts val="0"/>
              </a:spcBef>
              <a:spcAft>
                <a:spcPts val="0"/>
              </a:spcAft>
              <a:buNone/>
            </a:pPr>
            <a:r>
              <a:rPr lang="en-GB" i="1"/>
              <a:t>IF DELIVERING VIRTUALLY: Ask people to unmute and call out the answer or, if it’s a larger group, ask people to put their answer in the chat box.</a:t>
            </a:r>
            <a:endParaRPr/>
          </a:p>
          <a:p>
            <a:pPr marL="0" lvl="0" indent="0" algn="l" rtl="0">
              <a:spcBef>
                <a:spcPts val="0"/>
              </a:spcBef>
              <a:spcAft>
                <a:spcPts val="0"/>
              </a:spcAft>
              <a:buNone/>
            </a:pPr>
            <a:r>
              <a:rPr lang="en-GB" i="1"/>
              <a:t>IF FACE-TO- FACE: Read out the question-and-answer options asking participants to each call out or raise their hands for which option they think is correct.</a:t>
            </a:r>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GB"/>
              <a:t>On average, how often do the police receive a call about DA?</a:t>
            </a:r>
            <a:endParaRPr/>
          </a:p>
          <a:p>
            <a:pPr marL="0" lvl="0" indent="0" algn="l" rtl="0">
              <a:spcBef>
                <a:spcPts val="0"/>
              </a:spcBef>
              <a:spcAft>
                <a:spcPts val="0"/>
              </a:spcAft>
              <a:buNone/>
            </a:pPr>
            <a:r>
              <a:rPr lang="en-GB" b="1"/>
              <a:t>a) 30 seconds</a:t>
            </a:r>
            <a:endParaRPr/>
          </a:p>
          <a:p>
            <a:pPr marL="0" lvl="0" indent="0" algn="l" rtl="0">
              <a:spcBef>
                <a:spcPts val="0"/>
              </a:spcBef>
              <a:spcAft>
                <a:spcPts val="0"/>
              </a:spcAft>
              <a:buNone/>
            </a:pPr>
            <a:r>
              <a:rPr lang="en-GB"/>
              <a:t>b) 1 minute</a:t>
            </a:r>
            <a:endParaRPr/>
          </a:p>
          <a:p>
            <a:pPr marL="0" lvl="0" indent="0" algn="l" rtl="0">
              <a:spcBef>
                <a:spcPts val="0"/>
              </a:spcBef>
              <a:spcAft>
                <a:spcPts val="0"/>
              </a:spcAft>
              <a:buNone/>
            </a:pPr>
            <a:r>
              <a:rPr lang="en-GB"/>
              <a:t>c) 3 minutes</a:t>
            </a:r>
            <a:endParaRPr/>
          </a:p>
          <a:p>
            <a:pPr marL="0" lvl="0" indent="0" algn="l" rtl="0">
              <a:spcBef>
                <a:spcPts val="0"/>
              </a:spcBef>
              <a:spcAft>
                <a:spcPts val="0"/>
              </a:spcAft>
              <a:buNone/>
            </a:pPr>
            <a:r>
              <a:rPr lang="en-GB"/>
              <a:t>The right answer is a.</a:t>
            </a:r>
            <a:endParaRPr/>
          </a:p>
          <a:p>
            <a:pPr marL="0" lvl="0" indent="0" algn="l" rtl="0">
              <a:spcBef>
                <a:spcPts val="0"/>
              </a:spcBef>
              <a:spcAft>
                <a:spcPts val="0"/>
              </a:spcAft>
              <a:buNone/>
            </a:pPr>
            <a:r>
              <a:rPr lang="en-GB"/>
              <a:t>Each year there are over one million calls to the police in England and Wales about DA. On average someone contacts the police every 30 seconds for help with DA (HMIC (2014), Everyone’s Business: Improving the police response to domestic abuse. London: HMIC.).</a:t>
            </a:r>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GB"/>
              <a:t>How much does DA cost health services each year?</a:t>
            </a:r>
            <a:endParaRPr/>
          </a:p>
          <a:p>
            <a:pPr marL="0" lvl="0" indent="0" algn="l" rtl="0">
              <a:spcBef>
                <a:spcPts val="0"/>
              </a:spcBef>
              <a:spcAft>
                <a:spcPts val="0"/>
              </a:spcAft>
              <a:buNone/>
            </a:pPr>
            <a:r>
              <a:rPr lang="en-GB"/>
              <a:t>a) £1 billion</a:t>
            </a:r>
            <a:endParaRPr/>
          </a:p>
          <a:p>
            <a:pPr marL="0" lvl="0" indent="0" algn="l" rtl="0">
              <a:spcBef>
                <a:spcPts val="0"/>
              </a:spcBef>
              <a:spcAft>
                <a:spcPts val="0"/>
              </a:spcAft>
              <a:buNone/>
            </a:pPr>
            <a:r>
              <a:rPr lang="en-GB"/>
              <a:t>b) £1.7 billion</a:t>
            </a:r>
            <a:endParaRPr/>
          </a:p>
          <a:p>
            <a:pPr marL="0" lvl="0" indent="0" algn="l" rtl="0">
              <a:spcBef>
                <a:spcPts val="0"/>
              </a:spcBef>
              <a:spcAft>
                <a:spcPts val="0"/>
              </a:spcAft>
              <a:buNone/>
            </a:pPr>
            <a:r>
              <a:rPr lang="en-GB" b="1"/>
              <a:t>c) £2.3 billion</a:t>
            </a:r>
            <a:endParaRPr/>
          </a:p>
          <a:p>
            <a:pPr marL="0" lvl="0" indent="0" algn="l" rtl="0">
              <a:spcBef>
                <a:spcPts val="0"/>
              </a:spcBef>
              <a:spcAft>
                <a:spcPts val="0"/>
              </a:spcAft>
              <a:buNone/>
            </a:pPr>
            <a:r>
              <a:rPr lang="en-GB"/>
              <a:t>The right answer is c.</a:t>
            </a:r>
            <a:endParaRPr/>
          </a:p>
          <a:p>
            <a:pPr marL="0" lvl="0" indent="0" algn="l" rtl="0">
              <a:spcBef>
                <a:spcPts val="0"/>
              </a:spcBef>
              <a:spcAft>
                <a:spcPts val="0"/>
              </a:spcAft>
              <a:buNone/>
            </a:pPr>
            <a:r>
              <a:rPr lang="en-GB"/>
              <a:t>The cost to the NHS of DA is estimated at £2.3 billion per year. The Home Office estimates that the cost of domestic abuse is circa £66 billion per year. This is a total figure that includes costs to health, police, civil and criminal justice, and victims' services (Home Office, 2019).</a:t>
            </a:r>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GB"/>
              <a:t>What is the second most common cause of stroke ?</a:t>
            </a:r>
          </a:p>
          <a:p>
            <a:pPr marL="0" lvl="0" indent="0" algn="l" rtl="0">
              <a:spcBef>
                <a:spcPts val="0"/>
              </a:spcBef>
              <a:spcAft>
                <a:spcPts val="0"/>
              </a:spcAft>
              <a:buNone/>
            </a:pPr>
            <a:r>
              <a:rPr lang="en-GB"/>
              <a:t>a)Diabetes</a:t>
            </a:r>
          </a:p>
          <a:p>
            <a:pPr marL="0" lvl="0" indent="0" algn="l" rtl="0">
              <a:spcBef>
                <a:spcPts val="0"/>
              </a:spcBef>
              <a:spcAft>
                <a:spcPts val="0"/>
              </a:spcAft>
              <a:buNone/>
            </a:pPr>
            <a:r>
              <a:rPr lang="en-GB"/>
              <a:t>b)</a:t>
            </a:r>
            <a:r>
              <a:rPr lang="en-GB" b="1"/>
              <a:t>Strangulation</a:t>
            </a:r>
          </a:p>
          <a:p>
            <a:pPr marL="0" lvl="0" indent="0" algn="l" rtl="0">
              <a:spcBef>
                <a:spcPts val="0"/>
              </a:spcBef>
              <a:spcAft>
                <a:spcPts val="0"/>
              </a:spcAft>
              <a:buNone/>
            </a:pPr>
            <a:r>
              <a:rPr lang="en-GB"/>
              <a:t>c)Stress and anxiety </a:t>
            </a:r>
          </a:p>
          <a:p>
            <a:pPr marL="0" lvl="0" indent="0" algn="l" rtl="0">
              <a:spcBef>
                <a:spcPts val="0"/>
              </a:spcBef>
              <a:spcAft>
                <a:spcPts val="0"/>
              </a:spcAft>
              <a:buNone/>
            </a:pPr>
            <a:r>
              <a:rPr lang="en-GB"/>
              <a:t>According to the Crime Survey for England and Wales (CSEW), an estimated 6.9% of women (1.7 million) and 3% of men (699,000) experienced DA. We will come on to talk more about the gendered nature of DA slightly later in the training. These figures are concerning those aged 16 years and over. (due to the pandemic this latest data from CSEW is only using 6 months worth of data rather than a standard 12 months, therefore these figure could be even higher).</a:t>
            </a:r>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US">
                <a:latin typeface="Calibri"/>
                <a:ea typeface="Calibri"/>
                <a:cs typeface="Calibri"/>
                <a:sym typeface="Calibri"/>
              </a:rPr>
              <a:t>HOW MANY CHILDREN LIVE IN HOMES WITH HIGH RISK DA?</a:t>
            </a:r>
          </a:p>
          <a:p>
            <a:pPr marL="228600" lvl="0" indent="-228600" algn="l" rtl="0">
              <a:spcBef>
                <a:spcPts val="0"/>
              </a:spcBef>
              <a:spcAft>
                <a:spcPts val="0"/>
              </a:spcAft>
              <a:buAutoNum type="alphaUcParenR"/>
            </a:pPr>
            <a:r>
              <a:rPr lang="en-US" b="1">
                <a:latin typeface="Calibri"/>
                <a:ea typeface="Calibri"/>
                <a:cs typeface="Calibri"/>
                <a:sym typeface="Calibri"/>
              </a:rPr>
              <a:t>105,00</a:t>
            </a:r>
          </a:p>
          <a:p>
            <a:pPr marL="228600" lvl="0" indent="-228600" algn="l" rtl="0">
              <a:spcBef>
                <a:spcPts val="0"/>
              </a:spcBef>
              <a:spcAft>
                <a:spcPts val="0"/>
              </a:spcAft>
              <a:buAutoNum type="alphaUcParenR"/>
            </a:pPr>
            <a:r>
              <a:rPr lang="en-US">
                <a:latin typeface="Calibri"/>
                <a:ea typeface="Calibri"/>
                <a:cs typeface="Calibri"/>
                <a:sym typeface="Calibri"/>
              </a:rPr>
              <a:t>74,000</a:t>
            </a:r>
          </a:p>
          <a:p>
            <a:pPr marL="228600" lvl="0" indent="-228600" algn="l" rtl="0">
              <a:spcBef>
                <a:spcPts val="0"/>
              </a:spcBef>
              <a:spcAft>
                <a:spcPts val="0"/>
              </a:spcAft>
              <a:buAutoNum type="alphaUcParenR"/>
            </a:pPr>
            <a:r>
              <a:rPr lang="en-US">
                <a:latin typeface="Calibri"/>
                <a:ea typeface="Calibri"/>
                <a:cs typeface="Calibri"/>
                <a:sym typeface="Calibri"/>
              </a:rPr>
              <a:t>250,00</a:t>
            </a:r>
            <a:endParaRPr>
              <a:latin typeface="Calibri"/>
              <a:ea typeface="Calibri"/>
              <a:cs typeface="Calibri"/>
              <a:sym typeface="Calibri"/>
            </a:endParaRPr>
          </a:p>
          <a:p>
            <a:pPr marL="0" lvl="0" indent="0" algn="l" rtl="0">
              <a:spcBef>
                <a:spcPts val="0"/>
              </a:spcBef>
              <a:spcAft>
                <a:spcPts val="0"/>
              </a:spcAft>
              <a:buNone/>
            </a:pPr>
            <a:r>
              <a:rPr lang="en-GB"/>
              <a:t>The right answer is c.</a:t>
            </a:r>
            <a:endParaRPr/>
          </a:p>
          <a:p>
            <a:pPr marL="0" lvl="0" indent="0" algn="l" rtl="0">
              <a:spcBef>
                <a:spcPts val="0"/>
              </a:spcBef>
              <a:spcAft>
                <a:spcPts val="0"/>
              </a:spcAft>
              <a:buNone/>
            </a:pPr>
            <a:r>
              <a:rPr lang="en-GB"/>
              <a:t>It is estimated many more take their own lives as a result of domestic abuse. Every day almost 30 women attempt suicide as a result of experiencing domestic abuse and every week three women take their own lives. (</a:t>
            </a:r>
            <a:r>
              <a:rPr lang="en-GB" err="1"/>
              <a:t>Walby</a:t>
            </a:r>
            <a:r>
              <a:rPr lang="en-GB"/>
              <a:t>, S. (2004)</a:t>
            </a:r>
            <a:endParaRPr/>
          </a:p>
          <a:p>
            <a:pPr marL="0" lvl="0" indent="0" algn="l" rtl="0">
              <a:spcBef>
                <a:spcPts val="0"/>
              </a:spcBef>
              <a:spcAft>
                <a:spcPts val="0"/>
              </a:spcAft>
              <a:buNone/>
            </a:pPr>
            <a:endParaRPr>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a:solidFill>
                  <a:srgbClr val="05445E"/>
                </a:solidFill>
                <a:latin typeface="Overpass"/>
                <a:sym typeface="Overpass"/>
              </a:rPr>
              <a:t>WHAT PERCENTAGE OF RAPE SURVIVORS/VICTIMS DO NOT REPORT THE CRIME AT THE TIME? </a:t>
            </a:r>
            <a:endParaRPr lang="en-US"/>
          </a:p>
          <a:p>
            <a:pPr marL="0" lvl="0" indent="0" algn="l" rtl="0">
              <a:spcBef>
                <a:spcPts val="0"/>
              </a:spcBef>
              <a:spcAft>
                <a:spcPts val="0"/>
              </a:spcAft>
              <a:buNone/>
            </a:pPr>
            <a:endParaRPr>
              <a:latin typeface="Calibri"/>
              <a:ea typeface="Calibri"/>
              <a:cs typeface="Calibri"/>
              <a:sym typeface="Calibri"/>
            </a:endParaRPr>
          </a:p>
          <a:p>
            <a:pPr marL="0" marR="0" lvl="0" indent="0" algn="l" rtl="0">
              <a:lnSpc>
                <a:spcPct val="130000"/>
              </a:lnSpc>
              <a:spcBef>
                <a:spcPts val="0"/>
              </a:spcBef>
              <a:spcAft>
                <a:spcPts val="0"/>
              </a:spcAft>
              <a:buNone/>
            </a:pPr>
            <a:r>
              <a:rPr lang="pt-BR" sz="1200">
                <a:solidFill>
                  <a:srgbClr val="05445E"/>
                </a:solidFill>
                <a:latin typeface="Overpass"/>
                <a:ea typeface="Overpass"/>
                <a:cs typeface="Overpass"/>
                <a:sym typeface="Overpass"/>
              </a:rPr>
              <a:t>a) 42%</a:t>
            </a:r>
            <a:endParaRPr lang="pt-BR"/>
          </a:p>
          <a:p>
            <a:pPr marL="0" marR="0" lvl="0" indent="0" algn="l" rtl="0">
              <a:lnSpc>
                <a:spcPct val="130000"/>
              </a:lnSpc>
              <a:spcBef>
                <a:spcPts val="0"/>
              </a:spcBef>
              <a:spcAft>
                <a:spcPts val="0"/>
              </a:spcAft>
              <a:buNone/>
            </a:pPr>
            <a:r>
              <a:rPr lang="pt-BR" sz="1200" b="1">
                <a:solidFill>
                  <a:srgbClr val="05445E"/>
                </a:solidFill>
                <a:latin typeface="Overpass"/>
                <a:ea typeface="Overpass"/>
                <a:cs typeface="Overpass"/>
                <a:sym typeface="Overpass"/>
              </a:rPr>
              <a:t>b) 76%</a:t>
            </a:r>
            <a:endParaRPr lang="pt-BR" b="1"/>
          </a:p>
          <a:p>
            <a:pPr marL="0" marR="0" lvl="0" indent="0" algn="l" rtl="0">
              <a:lnSpc>
                <a:spcPct val="130000"/>
              </a:lnSpc>
              <a:spcBef>
                <a:spcPts val="0"/>
              </a:spcBef>
              <a:spcAft>
                <a:spcPts val="0"/>
              </a:spcAft>
              <a:buNone/>
            </a:pPr>
            <a:r>
              <a:rPr lang="pt-BR" sz="1200">
                <a:solidFill>
                  <a:srgbClr val="05445E"/>
                </a:solidFill>
                <a:latin typeface="Overpass"/>
                <a:ea typeface="Overpass"/>
                <a:cs typeface="Overpass"/>
                <a:sym typeface="Overpass"/>
              </a:rPr>
              <a:t>c) 63%</a:t>
            </a:r>
          </a:p>
          <a:p>
            <a:pPr marL="0" marR="0" lvl="0" indent="0" algn="l" rtl="0">
              <a:lnSpc>
                <a:spcPct val="130000"/>
              </a:lnSpc>
              <a:spcBef>
                <a:spcPts val="0"/>
              </a:spcBef>
              <a:spcAft>
                <a:spcPts val="0"/>
              </a:spcAft>
              <a:buNone/>
            </a:pPr>
            <a:endParaRPr lang="pt-BR" sz="1200">
              <a:solidFill>
                <a:srgbClr val="05445E"/>
              </a:solidFill>
              <a:latin typeface="Overpass"/>
              <a:sym typeface="Overpass"/>
            </a:endParaRPr>
          </a:p>
          <a:p>
            <a:pPr marL="0" marR="0" lvl="0" indent="0" algn="l" defTabSz="914400" rtl="0" eaLnBrk="1" fontAlgn="auto" latinLnBrk="0" hangingPunct="1">
              <a:lnSpc>
                <a:spcPct val="130000"/>
              </a:lnSpc>
              <a:spcBef>
                <a:spcPts val="0"/>
              </a:spcBef>
              <a:spcAft>
                <a:spcPts val="0"/>
              </a:spcAft>
              <a:buClr>
                <a:srgbClr val="000000"/>
              </a:buClr>
              <a:buSzPts val="1400"/>
              <a:buFont typeface="Arial"/>
              <a:buNone/>
              <a:tabLst/>
              <a:defRPr/>
            </a:pPr>
            <a:r>
              <a:rPr lang="en-US"/>
              <a:t> </a:t>
            </a:r>
            <a:r>
              <a:rPr lang="en-US" sz="1200">
                <a:solidFill>
                  <a:schemeClr val="bg2"/>
                </a:solidFill>
                <a:latin typeface="Overpass" panose="020B0604020202020204" charset="0"/>
              </a:rPr>
              <a:t>WHAT PERCENTAGE OF FEMALE PATIENTS ACCESSING MENTAL HEALTH SERVICES HAVE EXPERIENCED DA? </a:t>
            </a:r>
          </a:p>
          <a:p>
            <a:pPr marL="342900" marR="0" lvl="0" indent="-342900" algn="l" rtl="0">
              <a:lnSpc>
                <a:spcPct val="130000"/>
              </a:lnSpc>
              <a:spcBef>
                <a:spcPts val="0"/>
              </a:spcBef>
              <a:spcAft>
                <a:spcPts val="0"/>
              </a:spcAft>
              <a:buAutoNum type="alphaLcParenR"/>
            </a:pPr>
            <a:r>
              <a:rPr lang="en-US" sz="1200">
                <a:solidFill>
                  <a:schemeClr val="bg2"/>
                </a:solidFill>
                <a:latin typeface="Overpass" panose="020B0604020202020204" charset="0"/>
              </a:rPr>
              <a:t>60%</a:t>
            </a:r>
          </a:p>
          <a:p>
            <a:pPr marL="342900" marR="0" lvl="0" indent="-342900" algn="l" rtl="0">
              <a:lnSpc>
                <a:spcPct val="130000"/>
              </a:lnSpc>
              <a:spcBef>
                <a:spcPts val="0"/>
              </a:spcBef>
              <a:spcAft>
                <a:spcPts val="0"/>
              </a:spcAft>
              <a:buAutoNum type="alphaLcParenR"/>
            </a:pPr>
            <a:r>
              <a:rPr lang="en-US" sz="1200">
                <a:solidFill>
                  <a:schemeClr val="bg2"/>
                </a:solidFill>
                <a:latin typeface="Overpass" panose="020B0604020202020204" charset="0"/>
              </a:rPr>
              <a:t>82%</a:t>
            </a:r>
          </a:p>
          <a:p>
            <a:pPr marL="342900" marR="0" lvl="0" indent="-342900" algn="l" rtl="0">
              <a:lnSpc>
                <a:spcPct val="130000"/>
              </a:lnSpc>
              <a:spcBef>
                <a:spcPts val="0"/>
              </a:spcBef>
              <a:spcAft>
                <a:spcPts val="0"/>
              </a:spcAft>
              <a:buAutoNum type="alphaLcParenR"/>
            </a:pPr>
            <a:r>
              <a:rPr lang="en-US" sz="1200" b="1">
                <a:solidFill>
                  <a:schemeClr val="bg2"/>
                </a:solidFill>
                <a:latin typeface="Overpass" panose="020B0604020202020204" charset="0"/>
              </a:rPr>
              <a:t>70%</a:t>
            </a:r>
          </a:p>
          <a:p>
            <a:pPr marL="0" marR="0" lvl="0" indent="0" algn="l" defTabSz="914400" rtl="0" eaLnBrk="1" fontAlgn="auto" latinLnBrk="0" hangingPunct="1">
              <a:lnSpc>
                <a:spcPct val="130000"/>
              </a:lnSpc>
              <a:spcBef>
                <a:spcPts val="0"/>
              </a:spcBef>
              <a:spcAft>
                <a:spcPts val="0"/>
              </a:spcAft>
              <a:buClr>
                <a:srgbClr val="000000"/>
              </a:buClr>
              <a:buSzPts val="1400"/>
              <a:buFont typeface="Arial"/>
              <a:buNone/>
              <a:tabLst/>
              <a:defRPr/>
            </a:pPr>
            <a:endParaRPr lang="en-US" sz="1200">
              <a:solidFill>
                <a:schemeClr val="bg2"/>
              </a:solidFill>
              <a:latin typeface="Overpass" panose="020B0604020202020204" charset="0"/>
            </a:endParaRPr>
          </a:p>
          <a:p>
            <a:pPr marL="0" marR="0" lvl="0" indent="0" algn="l" rtl="0">
              <a:lnSpc>
                <a:spcPct val="130000"/>
              </a:lnSpc>
              <a:spcBef>
                <a:spcPts val="0"/>
              </a:spcBef>
              <a:spcAft>
                <a:spcPts val="0"/>
              </a:spcAft>
              <a:buNone/>
            </a:pPr>
            <a:endParaRPr lang="pt-B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62" name="Google Shape;162;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0" i="0" u="sng" strike="noStrike">
                <a:solidFill>
                  <a:srgbClr val="000000"/>
                </a:solidFill>
              </a:rPr>
              <a:t>Key objectives/learning points:</a:t>
            </a:r>
            <a:r>
              <a:rPr lang="en-GB" u="sng">
                <a:solidFill>
                  <a:srgbClr val="000000"/>
                </a:solidFill>
              </a:rPr>
              <a:t> </a:t>
            </a:r>
            <a:endParaRPr sz="1200" b="0" i="0" u="sng" strike="noStrike">
              <a:solidFill>
                <a:srgbClr val="000000"/>
              </a:solidFill>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76200" algn="l" rtl="0">
              <a:spcBef>
                <a:spcPts val="0"/>
              </a:spcBef>
              <a:spcAft>
                <a:spcPts val="0"/>
              </a:spcAft>
              <a:buClr>
                <a:schemeClr val="dk1"/>
              </a:buClr>
              <a:buSzPts val="1200"/>
              <a:buFont typeface="Noto Sans Symbols"/>
              <a:buChar char="✔"/>
            </a:pPr>
            <a:r>
              <a:rPr lang="en-GB" i="1"/>
              <a:t>Create discussion before putting up full slide details -</a:t>
            </a:r>
            <a:r>
              <a:rPr lang="en-GB"/>
              <a:t> What do people think DA encompasses?</a:t>
            </a:r>
            <a:endParaRPr/>
          </a:p>
          <a:p>
            <a:pPr marL="0" lvl="0" indent="-76200" algn="l" rtl="0">
              <a:spcBef>
                <a:spcPts val="0"/>
              </a:spcBef>
              <a:spcAft>
                <a:spcPts val="0"/>
              </a:spcAft>
              <a:buClr>
                <a:schemeClr val="dk1"/>
              </a:buClr>
              <a:buSzPts val="1200"/>
              <a:buFont typeface="Noto Sans Symbols"/>
              <a:buChar char="✔"/>
            </a:pPr>
            <a:r>
              <a:rPr lang="en-GB"/>
              <a:t>Who do we think is subjected to DA? </a:t>
            </a:r>
            <a:endParaRPr/>
          </a:p>
          <a:p>
            <a:pPr marL="0" lvl="0" indent="0" algn="l" rtl="0">
              <a:spcBef>
                <a:spcPts val="0"/>
              </a:spcBef>
              <a:spcAft>
                <a:spcPts val="0"/>
              </a:spcAft>
              <a:buNone/>
            </a:pPr>
            <a:r>
              <a:rPr lang="en-GB"/>
              <a:t>DA does not discriminate, although some of those affected may face different barriers. DA affects people from all backgrounds, ethnicities, age groups, abilities and social classes;</a:t>
            </a:r>
            <a:endParaRPr/>
          </a:p>
          <a:p>
            <a:pPr marL="457200" lvl="2" indent="-76200" algn="l" rtl="0">
              <a:spcBef>
                <a:spcPts val="0"/>
              </a:spcBef>
              <a:spcAft>
                <a:spcPts val="0"/>
              </a:spcAft>
              <a:buClr>
                <a:schemeClr val="dk1"/>
              </a:buClr>
              <a:buSzPts val="1200"/>
              <a:buFont typeface="Noto Sans Symbols"/>
              <a:buChar char="▪"/>
            </a:pPr>
            <a:r>
              <a:rPr lang="en-GB"/>
              <a:t>Findings from research by Galop, the LGBTQ+ anti-violence charity, suggest that more than one in four gay men and lesbian women and more than one in three bisexual people have reported at least one form of domestic abuse since the age of 16. (Galop, Recognise &amp; Respond: Strengthening Advocacy for LGBT+ Survivors of Domestic abuse, 2019)</a:t>
            </a:r>
            <a:endParaRPr/>
          </a:p>
          <a:p>
            <a:pPr marL="457200" lvl="2" indent="-76200" algn="l" rtl="0">
              <a:spcBef>
                <a:spcPts val="0"/>
              </a:spcBef>
              <a:spcAft>
                <a:spcPts val="0"/>
              </a:spcAft>
              <a:buClr>
                <a:schemeClr val="dk1"/>
              </a:buClr>
              <a:buSzPts val="1200"/>
              <a:buFont typeface="Noto Sans Symbols"/>
              <a:buChar char="▪"/>
            </a:pPr>
            <a:r>
              <a:rPr lang="en-GB"/>
              <a:t>Disabled women are twice as likely to experience DA. (</a:t>
            </a:r>
            <a:r>
              <a:rPr lang="en-GB" err="1"/>
              <a:t>SafeLives</a:t>
            </a:r>
            <a:r>
              <a:rPr lang="en-GB"/>
              <a:t>, spotlights on domestic abuse, 2015).</a:t>
            </a:r>
            <a:endParaRPr/>
          </a:p>
          <a:p>
            <a:pPr marL="457200" lvl="1" indent="0" algn="l" rtl="0">
              <a:spcBef>
                <a:spcPts val="0"/>
              </a:spcBef>
              <a:spcAft>
                <a:spcPts val="0"/>
              </a:spcAft>
              <a:buClr>
                <a:schemeClr val="dk1"/>
              </a:buClr>
              <a:buSzPts val="1200"/>
              <a:buFont typeface="Calibri"/>
              <a:buNone/>
            </a:pPr>
            <a:endParaRPr>
              <a:latin typeface="Calibri"/>
              <a:ea typeface="Calibri"/>
              <a:cs typeface="Calibri"/>
              <a:sym typeface="Calibri"/>
            </a:endParaRPr>
          </a:p>
          <a:p>
            <a:pPr marL="171450" lvl="0" indent="-171450" algn="l" rtl="0">
              <a:spcBef>
                <a:spcPts val="0"/>
              </a:spcBef>
              <a:spcAft>
                <a:spcPts val="0"/>
              </a:spcAft>
              <a:buClr>
                <a:schemeClr val="dk1"/>
              </a:buClr>
              <a:buSzPts val="1200"/>
              <a:buFont typeface="Noto Sans Symbols"/>
              <a:buChar char="✔"/>
            </a:pPr>
            <a:r>
              <a:rPr lang="en-GB"/>
              <a:t>As of 2021 we now have a Domestic Abuse Act:</a:t>
            </a:r>
            <a:endParaRPr/>
          </a:p>
          <a:p>
            <a:pPr marL="457200" lvl="2" indent="-76200" algn="l" rtl="0">
              <a:spcBef>
                <a:spcPts val="0"/>
              </a:spcBef>
              <a:spcAft>
                <a:spcPts val="0"/>
              </a:spcAft>
              <a:buClr>
                <a:schemeClr val="dk1"/>
              </a:buClr>
              <a:buSzPts val="1200"/>
              <a:buFont typeface="Noto Sans Symbols"/>
              <a:buChar char="▪"/>
            </a:pPr>
            <a:r>
              <a:rPr lang="en-GB"/>
              <a:t>This covers the inclusion and expansion of a definition around economic abuse, previously called financial abuse. Economic is much wider and includes things such as stopping someone from working, as well and removing their physical access to money.  </a:t>
            </a:r>
            <a:endParaRPr/>
          </a:p>
          <a:p>
            <a:pPr marL="457200" lvl="2" indent="-76200" algn="l" rtl="0">
              <a:spcBef>
                <a:spcPts val="0"/>
              </a:spcBef>
              <a:spcAft>
                <a:spcPts val="0"/>
              </a:spcAft>
              <a:buClr>
                <a:schemeClr val="dk1"/>
              </a:buClr>
              <a:buSzPts val="1200"/>
              <a:buFont typeface="Noto Sans Symbols"/>
              <a:buChar char="▪"/>
            </a:pPr>
            <a:r>
              <a:rPr lang="en-GB"/>
              <a:t>Recognises children as victims in their own rights	</a:t>
            </a:r>
            <a:endParaRPr/>
          </a:p>
          <a:p>
            <a:pPr marL="457200" lvl="2" indent="-76200" algn="l" rtl="0">
              <a:spcBef>
                <a:spcPts val="0"/>
              </a:spcBef>
              <a:spcAft>
                <a:spcPts val="0"/>
              </a:spcAft>
              <a:buClr>
                <a:schemeClr val="dk1"/>
              </a:buClr>
              <a:buSzPts val="1200"/>
              <a:buFont typeface="Noto Sans Symbols"/>
              <a:buChar char="▪"/>
            </a:pPr>
            <a:r>
              <a:rPr lang="en-GB"/>
              <a:t>Harmful practices (so called HBA, FM and FGM/C) sit outside of this definition, however the DA sector still views them as sitting within definition of domestic abuse as perpetrators and victims are almost always personally connected and the abusive tactics used are very much the same as above. We cover this further in C2. </a:t>
            </a:r>
            <a:endParaRPr/>
          </a:p>
          <a:p>
            <a:pPr marL="171450" lvl="0" indent="-171450" algn="l" rtl="0">
              <a:spcBef>
                <a:spcPts val="0"/>
              </a:spcBef>
              <a:spcAft>
                <a:spcPts val="0"/>
              </a:spcAft>
              <a:buClr>
                <a:schemeClr val="dk1"/>
              </a:buClr>
              <a:buSzPts val="1200"/>
              <a:buFont typeface="Noto Sans Symbols"/>
              <a:buChar char="✔"/>
            </a:pPr>
            <a:r>
              <a:rPr lang="en-GB"/>
              <a:t>What is coercive control? </a:t>
            </a:r>
            <a:r>
              <a:rPr lang="en-GB" b="1" i="1"/>
              <a:t>Share a case example to demonstrate impact.</a:t>
            </a:r>
            <a:endParaRPr/>
          </a:p>
          <a:p>
            <a:pPr marL="0" lvl="0" indent="-76200" algn="l" rtl="0">
              <a:spcBef>
                <a:spcPts val="0"/>
              </a:spcBef>
              <a:spcAft>
                <a:spcPts val="0"/>
              </a:spcAft>
              <a:buClr>
                <a:schemeClr val="dk1"/>
              </a:buClr>
              <a:buSzPts val="1200"/>
              <a:buFont typeface="Noto Sans Symbols"/>
              <a:buChar char="▪"/>
            </a:pPr>
            <a:r>
              <a:rPr lang="en-GB"/>
              <a:t>Coercive control is an act or a pattern of acts of assault, threats, humiliation and intimidation or other abuse that is used by a perpetrator to harm, punish or frighten their victim. It can often be subtle in nature.</a:t>
            </a:r>
            <a:endParaRPr/>
          </a:p>
          <a:p>
            <a:pPr marL="0" lvl="0" indent="-76200" algn="l" rtl="0">
              <a:spcBef>
                <a:spcPts val="0"/>
              </a:spcBef>
              <a:spcAft>
                <a:spcPts val="0"/>
              </a:spcAft>
              <a:buClr>
                <a:schemeClr val="dk1"/>
              </a:buClr>
              <a:buSzPts val="1200"/>
              <a:buFont typeface="Noto Sans Symbols"/>
              <a:buChar char="▪"/>
            </a:pPr>
            <a:r>
              <a:rPr lang="en-GB"/>
              <a:t>This controlling behaviour is designed to make a person dependent by isolating them from support, exploiting them, depriving them of independence and regulating their everyday behaviour.</a:t>
            </a:r>
            <a:endParaRPr/>
          </a:p>
          <a:p>
            <a:pPr marL="0" lvl="0" indent="-76200" algn="l" rtl="0">
              <a:spcBef>
                <a:spcPts val="0"/>
              </a:spcBef>
              <a:spcAft>
                <a:spcPts val="0"/>
              </a:spcAft>
              <a:buClr>
                <a:schemeClr val="dk1"/>
              </a:buClr>
              <a:buSzPts val="1200"/>
              <a:buFont typeface="Noto Sans Symbols"/>
              <a:buChar char="▪"/>
            </a:pPr>
            <a:r>
              <a:rPr lang="en-GB"/>
              <a:t>Coercive control underpins almost all domestic abuse and, for many survivors, is hard to define and recognise but leaves significant long-lasting impact and trauma. </a:t>
            </a:r>
            <a:endParaRPr>
              <a:latin typeface="Calibri"/>
              <a:ea typeface="Calibri"/>
              <a:cs typeface="Calibri"/>
              <a:sym typeface="Calibri"/>
            </a:endParaRPr>
          </a:p>
          <a:p>
            <a:pPr marL="0" lvl="0" indent="-76200" algn="l" rtl="0">
              <a:spcBef>
                <a:spcPts val="0"/>
              </a:spcBef>
              <a:spcAft>
                <a:spcPts val="0"/>
              </a:spcAft>
              <a:buClr>
                <a:schemeClr val="dk1"/>
              </a:buClr>
              <a:buSzPts val="1200"/>
              <a:buFont typeface="Noto Sans Symbols"/>
              <a:buChar char="▪"/>
            </a:pPr>
            <a:r>
              <a:rPr lang="en-GB"/>
              <a:t>Research shows that “coercive controlling abuse is highly gendered, with women overwhelmingly the victims.” (</a:t>
            </a:r>
            <a:r>
              <a:rPr lang="en-GB" err="1"/>
              <a:t>SafeLives</a:t>
            </a:r>
            <a:r>
              <a:rPr lang="en-GB"/>
              <a:t> (2020), </a:t>
            </a:r>
            <a:r>
              <a:rPr lang="en-GB" err="1"/>
              <a:t>Marac</a:t>
            </a:r>
            <a:r>
              <a:rPr lang="en-GB"/>
              <a:t> National Dataset 2019/20. </a:t>
            </a:r>
            <a:r>
              <a:rPr lang="en-GB" err="1"/>
              <a:t>Myhill</a:t>
            </a:r>
            <a:r>
              <a:rPr lang="en-GB"/>
              <a:t>, A (2015), Measuring Coercive Control: What Can We Learn From National Population Surveys?)</a:t>
            </a:r>
            <a:endParaRPr/>
          </a:p>
          <a:p>
            <a:pPr marL="0" lvl="0" indent="-76200" algn="l" rtl="0">
              <a:spcBef>
                <a:spcPts val="0"/>
              </a:spcBef>
              <a:spcAft>
                <a:spcPts val="0"/>
              </a:spcAft>
              <a:buClr>
                <a:schemeClr val="dk1"/>
              </a:buClr>
              <a:buSzPts val="1200"/>
              <a:buFont typeface="Noto Sans Symbols"/>
              <a:buChar char="▪"/>
            </a:pPr>
            <a:r>
              <a:rPr lang="en-GB"/>
              <a:t>Coercive control is now a criminal offence under Section 76 of the Serious Crime Act 2015. </a:t>
            </a:r>
            <a:endParaRPr/>
          </a:p>
          <a:p>
            <a:pPr marL="0" lvl="0" indent="-76200" algn="l" rtl="0">
              <a:spcBef>
                <a:spcPts val="0"/>
              </a:spcBef>
              <a:spcAft>
                <a:spcPts val="0"/>
              </a:spcAft>
              <a:buClr>
                <a:schemeClr val="dk1"/>
              </a:buClr>
              <a:buSzPts val="1200"/>
              <a:buFont typeface="Noto Sans Symbols"/>
              <a:buChar char="▪"/>
            </a:pPr>
            <a:r>
              <a:rPr lang="en-GB"/>
              <a:t>It is also an indicator of high risk, where there are extremely high levels of control we know victim/survivors are at greater risk of serious harm or death.</a:t>
            </a:r>
            <a:endParaRPr/>
          </a:p>
          <a:p>
            <a:pPr marL="685800" lvl="1" indent="0" algn="l" rtl="0">
              <a:spcBef>
                <a:spcPts val="0"/>
              </a:spcBef>
              <a:spcAft>
                <a:spcPts val="0"/>
              </a:spcAft>
              <a:buClr>
                <a:schemeClr val="dk1"/>
              </a:buClr>
              <a:buSzPts val="1200"/>
              <a:buFont typeface="Calibri"/>
              <a:buNone/>
            </a:pPr>
            <a:endParaRPr/>
          </a:p>
          <a:p>
            <a:pPr marL="0" lvl="0" indent="0" algn="l" rtl="0">
              <a:spcBef>
                <a:spcPts val="0"/>
              </a:spcBef>
              <a:spcAft>
                <a:spcPts val="0"/>
              </a:spcAft>
              <a:buNone/>
            </a:pPr>
            <a:endParaRPr/>
          </a:p>
        </p:txBody>
      </p:sp>
      <p:sp>
        <p:nvSpPr>
          <p:cNvPr id="215" name="Google Shape;21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0" i="0" u="sng" strike="noStrike">
                <a:solidFill>
                  <a:srgbClr val="000000"/>
                </a:solidFill>
              </a:rPr>
              <a:t>Key objectives/learning points:</a:t>
            </a:r>
            <a:r>
              <a:rPr lang="en-GB" u="sng">
                <a:solidFill>
                  <a:srgbClr val="000000"/>
                </a:solidFill>
              </a:rPr>
              <a:t> </a:t>
            </a:r>
            <a:endParaRPr sz="1200" b="0" i="0" u="sng" strike="noStrike">
              <a:solidFill>
                <a:srgbClr val="000000"/>
              </a:solidFill>
              <a:latin typeface="Calibri"/>
              <a:ea typeface="Calibri"/>
              <a:cs typeface="Calibri"/>
              <a:sym typeface="Calibri"/>
            </a:endParaRPr>
          </a:p>
          <a:p>
            <a:pPr marL="0" lvl="0" indent="0" algn="l" rtl="0">
              <a:spcBef>
                <a:spcPts val="0"/>
              </a:spcBef>
              <a:spcAft>
                <a:spcPts val="0"/>
              </a:spcAft>
              <a:buNone/>
            </a:pPr>
            <a:endParaRPr sz="1200" b="0" i="0" u="sng" strike="noStrike">
              <a:solidFill>
                <a:srgbClr val="000000"/>
              </a:solidFill>
              <a:latin typeface="Calibri"/>
              <a:ea typeface="Calibri"/>
              <a:cs typeface="Calibri"/>
              <a:sym typeface="Calibri"/>
            </a:endParaRPr>
          </a:p>
          <a:p>
            <a:pPr marL="0" lvl="0" indent="0" algn="l" rtl="0">
              <a:spcBef>
                <a:spcPts val="0"/>
              </a:spcBef>
              <a:spcAft>
                <a:spcPts val="0"/>
              </a:spcAft>
              <a:buNone/>
            </a:pPr>
            <a:r>
              <a:rPr lang="en-GB" sz="1200" b="0" i="0" u="none" strike="noStrike">
                <a:solidFill>
                  <a:srgbClr val="000000"/>
                </a:solidFill>
              </a:rPr>
              <a:t>Whilst we recognise men also experience </a:t>
            </a:r>
            <a:r>
              <a:rPr lang="en-GB">
                <a:solidFill>
                  <a:srgbClr val="000000"/>
                </a:solidFill>
              </a:rPr>
              <a:t>DA</a:t>
            </a:r>
            <a:r>
              <a:rPr lang="en-GB" sz="1200" b="0" i="0" u="none" strike="noStrike">
                <a:solidFill>
                  <a:srgbClr val="000000"/>
                </a:solidFill>
              </a:rPr>
              <a:t>, and in such cases need access to specialist support, we know that </a:t>
            </a:r>
            <a:r>
              <a:rPr lang="en-GB">
                <a:solidFill>
                  <a:srgbClr val="000000"/>
                </a:solidFill>
              </a:rPr>
              <a:t>DA</a:t>
            </a:r>
            <a:r>
              <a:rPr lang="en-GB" sz="1200" b="0" i="0" u="none" strike="noStrike">
                <a:solidFill>
                  <a:srgbClr val="000000"/>
                </a:solidFill>
              </a:rPr>
              <a:t> is a gendered crime that disproportionally affects and impacts women and it’s important for us to be aware of this and recognise it when responding to victims/survivors.</a:t>
            </a:r>
            <a:r>
              <a:rPr lang="en-GB">
                <a:solidFill>
                  <a:srgbClr val="000000"/>
                </a:solidFill>
              </a:rPr>
              <a:t> </a:t>
            </a:r>
            <a:endParaRPr sz="1200" b="0" i="0" u="none" strike="noStrike">
              <a:solidFill>
                <a:srgbClr val="000000"/>
              </a:solidFill>
            </a:endParaRPr>
          </a:p>
          <a:p>
            <a:pPr marL="0" lvl="0" indent="0" algn="l" rtl="0">
              <a:spcBef>
                <a:spcPts val="0"/>
              </a:spcBef>
              <a:spcAft>
                <a:spcPts val="0"/>
              </a:spcAft>
              <a:buNone/>
            </a:pPr>
            <a:r>
              <a:rPr lang="en-GB" sz="1200" b="0" i="1" u="none" strike="noStrike">
                <a:solidFill>
                  <a:srgbClr val="000000"/>
                </a:solidFill>
              </a:rPr>
              <a:t>[note: we still have limited research and figures about those subjected to DA who identify as trans and non-binary]</a:t>
            </a:r>
            <a:endParaRPr/>
          </a:p>
          <a:p>
            <a:pPr marL="0" lvl="0" indent="0" algn="l" rtl="0">
              <a:spcBef>
                <a:spcPts val="0"/>
              </a:spcBef>
              <a:spcAft>
                <a:spcPts val="0"/>
              </a:spcAft>
              <a:buNone/>
            </a:pPr>
            <a:endParaRPr sz="1200" b="0" i="0" u="none" strike="noStrike">
              <a:solidFill>
                <a:srgbClr val="000000"/>
              </a:solidFill>
              <a:latin typeface="Calibri"/>
              <a:ea typeface="Calibri"/>
              <a:cs typeface="Calibri"/>
              <a:sym typeface="Calibri"/>
            </a:endParaRPr>
          </a:p>
          <a:p>
            <a:pPr marL="57150" lvl="0" indent="-57150" algn="l" rtl="0">
              <a:spcBef>
                <a:spcPts val="0"/>
              </a:spcBef>
              <a:spcAft>
                <a:spcPts val="0"/>
              </a:spcAft>
              <a:buClr>
                <a:srgbClr val="000000"/>
              </a:buClr>
              <a:buSzPts val="1200"/>
              <a:buFont typeface="Noto Sans Symbols"/>
              <a:buChar char="✔"/>
            </a:pPr>
            <a:r>
              <a:rPr lang="en-GB" sz="1200" b="0" i="0" u="none" strike="noStrike">
                <a:solidFill>
                  <a:srgbClr val="000000"/>
                </a:solidFill>
              </a:rPr>
              <a:t>In the year ending March 2022, an estimated 6.9% of women (1.7 million) and 3% of men (699,000) experienced domestic abuse in the previous 12 months. [</a:t>
            </a:r>
            <a:r>
              <a:rPr lang="en-GB" sz="1200" b="0" i="1" u="none" strike="noStrike">
                <a:solidFill>
                  <a:srgbClr val="000000"/>
                </a:solidFill>
              </a:rPr>
              <a:t>Crime survey of England and Wales</a:t>
            </a:r>
            <a:r>
              <a:rPr lang="en-GB" sz="1200" b="0" i="0" u="none" strike="noStrike">
                <a:solidFill>
                  <a:srgbClr val="000000"/>
                </a:solidFill>
              </a:rPr>
              <a:t>]. We know that all victims, regardless of gender struggle to disclose about domestic </a:t>
            </a:r>
            <a:r>
              <a:rPr lang="en-GB">
                <a:solidFill>
                  <a:srgbClr val="000000"/>
                </a:solidFill>
              </a:rPr>
              <a:t>abuse and therefore the figures are not simply</a:t>
            </a:r>
            <a:r>
              <a:rPr lang="en-GB" sz="1200" b="0" i="0" u="none" strike="noStrike">
                <a:solidFill>
                  <a:srgbClr val="000000"/>
                </a:solidFill>
              </a:rPr>
              <a:t> </a:t>
            </a:r>
            <a:r>
              <a:rPr lang="en-GB">
                <a:solidFill>
                  <a:srgbClr val="000000"/>
                </a:solidFill>
              </a:rPr>
              <a:t>because</a:t>
            </a:r>
            <a:r>
              <a:rPr lang="en-GB" sz="1200" b="0" i="0" u="none" strike="noStrike">
                <a:solidFill>
                  <a:srgbClr val="000000"/>
                </a:solidFill>
              </a:rPr>
              <a:t> men are underreporting.</a:t>
            </a:r>
            <a:r>
              <a:rPr lang="en-GB" sz="1200" b="0" i="0" u="sng" strike="noStrike">
                <a:solidFill>
                  <a:srgbClr val="000000"/>
                </a:solidFill>
              </a:rPr>
              <a:t> All victims are underreporting.</a:t>
            </a:r>
            <a:r>
              <a:rPr lang="en-GB" u="sng">
                <a:solidFill>
                  <a:srgbClr val="000000"/>
                </a:solidFill>
              </a:rPr>
              <a:t> </a:t>
            </a:r>
            <a:r>
              <a:rPr lang="en-GB">
                <a:solidFill>
                  <a:srgbClr val="000000"/>
                </a:solidFill>
              </a:rPr>
              <a:t>On average high-risk victims live with domestic abuse for 2.3 years and medium risk victims for 3 years before getting help.  (</a:t>
            </a:r>
            <a:r>
              <a:rPr lang="en-GB" err="1">
                <a:solidFill>
                  <a:srgbClr val="000000"/>
                </a:solidFill>
              </a:rPr>
              <a:t>SafeLives</a:t>
            </a:r>
            <a:r>
              <a:rPr lang="en-GB">
                <a:solidFill>
                  <a:srgbClr val="000000"/>
                </a:solidFill>
              </a:rPr>
              <a:t> (2015), Insights IDVA National Dataset 2013-14. Bristol: </a:t>
            </a:r>
            <a:r>
              <a:rPr lang="en-GB" err="1">
                <a:solidFill>
                  <a:srgbClr val="000000"/>
                </a:solidFill>
              </a:rPr>
              <a:t>SafeLives</a:t>
            </a:r>
            <a:r>
              <a:rPr lang="en-GB">
                <a:solidFill>
                  <a:srgbClr val="000000"/>
                </a:solidFill>
              </a:rPr>
              <a:t>.)</a:t>
            </a:r>
            <a:endParaRPr sz="1200" b="0" i="0" u="sng" strike="noStrike">
              <a:solidFill>
                <a:srgbClr val="000000"/>
              </a:solidFill>
            </a:endParaRPr>
          </a:p>
          <a:p>
            <a:pPr marL="57150" lvl="0" indent="-57150" algn="l" rtl="0">
              <a:spcBef>
                <a:spcPts val="0"/>
              </a:spcBef>
              <a:spcAft>
                <a:spcPts val="0"/>
              </a:spcAft>
              <a:buClr>
                <a:srgbClr val="000000"/>
              </a:buClr>
              <a:buSzPts val="1200"/>
              <a:buFont typeface="Noto Sans Symbols"/>
              <a:buChar char="✔"/>
            </a:pPr>
            <a:r>
              <a:rPr lang="en-GB" sz="1200" b="0" i="0" u="none" strike="noStrike">
                <a:solidFill>
                  <a:srgbClr val="000000"/>
                </a:solidFill>
              </a:rPr>
              <a:t>The CSEW (Crime Survey of England and Wales) only collates static data, i.e., does not include context or history (where we could have a man presenting as a victim when, in fact, he is a perpetrator. We know specialist services often report this as an issue).</a:t>
            </a:r>
            <a:r>
              <a:rPr lang="en-GB">
                <a:solidFill>
                  <a:srgbClr val="000000"/>
                </a:solidFill>
              </a:rPr>
              <a:t> </a:t>
            </a:r>
            <a:endParaRPr sz="1200" b="0" i="0" u="none" strike="noStrike">
              <a:solidFill>
                <a:srgbClr val="000000"/>
              </a:solidFill>
              <a:latin typeface="Calibri"/>
              <a:ea typeface="Calibri"/>
              <a:cs typeface="Calibri"/>
              <a:sym typeface="Calibri"/>
            </a:endParaRPr>
          </a:p>
          <a:p>
            <a:pPr marL="57150" lvl="0" indent="-57150" algn="l" rtl="0">
              <a:spcBef>
                <a:spcPts val="0"/>
              </a:spcBef>
              <a:spcAft>
                <a:spcPts val="0"/>
              </a:spcAft>
              <a:buClr>
                <a:srgbClr val="000000"/>
              </a:buClr>
              <a:buSzPts val="1200"/>
              <a:buFont typeface="Noto Sans Symbols"/>
              <a:buChar char="✔"/>
            </a:pPr>
            <a:r>
              <a:rPr lang="en-GB" sz="1200" b="0" i="0" u="none" strike="noStrike">
                <a:solidFill>
                  <a:srgbClr val="000000"/>
                </a:solidFill>
              </a:rPr>
              <a:t>We also know that men are more likely to experience violence and abuse from male partners or male family members. Therefore, in these cases we are still looking at male perpetrators of violence and abuse.</a:t>
            </a:r>
            <a:r>
              <a:rPr lang="en-GB">
                <a:solidFill>
                  <a:srgbClr val="000000"/>
                </a:solidFill>
              </a:rPr>
              <a:t> </a:t>
            </a:r>
            <a:endParaRPr sz="1200" b="0" i="0" u="none" strike="noStrike">
              <a:solidFill>
                <a:srgbClr val="000000"/>
              </a:solidFill>
              <a:latin typeface="Calibri"/>
              <a:ea typeface="Calibri"/>
              <a:cs typeface="Calibri"/>
              <a:sym typeface="Calibri"/>
            </a:endParaRPr>
          </a:p>
          <a:p>
            <a:pPr marL="57150" lvl="0" indent="-57150" algn="l" rtl="0">
              <a:spcBef>
                <a:spcPts val="0"/>
              </a:spcBef>
              <a:spcAft>
                <a:spcPts val="0"/>
              </a:spcAft>
              <a:buClr>
                <a:srgbClr val="000000"/>
              </a:buClr>
              <a:buSzPts val="1200"/>
              <a:buFont typeface="Noto Sans Symbols"/>
              <a:buChar char="✔"/>
            </a:pPr>
            <a:r>
              <a:rPr lang="en-GB" sz="1200" b="1" i="0" u="none" strike="noStrike">
                <a:solidFill>
                  <a:srgbClr val="000000"/>
                </a:solidFill>
              </a:rPr>
              <a:t>The most saddening but unarguable piece of evidence we have about the gendered nature of DA is when we look at homicide</a:t>
            </a:r>
            <a:r>
              <a:rPr lang="en-GB" sz="1200" b="0" i="0" u="none" strike="noStrike">
                <a:solidFill>
                  <a:srgbClr val="000000"/>
                </a:solidFill>
              </a:rPr>
              <a:t>:</a:t>
            </a:r>
            <a:endParaRPr/>
          </a:p>
          <a:p>
            <a:pPr marL="971550" lvl="1" indent="-285750" algn="l" rtl="0">
              <a:spcBef>
                <a:spcPts val="0"/>
              </a:spcBef>
              <a:spcAft>
                <a:spcPts val="0"/>
              </a:spcAft>
              <a:buClr>
                <a:srgbClr val="000000"/>
              </a:buClr>
              <a:buSzPts val="1200"/>
              <a:buFont typeface="Noto Sans Symbols"/>
              <a:buChar char="▪"/>
            </a:pPr>
            <a:r>
              <a:rPr lang="en-GB">
                <a:solidFill>
                  <a:srgbClr val="000000"/>
                </a:solidFill>
              </a:rPr>
              <a:t>Women are at an increased risk of domestic homicide. Over three-quarters (77%) of female domestic homicide victims were killed by a partner/ex-partner, with the remaining 23% killed by a family member (</a:t>
            </a:r>
            <a:r>
              <a:rPr lang="en-GB" i="1">
                <a:solidFill>
                  <a:srgbClr val="000000"/>
                </a:solidFill>
              </a:rPr>
              <a:t>ONS, 2019</a:t>
            </a:r>
            <a:r>
              <a:rPr lang="en-GB">
                <a:solidFill>
                  <a:srgbClr val="000000"/>
                </a:solidFill>
              </a:rPr>
              <a:t>). </a:t>
            </a:r>
            <a:endParaRPr>
              <a:solidFill>
                <a:srgbClr val="000000"/>
              </a:solidFill>
            </a:endParaRPr>
          </a:p>
          <a:p>
            <a:pPr marL="971550" lvl="1" indent="-285750" algn="l" rtl="0">
              <a:spcBef>
                <a:spcPts val="0"/>
              </a:spcBef>
              <a:spcAft>
                <a:spcPts val="0"/>
              </a:spcAft>
              <a:buClr>
                <a:srgbClr val="000000"/>
              </a:buClr>
              <a:buSzPts val="1200"/>
              <a:buFont typeface="Noto Sans Symbols"/>
              <a:buChar char="▪"/>
            </a:pPr>
            <a:r>
              <a:rPr lang="en-GB" sz="1200" b="0" i="0" u="none" strike="noStrike">
                <a:solidFill>
                  <a:srgbClr val="000000"/>
                </a:solidFill>
              </a:rPr>
              <a:t>Almost half (48%) of </a:t>
            </a:r>
            <a:r>
              <a:rPr lang="en-GB">
                <a:solidFill>
                  <a:srgbClr val="000000"/>
                </a:solidFill>
              </a:rPr>
              <a:t>all adult </a:t>
            </a:r>
            <a:r>
              <a:rPr lang="en-GB" sz="1200" b="0" i="0" u="none" strike="noStrike">
                <a:solidFill>
                  <a:srgbClr val="000000"/>
                </a:solidFill>
              </a:rPr>
              <a:t>female homicide victims were killed in a domestic homicide. In contrast, 8% of male victims were victims of domestic homicide. For adult male victims, the suspect was most likely to be a friend or social acquaintance (</a:t>
            </a:r>
            <a:r>
              <a:rPr lang="en-GB" sz="1200" b="0" i="1" u="none" strike="noStrike">
                <a:solidFill>
                  <a:srgbClr val="000000"/>
                </a:solidFill>
              </a:rPr>
              <a:t>ONS, 2019</a:t>
            </a:r>
            <a:r>
              <a:rPr lang="en-GB" sz="1200" b="0" i="0" u="none" strike="noStrike">
                <a:solidFill>
                  <a:srgbClr val="000000"/>
                </a:solidFill>
              </a:rPr>
              <a:t>).</a:t>
            </a:r>
            <a:r>
              <a:rPr lang="en-GB">
                <a:solidFill>
                  <a:srgbClr val="000000"/>
                </a:solidFill>
              </a:rPr>
              <a:t> </a:t>
            </a:r>
            <a:endParaRPr sz="1200" b="0" i="0" u="none" strike="noStrike">
              <a:solidFill>
                <a:srgbClr val="000000"/>
              </a:solidFill>
            </a:endParaRPr>
          </a:p>
          <a:p>
            <a:pPr marL="971550" lvl="1" indent="-285750" algn="l" rtl="0">
              <a:spcBef>
                <a:spcPts val="0"/>
              </a:spcBef>
              <a:spcAft>
                <a:spcPts val="0"/>
              </a:spcAft>
              <a:buClr>
                <a:srgbClr val="000000"/>
              </a:buClr>
              <a:buSzPts val="1200"/>
              <a:buFont typeface="Noto Sans Symbols"/>
              <a:buChar char="▪"/>
            </a:pPr>
            <a:r>
              <a:rPr lang="en-GB" sz="1200" b="0" i="0" u="none" strike="noStrike">
                <a:solidFill>
                  <a:srgbClr val="000000"/>
                </a:solidFill>
              </a:rPr>
              <a:t>The overwhelming majority of female domestic homicide victims are killed by men. Of the 270 female victims of domestic homicide for the three year period 1-4-15 to 31-3-18, the suspect was male in 260 cases. (</a:t>
            </a:r>
            <a:r>
              <a:rPr lang="en-GB" sz="1200" b="0" i="1" u="none" strike="noStrike">
                <a:solidFill>
                  <a:srgbClr val="000000"/>
                </a:solidFill>
              </a:rPr>
              <a:t>ONS, 2019</a:t>
            </a:r>
            <a:r>
              <a:rPr lang="en-GB" sz="1200" b="0" i="0" u="none" strike="noStrike">
                <a:solidFill>
                  <a:srgbClr val="000000"/>
                </a:solidFill>
              </a:rPr>
              <a:t>).</a:t>
            </a:r>
            <a:r>
              <a:rPr lang="en-GB">
                <a:solidFill>
                  <a:srgbClr val="000000"/>
                </a:solidFill>
              </a:rPr>
              <a:t> </a:t>
            </a:r>
            <a:endParaRPr sz="1200" b="0" i="0" u="none" strike="noStrike">
              <a:solidFill>
                <a:srgbClr val="000000"/>
              </a:solidFill>
              <a:latin typeface="Calibri"/>
              <a:ea typeface="Calibri"/>
              <a:cs typeface="Calibri"/>
              <a:sym typeface="Calibri"/>
            </a:endParaRPr>
          </a:p>
          <a:p>
            <a:pPr marL="971550" lvl="1" indent="-171450" algn="l" rtl="0">
              <a:spcBef>
                <a:spcPts val="0"/>
              </a:spcBef>
              <a:spcAft>
                <a:spcPts val="0"/>
              </a:spcAft>
              <a:buClr>
                <a:schemeClr val="dk1"/>
              </a:buClr>
              <a:buSzPts val="1800"/>
              <a:buFont typeface="Arial"/>
              <a:buNone/>
            </a:pPr>
            <a:endParaRPr sz="1800" b="0" i="0" u="none" strike="noStrike">
              <a:solidFill>
                <a:srgbClr val="000000"/>
              </a:solidFill>
              <a:latin typeface="Calibri"/>
              <a:ea typeface="Calibri"/>
              <a:cs typeface="Calibri"/>
              <a:sym typeface="Calibri"/>
            </a:endParaRPr>
          </a:p>
          <a:p>
            <a:pPr marL="971550" lvl="1" indent="-171450" algn="l" rtl="0">
              <a:spcBef>
                <a:spcPts val="0"/>
              </a:spcBef>
              <a:spcAft>
                <a:spcPts val="0"/>
              </a:spcAft>
              <a:buClr>
                <a:schemeClr val="dk1"/>
              </a:buClr>
              <a:buSzPts val="1800"/>
              <a:buFont typeface="Arial"/>
              <a:buNone/>
            </a:pPr>
            <a:endParaRPr sz="1800" b="0" i="0" u="none" strike="noStrike">
              <a:solidFill>
                <a:srgbClr val="000000"/>
              </a:solidFill>
              <a:latin typeface="Calibri"/>
              <a:ea typeface="Calibri"/>
              <a:cs typeface="Calibri"/>
              <a:sym typeface="Calibri"/>
            </a:endParaRPr>
          </a:p>
          <a:p>
            <a:pPr marL="971550" lvl="1" indent="-171450" algn="l" rtl="0">
              <a:spcBef>
                <a:spcPts val="0"/>
              </a:spcBef>
              <a:spcAft>
                <a:spcPts val="0"/>
              </a:spcAft>
              <a:buClr>
                <a:schemeClr val="dk1"/>
              </a:buClr>
              <a:buSzPts val="1800"/>
              <a:buFont typeface="Arial"/>
              <a:buNone/>
            </a:pPr>
            <a:endParaRPr sz="1800" b="0" i="0" u="none" strike="noStrike">
              <a:solidFill>
                <a:srgbClr val="000000"/>
              </a:solidFill>
              <a:latin typeface="Calibri"/>
              <a:ea typeface="Calibri"/>
              <a:cs typeface="Calibri"/>
              <a:sym typeface="Calibri"/>
            </a:endParaRPr>
          </a:p>
          <a:p>
            <a:pPr marL="0" lvl="0" indent="0" algn="l" rtl="0">
              <a:spcBef>
                <a:spcPts val="0"/>
              </a:spcBef>
              <a:spcAft>
                <a:spcPts val="0"/>
              </a:spcAft>
              <a:buNone/>
            </a:pPr>
            <a:endParaRPr sz="1200" b="0" i="0" u="sng" strike="noStrike">
              <a:solidFill>
                <a:srgbClr val="000000"/>
              </a:solidFill>
              <a:latin typeface="Roboto"/>
              <a:ea typeface="Roboto"/>
              <a:cs typeface="Roboto"/>
              <a:sym typeface="Roboto"/>
            </a:endParaRPr>
          </a:p>
          <a:p>
            <a:pPr marL="0" lvl="0" indent="0" algn="l" rtl="0">
              <a:spcBef>
                <a:spcPts val="0"/>
              </a:spcBef>
              <a:spcAft>
                <a:spcPts val="0"/>
              </a:spcAft>
              <a:buNone/>
            </a:pPr>
            <a:endParaRPr/>
          </a:p>
        </p:txBody>
      </p:sp>
      <p:sp>
        <p:nvSpPr>
          <p:cNvPr id="246" name="Google Shape;24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0" i="0" u="sng" strike="noStrike">
                <a:solidFill>
                  <a:srgbClr val="000000"/>
                </a:solidFill>
              </a:rPr>
              <a:t>Key objectives/learning points:</a:t>
            </a:r>
            <a:r>
              <a:rPr lang="en-GB" u="sng">
                <a:solidFill>
                  <a:srgbClr val="000000"/>
                </a:solidFill>
              </a:rPr>
              <a:t> </a:t>
            </a:r>
            <a:endParaRPr sz="1200" b="0" i="0" u="sng" strike="noStrike">
              <a:solidFill>
                <a:srgbClr val="000000"/>
              </a:solidFill>
              <a:latin typeface="Calibri"/>
              <a:ea typeface="Calibri"/>
              <a:cs typeface="Calibri"/>
              <a:sym typeface="Calibri"/>
            </a:endParaRPr>
          </a:p>
          <a:p>
            <a:pPr marL="0" lvl="0" indent="0" algn="l" rtl="0">
              <a:spcBef>
                <a:spcPts val="0"/>
              </a:spcBef>
              <a:spcAft>
                <a:spcPts val="0"/>
              </a:spcAft>
              <a:buNone/>
            </a:pPr>
            <a:endParaRPr sz="1200" b="0" i="0" u="none" strike="noStrike">
              <a:solidFill>
                <a:srgbClr val="000000"/>
              </a:solidFill>
              <a:latin typeface="Calibri"/>
              <a:ea typeface="Calibri"/>
              <a:cs typeface="Calibri"/>
              <a:sym typeface="Calibri"/>
            </a:endParaRPr>
          </a:p>
          <a:p>
            <a:pPr marL="57150" lvl="0" indent="-57150" algn="l" rtl="0">
              <a:spcBef>
                <a:spcPts val="0"/>
              </a:spcBef>
              <a:spcAft>
                <a:spcPts val="0"/>
              </a:spcAft>
              <a:buClr>
                <a:srgbClr val="000000"/>
              </a:buClr>
              <a:buSzPts val="1200"/>
              <a:buFont typeface="Noto Sans Symbols"/>
              <a:buChar char="✔"/>
            </a:pPr>
            <a:r>
              <a:rPr lang="en-GB" sz="1200" b="0" i="0" u="none" strike="noStrike">
                <a:solidFill>
                  <a:srgbClr val="000000"/>
                </a:solidFill>
              </a:rPr>
              <a:t>This is a short video that shows some of the tactics of abuse a perpetrator might use and shows the reality of experiencing coercive control.</a:t>
            </a:r>
            <a:r>
              <a:rPr lang="en-GB">
                <a:solidFill>
                  <a:srgbClr val="000000"/>
                </a:solidFill>
              </a:rPr>
              <a:t> </a:t>
            </a:r>
            <a:endParaRPr sz="1200" b="0" i="0" u="none" strike="noStrike">
              <a:solidFill>
                <a:srgbClr val="000000"/>
              </a:solidFill>
              <a:latin typeface="Calibri"/>
              <a:ea typeface="Calibri"/>
              <a:cs typeface="Calibri"/>
              <a:sym typeface="Calibri"/>
            </a:endParaRPr>
          </a:p>
          <a:p>
            <a:pPr marL="57150" lvl="0" indent="-57150" algn="l" rtl="0">
              <a:spcBef>
                <a:spcPts val="0"/>
              </a:spcBef>
              <a:spcAft>
                <a:spcPts val="0"/>
              </a:spcAft>
              <a:buClr>
                <a:schemeClr val="dk1"/>
              </a:buClr>
              <a:buSzPts val="1200"/>
              <a:buFont typeface="Noto Sans Symbols"/>
              <a:buChar char="✔"/>
            </a:pPr>
            <a:r>
              <a:rPr lang="en-GB" sz="1200" i="1"/>
              <a:t>Ask attendees to look at the Power and Control wheel in their delegate packs - Encourage them to make notes on what they see whilst watching, what control tactics or abusive behaviours do they see? We will discuss together afterwards.</a:t>
            </a:r>
            <a:r>
              <a:rPr lang="en-GB" i="1"/>
              <a:t> </a:t>
            </a:r>
            <a:endParaRPr sz="1200" i="1">
              <a:latin typeface="Calibri"/>
              <a:ea typeface="Calibri"/>
              <a:cs typeface="Calibri"/>
              <a:sym typeface="Calibri"/>
            </a:endParaRPr>
          </a:p>
          <a:p>
            <a:pPr marL="0" lvl="0" indent="0" algn="ctr" rtl="0">
              <a:spcBef>
                <a:spcPts val="0"/>
              </a:spcBef>
              <a:spcAft>
                <a:spcPts val="0"/>
              </a:spcAft>
              <a:buNone/>
            </a:pPr>
            <a:endParaRPr sz="1200" b="0" i="0" u="none" strike="noStrike">
              <a:solidFill>
                <a:srgbClr val="000000"/>
              </a:solidFill>
              <a:latin typeface="Calibri"/>
              <a:ea typeface="Calibri"/>
              <a:cs typeface="Calibri"/>
              <a:sym typeface="Calibri"/>
            </a:endParaRPr>
          </a:p>
          <a:p>
            <a:pPr marL="457200" marR="0" lvl="0" indent="-228600" algn="ctr" rtl="0">
              <a:lnSpc>
                <a:spcPct val="100000"/>
              </a:lnSpc>
              <a:spcBef>
                <a:spcPts val="0"/>
              </a:spcBef>
              <a:spcAft>
                <a:spcPts val="0"/>
              </a:spcAft>
              <a:buClr>
                <a:srgbClr val="000000"/>
              </a:buClr>
              <a:buSzPts val="1400"/>
              <a:buFont typeface="Arial"/>
              <a:buNone/>
            </a:pPr>
            <a:r>
              <a:rPr lang="en-GB" sz="1200" b="1"/>
              <a:t>* Health warning: you aren’t going to see anything visually graphic, it’s a cartoon video, but we are hearing a </a:t>
            </a:r>
            <a:r>
              <a:rPr lang="en-GB" b="1"/>
              <a:t>woman’s</a:t>
            </a:r>
            <a:r>
              <a:rPr lang="en-GB" sz="1200" b="1"/>
              <a:t> experience of </a:t>
            </a:r>
            <a:r>
              <a:rPr lang="en-GB" b="1"/>
              <a:t>DA</a:t>
            </a:r>
            <a:r>
              <a:rPr lang="en-GB" sz="1200" b="1"/>
              <a:t> and this could be upsetting or triggering so look after yourself *</a:t>
            </a:r>
            <a:endParaRPr/>
          </a:p>
          <a:p>
            <a:pPr marL="0" lvl="0" indent="0" algn="l" rtl="0">
              <a:spcBef>
                <a:spcPts val="0"/>
              </a:spcBef>
              <a:spcAft>
                <a:spcPts val="0"/>
              </a:spcAft>
              <a:buNone/>
            </a:pPr>
            <a:endParaRPr sz="1200" b="0" i="0" u="none" strike="noStrike">
              <a:solidFill>
                <a:srgbClr val="000000"/>
              </a:solidFill>
              <a:latin typeface="Calibri"/>
              <a:ea typeface="Calibri"/>
              <a:cs typeface="Calibri"/>
              <a:sym typeface="Calibri"/>
            </a:endParaRPr>
          </a:p>
          <a:p>
            <a:pPr marL="57150" marR="0" lvl="0" indent="-57150" algn="l" rtl="0">
              <a:lnSpc>
                <a:spcPct val="100000"/>
              </a:lnSpc>
              <a:spcBef>
                <a:spcPts val="0"/>
              </a:spcBef>
              <a:spcAft>
                <a:spcPts val="0"/>
              </a:spcAft>
              <a:buClr>
                <a:srgbClr val="000000"/>
              </a:buClr>
              <a:buSzPts val="1400"/>
              <a:buFont typeface="Noto Sans Symbols"/>
              <a:buChar char="✔"/>
            </a:pPr>
            <a:r>
              <a:rPr lang="en-GB" sz="1200"/>
              <a:t>Reflections after watching: what abuse tactics do we see?</a:t>
            </a:r>
            <a:endParaRPr sz="1200" b="0" i="0" u="none" strike="noStrike">
              <a:solidFill>
                <a:srgbClr val="000000"/>
              </a:solidFill>
            </a:endParaRPr>
          </a:p>
          <a:p>
            <a:pPr marL="57150" lvl="0" indent="-57150" algn="l" rtl="0">
              <a:spcBef>
                <a:spcPts val="0"/>
              </a:spcBef>
              <a:spcAft>
                <a:spcPts val="0"/>
              </a:spcAft>
              <a:buClr>
                <a:schemeClr val="dk1"/>
              </a:buClr>
              <a:buSzPts val="1200"/>
              <a:buFont typeface="Noto Sans Symbols"/>
              <a:buChar char="✔"/>
            </a:pPr>
            <a:r>
              <a:rPr lang="en-GB" sz="1200"/>
              <a:t>It is important to understand how patients might describe their relationship/experiences. They may not realise or understand that what's happening to them is abusive and they might not come in and directly say ‘my partner is abusive’ or ‘I’m experiencing domestic abuse</a:t>
            </a:r>
            <a:r>
              <a:rPr lang="en-GB"/>
              <a:t>'. </a:t>
            </a:r>
            <a:endParaRPr sz="1200" b="0" i="0" u="none" strike="noStrike">
              <a:solidFill>
                <a:srgbClr val="000000"/>
              </a:solidFill>
            </a:endParaRPr>
          </a:p>
          <a:p>
            <a:pPr marL="57150" lvl="0" indent="-57150" algn="l" rtl="0">
              <a:spcBef>
                <a:spcPts val="0"/>
              </a:spcBef>
              <a:spcAft>
                <a:spcPts val="0"/>
              </a:spcAft>
              <a:buClr>
                <a:srgbClr val="000000"/>
              </a:buClr>
              <a:buSzPts val="1200"/>
              <a:buFont typeface="Noto Sans Symbols"/>
              <a:buChar char="✔"/>
            </a:pPr>
            <a:r>
              <a:rPr lang="en-GB" sz="1200" b="0" i="0" u="none" strike="noStrike">
                <a:solidFill>
                  <a:srgbClr val="000000"/>
                </a:solidFill>
              </a:rPr>
              <a:t>R</a:t>
            </a:r>
            <a:r>
              <a:rPr lang="en-GB" sz="1200"/>
              <a:t>EMINDERS: </a:t>
            </a:r>
            <a:r>
              <a:rPr lang="en-GB"/>
              <a:t>DA</a:t>
            </a:r>
            <a:r>
              <a:rPr lang="en-GB" sz="1200"/>
              <a:t> can happen to anyone, abuse does not have to be physical. Although this video is an intimate partner it’s important we remember this could be perpetrated by an ex partner or family member. It also important that we don’t stereotype victims and perpetrators, and are considering disclosures of DA within all of our patients</a:t>
            </a:r>
            <a:r>
              <a:rPr lang="en-GB"/>
              <a:t>, regardless of their ethnicity</a:t>
            </a:r>
            <a:r>
              <a:rPr lang="en-GB" sz="1200"/>
              <a:t>.</a:t>
            </a:r>
            <a:r>
              <a:rPr lang="en-GB"/>
              <a:t> If we do this we risk making assumptions and missing certain patients. </a:t>
            </a:r>
            <a:endParaRPr sz="1200"/>
          </a:p>
          <a:p>
            <a:pPr marL="0" lvl="0" indent="0" algn="l" rtl="0">
              <a:spcBef>
                <a:spcPts val="0"/>
              </a:spcBef>
              <a:spcAft>
                <a:spcPts val="0"/>
              </a:spcAft>
              <a:buNone/>
            </a:pPr>
            <a:endParaRPr sz="1800" b="0" i="0" u="none" strike="noStrike">
              <a:solidFill>
                <a:srgbClr val="000000"/>
              </a:solidFill>
              <a:latin typeface="Roboto"/>
              <a:ea typeface="Roboto"/>
              <a:cs typeface="Roboto"/>
              <a:sym typeface="Roboto"/>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None/>
            </a:pPr>
            <a:endParaRPr/>
          </a:p>
        </p:txBody>
      </p:sp>
      <p:sp>
        <p:nvSpPr>
          <p:cNvPr id="269" name="Google Shape;269;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4" name="Google Shape;284;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7"/>
        <p:cNvGrpSpPr/>
        <p:nvPr/>
      </p:nvGrpSpPr>
      <p:grpSpPr>
        <a:xfrm>
          <a:off x="0" y="0"/>
          <a:ext cx="0" cy="0"/>
          <a:chOff x="0" y="0"/>
          <a:chExt cx="0" cy="0"/>
        </a:xfrm>
      </p:grpSpPr>
      <p:sp>
        <p:nvSpPr>
          <p:cNvPr id="38" name="Google Shape;38;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3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3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4"/>
        <p:cNvGrpSpPr/>
        <p:nvPr/>
      </p:nvGrpSpPr>
      <p:grpSpPr>
        <a:xfrm>
          <a:off x="0" y="0"/>
          <a:ext cx="0" cy="0"/>
          <a:chOff x="0" y="0"/>
          <a:chExt cx="0" cy="0"/>
        </a:xfrm>
      </p:grpSpPr>
      <p:sp>
        <p:nvSpPr>
          <p:cNvPr id="45" name="Google Shape;45;p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3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3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3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3"/>
        <p:cNvGrpSpPr/>
        <p:nvPr/>
      </p:nvGrpSpPr>
      <p:grpSpPr>
        <a:xfrm>
          <a:off x="0" y="0"/>
          <a:ext cx="0" cy="0"/>
          <a:chOff x="0" y="0"/>
          <a:chExt cx="0" cy="0"/>
        </a:xfrm>
      </p:grpSpPr>
      <p:sp>
        <p:nvSpPr>
          <p:cNvPr id="54" name="Google Shape;54;p3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38"/>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8"/>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38"/>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39"/>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9"/>
          <p:cNvSpPr>
            <a:spLocks noGrp="1"/>
          </p:cNvSpPr>
          <p:nvPr>
            <p:ph type="pic" idx="2"/>
          </p:nvPr>
        </p:nvSpPr>
        <p:spPr>
          <a:xfrm>
            <a:off x="1792288" y="612775"/>
            <a:ext cx="5486400" cy="4114800"/>
          </a:xfrm>
          <a:prstGeom prst="rect">
            <a:avLst/>
          </a:prstGeom>
          <a:noFill/>
          <a:ln>
            <a:noFill/>
          </a:ln>
        </p:spPr>
      </p:sp>
      <p:sp>
        <p:nvSpPr>
          <p:cNvPr id="68" name="Google Shape;68;p39"/>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4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40"/>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4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41"/>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41"/>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4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
        <p:cNvGrpSpPr/>
        <p:nvPr/>
      </p:nvGrpSpPr>
      <p:grpSpPr>
        <a:xfrm>
          <a:off x="0" y="0"/>
          <a:ext cx="0" cy="0"/>
          <a:chOff x="0" y="0"/>
          <a:chExt cx="0" cy="0"/>
        </a:xfrm>
      </p:grpSpPr>
      <p:sp>
        <p:nvSpPr>
          <p:cNvPr id="10" name="Google Shape;10;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3" r:id="rId2"/>
    <p:sldLayoutId id="2147483654" r:id="rId3"/>
    <p:sldLayoutId id="2147483655" r:id="rId4"/>
    <p:sldLayoutId id="2147483656" r:id="rId5"/>
    <p:sldLayoutId id="2147483657" r:id="rId6"/>
    <p:sldLayoutId id="2147483658" r:id="rId7"/>
    <p:sldLayoutId id="2147483659"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ifas.org.uk/guidelines-for-clinical-management-of-non-fatal-strangulation-in-acute-and-emergency-care-service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17.sv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hyperlink" Target="mailto:southampton@stopdomesticabuse.uk"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nolimitshelp.org.uk/"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hyperlink" Target="https://stopdomesticabuse.uk/" TargetMode="External"/><Relationship Id="rId5" Type="http://schemas.openxmlformats.org/officeDocument/2006/relationships/hyperlink" Target="https://yellowdoor.org.uk/services/" TargetMode="Externa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www.youtube.com/watch?v=Kqf1XYCh3Tk" TargetMode="Externa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Shape 88"/>
        <p:cNvGrpSpPr/>
        <p:nvPr/>
      </p:nvGrpSpPr>
      <p:grpSpPr>
        <a:xfrm>
          <a:off x="0" y="0"/>
          <a:ext cx="0" cy="0"/>
          <a:chOff x="0" y="0"/>
          <a:chExt cx="0" cy="0"/>
        </a:xfrm>
      </p:grpSpPr>
      <p:sp>
        <p:nvSpPr>
          <p:cNvPr id="94" name="Google Shape;94;p1"/>
          <p:cNvSpPr txBox="1"/>
          <p:nvPr/>
        </p:nvSpPr>
        <p:spPr>
          <a:xfrm>
            <a:off x="1718702" y="1992154"/>
            <a:ext cx="14071708" cy="2510118"/>
          </a:xfrm>
          <a:prstGeom prst="rect">
            <a:avLst/>
          </a:prstGeom>
        </p:spPr>
        <p:txBody>
          <a:bodyPr spcFirstLastPara="1" vert="horz" lIns="91440" tIns="45720" rIns="91440" bIns="45720" rtlCol="0" anchor="ctr" anchorCtr="0">
            <a:noAutofit/>
          </a:bodyPr>
          <a:lstStyle/>
          <a:p>
            <a:pPr algn="ctr">
              <a:lnSpc>
                <a:spcPct val="90000"/>
              </a:lnSpc>
              <a:spcBef>
                <a:spcPct val="0"/>
              </a:spcBef>
              <a:spcAft>
                <a:spcPts val="600"/>
              </a:spcAft>
            </a:pPr>
            <a:r>
              <a:rPr lang="en-US" sz="6400" kern="1200">
                <a:solidFill>
                  <a:schemeClr val="bg1"/>
                </a:solidFill>
                <a:latin typeface="Merriweather"/>
                <a:ea typeface="+mj-ea"/>
                <a:cs typeface="+mj-cs"/>
                <a:sym typeface="Overpass"/>
              </a:rPr>
              <a:t>Stop Domestic Abuse </a:t>
            </a:r>
            <a:endParaRPr lang="en-US" sz="6400" kern="1200">
              <a:solidFill>
                <a:schemeClr val="bg1"/>
              </a:solidFill>
              <a:latin typeface="Merriweather"/>
              <a:ea typeface="+mj-ea"/>
              <a:cs typeface="+mj-cs"/>
            </a:endParaRPr>
          </a:p>
          <a:p>
            <a:pPr algn="ctr">
              <a:lnSpc>
                <a:spcPct val="90000"/>
              </a:lnSpc>
              <a:spcBef>
                <a:spcPct val="0"/>
              </a:spcBef>
              <a:spcAft>
                <a:spcPts val="600"/>
              </a:spcAft>
            </a:pPr>
            <a:r>
              <a:rPr lang="en-US" sz="6400" kern="1200">
                <a:solidFill>
                  <a:schemeClr val="bg1"/>
                </a:solidFill>
                <a:latin typeface="Merriweather"/>
                <a:ea typeface="+mj-ea"/>
                <a:cs typeface="+mj-cs"/>
                <a:sym typeface="Overpass"/>
              </a:rPr>
              <a:t>IRIS Service</a:t>
            </a:r>
            <a:endParaRPr lang="en-US" sz="6400" kern="1200">
              <a:solidFill>
                <a:schemeClr val="bg1"/>
              </a:solidFill>
              <a:latin typeface="Merriweather"/>
              <a:ea typeface="+mj-ea"/>
              <a:cs typeface="+mj-cs"/>
            </a:endParaRPr>
          </a:p>
          <a:p>
            <a:pPr algn="ctr">
              <a:lnSpc>
                <a:spcPct val="90000"/>
              </a:lnSpc>
              <a:spcBef>
                <a:spcPct val="0"/>
              </a:spcBef>
              <a:spcAft>
                <a:spcPts val="600"/>
              </a:spcAft>
            </a:pPr>
            <a:r>
              <a:rPr lang="en-US" sz="6400" kern="1200">
                <a:solidFill>
                  <a:schemeClr val="bg1"/>
                </a:solidFill>
                <a:latin typeface="Merriweather"/>
                <a:ea typeface="+mj-ea"/>
                <a:cs typeface="+mj-cs"/>
              </a:rPr>
              <a:t>(Identification &amp; Referral to Improve Safety)</a:t>
            </a:r>
          </a:p>
        </p:txBody>
      </p:sp>
      <p:sp>
        <p:nvSpPr>
          <p:cNvPr id="95" name="Google Shape;95;p1"/>
          <p:cNvSpPr txBox="1"/>
          <p:nvPr/>
        </p:nvSpPr>
        <p:spPr>
          <a:xfrm>
            <a:off x="3944049" y="4713194"/>
            <a:ext cx="8724543" cy="5862881"/>
          </a:xfrm>
          <a:prstGeom prst="rect">
            <a:avLst/>
          </a:prstGeom>
        </p:spPr>
        <p:txBody>
          <a:bodyPr spcFirstLastPara="1" vert="horz" lIns="91440" tIns="45720" rIns="91440" bIns="45720" rtlCol="0" anchor="t" anchorCtr="0">
            <a:normAutofit/>
          </a:bodyPr>
          <a:lstStyle/>
          <a:p>
            <a:pPr indent="-228600" algn="ctr">
              <a:lnSpc>
                <a:spcPct val="90000"/>
              </a:lnSpc>
              <a:spcAft>
                <a:spcPts val="576"/>
              </a:spcAft>
              <a:buFont typeface="Arial" panose="020B0604020202020204" pitchFamily="34" charset="0"/>
              <a:buChar char="•"/>
            </a:pPr>
            <a:endParaRPr lang="en-US" sz="3000" kern="1200">
              <a:solidFill>
                <a:schemeClr val="bg1"/>
              </a:solidFill>
              <a:latin typeface="+mn-lt"/>
              <a:ea typeface="+mn-ea"/>
              <a:cs typeface="+mn-cs"/>
              <a:sym typeface="Overpass"/>
            </a:endParaRPr>
          </a:p>
          <a:p>
            <a:pPr indent="-228600" algn="ctr">
              <a:lnSpc>
                <a:spcPct val="90000"/>
              </a:lnSpc>
              <a:spcAft>
                <a:spcPts val="576"/>
              </a:spcAft>
              <a:buFont typeface="Arial" panose="020B0604020202020204" pitchFamily="34" charset="0"/>
              <a:buChar char="•"/>
            </a:pPr>
            <a:endParaRPr lang="en-US" sz="3000" kern="1200">
              <a:solidFill>
                <a:schemeClr val="bg1"/>
              </a:solidFill>
              <a:latin typeface="Merriweather"/>
              <a:ea typeface="+mn-ea"/>
              <a:cs typeface="+mn-cs"/>
            </a:endParaRPr>
          </a:p>
          <a:p>
            <a:pPr algn="ctr">
              <a:lnSpc>
                <a:spcPct val="90000"/>
              </a:lnSpc>
              <a:spcAft>
                <a:spcPts val="576"/>
              </a:spcAft>
            </a:pPr>
            <a:r>
              <a:rPr lang="en-US" sz="3000" b="1" kern="1200" dirty="0">
                <a:solidFill>
                  <a:schemeClr val="bg1"/>
                </a:solidFill>
                <a:latin typeface="Merriweather"/>
                <a:ea typeface="+mn-ea"/>
                <a:cs typeface="+mn-cs"/>
              </a:rPr>
              <a:t>Facilitators </a:t>
            </a:r>
          </a:p>
          <a:p>
            <a:pPr indent="-228600" algn="ctr">
              <a:lnSpc>
                <a:spcPct val="90000"/>
              </a:lnSpc>
              <a:spcAft>
                <a:spcPts val="576"/>
              </a:spcAft>
              <a:buFont typeface="Arial" panose="020B0604020202020204" pitchFamily="34" charset="0"/>
              <a:buChar char="•"/>
            </a:pPr>
            <a:endParaRPr lang="en-US" sz="3000" kern="1200">
              <a:solidFill>
                <a:schemeClr val="bg1"/>
              </a:solidFill>
              <a:latin typeface="Merriweather"/>
              <a:ea typeface="+mn-ea"/>
              <a:cs typeface="+mn-cs"/>
            </a:endParaRPr>
          </a:p>
          <a:p>
            <a:pPr indent="-228600" algn="ctr">
              <a:lnSpc>
                <a:spcPct val="90000"/>
              </a:lnSpc>
              <a:spcAft>
                <a:spcPts val="576"/>
              </a:spcAft>
              <a:buFont typeface="Arial" panose="020B0604020202020204" pitchFamily="34" charset="0"/>
              <a:buChar char="•"/>
            </a:pPr>
            <a:r>
              <a:rPr lang="en-US" sz="3000" kern="1200" dirty="0">
                <a:solidFill>
                  <a:schemeClr val="bg1"/>
                </a:solidFill>
                <a:latin typeface="Merriweather"/>
                <a:ea typeface="+mn-ea"/>
                <a:cs typeface="+mn-cs"/>
                <a:sym typeface="Overpass"/>
              </a:rPr>
              <a:t>Anna McLaughlin- Service Manager </a:t>
            </a:r>
            <a:endParaRPr lang="en-US" sz="3000" kern="1200" dirty="0">
              <a:solidFill>
                <a:schemeClr val="bg1"/>
              </a:solidFill>
              <a:latin typeface="Merriweather"/>
              <a:ea typeface="+mn-ea"/>
              <a:cs typeface="+mn-cs"/>
            </a:endParaRPr>
          </a:p>
          <a:p>
            <a:pPr indent="-228600" algn="ctr">
              <a:lnSpc>
                <a:spcPct val="90000"/>
              </a:lnSpc>
              <a:spcAft>
                <a:spcPts val="576"/>
              </a:spcAft>
              <a:buFont typeface="Arial" panose="020B0604020202020204" pitchFamily="34" charset="0"/>
              <a:buChar char="•"/>
            </a:pPr>
            <a:endParaRPr lang="en-US" sz="3000" kern="1200">
              <a:solidFill>
                <a:schemeClr val="bg1"/>
              </a:solidFill>
              <a:latin typeface="Merriweather"/>
              <a:ea typeface="+mn-ea"/>
              <a:cs typeface="+mn-cs"/>
            </a:endParaRPr>
          </a:p>
          <a:p>
            <a:pPr indent="-228600" algn="ctr">
              <a:lnSpc>
                <a:spcPct val="90000"/>
              </a:lnSpc>
              <a:spcAft>
                <a:spcPts val="576"/>
              </a:spcAft>
              <a:buFont typeface="Arial" panose="020B0604020202020204" pitchFamily="34" charset="0"/>
              <a:buChar char="•"/>
            </a:pPr>
            <a:r>
              <a:rPr lang="en-US" sz="3000" kern="1200" dirty="0">
                <a:solidFill>
                  <a:schemeClr val="bg1"/>
                </a:solidFill>
                <a:latin typeface="Merriweather"/>
                <a:ea typeface="+mn-ea"/>
                <a:cs typeface="+mn-cs"/>
                <a:sym typeface="Overpass"/>
              </a:rPr>
              <a:t> Ellis Tee - Deputy Service Manager</a:t>
            </a:r>
            <a:endParaRPr lang="en-US" sz="3000" kern="1200" dirty="0">
              <a:solidFill>
                <a:schemeClr val="bg1"/>
              </a:solidFill>
              <a:latin typeface="Merriweather"/>
              <a:ea typeface="+mn-ea"/>
              <a:cs typeface="+mn-cs"/>
            </a:endParaRPr>
          </a:p>
        </p:txBody>
      </p:sp>
      <p:pic>
        <p:nvPicPr>
          <p:cNvPr id="6" name="Picture 5" descr="A picture containing text&#10;&#10;Description automatically generated">
            <a:extLst>
              <a:ext uri="{FF2B5EF4-FFF2-40B4-BE49-F238E27FC236}">
                <a16:creationId xmlns:a16="http://schemas.microsoft.com/office/drawing/2014/main" id="{3CEF150A-E0F4-0D9E-B332-295F852418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94541" y="9788599"/>
            <a:ext cx="3693459" cy="574538"/>
          </a:xfrm>
          <a:prstGeom prst="rect">
            <a:avLst/>
          </a:prstGeom>
        </p:spPr>
      </p:pic>
      <p:pic>
        <p:nvPicPr>
          <p:cNvPr id="2" name="Picture 1" descr="Master-White.png">
            <a:extLst>
              <a:ext uri="{FF2B5EF4-FFF2-40B4-BE49-F238E27FC236}">
                <a16:creationId xmlns:a16="http://schemas.microsoft.com/office/drawing/2014/main" id="{ACD6C535-F00F-8717-583F-C6A8E54B0918}"/>
              </a:ext>
            </a:extLst>
          </p:cNvPr>
          <p:cNvPicPr>
            <a:picLocks noChangeAspect="1"/>
          </p:cNvPicPr>
          <p:nvPr/>
        </p:nvPicPr>
        <p:blipFill>
          <a:blip r:embed="rId4" cstate="print"/>
          <a:stretch>
            <a:fillRect/>
          </a:stretch>
        </p:blipFill>
        <p:spPr>
          <a:xfrm>
            <a:off x="681317" y="304800"/>
            <a:ext cx="2707112" cy="192141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5318AE71-4A21-EC12-8094-E840FBC4E294}"/>
              </a:ext>
            </a:extLst>
          </p:cNvPr>
          <p:cNvSpPr/>
          <p:nvPr/>
        </p:nvSpPr>
        <p:spPr>
          <a:xfrm>
            <a:off x="3265189" y="1466244"/>
            <a:ext cx="13404833" cy="4517665"/>
          </a:xfrm>
          <a:prstGeom prst="roundRect">
            <a:avLst/>
          </a:prstGeom>
          <a:solidFill>
            <a:srgbClr val="ED7D3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28" name="Google Shape;328;p11"/>
          <p:cNvGrpSpPr/>
          <p:nvPr/>
        </p:nvGrpSpPr>
        <p:grpSpPr>
          <a:xfrm>
            <a:off x="-9623" y="-5715"/>
            <a:ext cx="2295525" cy="10292715"/>
            <a:chOff x="0" y="0"/>
            <a:chExt cx="3060700" cy="13723620"/>
          </a:xfrm>
        </p:grpSpPr>
        <p:sp>
          <p:nvSpPr>
            <p:cNvPr id="329" name="Google Shape;329;p11"/>
            <p:cNvSpPr/>
            <p:nvPr/>
          </p:nvSpPr>
          <p:spPr>
            <a:xfrm>
              <a:off x="0" y="0"/>
              <a:ext cx="3060700" cy="13723620"/>
            </a:xfrm>
            <a:prstGeom prst="rect">
              <a:avLst/>
            </a:prstGeom>
            <a:solidFill>
              <a:srgbClr val="C2D6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0" name="Google Shape;330;p11"/>
            <p:cNvSpPr/>
            <p:nvPr/>
          </p:nvSpPr>
          <p:spPr>
            <a:xfrm>
              <a:off x="292056" y="9888223"/>
              <a:ext cx="2476588" cy="1374506"/>
            </a:xfrm>
            <a:custGeom>
              <a:avLst/>
              <a:gdLst/>
              <a:ahLst/>
              <a:cxnLst/>
              <a:rect l="l" t="t" r="r" b="b"/>
              <a:pathLst>
                <a:path w="2476588" h="1374506" extrusionOk="0">
                  <a:moveTo>
                    <a:pt x="0" y="0"/>
                  </a:moveTo>
                  <a:lnTo>
                    <a:pt x="2476588" y="0"/>
                  </a:lnTo>
                  <a:lnTo>
                    <a:pt x="2476588" y="1374507"/>
                  </a:lnTo>
                  <a:lnTo>
                    <a:pt x="0" y="1374507"/>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1" name="Google Shape;331;p11"/>
            <p:cNvSpPr/>
            <p:nvPr/>
          </p:nvSpPr>
          <p:spPr>
            <a:xfrm>
              <a:off x="292056" y="814070"/>
              <a:ext cx="2469469" cy="1370555"/>
            </a:xfrm>
            <a:custGeom>
              <a:avLst/>
              <a:gdLst/>
              <a:ahLst/>
              <a:cxnLst/>
              <a:rect l="l" t="t" r="r" b="b"/>
              <a:pathLst>
                <a:path w="2469469" h="1370555" extrusionOk="0">
                  <a:moveTo>
                    <a:pt x="0" y="0"/>
                  </a:moveTo>
                  <a:lnTo>
                    <a:pt x="2469469" y="0"/>
                  </a:lnTo>
                  <a:lnTo>
                    <a:pt x="2469469" y="1370555"/>
                  </a:lnTo>
                  <a:lnTo>
                    <a:pt x="0" y="1370555"/>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2" name="Google Shape;332;p11"/>
            <p:cNvSpPr txBox="1"/>
            <p:nvPr/>
          </p:nvSpPr>
          <p:spPr>
            <a:xfrm>
              <a:off x="396602" y="11537950"/>
              <a:ext cx="2352110" cy="814070"/>
            </a:xfrm>
            <a:prstGeom prst="rect">
              <a:avLst/>
            </a:prstGeom>
            <a:noFill/>
            <a:ln>
              <a:noFill/>
            </a:ln>
          </p:spPr>
          <p:txBody>
            <a:bodyPr spcFirstLastPara="1" wrap="square" lIns="0" tIns="0" rIns="0" bIns="0" anchor="t" anchorCtr="0">
              <a:spAutoFit/>
            </a:bodyPr>
            <a:lstStyle/>
            <a:p>
              <a:pPr marL="0" marR="0" lvl="0" indent="0" algn="l" rtl="0">
                <a:lnSpc>
                  <a:spcPct val="107000"/>
                </a:lnSpc>
                <a:spcBef>
                  <a:spcPts val="0"/>
                </a:spcBef>
                <a:spcAft>
                  <a:spcPts val="0"/>
                </a:spcAft>
                <a:buNone/>
              </a:pPr>
              <a:r>
                <a:rPr lang="en-GB" sz="1500" b="1" u="none">
                  <a:solidFill>
                    <a:srgbClr val="FFFFFF"/>
                  </a:solidFill>
                  <a:latin typeface="Overpass"/>
                  <a:ea typeface="Overpass"/>
                  <a:cs typeface="Overpass"/>
                  <a:sym typeface="Overpass"/>
                </a:rPr>
                <a:t>©IRISi Ltd </a:t>
              </a:r>
              <a:endParaRPr/>
            </a:p>
            <a:p>
              <a:pPr marL="0" marR="0" lvl="0" indent="0" algn="l" rtl="0">
                <a:lnSpc>
                  <a:spcPct val="107000"/>
                </a:lnSpc>
                <a:spcBef>
                  <a:spcPts val="0"/>
                </a:spcBef>
                <a:spcAft>
                  <a:spcPts val="0"/>
                </a:spcAft>
                <a:buNone/>
              </a:pPr>
              <a:r>
                <a:rPr lang="en-GB" sz="1500" b="1" u="none">
                  <a:solidFill>
                    <a:srgbClr val="FFFFFF"/>
                  </a:solidFill>
                  <a:latin typeface="Overpass"/>
                  <a:ea typeface="Overpass"/>
                  <a:cs typeface="Overpass"/>
                  <a:sym typeface="Overpass"/>
                </a:rPr>
                <a:t>and University of Bristol</a:t>
              </a:r>
              <a:endParaRPr/>
            </a:p>
          </p:txBody>
        </p:sp>
      </p:grpSp>
      <p:sp>
        <p:nvSpPr>
          <p:cNvPr id="336" name="Google Shape;336;p11"/>
          <p:cNvSpPr txBox="1"/>
          <p:nvPr/>
        </p:nvSpPr>
        <p:spPr>
          <a:xfrm>
            <a:off x="3872508" y="3231112"/>
            <a:ext cx="1392179" cy="861774"/>
          </a:xfrm>
          <a:prstGeom prst="rect">
            <a:avLst/>
          </a:prstGeom>
          <a:noFill/>
          <a:ln>
            <a:noFill/>
          </a:ln>
        </p:spPr>
        <p:txBody>
          <a:bodyPr spcFirstLastPara="1" wrap="square" lIns="0" tIns="0" rIns="0" bIns="0" anchor="t" anchorCtr="0">
            <a:spAutoFit/>
          </a:bodyPr>
          <a:lstStyle/>
          <a:p>
            <a:pPr marL="0" marR="0" lvl="0" indent="0" algn="ctr" rtl="0">
              <a:lnSpc>
                <a:spcPct val="140007"/>
              </a:lnSpc>
              <a:spcBef>
                <a:spcPts val="0"/>
              </a:spcBef>
              <a:spcAft>
                <a:spcPts val="0"/>
              </a:spcAft>
              <a:buNone/>
            </a:pPr>
            <a:r>
              <a:rPr lang="en-GB" sz="2000">
                <a:solidFill>
                  <a:schemeClr val="tx1"/>
                </a:solidFill>
                <a:latin typeface="Merriweather"/>
                <a:ea typeface="Overpass"/>
                <a:cs typeface="Overpass"/>
                <a:sym typeface="Overpass"/>
              </a:rPr>
              <a:t>M</a:t>
            </a:r>
            <a:r>
              <a:rPr lang="en-GB" sz="2000" u="none">
                <a:solidFill>
                  <a:schemeClr val="tx1"/>
                </a:solidFill>
                <a:latin typeface="Merriweather"/>
                <a:ea typeface="Overpass"/>
                <a:cs typeface="Overpass"/>
                <a:sym typeface="Overpass"/>
              </a:rPr>
              <a:t>emory</a:t>
            </a:r>
            <a:r>
              <a:rPr lang="en-GB" sz="2000" b="1" u="none">
                <a:solidFill>
                  <a:schemeClr val="tx1"/>
                </a:solidFill>
                <a:latin typeface="Merriweather"/>
                <a:ea typeface="Overpass"/>
                <a:cs typeface="Overpass"/>
                <a:sym typeface="Overpass"/>
              </a:rPr>
              <a:t> </a:t>
            </a:r>
            <a:r>
              <a:rPr lang="en-GB" sz="2000" u="none">
                <a:solidFill>
                  <a:schemeClr val="tx1"/>
                </a:solidFill>
                <a:latin typeface="Merriweather"/>
                <a:ea typeface="Overpass"/>
                <a:cs typeface="Overpass"/>
                <a:sym typeface="Overpass"/>
              </a:rPr>
              <a:t>loss</a:t>
            </a:r>
            <a:r>
              <a:rPr lang="en-GB" sz="2000" u="none">
                <a:solidFill>
                  <a:schemeClr val="tx1"/>
                </a:solidFill>
                <a:latin typeface="Overpass"/>
                <a:ea typeface="Overpass"/>
                <a:cs typeface="Overpass"/>
                <a:sym typeface="Overpass"/>
              </a:rPr>
              <a:t>​</a:t>
            </a:r>
            <a:endParaRPr lang="en-US" sz="2000">
              <a:solidFill>
                <a:schemeClr val="tx1"/>
              </a:solidFill>
            </a:endParaRPr>
          </a:p>
        </p:txBody>
      </p:sp>
      <p:sp>
        <p:nvSpPr>
          <p:cNvPr id="337" name="Google Shape;337;p11"/>
          <p:cNvSpPr txBox="1"/>
          <p:nvPr/>
        </p:nvSpPr>
        <p:spPr>
          <a:xfrm>
            <a:off x="2562267" y="383936"/>
            <a:ext cx="11430000" cy="1014088"/>
          </a:xfrm>
          <a:prstGeom prst="rect">
            <a:avLst/>
          </a:prstGeom>
          <a:noFill/>
          <a:ln>
            <a:noFill/>
          </a:ln>
        </p:spPr>
        <p:txBody>
          <a:bodyPr spcFirstLastPara="1" wrap="square" lIns="0" tIns="0" rIns="0" bIns="0" anchor="t" anchorCtr="0">
            <a:spAutoFit/>
          </a:bodyPr>
          <a:lstStyle/>
          <a:p>
            <a:pPr marL="0" marR="0" lvl="0" indent="0" algn="l" rtl="0">
              <a:lnSpc>
                <a:spcPct val="110002"/>
              </a:lnSpc>
              <a:spcBef>
                <a:spcPts val="0"/>
              </a:spcBef>
              <a:spcAft>
                <a:spcPts val="0"/>
              </a:spcAft>
              <a:buNone/>
            </a:pPr>
            <a:r>
              <a:rPr lang="en-GB" sz="7108" u="none">
                <a:solidFill>
                  <a:srgbClr val="FFFFFF"/>
                </a:solidFill>
                <a:latin typeface="Overpass"/>
                <a:ea typeface="Overpass"/>
                <a:cs typeface="Overpass"/>
                <a:sym typeface="Overpass"/>
              </a:rPr>
              <a:t>IS DA A HEALTH ISSUE?</a:t>
            </a:r>
            <a:endParaRPr/>
          </a:p>
        </p:txBody>
      </p:sp>
      <p:sp>
        <p:nvSpPr>
          <p:cNvPr id="343" name="Google Shape;343;p11"/>
          <p:cNvSpPr txBox="1"/>
          <p:nvPr/>
        </p:nvSpPr>
        <p:spPr>
          <a:xfrm>
            <a:off x="9535470" y="3293724"/>
            <a:ext cx="1663722" cy="430887"/>
          </a:xfrm>
          <a:prstGeom prst="rect">
            <a:avLst/>
          </a:prstGeom>
          <a:noFill/>
          <a:ln>
            <a:noFill/>
          </a:ln>
        </p:spPr>
        <p:txBody>
          <a:bodyPr spcFirstLastPara="1" wrap="square" lIns="0" tIns="0" rIns="0" bIns="0" anchor="t" anchorCtr="0">
            <a:spAutoFit/>
          </a:bodyPr>
          <a:lstStyle/>
          <a:p>
            <a:pPr marL="0" marR="0" lvl="0" indent="0" algn="ctr" rtl="0">
              <a:lnSpc>
                <a:spcPct val="140007"/>
              </a:lnSpc>
              <a:spcBef>
                <a:spcPts val="0"/>
              </a:spcBef>
              <a:spcAft>
                <a:spcPts val="0"/>
              </a:spcAft>
              <a:buNone/>
            </a:pPr>
            <a:r>
              <a:rPr lang="en-GB" sz="2000">
                <a:solidFill>
                  <a:schemeClr val="tx1"/>
                </a:solidFill>
                <a:latin typeface="Merriweather"/>
                <a:ea typeface="Overpass"/>
                <a:cs typeface="Overpass"/>
                <a:sym typeface="Overpass"/>
              </a:rPr>
              <a:t>Dizziness</a:t>
            </a:r>
            <a:endParaRPr lang="en-US" sz="2000">
              <a:solidFill>
                <a:schemeClr val="tx1"/>
              </a:solidFill>
              <a:latin typeface="Merriweather"/>
            </a:endParaRPr>
          </a:p>
        </p:txBody>
      </p:sp>
      <p:sp>
        <p:nvSpPr>
          <p:cNvPr id="346" name="Google Shape;346;p11"/>
          <p:cNvSpPr txBox="1"/>
          <p:nvPr/>
        </p:nvSpPr>
        <p:spPr>
          <a:xfrm>
            <a:off x="6598464" y="3227872"/>
            <a:ext cx="2061597" cy="861774"/>
          </a:xfrm>
          <a:prstGeom prst="rect">
            <a:avLst/>
          </a:prstGeom>
          <a:noFill/>
          <a:ln>
            <a:noFill/>
          </a:ln>
        </p:spPr>
        <p:txBody>
          <a:bodyPr spcFirstLastPara="1" wrap="square" lIns="0" tIns="0" rIns="0" bIns="0" anchor="t" anchorCtr="0">
            <a:spAutoFit/>
          </a:bodyPr>
          <a:lstStyle/>
          <a:p>
            <a:pPr marL="0" marR="0" lvl="0" indent="0" algn="ctr" rtl="0">
              <a:lnSpc>
                <a:spcPct val="140007"/>
              </a:lnSpc>
              <a:spcBef>
                <a:spcPts val="0"/>
              </a:spcBef>
              <a:spcAft>
                <a:spcPts val="0"/>
              </a:spcAft>
              <a:buNone/>
            </a:pPr>
            <a:r>
              <a:rPr lang="en-GB" sz="2000">
                <a:latin typeface="Merriweather"/>
                <a:ea typeface="Overpass"/>
                <a:cs typeface="Overpass"/>
                <a:sym typeface="Overpass"/>
              </a:rPr>
              <a:t>General pain or discomfort</a:t>
            </a:r>
            <a:endParaRPr lang="en-US" sz="2000">
              <a:latin typeface="Merriweather"/>
            </a:endParaRPr>
          </a:p>
        </p:txBody>
      </p:sp>
      <p:sp>
        <p:nvSpPr>
          <p:cNvPr id="350" name="Google Shape;350;p11"/>
          <p:cNvSpPr txBox="1"/>
          <p:nvPr/>
        </p:nvSpPr>
        <p:spPr>
          <a:xfrm>
            <a:off x="13997546" y="1779719"/>
            <a:ext cx="2423121" cy="430887"/>
          </a:xfrm>
          <a:prstGeom prst="rect">
            <a:avLst/>
          </a:prstGeom>
          <a:noFill/>
          <a:ln>
            <a:noFill/>
          </a:ln>
        </p:spPr>
        <p:txBody>
          <a:bodyPr spcFirstLastPara="1" wrap="square" lIns="0" tIns="0" rIns="0" bIns="0" anchor="t" anchorCtr="0">
            <a:spAutoFit/>
          </a:bodyPr>
          <a:lstStyle/>
          <a:p>
            <a:pPr marL="0" marR="0" lvl="0" indent="0" algn="ctr" rtl="0">
              <a:lnSpc>
                <a:spcPct val="140007"/>
              </a:lnSpc>
              <a:spcBef>
                <a:spcPts val="0"/>
              </a:spcBef>
              <a:spcAft>
                <a:spcPts val="0"/>
              </a:spcAft>
              <a:buNone/>
            </a:pPr>
            <a:r>
              <a:rPr lang="en-GB" sz="2000">
                <a:latin typeface="Merriweather"/>
                <a:ea typeface="Overpass"/>
                <a:cs typeface="Overpass"/>
                <a:sym typeface="Overpass"/>
              </a:rPr>
              <a:t>Insomnia</a:t>
            </a:r>
            <a:endParaRPr lang="en-US" sz="2000">
              <a:latin typeface="Merriweather"/>
            </a:endParaRPr>
          </a:p>
        </p:txBody>
      </p:sp>
      <p:sp>
        <p:nvSpPr>
          <p:cNvPr id="353" name="Google Shape;353;p11"/>
          <p:cNvSpPr txBox="1"/>
          <p:nvPr/>
        </p:nvSpPr>
        <p:spPr>
          <a:xfrm>
            <a:off x="9394380" y="1772393"/>
            <a:ext cx="1663722" cy="861774"/>
          </a:xfrm>
          <a:prstGeom prst="rect">
            <a:avLst/>
          </a:prstGeom>
          <a:noFill/>
          <a:ln>
            <a:noFill/>
          </a:ln>
        </p:spPr>
        <p:txBody>
          <a:bodyPr spcFirstLastPara="1" wrap="square" lIns="0" tIns="0" rIns="0" bIns="0" anchor="t" anchorCtr="0">
            <a:spAutoFit/>
          </a:bodyPr>
          <a:lstStyle/>
          <a:p>
            <a:pPr marL="0" marR="0" lvl="0" indent="0" algn="ctr" rtl="0">
              <a:lnSpc>
                <a:spcPct val="140007"/>
              </a:lnSpc>
              <a:spcBef>
                <a:spcPts val="0"/>
              </a:spcBef>
              <a:spcAft>
                <a:spcPts val="0"/>
              </a:spcAft>
              <a:buNone/>
            </a:pPr>
            <a:r>
              <a:rPr lang="en-GB" sz="2000">
                <a:solidFill>
                  <a:schemeClr val="tx1"/>
                </a:solidFill>
                <a:latin typeface="Merriweather"/>
                <a:ea typeface="Overpass"/>
                <a:cs typeface="Overpass"/>
                <a:sym typeface="Overpass"/>
              </a:rPr>
              <a:t>P</a:t>
            </a:r>
            <a:r>
              <a:rPr lang="en-GB" sz="2000" u="none">
                <a:solidFill>
                  <a:schemeClr val="tx1"/>
                </a:solidFill>
                <a:latin typeface="Merriweather"/>
                <a:ea typeface="Overpass"/>
                <a:cs typeface="Overpass"/>
                <a:sym typeface="Overpass"/>
              </a:rPr>
              <a:t>hysical injuries</a:t>
            </a:r>
            <a:endParaRPr lang="en-US" sz="2000">
              <a:solidFill>
                <a:schemeClr val="tx1"/>
              </a:solidFill>
              <a:latin typeface="Merriweather"/>
            </a:endParaRPr>
          </a:p>
        </p:txBody>
      </p:sp>
      <p:sp>
        <p:nvSpPr>
          <p:cNvPr id="356" name="Google Shape;356;p11"/>
          <p:cNvSpPr txBox="1"/>
          <p:nvPr/>
        </p:nvSpPr>
        <p:spPr>
          <a:xfrm>
            <a:off x="3594739" y="1713590"/>
            <a:ext cx="2423122" cy="861774"/>
          </a:xfrm>
          <a:prstGeom prst="rect">
            <a:avLst/>
          </a:prstGeom>
          <a:noFill/>
          <a:ln>
            <a:noFill/>
          </a:ln>
        </p:spPr>
        <p:txBody>
          <a:bodyPr spcFirstLastPara="1" wrap="square" lIns="0" tIns="0" rIns="0" bIns="0" anchor="t" anchorCtr="0">
            <a:spAutoFit/>
          </a:bodyPr>
          <a:lstStyle/>
          <a:p>
            <a:pPr marL="0" marR="0" lvl="0" indent="0" algn="ctr" rtl="0">
              <a:lnSpc>
                <a:spcPct val="140007"/>
              </a:lnSpc>
              <a:spcBef>
                <a:spcPts val="0"/>
              </a:spcBef>
              <a:spcAft>
                <a:spcPts val="0"/>
              </a:spcAft>
              <a:buNone/>
            </a:pPr>
            <a:r>
              <a:rPr lang="en-GB" sz="2000" b="1">
                <a:solidFill>
                  <a:schemeClr val="tx1"/>
                </a:solidFill>
                <a:latin typeface="Merriweather"/>
                <a:ea typeface="Overpass"/>
                <a:cs typeface="Overpass"/>
                <a:sym typeface="Overpass"/>
              </a:rPr>
              <a:t>Gynaecological problems​</a:t>
            </a:r>
            <a:endParaRPr lang="en-GB" sz="2000" b="1">
              <a:solidFill>
                <a:schemeClr val="tx1"/>
              </a:solidFill>
              <a:latin typeface="Merriweather"/>
            </a:endParaRPr>
          </a:p>
        </p:txBody>
      </p:sp>
      <p:sp>
        <p:nvSpPr>
          <p:cNvPr id="360" name="Google Shape;360;p11"/>
          <p:cNvSpPr txBox="1"/>
          <p:nvPr/>
        </p:nvSpPr>
        <p:spPr>
          <a:xfrm>
            <a:off x="6636829" y="1713601"/>
            <a:ext cx="2014241" cy="430887"/>
          </a:xfrm>
          <a:prstGeom prst="rect">
            <a:avLst/>
          </a:prstGeom>
          <a:noFill/>
          <a:ln>
            <a:noFill/>
          </a:ln>
        </p:spPr>
        <p:txBody>
          <a:bodyPr spcFirstLastPara="1" wrap="square" lIns="0" tIns="0" rIns="0" bIns="0" anchor="t" anchorCtr="0">
            <a:spAutoFit/>
          </a:bodyPr>
          <a:lstStyle/>
          <a:p>
            <a:pPr marL="0" marR="0" lvl="0" indent="0" algn="ctr" rtl="0">
              <a:lnSpc>
                <a:spcPct val="140007"/>
              </a:lnSpc>
              <a:spcBef>
                <a:spcPts val="0"/>
              </a:spcBef>
              <a:spcAft>
                <a:spcPts val="0"/>
              </a:spcAft>
              <a:buNone/>
            </a:pPr>
            <a:r>
              <a:rPr lang="en-GB" sz="2000">
                <a:latin typeface="Merriweather"/>
                <a:ea typeface="Overpass"/>
                <a:cs typeface="Overpass"/>
                <a:sym typeface="Overpass"/>
              </a:rPr>
              <a:t>Chronic</a:t>
            </a:r>
            <a:r>
              <a:rPr lang="en-GB" sz="2000">
                <a:solidFill>
                  <a:schemeClr val="tx1"/>
                </a:solidFill>
                <a:latin typeface="Merriweather"/>
                <a:ea typeface="Overpass"/>
                <a:cs typeface="Overpass"/>
                <a:sym typeface="Overpass"/>
              </a:rPr>
              <a:t> pain</a:t>
            </a:r>
            <a:endParaRPr lang="en-US" sz="2000">
              <a:solidFill>
                <a:schemeClr val="tx1"/>
              </a:solidFill>
              <a:latin typeface="Merriweather"/>
            </a:endParaRPr>
          </a:p>
        </p:txBody>
      </p:sp>
      <p:grpSp>
        <p:nvGrpSpPr>
          <p:cNvPr id="364" name="Google Shape;364;p11"/>
          <p:cNvGrpSpPr/>
          <p:nvPr/>
        </p:nvGrpSpPr>
        <p:grpSpPr>
          <a:xfrm>
            <a:off x="0" y="-5715"/>
            <a:ext cx="2295525" cy="10292715"/>
            <a:chOff x="0" y="0"/>
            <a:chExt cx="3060700" cy="13723620"/>
          </a:xfrm>
          <a:solidFill>
            <a:schemeClr val="accent6">
              <a:lumMod val="75000"/>
            </a:schemeClr>
          </a:solidFill>
        </p:grpSpPr>
        <p:sp>
          <p:nvSpPr>
            <p:cNvPr id="365" name="Google Shape;365;p11"/>
            <p:cNvSpPr/>
            <p:nvPr/>
          </p:nvSpPr>
          <p:spPr>
            <a:xfrm>
              <a:off x="0" y="0"/>
              <a:ext cx="3060700" cy="13723620"/>
            </a:xfrm>
            <a:prstGeom prst="rect">
              <a:avLst/>
            </a:pr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6" name="Google Shape;366;p11"/>
            <p:cNvSpPr/>
            <p:nvPr/>
          </p:nvSpPr>
          <p:spPr>
            <a:xfrm>
              <a:off x="292056" y="9888223"/>
              <a:ext cx="2476588" cy="1374506"/>
            </a:xfrm>
            <a:custGeom>
              <a:avLst/>
              <a:gdLst/>
              <a:ahLst/>
              <a:cxnLst/>
              <a:rect l="l" t="t" r="r" b="b"/>
              <a:pathLst>
                <a:path w="2476588" h="1374506" extrusionOk="0">
                  <a:moveTo>
                    <a:pt x="0" y="0"/>
                  </a:moveTo>
                  <a:lnTo>
                    <a:pt x="2476588" y="0"/>
                  </a:lnTo>
                  <a:lnTo>
                    <a:pt x="2476588" y="1374507"/>
                  </a:lnTo>
                  <a:lnTo>
                    <a:pt x="0" y="1374507"/>
                  </a:lnTo>
                  <a:lnTo>
                    <a:pt x="0" y="0"/>
                  </a:ln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376" name="Google Shape;376;p11"/>
          <p:cNvSpPr txBox="1"/>
          <p:nvPr/>
        </p:nvSpPr>
        <p:spPr>
          <a:xfrm>
            <a:off x="11723205" y="3230409"/>
            <a:ext cx="2348634" cy="861774"/>
          </a:xfrm>
          <a:prstGeom prst="rect">
            <a:avLst/>
          </a:prstGeom>
          <a:noFill/>
          <a:ln>
            <a:noFill/>
          </a:ln>
        </p:spPr>
        <p:txBody>
          <a:bodyPr spcFirstLastPara="1" wrap="square" lIns="0" tIns="0" rIns="0" bIns="0" anchor="t" anchorCtr="0">
            <a:spAutoFit/>
          </a:bodyPr>
          <a:lstStyle/>
          <a:p>
            <a:pPr marL="0" marR="0" lvl="0" indent="0" algn="ctr" rtl="0">
              <a:lnSpc>
                <a:spcPct val="140007"/>
              </a:lnSpc>
              <a:spcBef>
                <a:spcPts val="0"/>
              </a:spcBef>
              <a:spcAft>
                <a:spcPts val="0"/>
              </a:spcAft>
              <a:buNone/>
            </a:pPr>
            <a:r>
              <a:rPr lang="en-GB" sz="2000">
                <a:solidFill>
                  <a:schemeClr val="tx1"/>
                </a:solidFill>
                <a:latin typeface="Merriweather"/>
                <a:ea typeface="Overpass"/>
                <a:cs typeface="Overpass"/>
                <a:sym typeface="Overpass"/>
              </a:rPr>
              <a:t>Menopausal Symptoms</a:t>
            </a:r>
            <a:endParaRPr lang="en-US" sz="2000">
              <a:solidFill>
                <a:schemeClr val="tx1"/>
              </a:solidFill>
              <a:latin typeface="Merriweather"/>
            </a:endParaRPr>
          </a:p>
        </p:txBody>
      </p:sp>
      <p:sp>
        <p:nvSpPr>
          <p:cNvPr id="379" name="Google Shape;379;p11"/>
          <p:cNvSpPr txBox="1"/>
          <p:nvPr/>
        </p:nvSpPr>
        <p:spPr>
          <a:xfrm>
            <a:off x="14410078" y="3237397"/>
            <a:ext cx="1486937" cy="430887"/>
          </a:xfrm>
          <a:prstGeom prst="rect">
            <a:avLst/>
          </a:prstGeom>
          <a:noFill/>
          <a:ln>
            <a:noFill/>
          </a:ln>
        </p:spPr>
        <p:txBody>
          <a:bodyPr spcFirstLastPara="1" wrap="square" lIns="0" tIns="0" rIns="0" bIns="0" anchor="t" anchorCtr="0">
            <a:spAutoFit/>
          </a:bodyPr>
          <a:lstStyle/>
          <a:p>
            <a:pPr marL="0" marR="0" lvl="0" indent="0" algn="ctr" rtl="0">
              <a:lnSpc>
                <a:spcPct val="139983"/>
              </a:lnSpc>
              <a:spcBef>
                <a:spcPts val="0"/>
              </a:spcBef>
              <a:spcAft>
                <a:spcPts val="0"/>
              </a:spcAft>
              <a:buNone/>
            </a:pPr>
            <a:r>
              <a:rPr lang="en-GB" sz="2000">
                <a:solidFill>
                  <a:schemeClr val="tx1"/>
                </a:solidFill>
                <a:latin typeface="Merriweather"/>
                <a:ea typeface="Overpass"/>
                <a:cs typeface="Overpass"/>
                <a:sym typeface="Overpass"/>
              </a:rPr>
              <a:t>Stroke</a:t>
            </a:r>
            <a:endParaRPr lang="en-US" sz="2000">
              <a:solidFill>
                <a:schemeClr val="tx1"/>
              </a:solidFill>
              <a:latin typeface="Merriweather"/>
            </a:endParaRPr>
          </a:p>
        </p:txBody>
      </p:sp>
      <p:sp>
        <p:nvSpPr>
          <p:cNvPr id="2" name="TextBox 1">
            <a:extLst>
              <a:ext uri="{FF2B5EF4-FFF2-40B4-BE49-F238E27FC236}">
                <a16:creationId xmlns:a16="http://schemas.microsoft.com/office/drawing/2014/main" id="{18BE3604-979C-63CA-E28B-A5E2F65E0105}"/>
              </a:ext>
            </a:extLst>
          </p:cNvPr>
          <p:cNvSpPr txBox="1"/>
          <p:nvPr/>
        </p:nvSpPr>
        <p:spPr>
          <a:xfrm>
            <a:off x="2513581" y="6303117"/>
            <a:ext cx="14687661" cy="3847207"/>
          </a:xfrm>
          <a:prstGeom prst="rect">
            <a:avLst/>
          </a:prstGeom>
          <a:noFill/>
        </p:spPr>
        <p:txBody>
          <a:bodyPr wrap="square" lIns="91440" tIns="45720" rIns="91440" bIns="45720" rtlCol="0" anchor="t">
            <a:spAutoFit/>
          </a:bodyPr>
          <a:lstStyle/>
          <a:p>
            <a:r>
              <a:rPr lang="en-US" sz="2400" b="1">
                <a:latin typeface="Merriweather"/>
              </a:rPr>
              <a:t>Case Study Southampton 2023</a:t>
            </a:r>
          </a:p>
          <a:p>
            <a:endParaRPr lang="en-US" sz="2000">
              <a:latin typeface="Merriweather"/>
            </a:endParaRPr>
          </a:p>
          <a:p>
            <a:r>
              <a:rPr lang="en-US" sz="2000">
                <a:latin typeface="Merriweather"/>
              </a:rPr>
              <a:t>Client A was experiencing high risk domestic abuse and sexual violence. She shared with the GP that she felt she was going through early menopause as she was dry and uncomfortable during sex, she shared that she was feeling confused and struggling with her memory and had pain during sex. The client had been told by her perpetrator that she was dry and suggested she may have something wrong with her. The client was being threatened to take part in sexual acts that she did not feel comfortable with and were being shared online. </a:t>
            </a:r>
          </a:p>
          <a:p>
            <a:endParaRPr lang="en-US" sz="2000">
              <a:latin typeface="Merriweather"/>
            </a:endParaRPr>
          </a:p>
          <a:p>
            <a:r>
              <a:rPr lang="en-US" sz="2000">
                <a:latin typeface="Merriweather"/>
              </a:rPr>
              <a:t>In  appointments that followed the GP told her she was not going through the early menopause and there is nothing medically wrong. They suggested this may be relating to the relationship . The GP did not explore sexual consent or domestic abuse.  This client ended up fleeing her location and seeking support in refuge but she stayed in the relationship for years following this appointment. </a:t>
            </a:r>
            <a:endParaRPr lang="en-GB" sz="2000">
              <a:latin typeface="Merriweather"/>
            </a:endParaRPr>
          </a:p>
        </p:txBody>
      </p:sp>
      <p:sp>
        <p:nvSpPr>
          <p:cNvPr id="9" name="TextBox 8">
            <a:extLst>
              <a:ext uri="{FF2B5EF4-FFF2-40B4-BE49-F238E27FC236}">
                <a16:creationId xmlns:a16="http://schemas.microsoft.com/office/drawing/2014/main" id="{066504DB-8966-3A75-F732-F4169E3B1CC5}"/>
              </a:ext>
            </a:extLst>
          </p:cNvPr>
          <p:cNvSpPr txBox="1"/>
          <p:nvPr/>
        </p:nvSpPr>
        <p:spPr>
          <a:xfrm>
            <a:off x="3504071" y="5050797"/>
            <a:ext cx="12913454" cy="880904"/>
          </a:xfrm>
          <a:prstGeom prst="rect">
            <a:avLst/>
          </a:prstGeom>
          <a:noFill/>
        </p:spPr>
        <p:txBody>
          <a:bodyPr wrap="square" lIns="91440" tIns="45720" rIns="91440" bIns="45720" anchor="t">
            <a:spAutoFit/>
          </a:bodyPr>
          <a:lstStyle/>
          <a:p>
            <a:pPr algn="ctr">
              <a:lnSpc>
                <a:spcPct val="130010"/>
              </a:lnSpc>
            </a:pPr>
            <a:r>
              <a:rPr lang="en-US" sz="2000" b="1">
                <a:solidFill>
                  <a:srgbClr val="05445E"/>
                </a:solidFill>
                <a:latin typeface="Merriweather"/>
                <a:ea typeface="Overpass"/>
                <a:cs typeface="Overpass"/>
                <a:sym typeface="Overpass"/>
              </a:rPr>
              <a:t> </a:t>
            </a:r>
            <a:r>
              <a:rPr lang="en-US" sz="2000" b="1" err="1">
                <a:solidFill>
                  <a:schemeClr val="tx1"/>
                </a:solidFill>
                <a:latin typeface="Merriweather"/>
                <a:ea typeface="Overpass"/>
                <a:cs typeface="Overpass"/>
                <a:sym typeface="Overpass"/>
              </a:rPr>
              <a:t>Gynaecological</a:t>
            </a:r>
            <a:r>
              <a:rPr lang="en-US" sz="2000" b="1">
                <a:solidFill>
                  <a:schemeClr val="tx1"/>
                </a:solidFill>
                <a:latin typeface="Merriweather"/>
                <a:ea typeface="Overpass"/>
                <a:cs typeface="Overpass"/>
                <a:sym typeface="Overpass"/>
              </a:rPr>
              <a:t> issues are the most consistent, longest lasting and largest physical health difference between abused and non-abused women.</a:t>
            </a:r>
            <a:endParaRPr lang="en-US" sz="2000" b="1">
              <a:solidFill>
                <a:schemeClr val="tx1"/>
              </a:solidFill>
              <a:latin typeface="Merriweather"/>
            </a:endParaRPr>
          </a:p>
        </p:txBody>
      </p:sp>
      <p:pic>
        <p:nvPicPr>
          <p:cNvPr id="11" name="Picture 10" descr="A picture containing text&#10;&#10;Description automatically generated">
            <a:extLst>
              <a:ext uri="{FF2B5EF4-FFF2-40B4-BE49-F238E27FC236}">
                <a16:creationId xmlns:a16="http://schemas.microsoft.com/office/drawing/2014/main" id="{25CBA9F3-F4F9-7719-CCDE-23D5EEBCEB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24934" y="9808230"/>
            <a:ext cx="3062385" cy="476371"/>
          </a:xfrm>
          <a:prstGeom prst="rect">
            <a:avLst/>
          </a:prstGeom>
        </p:spPr>
      </p:pic>
      <p:sp>
        <p:nvSpPr>
          <p:cNvPr id="12" name="TextBox 11">
            <a:extLst>
              <a:ext uri="{FF2B5EF4-FFF2-40B4-BE49-F238E27FC236}">
                <a16:creationId xmlns:a16="http://schemas.microsoft.com/office/drawing/2014/main" id="{B9040DED-8903-FFFE-CBDC-F16FB192D4B0}"/>
              </a:ext>
            </a:extLst>
          </p:cNvPr>
          <p:cNvSpPr txBox="1"/>
          <p:nvPr/>
        </p:nvSpPr>
        <p:spPr>
          <a:xfrm>
            <a:off x="2508277" y="200390"/>
            <a:ext cx="15705261" cy="1077218"/>
          </a:xfrm>
          <a:prstGeom prst="rect">
            <a:avLst/>
          </a:prstGeom>
          <a:noFill/>
        </p:spPr>
        <p:txBody>
          <a:bodyPr wrap="square" lIns="91440" tIns="45720" rIns="91440" bIns="45720" rtlCol="0" anchor="t">
            <a:spAutoFit/>
          </a:bodyPr>
          <a:lstStyle/>
          <a:p>
            <a:r>
              <a:rPr lang="en-US" sz="6000">
                <a:latin typeface="Merriweather"/>
              </a:rPr>
              <a:t>IS DOMESTIC ABUSE A HEALTH ISSUE?</a:t>
            </a:r>
            <a:r>
              <a:rPr lang="en-US" sz="6400">
                <a:latin typeface="Merriweather"/>
              </a:rPr>
              <a:t> </a:t>
            </a:r>
            <a:r>
              <a:rPr lang="en-US" sz="3600">
                <a:latin typeface="Merriweather"/>
              </a:rPr>
              <a:t> </a:t>
            </a:r>
            <a:endParaRPr lang="en-GB" sz="3600">
              <a:latin typeface="Merriweather"/>
            </a:endParaRPr>
          </a:p>
        </p:txBody>
      </p:sp>
      <p:sp>
        <p:nvSpPr>
          <p:cNvPr id="3" name="TextBox 2">
            <a:extLst>
              <a:ext uri="{FF2B5EF4-FFF2-40B4-BE49-F238E27FC236}">
                <a16:creationId xmlns:a16="http://schemas.microsoft.com/office/drawing/2014/main" id="{E5529007-30FC-59B3-2A4A-B30BD7F217B3}"/>
              </a:ext>
            </a:extLst>
          </p:cNvPr>
          <p:cNvSpPr txBox="1"/>
          <p:nvPr/>
        </p:nvSpPr>
        <p:spPr>
          <a:xfrm>
            <a:off x="11879141" y="1778054"/>
            <a:ext cx="2124298"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000">
                <a:solidFill>
                  <a:schemeClr val="tx1"/>
                </a:solidFill>
                <a:latin typeface="Merriweather"/>
              </a:rPr>
              <a:t>Burns/bruises/broken bones</a:t>
            </a:r>
          </a:p>
        </p:txBody>
      </p:sp>
      <p:sp>
        <p:nvSpPr>
          <p:cNvPr id="5" name="TextBox 4">
            <a:extLst>
              <a:ext uri="{FF2B5EF4-FFF2-40B4-BE49-F238E27FC236}">
                <a16:creationId xmlns:a16="http://schemas.microsoft.com/office/drawing/2014/main" id="{D053E99A-1DE3-1450-2B13-615CA63FC496}"/>
              </a:ext>
            </a:extLst>
          </p:cNvPr>
          <p:cNvSpPr txBox="1"/>
          <p:nvPr/>
        </p:nvSpPr>
        <p:spPr>
          <a:xfrm>
            <a:off x="3921002" y="4370622"/>
            <a:ext cx="12253636" cy="707886"/>
          </a:xfrm>
          <a:prstGeom prst="rect">
            <a:avLst/>
          </a:prstGeom>
          <a:noFill/>
        </p:spPr>
        <p:txBody>
          <a:bodyPr wrap="square" lIns="91440" tIns="45720" rIns="91440" bIns="45720" anchor="t">
            <a:spAutoFit/>
          </a:bodyPr>
          <a:lstStyle/>
          <a:p>
            <a:pPr algn="ctr"/>
            <a:r>
              <a:rPr lang="en-GB" sz="2000">
                <a:latin typeface="Merriweather"/>
                <a:ea typeface="Calibri"/>
                <a:cs typeface="Times New Roman"/>
              </a:rPr>
              <a:t>A</a:t>
            </a:r>
            <a:r>
              <a:rPr lang="en-GB" sz="2000">
                <a:effectLst/>
                <a:latin typeface="Merriweather"/>
                <a:ea typeface="Calibri"/>
                <a:cs typeface="Times New Roman"/>
              </a:rPr>
              <a:t>lmost all conditions that can be exacerbated by stress are more common in victims and survivors of DA</a:t>
            </a:r>
            <a:r>
              <a:rPr lang="en-GB" sz="2000">
                <a:latin typeface="Merriweather"/>
                <a:ea typeface="Calibri"/>
                <a:cs typeface="Times New Roman"/>
              </a:rPr>
              <a:t>.</a:t>
            </a:r>
            <a:endParaRPr lang="en-US"/>
          </a:p>
        </p:txBody>
      </p:sp>
      <p:pic>
        <p:nvPicPr>
          <p:cNvPr id="8" name="Picture 7" descr="Logo&#10;&#10;Description automatically generated with low confidence">
            <a:extLst>
              <a:ext uri="{FF2B5EF4-FFF2-40B4-BE49-F238E27FC236}">
                <a16:creationId xmlns:a16="http://schemas.microsoft.com/office/drawing/2014/main" id="{53B6E0EE-BF63-9B12-20CC-1C1C27EEFB7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112" y="199254"/>
            <a:ext cx="2019300" cy="15697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5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7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5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5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 grpId="0"/>
      <p:bldP spid="343" grpId="0"/>
      <p:bldP spid="346" grpId="0"/>
      <p:bldP spid="350" grpId="0"/>
      <p:bldP spid="353" grpId="0"/>
      <p:bldP spid="356" grpId="0"/>
      <p:bldP spid="360" grpId="0"/>
      <p:bldP spid="376" grpId="0"/>
      <p:bldP spid="379" grpId="0"/>
      <p:bldP spid="2" grpId="0"/>
      <p:bldP spid="9"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12"/>
          <p:cNvSpPr/>
          <p:nvPr/>
        </p:nvSpPr>
        <p:spPr>
          <a:xfrm>
            <a:off x="0" y="0"/>
            <a:ext cx="18288000" cy="10287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solidFill>
            <a:schemeClr val="bg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lang="en-GB" sz="1800">
              <a:solidFill>
                <a:schemeClr val="dk1"/>
              </a:solidFill>
              <a:latin typeface="Calibri"/>
              <a:ea typeface="Calibri"/>
              <a:cs typeface="Calibri"/>
              <a:sym typeface="Calibri"/>
            </a:endParaRPr>
          </a:p>
        </p:txBody>
      </p:sp>
      <p:sp>
        <p:nvSpPr>
          <p:cNvPr id="300" name="Google Shape;300;p12"/>
          <p:cNvSpPr/>
          <p:nvPr/>
        </p:nvSpPr>
        <p:spPr>
          <a:xfrm>
            <a:off x="236039" y="8043240"/>
            <a:ext cx="1462497" cy="661889"/>
          </a:xfrm>
          <a:custGeom>
            <a:avLst/>
            <a:gdLst/>
            <a:ahLst/>
            <a:cxnLst/>
            <a:rect l="l" t="t" r="r" b="b"/>
            <a:pathLst>
              <a:path w="1447207" h="654969" extrusionOk="0">
                <a:moveTo>
                  <a:pt x="0" y="0"/>
                </a:moveTo>
                <a:lnTo>
                  <a:pt x="1447207" y="0"/>
                </a:lnTo>
                <a:lnTo>
                  <a:pt x="1447207" y="654969"/>
                </a:lnTo>
                <a:lnTo>
                  <a:pt x="0" y="654969"/>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1" name="Google Shape;301;p12"/>
          <p:cNvSpPr txBox="1"/>
          <p:nvPr/>
        </p:nvSpPr>
        <p:spPr>
          <a:xfrm>
            <a:off x="236039" y="8861108"/>
            <a:ext cx="1764083" cy="805815"/>
          </a:xfrm>
          <a:prstGeom prst="rect">
            <a:avLst/>
          </a:prstGeom>
          <a:noFill/>
          <a:ln>
            <a:noFill/>
          </a:ln>
        </p:spPr>
        <p:txBody>
          <a:bodyPr spcFirstLastPara="1" wrap="square" lIns="0" tIns="0" rIns="0" bIns="0" anchor="t" anchorCtr="0">
            <a:spAutoFit/>
          </a:bodyPr>
          <a:lstStyle/>
          <a:p>
            <a:pPr marL="0" marR="0" lvl="0" indent="0" algn="l" rtl="0">
              <a:lnSpc>
                <a:spcPct val="107000"/>
              </a:lnSpc>
              <a:spcBef>
                <a:spcPts val="0"/>
              </a:spcBef>
              <a:spcAft>
                <a:spcPts val="0"/>
              </a:spcAft>
              <a:buNone/>
            </a:pPr>
            <a:r>
              <a:rPr lang="en-US" sz="1500" b="1" u="none">
                <a:solidFill>
                  <a:srgbClr val="FFFFFF"/>
                </a:solidFill>
                <a:latin typeface="Overpass"/>
                <a:ea typeface="Overpass"/>
                <a:cs typeface="Overpass"/>
                <a:sym typeface="Overpass"/>
              </a:rPr>
              <a:t>©IRISi Ltd </a:t>
            </a:r>
            <a:endParaRPr/>
          </a:p>
          <a:p>
            <a:pPr marL="0" marR="0" lvl="0" indent="0" algn="l" rtl="0">
              <a:lnSpc>
                <a:spcPct val="107000"/>
              </a:lnSpc>
              <a:spcBef>
                <a:spcPts val="0"/>
              </a:spcBef>
              <a:spcAft>
                <a:spcPts val="0"/>
              </a:spcAft>
              <a:buNone/>
            </a:pPr>
            <a:r>
              <a:rPr lang="en-US" sz="1500" b="1" u="none">
                <a:solidFill>
                  <a:srgbClr val="FFFFFF"/>
                </a:solidFill>
                <a:latin typeface="Overpass"/>
                <a:ea typeface="Overpass"/>
                <a:cs typeface="Overpass"/>
                <a:sym typeface="Overpass"/>
              </a:rPr>
              <a:t>and University of Bristol</a:t>
            </a:r>
            <a:endParaRPr/>
          </a:p>
          <a:p>
            <a:pPr marL="0" marR="0" lvl="0" indent="0" algn="l" rtl="0">
              <a:lnSpc>
                <a:spcPct val="107000"/>
              </a:lnSpc>
              <a:spcBef>
                <a:spcPts val="0"/>
              </a:spcBef>
              <a:spcAft>
                <a:spcPts val="0"/>
              </a:spcAft>
              <a:buNone/>
            </a:pPr>
            <a:endParaRPr sz="1500" b="1" u="none">
              <a:solidFill>
                <a:srgbClr val="FFFFFF"/>
              </a:solidFill>
              <a:latin typeface="Overpass"/>
              <a:ea typeface="Overpass"/>
              <a:cs typeface="Overpass"/>
              <a:sym typeface="Overpass"/>
            </a:endParaRPr>
          </a:p>
        </p:txBody>
      </p:sp>
      <p:sp>
        <p:nvSpPr>
          <p:cNvPr id="303" name="Google Shape;303;p12"/>
          <p:cNvSpPr/>
          <p:nvPr/>
        </p:nvSpPr>
        <p:spPr>
          <a:xfrm>
            <a:off x="0" y="-5715"/>
            <a:ext cx="2295525" cy="10292715"/>
          </a:xfrm>
          <a:prstGeom prst="rect">
            <a:avLst/>
          </a:prstGeom>
          <a:solidFill>
            <a:schemeClr val="accent6">
              <a:lumMod val="75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7" name="Google Shape;307;p12"/>
          <p:cNvSpPr/>
          <p:nvPr/>
        </p:nvSpPr>
        <p:spPr>
          <a:xfrm>
            <a:off x="2566987" y="1841199"/>
            <a:ext cx="15047814" cy="7865915"/>
          </a:xfrm>
          <a:custGeom>
            <a:avLst/>
            <a:gdLst/>
            <a:ahLst/>
            <a:cxnLst/>
            <a:rect l="l" t="t" r="r" b="b"/>
            <a:pathLst>
              <a:path w="10798598" h="5644730" extrusionOk="0">
                <a:moveTo>
                  <a:pt x="0" y="0"/>
                </a:moveTo>
                <a:lnTo>
                  <a:pt x="0" y="5644730"/>
                </a:lnTo>
                <a:lnTo>
                  <a:pt x="10798598" y="5644730"/>
                </a:lnTo>
                <a:lnTo>
                  <a:pt x="10798598" y="0"/>
                </a:lnTo>
                <a:lnTo>
                  <a:pt x="0" y="0"/>
                </a:lnTo>
                <a:close/>
                <a:moveTo>
                  <a:pt x="10737638" y="5583770"/>
                </a:moveTo>
                <a:lnTo>
                  <a:pt x="59690" y="5583770"/>
                </a:lnTo>
                <a:lnTo>
                  <a:pt x="59690" y="59690"/>
                </a:lnTo>
                <a:lnTo>
                  <a:pt x="10737638" y="59690"/>
                </a:lnTo>
                <a:lnTo>
                  <a:pt x="10737638" y="558377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8" name="Google Shape;308;p12"/>
          <p:cNvSpPr txBox="1"/>
          <p:nvPr/>
        </p:nvSpPr>
        <p:spPr>
          <a:xfrm>
            <a:off x="2566988" y="287972"/>
            <a:ext cx="22027031" cy="1083374"/>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n-US" sz="6400">
                <a:solidFill>
                  <a:schemeClr val="tx1"/>
                </a:solidFill>
                <a:latin typeface="Merriweather"/>
                <a:ea typeface="Overpass"/>
                <a:cs typeface="Overpass"/>
                <a:sym typeface="Overpass"/>
              </a:rPr>
              <a:t>NON-FATAL STRANGULATION (NFS)</a:t>
            </a:r>
            <a:endParaRPr lang="en-US">
              <a:solidFill>
                <a:schemeClr val="tx1"/>
              </a:solidFill>
              <a:latin typeface="Merriweather"/>
            </a:endParaRPr>
          </a:p>
        </p:txBody>
      </p:sp>
      <p:sp>
        <p:nvSpPr>
          <p:cNvPr id="310" name="Google Shape;310;p12"/>
          <p:cNvSpPr txBox="1"/>
          <p:nvPr/>
        </p:nvSpPr>
        <p:spPr>
          <a:xfrm>
            <a:off x="2685745" y="1954200"/>
            <a:ext cx="6750300" cy="2240613"/>
          </a:xfrm>
          <a:prstGeom prst="rect">
            <a:avLst/>
          </a:prstGeom>
          <a:noFill/>
          <a:ln>
            <a:noFill/>
          </a:ln>
        </p:spPr>
        <p:txBody>
          <a:bodyPr spcFirstLastPara="1" wrap="square" lIns="0" tIns="0" rIns="0" bIns="0" anchor="t" anchorCtr="0">
            <a:spAutoFit/>
          </a:bodyPr>
          <a:lstStyle/>
          <a:p>
            <a:pPr algn="ctr">
              <a:lnSpc>
                <a:spcPct val="140000"/>
              </a:lnSpc>
            </a:pPr>
            <a:r>
              <a:rPr lang="en-US" sz="2400" b="1">
                <a:solidFill>
                  <a:schemeClr val="tx1"/>
                </a:solidFill>
                <a:latin typeface="Merriweather"/>
                <a:ea typeface="Overpass"/>
                <a:cs typeface="Overpass"/>
                <a:sym typeface="Overpass"/>
              </a:rPr>
              <a:t>NON-FATAL SUFFOCATION: </a:t>
            </a:r>
            <a:endParaRPr lang="en-US" sz="2400" b="1">
              <a:solidFill>
                <a:schemeClr val="tx1"/>
              </a:solidFill>
              <a:latin typeface="Merriweather"/>
              <a:ea typeface="Calibri"/>
              <a:cs typeface="Calibri"/>
            </a:endParaRPr>
          </a:p>
          <a:p>
            <a:pPr marL="0" marR="0" lvl="0" indent="0" algn="just" rtl="0">
              <a:lnSpc>
                <a:spcPct val="140000"/>
              </a:lnSpc>
              <a:spcBef>
                <a:spcPts val="0"/>
              </a:spcBef>
              <a:spcAft>
                <a:spcPts val="0"/>
              </a:spcAft>
              <a:buNone/>
            </a:pPr>
            <a:r>
              <a:rPr lang="en-US" sz="2000">
                <a:solidFill>
                  <a:schemeClr val="tx1"/>
                </a:solidFill>
                <a:latin typeface="Merriweather"/>
                <a:ea typeface="Overpass"/>
                <a:cs typeface="Overpass"/>
                <a:sym typeface="Overpass"/>
              </a:rPr>
              <a:t>To deprive a person of air which affects their normal breathing. This definition is wider than that of non-fatal strangulation which requires pressure to the neck.</a:t>
            </a:r>
            <a:endParaRPr sz="2000">
              <a:solidFill>
                <a:schemeClr val="tx1"/>
              </a:solidFill>
              <a:latin typeface="Merriweather"/>
            </a:endParaRPr>
          </a:p>
        </p:txBody>
      </p:sp>
      <p:sp>
        <p:nvSpPr>
          <p:cNvPr id="312" name="Google Shape;312;p12"/>
          <p:cNvSpPr txBox="1"/>
          <p:nvPr/>
        </p:nvSpPr>
        <p:spPr>
          <a:xfrm>
            <a:off x="10406387" y="1848201"/>
            <a:ext cx="7203187" cy="2671501"/>
          </a:xfrm>
          <a:prstGeom prst="rect">
            <a:avLst/>
          </a:prstGeom>
          <a:noFill/>
          <a:ln>
            <a:noFill/>
          </a:ln>
        </p:spPr>
        <p:txBody>
          <a:bodyPr spcFirstLastPara="1" wrap="square" lIns="0" tIns="0" rIns="0" bIns="0" anchor="t" anchorCtr="0">
            <a:spAutoFit/>
          </a:bodyPr>
          <a:lstStyle/>
          <a:p>
            <a:pPr algn="ctr">
              <a:lnSpc>
                <a:spcPct val="140000"/>
              </a:lnSpc>
            </a:pPr>
            <a:r>
              <a:rPr lang="en-US" sz="2400" b="1">
                <a:solidFill>
                  <a:schemeClr val="tx1"/>
                </a:solidFill>
                <a:latin typeface="Merriweather"/>
                <a:ea typeface="Overpass"/>
                <a:cs typeface="Overpass"/>
                <a:sym typeface="Overpass"/>
              </a:rPr>
              <a:t>NON-FATAL STRANGULATION: </a:t>
            </a:r>
            <a:endParaRPr lang="en-US" sz="2400" b="1">
              <a:solidFill>
                <a:schemeClr val="tx1"/>
              </a:solidFill>
              <a:latin typeface="Merriweather"/>
              <a:ea typeface="Calibri"/>
              <a:cs typeface="Calibri"/>
            </a:endParaRPr>
          </a:p>
          <a:p>
            <a:pPr marL="0" marR="0" lvl="0" indent="0" algn="just" rtl="0">
              <a:lnSpc>
                <a:spcPct val="140000"/>
              </a:lnSpc>
              <a:spcBef>
                <a:spcPts val="0"/>
              </a:spcBef>
              <a:spcAft>
                <a:spcPts val="0"/>
              </a:spcAft>
              <a:buNone/>
            </a:pPr>
            <a:r>
              <a:rPr lang="en-US" sz="2000">
                <a:solidFill>
                  <a:schemeClr val="tx1"/>
                </a:solidFill>
                <a:latin typeface="Merriweather"/>
                <a:ea typeface="Overpass"/>
                <a:cs typeface="Overpass"/>
                <a:sym typeface="Overpass"/>
              </a:rPr>
              <a:t>Applying any form of pressure to the neck whether gently or with some force that could obstruct or compress the airways or blood flow. Strangulation does not require a particular level of pressure or force within its ordinary meaning, and it does not require any injury.</a:t>
            </a:r>
            <a:endParaRPr sz="2000">
              <a:solidFill>
                <a:schemeClr val="tx1"/>
              </a:solidFill>
              <a:latin typeface="Merriweather"/>
            </a:endParaRPr>
          </a:p>
        </p:txBody>
      </p:sp>
      <p:pic>
        <p:nvPicPr>
          <p:cNvPr id="3" name="Picture 2" descr="A picture containing text&#10;&#10;Description automatically generated">
            <a:extLst>
              <a:ext uri="{FF2B5EF4-FFF2-40B4-BE49-F238E27FC236}">
                <a16:creationId xmlns:a16="http://schemas.microsoft.com/office/drawing/2014/main" id="{359E70FA-3C84-2047-A5D1-0E093791BA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24934" y="9710259"/>
            <a:ext cx="3062385" cy="476371"/>
          </a:xfrm>
          <a:prstGeom prst="rect">
            <a:avLst/>
          </a:prstGeom>
        </p:spPr>
      </p:pic>
      <p:pic>
        <p:nvPicPr>
          <p:cNvPr id="6" name="Picture 5" descr="Logo&#10;&#10;Description automatically generated with low confidence">
            <a:extLst>
              <a:ext uri="{FF2B5EF4-FFF2-40B4-BE49-F238E27FC236}">
                <a16:creationId xmlns:a16="http://schemas.microsoft.com/office/drawing/2014/main" id="{0A116934-6917-2483-CBB1-90ECA2E6C0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112" y="199254"/>
            <a:ext cx="2019300" cy="1569720"/>
          </a:xfrm>
          <a:prstGeom prst="rect">
            <a:avLst/>
          </a:prstGeom>
        </p:spPr>
      </p:pic>
      <p:sp>
        <p:nvSpPr>
          <p:cNvPr id="4" name="Rectangle: Rounded Corners 3">
            <a:extLst>
              <a:ext uri="{FF2B5EF4-FFF2-40B4-BE49-F238E27FC236}">
                <a16:creationId xmlns:a16="http://schemas.microsoft.com/office/drawing/2014/main" id="{F3DC67C8-4881-F3F5-3887-396932E15EE8}"/>
              </a:ext>
            </a:extLst>
          </p:cNvPr>
          <p:cNvSpPr/>
          <p:nvPr/>
        </p:nvSpPr>
        <p:spPr>
          <a:xfrm>
            <a:off x="7983795" y="5379320"/>
            <a:ext cx="4485736" cy="3817188"/>
          </a:xfrm>
          <a:prstGeom prst="roundRect">
            <a:avLst/>
          </a:prstGeom>
          <a:solidFill>
            <a:srgbClr val="ED7D3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aseline="0">
                <a:solidFill>
                  <a:schemeClr val="tx1"/>
                </a:solidFill>
                <a:latin typeface="Merriweather"/>
              </a:rPr>
              <a:t>1 in 4 women accessing community and refuge services reported having experienced strangulation or suffocation.</a:t>
            </a:r>
          </a:p>
          <a:p>
            <a:pPr algn="ctr"/>
            <a:endParaRPr lang="en-US" sz="2000">
              <a:solidFill>
                <a:schemeClr val="tx1"/>
              </a:solidFill>
              <a:latin typeface="Merriweather"/>
              <a:cs typeface="Arial"/>
            </a:endParaRPr>
          </a:p>
          <a:p>
            <a:pPr algn="ctr"/>
            <a:r>
              <a:rPr lang="en-US">
                <a:solidFill>
                  <a:schemeClr val="tx1"/>
                </a:solidFill>
                <a:latin typeface="Merriweather"/>
                <a:cs typeface="Arial"/>
              </a:rPr>
              <a:t>Institute for addressing strangulation March 2023</a:t>
            </a:r>
            <a:endParaRPr lang="en-US" sz="2000">
              <a:solidFill>
                <a:schemeClr val="tx1"/>
              </a:solidFill>
              <a:latin typeface="Merriweather"/>
              <a:cs typeface="Arial"/>
            </a:endParaRPr>
          </a:p>
        </p:txBody>
      </p:sp>
      <p:sp>
        <p:nvSpPr>
          <p:cNvPr id="7" name="Rectangle: Rounded Corners 6">
            <a:extLst>
              <a:ext uri="{FF2B5EF4-FFF2-40B4-BE49-F238E27FC236}">
                <a16:creationId xmlns:a16="http://schemas.microsoft.com/office/drawing/2014/main" id="{558FEFE0-FCE3-7A0B-2229-B75EC65329AD}"/>
              </a:ext>
            </a:extLst>
          </p:cNvPr>
          <p:cNvSpPr/>
          <p:nvPr/>
        </p:nvSpPr>
        <p:spPr>
          <a:xfrm>
            <a:off x="13396869" y="5422451"/>
            <a:ext cx="4550434" cy="3752490"/>
          </a:xfrm>
          <a:prstGeom prst="roundRect">
            <a:avLst/>
          </a:prstGeom>
          <a:solidFill>
            <a:srgbClr val="ED7D3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just"/>
            <a:endParaRPr lang="en-US" sz="2000">
              <a:solidFill>
                <a:schemeClr val="tx1"/>
              </a:solidFill>
              <a:latin typeface="Merriweather"/>
              <a:cs typeface="Segoe UI"/>
            </a:endParaRPr>
          </a:p>
          <a:p>
            <a:pPr marL="220345" lvl="1" algn="just"/>
            <a:endParaRPr lang="en-US" sz="2000">
              <a:solidFill>
                <a:schemeClr val="tx1"/>
              </a:solidFill>
              <a:latin typeface="Merriweather"/>
              <a:cs typeface="Arial"/>
            </a:endParaRPr>
          </a:p>
          <a:p>
            <a:pPr marL="220345" lvl="1" algn="just"/>
            <a:endParaRPr lang="en-US" sz="2000">
              <a:solidFill>
                <a:schemeClr val="tx1"/>
              </a:solidFill>
              <a:latin typeface="Merriweather"/>
              <a:cs typeface="Arial"/>
            </a:endParaRPr>
          </a:p>
          <a:p>
            <a:pPr marL="220345" lvl="1" algn="just"/>
            <a:r>
              <a:rPr lang="en-US" sz="2000">
                <a:solidFill>
                  <a:schemeClr val="tx1"/>
                </a:solidFill>
                <a:latin typeface="Merriweather"/>
                <a:cs typeface="Arial"/>
              </a:rPr>
              <a:t>Women who are subjected to non-fatal strangulation are 7 times more likely to be killed.</a:t>
            </a:r>
            <a:endParaRPr lang="en-US">
              <a:solidFill>
                <a:schemeClr val="tx1"/>
              </a:solidFill>
              <a:cs typeface="Arial"/>
            </a:endParaRPr>
          </a:p>
          <a:p>
            <a:pPr marL="220345" lvl="1" algn="just"/>
            <a:endParaRPr lang="en-US" sz="2000">
              <a:solidFill>
                <a:schemeClr val="tx1"/>
              </a:solidFill>
              <a:latin typeface="Merriweather"/>
              <a:cs typeface="Arial"/>
            </a:endParaRPr>
          </a:p>
          <a:p>
            <a:pPr marL="220345" lvl="1" algn="just"/>
            <a:endParaRPr lang="en-US">
              <a:solidFill>
                <a:srgbClr val="212121"/>
              </a:solidFill>
              <a:latin typeface="Merriweather"/>
              <a:ea typeface="+mn-lt"/>
              <a:cs typeface="+mn-lt"/>
            </a:endParaRPr>
          </a:p>
          <a:p>
            <a:pPr marL="220345" lvl="1" algn="just"/>
            <a:r>
              <a:rPr lang="en-US">
                <a:solidFill>
                  <a:srgbClr val="212121"/>
                </a:solidFill>
                <a:latin typeface="Merriweather"/>
                <a:ea typeface="+mn-lt"/>
                <a:cs typeface="+mn-lt"/>
              </a:rPr>
              <a:t>Glass N, Laughon K, Campbell J, Block CR, Hanson G, Sharps PW, Taliaferro E. Non-fatal strangulation is an important risk factor for homicide of women. J Emerg Med. 2008 Oct;35(3):329-35.</a:t>
            </a:r>
            <a:r>
              <a:rPr lang="en-US">
                <a:solidFill>
                  <a:schemeClr val="tx1"/>
                </a:solidFill>
                <a:latin typeface="Merriweather"/>
                <a:cs typeface="Arial"/>
              </a:rPr>
              <a:t> </a:t>
            </a:r>
            <a:endParaRPr lang="en-US">
              <a:solidFill>
                <a:schemeClr val="tx1"/>
              </a:solidFill>
              <a:latin typeface="Merriweather"/>
            </a:endParaRPr>
          </a:p>
          <a:p>
            <a:pPr algn="ctr"/>
            <a:endParaRPr lang="en-US" sz="2000">
              <a:solidFill>
                <a:schemeClr val="tx1"/>
              </a:solidFill>
              <a:latin typeface="Merriweather"/>
              <a:cs typeface="Arial"/>
            </a:endParaRPr>
          </a:p>
        </p:txBody>
      </p:sp>
      <p:sp>
        <p:nvSpPr>
          <p:cNvPr id="8" name="Rectangle: Rounded Corners 7">
            <a:extLst>
              <a:ext uri="{FF2B5EF4-FFF2-40B4-BE49-F238E27FC236}">
                <a16:creationId xmlns:a16="http://schemas.microsoft.com/office/drawing/2014/main" id="{6354F272-8DB9-9524-4F04-B7389AECB6D3}"/>
              </a:ext>
            </a:extLst>
          </p:cNvPr>
          <p:cNvSpPr/>
          <p:nvPr/>
        </p:nvSpPr>
        <p:spPr>
          <a:xfrm>
            <a:off x="2484453" y="5379319"/>
            <a:ext cx="4507303" cy="3752490"/>
          </a:xfrm>
          <a:prstGeom prst="roundRect">
            <a:avLst/>
          </a:prstGeom>
          <a:solidFill>
            <a:srgbClr val="ED7D3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457200" lvl="1"/>
            <a:r>
              <a:rPr lang="en-US" sz="2000">
                <a:solidFill>
                  <a:schemeClr val="tx1"/>
                </a:solidFill>
                <a:latin typeface="Merriweather"/>
                <a:cs typeface="Arial"/>
              </a:rPr>
              <a:t>The offence of Non-fatal strangulation came into force on the 7th June 2022.</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303;p12">
            <a:extLst>
              <a:ext uri="{FF2B5EF4-FFF2-40B4-BE49-F238E27FC236}">
                <a16:creationId xmlns:a16="http://schemas.microsoft.com/office/drawing/2014/main" id="{3A4DFB4D-0972-E9FC-88B9-189263EF9FBD}"/>
              </a:ext>
            </a:extLst>
          </p:cNvPr>
          <p:cNvSpPr/>
          <p:nvPr/>
        </p:nvSpPr>
        <p:spPr>
          <a:xfrm>
            <a:off x="0" y="-5715"/>
            <a:ext cx="2295525" cy="10292715"/>
          </a:xfrm>
          <a:prstGeom prst="rect">
            <a:avLst/>
          </a:prstGeom>
          <a:solidFill>
            <a:schemeClr val="accent6">
              <a:lumMod val="75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7" name="Picture 6" descr="A picture containing text&#10;&#10;Description automatically generated">
            <a:extLst>
              <a:ext uri="{FF2B5EF4-FFF2-40B4-BE49-F238E27FC236}">
                <a16:creationId xmlns:a16="http://schemas.microsoft.com/office/drawing/2014/main" id="{9A5B9008-9AD6-07A1-C4FD-2216402715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24934" y="9808230"/>
            <a:ext cx="3062385" cy="476371"/>
          </a:xfrm>
          <a:prstGeom prst="rect">
            <a:avLst/>
          </a:prstGeom>
        </p:spPr>
      </p:pic>
      <p:sp>
        <p:nvSpPr>
          <p:cNvPr id="8" name="Google Shape;308;p12">
            <a:extLst>
              <a:ext uri="{FF2B5EF4-FFF2-40B4-BE49-F238E27FC236}">
                <a16:creationId xmlns:a16="http://schemas.microsoft.com/office/drawing/2014/main" id="{DBCAA5D8-5DA6-EB36-2FD4-76A23F449837}"/>
              </a:ext>
            </a:extLst>
          </p:cNvPr>
          <p:cNvSpPr txBox="1"/>
          <p:nvPr/>
        </p:nvSpPr>
        <p:spPr>
          <a:xfrm>
            <a:off x="2344326" y="198907"/>
            <a:ext cx="15665050" cy="1083374"/>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n-US" sz="6400">
                <a:solidFill>
                  <a:schemeClr val="tx1"/>
                </a:solidFill>
                <a:latin typeface="Merriweather"/>
                <a:ea typeface="Overpass"/>
                <a:cs typeface="Overpass"/>
                <a:sym typeface="Overpass"/>
              </a:rPr>
              <a:t>NON-FATAL STRANGULATION (NFS)</a:t>
            </a:r>
            <a:endParaRPr lang="en-US">
              <a:solidFill>
                <a:schemeClr val="tx1"/>
              </a:solidFill>
              <a:latin typeface="Merriweather"/>
            </a:endParaRPr>
          </a:p>
        </p:txBody>
      </p:sp>
      <p:sp>
        <p:nvSpPr>
          <p:cNvPr id="9" name="TextBox 8">
            <a:extLst>
              <a:ext uri="{FF2B5EF4-FFF2-40B4-BE49-F238E27FC236}">
                <a16:creationId xmlns:a16="http://schemas.microsoft.com/office/drawing/2014/main" id="{1A532BAD-D071-6587-5EF9-64B995620674}"/>
              </a:ext>
            </a:extLst>
          </p:cNvPr>
          <p:cNvSpPr txBox="1"/>
          <p:nvPr/>
        </p:nvSpPr>
        <p:spPr>
          <a:xfrm rot="10800000" flipH="1" flipV="1">
            <a:off x="2727218" y="4585801"/>
            <a:ext cx="14460345" cy="6324808"/>
          </a:xfrm>
          <a:prstGeom prst="rect">
            <a:avLst/>
          </a:prstGeom>
          <a:noFill/>
        </p:spPr>
        <p:txBody>
          <a:bodyPr wrap="square" lIns="91440" tIns="45720" rIns="91440" bIns="45720" rtlCol="0" anchor="t">
            <a:spAutoFit/>
          </a:bodyPr>
          <a:lstStyle/>
          <a:p>
            <a:pPr marL="342900" indent="-342900">
              <a:buFont typeface="Arial"/>
              <a:buChar char="•"/>
            </a:pPr>
            <a:endParaRPr lang="en-US" sz="2000">
              <a:latin typeface="Merriweather"/>
            </a:endParaRPr>
          </a:p>
          <a:p>
            <a:pPr marL="342900" indent="-342900">
              <a:buChar char="•"/>
            </a:pPr>
            <a:r>
              <a:rPr lang="en-US" sz="2000">
                <a:latin typeface="Merriweather"/>
              </a:rPr>
              <a:t>Patients do not have to use the language, 'strangled'. Patients may use language such as “grabbed, held by neck/ throat, choked, pinned me down”. They may also use the term “breath play” </a:t>
            </a:r>
            <a:r>
              <a:rPr lang="en-US" sz="2000">
                <a:solidFill>
                  <a:schemeClr val="tx1"/>
                </a:solidFill>
                <a:latin typeface="Merriweather"/>
                <a:hlinkClick r:id="rId4">
                  <a:extLst>
                    <a:ext uri="{A12FA001-AC4F-418D-AE19-62706E023703}">
                      <ahyp:hlinkClr xmlns:ahyp="http://schemas.microsoft.com/office/drawing/2018/hyperlinkcolor" val="tx"/>
                    </a:ext>
                  </a:extLst>
                </a:hlinkClick>
              </a:rPr>
              <a:t>(ifas.org.uk)</a:t>
            </a:r>
            <a:endParaRPr lang="en-US" sz="2000" b="1">
              <a:solidFill>
                <a:schemeClr val="tx1"/>
              </a:solidFill>
              <a:latin typeface="Merriweather"/>
              <a:hlinkClick r:id="" action="ppaction://noaction">
                <a:extLst>
                  <a:ext uri="{A12FA001-AC4F-418D-AE19-62706E023703}">
                    <ahyp:hlinkClr xmlns:ahyp="http://schemas.microsoft.com/office/drawing/2018/hyperlinkcolor" val="tx"/>
                  </a:ext>
                </a:extLst>
              </a:hlinkClick>
            </a:endParaRPr>
          </a:p>
          <a:p>
            <a:pPr marL="342900" indent="-342900">
              <a:buFont typeface="Arial"/>
              <a:buChar char="•"/>
            </a:pPr>
            <a:endParaRPr lang="en-US" sz="2000">
              <a:latin typeface="Merriweather"/>
            </a:endParaRPr>
          </a:p>
          <a:p>
            <a:pPr marL="342900" indent="-342900">
              <a:buFont typeface="Arial"/>
              <a:buChar char="•"/>
            </a:pPr>
            <a:r>
              <a:rPr lang="en-US" sz="2000">
                <a:latin typeface="Merriweather"/>
              </a:rPr>
              <a:t>50% of victims will have no visible external injury to their neck/head as a result of the strangulation. </a:t>
            </a:r>
            <a:endParaRPr lang="en-US" sz="2000" b="1">
              <a:latin typeface="Merriweather"/>
            </a:endParaRPr>
          </a:p>
          <a:p>
            <a:endParaRPr lang="en-US" sz="2000">
              <a:latin typeface="Merriweather"/>
            </a:endParaRPr>
          </a:p>
          <a:p>
            <a:r>
              <a:rPr lang="en-US" sz="2000">
                <a:latin typeface="Merriweather"/>
              </a:rPr>
              <a:t> •  A lack of visible injury must not influence decision making around proceeding with radiological investigation. NFS can have serious consequences such as carotid artery dissection, stroke, acquired brain injury (Institute for  addressing strangulation).</a:t>
            </a:r>
          </a:p>
          <a:p>
            <a:endParaRPr lang="en-US" sz="2000">
              <a:latin typeface="Merriweather"/>
            </a:endParaRPr>
          </a:p>
          <a:p>
            <a:pPr marL="342900" indent="-342900">
              <a:buFont typeface="Arial" panose="020B0604020202020204" pitchFamily="34" charset="0"/>
              <a:buChar char="•"/>
            </a:pPr>
            <a:r>
              <a:rPr lang="en-US" sz="2000">
                <a:solidFill>
                  <a:srgbClr val="090C0C"/>
                </a:solidFill>
                <a:latin typeface="Merriweather"/>
              </a:rPr>
              <a:t>60</a:t>
            </a:r>
            <a:r>
              <a:rPr lang="en-US" sz="2000" b="0" i="0">
                <a:solidFill>
                  <a:srgbClr val="090C0C"/>
                </a:solidFill>
                <a:effectLst/>
                <a:latin typeface="Merriweather"/>
              </a:rPr>
              <a:t> survivors in England and Wales took part in a </a:t>
            </a:r>
            <a:r>
              <a:rPr lang="en-US" sz="2000">
                <a:solidFill>
                  <a:srgbClr val="090C0C"/>
                </a:solidFill>
                <a:latin typeface="Merriweather"/>
              </a:rPr>
              <a:t>study-</a:t>
            </a:r>
            <a:r>
              <a:rPr lang="en-US" sz="2000" b="0" i="0">
                <a:solidFill>
                  <a:srgbClr val="090C0C"/>
                </a:solidFill>
                <a:effectLst/>
                <a:latin typeface="Merriweather"/>
              </a:rPr>
              <a:t> More than 55% of survivors screened positive on the Brain Injury Screening Index, which is an indicator of brain injury, while 80% of survivors reported at least one significant blow to the head. More than 75% of survivors reported they had been held in a way that they felt they could not breathe, and 46% reported being strangled at least once. (Centre for women and justice, D</a:t>
            </a:r>
            <a:r>
              <a:rPr lang="en-US" sz="2000">
                <a:solidFill>
                  <a:srgbClr val="090C0C"/>
                </a:solidFill>
                <a:latin typeface="Merriweather"/>
              </a:rPr>
              <a:t>A &amp; brain injury</a:t>
            </a:r>
            <a:r>
              <a:rPr lang="en-US" sz="2000" b="0" i="0">
                <a:solidFill>
                  <a:srgbClr val="090C0C"/>
                </a:solidFill>
                <a:effectLst/>
                <a:latin typeface="Merriweather"/>
              </a:rPr>
              <a:t>)</a:t>
            </a:r>
          </a:p>
          <a:p>
            <a:pPr marL="342900" indent="-342900">
              <a:buFont typeface="Arial" panose="020B0604020202020204" pitchFamily="34" charset="0"/>
              <a:buChar char="•"/>
            </a:pPr>
            <a:endParaRPr lang="en-US" sz="2000" u="none" strike="noStrike">
              <a:solidFill>
                <a:srgbClr val="090C0C"/>
              </a:solidFill>
              <a:latin typeface="Merriweather"/>
            </a:endParaRPr>
          </a:p>
          <a:p>
            <a:pPr marL="342900" indent="-342900">
              <a:buFont typeface="Arial" panose="020B0604020202020204" pitchFamily="34" charset="0"/>
              <a:buChar char="•"/>
            </a:pPr>
            <a:endParaRPr lang="en-US" sz="2000">
              <a:solidFill>
                <a:srgbClr val="090C0C"/>
              </a:solidFill>
              <a:latin typeface="Merriweather"/>
            </a:endParaRPr>
          </a:p>
          <a:p>
            <a:endParaRPr lang="en-US" sz="2000" b="1" i="1">
              <a:latin typeface="Merriweather"/>
            </a:endParaRPr>
          </a:p>
          <a:p>
            <a:pPr marL="342900" indent="-342900">
              <a:buFont typeface="Arial" panose="020B0604020202020204" pitchFamily="34" charset="0"/>
              <a:buChar char="•"/>
            </a:pPr>
            <a:endParaRPr lang="en-US" sz="2000">
              <a:solidFill>
                <a:srgbClr val="090C0C"/>
              </a:solidFill>
              <a:latin typeface="Merriweather"/>
            </a:endParaRPr>
          </a:p>
          <a:p>
            <a:endParaRPr lang="en-US" sz="2500">
              <a:solidFill>
                <a:srgbClr val="090C0C"/>
              </a:solidFill>
              <a:latin typeface="Overpass" panose="020B0604020202020204" charset="0"/>
            </a:endParaRPr>
          </a:p>
        </p:txBody>
      </p:sp>
      <p:pic>
        <p:nvPicPr>
          <p:cNvPr id="3" name="Picture 2" descr="Logo&#10;&#10;Description automatically generated with low confidence">
            <a:extLst>
              <a:ext uri="{FF2B5EF4-FFF2-40B4-BE49-F238E27FC236}">
                <a16:creationId xmlns:a16="http://schemas.microsoft.com/office/drawing/2014/main" id="{AF7DB3B0-CB74-B2C7-BE48-A5565479F4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8112" y="199254"/>
            <a:ext cx="2019300" cy="1569720"/>
          </a:xfrm>
          <a:prstGeom prst="rect">
            <a:avLst/>
          </a:prstGeom>
        </p:spPr>
      </p:pic>
      <p:sp>
        <p:nvSpPr>
          <p:cNvPr id="10" name="Rectangle: Rounded Corners 9">
            <a:extLst>
              <a:ext uri="{FF2B5EF4-FFF2-40B4-BE49-F238E27FC236}">
                <a16:creationId xmlns:a16="http://schemas.microsoft.com/office/drawing/2014/main" id="{64A73998-4C72-408E-C381-A5EEEA6E8B6F}"/>
              </a:ext>
            </a:extLst>
          </p:cNvPr>
          <p:cNvSpPr/>
          <p:nvPr/>
        </p:nvSpPr>
        <p:spPr>
          <a:xfrm>
            <a:off x="5938952" y="1642724"/>
            <a:ext cx="7936301" cy="2868283"/>
          </a:xfrm>
          <a:prstGeom prst="roundRect">
            <a:avLst/>
          </a:prstGeom>
          <a:solidFill>
            <a:srgbClr val="ED7D3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chemeClr val="dk1"/>
                </a:solidFill>
                <a:latin typeface="Merriweather"/>
                <a:ea typeface="Calibri"/>
                <a:cs typeface="Calibri"/>
              </a:rPr>
              <a:t> </a:t>
            </a:r>
            <a:r>
              <a:rPr lang="en-US" sz="2000" b="0" i="0">
                <a:solidFill>
                  <a:schemeClr val="dk1"/>
                </a:solidFill>
                <a:latin typeface="Merriweather"/>
                <a:ea typeface="Calibri"/>
                <a:cs typeface="Calibri"/>
              </a:rPr>
              <a:t> “S</a:t>
            </a:r>
            <a:r>
              <a:rPr lang="en-US" sz="2000" b="0" i="1">
                <a:solidFill>
                  <a:schemeClr val="dk1"/>
                </a:solidFill>
                <a:latin typeface="Merriweather"/>
                <a:ea typeface="Calibri"/>
                <a:cs typeface="Calibri"/>
              </a:rPr>
              <a:t>trangulation was probably the main one and he would do it to the point that I would pass out, to the point I wet myself, which I would later learn wasn’t because I was scared. It was because I was dying.”</a:t>
            </a:r>
          </a:p>
          <a:p>
            <a:pPr algn="ctr"/>
            <a:r>
              <a:rPr lang="en-US">
                <a:solidFill>
                  <a:schemeClr val="dk1"/>
                </a:solidFill>
                <a:latin typeface="Merriweather"/>
                <a:ea typeface="+mn-lt"/>
                <a:cs typeface="+mn-lt"/>
              </a:rPr>
              <a:t>(Centre for justice DA and brain injury)</a:t>
            </a:r>
            <a:endParaRPr lang="en-US" i="1">
              <a:solidFill>
                <a:schemeClr val="dk1"/>
              </a:solidFill>
              <a:latin typeface="Merriweather"/>
              <a:cs typeface="Arial"/>
            </a:endParaRPr>
          </a:p>
          <a:p>
            <a:pPr algn="ctr"/>
            <a:endParaRPr lang="en-US" sz="2000" i="1">
              <a:solidFill>
                <a:schemeClr val="dk1"/>
              </a:solidFill>
              <a:latin typeface="Merriweather"/>
              <a:ea typeface="Calibri"/>
              <a:cs typeface="Calibri"/>
            </a:endParaRPr>
          </a:p>
        </p:txBody>
      </p:sp>
    </p:spTree>
    <p:extLst>
      <p:ext uri="{BB962C8B-B14F-4D97-AF65-F5344CB8AC3E}">
        <p14:creationId xmlns:p14="http://schemas.microsoft.com/office/powerpoint/2010/main" val="194906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7" name="Google Shape;387;p12"/>
          <p:cNvSpPr/>
          <p:nvPr/>
        </p:nvSpPr>
        <p:spPr>
          <a:xfrm>
            <a:off x="1263" y="816"/>
            <a:ext cx="2295525" cy="10292715"/>
          </a:xfrm>
          <a:prstGeom prst="rect">
            <a:avLst/>
          </a:prstGeom>
          <a:solidFill>
            <a:schemeClr val="accent6">
              <a:lumMod val="75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1" name="Google Shape;391;p12"/>
          <p:cNvSpPr txBox="1"/>
          <p:nvPr/>
        </p:nvSpPr>
        <p:spPr>
          <a:xfrm>
            <a:off x="2491742" y="309332"/>
            <a:ext cx="12830065" cy="1083374"/>
          </a:xfrm>
          <a:prstGeom prst="rect">
            <a:avLst/>
          </a:prstGeom>
          <a:noFill/>
          <a:ln>
            <a:noFill/>
          </a:ln>
        </p:spPr>
        <p:txBody>
          <a:bodyPr spcFirstLastPara="1" wrap="square" lIns="0" tIns="0" rIns="0" bIns="0" anchor="t" anchorCtr="0">
            <a:spAutoFit/>
          </a:bodyPr>
          <a:lstStyle/>
          <a:p>
            <a:pPr marL="0" marR="0" lvl="0" indent="0" algn="l" rtl="0">
              <a:lnSpc>
                <a:spcPct val="110002"/>
              </a:lnSpc>
              <a:spcBef>
                <a:spcPts val="0"/>
              </a:spcBef>
              <a:spcAft>
                <a:spcPts val="0"/>
              </a:spcAft>
              <a:buNone/>
            </a:pPr>
            <a:r>
              <a:rPr lang="en-GB" sz="6400">
                <a:solidFill>
                  <a:schemeClr val="tx1"/>
                </a:solidFill>
                <a:latin typeface="Merriweather"/>
                <a:ea typeface="Overpass"/>
                <a:cs typeface="Overpass"/>
                <a:sym typeface="Overpass"/>
              </a:rPr>
              <a:t>DA</a:t>
            </a:r>
            <a:r>
              <a:rPr lang="en-GB" sz="6400" u="none">
                <a:solidFill>
                  <a:schemeClr val="tx1"/>
                </a:solidFill>
                <a:latin typeface="Merriweather"/>
                <a:ea typeface="Overpass"/>
                <a:cs typeface="Overpass"/>
                <a:sym typeface="Overpass"/>
              </a:rPr>
              <a:t> AND MENTAL HEALTH</a:t>
            </a:r>
            <a:endParaRPr lang="en-US" sz="6400">
              <a:solidFill>
                <a:schemeClr val="tx1"/>
              </a:solidFill>
              <a:latin typeface="Merriweather"/>
            </a:endParaRPr>
          </a:p>
        </p:txBody>
      </p:sp>
      <p:pic>
        <p:nvPicPr>
          <p:cNvPr id="6" name="Picture 5" descr="A picture containing text&#10;&#10;Description automatically generated">
            <a:extLst>
              <a:ext uri="{FF2B5EF4-FFF2-40B4-BE49-F238E27FC236}">
                <a16:creationId xmlns:a16="http://schemas.microsoft.com/office/drawing/2014/main" id="{26419541-C20E-1813-C9A6-8BE34A10FB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24934" y="9808230"/>
            <a:ext cx="3062385" cy="476371"/>
          </a:xfrm>
          <a:prstGeom prst="rect">
            <a:avLst/>
          </a:prstGeom>
        </p:spPr>
      </p:pic>
      <p:sp>
        <p:nvSpPr>
          <p:cNvPr id="9" name="TextBox 8">
            <a:extLst>
              <a:ext uri="{FF2B5EF4-FFF2-40B4-BE49-F238E27FC236}">
                <a16:creationId xmlns:a16="http://schemas.microsoft.com/office/drawing/2014/main" id="{CC9058B2-0073-A7AB-1882-23D67D35D7D0}"/>
              </a:ext>
            </a:extLst>
          </p:cNvPr>
          <p:cNvSpPr txBox="1"/>
          <p:nvPr/>
        </p:nvSpPr>
        <p:spPr>
          <a:xfrm>
            <a:off x="10515038" y="2129982"/>
            <a:ext cx="6390067" cy="2831544"/>
          </a:xfrm>
          <a:prstGeom prst="rect">
            <a:avLst/>
          </a:prstGeom>
          <a:noFill/>
        </p:spPr>
        <p:txBody>
          <a:bodyPr wrap="square" lIns="91440" tIns="45720" rIns="91440" bIns="45720" rtlCol="0" anchor="t">
            <a:spAutoFit/>
          </a:bodyPr>
          <a:lstStyle/>
          <a:p>
            <a:r>
              <a:rPr lang="en-US" sz="2400">
                <a:latin typeface="Merriweather"/>
              </a:rPr>
              <a:t>Victims of abuse by a partner are more than 3x as likely to self-harm and at more than double the risk of having suicidal thoughts. </a:t>
            </a:r>
            <a:endParaRPr lang="en-GB" sz="2400">
              <a:latin typeface="Merriweather"/>
            </a:endParaRPr>
          </a:p>
          <a:p>
            <a:endParaRPr lang="en-US" sz="2000">
              <a:latin typeface="Merriweather"/>
            </a:endParaRPr>
          </a:p>
          <a:p>
            <a:endParaRPr lang="en-US" sz="2000">
              <a:latin typeface="Merriweather"/>
            </a:endParaRPr>
          </a:p>
          <a:p>
            <a:r>
              <a:rPr lang="en-US">
                <a:latin typeface="Merriweather"/>
              </a:rPr>
              <a:t>UK survey of adult mental health for the charity</a:t>
            </a:r>
            <a:endParaRPr lang="en-US"/>
          </a:p>
          <a:p>
            <a:endParaRPr lang="en-US">
              <a:latin typeface="Merriweather"/>
            </a:endParaRPr>
          </a:p>
          <a:p>
            <a:endParaRPr lang="en-US">
              <a:latin typeface="Merriweather"/>
            </a:endParaRPr>
          </a:p>
        </p:txBody>
      </p:sp>
      <p:sp>
        <p:nvSpPr>
          <p:cNvPr id="11" name="TextBox 10">
            <a:extLst>
              <a:ext uri="{FF2B5EF4-FFF2-40B4-BE49-F238E27FC236}">
                <a16:creationId xmlns:a16="http://schemas.microsoft.com/office/drawing/2014/main" id="{F4486AF2-8BB3-C889-A20C-1217CFF41C91}"/>
              </a:ext>
            </a:extLst>
          </p:cNvPr>
          <p:cNvSpPr txBox="1"/>
          <p:nvPr/>
        </p:nvSpPr>
        <p:spPr>
          <a:xfrm>
            <a:off x="3117736" y="1884332"/>
            <a:ext cx="5981368" cy="3477875"/>
          </a:xfrm>
          <a:prstGeom prst="rect">
            <a:avLst/>
          </a:prstGeom>
          <a:noFill/>
        </p:spPr>
        <p:txBody>
          <a:bodyPr wrap="square" lIns="91440" tIns="45720" rIns="91440" bIns="45720" anchor="t">
            <a:spAutoFit/>
          </a:bodyPr>
          <a:lstStyle/>
          <a:p>
            <a:r>
              <a:rPr lang="en-US" sz="2400">
                <a:latin typeface="Merriweather"/>
              </a:rPr>
              <a:t>Domestic abuse survivors are 2x as likely to develop anxiety and 3x as likely to develop Depression, Schizophrenia and Bipolar Disorder.</a:t>
            </a:r>
          </a:p>
          <a:p>
            <a:endParaRPr lang="en-US" sz="2400">
              <a:latin typeface="Merriweather"/>
            </a:endParaRPr>
          </a:p>
          <a:p>
            <a:r>
              <a:rPr lang="en-US" sz="2400">
                <a:latin typeface="Merriweather"/>
              </a:rPr>
              <a:t>They are 2x as likely to need prescription medication.</a:t>
            </a:r>
          </a:p>
          <a:p>
            <a:endParaRPr lang="en-US" sz="2400">
              <a:latin typeface="Merriweather"/>
            </a:endParaRPr>
          </a:p>
          <a:p>
            <a:endParaRPr lang="en-US">
              <a:latin typeface="Merriweather"/>
            </a:endParaRPr>
          </a:p>
          <a:p>
            <a:r>
              <a:rPr lang="en-US">
                <a:latin typeface="Merriweather"/>
              </a:rPr>
              <a:t> The British Journal of Psychiatry</a:t>
            </a:r>
            <a:r>
              <a:rPr lang="en-US">
                <a:effectLst/>
                <a:latin typeface="Merriweather"/>
              </a:rPr>
              <a:t>. 2020</a:t>
            </a:r>
            <a:endParaRPr lang="en-US">
              <a:latin typeface="Merriweather"/>
            </a:endParaRPr>
          </a:p>
        </p:txBody>
      </p:sp>
      <p:sp>
        <p:nvSpPr>
          <p:cNvPr id="2" name="TextBox 1">
            <a:extLst>
              <a:ext uri="{FF2B5EF4-FFF2-40B4-BE49-F238E27FC236}">
                <a16:creationId xmlns:a16="http://schemas.microsoft.com/office/drawing/2014/main" id="{C2E71398-65DA-4B6A-A5DD-592DF8E955A9}"/>
              </a:ext>
            </a:extLst>
          </p:cNvPr>
          <p:cNvSpPr txBox="1"/>
          <p:nvPr/>
        </p:nvSpPr>
        <p:spPr>
          <a:xfrm>
            <a:off x="3200058" y="6464427"/>
            <a:ext cx="5796643" cy="2308324"/>
          </a:xfrm>
          <a:prstGeom prst="rect">
            <a:avLst/>
          </a:prstGeom>
          <a:noFill/>
        </p:spPr>
        <p:txBody>
          <a:bodyPr wrap="square" lIns="91440" tIns="45720" rIns="91440" bIns="45720" rtlCol="0" anchor="t">
            <a:spAutoFit/>
          </a:bodyPr>
          <a:lstStyle/>
          <a:p>
            <a:r>
              <a:rPr lang="en-US" sz="2400">
                <a:latin typeface="Merriweather"/>
              </a:rPr>
              <a:t>LGBTQ+ victims of DA are almost 2x as likely to have attempted suicide and self-harm.  </a:t>
            </a:r>
          </a:p>
          <a:p>
            <a:endParaRPr lang="en-US" sz="2400">
              <a:latin typeface="Merriweather"/>
            </a:endParaRPr>
          </a:p>
          <a:p>
            <a:r>
              <a:rPr lang="en-US" sz="2400">
                <a:latin typeface="Merriweather"/>
              </a:rPr>
              <a:t>LGBTQ+ victims are  more likely to be abused by multiple perpetrators. </a:t>
            </a:r>
            <a:endParaRPr lang="en-GB" sz="2400">
              <a:latin typeface="Merriweather"/>
            </a:endParaRPr>
          </a:p>
        </p:txBody>
      </p:sp>
      <p:sp>
        <p:nvSpPr>
          <p:cNvPr id="3" name="TextBox 2">
            <a:extLst>
              <a:ext uri="{FF2B5EF4-FFF2-40B4-BE49-F238E27FC236}">
                <a16:creationId xmlns:a16="http://schemas.microsoft.com/office/drawing/2014/main" id="{94ED071D-E0BE-038E-9FEF-9F1A8DA1426E}"/>
              </a:ext>
            </a:extLst>
          </p:cNvPr>
          <p:cNvSpPr txBox="1"/>
          <p:nvPr/>
        </p:nvSpPr>
        <p:spPr>
          <a:xfrm>
            <a:off x="10704620" y="6335340"/>
            <a:ext cx="5988424" cy="3600986"/>
          </a:xfrm>
          <a:prstGeom prst="rect">
            <a:avLst/>
          </a:prstGeom>
          <a:noFill/>
        </p:spPr>
        <p:txBody>
          <a:bodyPr wrap="square" lIns="91440" tIns="45720" rIns="91440" bIns="45720" rtlCol="0" anchor="t">
            <a:spAutoFit/>
          </a:bodyPr>
          <a:lstStyle/>
          <a:p>
            <a:r>
              <a:rPr lang="en-US" sz="2400">
                <a:latin typeface="Merriweather"/>
              </a:rPr>
              <a:t>Findings show that Black and </a:t>
            </a:r>
            <a:r>
              <a:rPr lang="en-US" sz="2400" err="1">
                <a:latin typeface="Merriweather"/>
              </a:rPr>
              <a:t>minoritised</a:t>
            </a:r>
            <a:r>
              <a:rPr lang="en-US" sz="2400">
                <a:latin typeface="Merriweather"/>
              </a:rPr>
              <a:t> women across all age groups are likely to experience depression, a sleeping disorder and panic and anxiety attacks.</a:t>
            </a:r>
            <a:endParaRPr lang="en-US" sz="2400"/>
          </a:p>
          <a:p>
            <a:endParaRPr lang="en-US" sz="2000">
              <a:latin typeface="Merriweather"/>
            </a:endParaRPr>
          </a:p>
          <a:p>
            <a:endParaRPr lang="en-US" sz="2000">
              <a:latin typeface="Merriweather"/>
            </a:endParaRPr>
          </a:p>
          <a:p>
            <a:endParaRPr lang="en-US" sz="2000">
              <a:latin typeface="Merriweather"/>
            </a:endParaRPr>
          </a:p>
          <a:p>
            <a:endParaRPr lang="en-US">
              <a:latin typeface="Merriweather"/>
            </a:endParaRPr>
          </a:p>
          <a:p>
            <a:r>
              <a:rPr lang="en-US">
                <a:latin typeface="Merriweather"/>
              </a:rPr>
              <a:t>(Parliament. House of Commons, 2018).</a:t>
            </a:r>
          </a:p>
          <a:p>
            <a:endParaRPr lang="en-GB"/>
          </a:p>
        </p:txBody>
      </p:sp>
      <p:pic>
        <p:nvPicPr>
          <p:cNvPr id="7" name="Picture 6" descr="Logo&#10;&#10;Description automatically generated with low confidence">
            <a:extLst>
              <a:ext uri="{FF2B5EF4-FFF2-40B4-BE49-F238E27FC236}">
                <a16:creationId xmlns:a16="http://schemas.microsoft.com/office/drawing/2014/main" id="{59252D4F-BF1D-7964-1E14-C48A4A6496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112" y="199254"/>
            <a:ext cx="2019300" cy="1569720"/>
          </a:xfrm>
          <a:prstGeom prst="rect">
            <a:avLst/>
          </a:prstGeom>
        </p:spPr>
      </p:pic>
      <p:sp>
        <p:nvSpPr>
          <p:cNvPr id="14" name="Google Shape;254;p7">
            <a:extLst>
              <a:ext uri="{FF2B5EF4-FFF2-40B4-BE49-F238E27FC236}">
                <a16:creationId xmlns:a16="http://schemas.microsoft.com/office/drawing/2014/main" id="{2E2A59BA-F5D8-2025-BBC9-11D3EA4B364B}"/>
              </a:ext>
            </a:extLst>
          </p:cNvPr>
          <p:cNvSpPr/>
          <p:nvPr/>
        </p:nvSpPr>
        <p:spPr>
          <a:xfrm>
            <a:off x="2671783" y="1746898"/>
            <a:ext cx="6557008" cy="3750703"/>
          </a:xfrm>
          <a:custGeom>
            <a:avLst/>
            <a:gdLst/>
            <a:ahLst/>
            <a:cxnLst/>
            <a:rect l="l" t="t" r="r" b="b"/>
            <a:pathLst>
              <a:path w="5379755" h="1988320" extrusionOk="0">
                <a:moveTo>
                  <a:pt x="0" y="0"/>
                </a:moveTo>
                <a:lnTo>
                  <a:pt x="0" y="1988320"/>
                </a:lnTo>
                <a:lnTo>
                  <a:pt x="5379755" y="1988320"/>
                </a:lnTo>
                <a:lnTo>
                  <a:pt x="5379755" y="0"/>
                </a:lnTo>
                <a:lnTo>
                  <a:pt x="0" y="0"/>
                </a:lnTo>
                <a:close/>
                <a:moveTo>
                  <a:pt x="5318795" y="1927360"/>
                </a:moveTo>
                <a:lnTo>
                  <a:pt x="59690" y="1927360"/>
                </a:lnTo>
                <a:lnTo>
                  <a:pt x="59690" y="59690"/>
                </a:lnTo>
                <a:lnTo>
                  <a:pt x="5318795" y="59690"/>
                </a:lnTo>
                <a:lnTo>
                  <a:pt x="5318795" y="1927360"/>
                </a:lnTo>
                <a:close/>
              </a:path>
            </a:pathLst>
          </a:custGeom>
          <a:solidFill>
            <a:schemeClr val="accent6">
              <a:lumMod val="75000"/>
            </a:schemeClr>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lang="en-GB" sz="1800">
              <a:solidFill>
                <a:schemeClr val="dk1"/>
              </a:solidFill>
              <a:latin typeface="Calibri"/>
              <a:ea typeface="Calibri"/>
              <a:cs typeface="Calibri"/>
              <a:sym typeface="Calibri"/>
            </a:endParaRPr>
          </a:p>
        </p:txBody>
      </p:sp>
      <p:sp>
        <p:nvSpPr>
          <p:cNvPr id="17" name="Google Shape;254;p7">
            <a:extLst>
              <a:ext uri="{FF2B5EF4-FFF2-40B4-BE49-F238E27FC236}">
                <a16:creationId xmlns:a16="http://schemas.microsoft.com/office/drawing/2014/main" id="{CA75434C-5692-A5F4-E2B3-24B289789E91}"/>
              </a:ext>
            </a:extLst>
          </p:cNvPr>
          <p:cNvSpPr/>
          <p:nvPr/>
        </p:nvSpPr>
        <p:spPr>
          <a:xfrm>
            <a:off x="10109355" y="1751253"/>
            <a:ext cx="6945196" cy="3750703"/>
          </a:xfrm>
          <a:custGeom>
            <a:avLst/>
            <a:gdLst/>
            <a:ahLst/>
            <a:cxnLst/>
            <a:rect l="l" t="t" r="r" b="b"/>
            <a:pathLst>
              <a:path w="5379755" h="1988320" extrusionOk="0">
                <a:moveTo>
                  <a:pt x="0" y="0"/>
                </a:moveTo>
                <a:lnTo>
                  <a:pt x="0" y="1988320"/>
                </a:lnTo>
                <a:lnTo>
                  <a:pt x="5379755" y="1988320"/>
                </a:lnTo>
                <a:lnTo>
                  <a:pt x="5379755" y="0"/>
                </a:lnTo>
                <a:lnTo>
                  <a:pt x="0" y="0"/>
                </a:lnTo>
                <a:close/>
                <a:moveTo>
                  <a:pt x="5318795" y="1927360"/>
                </a:moveTo>
                <a:lnTo>
                  <a:pt x="59690" y="1927360"/>
                </a:lnTo>
                <a:lnTo>
                  <a:pt x="59690" y="59690"/>
                </a:lnTo>
                <a:lnTo>
                  <a:pt x="5318795" y="59690"/>
                </a:lnTo>
                <a:lnTo>
                  <a:pt x="5318795" y="1927360"/>
                </a:lnTo>
                <a:close/>
              </a:path>
            </a:pathLst>
          </a:custGeom>
          <a:solidFill>
            <a:schemeClr val="accent6">
              <a:lumMod val="75000"/>
            </a:schemeClr>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lang="en-GB" sz="1800">
              <a:solidFill>
                <a:schemeClr val="dk1"/>
              </a:solidFill>
              <a:latin typeface="Calibri"/>
              <a:ea typeface="Calibri"/>
              <a:cs typeface="Calibri"/>
              <a:sym typeface="Calibri"/>
            </a:endParaRPr>
          </a:p>
        </p:txBody>
      </p:sp>
      <p:sp>
        <p:nvSpPr>
          <p:cNvPr id="18" name="Google Shape;254;p7">
            <a:extLst>
              <a:ext uri="{FF2B5EF4-FFF2-40B4-BE49-F238E27FC236}">
                <a16:creationId xmlns:a16="http://schemas.microsoft.com/office/drawing/2014/main" id="{D8D4A1CB-84AD-E516-9B7D-A84BFC7E3B73}"/>
              </a:ext>
            </a:extLst>
          </p:cNvPr>
          <p:cNvSpPr/>
          <p:nvPr/>
        </p:nvSpPr>
        <p:spPr>
          <a:xfrm>
            <a:off x="2675048" y="6007115"/>
            <a:ext cx="6557008" cy="3750703"/>
          </a:xfrm>
          <a:custGeom>
            <a:avLst/>
            <a:gdLst/>
            <a:ahLst/>
            <a:cxnLst/>
            <a:rect l="l" t="t" r="r" b="b"/>
            <a:pathLst>
              <a:path w="5379755" h="1988320" extrusionOk="0">
                <a:moveTo>
                  <a:pt x="0" y="0"/>
                </a:moveTo>
                <a:lnTo>
                  <a:pt x="0" y="1988320"/>
                </a:lnTo>
                <a:lnTo>
                  <a:pt x="5379755" y="1988320"/>
                </a:lnTo>
                <a:lnTo>
                  <a:pt x="5379755" y="0"/>
                </a:lnTo>
                <a:lnTo>
                  <a:pt x="0" y="0"/>
                </a:lnTo>
                <a:close/>
                <a:moveTo>
                  <a:pt x="5318795" y="1927360"/>
                </a:moveTo>
                <a:lnTo>
                  <a:pt x="59690" y="1927360"/>
                </a:lnTo>
                <a:lnTo>
                  <a:pt x="59690" y="59690"/>
                </a:lnTo>
                <a:lnTo>
                  <a:pt x="5318795" y="59690"/>
                </a:lnTo>
                <a:lnTo>
                  <a:pt x="5318795" y="1927360"/>
                </a:lnTo>
                <a:close/>
              </a:path>
            </a:pathLst>
          </a:custGeom>
          <a:solidFill>
            <a:schemeClr val="accent6">
              <a:lumMod val="75000"/>
            </a:schemeClr>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lang="en-GB" sz="1800">
              <a:solidFill>
                <a:schemeClr val="dk1"/>
              </a:solidFill>
              <a:latin typeface="Calibri"/>
              <a:ea typeface="Calibri"/>
              <a:cs typeface="Calibri"/>
              <a:sym typeface="Calibri"/>
            </a:endParaRPr>
          </a:p>
        </p:txBody>
      </p:sp>
      <p:sp>
        <p:nvSpPr>
          <p:cNvPr id="19" name="Google Shape;254;p7">
            <a:extLst>
              <a:ext uri="{FF2B5EF4-FFF2-40B4-BE49-F238E27FC236}">
                <a16:creationId xmlns:a16="http://schemas.microsoft.com/office/drawing/2014/main" id="{5F2F5F6E-70D2-2EA4-0C12-F7E8400053DB}"/>
              </a:ext>
            </a:extLst>
          </p:cNvPr>
          <p:cNvSpPr/>
          <p:nvPr/>
        </p:nvSpPr>
        <p:spPr>
          <a:xfrm>
            <a:off x="10175286" y="6002760"/>
            <a:ext cx="6945196" cy="3750703"/>
          </a:xfrm>
          <a:custGeom>
            <a:avLst/>
            <a:gdLst/>
            <a:ahLst/>
            <a:cxnLst/>
            <a:rect l="l" t="t" r="r" b="b"/>
            <a:pathLst>
              <a:path w="5379755" h="1988320" extrusionOk="0">
                <a:moveTo>
                  <a:pt x="0" y="0"/>
                </a:moveTo>
                <a:lnTo>
                  <a:pt x="0" y="1988320"/>
                </a:lnTo>
                <a:lnTo>
                  <a:pt x="5379755" y="1988320"/>
                </a:lnTo>
                <a:lnTo>
                  <a:pt x="5379755" y="0"/>
                </a:lnTo>
                <a:lnTo>
                  <a:pt x="0" y="0"/>
                </a:lnTo>
                <a:close/>
                <a:moveTo>
                  <a:pt x="5318795" y="1927360"/>
                </a:moveTo>
                <a:lnTo>
                  <a:pt x="59690" y="1927360"/>
                </a:lnTo>
                <a:lnTo>
                  <a:pt x="59690" y="59690"/>
                </a:lnTo>
                <a:lnTo>
                  <a:pt x="5318795" y="59690"/>
                </a:lnTo>
                <a:lnTo>
                  <a:pt x="5318795" y="1927360"/>
                </a:lnTo>
                <a:close/>
              </a:path>
            </a:pathLst>
          </a:custGeom>
          <a:solidFill>
            <a:schemeClr val="accent6">
              <a:lumMod val="75000"/>
            </a:schemeClr>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lang="en-GB" sz="1800">
              <a:solidFill>
                <a:schemeClr val="dk1"/>
              </a:solidFill>
              <a:latin typeface="Calibri"/>
              <a:ea typeface="Calibri"/>
              <a:cs typeface="Calibri"/>
              <a:sym typeface="Calibri"/>
            </a:endParaRPr>
          </a:p>
        </p:txBody>
      </p:sp>
      <p:sp>
        <p:nvSpPr>
          <p:cNvPr id="20" name="TextBox 19">
            <a:extLst>
              <a:ext uri="{FF2B5EF4-FFF2-40B4-BE49-F238E27FC236}">
                <a16:creationId xmlns:a16="http://schemas.microsoft.com/office/drawing/2014/main" id="{EC47CCFD-BE9F-EA13-1115-DC97E2D7C1B6}"/>
              </a:ext>
            </a:extLst>
          </p:cNvPr>
          <p:cNvSpPr txBox="1"/>
          <p:nvPr/>
        </p:nvSpPr>
        <p:spPr>
          <a:xfrm>
            <a:off x="3356256" y="8895883"/>
            <a:ext cx="210109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latin typeface="Merriweather"/>
                <a:ea typeface="Calibri"/>
                <a:cs typeface="Calibri"/>
              </a:rPr>
              <a:t> (</a:t>
            </a:r>
            <a:r>
              <a:rPr lang="en-GB" err="1">
                <a:latin typeface="Merriweather"/>
                <a:ea typeface="Calibri"/>
                <a:cs typeface="Calibri"/>
              </a:rPr>
              <a:t>SafeLives</a:t>
            </a:r>
            <a:r>
              <a:rPr lang="en-GB">
                <a:latin typeface="Merriweather"/>
                <a:ea typeface="Calibri"/>
                <a:cs typeface="Calibri"/>
              </a:rPr>
              <a:t>, 2015).</a:t>
            </a:r>
            <a:endParaRPr lang="en-US">
              <a:latin typeface="Merriweathe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7" name="Google Shape;417;p13"/>
          <p:cNvSpPr/>
          <p:nvPr/>
        </p:nvSpPr>
        <p:spPr>
          <a:xfrm>
            <a:off x="-9623" y="-5715"/>
            <a:ext cx="2295525" cy="10292715"/>
          </a:xfrm>
          <a:prstGeom prst="rect">
            <a:avLst/>
          </a:prstGeom>
          <a:solidFill>
            <a:schemeClr val="accent6">
              <a:lumMod val="75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1" name="Google Shape;421;p13"/>
          <p:cNvSpPr txBox="1"/>
          <p:nvPr/>
        </p:nvSpPr>
        <p:spPr>
          <a:xfrm>
            <a:off x="2728968" y="554223"/>
            <a:ext cx="12830065" cy="1083374"/>
          </a:xfrm>
          <a:prstGeom prst="rect">
            <a:avLst/>
          </a:prstGeom>
          <a:noFill/>
          <a:ln>
            <a:noFill/>
          </a:ln>
        </p:spPr>
        <p:txBody>
          <a:bodyPr spcFirstLastPara="1" wrap="square" lIns="0" tIns="0" rIns="0" bIns="0" anchor="t" anchorCtr="0">
            <a:spAutoFit/>
          </a:bodyPr>
          <a:lstStyle/>
          <a:p>
            <a:pPr marL="0" marR="0" lvl="0" indent="0" algn="l" rtl="0">
              <a:lnSpc>
                <a:spcPct val="110126"/>
              </a:lnSpc>
              <a:spcBef>
                <a:spcPts val="0"/>
              </a:spcBef>
              <a:spcAft>
                <a:spcPts val="0"/>
              </a:spcAft>
              <a:buNone/>
            </a:pPr>
            <a:r>
              <a:rPr lang="en-GB" sz="6400">
                <a:solidFill>
                  <a:schemeClr val="tx1"/>
                </a:solidFill>
                <a:latin typeface="Merriweather"/>
                <a:ea typeface="Overpass"/>
                <a:cs typeface="Overpass"/>
                <a:sym typeface="Overpass"/>
              </a:rPr>
              <a:t>PRE/ANTENATAL IMPACTS</a:t>
            </a:r>
            <a:endParaRPr lang="en-US" sz="6400">
              <a:solidFill>
                <a:schemeClr val="tx1"/>
              </a:solidFill>
              <a:latin typeface="Merriweather"/>
            </a:endParaRPr>
          </a:p>
        </p:txBody>
      </p:sp>
      <p:sp>
        <p:nvSpPr>
          <p:cNvPr id="422" name="Google Shape;422;p13"/>
          <p:cNvSpPr/>
          <p:nvPr/>
        </p:nvSpPr>
        <p:spPr>
          <a:xfrm>
            <a:off x="2792901" y="2093792"/>
            <a:ext cx="7290025" cy="2222243"/>
          </a:xfrm>
          <a:custGeom>
            <a:avLst/>
            <a:gdLst/>
            <a:ahLst/>
            <a:cxnLst/>
            <a:rect l="l" t="t" r="r" b="b"/>
            <a:pathLst>
              <a:path w="3237565" h="2202141" extrusionOk="0">
                <a:moveTo>
                  <a:pt x="0" y="0"/>
                </a:moveTo>
                <a:lnTo>
                  <a:pt x="0" y="2202141"/>
                </a:lnTo>
                <a:lnTo>
                  <a:pt x="3237565" y="2202141"/>
                </a:lnTo>
                <a:lnTo>
                  <a:pt x="3237565" y="0"/>
                </a:lnTo>
                <a:lnTo>
                  <a:pt x="0" y="0"/>
                </a:lnTo>
                <a:close/>
                <a:moveTo>
                  <a:pt x="3176605" y="2141181"/>
                </a:moveTo>
                <a:lnTo>
                  <a:pt x="59690" y="2141181"/>
                </a:lnTo>
                <a:lnTo>
                  <a:pt x="59690" y="59690"/>
                </a:lnTo>
                <a:lnTo>
                  <a:pt x="3176605" y="59690"/>
                </a:lnTo>
                <a:lnTo>
                  <a:pt x="3176605" y="2141181"/>
                </a:lnTo>
                <a:close/>
              </a:path>
            </a:pathLst>
          </a:custGeom>
          <a:solidFill>
            <a:schemeClr val="accent6">
              <a:lumMod val="75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3" name="Google Shape;423;p13"/>
          <p:cNvSpPr/>
          <p:nvPr/>
        </p:nvSpPr>
        <p:spPr>
          <a:xfrm>
            <a:off x="10456757" y="2119489"/>
            <a:ext cx="7296764" cy="2114484"/>
          </a:xfrm>
          <a:custGeom>
            <a:avLst/>
            <a:gdLst/>
            <a:ahLst/>
            <a:cxnLst/>
            <a:rect l="l" t="t" r="r" b="b"/>
            <a:pathLst>
              <a:path w="3237565" h="2202141" extrusionOk="0">
                <a:moveTo>
                  <a:pt x="0" y="0"/>
                </a:moveTo>
                <a:lnTo>
                  <a:pt x="0" y="2202141"/>
                </a:lnTo>
                <a:lnTo>
                  <a:pt x="3237565" y="2202141"/>
                </a:lnTo>
                <a:lnTo>
                  <a:pt x="3237565" y="0"/>
                </a:lnTo>
                <a:lnTo>
                  <a:pt x="0" y="0"/>
                </a:lnTo>
                <a:close/>
                <a:moveTo>
                  <a:pt x="3176605" y="2141181"/>
                </a:moveTo>
                <a:lnTo>
                  <a:pt x="59690" y="2141181"/>
                </a:lnTo>
                <a:lnTo>
                  <a:pt x="59690" y="59690"/>
                </a:lnTo>
                <a:lnTo>
                  <a:pt x="3176605" y="59690"/>
                </a:lnTo>
                <a:lnTo>
                  <a:pt x="3176605" y="2141181"/>
                </a:lnTo>
                <a:close/>
              </a:path>
            </a:pathLst>
          </a:custGeom>
          <a:solidFill>
            <a:schemeClr val="accent6">
              <a:lumMod val="75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5" name="Google Shape;425;p13"/>
          <p:cNvSpPr txBox="1"/>
          <p:nvPr/>
        </p:nvSpPr>
        <p:spPr>
          <a:xfrm>
            <a:off x="3647499" y="2395631"/>
            <a:ext cx="4936280" cy="1594283"/>
          </a:xfrm>
          <a:prstGeom prst="rect">
            <a:avLst/>
          </a:prstGeom>
          <a:noFill/>
          <a:ln>
            <a:noFill/>
          </a:ln>
        </p:spPr>
        <p:txBody>
          <a:bodyPr spcFirstLastPara="1" wrap="square" lIns="0" tIns="0" rIns="0" bIns="0" anchor="t" anchorCtr="0">
            <a:spAutoFit/>
          </a:bodyPr>
          <a:lstStyle/>
          <a:p>
            <a:pPr algn="ctr">
              <a:lnSpc>
                <a:spcPct val="140015"/>
              </a:lnSpc>
            </a:pPr>
            <a:r>
              <a:rPr lang="en-GB" sz="2000">
                <a:solidFill>
                  <a:schemeClr val="tx1"/>
                </a:solidFill>
                <a:latin typeface="Merriweather"/>
                <a:ea typeface="Overpass"/>
                <a:cs typeface="Overpass"/>
                <a:sym typeface="Overpass"/>
              </a:rPr>
              <a:t>Women who have experienced DA are </a:t>
            </a:r>
            <a:r>
              <a:rPr lang="en-GB" sz="2000" u="sng">
                <a:solidFill>
                  <a:schemeClr val="tx1"/>
                </a:solidFill>
                <a:latin typeface="Merriweather"/>
                <a:ea typeface="Overpass"/>
                <a:cs typeface="Overpass"/>
                <a:sym typeface="Overpass"/>
              </a:rPr>
              <a:t>5.4 times</a:t>
            </a:r>
            <a:r>
              <a:rPr lang="en-GB" sz="2000">
                <a:solidFill>
                  <a:schemeClr val="tx1"/>
                </a:solidFill>
                <a:latin typeface="Merriweather"/>
                <a:ea typeface="Overpass"/>
                <a:cs typeface="Overpass"/>
                <a:sym typeface="Overpass"/>
              </a:rPr>
              <a:t> at greater risk of having a miscarriage.</a:t>
            </a:r>
            <a:endParaRPr lang="en-US">
              <a:solidFill>
                <a:schemeClr val="tx1"/>
              </a:solidFill>
              <a:latin typeface="Merriweather"/>
              <a:ea typeface="Overpass"/>
              <a:sym typeface="Overpass"/>
            </a:endParaRPr>
          </a:p>
          <a:p>
            <a:pPr algn="ctr">
              <a:lnSpc>
                <a:spcPct val="140015"/>
              </a:lnSpc>
            </a:pPr>
            <a:r>
              <a:rPr lang="en-GB">
                <a:solidFill>
                  <a:schemeClr val="tx1"/>
                </a:solidFill>
                <a:latin typeface="Merriweather"/>
                <a:ea typeface="Overpass"/>
                <a:cs typeface="Overpass"/>
                <a:sym typeface="Overpass"/>
              </a:rPr>
              <a:t> </a:t>
            </a:r>
            <a:r>
              <a:rPr lang="en-GB">
                <a:latin typeface="Merriweather"/>
              </a:rPr>
              <a:t>Hall et al. 2015</a:t>
            </a:r>
            <a:endParaRPr>
              <a:solidFill>
                <a:schemeClr val="tx1"/>
              </a:solidFill>
              <a:latin typeface="Merriweather"/>
            </a:endParaRPr>
          </a:p>
        </p:txBody>
      </p:sp>
      <p:sp>
        <p:nvSpPr>
          <p:cNvPr id="426" name="Google Shape;426;p13"/>
          <p:cNvSpPr txBox="1"/>
          <p:nvPr/>
        </p:nvSpPr>
        <p:spPr>
          <a:xfrm>
            <a:off x="11075598" y="2489964"/>
            <a:ext cx="6357449" cy="1163395"/>
          </a:xfrm>
          <a:prstGeom prst="rect">
            <a:avLst/>
          </a:prstGeom>
          <a:noFill/>
          <a:ln>
            <a:noFill/>
          </a:ln>
        </p:spPr>
        <p:txBody>
          <a:bodyPr spcFirstLastPara="1" wrap="square" lIns="0" tIns="0" rIns="0" bIns="0" anchor="t" anchorCtr="0">
            <a:spAutoFit/>
          </a:bodyPr>
          <a:lstStyle/>
          <a:p>
            <a:pPr algn="ctr">
              <a:lnSpc>
                <a:spcPct val="140015"/>
              </a:lnSpc>
            </a:pPr>
            <a:r>
              <a:rPr lang="en-GB" sz="2000">
                <a:solidFill>
                  <a:schemeClr val="tx1"/>
                </a:solidFill>
                <a:latin typeface="Merriweather"/>
                <a:ea typeface="Overpass"/>
                <a:cs typeface="Overpass"/>
                <a:sym typeface="Overpass"/>
              </a:rPr>
              <a:t>Women experiencing DA were more likely to have </a:t>
            </a:r>
            <a:r>
              <a:rPr lang="en-GB" sz="2000" u="sng">
                <a:solidFill>
                  <a:schemeClr val="tx1"/>
                </a:solidFill>
                <a:latin typeface="Merriweather"/>
                <a:ea typeface="Overpass"/>
                <a:cs typeface="Overpass"/>
                <a:sym typeface="Overpass"/>
              </a:rPr>
              <a:t>multiple terminations</a:t>
            </a:r>
            <a:r>
              <a:rPr lang="en-GB" sz="2000">
                <a:solidFill>
                  <a:schemeClr val="tx1"/>
                </a:solidFill>
                <a:latin typeface="Merriweather"/>
                <a:ea typeface="Overpass"/>
                <a:cs typeface="Overpass"/>
                <a:sym typeface="Overpass"/>
              </a:rPr>
              <a:t>.</a:t>
            </a:r>
            <a:r>
              <a:rPr lang="en-GB" sz="2000" b="1">
                <a:solidFill>
                  <a:schemeClr val="tx1"/>
                </a:solidFill>
                <a:latin typeface="Merriweather"/>
                <a:ea typeface="Overpass"/>
                <a:cs typeface="Overpass"/>
                <a:sym typeface="Overpass"/>
              </a:rPr>
              <a:t> </a:t>
            </a:r>
            <a:endParaRPr lang="en-US" sz="2000">
              <a:solidFill>
                <a:schemeClr val="tx1"/>
              </a:solidFill>
              <a:latin typeface="Merriweather"/>
              <a:ea typeface="Overpass"/>
              <a:sym typeface="Overpass"/>
            </a:endParaRPr>
          </a:p>
          <a:p>
            <a:pPr lvl="0" algn="ctr">
              <a:lnSpc>
                <a:spcPct val="140015"/>
              </a:lnSpc>
            </a:pPr>
            <a:r>
              <a:rPr lang="en-GB">
                <a:solidFill>
                  <a:schemeClr val="tx1"/>
                </a:solidFill>
                <a:latin typeface="Merriweather"/>
                <a:ea typeface="Overpass"/>
                <a:cs typeface="Overpass"/>
                <a:sym typeface="Overpass"/>
              </a:rPr>
              <a:t>Pastor-Moreno et al, 2020</a:t>
            </a:r>
            <a:endParaRPr>
              <a:solidFill>
                <a:schemeClr val="tx1"/>
              </a:solidFill>
              <a:latin typeface="Merriweather"/>
            </a:endParaRPr>
          </a:p>
        </p:txBody>
      </p:sp>
      <p:sp>
        <p:nvSpPr>
          <p:cNvPr id="427" name="Google Shape;427;p13"/>
          <p:cNvSpPr txBox="1"/>
          <p:nvPr/>
        </p:nvSpPr>
        <p:spPr>
          <a:xfrm>
            <a:off x="3304793" y="4685917"/>
            <a:ext cx="13696438" cy="1594283"/>
          </a:xfrm>
          <a:prstGeom prst="rect">
            <a:avLst/>
          </a:prstGeom>
          <a:noFill/>
          <a:ln>
            <a:noFill/>
          </a:ln>
        </p:spPr>
        <p:txBody>
          <a:bodyPr spcFirstLastPara="1" wrap="square" lIns="0" tIns="0" rIns="0" bIns="0" anchor="t" anchorCtr="0">
            <a:spAutoFit/>
          </a:bodyPr>
          <a:lstStyle/>
          <a:p>
            <a:pPr algn="ctr">
              <a:lnSpc>
                <a:spcPct val="140015"/>
              </a:lnSpc>
            </a:pPr>
            <a:r>
              <a:rPr lang="en-GB" sz="2000">
                <a:solidFill>
                  <a:schemeClr val="tx1"/>
                </a:solidFill>
                <a:latin typeface="Merriweather"/>
                <a:ea typeface="Overpass"/>
                <a:cs typeface="Overpass"/>
                <a:sym typeface="Overpass"/>
              </a:rPr>
              <a:t>DA by a partner or ex-partner doubles the risk of </a:t>
            </a:r>
            <a:r>
              <a:rPr lang="en-GB" sz="2000" u="sng">
                <a:solidFill>
                  <a:schemeClr val="tx1"/>
                </a:solidFill>
                <a:latin typeface="Merriweather"/>
                <a:ea typeface="Overpass"/>
                <a:cs typeface="Overpass"/>
                <a:sym typeface="Overpass"/>
              </a:rPr>
              <a:t>pre-term birth </a:t>
            </a:r>
            <a:r>
              <a:rPr lang="en-GB" sz="2000">
                <a:solidFill>
                  <a:schemeClr val="tx1"/>
                </a:solidFill>
                <a:latin typeface="Merriweather"/>
                <a:ea typeface="Overpass"/>
                <a:cs typeface="Overpass"/>
                <a:sym typeface="Overpass"/>
              </a:rPr>
              <a:t>and low birth rate  and </a:t>
            </a:r>
            <a:r>
              <a:rPr lang="en-US" sz="2000">
                <a:latin typeface="Merriweather"/>
              </a:rPr>
              <a:t>slightly increased the risk of a baby being </a:t>
            </a:r>
            <a:r>
              <a:rPr lang="en-US" sz="2000" u="sng">
                <a:latin typeface="Merriweather"/>
              </a:rPr>
              <a:t>small for gestational age</a:t>
            </a:r>
            <a:r>
              <a:rPr lang="en-GB" sz="2000">
                <a:solidFill>
                  <a:schemeClr val="tx1"/>
                </a:solidFill>
                <a:latin typeface="Merriweather"/>
                <a:sym typeface="Overpass"/>
              </a:rPr>
              <a:t>. </a:t>
            </a:r>
            <a:r>
              <a:rPr lang="en-US" sz="2000">
                <a:latin typeface="Merriweather"/>
              </a:rPr>
              <a:t>Among such women, pre-term birth was 2.3 X more likely and </a:t>
            </a:r>
            <a:r>
              <a:rPr lang="en-US" sz="2000" u="sng">
                <a:latin typeface="Merriweather"/>
              </a:rPr>
              <a:t>low-birth weight </a:t>
            </a:r>
            <a:r>
              <a:rPr lang="en-US" sz="2000">
                <a:latin typeface="Merriweather"/>
              </a:rPr>
              <a:t>2.5 X more likely compared with those who did not suffer abuse during pregnancy.</a:t>
            </a:r>
            <a:r>
              <a:rPr lang="en-US">
                <a:latin typeface="Merriweather"/>
              </a:rPr>
              <a:t> </a:t>
            </a:r>
          </a:p>
          <a:p>
            <a:pPr algn="ctr">
              <a:lnSpc>
                <a:spcPct val="140015"/>
              </a:lnSpc>
            </a:pPr>
            <a:r>
              <a:rPr lang="en-US">
                <a:latin typeface="Merriweather"/>
              </a:rPr>
              <a:t>BJOG: An International Journal Of Obstetrics and </a:t>
            </a:r>
            <a:r>
              <a:rPr lang="en-US" err="1">
                <a:latin typeface="Merriweather"/>
              </a:rPr>
              <a:t>Gynaecology</a:t>
            </a:r>
            <a:r>
              <a:rPr lang="en-US">
                <a:latin typeface="Merriweather"/>
              </a:rPr>
              <a:t>.</a:t>
            </a:r>
            <a:endParaRPr>
              <a:solidFill>
                <a:schemeClr val="tx1"/>
              </a:solidFill>
              <a:latin typeface="Merriweather"/>
            </a:endParaRPr>
          </a:p>
        </p:txBody>
      </p:sp>
      <p:pic>
        <p:nvPicPr>
          <p:cNvPr id="3" name="Picture 2" descr="A picture containing text&#10;&#10;Description automatically generated">
            <a:extLst>
              <a:ext uri="{FF2B5EF4-FFF2-40B4-BE49-F238E27FC236}">
                <a16:creationId xmlns:a16="http://schemas.microsoft.com/office/drawing/2014/main" id="{B95197C3-9113-007D-9553-3013AEC538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24934" y="9808230"/>
            <a:ext cx="3062385" cy="476371"/>
          </a:xfrm>
          <a:prstGeom prst="rect">
            <a:avLst/>
          </a:prstGeom>
        </p:spPr>
      </p:pic>
      <p:sp>
        <p:nvSpPr>
          <p:cNvPr id="5" name="TextBox 4">
            <a:extLst>
              <a:ext uri="{FF2B5EF4-FFF2-40B4-BE49-F238E27FC236}">
                <a16:creationId xmlns:a16="http://schemas.microsoft.com/office/drawing/2014/main" id="{FDAE1928-8CD0-D389-1FE6-6EEB8E1D2DB1}"/>
              </a:ext>
            </a:extLst>
          </p:cNvPr>
          <p:cNvSpPr txBox="1"/>
          <p:nvPr/>
        </p:nvSpPr>
        <p:spPr>
          <a:xfrm>
            <a:off x="2793969" y="6959715"/>
            <a:ext cx="13881291" cy="2754600"/>
          </a:xfrm>
          <a:prstGeom prst="rect">
            <a:avLst/>
          </a:prstGeom>
          <a:noFill/>
        </p:spPr>
        <p:txBody>
          <a:bodyPr wrap="square" lIns="91440" tIns="45720" rIns="91440" bIns="45720" rtlCol="0" anchor="t">
            <a:spAutoFit/>
          </a:bodyPr>
          <a:lstStyle/>
          <a:p>
            <a:pPr>
              <a:buClr>
                <a:schemeClr val="dk1"/>
              </a:buClr>
              <a:buSzPts val="1200"/>
            </a:pPr>
            <a:r>
              <a:rPr lang="en-GB" sz="2400" b="1">
                <a:solidFill>
                  <a:schemeClr val="dk1"/>
                </a:solidFill>
                <a:latin typeface="Merriweather"/>
              </a:rPr>
              <a:t>What to look out for</a:t>
            </a:r>
            <a:endParaRPr lang="en-US" sz="2400" b="1">
              <a:solidFill>
                <a:schemeClr val="dk1"/>
              </a:solidFill>
              <a:latin typeface="Merriweather"/>
            </a:endParaRPr>
          </a:p>
          <a:p>
            <a:pPr>
              <a:buSzPts val="1200"/>
            </a:pPr>
            <a:endParaRPr lang="en-GB" sz="2400" b="1">
              <a:solidFill>
                <a:schemeClr val="dk1"/>
              </a:solidFill>
              <a:latin typeface="Merriweather"/>
            </a:endParaRPr>
          </a:p>
          <a:p>
            <a:pPr>
              <a:buSzPts val="1200"/>
            </a:pPr>
            <a:r>
              <a:rPr lang="en-GB" sz="2500">
                <a:solidFill>
                  <a:schemeClr val="dk1"/>
                </a:solidFill>
                <a:latin typeface="Overpass"/>
              </a:rPr>
              <a:t>Pregnancy can be used by perpetrators as part of the abuse, for example, “keeping” a woman pregnant, interfering with or withholding contraception. </a:t>
            </a:r>
            <a:endParaRPr lang="en-GB">
              <a:solidFill>
                <a:schemeClr val="dk1"/>
              </a:solidFill>
            </a:endParaRPr>
          </a:p>
          <a:p>
            <a:pPr>
              <a:buSzPts val="1200"/>
              <a:buFont typeface="Calibri"/>
            </a:pPr>
            <a:r>
              <a:rPr lang="en-GB" sz="2500">
                <a:solidFill>
                  <a:schemeClr val="dk1"/>
                </a:solidFill>
                <a:latin typeface="Overpass"/>
              </a:rPr>
              <a:t>Women may repeatedly request the morning after pill, seeking hidden forms of contraception, or may mention their partner's opinion in relation to contraception. You should also consider women who are frequently pregnant and with pregnancies very close together.</a:t>
            </a:r>
          </a:p>
        </p:txBody>
      </p:sp>
      <p:sp>
        <p:nvSpPr>
          <p:cNvPr id="6" name="Google Shape;428;p13">
            <a:extLst>
              <a:ext uri="{FF2B5EF4-FFF2-40B4-BE49-F238E27FC236}">
                <a16:creationId xmlns:a16="http://schemas.microsoft.com/office/drawing/2014/main" id="{4AB27CA9-D783-41BA-8312-DC1621DD384F}"/>
              </a:ext>
            </a:extLst>
          </p:cNvPr>
          <p:cNvSpPr/>
          <p:nvPr/>
        </p:nvSpPr>
        <p:spPr>
          <a:xfrm>
            <a:off x="2793388" y="4534907"/>
            <a:ext cx="15047916" cy="2114412"/>
          </a:xfrm>
          <a:custGeom>
            <a:avLst/>
            <a:gdLst/>
            <a:ahLst/>
            <a:cxnLst/>
            <a:rect l="l" t="t" r="r" b="b"/>
            <a:pathLst>
              <a:path w="5050377" h="2550346" extrusionOk="0">
                <a:moveTo>
                  <a:pt x="0" y="0"/>
                </a:moveTo>
                <a:lnTo>
                  <a:pt x="0" y="2550346"/>
                </a:lnTo>
                <a:lnTo>
                  <a:pt x="5050377" y="2550346"/>
                </a:lnTo>
                <a:lnTo>
                  <a:pt x="5050377" y="0"/>
                </a:lnTo>
                <a:lnTo>
                  <a:pt x="0" y="0"/>
                </a:lnTo>
                <a:close/>
                <a:moveTo>
                  <a:pt x="4989417" y="2489386"/>
                </a:moveTo>
                <a:lnTo>
                  <a:pt x="59690" y="2489386"/>
                </a:lnTo>
                <a:lnTo>
                  <a:pt x="59690" y="59690"/>
                </a:lnTo>
                <a:lnTo>
                  <a:pt x="4989417" y="59690"/>
                </a:lnTo>
                <a:lnTo>
                  <a:pt x="4989417" y="2489386"/>
                </a:lnTo>
                <a:close/>
              </a:path>
            </a:pathLst>
          </a:custGeom>
          <a:solidFill>
            <a:schemeClr val="accent6">
              <a:lumMod val="75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7" name="Picture 6" descr="Logo&#10;&#10;Description automatically generated with low confidence">
            <a:extLst>
              <a:ext uri="{FF2B5EF4-FFF2-40B4-BE49-F238E27FC236}">
                <a16:creationId xmlns:a16="http://schemas.microsoft.com/office/drawing/2014/main" id="{614FF3C4-473A-BF17-BAA9-C47BF4E26A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112" y="199254"/>
            <a:ext cx="2019300" cy="1569720"/>
          </a:xfrm>
          <a:prstGeom prst="rect">
            <a:avLst/>
          </a:prstGeom>
        </p:spPr>
      </p:pic>
      <p:pic>
        <p:nvPicPr>
          <p:cNvPr id="8" name="Graphic 7" descr="Rattle outline">
            <a:extLst>
              <a:ext uri="{FF2B5EF4-FFF2-40B4-BE49-F238E27FC236}">
                <a16:creationId xmlns:a16="http://schemas.microsoft.com/office/drawing/2014/main" id="{CCA40151-8AB0-05B2-35DC-1B743B471FD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186140" y="373093"/>
            <a:ext cx="1173192" cy="11731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3" name="Google Shape;443;p14"/>
          <p:cNvSpPr/>
          <p:nvPr/>
        </p:nvSpPr>
        <p:spPr>
          <a:xfrm>
            <a:off x="-9623" y="-5715"/>
            <a:ext cx="2295525" cy="10292715"/>
          </a:xfrm>
          <a:prstGeom prst="rect">
            <a:avLst/>
          </a:prstGeom>
          <a:solidFill>
            <a:schemeClr val="accent6">
              <a:lumMod val="75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7" name="Google Shape;447;p14"/>
          <p:cNvSpPr txBox="1"/>
          <p:nvPr/>
        </p:nvSpPr>
        <p:spPr>
          <a:xfrm>
            <a:off x="2513308" y="93671"/>
            <a:ext cx="15374856" cy="2166747"/>
          </a:xfrm>
          <a:prstGeom prst="rect">
            <a:avLst/>
          </a:prstGeom>
          <a:noFill/>
          <a:ln>
            <a:noFill/>
          </a:ln>
        </p:spPr>
        <p:txBody>
          <a:bodyPr spcFirstLastPara="1" wrap="square" lIns="0" tIns="0" rIns="0" bIns="0" anchor="t" anchorCtr="0">
            <a:spAutoFit/>
          </a:bodyPr>
          <a:lstStyle/>
          <a:p>
            <a:pPr marL="0" marR="0" lvl="0" indent="0" rtl="0">
              <a:lnSpc>
                <a:spcPct val="110002"/>
              </a:lnSpc>
              <a:spcBef>
                <a:spcPts val="0"/>
              </a:spcBef>
              <a:spcAft>
                <a:spcPts val="0"/>
              </a:spcAft>
              <a:buNone/>
            </a:pPr>
            <a:r>
              <a:rPr lang="en-GB" sz="6400">
                <a:solidFill>
                  <a:schemeClr val="tx1"/>
                </a:solidFill>
                <a:latin typeface="Merriweather"/>
                <a:ea typeface="Overpass"/>
                <a:cs typeface="Overpass"/>
                <a:sym typeface="Overpass"/>
              </a:rPr>
              <a:t>REMOTE CONSULTATIONS- BEST PRACTISE</a:t>
            </a:r>
            <a:endParaRPr lang="en-GB" sz="6400">
              <a:solidFill>
                <a:schemeClr val="tx1"/>
              </a:solidFill>
              <a:latin typeface="Merriweather"/>
            </a:endParaRPr>
          </a:p>
        </p:txBody>
      </p:sp>
      <p:pic>
        <p:nvPicPr>
          <p:cNvPr id="3" name="Picture 2" descr="A picture containing text&#10;&#10;Description automatically generated">
            <a:extLst>
              <a:ext uri="{FF2B5EF4-FFF2-40B4-BE49-F238E27FC236}">
                <a16:creationId xmlns:a16="http://schemas.microsoft.com/office/drawing/2014/main" id="{B67D5607-9E63-C43C-DE25-A6B7EEC209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24934" y="9808230"/>
            <a:ext cx="3062385" cy="476371"/>
          </a:xfrm>
          <a:prstGeom prst="rect">
            <a:avLst/>
          </a:prstGeom>
        </p:spPr>
      </p:pic>
      <p:sp>
        <p:nvSpPr>
          <p:cNvPr id="4" name="TextBox 3">
            <a:extLst>
              <a:ext uri="{FF2B5EF4-FFF2-40B4-BE49-F238E27FC236}">
                <a16:creationId xmlns:a16="http://schemas.microsoft.com/office/drawing/2014/main" id="{6905FCFA-72D3-3302-147C-DFC8C84F0717}"/>
              </a:ext>
            </a:extLst>
          </p:cNvPr>
          <p:cNvSpPr txBox="1"/>
          <p:nvPr/>
        </p:nvSpPr>
        <p:spPr>
          <a:xfrm>
            <a:off x="4714362" y="9504273"/>
            <a:ext cx="11190362" cy="400110"/>
          </a:xfrm>
          <a:prstGeom prst="rect">
            <a:avLst/>
          </a:prstGeom>
          <a:noFill/>
        </p:spPr>
        <p:txBody>
          <a:bodyPr wrap="square" lIns="91440" tIns="45720" rIns="91440" bIns="45720" rtlCol="0" anchor="t">
            <a:spAutoFit/>
          </a:bodyPr>
          <a:lstStyle/>
          <a:p>
            <a:r>
              <a:rPr lang="en-US" sz="2000">
                <a:latin typeface="Merriweather"/>
              </a:rPr>
              <a:t>PLEASE REFER TO YOUR DELEGATE PACKS &amp; READ THROUGH SUGGESTIONS </a:t>
            </a:r>
            <a:endParaRPr lang="en-GB" sz="2000">
              <a:latin typeface="Merriweather"/>
            </a:endParaRPr>
          </a:p>
        </p:txBody>
      </p:sp>
      <p:pic>
        <p:nvPicPr>
          <p:cNvPr id="6" name="Picture 5" descr="Logo&#10;&#10;Description automatically generated with low confidence">
            <a:extLst>
              <a:ext uri="{FF2B5EF4-FFF2-40B4-BE49-F238E27FC236}">
                <a16:creationId xmlns:a16="http://schemas.microsoft.com/office/drawing/2014/main" id="{ECEA1CCE-C5F3-E9A0-FE3E-5BED7977FD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112" y="199254"/>
            <a:ext cx="2019300" cy="1569720"/>
          </a:xfrm>
          <a:prstGeom prst="rect">
            <a:avLst/>
          </a:prstGeom>
        </p:spPr>
      </p:pic>
      <p:pic>
        <p:nvPicPr>
          <p:cNvPr id="5" name="Graphic 4" descr="Woman wearing a suit">
            <a:extLst>
              <a:ext uri="{FF2B5EF4-FFF2-40B4-BE49-F238E27FC236}">
                <a16:creationId xmlns:a16="http://schemas.microsoft.com/office/drawing/2014/main" id="{865E1A4D-20AE-3CB1-AFD4-ACE2276CEF6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843932" y="4616122"/>
            <a:ext cx="2528797" cy="5281702"/>
          </a:xfrm>
          <a:prstGeom prst="rect">
            <a:avLst/>
          </a:prstGeom>
        </p:spPr>
      </p:pic>
      <p:sp>
        <p:nvSpPr>
          <p:cNvPr id="7" name="Speech Bubble: Oval 6">
            <a:extLst>
              <a:ext uri="{FF2B5EF4-FFF2-40B4-BE49-F238E27FC236}">
                <a16:creationId xmlns:a16="http://schemas.microsoft.com/office/drawing/2014/main" id="{890ED73E-0B37-B834-5B41-4F0BE1F71031}"/>
              </a:ext>
            </a:extLst>
          </p:cNvPr>
          <p:cNvSpPr/>
          <p:nvPr/>
        </p:nvSpPr>
        <p:spPr>
          <a:xfrm>
            <a:off x="5037315" y="2121101"/>
            <a:ext cx="5218980" cy="4119112"/>
          </a:xfrm>
          <a:prstGeom prst="wedgeEllipseCallout">
            <a:avLst/>
          </a:prstGeom>
          <a:solidFill>
            <a:srgbClr val="ED7D3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aseline="0">
                <a:solidFill>
                  <a:schemeClr val="tx1"/>
                </a:solidFill>
                <a:latin typeface="Merriweather"/>
              </a:rPr>
              <a:t>Ask all patients if they are safe to talk. Let them know at the start of the call that they can indicate they are no longer safe to talk by use of a safe word or by ending the call. </a:t>
            </a:r>
            <a:r>
              <a:rPr lang="en-GB" sz="2000">
                <a:solidFill>
                  <a:schemeClr val="tx1"/>
                </a:solidFill>
                <a:latin typeface="Merriweather"/>
                <a:ea typeface="Merriweather"/>
                <a:cs typeface="Merriweather"/>
              </a:rPr>
              <a:t>​</a:t>
            </a:r>
            <a:endParaRPr lang="en-GB">
              <a:solidFill>
                <a:schemeClr val="tx1"/>
              </a:solidFill>
            </a:endParaRPr>
          </a:p>
        </p:txBody>
      </p:sp>
      <p:sp>
        <p:nvSpPr>
          <p:cNvPr id="8" name="Speech Bubble: Oval 7">
            <a:extLst>
              <a:ext uri="{FF2B5EF4-FFF2-40B4-BE49-F238E27FC236}">
                <a16:creationId xmlns:a16="http://schemas.microsoft.com/office/drawing/2014/main" id="{020BCA14-E52F-7FAC-244B-5A6DE35DCDD7}"/>
              </a:ext>
            </a:extLst>
          </p:cNvPr>
          <p:cNvSpPr/>
          <p:nvPr/>
        </p:nvSpPr>
        <p:spPr>
          <a:xfrm>
            <a:off x="9328956" y="4773723"/>
            <a:ext cx="5132716" cy="4119112"/>
          </a:xfrm>
          <a:prstGeom prst="wedgeEllipseCallout">
            <a:avLst/>
          </a:prstGeom>
          <a:solidFill>
            <a:srgbClr val="ED7D3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rtl="0"/>
            <a:r>
              <a:rPr lang="en-GB" sz="2000" baseline="0">
                <a:solidFill>
                  <a:schemeClr val="tx1"/>
                </a:solidFill>
                <a:latin typeface="Merriweather"/>
                <a:ea typeface="Segoe UI"/>
                <a:cs typeface="Segoe UI"/>
              </a:rPr>
              <a:t>Are there children present? If they are over 2, be mindful that they may repeat language used to the alleged perpetrator which could increase risk.</a:t>
            </a:r>
            <a:r>
              <a:rPr lang="en-US" sz="2000">
                <a:solidFill>
                  <a:schemeClr val="tx1"/>
                </a:solidFill>
                <a:latin typeface="Merriweather"/>
                <a:ea typeface="Segoe UI"/>
                <a:cs typeface="Segoe UI"/>
              </a:rPr>
              <a:t>​</a:t>
            </a:r>
          </a:p>
          <a:p>
            <a:pPr rtl="0"/>
            <a:r>
              <a:rPr lang="en-US" sz="2000">
                <a:solidFill>
                  <a:schemeClr val="tx1"/>
                </a:solidFill>
                <a:latin typeface="Merriweather"/>
                <a:ea typeface="Segoe UI"/>
                <a:cs typeface="Segoe UI"/>
              </a:rPr>
              <a:t>​</a:t>
            </a:r>
            <a:endParaRPr lang="en-GB" sz="2000">
              <a:solidFill>
                <a:schemeClr val="tx1"/>
              </a:solidFill>
              <a:latin typeface="Merriweather"/>
            </a:endParaRPr>
          </a:p>
        </p:txBody>
      </p:sp>
      <p:sp>
        <p:nvSpPr>
          <p:cNvPr id="9" name="Speech Bubble: Oval 8">
            <a:extLst>
              <a:ext uri="{FF2B5EF4-FFF2-40B4-BE49-F238E27FC236}">
                <a16:creationId xmlns:a16="http://schemas.microsoft.com/office/drawing/2014/main" id="{B4955E6B-EBC6-1A40-E515-6E11A0043EE7}"/>
              </a:ext>
            </a:extLst>
          </p:cNvPr>
          <p:cNvSpPr/>
          <p:nvPr/>
        </p:nvSpPr>
        <p:spPr>
          <a:xfrm>
            <a:off x="12801088" y="1301591"/>
            <a:ext cx="5068018" cy="4119112"/>
          </a:xfrm>
          <a:prstGeom prst="wedgeEllipseCallout">
            <a:avLst/>
          </a:prstGeom>
          <a:solidFill>
            <a:srgbClr val="ED7D3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rtl="0"/>
            <a:r>
              <a:rPr lang="en-US" sz="2000" baseline="0">
                <a:solidFill>
                  <a:schemeClr val="tx1"/>
                </a:solidFill>
                <a:latin typeface="Merriweather"/>
              </a:rPr>
              <a:t>Never use partners/family members as interpreters.  You cannot guarantee they are a safe person. You can’t be sure of what is being fed back to the patient or what is being omitted. Consider HBV.</a:t>
            </a:r>
            <a:r>
              <a:rPr lang="en-US" sz="2000">
                <a:solidFill>
                  <a:schemeClr val="tx1"/>
                </a:solidFill>
                <a:latin typeface="Merriweather"/>
                <a:ea typeface="Merriweather"/>
                <a:cs typeface="Merriweather"/>
              </a:rPr>
              <a:t>​</a:t>
            </a:r>
            <a:endParaRPr lang="en-GB" sz="2000">
              <a:solidFill>
                <a:schemeClr val="tx1"/>
              </a:solidFill>
              <a:latin typeface="Merriweathe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15"/>
          <p:cNvSpPr/>
          <p:nvPr/>
        </p:nvSpPr>
        <p:spPr>
          <a:xfrm>
            <a:off x="19050" y="0"/>
            <a:ext cx="18288000" cy="10287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1" name="Google Shape;461;p15"/>
          <p:cNvSpPr/>
          <p:nvPr/>
        </p:nvSpPr>
        <p:spPr>
          <a:xfrm>
            <a:off x="0" y="0"/>
            <a:ext cx="2486953" cy="10300930"/>
          </a:xfrm>
          <a:prstGeom prst="rect">
            <a:avLst/>
          </a:prstGeom>
          <a:solidFill>
            <a:schemeClr val="accent6">
              <a:lumMod val="75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9" name="Google Shape;469;p15"/>
          <p:cNvSpPr txBox="1"/>
          <p:nvPr/>
        </p:nvSpPr>
        <p:spPr>
          <a:xfrm>
            <a:off x="2783837" y="197047"/>
            <a:ext cx="16753546" cy="1083374"/>
          </a:xfrm>
          <a:prstGeom prst="rect">
            <a:avLst/>
          </a:prstGeom>
          <a:noFill/>
          <a:ln>
            <a:noFill/>
          </a:ln>
        </p:spPr>
        <p:txBody>
          <a:bodyPr spcFirstLastPara="1" wrap="square" lIns="0" tIns="0" rIns="0" bIns="0" anchor="t" anchorCtr="0">
            <a:spAutoFit/>
          </a:bodyPr>
          <a:lstStyle/>
          <a:p>
            <a:pPr marL="0" marR="0" lvl="0" indent="0" algn="l" rtl="0">
              <a:lnSpc>
                <a:spcPct val="110002"/>
              </a:lnSpc>
              <a:spcBef>
                <a:spcPts val="0"/>
              </a:spcBef>
              <a:spcAft>
                <a:spcPts val="0"/>
              </a:spcAft>
              <a:buNone/>
            </a:pPr>
            <a:r>
              <a:rPr lang="en-GB" sz="6400">
                <a:solidFill>
                  <a:schemeClr val="tx1"/>
                </a:solidFill>
                <a:latin typeface="Merriweather"/>
                <a:ea typeface="Overpass"/>
                <a:cs typeface="Overpass"/>
                <a:sym typeface="Overpass"/>
              </a:rPr>
              <a:t>CASE STUDY: MEET PATIENT A</a:t>
            </a:r>
            <a:endParaRPr lang="en-US" sz="6400">
              <a:solidFill>
                <a:schemeClr val="tx1"/>
              </a:solidFill>
              <a:latin typeface="Merriweather"/>
            </a:endParaRPr>
          </a:p>
        </p:txBody>
      </p:sp>
      <p:sp>
        <p:nvSpPr>
          <p:cNvPr id="470" name="Google Shape;470;p15"/>
          <p:cNvSpPr txBox="1"/>
          <p:nvPr/>
        </p:nvSpPr>
        <p:spPr>
          <a:xfrm>
            <a:off x="3119764" y="1456221"/>
            <a:ext cx="7431712" cy="8355814"/>
          </a:xfrm>
          <a:prstGeom prst="rect">
            <a:avLst/>
          </a:prstGeom>
          <a:noFill/>
          <a:ln>
            <a:noFill/>
          </a:ln>
        </p:spPr>
        <p:txBody>
          <a:bodyPr spcFirstLastPara="1" wrap="square" lIns="0" tIns="0" rIns="0" bIns="0" anchor="t" anchorCtr="0">
            <a:spAutoFit/>
          </a:bodyPr>
          <a:lstStyle/>
          <a:p>
            <a:pPr>
              <a:lnSpc>
                <a:spcPct val="107000"/>
              </a:lnSpc>
              <a:spcAft>
                <a:spcPts val="800"/>
              </a:spcAft>
            </a:pPr>
            <a:r>
              <a:rPr lang="en-US" sz="2400" b="1" kern="100" dirty="0">
                <a:effectLst/>
                <a:latin typeface="Merriweather"/>
                <a:ea typeface="Calibri"/>
                <a:cs typeface="Times New Roman"/>
              </a:rPr>
              <a:t>Patient A</a:t>
            </a:r>
            <a:endParaRPr lang="en-GB" sz="2400" b="1" kern="100" dirty="0">
              <a:effectLst/>
              <a:latin typeface="Merriweather"/>
              <a:ea typeface="Calibri"/>
              <a:cs typeface="Times New Roman"/>
            </a:endParaRPr>
          </a:p>
          <a:p>
            <a:pPr>
              <a:lnSpc>
                <a:spcPct val="107000"/>
              </a:lnSpc>
              <a:spcAft>
                <a:spcPts val="800"/>
              </a:spcAft>
            </a:pPr>
            <a:endParaRPr lang="en-GB" sz="2000" kern="100">
              <a:effectLst/>
              <a:latin typeface="Merriweather"/>
              <a:ea typeface="Calibri"/>
              <a:cs typeface="Times New Roman"/>
            </a:endParaRPr>
          </a:p>
          <a:p>
            <a:pPr marL="285750" indent="-285750">
              <a:lnSpc>
                <a:spcPct val="107000"/>
              </a:lnSpc>
              <a:spcAft>
                <a:spcPts val="800"/>
              </a:spcAft>
              <a:buFont typeface="Arial" panose="020B0604020202020204" pitchFamily="34" charset="0"/>
              <a:buChar char="•"/>
            </a:pPr>
            <a:r>
              <a:rPr lang="en-US" sz="2000" b="1" kern="100" dirty="0">
                <a:effectLst/>
                <a:latin typeface="Merriweather"/>
                <a:ea typeface="Calibri"/>
                <a:cs typeface="Times New Roman"/>
              </a:rPr>
              <a:t>Today –</a:t>
            </a:r>
            <a:r>
              <a:rPr lang="en-US" sz="2000" kern="100" dirty="0">
                <a:effectLst/>
                <a:latin typeface="Merriweather"/>
                <a:ea typeface="Calibri"/>
                <a:cs typeface="Times New Roman"/>
              </a:rPr>
              <a:t> Suspected UTI and asking for an increase in anti-depressant medication .</a:t>
            </a:r>
            <a:endParaRPr lang="en-GB" sz="2000" kern="100" dirty="0">
              <a:effectLst/>
              <a:latin typeface="Merriweather"/>
              <a:ea typeface="Calibri"/>
              <a:cs typeface="Times New Roman"/>
            </a:endParaRPr>
          </a:p>
          <a:p>
            <a:pPr>
              <a:lnSpc>
                <a:spcPct val="107000"/>
              </a:lnSpc>
              <a:spcAft>
                <a:spcPts val="800"/>
              </a:spcAft>
            </a:pPr>
            <a:endParaRPr lang="en-GB" sz="2000" kern="100">
              <a:effectLst/>
              <a:latin typeface="Merriweather"/>
              <a:ea typeface="Calibri"/>
              <a:cs typeface="Times New Roman"/>
            </a:endParaRPr>
          </a:p>
          <a:p>
            <a:pPr marL="285750" indent="-285750">
              <a:lnSpc>
                <a:spcPct val="107000"/>
              </a:lnSpc>
              <a:spcAft>
                <a:spcPts val="800"/>
              </a:spcAft>
              <a:buFont typeface="Arial" panose="020B0604020202020204" pitchFamily="34" charset="0"/>
              <a:buChar char="•"/>
            </a:pPr>
            <a:r>
              <a:rPr lang="en-US" sz="2000" b="1" kern="100" dirty="0">
                <a:effectLst/>
                <a:latin typeface="Merriweather"/>
                <a:ea typeface="Calibri"/>
                <a:cs typeface="Times New Roman"/>
              </a:rPr>
              <a:t>November 2023- </a:t>
            </a:r>
            <a:r>
              <a:rPr lang="en-US" sz="2000" kern="100" dirty="0">
                <a:effectLst/>
                <a:latin typeface="Merriweather"/>
                <a:ea typeface="Calibri"/>
                <a:cs typeface="Times New Roman"/>
              </a:rPr>
              <a:t>Requesting emergency contraception and enquiring about the injection instead of contraceptive pill.</a:t>
            </a:r>
            <a:r>
              <a:rPr lang="en-US" sz="2000" kern="100" dirty="0">
                <a:latin typeface="Merriweather"/>
                <a:ea typeface="Calibri"/>
                <a:cs typeface="Times New Roman"/>
              </a:rPr>
              <a:t> </a:t>
            </a:r>
            <a:endParaRPr lang="en-GB" sz="2000" kern="100" dirty="0">
              <a:latin typeface="Merriweather"/>
              <a:ea typeface="Calibri"/>
              <a:cs typeface="Times New Roman"/>
            </a:endParaRPr>
          </a:p>
          <a:p>
            <a:pPr>
              <a:lnSpc>
                <a:spcPct val="107000"/>
              </a:lnSpc>
              <a:spcAft>
                <a:spcPts val="800"/>
              </a:spcAft>
            </a:pPr>
            <a:endParaRPr lang="en-GB" sz="2000" kern="100">
              <a:latin typeface="Merriweather"/>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US" sz="2000" b="1" kern="100" dirty="0">
                <a:effectLst/>
                <a:latin typeface="Merriweather"/>
                <a:ea typeface="Calibri"/>
                <a:cs typeface="Times New Roman"/>
              </a:rPr>
              <a:t>September 2023-</a:t>
            </a:r>
            <a:r>
              <a:rPr lang="en-US" sz="2000" kern="100" dirty="0">
                <a:effectLst/>
                <a:latin typeface="Merriweather"/>
                <a:ea typeface="Calibri"/>
                <a:cs typeface="Times New Roman"/>
              </a:rPr>
              <a:t> Migraine, expressed low mood </a:t>
            </a:r>
            <a:r>
              <a:rPr lang="en-US" sz="2000" kern="100" dirty="0">
                <a:latin typeface="Merriweather"/>
                <a:ea typeface="Calibri"/>
                <a:cs typeface="Times New Roman"/>
              </a:rPr>
              <a:t>and insomnia had worsened. </a:t>
            </a:r>
            <a:endParaRPr lang="en-US" sz="2000" kern="100" dirty="0">
              <a:effectLst/>
              <a:latin typeface="Merriweather"/>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endParaRPr lang="en-GB" sz="2000" kern="100">
              <a:effectLst/>
              <a:latin typeface="Merriweather"/>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US" sz="2000" kern="100" dirty="0">
                <a:effectLst/>
                <a:latin typeface="Merriweather"/>
                <a:ea typeface="Calibri"/>
                <a:cs typeface="Times New Roman"/>
              </a:rPr>
              <a:t> </a:t>
            </a:r>
            <a:r>
              <a:rPr lang="en-US" sz="2000" b="1" kern="100" dirty="0">
                <a:effectLst/>
                <a:latin typeface="Merriweather"/>
                <a:ea typeface="Calibri"/>
                <a:cs typeface="Times New Roman"/>
              </a:rPr>
              <a:t>April 2023-</a:t>
            </a:r>
            <a:r>
              <a:rPr lang="en-US" sz="2000" kern="100" dirty="0">
                <a:effectLst/>
                <a:latin typeface="Merriweather"/>
                <a:ea typeface="Calibri"/>
                <a:cs typeface="Times New Roman"/>
              </a:rPr>
              <a:t> Missed appointment</a:t>
            </a:r>
            <a:endParaRPr lang="en-GB" sz="2000" kern="100" dirty="0">
              <a:effectLst/>
              <a:latin typeface="Merriweather"/>
              <a:ea typeface="Calibri"/>
              <a:cs typeface="Times New Roman"/>
            </a:endParaRPr>
          </a:p>
          <a:p>
            <a:pPr>
              <a:lnSpc>
                <a:spcPct val="107000"/>
              </a:lnSpc>
              <a:spcAft>
                <a:spcPts val="800"/>
              </a:spcAft>
            </a:pPr>
            <a:endParaRPr lang="en-GB" sz="2000" kern="100">
              <a:effectLst/>
              <a:latin typeface="Merriweather"/>
              <a:ea typeface="Calibri"/>
              <a:cs typeface="Times New Roman"/>
            </a:endParaRPr>
          </a:p>
          <a:p>
            <a:pPr marL="285750" indent="-285750">
              <a:lnSpc>
                <a:spcPct val="107000"/>
              </a:lnSpc>
              <a:spcAft>
                <a:spcPts val="800"/>
              </a:spcAft>
              <a:buFont typeface="Arial" panose="020B0604020202020204" pitchFamily="34" charset="0"/>
              <a:buChar char="•"/>
            </a:pPr>
            <a:r>
              <a:rPr lang="en-US" sz="2000" b="1" kern="100" dirty="0">
                <a:effectLst/>
                <a:latin typeface="Merriweather"/>
                <a:ea typeface="Calibri"/>
                <a:cs typeface="Times New Roman"/>
              </a:rPr>
              <a:t>December 2022-</a:t>
            </a:r>
            <a:r>
              <a:rPr lang="en-US" sz="2000" kern="100" dirty="0">
                <a:effectLst/>
                <a:latin typeface="Merriweather"/>
                <a:ea typeface="Calibri"/>
                <a:cs typeface="Times New Roman"/>
              </a:rPr>
              <a:t> Perforated ear drum</a:t>
            </a:r>
            <a:r>
              <a:rPr lang="en-US" sz="2000" kern="100" dirty="0">
                <a:latin typeface="Merriweather"/>
                <a:ea typeface="Calibri"/>
                <a:cs typeface="Times New Roman"/>
              </a:rPr>
              <a:t> </a:t>
            </a:r>
            <a:endParaRPr lang="en-GB" sz="2000" kern="100" dirty="0">
              <a:effectLst/>
              <a:latin typeface="Merriweather"/>
              <a:ea typeface="Calibri" panose="020F0502020204030204" pitchFamily="34" charset="0"/>
              <a:cs typeface="Times New Roman" panose="02020603050405020304" pitchFamily="18" charset="0"/>
            </a:endParaRPr>
          </a:p>
          <a:p>
            <a:pPr>
              <a:lnSpc>
                <a:spcPct val="107000"/>
              </a:lnSpc>
              <a:spcAft>
                <a:spcPts val="800"/>
              </a:spcAft>
            </a:pPr>
            <a:endParaRPr lang="en-GB" sz="2000" b="1" kern="100">
              <a:effectLst/>
              <a:latin typeface="Merriweather"/>
              <a:ea typeface="Calibri"/>
              <a:cs typeface="Times New Roman"/>
            </a:endParaRPr>
          </a:p>
          <a:p>
            <a:pPr marL="285750" indent="-285750">
              <a:lnSpc>
                <a:spcPct val="107000"/>
              </a:lnSpc>
              <a:spcAft>
                <a:spcPts val="800"/>
              </a:spcAft>
              <a:buFont typeface="Arial" panose="020B0604020202020204" pitchFamily="34" charset="0"/>
              <a:buChar char="•"/>
            </a:pPr>
            <a:r>
              <a:rPr lang="en-US" sz="2000" b="1" kern="100" dirty="0">
                <a:effectLst/>
                <a:latin typeface="Merriweather"/>
                <a:ea typeface="Calibri"/>
                <a:cs typeface="Times New Roman"/>
              </a:rPr>
              <a:t>September 2022-</a:t>
            </a:r>
            <a:r>
              <a:rPr lang="en-US" sz="2000" kern="100" dirty="0">
                <a:effectLst/>
                <a:latin typeface="Merriweather"/>
                <a:ea typeface="Calibri"/>
                <a:cs typeface="Times New Roman"/>
              </a:rPr>
              <a:t> Emergency contraception &amp; gynecological problems – thrush .</a:t>
            </a:r>
            <a:r>
              <a:rPr lang="en-US" sz="2000" kern="100" dirty="0">
                <a:latin typeface="Merriweather"/>
                <a:ea typeface="Calibri"/>
                <a:cs typeface="Times New Roman"/>
              </a:rPr>
              <a:t>  </a:t>
            </a:r>
            <a:endParaRPr lang="en-GB" sz="2000" kern="100" dirty="0">
              <a:effectLst/>
              <a:latin typeface="Merriweather"/>
              <a:ea typeface="Calibri" panose="020F0502020204030204" pitchFamily="34" charset="0"/>
              <a:cs typeface="Times New Roman" panose="02020603050405020304" pitchFamily="18" charset="0"/>
            </a:endParaRPr>
          </a:p>
          <a:p>
            <a:pPr>
              <a:lnSpc>
                <a:spcPct val="107000"/>
              </a:lnSpc>
              <a:spcAft>
                <a:spcPts val="800"/>
              </a:spcAft>
            </a:pPr>
            <a:endParaRPr lang="en-GB" sz="2000" kern="100">
              <a:effectLst/>
              <a:latin typeface="Merriweather"/>
              <a:ea typeface="Calibri"/>
              <a:cs typeface="Times New Roman"/>
            </a:endParaRPr>
          </a:p>
          <a:p>
            <a:pPr marL="285750" indent="-285750">
              <a:lnSpc>
                <a:spcPct val="107000"/>
              </a:lnSpc>
              <a:spcAft>
                <a:spcPts val="800"/>
              </a:spcAft>
              <a:buFont typeface="Arial" panose="020B0604020202020204" pitchFamily="34" charset="0"/>
              <a:buChar char="•"/>
            </a:pPr>
            <a:r>
              <a:rPr lang="en-US" sz="2000" b="1" kern="100" dirty="0">
                <a:effectLst/>
                <a:latin typeface="Merriweather"/>
                <a:ea typeface="Calibri"/>
                <a:cs typeface="Times New Roman"/>
              </a:rPr>
              <a:t>June 2022-</a:t>
            </a:r>
            <a:r>
              <a:rPr lang="en-US" sz="2000" kern="100" dirty="0">
                <a:effectLst/>
                <a:latin typeface="Merriweather"/>
                <a:ea typeface="Calibri"/>
                <a:cs typeface="Times New Roman"/>
              </a:rPr>
              <a:t> Insomnia and low mood .</a:t>
            </a:r>
            <a:r>
              <a:rPr lang="en-US" sz="2000" kern="100" dirty="0">
                <a:latin typeface="Merriweather"/>
                <a:ea typeface="Calibri"/>
                <a:cs typeface="Times New Roman"/>
              </a:rPr>
              <a:t> </a:t>
            </a:r>
            <a:endParaRPr lang="en-GB" sz="1800" kern="100" dirty="0">
              <a:effectLst/>
              <a:latin typeface="Merriweather"/>
              <a:ea typeface="Calibri" panose="020F0502020204030204" pitchFamily="34" charset="0"/>
              <a:cs typeface="Times New Roman" panose="02020603050405020304" pitchFamily="18" charset="0"/>
            </a:endParaRPr>
          </a:p>
          <a:p>
            <a:pPr marL="429895" marR="0" lvl="1" indent="-214630" algn="just" rtl="0">
              <a:lnSpc>
                <a:spcPct val="107031"/>
              </a:lnSpc>
              <a:spcBef>
                <a:spcPts val="0"/>
              </a:spcBef>
              <a:spcAft>
                <a:spcPts val="0"/>
              </a:spcAft>
              <a:buClr>
                <a:srgbClr val="00567D"/>
              </a:buClr>
              <a:buSzPts val="1991"/>
              <a:buFont typeface="Arial"/>
              <a:buChar char="•"/>
            </a:pPr>
            <a:endParaRPr>
              <a:solidFill>
                <a:schemeClr val="tx1"/>
              </a:solidFill>
            </a:endParaRPr>
          </a:p>
        </p:txBody>
      </p:sp>
      <p:sp>
        <p:nvSpPr>
          <p:cNvPr id="471" name="Google Shape;471;p15"/>
          <p:cNvSpPr txBox="1"/>
          <p:nvPr/>
        </p:nvSpPr>
        <p:spPr>
          <a:xfrm>
            <a:off x="2336894" y="9810897"/>
            <a:ext cx="8229164" cy="279948"/>
          </a:xfrm>
          <a:prstGeom prst="rect">
            <a:avLst/>
          </a:prstGeom>
          <a:noFill/>
          <a:ln>
            <a:noFill/>
          </a:ln>
        </p:spPr>
        <p:txBody>
          <a:bodyPr spcFirstLastPara="1" wrap="square" lIns="0" tIns="0" rIns="0" bIns="0" anchor="t" anchorCtr="0">
            <a:spAutoFit/>
          </a:bodyPr>
          <a:lstStyle/>
          <a:p>
            <a:pPr marL="0" marR="0" lvl="0" indent="0" algn="ctr" rtl="0">
              <a:lnSpc>
                <a:spcPct val="107087"/>
              </a:lnSpc>
              <a:spcBef>
                <a:spcPts val="0"/>
              </a:spcBef>
              <a:spcAft>
                <a:spcPts val="0"/>
              </a:spcAft>
              <a:buNone/>
            </a:pPr>
            <a:r>
              <a:rPr lang="en-GB" sz="1700" b="1" dirty="0">
                <a:solidFill>
                  <a:srgbClr val="000000"/>
                </a:solidFill>
                <a:latin typeface="Merriweather"/>
                <a:ea typeface="Overpass"/>
                <a:cs typeface="Overpass"/>
                <a:sym typeface="Overpass"/>
              </a:rPr>
              <a:t>[ONGOING VARIETY OF MEDICATION PRESCRIBED THROUGHOUT]</a:t>
            </a:r>
            <a:endParaRPr sz="1700" dirty="0">
              <a:latin typeface="Merriweather"/>
            </a:endParaRPr>
          </a:p>
        </p:txBody>
      </p:sp>
      <p:pic>
        <p:nvPicPr>
          <p:cNvPr id="3" name="Picture 2" descr="A picture containing text&#10;&#10;Description automatically generated">
            <a:extLst>
              <a:ext uri="{FF2B5EF4-FFF2-40B4-BE49-F238E27FC236}">
                <a16:creationId xmlns:a16="http://schemas.microsoft.com/office/drawing/2014/main" id="{8CB13DD2-4572-443D-D66C-64D9FC0906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24934" y="9808230"/>
            <a:ext cx="3062385" cy="476371"/>
          </a:xfrm>
          <a:prstGeom prst="rect">
            <a:avLst/>
          </a:prstGeom>
        </p:spPr>
      </p:pic>
      <p:sp>
        <p:nvSpPr>
          <p:cNvPr id="4" name="TextBox 3">
            <a:extLst>
              <a:ext uri="{FF2B5EF4-FFF2-40B4-BE49-F238E27FC236}">
                <a16:creationId xmlns:a16="http://schemas.microsoft.com/office/drawing/2014/main" id="{94F5F205-B08C-459E-13D3-30D7A97D765E}"/>
              </a:ext>
            </a:extLst>
          </p:cNvPr>
          <p:cNvSpPr txBox="1"/>
          <p:nvPr/>
        </p:nvSpPr>
        <p:spPr>
          <a:xfrm rot="10800000" flipV="1">
            <a:off x="12024024" y="2121264"/>
            <a:ext cx="4643903" cy="6863417"/>
          </a:xfrm>
          <a:prstGeom prst="rect">
            <a:avLst/>
          </a:prstGeom>
          <a:noFill/>
          <a:ln w="76200">
            <a:solidFill>
              <a:schemeClr val="accent6">
                <a:lumMod val="75000"/>
              </a:schemeClr>
            </a:solidFill>
          </a:ln>
        </p:spPr>
        <p:txBody>
          <a:bodyPr wrap="square" lIns="91440" tIns="45720" rIns="91440" bIns="45720" rtlCol="0" anchor="t">
            <a:spAutoFit/>
          </a:bodyPr>
          <a:lstStyle/>
          <a:p>
            <a:pPr algn="ctr"/>
            <a:r>
              <a:rPr lang="en-US" sz="4000" dirty="0">
                <a:latin typeface="Merriweather"/>
              </a:rPr>
              <a:t>You are having a face to face consultation with Patient A. </a:t>
            </a:r>
            <a:endParaRPr lang="en-GB" sz="4000" dirty="0">
              <a:latin typeface="Merriweather"/>
            </a:endParaRPr>
          </a:p>
          <a:p>
            <a:pPr algn="ctr"/>
            <a:endParaRPr lang="en-US" sz="4000" dirty="0">
              <a:latin typeface="Merriweather"/>
            </a:endParaRPr>
          </a:p>
          <a:p>
            <a:pPr algn="ctr"/>
            <a:r>
              <a:rPr lang="en-US" sz="4000" dirty="0">
                <a:latin typeface="Merriweather"/>
              </a:rPr>
              <a:t>What is concerning here? What would your enquiries with this patient look like?</a:t>
            </a:r>
            <a:endParaRPr lang="en-GB" sz="4000" dirty="0">
              <a:latin typeface="Merriweather"/>
            </a:endParaRPr>
          </a:p>
        </p:txBody>
      </p:sp>
      <p:pic>
        <p:nvPicPr>
          <p:cNvPr id="7" name="Picture 6" descr="Logo&#10;&#10;Description automatically generated with low confidence">
            <a:extLst>
              <a:ext uri="{FF2B5EF4-FFF2-40B4-BE49-F238E27FC236}">
                <a16:creationId xmlns:a16="http://schemas.microsoft.com/office/drawing/2014/main" id="{3A886B0C-2D73-B0AE-833D-12A09061D4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112" y="199254"/>
            <a:ext cx="2019300" cy="156972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2" name="Google Shape;492;p17"/>
          <p:cNvSpPr/>
          <p:nvPr/>
        </p:nvSpPr>
        <p:spPr>
          <a:xfrm>
            <a:off x="2897799" y="2103878"/>
            <a:ext cx="15087139" cy="7596502"/>
          </a:xfrm>
          <a:custGeom>
            <a:avLst/>
            <a:gdLst/>
            <a:ahLst/>
            <a:cxnLst/>
            <a:rect l="l" t="t" r="r" b="b"/>
            <a:pathLst>
              <a:path w="10552268" h="5313156" extrusionOk="0">
                <a:moveTo>
                  <a:pt x="0" y="0"/>
                </a:moveTo>
                <a:lnTo>
                  <a:pt x="0" y="5313156"/>
                </a:lnTo>
                <a:lnTo>
                  <a:pt x="10552268" y="5313156"/>
                </a:lnTo>
                <a:lnTo>
                  <a:pt x="10552268" y="0"/>
                </a:lnTo>
                <a:lnTo>
                  <a:pt x="0" y="0"/>
                </a:lnTo>
                <a:close/>
                <a:moveTo>
                  <a:pt x="10491308" y="5252196"/>
                </a:moveTo>
                <a:lnTo>
                  <a:pt x="59690" y="5252196"/>
                </a:lnTo>
                <a:lnTo>
                  <a:pt x="59690" y="59690"/>
                </a:lnTo>
                <a:lnTo>
                  <a:pt x="10491308" y="59690"/>
                </a:lnTo>
                <a:lnTo>
                  <a:pt x="10491308" y="525219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9" name="Google Shape;499;p17"/>
          <p:cNvSpPr txBox="1"/>
          <p:nvPr/>
        </p:nvSpPr>
        <p:spPr>
          <a:xfrm>
            <a:off x="2606792" y="302484"/>
            <a:ext cx="11674515" cy="1083374"/>
          </a:xfrm>
          <a:prstGeom prst="rect">
            <a:avLst/>
          </a:prstGeom>
          <a:noFill/>
          <a:ln>
            <a:noFill/>
          </a:ln>
        </p:spPr>
        <p:txBody>
          <a:bodyPr spcFirstLastPara="1" wrap="square" lIns="0" tIns="0" rIns="0" bIns="0" anchor="t" anchorCtr="0">
            <a:spAutoFit/>
          </a:bodyPr>
          <a:lstStyle/>
          <a:p>
            <a:pPr>
              <a:lnSpc>
                <a:spcPct val="110002"/>
              </a:lnSpc>
            </a:pPr>
            <a:r>
              <a:rPr lang="en-GB" sz="6400" dirty="0">
                <a:solidFill>
                  <a:schemeClr val="tx1"/>
                </a:solidFill>
                <a:latin typeface="Merriweather"/>
                <a:ea typeface="Overpass"/>
                <a:cs typeface="Overpass"/>
                <a:sym typeface="Overpass"/>
              </a:rPr>
              <a:t>EXAMPLE QUESTIONS </a:t>
            </a:r>
            <a:endParaRPr lang="en-US" sz="6400" dirty="0">
              <a:solidFill>
                <a:schemeClr val="tx1"/>
              </a:solidFill>
              <a:latin typeface="Merriweather"/>
            </a:endParaRPr>
          </a:p>
        </p:txBody>
      </p:sp>
      <p:sp>
        <p:nvSpPr>
          <p:cNvPr id="500" name="Google Shape;500;p17"/>
          <p:cNvSpPr txBox="1"/>
          <p:nvPr/>
        </p:nvSpPr>
        <p:spPr>
          <a:xfrm>
            <a:off x="3052762" y="1841093"/>
            <a:ext cx="4801391" cy="2070567"/>
          </a:xfrm>
          <a:prstGeom prst="rect">
            <a:avLst/>
          </a:prstGeom>
          <a:noFill/>
          <a:ln>
            <a:noFill/>
          </a:ln>
        </p:spPr>
        <p:txBody>
          <a:bodyPr spcFirstLastPara="1" wrap="square" lIns="0" tIns="0" rIns="0" bIns="0" anchor="t" anchorCtr="0">
            <a:spAutoFit/>
          </a:bodyPr>
          <a:lstStyle/>
          <a:p>
            <a:pPr>
              <a:lnSpc>
                <a:spcPct val="129978"/>
              </a:lnSpc>
            </a:pPr>
            <a:r>
              <a:rPr lang="en-GB" sz="2000">
                <a:solidFill>
                  <a:schemeClr val="tx1"/>
                </a:solidFill>
                <a:latin typeface="Merriweather"/>
                <a:ea typeface="Overpass"/>
                <a:cs typeface="Overpass"/>
                <a:sym typeface="Overpass"/>
              </a:rPr>
              <a:t>'Sometimes people who have these symptoms have experienced injury or are fearful of someone. Do you feel this way at all?'</a:t>
            </a:r>
            <a:endParaRPr lang="en-GB" sz="2000">
              <a:solidFill>
                <a:schemeClr val="tx1"/>
              </a:solidFill>
              <a:latin typeface="Merriweather"/>
              <a:ea typeface="Overpass"/>
              <a:cs typeface="Overpass"/>
            </a:endParaRPr>
          </a:p>
          <a:p>
            <a:pPr>
              <a:lnSpc>
                <a:spcPct val="129978"/>
              </a:lnSpc>
            </a:pPr>
            <a:endParaRPr lang="en-GB" sz="2350">
              <a:solidFill>
                <a:schemeClr val="tx1"/>
              </a:solidFill>
              <a:latin typeface="Overpass"/>
              <a:ea typeface="Overpass"/>
              <a:cs typeface="Overpass"/>
              <a:sym typeface="Overpass"/>
            </a:endParaRPr>
          </a:p>
        </p:txBody>
      </p:sp>
      <p:sp>
        <p:nvSpPr>
          <p:cNvPr id="501" name="Google Shape;501;p17"/>
          <p:cNvSpPr txBox="1"/>
          <p:nvPr/>
        </p:nvSpPr>
        <p:spPr>
          <a:xfrm>
            <a:off x="4214907" y="3777492"/>
            <a:ext cx="4019725" cy="1840504"/>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endParaRPr lang="en-GB" sz="2300">
              <a:solidFill>
                <a:schemeClr val="tx1"/>
              </a:solidFill>
              <a:latin typeface="Overpass"/>
              <a:ea typeface="Overpass"/>
              <a:cs typeface="Overpass"/>
              <a:sym typeface="Overpass"/>
            </a:endParaRPr>
          </a:p>
          <a:p>
            <a:pPr marL="0" marR="0" lvl="0" indent="0" algn="l" rtl="0">
              <a:lnSpc>
                <a:spcPct val="130000"/>
              </a:lnSpc>
              <a:spcBef>
                <a:spcPts val="0"/>
              </a:spcBef>
              <a:spcAft>
                <a:spcPts val="0"/>
              </a:spcAft>
              <a:buNone/>
            </a:pPr>
            <a:endParaRPr lang="en-GB" sz="2300">
              <a:solidFill>
                <a:schemeClr val="tx1"/>
              </a:solidFill>
              <a:latin typeface="Overpass"/>
              <a:ea typeface="Overpass"/>
              <a:cs typeface="Overpass"/>
              <a:sym typeface="Overpass"/>
            </a:endParaRPr>
          </a:p>
          <a:p>
            <a:pPr marL="0" marR="0" lvl="0" indent="0" algn="l" rtl="0">
              <a:lnSpc>
                <a:spcPct val="130000"/>
              </a:lnSpc>
              <a:spcBef>
                <a:spcPts val="0"/>
              </a:spcBef>
              <a:spcAft>
                <a:spcPts val="0"/>
              </a:spcAft>
              <a:buNone/>
            </a:pPr>
            <a:r>
              <a:rPr lang="en-US" sz="2300">
                <a:solidFill>
                  <a:schemeClr val="tx1"/>
                </a:solidFill>
                <a:latin typeface="Overpass"/>
                <a:ea typeface="Overpass"/>
                <a:cs typeface="Overpass"/>
                <a:sym typeface="Overpass"/>
              </a:rPr>
              <a:t>'Is there anyone who makes you feel unsafe currently?'</a:t>
            </a:r>
            <a:endParaRPr>
              <a:solidFill>
                <a:schemeClr val="tx1"/>
              </a:solidFill>
            </a:endParaRPr>
          </a:p>
        </p:txBody>
      </p:sp>
      <p:sp>
        <p:nvSpPr>
          <p:cNvPr id="502" name="Google Shape;502;p17"/>
          <p:cNvSpPr txBox="1"/>
          <p:nvPr/>
        </p:nvSpPr>
        <p:spPr>
          <a:xfrm>
            <a:off x="12520467" y="1831236"/>
            <a:ext cx="5761792" cy="800219"/>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GB" sz="2000">
                <a:solidFill>
                  <a:schemeClr val="tx1"/>
                </a:solidFill>
                <a:latin typeface="Merriweather"/>
                <a:ea typeface="Overpass"/>
                <a:cs typeface="Overpass"/>
                <a:sym typeface="Overpass"/>
              </a:rPr>
              <a:t>'Do you feel your partner or family are supportive?'</a:t>
            </a:r>
            <a:endParaRPr lang="en-US" sz="2000">
              <a:solidFill>
                <a:schemeClr val="tx1"/>
              </a:solidFill>
              <a:latin typeface="Merriweather"/>
            </a:endParaRPr>
          </a:p>
        </p:txBody>
      </p:sp>
      <p:sp>
        <p:nvSpPr>
          <p:cNvPr id="503" name="Google Shape;503;p17"/>
          <p:cNvSpPr txBox="1"/>
          <p:nvPr/>
        </p:nvSpPr>
        <p:spPr>
          <a:xfrm>
            <a:off x="9201877" y="3578778"/>
            <a:ext cx="3005475" cy="1660455"/>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GB" sz="2300">
                <a:solidFill>
                  <a:schemeClr val="tx1"/>
                </a:solidFill>
                <a:latin typeface="Merriweather"/>
                <a:ea typeface="Overpass"/>
                <a:cs typeface="Overpass"/>
                <a:sym typeface="Overpass"/>
              </a:rPr>
              <a:t>'</a:t>
            </a:r>
            <a:r>
              <a:rPr lang="en-GB" sz="2000">
                <a:solidFill>
                  <a:schemeClr val="tx1"/>
                </a:solidFill>
                <a:latin typeface="Merriweather"/>
                <a:ea typeface="Overpass"/>
                <a:cs typeface="Overpass"/>
                <a:sym typeface="Overpass"/>
              </a:rPr>
              <a:t>Do you feel on edge or controlled by your partner/family member?'</a:t>
            </a:r>
            <a:endParaRPr lang="en-US" sz="2000">
              <a:solidFill>
                <a:schemeClr val="tx1"/>
              </a:solidFill>
              <a:latin typeface="Merriweather"/>
            </a:endParaRPr>
          </a:p>
        </p:txBody>
      </p:sp>
      <p:sp>
        <p:nvSpPr>
          <p:cNvPr id="504" name="Google Shape;504;p17"/>
          <p:cNvSpPr txBox="1"/>
          <p:nvPr/>
        </p:nvSpPr>
        <p:spPr>
          <a:xfrm>
            <a:off x="13425807" y="4640131"/>
            <a:ext cx="3265112" cy="1200329"/>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GB" sz="2000">
                <a:solidFill>
                  <a:schemeClr val="tx1"/>
                </a:solidFill>
                <a:latin typeface="Merriweather"/>
                <a:ea typeface="Overpass"/>
                <a:cs typeface="Overpass"/>
                <a:sym typeface="Overpass"/>
              </a:rPr>
              <a:t>'Does your partner or family member restrict you from doing things?'</a:t>
            </a:r>
            <a:endParaRPr lang="en-US" sz="2000">
              <a:solidFill>
                <a:schemeClr val="tx1"/>
              </a:solidFill>
              <a:latin typeface="Merriweather"/>
            </a:endParaRPr>
          </a:p>
        </p:txBody>
      </p:sp>
      <p:sp>
        <p:nvSpPr>
          <p:cNvPr id="508" name="Google Shape;508;p17"/>
          <p:cNvSpPr txBox="1"/>
          <p:nvPr/>
        </p:nvSpPr>
        <p:spPr>
          <a:xfrm>
            <a:off x="12189531" y="7071727"/>
            <a:ext cx="4731702" cy="2000548"/>
          </a:xfrm>
          <a:prstGeom prst="rect">
            <a:avLst/>
          </a:prstGeom>
          <a:noFill/>
          <a:ln>
            <a:noFill/>
          </a:ln>
        </p:spPr>
        <p:txBody>
          <a:bodyPr spcFirstLastPara="1" wrap="square" lIns="0" tIns="0" rIns="0" bIns="0" anchor="t" anchorCtr="0">
            <a:spAutoFit/>
          </a:bodyPr>
          <a:lstStyle/>
          <a:p>
            <a:pPr>
              <a:lnSpc>
                <a:spcPct val="130000"/>
              </a:lnSpc>
            </a:pPr>
            <a:r>
              <a:rPr lang="en-GB" sz="2500" b="1" dirty="0">
                <a:solidFill>
                  <a:schemeClr val="tx1"/>
                </a:solidFill>
                <a:latin typeface="Merriweather"/>
                <a:ea typeface="Overpass"/>
                <a:cs typeface="Overpass"/>
                <a:sym typeface="Overpass"/>
              </a:rPr>
              <a:t>Don’t ask the patient unless they are alone. If they have a child over 2 with them it is not safe to ask.</a:t>
            </a:r>
            <a:endParaRPr lang="en-US" b="1" dirty="0">
              <a:solidFill>
                <a:schemeClr val="tx1"/>
              </a:solidFill>
              <a:latin typeface="Merriweather"/>
            </a:endParaRPr>
          </a:p>
        </p:txBody>
      </p:sp>
      <p:sp>
        <p:nvSpPr>
          <p:cNvPr id="509" name="Google Shape;509;p17"/>
          <p:cNvSpPr/>
          <p:nvPr/>
        </p:nvSpPr>
        <p:spPr>
          <a:xfrm>
            <a:off x="236039" y="8028435"/>
            <a:ext cx="1462497" cy="661889"/>
          </a:xfrm>
          <a:custGeom>
            <a:avLst/>
            <a:gdLst/>
            <a:ahLst/>
            <a:cxnLst/>
            <a:rect l="l" t="t" r="r" b="b"/>
            <a:pathLst>
              <a:path w="1447207" h="654969" extrusionOk="0">
                <a:moveTo>
                  <a:pt x="0" y="0"/>
                </a:moveTo>
                <a:lnTo>
                  <a:pt x="1447207" y="0"/>
                </a:lnTo>
                <a:lnTo>
                  <a:pt x="1447207" y="654969"/>
                </a:lnTo>
                <a:lnTo>
                  <a:pt x="0" y="654969"/>
                </a:lnTo>
                <a:close/>
              </a:path>
            </a:pathLst>
          </a:custGeom>
          <a:solidFill>
            <a:srgbClr val="00567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2" name="Google Shape;512;p17"/>
          <p:cNvSpPr/>
          <p:nvPr/>
        </p:nvSpPr>
        <p:spPr>
          <a:xfrm>
            <a:off x="-9623" y="-5715"/>
            <a:ext cx="2295525" cy="10292715"/>
          </a:xfrm>
          <a:prstGeom prst="rect">
            <a:avLst/>
          </a:prstGeom>
          <a:solidFill>
            <a:schemeClr val="accent6">
              <a:lumMod val="75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9" name="Google Shape;519;p17"/>
          <p:cNvSpPr txBox="1"/>
          <p:nvPr/>
        </p:nvSpPr>
        <p:spPr>
          <a:xfrm>
            <a:off x="5853201" y="6634168"/>
            <a:ext cx="4176452" cy="1200329"/>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GB" sz="2000">
                <a:solidFill>
                  <a:schemeClr val="tx1"/>
                </a:solidFill>
                <a:latin typeface="Merriweather"/>
                <a:ea typeface="Overpass"/>
                <a:cs typeface="Overpass"/>
                <a:sym typeface="Overpass"/>
              </a:rPr>
              <a:t>'Does your partner/family member make you feel bad or critique you in any way?'</a:t>
            </a:r>
            <a:endParaRPr lang="en-GB" sz="2000">
              <a:solidFill>
                <a:schemeClr val="tx1"/>
              </a:solidFill>
              <a:latin typeface="Merriweather"/>
            </a:endParaRPr>
          </a:p>
        </p:txBody>
      </p:sp>
      <p:pic>
        <p:nvPicPr>
          <p:cNvPr id="3" name="Picture 2" descr="A picture containing text&#10;&#10;Description automatically generated">
            <a:extLst>
              <a:ext uri="{FF2B5EF4-FFF2-40B4-BE49-F238E27FC236}">
                <a16:creationId xmlns:a16="http://schemas.microsoft.com/office/drawing/2014/main" id="{11481B16-73C0-73EE-8582-49C83963F2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24934" y="9710259"/>
            <a:ext cx="3062385" cy="476371"/>
          </a:xfrm>
          <a:prstGeom prst="rect">
            <a:avLst/>
          </a:prstGeom>
        </p:spPr>
      </p:pic>
      <p:sp>
        <p:nvSpPr>
          <p:cNvPr id="5" name="TextBox 4">
            <a:extLst>
              <a:ext uri="{FF2B5EF4-FFF2-40B4-BE49-F238E27FC236}">
                <a16:creationId xmlns:a16="http://schemas.microsoft.com/office/drawing/2014/main" id="{98580526-DA8B-454E-83F7-48E9A39F056C}"/>
              </a:ext>
            </a:extLst>
          </p:cNvPr>
          <p:cNvSpPr txBox="1"/>
          <p:nvPr/>
        </p:nvSpPr>
        <p:spPr>
          <a:xfrm>
            <a:off x="8305398" y="1913108"/>
            <a:ext cx="3767977"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a:latin typeface="Merriweather"/>
              </a:rPr>
              <a:t>'How are things at home?'</a:t>
            </a:r>
            <a:endParaRPr lang="en-US" sz="2000">
              <a:latin typeface="Merriweather"/>
            </a:endParaRPr>
          </a:p>
        </p:txBody>
      </p:sp>
      <p:pic>
        <p:nvPicPr>
          <p:cNvPr id="7" name="Picture 6" descr="Logo&#10;&#10;Description automatically generated with low confidence">
            <a:extLst>
              <a:ext uri="{FF2B5EF4-FFF2-40B4-BE49-F238E27FC236}">
                <a16:creationId xmlns:a16="http://schemas.microsoft.com/office/drawing/2014/main" id="{ECE9A6B7-BE13-0781-FAF4-F69F402A7A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112" y="199254"/>
            <a:ext cx="2019300" cy="1569720"/>
          </a:xfrm>
          <a:prstGeom prst="rect">
            <a:avLst/>
          </a:prstGeom>
        </p:spPr>
      </p:pic>
      <p:pic>
        <p:nvPicPr>
          <p:cNvPr id="6" name="Graphic 5" descr="Woman with ponytail hair">
            <a:extLst>
              <a:ext uri="{FF2B5EF4-FFF2-40B4-BE49-F238E27FC236}">
                <a16:creationId xmlns:a16="http://schemas.microsoft.com/office/drawing/2014/main" id="{B691D8DE-7635-4567-D340-07C848FF880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460480" y="5235657"/>
            <a:ext cx="2352675" cy="4476750"/>
          </a:xfrm>
          <a:prstGeom prst="rect">
            <a:avLst/>
          </a:prstGeom>
        </p:spPr>
      </p:pic>
      <p:sp>
        <p:nvSpPr>
          <p:cNvPr id="9" name="TextBox 8">
            <a:extLst>
              <a:ext uri="{FF2B5EF4-FFF2-40B4-BE49-F238E27FC236}">
                <a16:creationId xmlns:a16="http://schemas.microsoft.com/office/drawing/2014/main" id="{941C3197-933B-6BAC-573A-59592E32F4DB}"/>
              </a:ext>
            </a:extLst>
          </p:cNvPr>
          <p:cNvSpPr txBox="1"/>
          <p:nvPr/>
        </p:nvSpPr>
        <p:spPr>
          <a:xfrm rot="10800000" flipV="1">
            <a:off x="11670052" y="6961407"/>
            <a:ext cx="5657506" cy="2476301"/>
          </a:xfrm>
          <a:prstGeom prst="rect">
            <a:avLst/>
          </a:prstGeom>
          <a:noFill/>
          <a:ln w="76200">
            <a:solidFill>
              <a:schemeClr val="accent6">
                <a:lumMod val="75000"/>
              </a:schemeClr>
            </a:solidFill>
          </a:ln>
        </p:spPr>
        <p:txBody>
          <a:bodyPr wrap="square" lIns="91440" tIns="45720" rIns="91440" bIns="45720" rtlCol="0" anchor="t">
            <a:spAutoFit/>
          </a:bodyPr>
          <a:lstStyle/>
          <a:p>
            <a:pPr algn="ctr"/>
            <a:endParaRPr lang="en-US" sz="4000">
              <a:latin typeface="Overpas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18"/>
          <p:cNvSpPr/>
          <p:nvPr/>
        </p:nvSpPr>
        <p:spPr>
          <a:xfrm>
            <a:off x="-62345" y="0"/>
            <a:ext cx="18288000" cy="10287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solidFill>
            <a:schemeClr val="bg1"/>
          </a:solidFill>
          <a:ln>
            <a:noFill/>
          </a:ln>
        </p:spPr>
        <p:txBody>
          <a:bodyPr spcFirstLastPara="1" wrap="square" lIns="91425" tIns="45700" rIns="91425" bIns="45700" anchor="t" anchorCtr="0">
            <a:noAutofit/>
          </a:bodyPr>
          <a:lstStyle/>
          <a:p>
            <a:pPr marL="285750" marR="0" lvl="0" indent="-285750" algn="l" rtl="0">
              <a:spcBef>
                <a:spcPts val="0"/>
              </a:spcBef>
              <a:spcAft>
                <a:spcPts val="0"/>
              </a:spcAft>
              <a:buChar char="•"/>
            </a:pPr>
            <a:endParaRPr lang="en-US" sz="1800">
              <a:solidFill>
                <a:schemeClr val="dk1"/>
              </a:solidFill>
              <a:latin typeface="Calibri"/>
              <a:ea typeface="Calibri"/>
              <a:cs typeface="Calibri"/>
            </a:endParaRPr>
          </a:p>
        </p:txBody>
      </p:sp>
      <p:sp>
        <p:nvSpPr>
          <p:cNvPr id="532" name="Google Shape;532;p18"/>
          <p:cNvSpPr/>
          <p:nvPr/>
        </p:nvSpPr>
        <p:spPr>
          <a:xfrm>
            <a:off x="-123924" y="10614"/>
            <a:ext cx="2393497" cy="10292715"/>
          </a:xfrm>
          <a:prstGeom prst="rect">
            <a:avLst/>
          </a:prstGeom>
          <a:solidFill>
            <a:schemeClr val="accent6">
              <a:lumMod val="75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6" name="Google Shape;536;p18"/>
          <p:cNvSpPr txBox="1"/>
          <p:nvPr/>
        </p:nvSpPr>
        <p:spPr>
          <a:xfrm>
            <a:off x="2500368" y="190914"/>
            <a:ext cx="12830065" cy="1083374"/>
          </a:xfrm>
          <a:prstGeom prst="rect">
            <a:avLst/>
          </a:prstGeom>
          <a:noFill/>
          <a:ln>
            <a:noFill/>
          </a:ln>
        </p:spPr>
        <p:txBody>
          <a:bodyPr spcFirstLastPara="1" wrap="square" lIns="0" tIns="0" rIns="0" bIns="0" anchor="t" anchorCtr="0">
            <a:spAutoFit/>
          </a:bodyPr>
          <a:lstStyle/>
          <a:p>
            <a:pPr marL="0" marR="0" lvl="0" indent="0" algn="l" rtl="0">
              <a:lnSpc>
                <a:spcPct val="110002"/>
              </a:lnSpc>
              <a:spcBef>
                <a:spcPts val="0"/>
              </a:spcBef>
              <a:spcAft>
                <a:spcPts val="0"/>
              </a:spcAft>
              <a:buNone/>
            </a:pPr>
            <a:r>
              <a:rPr lang="en-GB" sz="6400" dirty="0">
                <a:solidFill>
                  <a:schemeClr val="tx1"/>
                </a:solidFill>
                <a:latin typeface="Merriweather"/>
                <a:ea typeface="Overpass"/>
                <a:cs typeface="Overpass"/>
                <a:sym typeface="Overpass"/>
              </a:rPr>
              <a:t>IMPROVING RESPONSES</a:t>
            </a:r>
            <a:endParaRPr lang="en-US" sz="6400" dirty="0">
              <a:solidFill>
                <a:schemeClr val="tx1"/>
              </a:solidFill>
              <a:latin typeface="Merriweather"/>
            </a:endParaRPr>
          </a:p>
        </p:txBody>
      </p:sp>
      <p:sp>
        <p:nvSpPr>
          <p:cNvPr id="538" name="Google Shape;538;p18"/>
          <p:cNvSpPr txBox="1"/>
          <p:nvPr/>
        </p:nvSpPr>
        <p:spPr>
          <a:xfrm>
            <a:off x="3356865" y="2081452"/>
            <a:ext cx="5845534" cy="1840504"/>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GB" sz="3200" b="1">
                <a:solidFill>
                  <a:srgbClr val="FF6600"/>
                </a:solidFill>
                <a:latin typeface="Merriweather"/>
                <a:ea typeface="Overpass"/>
                <a:cs typeface="Overpass"/>
                <a:sym typeface="Overpass"/>
              </a:rPr>
              <a:t>SAFE RESPONSES</a:t>
            </a:r>
            <a:endParaRPr lang="en-GB" sz="3200" b="1">
              <a:solidFill>
                <a:srgbClr val="FF6600"/>
              </a:solidFill>
              <a:latin typeface="Merriweather"/>
            </a:endParaRPr>
          </a:p>
          <a:p>
            <a:pPr marL="0" marR="0" lvl="0" indent="0" algn="l" rtl="0">
              <a:lnSpc>
                <a:spcPct val="130000"/>
              </a:lnSpc>
              <a:spcBef>
                <a:spcPts val="0"/>
              </a:spcBef>
              <a:spcAft>
                <a:spcPts val="0"/>
              </a:spcAft>
              <a:buNone/>
            </a:pPr>
            <a:endParaRPr sz="3000" b="1">
              <a:solidFill>
                <a:srgbClr val="FF6600"/>
              </a:solidFill>
              <a:latin typeface="Overpass"/>
              <a:ea typeface="Overpass"/>
              <a:cs typeface="Overpass"/>
            </a:endParaRPr>
          </a:p>
          <a:p>
            <a:pPr marL="0" marR="0" lvl="0" indent="0" algn="l" rtl="0">
              <a:lnSpc>
                <a:spcPct val="130000"/>
              </a:lnSpc>
              <a:spcBef>
                <a:spcPts val="0"/>
              </a:spcBef>
              <a:spcAft>
                <a:spcPts val="0"/>
              </a:spcAft>
              <a:buNone/>
            </a:pPr>
            <a:endParaRPr sz="3000" b="1">
              <a:solidFill>
                <a:srgbClr val="FF6600"/>
              </a:solidFill>
              <a:latin typeface="Overpass"/>
              <a:ea typeface="Overpass"/>
              <a:cs typeface="Overpass"/>
            </a:endParaRPr>
          </a:p>
        </p:txBody>
      </p:sp>
      <p:sp>
        <p:nvSpPr>
          <p:cNvPr id="539" name="Google Shape;539;p18"/>
          <p:cNvSpPr txBox="1"/>
          <p:nvPr/>
        </p:nvSpPr>
        <p:spPr>
          <a:xfrm>
            <a:off x="2504801" y="3155620"/>
            <a:ext cx="6028414" cy="3955635"/>
          </a:xfrm>
          <a:prstGeom prst="rect">
            <a:avLst/>
          </a:prstGeom>
          <a:noFill/>
          <a:ln>
            <a:noFill/>
          </a:ln>
        </p:spPr>
        <p:txBody>
          <a:bodyPr spcFirstLastPara="1" wrap="square" lIns="0" tIns="0" rIns="0" bIns="0" anchor="t" anchorCtr="0">
            <a:spAutoFit/>
          </a:bodyPr>
          <a:lstStyle/>
          <a:p>
            <a:pPr marL="644525" lvl="1" indent="-342900">
              <a:lnSpc>
                <a:spcPct val="152690"/>
              </a:lnSpc>
              <a:buClr>
                <a:srgbClr val="FFFFFF"/>
              </a:buClr>
              <a:buSzPts val="2750"/>
              <a:buFont typeface="Arial"/>
              <a:buChar char="•"/>
            </a:pPr>
            <a:r>
              <a:rPr lang="en-GB" sz="2400" b="0" i="0" u="none" strike="noStrike" cap="none" dirty="0">
                <a:solidFill>
                  <a:schemeClr val="tx1"/>
                </a:solidFill>
                <a:latin typeface="Merriweather"/>
                <a:ea typeface="Overpass"/>
                <a:cs typeface="Overpass"/>
                <a:sym typeface="Overpass"/>
              </a:rPr>
              <a:t>Recognising and validating the disclosure.</a:t>
            </a:r>
            <a:endParaRPr lang="en-GB" sz="2400" dirty="0">
              <a:solidFill>
                <a:schemeClr val="tx1"/>
              </a:solidFill>
              <a:latin typeface="Merriweather"/>
              <a:ea typeface="Overpass"/>
            </a:endParaRPr>
          </a:p>
          <a:p>
            <a:pPr marL="301625" lvl="1">
              <a:lnSpc>
                <a:spcPct val="152690"/>
              </a:lnSpc>
              <a:buClr>
                <a:srgbClr val="FFFFFF"/>
              </a:buClr>
              <a:buSzPts val="2750"/>
            </a:pPr>
            <a:endParaRPr lang="en-GB" sz="2400" dirty="0">
              <a:solidFill>
                <a:schemeClr val="tx1"/>
              </a:solidFill>
              <a:latin typeface="Merriweather"/>
              <a:ea typeface="Overpass"/>
              <a:cs typeface="Overpass"/>
            </a:endParaRPr>
          </a:p>
          <a:p>
            <a:pPr marL="644525" marR="0" lvl="1" indent="-342900" algn="l">
              <a:lnSpc>
                <a:spcPct val="152690"/>
              </a:lnSpc>
              <a:spcBef>
                <a:spcPts val="0"/>
              </a:spcBef>
              <a:spcAft>
                <a:spcPts val="0"/>
              </a:spcAft>
              <a:buClr>
                <a:srgbClr val="FFFFFF"/>
              </a:buClr>
              <a:buSzPts val="2750"/>
              <a:buFont typeface="Arial"/>
              <a:buChar char="•"/>
            </a:pPr>
            <a:r>
              <a:rPr lang="en-GB" sz="2400" b="0" i="0" u="none" strike="noStrike" cap="none" dirty="0">
                <a:solidFill>
                  <a:schemeClr val="tx1"/>
                </a:solidFill>
                <a:latin typeface="Merriweather"/>
                <a:ea typeface="Overpass"/>
                <a:cs typeface="Overpass"/>
                <a:sym typeface="Overpass"/>
              </a:rPr>
              <a:t>Be non-judgemental.</a:t>
            </a:r>
            <a:endParaRPr lang="en-GB" sz="2400" dirty="0">
              <a:solidFill>
                <a:schemeClr val="tx1"/>
              </a:solidFill>
              <a:latin typeface="Merriweather"/>
            </a:endParaRPr>
          </a:p>
          <a:p>
            <a:pPr marL="644525" lvl="1" indent="-342900">
              <a:lnSpc>
                <a:spcPct val="152690"/>
              </a:lnSpc>
              <a:buClr>
                <a:srgbClr val="FFFFFF"/>
              </a:buClr>
              <a:buSzPts val="2750"/>
              <a:buFont typeface="Arial"/>
              <a:buChar char="•"/>
            </a:pPr>
            <a:endParaRPr lang="en-GB" sz="2400" b="1" dirty="0">
              <a:solidFill>
                <a:schemeClr val="tx1"/>
              </a:solidFill>
              <a:latin typeface="Merriweather"/>
              <a:ea typeface="Overpass"/>
              <a:cs typeface="Overpass"/>
            </a:endParaRPr>
          </a:p>
          <a:p>
            <a:pPr marL="644525" lvl="1" indent="-342900">
              <a:lnSpc>
                <a:spcPct val="152690"/>
              </a:lnSpc>
              <a:buClr>
                <a:srgbClr val="FFFFFF"/>
              </a:buClr>
              <a:buSzPts val="2750"/>
              <a:buFont typeface="Arial"/>
              <a:buChar char="•"/>
            </a:pPr>
            <a:r>
              <a:rPr lang="en-GB" sz="2400" b="1" i="0" u="none" strike="noStrike" cap="none" dirty="0">
                <a:solidFill>
                  <a:schemeClr val="tx1"/>
                </a:solidFill>
                <a:latin typeface="Merriweather"/>
                <a:ea typeface="Overpass"/>
                <a:cs typeface="Overpass"/>
                <a:sym typeface="Overpass"/>
              </a:rPr>
              <a:t>Offer a referral into </a:t>
            </a:r>
            <a:r>
              <a:rPr lang="en-GB" sz="2400" b="1" dirty="0">
                <a:solidFill>
                  <a:schemeClr val="tx1"/>
                </a:solidFill>
                <a:latin typeface="Merriweather"/>
                <a:ea typeface="Overpass"/>
                <a:cs typeface="Overpass"/>
                <a:sym typeface="Overpass"/>
              </a:rPr>
              <a:t>IRIS- explain what this is.</a:t>
            </a:r>
            <a:endParaRPr lang="en-GB" sz="2400" b="1">
              <a:solidFill>
                <a:schemeClr val="tx1"/>
              </a:solidFill>
              <a:latin typeface="Merriweather"/>
            </a:endParaRPr>
          </a:p>
        </p:txBody>
      </p:sp>
      <p:sp>
        <p:nvSpPr>
          <p:cNvPr id="540" name="Google Shape;540;p18"/>
          <p:cNvSpPr/>
          <p:nvPr/>
        </p:nvSpPr>
        <p:spPr>
          <a:xfrm>
            <a:off x="10580092" y="1840347"/>
            <a:ext cx="6858000" cy="7881937"/>
          </a:xfrm>
          <a:custGeom>
            <a:avLst/>
            <a:gdLst/>
            <a:ahLst/>
            <a:cxnLst/>
            <a:rect l="l" t="t" r="r" b="b"/>
            <a:pathLst>
              <a:path w="4921431" h="5656228" extrusionOk="0">
                <a:moveTo>
                  <a:pt x="0" y="0"/>
                </a:moveTo>
                <a:lnTo>
                  <a:pt x="0" y="5656228"/>
                </a:lnTo>
                <a:lnTo>
                  <a:pt x="4921431" y="5656228"/>
                </a:lnTo>
                <a:lnTo>
                  <a:pt x="4921431" y="0"/>
                </a:lnTo>
                <a:lnTo>
                  <a:pt x="0" y="0"/>
                </a:lnTo>
                <a:close/>
                <a:moveTo>
                  <a:pt x="4860472" y="5595269"/>
                </a:moveTo>
                <a:lnTo>
                  <a:pt x="59690" y="5595269"/>
                </a:lnTo>
                <a:lnTo>
                  <a:pt x="59690" y="59690"/>
                </a:lnTo>
                <a:lnTo>
                  <a:pt x="4860472" y="59690"/>
                </a:lnTo>
                <a:lnTo>
                  <a:pt x="4860472" y="5595269"/>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1" name="Google Shape;541;p18"/>
          <p:cNvSpPr txBox="1"/>
          <p:nvPr/>
        </p:nvSpPr>
        <p:spPr>
          <a:xfrm>
            <a:off x="10430413" y="2086376"/>
            <a:ext cx="6028414" cy="640175"/>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GB" sz="3200" b="1">
                <a:solidFill>
                  <a:srgbClr val="FF6600"/>
                </a:solidFill>
                <a:latin typeface="Merriweather"/>
                <a:ea typeface="Overpass"/>
                <a:cs typeface="Overpass"/>
                <a:sym typeface="Overpass"/>
              </a:rPr>
              <a:t>HARMFUL RESPONSES</a:t>
            </a:r>
            <a:endParaRPr lang="en-GB" sz="3200" b="1">
              <a:solidFill>
                <a:srgbClr val="FF6600"/>
              </a:solidFill>
              <a:latin typeface="Merriweather"/>
            </a:endParaRPr>
          </a:p>
        </p:txBody>
      </p:sp>
      <p:sp>
        <p:nvSpPr>
          <p:cNvPr id="542" name="Google Shape;542;p18"/>
          <p:cNvSpPr txBox="1"/>
          <p:nvPr/>
        </p:nvSpPr>
        <p:spPr>
          <a:xfrm>
            <a:off x="9931618" y="2892152"/>
            <a:ext cx="7233236" cy="6647974"/>
          </a:xfrm>
          <a:prstGeom prst="rect">
            <a:avLst/>
          </a:prstGeom>
          <a:noFill/>
          <a:ln>
            <a:noFill/>
          </a:ln>
        </p:spPr>
        <p:txBody>
          <a:bodyPr spcFirstLastPara="1" wrap="square" lIns="0" tIns="0" rIns="0" bIns="0" anchor="t" anchorCtr="0">
            <a:spAutoFit/>
          </a:bodyPr>
          <a:lstStyle/>
          <a:p>
            <a:pPr marL="301625" marR="0" lvl="1" algn="just" rtl="0">
              <a:lnSpc>
                <a:spcPct val="150017"/>
              </a:lnSpc>
              <a:spcBef>
                <a:spcPts val="0"/>
              </a:spcBef>
              <a:spcAft>
                <a:spcPts val="0"/>
              </a:spcAft>
              <a:buClr>
                <a:srgbClr val="FFFFFF"/>
              </a:buClr>
              <a:buSzPts val="2799"/>
            </a:pPr>
            <a:r>
              <a:rPr lang="en-GB" sz="2400" b="0" i="0" u="none" strike="noStrike" cap="none" dirty="0">
                <a:solidFill>
                  <a:schemeClr val="tx1"/>
                </a:solidFill>
                <a:latin typeface="Merriweather"/>
                <a:ea typeface="Overpass"/>
                <a:cs typeface="Overpass"/>
                <a:sym typeface="Overpass"/>
              </a:rPr>
              <a:t>Suggesting you can speak with the perpetrator.</a:t>
            </a:r>
            <a:endParaRPr lang="en-GB" sz="2400" dirty="0">
              <a:solidFill>
                <a:schemeClr val="tx1"/>
              </a:solidFill>
              <a:latin typeface="Merriweather"/>
            </a:endParaRPr>
          </a:p>
          <a:p>
            <a:pPr marL="301625" lvl="1" algn="just">
              <a:lnSpc>
                <a:spcPct val="150017"/>
              </a:lnSpc>
              <a:buClr>
                <a:srgbClr val="FFFFFF"/>
              </a:buClr>
              <a:buSzPts val="2799"/>
            </a:pPr>
            <a:endParaRPr lang="en-GB" sz="2400">
              <a:solidFill>
                <a:schemeClr val="tx1"/>
              </a:solidFill>
              <a:latin typeface="Merriweather"/>
              <a:ea typeface="Overpass"/>
              <a:cs typeface="Overpass"/>
            </a:endParaRPr>
          </a:p>
          <a:p>
            <a:pPr marL="301625" marR="0" lvl="1" algn="l" rtl="0">
              <a:lnSpc>
                <a:spcPct val="150017"/>
              </a:lnSpc>
              <a:spcBef>
                <a:spcPts val="0"/>
              </a:spcBef>
              <a:spcAft>
                <a:spcPts val="0"/>
              </a:spcAft>
              <a:buClr>
                <a:srgbClr val="FFFFFF"/>
              </a:buClr>
              <a:buSzPts val="2799"/>
            </a:pPr>
            <a:r>
              <a:rPr lang="en-GB" sz="2400" b="0" i="0" u="none" strike="noStrike" cap="none" dirty="0">
                <a:solidFill>
                  <a:schemeClr val="tx1"/>
                </a:solidFill>
                <a:latin typeface="Merriweather"/>
                <a:ea typeface="Overpass"/>
                <a:cs typeface="Overpass"/>
                <a:sym typeface="Overpass"/>
              </a:rPr>
              <a:t>Referring for couple’s counselling</a:t>
            </a:r>
            <a:r>
              <a:rPr lang="en-GB" sz="2400" dirty="0">
                <a:solidFill>
                  <a:schemeClr val="tx1"/>
                </a:solidFill>
                <a:latin typeface="Merriweather"/>
                <a:ea typeface="Overpass"/>
                <a:cs typeface="Overpass"/>
                <a:sym typeface="Overpass"/>
              </a:rPr>
              <a:t>.</a:t>
            </a:r>
            <a:endParaRPr lang="en-GB" sz="2400" dirty="0">
              <a:solidFill>
                <a:schemeClr val="tx1"/>
              </a:solidFill>
              <a:latin typeface="Merriweather"/>
            </a:endParaRPr>
          </a:p>
          <a:p>
            <a:pPr marL="301625" lvl="1">
              <a:lnSpc>
                <a:spcPct val="150017"/>
              </a:lnSpc>
              <a:buClr>
                <a:srgbClr val="FFFFFF"/>
              </a:buClr>
              <a:buSzPts val="2799"/>
            </a:pPr>
            <a:endParaRPr lang="en-GB" sz="2400">
              <a:solidFill>
                <a:schemeClr val="tx1"/>
              </a:solidFill>
              <a:latin typeface="Merriweather"/>
              <a:ea typeface="Overpass"/>
              <a:cs typeface="Overpass"/>
            </a:endParaRPr>
          </a:p>
          <a:p>
            <a:pPr marL="301625" marR="0" lvl="1" algn="just" rtl="0">
              <a:lnSpc>
                <a:spcPct val="150017"/>
              </a:lnSpc>
              <a:spcBef>
                <a:spcPts val="0"/>
              </a:spcBef>
              <a:spcAft>
                <a:spcPts val="0"/>
              </a:spcAft>
              <a:buClr>
                <a:srgbClr val="FFFFFF"/>
              </a:buClr>
              <a:buSzPts val="2799"/>
            </a:pPr>
            <a:r>
              <a:rPr lang="en-GB" sz="2400" b="0" i="0" u="none" strike="noStrike" cap="none" dirty="0">
                <a:solidFill>
                  <a:schemeClr val="tx1"/>
                </a:solidFill>
                <a:latin typeface="Merriweather"/>
                <a:ea typeface="Overpass"/>
                <a:cs typeface="Overpass"/>
                <a:sym typeface="Overpass"/>
              </a:rPr>
              <a:t>Suggesting anger management.</a:t>
            </a:r>
            <a:endParaRPr lang="en-GB" sz="2400" dirty="0">
              <a:solidFill>
                <a:schemeClr val="tx1"/>
              </a:solidFill>
              <a:latin typeface="Merriweather"/>
            </a:endParaRPr>
          </a:p>
          <a:p>
            <a:pPr marL="301625" lvl="1" algn="just">
              <a:lnSpc>
                <a:spcPct val="150017"/>
              </a:lnSpc>
              <a:buClr>
                <a:srgbClr val="FFFFFF"/>
              </a:buClr>
              <a:buSzPts val="2799"/>
            </a:pPr>
            <a:endParaRPr lang="en-GB" sz="2400">
              <a:solidFill>
                <a:schemeClr val="tx1"/>
              </a:solidFill>
              <a:latin typeface="Merriweather"/>
              <a:ea typeface="Overpass"/>
              <a:cs typeface="Overpass"/>
            </a:endParaRPr>
          </a:p>
          <a:p>
            <a:pPr marL="301625" marR="0" lvl="1" algn="just" rtl="0">
              <a:lnSpc>
                <a:spcPct val="150017"/>
              </a:lnSpc>
              <a:spcBef>
                <a:spcPts val="0"/>
              </a:spcBef>
              <a:spcAft>
                <a:spcPts val="0"/>
              </a:spcAft>
              <a:buClr>
                <a:srgbClr val="FFFFFF"/>
              </a:buClr>
              <a:buSzPts val="2799"/>
            </a:pPr>
            <a:r>
              <a:rPr lang="en-GB" sz="2400" b="0" i="0" u="none" strike="noStrike" cap="none" dirty="0">
                <a:solidFill>
                  <a:schemeClr val="tx1"/>
                </a:solidFill>
                <a:latin typeface="Merriweather"/>
                <a:ea typeface="Overpass"/>
                <a:cs typeface="Overpass"/>
                <a:sym typeface="Overpass"/>
              </a:rPr>
              <a:t>Acting as mediator between patients.</a:t>
            </a:r>
            <a:endParaRPr lang="en-GB" sz="2400" dirty="0">
              <a:solidFill>
                <a:schemeClr val="tx1"/>
              </a:solidFill>
              <a:latin typeface="Merriweather"/>
            </a:endParaRPr>
          </a:p>
          <a:p>
            <a:pPr marL="301625" lvl="1" algn="just">
              <a:lnSpc>
                <a:spcPct val="150017"/>
              </a:lnSpc>
              <a:buClr>
                <a:srgbClr val="FFFFFF"/>
              </a:buClr>
              <a:buSzPts val="2799"/>
            </a:pPr>
            <a:endParaRPr lang="en-GB" sz="2400">
              <a:solidFill>
                <a:schemeClr val="tx1"/>
              </a:solidFill>
              <a:latin typeface="Merriweather"/>
              <a:ea typeface="Overpass"/>
              <a:cs typeface="Overpass"/>
            </a:endParaRPr>
          </a:p>
          <a:p>
            <a:pPr marL="301625" lvl="1" algn="just">
              <a:lnSpc>
                <a:spcPct val="150017"/>
              </a:lnSpc>
              <a:buClr>
                <a:srgbClr val="FFFFFF"/>
              </a:buClr>
              <a:buSzPts val="2799"/>
            </a:pPr>
            <a:r>
              <a:rPr lang="en-GB" sz="2400" dirty="0">
                <a:solidFill>
                  <a:schemeClr val="tx1"/>
                </a:solidFill>
                <a:latin typeface="Merriweather"/>
              </a:rPr>
              <a:t>Minimising or ignoring a disclosure.</a:t>
            </a:r>
          </a:p>
          <a:p>
            <a:pPr marL="301625" lvl="1" algn="just">
              <a:lnSpc>
                <a:spcPct val="150017"/>
              </a:lnSpc>
              <a:buClr>
                <a:srgbClr val="FFFFFF"/>
              </a:buClr>
              <a:buSzPts val="2799"/>
            </a:pPr>
            <a:endParaRPr lang="en-GB" sz="2400">
              <a:solidFill>
                <a:schemeClr val="tx1"/>
              </a:solidFill>
              <a:latin typeface="Merriweather"/>
              <a:ea typeface="Overpass"/>
              <a:cs typeface="Overpass"/>
            </a:endParaRPr>
          </a:p>
          <a:p>
            <a:pPr marL="301625" lvl="1" algn="just">
              <a:lnSpc>
                <a:spcPct val="150017"/>
              </a:lnSpc>
              <a:buClr>
                <a:srgbClr val="FFFFFF"/>
              </a:buClr>
              <a:buSzPts val="2799"/>
            </a:pPr>
            <a:r>
              <a:rPr lang="en-GB" sz="2400" dirty="0">
                <a:solidFill>
                  <a:schemeClr val="tx1"/>
                </a:solidFill>
                <a:latin typeface="Merriweather"/>
                <a:ea typeface="Overpass"/>
                <a:cs typeface="Overpass"/>
              </a:rPr>
              <a:t>Informing family or friends without consent.</a:t>
            </a:r>
          </a:p>
        </p:txBody>
      </p:sp>
      <p:sp>
        <p:nvSpPr>
          <p:cNvPr id="545" name="Google Shape;545;p18"/>
          <p:cNvSpPr txBox="1"/>
          <p:nvPr/>
        </p:nvSpPr>
        <p:spPr>
          <a:xfrm>
            <a:off x="7010531" y="1274812"/>
            <a:ext cx="5846372" cy="676211"/>
          </a:xfrm>
          <a:prstGeom prst="rect">
            <a:avLst/>
          </a:prstGeom>
          <a:noFill/>
          <a:ln>
            <a:noFill/>
          </a:ln>
        </p:spPr>
        <p:txBody>
          <a:bodyPr spcFirstLastPara="1" wrap="square" lIns="0" tIns="0" rIns="0" bIns="0" anchor="t" anchorCtr="0">
            <a:spAutoFit/>
          </a:bodyPr>
          <a:lstStyle/>
          <a:p>
            <a:pPr marL="0" marR="0" lvl="0" indent="0" algn="l" rtl="0">
              <a:lnSpc>
                <a:spcPct val="130029"/>
              </a:lnSpc>
              <a:spcBef>
                <a:spcPts val="0"/>
              </a:spcBef>
              <a:spcAft>
                <a:spcPts val="0"/>
              </a:spcAft>
              <a:buNone/>
            </a:pPr>
            <a:r>
              <a:rPr lang="en-GB" sz="3350" b="1" dirty="0">
                <a:solidFill>
                  <a:schemeClr val="tx1"/>
                </a:solidFill>
                <a:latin typeface="Overpass"/>
                <a:ea typeface="Overpass"/>
                <a:cs typeface="Overpass"/>
                <a:sym typeface="Overpass"/>
              </a:rPr>
              <a:t>"Thank </a:t>
            </a:r>
            <a:r>
              <a:rPr lang="en-GB" sz="3350" b="1" dirty="0">
                <a:solidFill>
                  <a:schemeClr val="tx1"/>
                </a:solidFill>
                <a:latin typeface="Merriweather"/>
                <a:ea typeface="Overpass"/>
                <a:cs typeface="Overpass"/>
                <a:sym typeface="Overpass"/>
              </a:rPr>
              <a:t>you</a:t>
            </a:r>
            <a:r>
              <a:rPr lang="en-GB" sz="3350" b="1" dirty="0">
                <a:solidFill>
                  <a:schemeClr val="tx1"/>
                </a:solidFill>
                <a:latin typeface="Overpass"/>
                <a:ea typeface="Overpass"/>
                <a:cs typeface="Overpass"/>
                <a:sym typeface="Overpass"/>
              </a:rPr>
              <a:t> for telling me"</a:t>
            </a:r>
            <a:endParaRPr lang="en-GB" sz="3350" dirty="0">
              <a:solidFill>
                <a:schemeClr val="tx1"/>
              </a:solidFill>
            </a:endParaRPr>
          </a:p>
        </p:txBody>
      </p:sp>
      <p:pic>
        <p:nvPicPr>
          <p:cNvPr id="3" name="Picture 2" descr="A picture containing text&#10;&#10;Description automatically generated">
            <a:extLst>
              <a:ext uri="{FF2B5EF4-FFF2-40B4-BE49-F238E27FC236}">
                <a16:creationId xmlns:a16="http://schemas.microsoft.com/office/drawing/2014/main" id="{F50009E2-DAA1-A809-D5E5-C671B37C89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33148" y="9661274"/>
            <a:ext cx="2654172" cy="574342"/>
          </a:xfrm>
          <a:prstGeom prst="rect">
            <a:avLst/>
          </a:prstGeom>
        </p:spPr>
      </p:pic>
      <p:pic>
        <p:nvPicPr>
          <p:cNvPr id="5" name="Picture 4" descr="Logo&#10;&#10;Description automatically generated with low confidence">
            <a:extLst>
              <a:ext uri="{FF2B5EF4-FFF2-40B4-BE49-F238E27FC236}">
                <a16:creationId xmlns:a16="http://schemas.microsoft.com/office/drawing/2014/main" id="{35C6CEB5-E4C4-A208-6393-3B7BC8675D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112" y="199254"/>
            <a:ext cx="2019300" cy="156972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pic>
        <p:nvPicPr>
          <p:cNvPr id="11" name="Graphic 10" descr="Man holding sign">
            <a:extLst>
              <a:ext uri="{FF2B5EF4-FFF2-40B4-BE49-F238E27FC236}">
                <a16:creationId xmlns:a16="http://schemas.microsoft.com/office/drawing/2014/main" id="{3F943E3E-7E1E-0818-8377-FCA5C19147E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251486" y="695864"/>
            <a:ext cx="4244555" cy="8873706"/>
          </a:xfrm>
          <a:prstGeom prst="rect">
            <a:avLst/>
          </a:prstGeom>
        </p:spPr>
      </p:pic>
      <p:grpSp>
        <p:nvGrpSpPr>
          <p:cNvPr id="596" name="Google Shape;596;p19"/>
          <p:cNvGrpSpPr/>
          <p:nvPr/>
        </p:nvGrpSpPr>
        <p:grpSpPr>
          <a:xfrm>
            <a:off x="-9623" y="-5715"/>
            <a:ext cx="2295525" cy="10292715"/>
            <a:chOff x="0" y="0"/>
            <a:chExt cx="3060700" cy="13723620"/>
          </a:xfrm>
        </p:grpSpPr>
        <p:sp>
          <p:nvSpPr>
            <p:cNvPr id="597" name="Google Shape;597;p19"/>
            <p:cNvSpPr/>
            <p:nvPr/>
          </p:nvSpPr>
          <p:spPr>
            <a:xfrm>
              <a:off x="0" y="0"/>
              <a:ext cx="3060700" cy="13723620"/>
            </a:xfrm>
            <a:prstGeom prst="rect">
              <a:avLst/>
            </a:prstGeom>
            <a:solidFill>
              <a:schemeClr val="accent6">
                <a:lumMod val="75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8" name="Google Shape;598;p19"/>
            <p:cNvSpPr/>
            <p:nvPr/>
          </p:nvSpPr>
          <p:spPr>
            <a:xfrm>
              <a:off x="292056" y="9888223"/>
              <a:ext cx="2476588" cy="1374506"/>
            </a:xfrm>
            <a:custGeom>
              <a:avLst/>
              <a:gdLst/>
              <a:ahLst/>
              <a:cxnLst/>
              <a:rect l="l" t="t" r="r" b="b"/>
              <a:pathLst>
                <a:path w="2476588" h="1374506" extrusionOk="0">
                  <a:moveTo>
                    <a:pt x="0" y="0"/>
                  </a:moveTo>
                  <a:lnTo>
                    <a:pt x="2476588" y="0"/>
                  </a:lnTo>
                  <a:lnTo>
                    <a:pt x="2476588" y="1374507"/>
                  </a:lnTo>
                  <a:lnTo>
                    <a:pt x="0" y="1374507"/>
                  </a:lnTo>
                  <a:lnTo>
                    <a:pt x="0" y="0"/>
                  </a:lnTo>
                  <a:close/>
                </a:path>
              </a:pathLst>
            </a:custGeom>
            <a:solidFill>
              <a:schemeClr val="accent6">
                <a:lumMod val="75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 name="TextBox 1">
            <a:extLst>
              <a:ext uri="{FF2B5EF4-FFF2-40B4-BE49-F238E27FC236}">
                <a16:creationId xmlns:a16="http://schemas.microsoft.com/office/drawing/2014/main" id="{338057A8-1B2A-46E6-6518-083180EA65FE}"/>
              </a:ext>
            </a:extLst>
          </p:cNvPr>
          <p:cNvSpPr txBox="1"/>
          <p:nvPr/>
        </p:nvSpPr>
        <p:spPr>
          <a:xfrm>
            <a:off x="2475633" y="275358"/>
            <a:ext cx="13811249"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6400">
                <a:latin typeface="Merriweather"/>
              </a:rPr>
              <a:t>HIGH RISK INDICATORS</a:t>
            </a:r>
          </a:p>
        </p:txBody>
      </p:sp>
      <p:sp>
        <p:nvSpPr>
          <p:cNvPr id="3" name="TextBox 2">
            <a:extLst>
              <a:ext uri="{FF2B5EF4-FFF2-40B4-BE49-F238E27FC236}">
                <a16:creationId xmlns:a16="http://schemas.microsoft.com/office/drawing/2014/main" id="{D7A37F6A-FAA5-183A-00AB-8C1A1FE5A370}"/>
              </a:ext>
            </a:extLst>
          </p:cNvPr>
          <p:cNvSpPr txBox="1"/>
          <p:nvPr/>
        </p:nvSpPr>
        <p:spPr>
          <a:xfrm>
            <a:off x="2718700" y="1769307"/>
            <a:ext cx="13616419" cy="80021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
            </a:pPr>
            <a:r>
              <a:rPr lang="en-GB" sz="2000" b="1">
                <a:solidFill>
                  <a:schemeClr val="tx1"/>
                </a:solidFill>
                <a:latin typeface="Merriweather"/>
              </a:rPr>
              <a:t>Separation</a:t>
            </a:r>
            <a:endParaRPr lang="en-GB" sz="2000">
              <a:solidFill>
                <a:schemeClr val="tx1"/>
              </a:solidFill>
              <a:latin typeface="Merriweather"/>
            </a:endParaRPr>
          </a:p>
          <a:p>
            <a:pPr marL="285750" indent="-285750">
              <a:buFont typeface="Wingdings"/>
              <a:buChar char="§"/>
            </a:pPr>
            <a:endParaRPr lang="en-GB" sz="2000" b="1">
              <a:solidFill>
                <a:schemeClr val="tx1"/>
              </a:solidFill>
              <a:latin typeface="Merriweather"/>
            </a:endParaRPr>
          </a:p>
          <a:p>
            <a:pPr marL="285750" indent="-285750">
              <a:buFont typeface="Wingdings"/>
              <a:buChar char="§"/>
            </a:pPr>
            <a:r>
              <a:rPr lang="en-GB" sz="2000" b="1">
                <a:solidFill>
                  <a:schemeClr val="tx1"/>
                </a:solidFill>
                <a:latin typeface="Merriweather"/>
              </a:rPr>
              <a:t>Pregnancy</a:t>
            </a:r>
          </a:p>
          <a:p>
            <a:pPr marL="285750" indent="-285750">
              <a:buFont typeface="Wingdings"/>
              <a:buChar char="§"/>
            </a:pPr>
            <a:endParaRPr lang="en-GB" sz="2000" b="1">
              <a:solidFill>
                <a:schemeClr val="tx1"/>
              </a:solidFill>
              <a:latin typeface="Merriweather"/>
            </a:endParaRPr>
          </a:p>
          <a:p>
            <a:pPr marL="285750" indent="-285750">
              <a:buFont typeface="Wingdings"/>
              <a:buChar char="§"/>
            </a:pPr>
            <a:r>
              <a:rPr lang="en-GB" sz="2000" b="1">
                <a:solidFill>
                  <a:schemeClr val="tx1"/>
                </a:solidFill>
                <a:latin typeface="Merriweather"/>
              </a:rPr>
              <a:t>Escalation</a:t>
            </a:r>
            <a:endParaRPr lang="en-GB" sz="2000">
              <a:solidFill>
                <a:schemeClr val="tx1"/>
              </a:solidFill>
              <a:latin typeface="Merriweather"/>
            </a:endParaRPr>
          </a:p>
          <a:p>
            <a:pPr marL="285750" indent="-285750">
              <a:buFont typeface="Wingdings"/>
              <a:buChar char="§"/>
            </a:pPr>
            <a:endParaRPr lang="en-GB" sz="2000" b="1">
              <a:solidFill>
                <a:schemeClr val="tx1"/>
              </a:solidFill>
              <a:latin typeface="Merriweather"/>
            </a:endParaRPr>
          </a:p>
          <a:p>
            <a:pPr marL="285750" indent="-285750">
              <a:buFont typeface="Wingdings"/>
              <a:buChar char="§"/>
            </a:pPr>
            <a:r>
              <a:rPr lang="en-GB" sz="2000" b="1">
                <a:solidFill>
                  <a:schemeClr val="tx1"/>
                </a:solidFill>
                <a:latin typeface="Merriweather"/>
              </a:rPr>
              <a:t>HBA</a:t>
            </a:r>
          </a:p>
          <a:p>
            <a:pPr marL="285750" indent="-285750">
              <a:buFont typeface="Wingdings"/>
              <a:buChar char="§"/>
            </a:pPr>
            <a:endParaRPr lang="en-GB" sz="2000" b="1">
              <a:solidFill>
                <a:schemeClr val="tx1"/>
              </a:solidFill>
              <a:latin typeface="Merriweather"/>
            </a:endParaRPr>
          </a:p>
          <a:p>
            <a:pPr marL="285750" indent="-285750">
              <a:buFont typeface="Wingdings"/>
              <a:buChar char="§"/>
            </a:pPr>
            <a:r>
              <a:rPr lang="en-GB" sz="2000" b="1">
                <a:solidFill>
                  <a:schemeClr val="tx1"/>
                </a:solidFill>
                <a:latin typeface="Merriweather"/>
              </a:rPr>
              <a:t>Stalking</a:t>
            </a:r>
            <a:endParaRPr lang="en-GB" sz="2000">
              <a:solidFill>
                <a:schemeClr val="tx1"/>
              </a:solidFill>
              <a:latin typeface="Merriweather"/>
            </a:endParaRPr>
          </a:p>
          <a:p>
            <a:pPr marL="285750" indent="-285750">
              <a:buFont typeface="Wingdings"/>
              <a:buChar char="§"/>
            </a:pPr>
            <a:endParaRPr lang="en-GB" sz="2000" b="1">
              <a:solidFill>
                <a:schemeClr val="tx1"/>
              </a:solidFill>
              <a:latin typeface="Merriweather"/>
            </a:endParaRPr>
          </a:p>
          <a:p>
            <a:pPr marL="285750" indent="-285750">
              <a:buFont typeface="Wingdings"/>
              <a:buChar char="§"/>
            </a:pPr>
            <a:r>
              <a:rPr lang="en-GB" sz="2000" b="1">
                <a:solidFill>
                  <a:schemeClr val="tx1"/>
                </a:solidFill>
                <a:latin typeface="Merriweather"/>
              </a:rPr>
              <a:t>Sexual assault</a:t>
            </a:r>
          </a:p>
          <a:p>
            <a:pPr marL="285750" indent="-285750">
              <a:buFont typeface="Wingdings"/>
              <a:buChar char="§"/>
            </a:pPr>
            <a:endParaRPr lang="en-GB" sz="2000" b="1">
              <a:solidFill>
                <a:schemeClr val="tx1"/>
              </a:solidFill>
              <a:latin typeface="Merriweather"/>
            </a:endParaRPr>
          </a:p>
          <a:p>
            <a:pPr marL="285750" indent="-285750">
              <a:buFont typeface="Wingdings"/>
              <a:buChar char="§"/>
            </a:pPr>
            <a:r>
              <a:rPr lang="en-GB" sz="2000" b="1">
                <a:solidFill>
                  <a:schemeClr val="tx1"/>
                </a:solidFill>
                <a:latin typeface="Merriweather"/>
              </a:rPr>
              <a:t>Strangulation</a:t>
            </a:r>
          </a:p>
          <a:p>
            <a:pPr marL="285750" indent="-285750">
              <a:buFont typeface="Wingdings"/>
              <a:buChar char="§"/>
            </a:pPr>
            <a:endParaRPr lang="en-GB" sz="2000" b="1">
              <a:solidFill>
                <a:schemeClr val="tx1"/>
              </a:solidFill>
              <a:latin typeface="Merriweather"/>
            </a:endParaRPr>
          </a:p>
          <a:p>
            <a:pPr marL="285750" indent="-285750">
              <a:buFont typeface="Wingdings"/>
              <a:buChar char="§"/>
            </a:pPr>
            <a:r>
              <a:rPr lang="en-GB" sz="2000" b="1">
                <a:solidFill>
                  <a:schemeClr val="tx1"/>
                </a:solidFill>
                <a:latin typeface="Merriweather"/>
              </a:rPr>
              <a:t>Threats to kill</a:t>
            </a:r>
          </a:p>
          <a:p>
            <a:pPr marL="285750" indent="-285750">
              <a:buFont typeface="Wingdings"/>
              <a:buChar char="§"/>
            </a:pPr>
            <a:endParaRPr lang="en-GB" sz="2000" b="1">
              <a:solidFill>
                <a:schemeClr val="tx1"/>
              </a:solidFill>
              <a:latin typeface="Merriweather"/>
            </a:endParaRPr>
          </a:p>
          <a:p>
            <a:pPr marL="285750" indent="-285750">
              <a:buFont typeface="Wingdings"/>
              <a:buChar char="§"/>
            </a:pPr>
            <a:r>
              <a:rPr lang="en-GB" sz="2000" b="1">
                <a:solidFill>
                  <a:schemeClr val="tx1"/>
                </a:solidFill>
                <a:latin typeface="Merriweather"/>
              </a:rPr>
              <a:t>Abuse of animals</a:t>
            </a:r>
          </a:p>
          <a:p>
            <a:pPr marL="285750" indent="-285750">
              <a:buFont typeface="Wingdings"/>
              <a:buChar char="§"/>
            </a:pPr>
            <a:endParaRPr lang="en-GB" sz="2000" b="1">
              <a:solidFill>
                <a:schemeClr val="tx1"/>
              </a:solidFill>
              <a:latin typeface="Merriweather"/>
            </a:endParaRPr>
          </a:p>
          <a:p>
            <a:pPr marL="285750" indent="-285750">
              <a:buFont typeface="Wingdings"/>
              <a:buChar char="§"/>
            </a:pPr>
            <a:r>
              <a:rPr lang="en-GB" sz="2000" b="1">
                <a:solidFill>
                  <a:schemeClr val="tx1"/>
                </a:solidFill>
                <a:latin typeface="Merriweather"/>
              </a:rPr>
              <a:t>Access to weapons</a:t>
            </a:r>
          </a:p>
          <a:p>
            <a:pPr marL="285750" indent="-285750">
              <a:buFont typeface="Wingdings"/>
              <a:buChar char="§"/>
            </a:pPr>
            <a:endParaRPr lang="en-GB" sz="2000" b="1">
              <a:solidFill>
                <a:schemeClr val="tx1"/>
              </a:solidFill>
              <a:latin typeface="Merriweather"/>
            </a:endParaRPr>
          </a:p>
          <a:p>
            <a:pPr marL="285750" indent="-285750">
              <a:buFont typeface="Wingdings"/>
              <a:buChar char="§"/>
            </a:pPr>
            <a:r>
              <a:rPr lang="en-GB" sz="2000" b="1">
                <a:solidFill>
                  <a:schemeClr val="tx1"/>
                </a:solidFill>
                <a:latin typeface="Merriweather"/>
              </a:rPr>
              <a:t>Alcohol/drug use</a:t>
            </a:r>
          </a:p>
          <a:p>
            <a:pPr marL="285750" indent="-285750">
              <a:buFont typeface="Wingdings"/>
              <a:buChar char="§"/>
            </a:pPr>
            <a:endParaRPr lang="en-GB" sz="2000" b="1">
              <a:solidFill>
                <a:schemeClr val="tx1"/>
              </a:solidFill>
              <a:latin typeface="Merriweather"/>
            </a:endParaRPr>
          </a:p>
          <a:p>
            <a:pPr marL="285750" indent="-285750">
              <a:buFont typeface="Wingdings"/>
              <a:buChar char="§"/>
            </a:pPr>
            <a:r>
              <a:rPr lang="en-GB" sz="2000" b="1">
                <a:solidFill>
                  <a:schemeClr val="tx1"/>
                </a:solidFill>
                <a:latin typeface="Merriweather"/>
              </a:rPr>
              <a:t>History of assaults</a:t>
            </a:r>
          </a:p>
          <a:p>
            <a:pPr marL="285750" indent="-285750">
              <a:buFont typeface="Wingdings"/>
              <a:buChar char="§"/>
            </a:pPr>
            <a:endParaRPr lang="en-GB" sz="2000" b="1">
              <a:solidFill>
                <a:schemeClr val="tx1"/>
              </a:solidFill>
              <a:latin typeface="Merriweather"/>
            </a:endParaRPr>
          </a:p>
          <a:p>
            <a:pPr marL="285750" indent="-285750">
              <a:buFont typeface="Wingdings"/>
              <a:buChar char="§"/>
            </a:pPr>
            <a:r>
              <a:rPr lang="en-GB" sz="2000" b="1">
                <a:solidFill>
                  <a:schemeClr val="tx1"/>
                </a:solidFill>
                <a:latin typeface="Merriweather"/>
              </a:rPr>
              <a:t>Coercive control</a:t>
            </a:r>
          </a:p>
          <a:p>
            <a:pPr marL="285750" indent="-285750">
              <a:buFont typeface="Wingdings"/>
              <a:buChar char="§"/>
            </a:pPr>
            <a:endParaRPr lang="en-GB"/>
          </a:p>
        </p:txBody>
      </p:sp>
      <p:pic>
        <p:nvPicPr>
          <p:cNvPr id="7" name="Picture 6" descr="A picture containing text&#10;&#10;Description automatically generated">
            <a:extLst>
              <a:ext uri="{FF2B5EF4-FFF2-40B4-BE49-F238E27FC236}">
                <a16:creationId xmlns:a16="http://schemas.microsoft.com/office/drawing/2014/main" id="{D9CCCE90-A809-3B91-A414-B01C01B037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24934" y="9805261"/>
            <a:ext cx="3062385" cy="476371"/>
          </a:xfrm>
          <a:prstGeom prst="rect">
            <a:avLst/>
          </a:prstGeom>
        </p:spPr>
      </p:pic>
      <p:pic>
        <p:nvPicPr>
          <p:cNvPr id="6" name="Picture 5" descr="Logo&#10;&#10;Description automatically generated with low confidence">
            <a:extLst>
              <a:ext uri="{FF2B5EF4-FFF2-40B4-BE49-F238E27FC236}">
                <a16:creationId xmlns:a16="http://schemas.microsoft.com/office/drawing/2014/main" id="{5C9A1063-2626-85EC-73A3-AD515E52400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112" y="199254"/>
            <a:ext cx="2019300" cy="1569720"/>
          </a:xfrm>
          <a:prstGeom prst="rect">
            <a:avLst/>
          </a:prstGeom>
        </p:spPr>
      </p:pic>
      <p:sp>
        <p:nvSpPr>
          <p:cNvPr id="10" name="TextBox 9">
            <a:extLst>
              <a:ext uri="{FF2B5EF4-FFF2-40B4-BE49-F238E27FC236}">
                <a16:creationId xmlns:a16="http://schemas.microsoft.com/office/drawing/2014/main" id="{00205B60-FFB5-0AE1-952D-1A643748709F}"/>
              </a:ext>
            </a:extLst>
          </p:cNvPr>
          <p:cNvSpPr txBox="1"/>
          <p:nvPr/>
        </p:nvSpPr>
        <p:spPr>
          <a:xfrm>
            <a:off x="12921343" y="3499146"/>
            <a:ext cx="2953683"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a:latin typeface="Merriweather"/>
              </a:rPr>
              <a:t>All high-risk victims are referred into MARAC</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5" name="Google Shape;105;p2"/>
          <p:cNvSpPr txBox="1"/>
          <p:nvPr/>
        </p:nvSpPr>
        <p:spPr>
          <a:xfrm>
            <a:off x="3110472" y="1269607"/>
            <a:ext cx="5014387" cy="517065"/>
          </a:xfrm>
          <a:prstGeom prst="rect">
            <a:avLst/>
          </a:prstGeom>
          <a:noFill/>
          <a:ln>
            <a:noFill/>
          </a:ln>
        </p:spPr>
        <p:txBody>
          <a:bodyPr spcFirstLastPara="1" wrap="square" lIns="0" tIns="0" rIns="0" bIns="0" anchor="t" anchorCtr="0">
            <a:spAutoFit/>
          </a:bodyPr>
          <a:lstStyle/>
          <a:p>
            <a:pPr marL="0" marR="0" lvl="0" indent="0" algn="l" rtl="0">
              <a:lnSpc>
                <a:spcPct val="139958"/>
              </a:lnSpc>
              <a:spcBef>
                <a:spcPts val="0"/>
              </a:spcBef>
              <a:spcAft>
                <a:spcPts val="0"/>
              </a:spcAft>
              <a:buNone/>
            </a:pPr>
            <a:r>
              <a:rPr lang="en-GB" sz="2400">
                <a:solidFill>
                  <a:schemeClr val="tx1"/>
                </a:solidFill>
                <a:latin typeface="Merriweather"/>
                <a:ea typeface="Overpass"/>
                <a:cs typeface="Overpass"/>
                <a:sym typeface="Overpass"/>
              </a:rPr>
              <a:t>THIS IS A SAFE SPACE.</a:t>
            </a:r>
            <a:endParaRPr lang="en-GB">
              <a:solidFill>
                <a:schemeClr val="tx1"/>
              </a:solidFill>
              <a:latin typeface="Merriweather"/>
            </a:endParaRPr>
          </a:p>
        </p:txBody>
      </p:sp>
      <p:sp>
        <p:nvSpPr>
          <p:cNvPr id="106" name="Google Shape;106;p2"/>
          <p:cNvSpPr txBox="1"/>
          <p:nvPr/>
        </p:nvSpPr>
        <p:spPr>
          <a:xfrm>
            <a:off x="3110472" y="182278"/>
            <a:ext cx="13709772" cy="1083374"/>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n-GB" sz="6400">
                <a:solidFill>
                  <a:schemeClr val="tx1"/>
                </a:solidFill>
                <a:latin typeface="Merriweather"/>
                <a:ea typeface="Overpass"/>
                <a:cs typeface="Overpass"/>
                <a:sym typeface="Overpass"/>
              </a:rPr>
              <a:t>GROUP AGREEMENT</a:t>
            </a:r>
            <a:endParaRPr lang="en-US">
              <a:solidFill>
                <a:schemeClr val="tx1"/>
              </a:solidFill>
              <a:latin typeface="Merriweather"/>
            </a:endParaRPr>
          </a:p>
        </p:txBody>
      </p:sp>
      <p:sp>
        <p:nvSpPr>
          <p:cNvPr id="107" name="Google Shape;107;p2"/>
          <p:cNvSpPr/>
          <p:nvPr/>
        </p:nvSpPr>
        <p:spPr>
          <a:xfrm>
            <a:off x="3110472" y="1900374"/>
            <a:ext cx="14866620" cy="7776073"/>
          </a:xfrm>
          <a:custGeom>
            <a:avLst/>
            <a:gdLst/>
            <a:ahLst/>
            <a:cxnLst/>
            <a:rect l="l" t="t" r="r" b="b"/>
            <a:pathLst>
              <a:path w="10668570" h="5580258" extrusionOk="0">
                <a:moveTo>
                  <a:pt x="0" y="0"/>
                </a:moveTo>
                <a:lnTo>
                  <a:pt x="0" y="5580258"/>
                </a:lnTo>
                <a:lnTo>
                  <a:pt x="10668570" y="5580258"/>
                </a:lnTo>
                <a:lnTo>
                  <a:pt x="10668570" y="0"/>
                </a:lnTo>
                <a:lnTo>
                  <a:pt x="0" y="0"/>
                </a:lnTo>
                <a:close/>
                <a:moveTo>
                  <a:pt x="10607610" y="5519298"/>
                </a:moveTo>
                <a:lnTo>
                  <a:pt x="59690" y="5519298"/>
                </a:lnTo>
                <a:lnTo>
                  <a:pt x="59690" y="59690"/>
                </a:lnTo>
                <a:lnTo>
                  <a:pt x="10607610" y="59690"/>
                </a:lnTo>
                <a:lnTo>
                  <a:pt x="10607610" y="551929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 name="Google Shape;108;p2"/>
          <p:cNvSpPr txBox="1"/>
          <p:nvPr/>
        </p:nvSpPr>
        <p:spPr>
          <a:xfrm>
            <a:off x="2369041" y="2018940"/>
            <a:ext cx="13709772" cy="7848302"/>
          </a:xfrm>
          <a:prstGeom prst="rect">
            <a:avLst/>
          </a:prstGeom>
          <a:noFill/>
          <a:ln>
            <a:noFill/>
          </a:ln>
        </p:spPr>
        <p:txBody>
          <a:bodyPr spcFirstLastPara="1" wrap="square" lIns="0" tIns="0" rIns="0" bIns="0" anchor="t" anchorCtr="0">
            <a:spAutoFit/>
          </a:bodyPr>
          <a:lstStyle/>
          <a:p>
            <a:pPr marL="758825" lvl="1" indent="-457200">
              <a:lnSpc>
                <a:spcPct val="150017"/>
              </a:lnSpc>
              <a:buClr>
                <a:srgbClr val="FFFFFF"/>
              </a:buClr>
              <a:buSzPts val="2799"/>
              <a:buFont typeface="Arial" panose="020B0604020202020204" pitchFamily="34" charset="0"/>
              <a:buChar char="•"/>
            </a:pPr>
            <a:r>
              <a:rPr lang="en-US" sz="2000" dirty="0">
                <a:latin typeface="Merriweather"/>
              </a:rPr>
              <a:t>1) Domestic Abuse (DA) can be a difficult topic to talk about and there could be some parts of the training that are triggering. Please make sure you look after yourself. The IRIS service is for practice staff to access support as well as patients so if anyone needs to check in after this then please get in touch. </a:t>
            </a:r>
          </a:p>
          <a:p>
            <a:pPr marL="301625" marR="0" lvl="1" algn="l" rtl="0">
              <a:lnSpc>
                <a:spcPct val="150017"/>
              </a:lnSpc>
              <a:spcBef>
                <a:spcPts val="0"/>
              </a:spcBef>
              <a:spcAft>
                <a:spcPts val="0"/>
              </a:spcAft>
              <a:buClr>
                <a:srgbClr val="FFFFFF"/>
              </a:buClr>
              <a:buSzPts val="2799"/>
            </a:pPr>
            <a:endParaRPr lang="en-US" sz="2000">
              <a:latin typeface="Merriweather"/>
            </a:endParaRPr>
          </a:p>
          <a:p>
            <a:pPr marL="758825" lvl="1" indent="-457200">
              <a:lnSpc>
                <a:spcPct val="150017"/>
              </a:lnSpc>
              <a:buClr>
                <a:srgbClr val="FFFFFF"/>
              </a:buClr>
              <a:buSzPts val="2799"/>
              <a:buFont typeface="Wingdings" panose="05000000000000000000" pitchFamily="2" charset="2"/>
              <a:buChar char="ü"/>
            </a:pPr>
            <a:r>
              <a:rPr lang="en-US" sz="2000" dirty="0">
                <a:latin typeface="Merriweather"/>
              </a:rPr>
              <a:t>2)  Respect expertise: It’s important that we </a:t>
            </a:r>
            <a:r>
              <a:rPr lang="en-US" sz="2000" dirty="0" err="1">
                <a:latin typeface="Merriweather"/>
              </a:rPr>
              <a:t>recognise</a:t>
            </a:r>
            <a:r>
              <a:rPr lang="en-US" sz="2000" dirty="0">
                <a:latin typeface="Merriweather"/>
              </a:rPr>
              <a:t> and respect the different professions, perspectives and areas of expertise in the room. </a:t>
            </a:r>
          </a:p>
          <a:p>
            <a:pPr marL="301625" marR="0" lvl="1" algn="l" rtl="0">
              <a:lnSpc>
                <a:spcPct val="150017"/>
              </a:lnSpc>
              <a:spcBef>
                <a:spcPts val="0"/>
              </a:spcBef>
              <a:spcAft>
                <a:spcPts val="0"/>
              </a:spcAft>
              <a:buClr>
                <a:srgbClr val="FFFFFF"/>
              </a:buClr>
              <a:buSzPts val="2799"/>
            </a:pPr>
            <a:endParaRPr lang="en-US" sz="2000">
              <a:latin typeface="Merriweather"/>
            </a:endParaRPr>
          </a:p>
          <a:p>
            <a:pPr marL="758825" lvl="1" indent="-457200">
              <a:lnSpc>
                <a:spcPct val="150017"/>
              </a:lnSpc>
              <a:buClr>
                <a:srgbClr val="FFFFFF"/>
              </a:buClr>
              <a:buSzPts val="2799"/>
              <a:buFont typeface="Wingdings" panose="05000000000000000000" pitchFamily="2" charset="2"/>
              <a:buChar char="ü"/>
            </a:pPr>
            <a:r>
              <a:rPr lang="en-US" sz="2000" dirty="0">
                <a:latin typeface="Merriweather"/>
              </a:rPr>
              <a:t>3) Value each other's time. </a:t>
            </a:r>
          </a:p>
          <a:p>
            <a:pPr marL="301625" marR="0" lvl="1" algn="l" rtl="0">
              <a:lnSpc>
                <a:spcPct val="150017"/>
              </a:lnSpc>
              <a:spcBef>
                <a:spcPts val="0"/>
              </a:spcBef>
              <a:spcAft>
                <a:spcPts val="0"/>
              </a:spcAft>
              <a:buClr>
                <a:srgbClr val="FFFFFF"/>
              </a:buClr>
              <a:buSzPts val="2799"/>
            </a:pPr>
            <a:endParaRPr lang="en-US" sz="2000">
              <a:latin typeface="Merriweather"/>
            </a:endParaRPr>
          </a:p>
          <a:p>
            <a:pPr marL="758825" lvl="1" indent="-457200">
              <a:lnSpc>
                <a:spcPct val="150017"/>
              </a:lnSpc>
              <a:buClr>
                <a:srgbClr val="FFFFFF"/>
              </a:buClr>
              <a:buSzPts val="2799"/>
              <a:buFont typeface="Wingdings" panose="05000000000000000000" pitchFamily="2" charset="2"/>
              <a:buChar char="ü"/>
            </a:pPr>
            <a:r>
              <a:rPr lang="en-US" sz="2000" dirty="0">
                <a:latin typeface="Merriweather"/>
              </a:rPr>
              <a:t>4) Challenge respectfully: Don’t raise voices; be assertive not aggressive; be nonjudgemental; be non-discriminatory; don’t talk over others. </a:t>
            </a:r>
          </a:p>
          <a:p>
            <a:pPr marL="301625" marR="0" lvl="1" algn="l" rtl="0">
              <a:lnSpc>
                <a:spcPct val="150017"/>
              </a:lnSpc>
              <a:spcBef>
                <a:spcPts val="0"/>
              </a:spcBef>
              <a:spcAft>
                <a:spcPts val="0"/>
              </a:spcAft>
              <a:buClr>
                <a:srgbClr val="FFFFFF"/>
              </a:buClr>
              <a:buSzPts val="2799"/>
            </a:pPr>
            <a:endParaRPr lang="en-US" sz="2000">
              <a:latin typeface="Merriweather"/>
            </a:endParaRPr>
          </a:p>
          <a:p>
            <a:pPr marL="758825" lvl="1" indent="-457200">
              <a:lnSpc>
                <a:spcPct val="150017"/>
              </a:lnSpc>
              <a:buClr>
                <a:srgbClr val="FFFFFF"/>
              </a:buClr>
              <a:buSzPts val="2799"/>
              <a:buFont typeface="Wingdings" panose="05000000000000000000" pitchFamily="2" charset="2"/>
              <a:buChar char="ü"/>
            </a:pPr>
            <a:r>
              <a:rPr lang="en-US" sz="2000" dirty="0">
                <a:latin typeface="Merriweather"/>
              </a:rPr>
              <a:t>5) Engage: This training is designed to be interactive and promote discussion. Please get involved, participate in exercises, ask questions, and share your thoughts. </a:t>
            </a:r>
          </a:p>
          <a:p>
            <a:pPr marL="301625" marR="0" lvl="1" algn="l" rtl="0">
              <a:lnSpc>
                <a:spcPct val="150017"/>
              </a:lnSpc>
              <a:spcBef>
                <a:spcPts val="0"/>
              </a:spcBef>
              <a:spcAft>
                <a:spcPts val="0"/>
              </a:spcAft>
              <a:buClr>
                <a:srgbClr val="FFFFFF"/>
              </a:buClr>
              <a:buSzPts val="2799"/>
            </a:pPr>
            <a:endParaRPr lang="en-US" sz="2000">
              <a:latin typeface="Merriweather"/>
            </a:endParaRPr>
          </a:p>
          <a:p>
            <a:pPr marL="758825" marR="0" lvl="1" indent="-457200" algn="l" rtl="0">
              <a:lnSpc>
                <a:spcPct val="150017"/>
              </a:lnSpc>
              <a:spcBef>
                <a:spcPts val="0"/>
              </a:spcBef>
              <a:spcAft>
                <a:spcPts val="0"/>
              </a:spcAft>
              <a:buClr>
                <a:srgbClr val="FFFFFF"/>
              </a:buClr>
              <a:buSzPts val="2799"/>
              <a:buFont typeface="Wingdings" panose="05000000000000000000" pitchFamily="2" charset="2"/>
              <a:buChar char="ü"/>
            </a:pPr>
            <a:r>
              <a:rPr lang="en-US" sz="2000" dirty="0">
                <a:latin typeface="Merriweather"/>
              </a:rPr>
              <a:t>6)Confidentiality: What is shared in the room stays in the room unless there are safeguarding concerns.</a:t>
            </a:r>
            <a:endParaRPr sz="2000" dirty="0">
              <a:latin typeface="Merriweather"/>
            </a:endParaRPr>
          </a:p>
        </p:txBody>
      </p:sp>
      <p:sp>
        <p:nvSpPr>
          <p:cNvPr id="111" name="Google Shape;111;p2"/>
          <p:cNvSpPr/>
          <p:nvPr/>
        </p:nvSpPr>
        <p:spPr>
          <a:xfrm>
            <a:off x="0" y="-5715"/>
            <a:ext cx="2295525" cy="10292715"/>
          </a:xfrm>
          <a:prstGeom prst="rect">
            <a:avLst/>
          </a:prstGeom>
          <a:solidFill>
            <a:schemeClr val="accent6">
              <a:lumMod val="75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 name="Picture 1" descr="Logo&#10;&#10;Description automatically generated with low confidence">
            <a:extLst>
              <a:ext uri="{FF2B5EF4-FFF2-40B4-BE49-F238E27FC236}">
                <a16:creationId xmlns:a16="http://schemas.microsoft.com/office/drawing/2014/main" id="{A71E4121-DE3D-334E-BDD6-5B94A14CBB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112" y="199254"/>
            <a:ext cx="2019300" cy="1569720"/>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92F21222-7757-C121-F719-DF28721672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87500" y="9700260"/>
            <a:ext cx="3771900" cy="586740"/>
          </a:xfrm>
          <a:prstGeom prst="rect">
            <a:avLst/>
          </a:prstGeom>
        </p:spPr>
      </p:pic>
      <p:pic>
        <p:nvPicPr>
          <p:cNvPr id="3" name="Graphic 2" descr="Handshake outline">
            <a:extLst>
              <a:ext uri="{FF2B5EF4-FFF2-40B4-BE49-F238E27FC236}">
                <a16:creationId xmlns:a16="http://schemas.microsoft.com/office/drawing/2014/main" id="{5825AC79-DB87-0A2A-9D5E-5F20C4D7921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712223" y="181861"/>
            <a:ext cx="1203960" cy="123444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20"/>
          <p:cNvSpPr/>
          <p:nvPr/>
        </p:nvSpPr>
        <p:spPr>
          <a:xfrm>
            <a:off x="0" y="-5715"/>
            <a:ext cx="18288000" cy="10287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solidFill>
            <a:schemeClr val="bg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0" name="Google Shape;610;p20"/>
          <p:cNvSpPr/>
          <p:nvPr/>
        </p:nvSpPr>
        <p:spPr>
          <a:xfrm>
            <a:off x="-9623" y="-5715"/>
            <a:ext cx="2295525" cy="10292715"/>
          </a:xfrm>
          <a:prstGeom prst="rect">
            <a:avLst/>
          </a:prstGeom>
          <a:solidFill>
            <a:schemeClr val="accent6">
              <a:lumMod val="75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614" name="Google Shape;614;p20"/>
          <p:cNvGrpSpPr/>
          <p:nvPr/>
        </p:nvGrpSpPr>
        <p:grpSpPr>
          <a:xfrm>
            <a:off x="2599944" y="838200"/>
            <a:ext cx="14327723" cy="9296361"/>
            <a:chOff x="-10422971" y="0"/>
            <a:chExt cx="19952005" cy="12587602"/>
          </a:xfrm>
        </p:grpSpPr>
        <p:grpSp>
          <p:nvGrpSpPr>
            <p:cNvPr id="615" name="Google Shape;615;p20"/>
            <p:cNvGrpSpPr/>
            <p:nvPr/>
          </p:nvGrpSpPr>
          <p:grpSpPr>
            <a:xfrm>
              <a:off x="0" y="0"/>
              <a:ext cx="9529034" cy="12587602"/>
              <a:chOff x="0" y="0"/>
              <a:chExt cx="1882278" cy="2486440"/>
            </a:xfrm>
          </p:grpSpPr>
          <p:sp>
            <p:nvSpPr>
              <p:cNvPr id="616" name="Google Shape;616;p20"/>
              <p:cNvSpPr/>
              <p:nvPr/>
            </p:nvSpPr>
            <p:spPr>
              <a:xfrm>
                <a:off x="0" y="0"/>
                <a:ext cx="1882278" cy="2486440"/>
              </a:xfrm>
              <a:custGeom>
                <a:avLst/>
                <a:gdLst/>
                <a:ahLst/>
                <a:cxnLst/>
                <a:rect l="l" t="t" r="r" b="b"/>
                <a:pathLst>
                  <a:path w="1882278" h="2486440" extrusionOk="0">
                    <a:moveTo>
                      <a:pt x="55247" y="0"/>
                    </a:moveTo>
                    <a:lnTo>
                      <a:pt x="1827031" y="0"/>
                    </a:lnTo>
                    <a:cubicBezTo>
                      <a:pt x="1857543" y="0"/>
                      <a:pt x="1882278" y="24735"/>
                      <a:pt x="1882278" y="55247"/>
                    </a:cubicBezTo>
                    <a:lnTo>
                      <a:pt x="1882278" y="2431193"/>
                    </a:lnTo>
                    <a:cubicBezTo>
                      <a:pt x="1882278" y="2445845"/>
                      <a:pt x="1876458" y="2459898"/>
                      <a:pt x="1866097" y="2470259"/>
                    </a:cubicBezTo>
                    <a:cubicBezTo>
                      <a:pt x="1855736" y="2480619"/>
                      <a:pt x="1841684" y="2486440"/>
                      <a:pt x="1827031" y="2486440"/>
                    </a:cubicBezTo>
                    <a:lnTo>
                      <a:pt x="55247" y="2486440"/>
                    </a:lnTo>
                    <a:cubicBezTo>
                      <a:pt x="24735" y="2486440"/>
                      <a:pt x="0" y="2461705"/>
                      <a:pt x="0" y="2431193"/>
                    </a:cubicBezTo>
                    <a:lnTo>
                      <a:pt x="0" y="55247"/>
                    </a:lnTo>
                    <a:cubicBezTo>
                      <a:pt x="0" y="40595"/>
                      <a:pt x="5821" y="26542"/>
                      <a:pt x="16181" y="16181"/>
                    </a:cubicBezTo>
                    <a:cubicBezTo>
                      <a:pt x="26542" y="5821"/>
                      <a:pt x="40595" y="0"/>
                      <a:pt x="5524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7" name="Google Shape;617;p20"/>
              <p:cNvSpPr txBox="1"/>
              <p:nvPr/>
            </p:nvSpPr>
            <p:spPr>
              <a:xfrm>
                <a:off x="0" y="19050"/>
                <a:ext cx="1882278" cy="2467390"/>
              </a:xfrm>
              <a:prstGeom prst="rect">
                <a:avLst/>
              </a:prstGeom>
              <a:noFill/>
              <a:ln>
                <a:noFill/>
              </a:ln>
            </p:spPr>
            <p:txBody>
              <a:bodyPr spcFirstLastPara="1" wrap="square" lIns="50800" tIns="50800" rIns="50800" bIns="50800" anchor="ctr" anchorCtr="0">
                <a:noAutofit/>
              </a:bodyPr>
              <a:lstStyle/>
              <a:p>
                <a:pPr marL="0" marR="0" lvl="0" indent="0" algn="ctr" rtl="0">
                  <a:lnSpc>
                    <a:spcPct val="89166"/>
                  </a:lnSpc>
                  <a:spcBef>
                    <a:spcPts val="0"/>
                  </a:spcBef>
                  <a:spcAft>
                    <a:spcPts val="0"/>
                  </a:spcAft>
                  <a:buNone/>
                </a:pPr>
                <a:endParaRPr sz="1800">
                  <a:solidFill>
                    <a:schemeClr val="dk1"/>
                  </a:solidFill>
                  <a:latin typeface="Calibri"/>
                  <a:ea typeface="Calibri"/>
                  <a:cs typeface="Calibri"/>
                  <a:sym typeface="Calibri"/>
                </a:endParaRPr>
              </a:p>
            </p:txBody>
          </p:sp>
        </p:grpSp>
        <p:sp>
          <p:nvSpPr>
            <p:cNvPr id="618" name="Google Shape;618;p20"/>
            <p:cNvSpPr txBox="1"/>
            <p:nvPr/>
          </p:nvSpPr>
          <p:spPr>
            <a:xfrm>
              <a:off x="-10422971" y="1265958"/>
              <a:ext cx="9975704" cy="11147805"/>
            </a:xfrm>
            <a:prstGeom prst="rect">
              <a:avLst/>
            </a:prstGeom>
            <a:noFill/>
            <a:ln>
              <a:noFill/>
            </a:ln>
          </p:spPr>
          <p:txBody>
            <a:bodyPr spcFirstLastPara="1" wrap="square" lIns="0" tIns="0" rIns="0" bIns="0" anchor="t" anchorCtr="0">
              <a:spAutoFit/>
            </a:bodyPr>
            <a:lstStyle/>
            <a:p>
              <a:pPr marL="214630" lvl="1" algn="just">
                <a:lnSpc>
                  <a:spcPct val="107031"/>
                </a:lnSpc>
              </a:pPr>
              <a:r>
                <a:rPr lang="en-GB" sz="2000">
                  <a:latin typeface="Merriweather"/>
                  <a:ea typeface="Overpass"/>
                  <a:cs typeface="Overpass"/>
                  <a:sym typeface="Overpass"/>
                </a:rPr>
                <a:t>FOLLOWING A </a:t>
              </a:r>
              <a:r>
                <a:rPr lang="en-US" sz="2000">
                  <a:latin typeface="Merriweather"/>
                  <a:ea typeface="Overpass"/>
                  <a:cs typeface="Overpass"/>
                  <a:sym typeface="Overpass"/>
                </a:rPr>
                <a:t>FACE TO FACE APPOINTMENT:</a:t>
              </a:r>
              <a:endParaRPr lang="en-US" sz="2000">
                <a:latin typeface="Merriweather"/>
                <a:ea typeface="Overpass"/>
                <a:cs typeface="Overpass"/>
              </a:endParaRPr>
            </a:p>
            <a:p>
              <a:pPr marL="214630" marR="0" lvl="1" indent="0" algn="just" rtl="0">
                <a:lnSpc>
                  <a:spcPct val="107031"/>
                </a:lnSpc>
                <a:spcBef>
                  <a:spcPts val="0"/>
                </a:spcBef>
                <a:spcAft>
                  <a:spcPts val="0"/>
                </a:spcAft>
                <a:buNone/>
              </a:pPr>
              <a:endParaRPr lang="en-US" sz="2000" b="0" i="0" u="none" strike="noStrike" cap="none">
                <a:solidFill>
                  <a:srgbClr val="00567D"/>
                </a:solidFill>
                <a:latin typeface="Merriweather"/>
                <a:ea typeface="Overpass"/>
                <a:cs typeface="Overpass"/>
              </a:endParaRPr>
            </a:p>
            <a:p>
              <a:pPr marL="214630" lvl="1" algn="just">
                <a:lnSpc>
                  <a:spcPct val="107031"/>
                </a:lnSpc>
              </a:pPr>
              <a:r>
                <a:rPr lang="en-US" sz="2000">
                  <a:latin typeface="Merriweather"/>
                  <a:ea typeface="Overpass"/>
                  <a:cs typeface="Overpass"/>
                  <a:sym typeface="Overpass"/>
                </a:rPr>
                <a:t>Patient A explains that she wants a hidden form of contraception because her partner doesn’t want her to be using contraception and wants to have another child. Patient A does not want this. She says she can barely cope as it is. Her partner does all of the important parenting, like </a:t>
              </a:r>
              <a:r>
                <a:rPr lang="en-US" sz="2000" err="1">
                  <a:latin typeface="Merriweather"/>
                  <a:ea typeface="Overpass"/>
                  <a:cs typeface="Overpass"/>
                  <a:sym typeface="Overpass"/>
                </a:rPr>
                <a:t>discliplining</a:t>
              </a:r>
              <a:r>
                <a:rPr lang="en-US" sz="2000">
                  <a:latin typeface="Merriweather"/>
                  <a:ea typeface="Overpass"/>
                  <a:cs typeface="Overpass"/>
                  <a:sym typeface="Overpass"/>
                </a:rPr>
                <a:t> and it is not even his child. </a:t>
              </a:r>
              <a:endParaRPr lang="en-US" sz="2000">
                <a:latin typeface="Merriweather"/>
                <a:ea typeface="Overpass"/>
                <a:cs typeface="Overpass"/>
              </a:endParaRPr>
            </a:p>
            <a:p>
              <a:pPr marL="214630" lvl="1" algn="just">
                <a:lnSpc>
                  <a:spcPct val="107031"/>
                </a:lnSpc>
              </a:pPr>
              <a:endParaRPr lang="en-US" sz="2000">
                <a:solidFill>
                  <a:srgbClr val="00567D"/>
                </a:solidFill>
                <a:latin typeface="Merriweather"/>
                <a:ea typeface="Overpass"/>
                <a:cs typeface="Overpass"/>
              </a:endParaRPr>
            </a:p>
            <a:p>
              <a:pPr marL="214630" marR="0" lvl="1" indent="0" algn="just" rtl="0">
                <a:lnSpc>
                  <a:spcPct val="107031"/>
                </a:lnSpc>
                <a:spcBef>
                  <a:spcPts val="0"/>
                </a:spcBef>
                <a:spcAft>
                  <a:spcPts val="0"/>
                </a:spcAft>
                <a:buNone/>
              </a:pPr>
              <a:r>
                <a:rPr lang="en-US" sz="2000">
                  <a:latin typeface="Merriweather"/>
                  <a:ea typeface="Overpass"/>
                  <a:cs typeface="Overpass"/>
                  <a:sym typeface="Overpass"/>
                </a:rPr>
                <a:t>Patient A feels like she can’t do anything right and thinks this is due to her lack of sleep/insomnia. Her partner tells her she is always forgetting things and doing things wrong. It is impacting their relationship cause he has to check everything she does.</a:t>
              </a:r>
              <a:endParaRPr lang="en-US" sz="2000">
                <a:latin typeface="Merriweather"/>
                <a:ea typeface="Overpass"/>
                <a:cs typeface="Overpass"/>
              </a:endParaRPr>
            </a:p>
            <a:p>
              <a:pPr marL="214630" marR="0" lvl="1" indent="0" algn="just" rtl="0">
                <a:lnSpc>
                  <a:spcPct val="107031"/>
                </a:lnSpc>
                <a:spcBef>
                  <a:spcPts val="0"/>
                </a:spcBef>
                <a:spcAft>
                  <a:spcPts val="0"/>
                </a:spcAft>
                <a:buNone/>
              </a:pPr>
              <a:endParaRPr lang="en-US" sz="2000">
                <a:solidFill>
                  <a:srgbClr val="00567D"/>
                </a:solidFill>
                <a:latin typeface="Merriweather"/>
                <a:ea typeface="Overpass"/>
                <a:cs typeface="Overpass"/>
              </a:endParaRPr>
            </a:p>
            <a:p>
              <a:pPr marL="214630" lvl="1" algn="just">
                <a:lnSpc>
                  <a:spcPct val="107031"/>
                </a:lnSpc>
              </a:pPr>
              <a:r>
                <a:rPr lang="en-US" sz="2000">
                  <a:latin typeface="Merriweather"/>
                  <a:ea typeface="Overpass"/>
                  <a:cs typeface="Overpass"/>
                  <a:sym typeface="Overpass"/>
                </a:rPr>
                <a:t>Patient A says she was thinking of leaving the relationship but is worried that she wont be able to look after her 7 year old alone. </a:t>
              </a:r>
              <a:endParaRPr lang="en-US" sz="2000">
                <a:latin typeface="Merriweather"/>
                <a:ea typeface="Overpass"/>
                <a:cs typeface="Overpass"/>
              </a:endParaRPr>
            </a:p>
            <a:p>
              <a:pPr marL="214630" marR="0" lvl="1" indent="0" algn="just" rtl="0">
                <a:lnSpc>
                  <a:spcPct val="107031"/>
                </a:lnSpc>
                <a:spcBef>
                  <a:spcPts val="0"/>
                </a:spcBef>
                <a:spcAft>
                  <a:spcPts val="0"/>
                </a:spcAft>
                <a:buNone/>
              </a:pPr>
              <a:endParaRPr lang="en-US" sz="2000" b="0" i="0" u="none" strike="noStrike" cap="none">
                <a:solidFill>
                  <a:srgbClr val="00567D"/>
                </a:solidFill>
                <a:latin typeface="Merriweather"/>
                <a:ea typeface="Overpass"/>
                <a:cs typeface="Overpass"/>
              </a:endParaRPr>
            </a:p>
            <a:p>
              <a:pPr marL="214630" lvl="1" algn="just">
                <a:lnSpc>
                  <a:spcPct val="107031"/>
                </a:lnSpc>
              </a:pPr>
              <a:r>
                <a:rPr lang="en-US" sz="2000">
                  <a:latin typeface="Merriweather"/>
                  <a:ea typeface="Overpass"/>
                  <a:cs typeface="Overpass"/>
                  <a:sym typeface="Overpass"/>
                </a:rPr>
                <a:t>Things have been worse lately and I am embarrassed to talk to my friend or family in case they think I am losing my mind or I am a bad parent. </a:t>
              </a:r>
              <a:endParaRPr lang="en-US" sz="2000">
                <a:latin typeface="Merriweather"/>
                <a:ea typeface="Overpass"/>
                <a:cs typeface="Overpass"/>
              </a:endParaRPr>
            </a:p>
            <a:p>
              <a:pPr marL="214630" marR="0" lvl="1" indent="0" algn="just" rtl="0">
                <a:lnSpc>
                  <a:spcPct val="107031"/>
                </a:lnSpc>
                <a:spcBef>
                  <a:spcPts val="0"/>
                </a:spcBef>
                <a:spcAft>
                  <a:spcPts val="0"/>
                </a:spcAft>
                <a:buNone/>
              </a:pPr>
              <a:endParaRPr lang="en-US" sz="2000">
                <a:solidFill>
                  <a:srgbClr val="00567D"/>
                </a:solidFill>
                <a:latin typeface="Merriweather"/>
              </a:endParaRPr>
            </a:p>
            <a:p>
              <a:pPr marL="214630" marR="0" lvl="1" indent="0" algn="just" rtl="0">
                <a:lnSpc>
                  <a:spcPct val="107031"/>
                </a:lnSpc>
                <a:spcBef>
                  <a:spcPts val="0"/>
                </a:spcBef>
                <a:spcAft>
                  <a:spcPts val="0"/>
                </a:spcAft>
                <a:buNone/>
              </a:pPr>
              <a:endParaRPr sz="2000">
                <a:latin typeface="Merriweather"/>
              </a:endParaRPr>
            </a:p>
          </p:txBody>
        </p:sp>
      </p:grpSp>
      <p:sp>
        <p:nvSpPr>
          <p:cNvPr id="619" name="Google Shape;619;p20"/>
          <p:cNvSpPr/>
          <p:nvPr/>
        </p:nvSpPr>
        <p:spPr>
          <a:xfrm>
            <a:off x="2535374" y="1460273"/>
            <a:ext cx="15529864" cy="8215479"/>
          </a:xfrm>
          <a:custGeom>
            <a:avLst/>
            <a:gdLst/>
            <a:ahLst/>
            <a:cxnLst/>
            <a:rect l="l" t="t" r="r" b="b"/>
            <a:pathLst>
              <a:path w="10728939" h="5895584" extrusionOk="0">
                <a:moveTo>
                  <a:pt x="0" y="0"/>
                </a:moveTo>
                <a:lnTo>
                  <a:pt x="0" y="5895584"/>
                </a:lnTo>
                <a:lnTo>
                  <a:pt x="10728939" y="5895584"/>
                </a:lnTo>
                <a:lnTo>
                  <a:pt x="10728939" y="0"/>
                </a:lnTo>
                <a:lnTo>
                  <a:pt x="0" y="0"/>
                </a:lnTo>
                <a:close/>
                <a:moveTo>
                  <a:pt x="10667979" y="5834624"/>
                </a:moveTo>
                <a:lnTo>
                  <a:pt x="59690" y="5834624"/>
                </a:lnTo>
                <a:lnTo>
                  <a:pt x="59690" y="59690"/>
                </a:lnTo>
                <a:lnTo>
                  <a:pt x="10667979" y="59690"/>
                </a:lnTo>
                <a:lnTo>
                  <a:pt x="10667979" y="5834624"/>
                </a:lnTo>
                <a:close/>
              </a:path>
            </a:pathLst>
          </a:custGeom>
          <a:solidFill>
            <a:schemeClr val="accent6">
              <a:lumMod val="75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1" name="Google Shape;621;p20"/>
          <p:cNvSpPr txBox="1"/>
          <p:nvPr/>
        </p:nvSpPr>
        <p:spPr>
          <a:xfrm>
            <a:off x="2644933" y="306706"/>
            <a:ext cx="12830065" cy="1083374"/>
          </a:xfrm>
          <a:prstGeom prst="rect">
            <a:avLst/>
          </a:prstGeom>
          <a:noFill/>
          <a:ln>
            <a:noFill/>
          </a:ln>
        </p:spPr>
        <p:txBody>
          <a:bodyPr spcFirstLastPara="1" wrap="square" lIns="0" tIns="0" rIns="0" bIns="0" anchor="t" anchorCtr="0">
            <a:spAutoFit/>
          </a:bodyPr>
          <a:lstStyle/>
          <a:p>
            <a:pPr marL="0" marR="0" lvl="0" indent="0" algn="l" rtl="0">
              <a:lnSpc>
                <a:spcPct val="110002"/>
              </a:lnSpc>
              <a:spcBef>
                <a:spcPts val="0"/>
              </a:spcBef>
              <a:spcAft>
                <a:spcPts val="0"/>
              </a:spcAft>
              <a:buNone/>
            </a:pPr>
            <a:r>
              <a:rPr lang="en-GB" sz="6400">
                <a:latin typeface="Merriweather"/>
                <a:ea typeface="Overpass"/>
                <a:cs typeface="Overpass"/>
                <a:sym typeface="Overpass"/>
              </a:rPr>
              <a:t>PATIENT A</a:t>
            </a:r>
            <a:endParaRPr lang="en-GB" sz="6400">
              <a:latin typeface="Merriweather"/>
            </a:endParaRPr>
          </a:p>
        </p:txBody>
      </p:sp>
      <p:sp>
        <p:nvSpPr>
          <p:cNvPr id="622" name="Google Shape;622;p20"/>
          <p:cNvSpPr txBox="1"/>
          <p:nvPr/>
        </p:nvSpPr>
        <p:spPr>
          <a:xfrm>
            <a:off x="10587224" y="2581156"/>
            <a:ext cx="7146776" cy="5616922"/>
          </a:xfrm>
          <a:prstGeom prst="rect">
            <a:avLst/>
          </a:prstGeom>
          <a:noFill/>
          <a:ln>
            <a:noFill/>
          </a:ln>
        </p:spPr>
        <p:txBody>
          <a:bodyPr spcFirstLastPara="1" wrap="square" lIns="0" tIns="0" rIns="0" bIns="0" anchor="t" anchorCtr="0">
            <a:spAutoFit/>
          </a:bodyPr>
          <a:lstStyle/>
          <a:p>
            <a:endParaRPr lang="en-GB" sz="3500" b="1">
              <a:solidFill>
                <a:schemeClr val="tx1"/>
              </a:solidFill>
              <a:latin typeface="Merriweather"/>
            </a:endParaRPr>
          </a:p>
          <a:p>
            <a:pPr marL="0" marR="0" lvl="0" indent="0" algn="l" rtl="0">
              <a:spcBef>
                <a:spcPts val="0"/>
              </a:spcBef>
              <a:spcAft>
                <a:spcPts val="0"/>
              </a:spcAft>
              <a:buNone/>
            </a:pPr>
            <a:endParaRPr sz="3000" b="1">
              <a:solidFill>
                <a:schemeClr val="tx1"/>
              </a:solidFill>
              <a:latin typeface="Merriweather"/>
              <a:ea typeface="Overpass"/>
              <a:cs typeface="Overpass"/>
            </a:endParaRPr>
          </a:p>
          <a:p>
            <a:r>
              <a:rPr lang="en-GB" sz="3000" b="1">
                <a:solidFill>
                  <a:schemeClr val="tx1"/>
                </a:solidFill>
                <a:latin typeface="Merriweather"/>
                <a:ea typeface="Overpass"/>
                <a:cs typeface="Overpass"/>
                <a:sym typeface="Overpass"/>
              </a:rPr>
              <a:t>HOW MIGHT WE RESPOND? </a:t>
            </a:r>
            <a:endParaRPr>
              <a:solidFill>
                <a:schemeClr val="tx1"/>
              </a:solidFill>
              <a:latin typeface="Merriweather"/>
            </a:endParaRPr>
          </a:p>
          <a:p>
            <a:pPr marL="0" marR="0" lvl="0" indent="0" algn="l" rtl="0">
              <a:spcBef>
                <a:spcPts val="0"/>
              </a:spcBef>
              <a:spcAft>
                <a:spcPts val="0"/>
              </a:spcAft>
              <a:buNone/>
            </a:pPr>
            <a:endParaRPr sz="3000" b="1">
              <a:solidFill>
                <a:schemeClr val="tx1"/>
              </a:solidFill>
              <a:latin typeface="Merriweather"/>
              <a:ea typeface="Overpass"/>
              <a:cs typeface="Overpass"/>
            </a:endParaRPr>
          </a:p>
          <a:p>
            <a:r>
              <a:rPr lang="en-GB" sz="3000" b="1">
                <a:solidFill>
                  <a:schemeClr val="tx1"/>
                </a:solidFill>
                <a:latin typeface="Merriweather"/>
                <a:ea typeface="Overpass"/>
                <a:cs typeface="Overpass"/>
                <a:sym typeface="Overpass"/>
              </a:rPr>
              <a:t>WHAT ARE WE CONCERNED ABOUT? </a:t>
            </a:r>
            <a:endParaRPr>
              <a:solidFill>
                <a:schemeClr val="tx1"/>
              </a:solidFill>
              <a:latin typeface="Merriweather"/>
            </a:endParaRPr>
          </a:p>
          <a:p>
            <a:pPr marL="0" marR="0" lvl="0" indent="0" algn="l" rtl="0">
              <a:spcBef>
                <a:spcPts val="0"/>
              </a:spcBef>
              <a:spcAft>
                <a:spcPts val="0"/>
              </a:spcAft>
              <a:buNone/>
            </a:pPr>
            <a:endParaRPr sz="3000" b="1">
              <a:solidFill>
                <a:schemeClr val="tx1"/>
              </a:solidFill>
              <a:latin typeface="Merriweather"/>
              <a:ea typeface="Overpass"/>
              <a:cs typeface="Overpass"/>
            </a:endParaRPr>
          </a:p>
          <a:p>
            <a:r>
              <a:rPr lang="en-GB" sz="3000" b="1">
                <a:solidFill>
                  <a:schemeClr val="tx1"/>
                </a:solidFill>
                <a:latin typeface="Merriweather"/>
                <a:ea typeface="Overpass"/>
                <a:cs typeface="Overpass"/>
                <a:sym typeface="Overpass"/>
              </a:rPr>
              <a:t>WHAT QUESTIONS MIGHT WE  ASK TO ASSESS RISK? </a:t>
            </a:r>
            <a:endParaRPr>
              <a:solidFill>
                <a:schemeClr val="tx1"/>
              </a:solidFill>
              <a:latin typeface="Merriweather"/>
            </a:endParaRPr>
          </a:p>
          <a:p>
            <a:pPr marL="0" marR="0" lvl="0" indent="0" algn="l" rtl="0">
              <a:spcBef>
                <a:spcPts val="0"/>
              </a:spcBef>
              <a:spcAft>
                <a:spcPts val="0"/>
              </a:spcAft>
              <a:buNone/>
            </a:pPr>
            <a:endParaRPr sz="3000" b="1">
              <a:solidFill>
                <a:schemeClr val="tx1"/>
              </a:solidFill>
              <a:latin typeface="Merriweather"/>
              <a:ea typeface="Overpass"/>
              <a:cs typeface="Overpass"/>
            </a:endParaRPr>
          </a:p>
          <a:p>
            <a:pPr marL="0" marR="0" lvl="0" indent="0" algn="l" rtl="0">
              <a:spcBef>
                <a:spcPts val="0"/>
              </a:spcBef>
              <a:spcAft>
                <a:spcPts val="0"/>
              </a:spcAft>
              <a:buNone/>
            </a:pPr>
            <a:r>
              <a:rPr lang="en-GB" sz="3000" b="1">
                <a:solidFill>
                  <a:schemeClr val="tx1"/>
                </a:solidFill>
                <a:latin typeface="Merriweather"/>
                <a:ea typeface="Overpass"/>
                <a:cs typeface="Overpass"/>
                <a:sym typeface="Overpass"/>
              </a:rPr>
              <a:t>WHAT DON’T WE KNOW ABOUT THE PATIENT'S IDENTITY THAT WE MIGHT WANT TO CONSIDER?</a:t>
            </a:r>
            <a:endParaRPr sz="3000" b="1">
              <a:solidFill>
                <a:schemeClr val="tx1"/>
              </a:solidFill>
              <a:latin typeface="Merriweather"/>
              <a:ea typeface="Overpass"/>
              <a:cs typeface="Overpass"/>
              <a:sym typeface="Overpass"/>
            </a:endParaRPr>
          </a:p>
        </p:txBody>
      </p:sp>
      <p:pic>
        <p:nvPicPr>
          <p:cNvPr id="3" name="Picture 2" descr="A picture containing text&#10;&#10;Description automatically generated">
            <a:extLst>
              <a:ext uri="{FF2B5EF4-FFF2-40B4-BE49-F238E27FC236}">
                <a16:creationId xmlns:a16="http://schemas.microsoft.com/office/drawing/2014/main" id="{20E95542-23C9-5EDD-B325-A110491FFD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5805" y="9876236"/>
            <a:ext cx="2625203" cy="408365"/>
          </a:xfrm>
          <a:prstGeom prst="rect">
            <a:avLst/>
          </a:prstGeom>
        </p:spPr>
      </p:pic>
      <p:pic>
        <p:nvPicPr>
          <p:cNvPr id="5" name="Picture 4" descr="Logo&#10;&#10;Description automatically generated with low confidence">
            <a:extLst>
              <a:ext uri="{FF2B5EF4-FFF2-40B4-BE49-F238E27FC236}">
                <a16:creationId xmlns:a16="http://schemas.microsoft.com/office/drawing/2014/main" id="{DE516B03-F007-938E-8246-5A664BE8D6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112" y="199254"/>
            <a:ext cx="2019300" cy="156972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Google Shape;628;p21"/>
          <p:cNvSpPr/>
          <p:nvPr/>
        </p:nvSpPr>
        <p:spPr>
          <a:xfrm>
            <a:off x="0" y="0"/>
            <a:ext cx="18288000" cy="10287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solidFill>
            <a:schemeClr val="bg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9" name="Google Shape;629;p21"/>
          <p:cNvSpPr txBox="1"/>
          <p:nvPr/>
        </p:nvSpPr>
        <p:spPr>
          <a:xfrm>
            <a:off x="2884664" y="580329"/>
            <a:ext cx="15297278" cy="2166747"/>
          </a:xfrm>
          <a:prstGeom prst="rect">
            <a:avLst/>
          </a:prstGeom>
          <a:noFill/>
          <a:ln>
            <a:noFill/>
          </a:ln>
        </p:spPr>
        <p:txBody>
          <a:bodyPr spcFirstLastPara="1" wrap="square" lIns="0" tIns="0" rIns="0" bIns="0" anchor="t" anchorCtr="0">
            <a:spAutoFit/>
          </a:bodyPr>
          <a:lstStyle/>
          <a:p>
            <a:pPr marL="0" marR="0" lvl="0" indent="0" algn="l" rtl="0">
              <a:lnSpc>
                <a:spcPct val="110002"/>
              </a:lnSpc>
              <a:spcBef>
                <a:spcPts val="0"/>
              </a:spcBef>
              <a:spcAft>
                <a:spcPts val="0"/>
              </a:spcAft>
              <a:buNone/>
            </a:pPr>
            <a:r>
              <a:rPr lang="en-GB" sz="6400">
                <a:solidFill>
                  <a:schemeClr val="tx1"/>
                </a:solidFill>
                <a:latin typeface="Merriweather"/>
                <a:ea typeface="Overpass"/>
                <a:cs typeface="Overpass"/>
                <a:sym typeface="Overpass"/>
              </a:rPr>
              <a:t>D</a:t>
            </a:r>
            <a:r>
              <a:rPr lang="en-GB" sz="6400" u="none">
                <a:solidFill>
                  <a:schemeClr val="tx1"/>
                </a:solidFill>
                <a:latin typeface="Merriweather"/>
                <a:ea typeface="Overpass"/>
                <a:cs typeface="Overpass"/>
                <a:sym typeface="Overpass"/>
              </a:rPr>
              <a:t>O YOU FEEL SAFE TO GO HOME/ STAY AT HOME?</a:t>
            </a:r>
            <a:endParaRPr lang="en-GB" sz="6400">
              <a:solidFill>
                <a:schemeClr val="tx1"/>
              </a:solidFill>
              <a:latin typeface="Merriweather"/>
            </a:endParaRPr>
          </a:p>
        </p:txBody>
      </p:sp>
      <p:sp>
        <p:nvSpPr>
          <p:cNvPr id="630" name="Google Shape;630;p21"/>
          <p:cNvSpPr/>
          <p:nvPr/>
        </p:nvSpPr>
        <p:spPr>
          <a:xfrm>
            <a:off x="2878132" y="3055952"/>
            <a:ext cx="14852906" cy="6397354"/>
          </a:xfrm>
          <a:custGeom>
            <a:avLst/>
            <a:gdLst/>
            <a:ahLst/>
            <a:cxnLst/>
            <a:rect l="l" t="t" r="r" b="b"/>
            <a:pathLst>
              <a:path w="10658728" h="4954112" extrusionOk="0">
                <a:moveTo>
                  <a:pt x="0" y="0"/>
                </a:moveTo>
                <a:lnTo>
                  <a:pt x="0" y="4954112"/>
                </a:lnTo>
                <a:lnTo>
                  <a:pt x="10658728" y="4954112"/>
                </a:lnTo>
                <a:lnTo>
                  <a:pt x="10658728" y="0"/>
                </a:lnTo>
                <a:lnTo>
                  <a:pt x="0" y="0"/>
                </a:lnTo>
                <a:close/>
                <a:moveTo>
                  <a:pt x="10597769" y="4893152"/>
                </a:moveTo>
                <a:lnTo>
                  <a:pt x="59690" y="4893152"/>
                </a:lnTo>
                <a:lnTo>
                  <a:pt x="59690" y="59690"/>
                </a:lnTo>
                <a:lnTo>
                  <a:pt x="10597769" y="59690"/>
                </a:lnTo>
                <a:lnTo>
                  <a:pt x="10597769" y="4893152"/>
                </a:lnTo>
                <a:close/>
              </a:path>
            </a:pathLst>
          </a:custGeom>
          <a:solidFill>
            <a:schemeClr val="accent6">
              <a:lumMod val="75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2" name="Google Shape;632;p21"/>
          <p:cNvSpPr txBox="1"/>
          <p:nvPr/>
        </p:nvSpPr>
        <p:spPr>
          <a:xfrm>
            <a:off x="6713121" y="4238721"/>
            <a:ext cx="8364655" cy="640175"/>
          </a:xfrm>
          <a:prstGeom prst="rect">
            <a:avLst/>
          </a:prstGeom>
          <a:noFill/>
          <a:ln>
            <a:noFill/>
          </a:ln>
        </p:spPr>
        <p:txBody>
          <a:bodyPr spcFirstLastPara="1" wrap="square" lIns="0" tIns="0" rIns="0" bIns="0" anchor="t" anchorCtr="0">
            <a:spAutoFit/>
          </a:bodyPr>
          <a:lstStyle/>
          <a:p>
            <a:pPr marL="0" marR="0" lvl="0" indent="0" algn="l" rtl="0">
              <a:lnSpc>
                <a:spcPct val="130028"/>
              </a:lnSpc>
              <a:spcBef>
                <a:spcPts val="0"/>
              </a:spcBef>
              <a:spcAft>
                <a:spcPts val="0"/>
              </a:spcAft>
              <a:buNone/>
            </a:pPr>
            <a:r>
              <a:rPr lang="en-GB" sz="3200">
                <a:latin typeface="Merriweather"/>
                <a:ea typeface="Overpass"/>
                <a:cs typeface="Overpass"/>
                <a:sym typeface="Overpass"/>
              </a:rPr>
              <a:t>“What has the abuser threatened?”​</a:t>
            </a:r>
            <a:endParaRPr lang="en-GB" sz="3200">
              <a:latin typeface="Merriweather"/>
            </a:endParaRPr>
          </a:p>
        </p:txBody>
      </p:sp>
      <p:sp>
        <p:nvSpPr>
          <p:cNvPr id="634" name="Google Shape;634;p21"/>
          <p:cNvSpPr txBox="1"/>
          <p:nvPr/>
        </p:nvSpPr>
        <p:spPr>
          <a:xfrm>
            <a:off x="6594559" y="3153970"/>
            <a:ext cx="9170831" cy="640175"/>
          </a:xfrm>
          <a:prstGeom prst="rect">
            <a:avLst/>
          </a:prstGeom>
          <a:noFill/>
          <a:ln>
            <a:noFill/>
          </a:ln>
        </p:spPr>
        <p:txBody>
          <a:bodyPr spcFirstLastPara="1" wrap="square" lIns="0" tIns="0" rIns="0" bIns="0" anchor="t" anchorCtr="0">
            <a:spAutoFit/>
          </a:bodyPr>
          <a:lstStyle/>
          <a:p>
            <a:pPr marL="0" marR="0" lvl="0" indent="0" algn="l" rtl="0">
              <a:lnSpc>
                <a:spcPct val="130028"/>
              </a:lnSpc>
              <a:spcBef>
                <a:spcPts val="0"/>
              </a:spcBef>
              <a:spcAft>
                <a:spcPts val="0"/>
              </a:spcAft>
              <a:buNone/>
            </a:pPr>
            <a:r>
              <a:rPr lang="en-GB" sz="3200">
                <a:solidFill>
                  <a:schemeClr val="tx1"/>
                </a:solidFill>
                <a:latin typeface="Merriweather"/>
                <a:ea typeface="Overpass"/>
                <a:cs typeface="Overpass"/>
                <a:sym typeface="Overpass"/>
              </a:rPr>
              <a:t>“What are you afraid might happen?”​</a:t>
            </a:r>
            <a:endParaRPr lang="en-GB" sz="3200">
              <a:solidFill>
                <a:schemeClr val="tx1"/>
              </a:solidFill>
              <a:latin typeface="Merriweather"/>
            </a:endParaRPr>
          </a:p>
        </p:txBody>
      </p:sp>
      <p:sp>
        <p:nvSpPr>
          <p:cNvPr id="636" name="Google Shape;636;p21"/>
          <p:cNvSpPr txBox="1"/>
          <p:nvPr/>
        </p:nvSpPr>
        <p:spPr>
          <a:xfrm>
            <a:off x="6711245" y="5246969"/>
            <a:ext cx="8843127" cy="640175"/>
          </a:xfrm>
          <a:prstGeom prst="rect">
            <a:avLst/>
          </a:prstGeom>
          <a:noFill/>
          <a:ln>
            <a:noFill/>
          </a:ln>
        </p:spPr>
        <p:txBody>
          <a:bodyPr spcFirstLastPara="1" wrap="square" lIns="0" tIns="0" rIns="0" bIns="0" anchor="t" anchorCtr="0">
            <a:spAutoFit/>
          </a:bodyPr>
          <a:lstStyle/>
          <a:p>
            <a:pPr marL="0" marR="0" lvl="0" indent="0" algn="l" rtl="0">
              <a:lnSpc>
                <a:spcPct val="130028"/>
              </a:lnSpc>
              <a:spcBef>
                <a:spcPts val="0"/>
              </a:spcBef>
              <a:spcAft>
                <a:spcPts val="0"/>
              </a:spcAft>
              <a:buNone/>
            </a:pPr>
            <a:r>
              <a:rPr lang="en-GB" sz="3200">
                <a:solidFill>
                  <a:schemeClr val="tx1"/>
                </a:solidFill>
                <a:latin typeface="Merriweather"/>
                <a:ea typeface="Overpass"/>
                <a:cs typeface="Overpass"/>
                <a:sym typeface="Overpass"/>
              </a:rPr>
              <a:t>“What about threats to the children?”​</a:t>
            </a:r>
            <a:endParaRPr lang="en-GB" sz="3200">
              <a:solidFill>
                <a:schemeClr val="tx1"/>
              </a:solidFill>
              <a:latin typeface="Merriweather"/>
            </a:endParaRPr>
          </a:p>
        </p:txBody>
      </p:sp>
      <p:sp>
        <p:nvSpPr>
          <p:cNvPr id="638" name="Google Shape;638;p21"/>
          <p:cNvSpPr/>
          <p:nvPr/>
        </p:nvSpPr>
        <p:spPr>
          <a:xfrm>
            <a:off x="-9623" y="-5715"/>
            <a:ext cx="2295525" cy="10292715"/>
          </a:xfrm>
          <a:prstGeom prst="rect">
            <a:avLst/>
          </a:prstGeom>
          <a:solidFill>
            <a:schemeClr val="accent6">
              <a:lumMod val="75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 name="Picture 2" descr="A picture containing text&#10;&#10;Description automatically generated">
            <a:extLst>
              <a:ext uri="{FF2B5EF4-FFF2-40B4-BE49-F238E27FC236}">
                <a16:creationId xmlns:a16="http://schemas.microsoft.com/office/drawing/2014/main" id="{3AA41975-AE88-FA23-373F-DA0BF0262B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24934" y="9693930"/>
            <a:ext cx="3062385" cy="476371"/>
          </a:xfrm>
          <a:prstGeom prst="rect">
            <a:avLst/>
          </a:prstGeom>
        </p:spPr>
      </p:pic>
      <p:sp>
        <p:nvSpPr>
          <p:cNvPr id="4" name="TextBox 3">
            <a:extLst>
              <a:ext uri="{FF2B5EF4-FFF2-40B4-BE49-F238E27FC236}">
                <a16:creationId xmlns:a16="http://schemas.microsoft.com/office/drawing/2014/main" id="{9133C768-8C85-AAE8-0A55-5C3660833607}"/>
              </a:ext>
            </a:extLst>
          </p:cNvPr>
          <p:cNvSpPr txBox="1"/>
          <p:nvPr/>
        </p:nvSpPr>
        <p:spPr>
          <a:xfrm>
            <a:off x="3883597" y="6765926"/>
            <a:ext cx="13533254"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200" i="1" dirty="0">
                <a:latin typeface="Merriweather"/>
              </a:rPr>
              <a:t>Offer a safe space to be able to make referrals and phone calls. The patient may need to approach Homelessness or want to contact the police or specialist Domestic Abuse service who can assist them.</a:t>
            </a:r>
            <a:endParaRPr lang="en-GB" sz="3200" dirty="0">
              <a:latin typeface="Merriweather"/>
            </a:endParaRPr>
          </a:p>
        </p:txBody>
      </p:sp>
      <p:pic>
        <p:nvPicPr>
          <p:cNvPr id="6" name="Picture 5" descr="Logo&#10;&#10;Description automatically generated with low confidence">
            <a:extLst>
              <a:ext uri="{FF2B5EF4-FFF2-40B4-BE49-F238E27FC236}">
                <a16:creationId xmlns:a16="http://schemas.microsoft.com/office/drawing/2014/main" id="{41D4054F-EB93-C26B-151E-FB137FD230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112" y="199254"/>
            <a:ext cx="2019300" cy="156972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52" name="Google Shape;652;p22"/>
          <p:cNvSpPr txBox="1"/>
          <p:nvPr/>
        </p:nvSpPr>
        <p:spPr>
          <a:xfrm>
            <a:off x="2467146" y="271128"/>
            <a:ext cx="15334830" cy="2166747"/>
          </a:xfrm>
          <a:prstGeom prst="rect">
            <a:avLst/>
          </a:prstGeom>
          <a:noFill/>
          <a:ln>
            <a:noFill/>
          </a:ln>
        </p:spPr>
        <p:txBody>
          <a:bodyPr spcFirstLastPara="1" wrap="square" lIns="0" tIns="0" rIns="0" bIns="0" anchor="t" anchorCtr="0">
            <a:spAutoFit/>
          </a:bodyPr>
          <a:lstStyle/>
          <a:p>
            <a:pPr>
              <a:lnSpc>
                <a:spcPct val="110002"/>
              </a:lnSpc>
            </a:pPr>
            <a:r>
              <a:rPr lang="en-GB" sz="6400">
                <a:solidFill>
                  <a:schemeClr val="tx1"/>
                </a:solidFill>
                <a:latin typeface="Merriweather"/>
                <a:ea typeface="Overpass"/>
                <a:cs typeface="Overpass"/>
                <a:sym typeface="Overpass"/>
              </a:rPr>
              <a:t>SAFEGUARDING CHILDREN AND ADULTS AT RISK</a:t>
            </a:r>
            <a:endParaRPr lang="en-US" sz="6400">
              <a:solidFill>
                <a:schemeClr val="tx1"/>
              </a:solidFill>
              <a:latin typeface="Merriweather"/>
            </a:endParaRPr>
          </a:p>
        </p:txBody>
      </p:sp>
      <p:sp>
        <p:nvSpPr>
          <p:cNvPr id="662" name="Google Shape;662;p22"/>
          <p:cNvSpPr txBox="1"/>
          <p:nvPr/>
        </p:nvSpPr>
        <p:spPr>
          <a:xfrm>
            <a:off x="4231186" y="2586328"/>
            <a:ext cx="11213021" cy="600164"/>
          </a:xfrm>
          <a:prstGeom prst="rect">
            <a:avLst/>
          </a:prstGeom>
          <a:noFill/>
          <a:ln>
            <a:noFill/>
          </a:ln>
        </p:spPr>
        <p:txBody>
          <a:bodyPr spcFirstLastPara="1" wrap="square" lIns="0" tIns="0" rIns="0" bIns="0" anchor="t" anchorCtr="0">
            <a:spAutoFit/>
          </a:bodyPr>
          <a:lstStyle/>
          <a:p>
            <a:pPr>
              <a:lnSpc>
                <a:spcPct val="130000"/>
              </a:lnSpc>
            </a:pPr>
            <a:r>
              <a:rPr lang="en-GB" sz="2900" i="1">
                <a:solidFill>
                  <a:schemeClr val="accent6">
                    <a:lumMod val="75000"/>
                  </a:schemeClr>
                </a:solidFill>
                <a:latin typeface="Overpass"/>
                <a:ea typeface="Overpass"/>
                <a:cs typeface="Overpass"/>
                <a:sym typeface="Overpass"/>
              </a:rPr>
              <a:t> </a:t>
            </a:r>
            <a:r>
              <a:rPr lang="en-GB" sz="3000" i="1">
                <a:solidFill>
                  <a:schemeClr val="accent6">
                    <a:lumMod val="75000"/>
                  </a:schemeClr>
                </a:solidFill>
                <a:latin typeface="Merriweather"/>
                <a:ea typeface="Overpass"/>
                <a:cs typeface="Overpass"/>
                <a:sym typeface="Overpass"/>
              </a:rPr>
              <a:t>A referral to IRIS IS NOT a referral to safeguarding.</a:t>
            </a:r>
            <a:endParaRPr lang="en-US" sz="3000" i="1">
              <a:solidFill>
                <a:schemeClr val="accent6">
                  <a:lumMod val="75000"/>
                </a:schemeClr>
              </a:solidFill>
              <a:latin typeface="Merriweather"/>
            </a:endParaRPr>
          </a:p>
        </p:txBody>
      </p:sp>
      <p:grpSp>
        <p:nvGrpSpPr>
          <p:cNvPr id="664" name="Google Shape;664;p22"/>
          <p:cNvGrpSpPr/>
          <p:nvPr/>
        </p:nvGrpSpPr>
        <p:grpSpPr>
          <a:xfrm>
            <a:off x="-9623" y="-5715"/>
            <a:ext cx="2295525" cy="10292715"/>
            <a:chOff x="0" y="0"/>
            <a:chExt cx="3060700" cy="13723620"/>
          </a:xfrm>
        </p:grpSpPr>
        <p:sp>
          <p:nvSpPr>
            <p:cNvPr id="665" name="Google Shape;665;p22"/>
            <p:cNvSpPr/>
            <p:nvPr/>
          </p:nvSpPr>
          <p:spPr>
            <a:xfrm>
              <a:off x="0" y="0"/>
              <a:ext cx="3060700" cy="13723620"/>
            </a:xfrm>
            <a:prstGeom prst="rect">
              <a:avLst/>
            </a:prstGeom>
            <a:solidFill>
              <a:schemeClr val="accent6">
                <a:lumMod val="75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6" name="Google Shape;666;p22"/>
            <p:cNvSpPr/>
            <p:nvPr/>
          </p:nvSpPr>
          <p:spPr>
            <a:xfrm>
              <a:off x="292056" y="9888223"/>
              <a:ext cx="2476588" cy="1374506"/>
            </a:xfrm>
            <a:custGeom>
              <a:avLst/>
              <a:gdLst/>
              <a:ahLst/>
              <a:cxnLst/>
              <a:rect l="l" t="t" r="r" b="b"/>
              <a:pathLst>
                <a:path w="2476588" h="1374506" extrusionOk="0">
                  <a:moveTo>
                    <a:pt x="0" y="0"/>
                  </a:moveTo>
                  <a:lnTo>
                    <a:pt x="2476588" y="0"/>
                  </a:lnTo>
                  <a:lnTo>
                    <a:pt x="2476588" y="1374507"/>
                  </a:lnTo>
                  <a:lnTo>
                    <a:pt x="0" y="1374507"/>
                  </a:lnTo>
                  <a:lnTo>
                    <a:pt x="0" y="0"/>
                  </a:lnTo>
                  <a:close/>
                </a:path>
              </a:pathLst>
            </a:custGeom>
            <a:solidFill>
              <a:schemeClr val="accent6">
                <a:lumMod val="75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pic>
        <p:nvPicPr>
          <p:cNvPr id="5" name="Picture 4" descr="A picture containing text&#10;&#10;Description automatically generated">
            <a:extLst>
              <a:ext uri="{FF2B5EF4-FFF2-40B4-BE49-F238E27FC236}">
                <a16:creationId xmlns:a16="http://schemas.microsoft.com/office/drawing/2014/main" id="{D34A7839-205D-AE7C-03D6-9134603DE4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24934" y="9756275"/>
            <a:ext cx="3062385" cy="476371"/>
          </a:xfrm>
          <a:prstGeom prst="rect">
            <a:avLst/>
          </a:prstGeom>
        </p:spPr>
      </p:pic>
      <p:sp>
        <p:nvSpPr>
          <p:cNvPr id="4" name="TextBox 3">
            <a:extLst>
              <a:ext uri="{FF2B5EF4-FFF2-40B4-BE49-F238E27FC236}">
                <a16:creationId xmlns:a16="http://schemas.microsoft.com/office/drawing/2014/main" id="{C104FE82-2FBA-4191-0271-37D69C911A6B}"/>
              </a:ext>
            </a:extLst>
          </p:cNvPr>
          <p:cNvSpPr txBox="1"/>
          <p:nvPr/>
        </p:nvSpPr>
        <p:spPr>
          <a:xfrm>
            <a:off x="2514920" y="3287627"/>
            <a:ext cx="14739647" cy="71096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ct val="150000"/>
              </a:lnSpc>
            </a:pPr>
            <a:r>
              <a:rPr lang="en-GB" sz="2400" b="1">
                <a:solidFill>
                  <a:schemeClr val="tx1"/>
                </a:solidFill>
                <a:latin typeface="Merriweather"/>
                <a:cs typeface="Segoe UI"/>
              </a:rPr>
              <a:t>Things to consider:</a:t>
            </a:r>
            <a:endParaRPr lang="en-US" sz="2400" b="1">
              <a:solidFill>
                <a:schemeClr val="tx1"/>
              </a:solidFill>
              <a:latin typeface="Merriweather"/>
              <a:cs typeface="Segoe UI"/>
            </a:endParaRPr>
          </a:p>
          <a:p>
            <a:pPr algn="just">
              <a:lnSpc>
                <a:spcPct val="150000"/>
              </a:lnSpc>
            </a:pPr>
            <a:r>
              <a:rPr lang="en-GB" sz="2400">
                <a:solidFill>
                  <a:schemeClr val="tx1"/>
                </a:solidFill>
                <a:latin typeface="Merriweather"/>
                <a:cs typeface="Segoe UI"/>
              </a:rPr>
              <a:t>1. Ask if anyone else is at risk. Are there any children in the family or home? Are there any other adults with care and support needs affected?</a:t>
            </a:r>
          </a:p>
          <a:p>
            <a:pPr algn="just">
              <a:lnSpc>
                <a:spcPct val="150000"/>
              </a:lnSpc>
            </a:pPr>
            <a:endParaRPr lang="en-GB" sz="2400">
              <a:solidFill>
                <a:schemeClr val="tx1"/>
              </a:solidFill>
              <a:latin typeface="Merriweather"/>
              <a:cs typeface="Segoe UI"/>
            </a:endParaRPr>
          </a:p>
          <a:p>
            <a:pPr algn="just">
              <a:lnSpc>
                <a:spcPct val="150000"/>
              </a:lnSpc>
            </a:pPr>
            <a:r>
              <a:rPr lang="en-GB" sz="2400">
                <a:solidFill>
                  <a:schemeClr val="tx1"/>
                </a:solidFill>
                <a:latin typeface="Merriweather"/>
                <a:cs typeface="Segoe UI"/>
              </a:rPr>
              <a:t>2. Does your patient have care and support needs or additional vulnerabilities?</a:t>
            </a:r>
          </a:p>
          <a:p>
            <a:pPr algn="just">
              <a:lnSpc>
                <a:spcPct val="150000"/>
              </a:lnSpc>
            </a:pPr>
            <a:endParaRPr lang="en-GB" sz="2400">
              <a:solidFill>
                <a:schemeClr val="tx1"/>
              </a:solidFill>
              <a:latin typeface="Merriweather"/>
              <a:cs typeface="Segoe UI"/>
            </a:endParaRPr>
          </a:p>
          <a:p>
            <a:pPr algn="just">
              <a:lnSpc>
                <a:spcPct val="150000"/>
              </a:lnSpc>
            </a:pPr>
            <a:r>
              <a:rPr lang="en-GB" sz="2400">
                <a:solidFill>
                  <a:schemeClr val="tx1"/>
                </a:solidFill>
                <a:latin typeface="Merriweather"/>
                <a:cs typeface="Segoe UI"/>
              </a:rPr>
              <a:t>3. Consider if there is familial abuse or if a patient's Alleged Perpetrator is their carer.</a:t>
            </a:r>
          </a:p>
          <a:p>
            <a:pPr algn="just">
              <a:lnSpc>
                <a:spcPct val="150000"/>
              </a:lnSpc>
            </a:pPr>
            <a:endParaRPr lang="en-GB" sz="2400">
              <a:solidFill>
                <a:schemeClr val="tx1"/>
              </a:solidFill>
              <a:latin typeface="Merriweather"/>
              <a:cs typeface="Segoe UI"/>
            </a:endParaRPr>
          </a:p>
          <a:p>
            <a:pPr algn="just">
              <a:lnSpc>
                <a:spcPct val="150000"/>
              </a:lnSpc>
            </a:pPr>
            <a:r>
              <a:rPr lang="en-GB" sz="2400">
                <a:solidFill>
                  <a:schemeClr val="tx1"/>
                </a:solidFill>
                <a:latin typeface="Merriweather"/>
                <a:cs typeface="Segoe UI"/>
              </a:rPr>
              <a:t>3. Make a safeguarding referral.</a:t>
            </a:r>
          </a:p>
          <a:p>
            <a:pPr algn="just">
              <a:lnSpc>
                <a:spcPct val="150000"/>
              </a:lnSpc>
            </a:pPr>
            <a:endParaRPr lang="en-GB" sz="2400">
              <a:solidFill>
                <a:schemeClr val="tx1"/>
              </a:solidFill>
              <a:latin typeface="Merriweather"/>
              <a:cs typeface="Segoe UI"/>
            </a:endParaRPr>
          </a:p>
          <a:p>
            <a:pPr algn="just">
              <a:lnSpc>
                <a:spcPct val="150000"/>
              </a:lnSpc>
            </a:pPr>
            <a:r>
              <a:rPr lang="en-GB" sz="2400">
                <a:solidFill>
                  <a:schemeClr val="tx1"/>
                </a:solidFill>
                <a:latin typeface="Merriweather"/>
                <a:cs typeface="Segoe UI"/>
              </a:rPr>
              <a:t>4. Assist the patient to complete a risk assessment via PIPPA to identify risk and ensure a referral to MARAC is made for high risk patients.</a:t>
            </a:r>
            <a:endParaRPr lang="en-US" sz="2400">
              <a:solidFill>
                <a:schemeClr val="tx1"/>
              </a:solidFill>
              <a:latin typeface="Merriweather"/>
              <a:cs typeface="Segoe UI"/>
            </a:endParaRPr>
          </a:p>
          <a:p>
            <a:pPr algn="l"/>
            <a:endParaRPr lang="en-GB" sz="2400">
              <a:latin typeface="Merriweather"/>
            </a:endParaRPr>
          </a:p>
        </p:txBody>
      </p:sp>
      <p:pic>
        <p:nvPicPr>
          <p:cNvPr id="6" name="Picture 5" descr="Logo&#10;&#10;Description automatically generated with low confidence">
            <a:extLst>
              <a:ext uri="{FF2B5EF4-FFF2-40B4-BE49-F238E27FC236}">
                <a16:creationId xmlns:a16="http://schemas.microsoft.com/office/drawing/2014/main" id="{5614C8E2-53E5-186E-514E-9C1FEB27CE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112" y="199254"/>
            <a:ext cx="2019300" cy="156972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52"/>
        <p:cNvGrpSpPr/>
        <p:nvPr/>
      </p:nvGrpSpPr>
      <p:grpSpPr>
        <a:xfrm>
          <a:off x="0" y="0"/>
          <a:ext cx="0" cy="0"/>
          <a:chOff x="0" y="0"/>
          <a:chExt cx="0" cy="0"/>
        </a:xfrm>
      </p:grpSpPr>
      <p:sp>
        <p:nvSpPr>
          <p:cNvPr id="755" name="Google Shape;755;p27"/>
          <p:cNvSpPr txBox="1"/>
          <p:nvPr/>
        </p:nvSpPr>
        <p:spPr>
          <a:xfrm>
            <a:off x="2440049" y="384558"/>
            <a:ext cx="15122430" cy="1083374"/>
          </a:xfrm>
          <a:prstGeom prst="rect">
            <a:avLst/>
          </a:prstGeom>
          <a:noFill/>
          <a:ln>
            <a:noFill/>
          </a:ln>
        </p:spPr>
        <p:txBody>
          <a:bodyPr spcFirstLastPara="1" wrap="square" lIns="0" tIns="0" rIns="0" bIns="0" anchor="t" anchorCtr="0">
            <a:spAutoFit/>
          </a:bodyPr>
          <a:lstStyle/>
          <a:p>
            <a:pPr>
              <a:lnSpc>
                <a:spcPct val="110002"/>
              </a:lnSpc>
            </a:pPr>
            <a:r>
              <a:rPr lang="en-GB" sz="6400" u="none">
                <a:solidFill>
                  <a:schemeClr val="tx1"/>
                </a:solidFill>
                <a:latin typeface="Merriweather"/>
                <a:ea typeface="Overpass"/>
                <a:cs typeface="Overpass"/>
                <a:sym typeface="Overpass"/>
              </a:rPr>
              <a:t>WHERE DO I REFER MY PATIENTS?</a:t>
            </a:r>
            <a:r>
              <a:rPr lang="en-GB" sz="6400">
                <a:solidFill>
                  <a:schemeClr val="tx1"/>
                </a:solidFill>
                <a:latin typeface="Merriweather"/>
                <a:ea typeface="Overpass"/>
                <a:cs typeface="Overpass"/>
                <a:sym typeface="Overpass"/>
              </a:rPr>
              <a:t> </a:t>
            </a:r>
            <a:endParaRPr lang="en-US" sz="6400">
              <a:solidFill>
                <a:schemeClr val="tx1"/>
              </a:solidFill>
              <a:latin typeface="Merriweather"/>
            </a:endParaRPr>
          </a:p>
        </p:txBody>
      </p:sp>
      <p:sp>
        <p:nvSpPr>
          <p:cNvPr id="757" name="Google Shape;757;p27"/>
          <p:cNvSpPr txBox="1"/>
          <p:nvPr/>
        </p:nvSpPr>
        <p:spPr>
          <a:xfrm>
            <a:off x="4850269" y="3963932"/>
            <a:ext cx="11901885" cy="3834896"/>
          </a:xfrm>
          <a:prstGeom prst="rect">
            <a:avLst/>
          </a:prstGeom>
          <a:noFill/>
          <a:ln>
            <a:noFill/>
          </a:ln>
        </p:spPr>
        <p:txBody>
          <a:bodyPr spcFirstLastPara="1" wrap="square" lIns="0" tIns="0" rIns="0" bIns="0" anchor="t" anchorCtr="0">
            <a:spAutoFit/>
          </a:bodyPr>
          <a:lstStyle/>
          <a:p>
            <a:pPr>
              <a:lnSpc>
                <a:spcPct val="140000"/>
              </a:lnSpc>
            </a:pPr>
            <a:r>
              <a:rPr lang="en-GB" sz="4450">
                <a:solidFill>
                  <a:schemeClr val="tx1"/>
                </a:solidFill>
                <a:latin typeface="Merriweather"/>
              </a:rPr>
              <a:t>Send the completed IRIS referral form to </a:t>
            </a:r>
            <a:r>
              <a:rPr lang="en-GB" sz="4450">
                <a:solidFill>
                  <a:schemeClr val="tx1"/>
                </a:solidFill>
                <a:latin typeface="Merriweather"/>
                <a:hlinkClick r:id="rId3">
                  <a:extLst>
                    <a:ext uri="{A12FA001-AC4F-418D-AE19-62706E023703}">
                      <ahyp:hlinkClr xmlns:ahyp="http://schemas.microsoft.com/office/drawing/2018/hyperlinkcolor" val="tx"/>
                    </a:ext>
                  </a:extLst>
                </a:hlinkClick>
              </a:rPr>
              <a:t>southampton@stopdomesticabuse.uk</a:t>
            </a:r>
            <a:r>
              <a:rPr lang="en-GB" sz="4450">
                <a:solidFill>
                  <a:schemeClr val="tx1"/>
                </a:solidFill>
                <a:latin typeface="Merriweather"/>
              </a:rPr>
              <a:t> </a:t>
            </a:r>
          </a:p>
          <a:p>
            <a:pPr>
              <a:lnSpc>
                <a:spcPct val="140000"/>
              </a:lnSpc>
            </a:pPr>
            <a:r>
              <a:rPr lang="en-GB" sz="4450">
                <a:solidFill>
                  <a:schemeClr val="tx1"/>
                </a:solidFill>
                <a:latin typeface="Merriweather"/>
              </a:rPr>
              <a:t>OR Call: 03300533630 option 2 for Southampton </a:t>
            </a:r>
          </a:p>
        </p:txBody>
      </p:sp>
      <p:grpSp>
        <p:nvGrpSpPr>
          <p:cNvPr id="766" name="Google Shape;766;p27"/>
          <p:cNvGrpSpPr/>
          <p:nvPr/>
        </p:nvGrpSpPr>
        <p:grpSpPr>
          <a:xfrm>
            <a:off x="-5142" y="1567"/>
            <a:ext cx="2295525" cy="10292715"/>
            <a:chOff x="0" y="0"/>
            <a:chExt cx="3060700" cy="13723620"/>
          </a:xfrm>
        </p:grpSpPr>
        <p:sp>
          <p:nvSpPr>
            <p:cNvPr id="767" name="Google Shape;767;p27"/>
            <p:cNvSpPr/>
            <p:nvPr/>
          </p:nvSpPr>
          <p:spPr>
            <a:xfrm>
              <a:off x="0" y="0"/>
              <a:ext cx="3060700" cy="13723620"/>
            </a:xfrm>
            <a:prstGeom prst="rect">
              <a:avLst/>
            </a:prstGeom>
            <a:solidFill>
              <a:schemeClr val="accent6">
                <a:lumMod val="75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68" name="Google Shape;768;p27"/>
            <p:cNvSpPr/>
            <p:nvPr/>
          </p:nvSpPr>
          <p:spPr>
            <a:xfrm>
              <a:off x="292056" y="9888223"/>
              <a:ext cx="2476588" cy="1374506"/>
            </a:xfrm>
            <a:custGeom>
              <a:avLst/>
              <a:gdLst/>
              <a:ahLst/>
              <a:cxnLst/>
              <a:rect l="l" t="t" r="r" b="b"/>
              <a:pathLst>
                <a:path w="2476588" h="1374506" extrusionOk="0">
                  <a:moveTo>
                    <a:pt x="0" y="0"/>
                  </a:moveTo>
                  <a:lnTo>
                    <a:pt x="2476588" y="0"/>
                  </a:lnTo>
                  <a:lnTo>
                    <a:pt x="2476588" y="1374507"/>
                  </a:lnTo>
                  <a:lnTo>
                    <a:pt x="0" y="1374507"/>
                  </a:lnTo>
                  <a:lnTo>
                    <a:pt x="0" y="0"/>
                  </a:lnTo>
                  <a:close/>
                </a:path>
              </a:pathLst>
            </a:custGeom>
            <a:solidFill>
              <a:schemeClr val="accent6">
                <a:lumMod val="75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pic>
        <p:nvPicPr>
          <p:cNvPr id="5" name="Picture 4" descr="A picture containing text&#10;&#10;Description automatically generated">
            <a:extLst>
              <a:ext uri="{FF2B5EF4-FFF2-40B4-BE49-F238E27FC236}">
                <a16:creationId xmlns:a16="http://schemas.microsoft.com/office/drawing/2014/main" id="{B8779501-1DB5-FD63-A1A7-702B98FF8F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24934" y="9812683"/>
            <a:ext cx="3062385" cy="476371"/>
          </a:xfrm>
          <a:prstGeom prst="rect">
            <a:avLst/>
          </a:prstGeom>
        </p:spPr>
      </p:pic>
      <p:sp>
        <p:nvSpPr>
          <p:cNvPr id="7" name="Google Shape;630;p21">
            <a:extLst>
              <a:ext uri="{FF2B5EF4-FFF2-40B4-BE49-F238E27FC236}">
                <a16:creationId xmlns:a16="http://schemas.microsoft.com/office/drawing/2014/main" id="{8EF69DF1-A67B-638A-BD6C-DDF88EF6FED0}"/>
              </a:ext>
            </a:extLst>
          </p:cNvPr>
          <p:cNvSpPr/>
          <p:nvPr/>
        </p:nvSpPr>
        <p:spPr>
          <a:xfrm>
            <a:off x="2715441" y="2483859"/>
            <a:ext cx="15060724" cy="6903540"/>
          </a:xfrm>
          <a:custGeom>
            <a:avLst/>
            <a:gdLst/>
            <a:ahLst/>
            <a:cxnLst/>
            <a:rect l="l" t="t" r="r" b="b"/>
            <a:pathLst>
              <a:path w="10658728" h="4954112" extrusionOk="0">
                <a:moveTo>
                  <a:pt x="0" y="0"/>
                </a:moveTo>
                <a:lnTo>
                  <a:pt x="0" y="4954112"/>
                </a:lnTo>
                <a:lnTo>
                  <a:pt x="10658728" y="4954112"/>
                </a:lnTo>
                <a:lnTo>
                  <a:pt x="10658728" y="0"/>
                </a:lnTo>
                <a:lnTo>
                  <a:pt x="0" y="0"/>
                </a:lnTo>
                <a:close/>
                <a:moveTo>
                  <a:pt x="10597769" y="4893152"/>
                </a:moveTo>
                <a:lnTo>
                  <a:pt x="59690" y="4893152"/>
                </a:lnTo>
                <a:lnTo>
                  <a:pt x="59690" y="59690"/>
                </a:lnTo>
                <a:lnTo>
                  <a:pt x="10597769" y="59690"/>
                </a:lnTo>
                <a:lnTo>
                  <a:pt x="10597769" y="4893152"/>
                </a:lnTo>
                <a:close/>
              </a:path>
            </a:pathLst>
          </a:custGeom>
          <a:solidFill>
            <a:schemeClr val="accent6">
              <a:lumMod val="75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4" name="Picture 3" descr="Logo&#10;&#10;Description automatically generated with low confidence">
            <a:extLst>
              <a:ext uri="{FF2B5EF4-FFF2-40B4-BE49-F238E27FC236}">
                <a16:creationId xmlns:a16="http://schemas.microsoft.com/office/drawing/2014/main" id="{A1244606-6F58-5A70-58C7-D7CD49007D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8112" y="199254"/>
            <a:ext cx="2019300" cy="156972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52"/>
        <p:cNvGrpSpPr/>
        <p:nvPr/>
      </p:nvGrpSpPr>
      <p:grpSpPr>
        <a:xfrm>
          <a:off x="0" y="0"/>
          <a:ext cx="0" cy="0"/>
          <a:chOff x="0" y="0"/>
          <a:chExt cx="0" cy="0"/>
        </a:xfrm>
      </p:grpSpPr>
      <p:sp>
        <p:nvSpPr>
          <p:cNvPr id="755" name="Google Shape;755;p27"/>
          <p:cNvSpPr txBox="1"/>
          <p:nvPr/>
        </p:nvSpPr>
        <p:spPr>
          <a:xfrm>
            <a:off x="2722088" y="488467"/>
            <a:ext cx="15122430" cy="2285241"/>
          </a:xfrm>
          <a:prstGeom prst="rect">
            <a:avLst/>
          </a:prstGeom>
          <a:noFill/>
          <a:ln>
            <a:noFill/>
          </a:ln>
        </p:spPr>
        <p:txBody>
          <a:bodyPr spcFirstLastPara="1" wrap="square" lIns="0" tIns="0" rIns="0" bIns="0" anchor="t" anchorCtr="0">
            <a:spAutoFit/>
          </a:bodyPr>
          <a:lstStyle/>
          <a:p>
            <a:pPr>
              <a:lnSpc>
                <a:spcPct val="110002"/>
              </a:lnSpc>
            </a:pPr>
            <a:r>
              <a:rPr lang="en-GB" sz="6400" u="none">
                <a:solidFill>
                  <a:schemeClr val="tx1"/>
                </a:solidFill>
                <a:latin typeface="Merriweather"/>
                <a:ea typeface="Overpass"/>
                <a:cs typeface="Overpass"/>
                <a:sym typeface="Overpass"/>
              </a:rPr>
              <a:t>WHERE </a:t>
            </a:r>
            <a:r>
              <a:rPr lang="en-GB" sz="6400">
                <a:solidFill>
                  <a:schemeClr val="tx1"/>
                </a:solidFill>
                <a:latin typeface="Merriweather"/>
                <a:ea typeface="Overpass"/>
                <a:cs typeface="Overpass"/>
                <a:sym typeface="Overpass"/>
              </a:rPr>
              <a:t>CAN I REFER CHILDREN &amp; YOUNG PEOPLE?</a:t>
            </a:r>
            <a:r>
              <a:rPr lang="en-GB" sz="7100">
                <a:solidFill>
                  <a:schemeClr val="tx1"/>
                </a:solidFill>
                <a:latin typeface="Overpass"/>
                <a:ea typeface="Overpass"/>
                <a:cs typeface="Overpass"/>
                <a:sym typeface="Overpass"/>
              </a:rPr>
              <a:t> </a:t>
            </a:r>
            <a:endParaRPr lang="en-US">
              <a:solidFill>
                <a:schemeClr val="tx1"/>
              </a:solidFill>
            </a:endParaRPr>
          </a:p>
        </p:txBody>
      </p:sp>
      <p:grpSp>
        <p:nvGrpSpPr>
          <p:cNvPr id="766" name="Google Shape;766;p27"/>
          <p:cNvGrpSpPr/>
          <p:nvPr/>
        </p:nvGrpSpPr>
        <p:grpSpPr>
          <a:xfrm>
            <a:off x="-9623" y="-5715"/>
            <a:ext cx="2295525" cy="10292715"/>
            <a:chOff x="0" y="0"/>
            <a:chExt cx="3060700" cy="13723620"/>
          </a:xfrm>
        </p:grpSpPr>
        <p:sp>
          <p:nvSpPr>
            <p:cNvPr id="767" name="Google Shape;767;p27"/>
            <p:cNvSpPr/>
            <p:nvPr/>
          </p:nvSpPr>
          <p:spPr>
            <a:xfrm>
              <a:off x="0" y="0"/>
              <a:ext cx="3060700" cy="13723620"/>
            </a:xfrm>
            <a:prstGeom prst="rect">
              <a:avLst/>
            </a:prstGeom>
            <a:solidFill>
              <a:schemeClr val="accent6">
                <a:lumMod val="75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68" name="Google Shape;768;p27"/>
            <p:cNvSpPr/>
            <p:nvPr/>
          </p:nvSpPr>
          <p:spPr>
            <a:xfrm>
              <a:off x="292056" y="9888223"/>
              <a:ext cx="2476588" cy="1374506"/>
            </a:xfrm>
            <a:custGeom>
              <a:avLst/>
              <a:gdLst/>
              <a:ahLst/>
              <a:cxnLst/>
              <a:rect l="l" t="t" r="r" b="b"/>
              <a:pathLst>
                <a:path w="2476588" h="1374506" extrusionOk="0">
                  <a:moveTo>
                    <a:pt x="0" y="0"/>
                  </a:moveTo>
                  <a:lnTo>
                    <a:pt x="2476588" y="0"/>
                  </a:lnTo>
                  <a:lnTo>
                    <a:pt x="2476588" y="1374507"/>
                  </a:lnTo>
                  <a:lnTo>
                    <a:pt x="0" y="1374507"/>
                  </a:lnTo>
                  <a:lnTo>
                    <a:pt x="0" y="0"/>
                  </a:lnTo>
                  <a:close/>
                </a:path>
              </a:pathLst>
            </a:custGeom>
            <a:solidFill>
              <a:schemeClr val="accent6">
                <a:lumMod val="75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pic>
        <p:nvPicPr>
          <p:cNvPr id="5" name="Picture 4" descr="A picture containing text&#10;&#10;Description automatically generated">
            <a:extLst>
              <a:ext uri="{FF2B5EF4-FFF2-40B4-BE49-F238E27FC236}">
                <a16:creationId xmlns:a16="http://schemas.microsoft.com/office/drawing/2014/main" id="{B8779501-1DB5-FD63-A1A7-702B98FF8F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24934" y="9812683"/>
            <a:ext cx="3062385" cy="476371"/>
          </a:xfrm>
          <a:prstGeom prst="rect">
            <a:avLst/>
          </a:prstGeom>
        </p:spPr>
      </p:pic>
      <p:sp>
        <p:nvSpPr>
          <p:cNvPr id="7" name="Google Shape;630;p21">
            <a:extLst>
              <a:ext uri="{FF2B5EF4-FFF2-40B4-BE49-F238E27FC236}">
                <a16:creationId xmlns:a16="http://schemas.microsoft.com/office/drawing/2014/main" id="{8EF69DF1-A67B-638A-BD6C-DDF88EF6FED0}"/>
              </a:ext>
            </a:extLst>
          </p:cNvPr>
          <p:cNvSpPr/>
          <p:nvPr/>
        </p:nvSpPr>
        <p:spPr>
          <a:xfrm>
            <a:off x="2729493" y="3130272"/>
            <a:ext cx="15060724" cy="6095820"/>
          </a:xfrm>
          <a:custGeom>
            <a:avLst/>
            <a:gdLst/>
            <a:ahLst/>
            <a:cxnLst/>
            <a:rect l="l" t="t" r="r" b="b"/>
            <a:pathLst>
              <a:path w="10658728" h="4954112" extrusionOk="0">
                <a:moveTo>
                  <a:pt x="0" y="0"/>
                </a:moveTo>
                <a:lnTo>
                  <a:pt x="0" y="4954112"/>
                </a:lnTo>
                <a:lnTo>
                  <a:pt x="10658728" y="4954112"/>
                </a:lnTo>
                <a:lnTo>
                  <a:pt x="10658728" y="0"/>
                </a:lnTo>
                <a:lnTo>
                  <a:pt x="0" y="0"/>
                </a:lnTo>
                <a:close/>
                <a:moveTo>
                  <a:pt x="10597769" y="4893152"/>
                </a:moveTo>
                <a:lnTo>
                  <a:pt x="59690" y="4893152"/>
                </a:lnTo>
                <a:lnTo>
                  <a:pt x="59690" y="59690"/>
                </a:lnTo>
                <a:lnTo>
                  <a:pt x="10597769" y="59690"/>
                </a:lnTo>
                <a:lnTo>
                  <a:pt x="10597769" y="4893152"/>
                </a:lnTo>
                <a:close/>
              </a:path>
            </a:pathLst>
          </a:custGeom>
          <a:solidFill>
            <a:schemeClr val="accent6">
              <a:lumMod val="75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lang="en-US" sz="1800">
              <a:solidFill>
                <a:schemeClr val="dk1"/>
              </a:solidFill>
              <a:latin typeface="Calibri"/>
              <a:ea typeface="Calibri"/>
              <a:cs typeface="Calibri"/>
            </a:endParaRPr>
          </a:p>
        </p:txBody>
      </p:sp>
      <p:pic>
        <p:nvPicPr>
          <p:cNvPr id="4" name="Picture 3" descr="Logo&#10;&#10;Description automatically generated with low confidence">
            <a:extLst>
              <a:ext uri="{FF2B5EF4-FFF2-40B4-BE49-F238E27FC236}">
                <a16:creationId xmlns:a16="http://schemas.microsoft.com/office/drawing/2014/main" id="{A1244606-6F58-5A70-58C7-D7CD49007D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112" y="199254"/>
            <a:ext cx="2019300" cy="1569720"/>
          </a:xfrm>
          <a:prstGeom prst="rect">
            <a:avLst/>
          </a:prstGeom>
        </p:spPr>
      </p:pic>
      <p:sp>
        <p:nvSpPr>
          <p:cNvPr id="3" name="TextBox 2">
            <a:extLst>
              <a:ext uri="{FF2B5EF4-FFF2-40B4-BE49-F238E27FC236}">
                <a16:creationId xmlns:a16="http://schemas.microsoft.com/office/drawing/2014/main" id="{693F83A0-1E2B-93DC-B877-CA6AF7B1CFCC}"/>
              </a:ext>
            </a:extLst>
          </p:cNvPr>
          <p:cNvSpPr txBox="1"/>
          <p:nvPr/>
        </p:nvSpPr>
        <p:spPr>
          <a:xfrm>
            <a:off x="3006296" y="3486937"/>
            <a:ext cx="13676018" cy="48936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Merriweather"/>
              </a:rPr>
              <a:t>The new DA definition </a:t>
            </a:r>
            <a:r>
              <a:rPr lang="en-US" sz="2400" err="1">
                <a:latin typeface="Merriweather"/>
              </a:rPr>
              <a:t>recognises</a:t>
            </a:r>
            <a:r>
              <a:rPr lang="en-US" sz="2400">
                <a:latin typeface="Merriweather"/>
              </a:rPr>
              <a:t> children &amp; young people as victims and survivors in their own right. It is crucial that we refer CYP into services that can offer them the support they deserve. Please see below for some Domestic Abuse related CYP services available in Southampton: </a:t>
            </a:r>
          </a:p>
          <a:p>
            <a:endParaRPr lang="en-US" sz="2400">
              <a:latin typeface="Merriweather"/>
            </a:endParaRPr>
          </a:p>
          <a:p>
            <a:r>
              <a:rPr lang="en-US" sz="2400">
                <a:latin typeface="Merriweather"/>
              </a:rPr>
              <a:t>Yellow Door :</a:t>
            </a:r>
            <a:r>
              <a:rPr lang="en-US" sz="2400">
                <a:hlinkClick r:id="rId5"/>
              </a:rPr>
              <a:t>Services - Yellow Door</a:t>
            </a:r>
          </a:p>
          <a:p>
            <a:endParaRPr lang="en-US" sz="2400">
              <a:latin typeface="Merriweather"/>
            </a:endParaRPr>
          </a:p>
          <a:p>
            <a:endParaRPr lang="en-US" sz="2400">
              <a:latin typeface="Merriweather"/>
            </a:endParaRPr>
          </a:p>
          <a:p>
            <a:r>
              <a:rPr lang="en-US" sz="2400">
                <a:latin typeface="Merriweather"/>
              </a:rPr>
              <a:t>Stop Domestic Abuse CYP Service : </a:t>
            </a:r>
            <a:r>
              <a:rPr lang="en-US" sz="2400">
                <a:hlinkClick r:id="rId6"/>
              </a:rPr>
              <a:t>STOP DOMESTIC ABUSE</a:t>
            </a:r>
          </a:p>
          <a:p>
            <a:endParaRPr lang="en-US" sz="2400">
              <a:latin typeface="Merriweather"/>
            </a:endParaRPr>
          </a:p>
          <a:p>
            <a:endParaRPr lang="en-US" sz="2400">
              <a:latin typeface="Merriweather"/>
            </a:endParaRPr>
          </a:p>
          <a:p>
            <a:endParaRPr lang="en-US" sz="2400">
              <a:latin typeface="Merriweather"/>
            </a:endParaRPr>
          </a:p>
          <a:p>
            <a:r>
              <a:rPr lang="en-US" sz="2400">
                <a:latin typeface="Merriweather"/>
              </a:rPr>
              <a:t>No Limits: </a:t>
            </a:r>
            <a:r>
              <a:rPr lang="en-US" sz="2400">
                <a:hlinkClick r:id="rId7"/>
              </a:rPr>
              <a:t>No Limits (Young People's Support Charity) (nolimitshelp.org.uk)</a:t>
            </a:r>
          </a:p>
        </p:txBody>
      </p:sp>
    </p:spTree>
    <p:extLst>
      <p:ext uri="{BB962C8B-B14F-4D97-AF65-F5344CB8AC3E}">
        <p14:creationId xmlns:p14="http://schemas.microsoft.com/office/powerpoint/2010/main" val="35711649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grpSp>
        <p:nvGrpSpPr>
          <p:cNvPr id="5" name="Google Shape;766;p27">
            <a:extLst>
              <a:ext uri="{FF2B5EF4-FFF2-40B4-BE49-F238E27FC236}">
                <a16:creationId xmlns:a16="http://schemas.microsoft.com/office/drawing/2014/main" id="{3542166B-6B1D-B229-E41C-C054B1F7EFA9}"/>
              </a:ext>
            </a:extLst>
          </p:cNvPr>
          <p:cNvGrpSpPr/>
          <p:nvPr/>
        </p:nvGrpSpPr>
        <p:grpSpPr>
          <a:xfrm>
            <a:off x="-9623" y="-5715"/>
            <a:ext cx="2295525" cy="10292715"/>
            <a:chOff x="0" y="0"/>
            <a:chExt cx="3060700" cy="13723620"/>
          </a:xfrm>
        </p:grpSpPr>
        <p:sp>
          <p:nvSpPr>
            <p:cNvPr id="3" name="Google Shape;767;p27">
              <a:extLst>
                <a:ext uri="{FF2B5EF4-FFF2-40B4-BE49-F238E27FC236}">
                  <a16:creationId xmlns:a16="http://schemas.microsoft.com/office/drawing/2014/main" id="{A7E0A095-E60D-07BF-552E-C2F9A515DAF2}"/>
                </a:ext>
              </a:extLst>
            </p:cNvPr>
            <p:cNvSpPr/>
            <p:nvPr/>
          </p:nvSpPr>
          <p:spPr>
            <a:xfrm>
              <a:off x="0" y="0"/>
              <a:ext cx="3060700" cy="13723620"/>
            </a:xfrm>
            <a:prstGeom prst="rect">
              <a:avLst/>
            </a:prstGeom>
            <a:solidFill>
              <a:schemeClr val="accent6">
                <a:lumMod val="75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 name="Google Shape;768;p27">
              <a:extLst>
                <a:ext uri="{FF2B5EF4-FFF2-40B4-BE49-F238E27FC236}">
                  <a16:creationId xmlns:a16="http://schemas.microsoft.com/office/drawing/2014/main" id="{23E399E4-517D-5468-3536-142CFC4B2652}"/>
                </a:ext>
              </a:extLst>
            </p:cNvPr>
            <p:cNvSpPr/>
            <p:nvPr/>
          </p:nvSpPr>
          <p:spPr>
            <a:xfrm>
              <a:off x="292056" y="9888223"/>
              <a:ext cx="2476588" cy="1374506"/>
            </a:xfrm>
            <a:custGeom>
              <a:avLst/>
              <a:gdLst/>
              <a:ahLst/>
              <a:cxnLst/>
              <a:rect l="l" t="t" r="r" b="b"/>
              <a:pathLst>
                <a:path w="2476588" h="1374506" extrusionOk="0">
                  <a:moveTo>
                    <a:pt x="0" y="0"/>
                  </a:moveTo>
                  <a:lnTo>
                    <a:pt x="2476588" y="0"/>
                  </a:lnTo>
                  <a:lnTo>
                    <a:pt x="2476588" y="1374507"/>
                  </a:lnTo>
                  <a:lnTo>
                    <a:pt x="0" y="1374507"/>
                  </a:lnTo>
                  <a:lnTo>
                    <a:pt x="0" y="0"/>
                  </a:lnTo>
                  <a:close/>
                </a:path>
              </a:pathLst>
            </a:custGeom>
            <a:solidFill>
              <a:schemeClr val="accent6">
                <a:lumMod val="75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pic>
        <p:nvPicPr>
          <p:cNvPr id="9" name="Picture 8" descr="A picture containing text&#10;&#10;Description automatically generated">
            <a:extLst>
              <a:ext uri="{FF2B5EF4-FFF2-40B4-BE49-F238E27FC236}">
                <a16:creationId xmlns:a16="http://schemas.microsoft.com/office/drawing/2014/main" id="{673CA5B9-2777-F2F4-A96E-FE0EED55E4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24934" y="9812683"/>
            <a:ext cx="3062385" cy="476371"/>
          </a:xfrm>
          <a:prstGeom prst="rect">
            <a:avLst/>
          </a:prstGeom>
        </p:spPr>
      </p:pic>
      <p:sp>
        <p:nvSpPr>
          <p:cNvPr id="10" name="TextBox 9">
            <a:extLst>
              <a:ext uri="{FF2B5EF4-FFF2-40B4-BE49-F238E27FC236}">
                <a16:creationId xmlns:a16="http://schemas.microsoft.com/office/drawing/2014/main" id="{039541DD-BCE3-155F-F596-45087C21C026}"/>
              </a:ext>
            </a:extLst>
          </p:cNvPr>
          <p:cNvSpPr txBox="1"/>
          <p:nvPr/>
        </p:nvSpPr>
        <p:spPr>
          <a:xfrm>
            <a:off x="5553941" y="3626426"/>
            <a:ext cx="11365056"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8000">
                <a:latin typeface="Merriweather"/>
              </a:rPr>
              <a:t>ANY QUESTIONS?</a:t>
            </a:r>
          </a:p>
        </p:txBody>
      </p:sp>
      <p:sp>
        <p:nvSpPr>
          <p:cNvPr id="11" name="TextBox 10">
            <a:extLst>
              <a:ext uri="{FF2B5EF4-FFF2-40B4-BE49-F238E27FC236}">
                <a16:creationId xmlns:a16="http://schemas.microsoft.com/office/drawing/2014/main" id="{77F27783-C832-D836-80DE-EF6912181435}"/>
              </a:ext>
            </a:extLst>
          </p:cNvPr>
          <p:cNvSpPr txBox="1"/>
          <p:nvPr/>
        </p:nvSpPr>
        <p:spPr>
          <a:xfrm>
            <a:off x="6923808" y="2428875"/>
            <a:ext cx="1270721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7200">
                <a:solidFill>
                  <a:schemeClr val="accent6">
                    <a:lumMod val="75000"/>
                  </a:schemeClr>
                </a:solidFill>
                <a:latin typeface="Merriweather"/>
              </a:rPr>
              <a:t>THANK YOU</a:t>
            </a:r>
          </a:p>
        </p:txBody>
      </p:sp>
      <p:pic>
        <p:nvPicPr>
          <p:cNvPr id="6" name="Picture 5" descr="Logo&#10;&#10;Description automatically generated with low confidence">
            <a:extLst>
              <a:ext uri="{FF2B5EF4-FFF2-40B4-BE49-F238E27FC236}">
                <a16:creationId xmlns:a16="http://schemas.microsoft.com/office/drawing/2014/main" id="{F7CCAE94-DAFC-6D23-06FD-88913DBB18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112" y="199254"/>
            <a:ext cx="2019300" cy="156972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4"/>
          <p:cNvSpPr/>
          <p:nvPr/>
        </p:nvSpPr>
        <p:spPr>
          <a:xfrm>
            <a:off x="0" y="0"/>
            <a:ext cx="18288000" cy="10287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solidFill>
            <a:schemeClr val="bg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0" name="Google Shape;150;p4"/>
          <p:cNvSpPr/>
          <p:nvPr/>
        </p:nvSpPr>
        <p:spPr>
          <a:xfrm>
            <a:off x="2802806" y="1483947"/>
            <a:ext cx="14157960" cy="8042654"/>
          </a:xfrm>
          <a:custGeom>
            <a:avLst/>
            <a:gdLst/>
            <a:ahLst/>
            <a:cxnLst/>
            <a:rect l="l" t="t" r="r" b="b"/>
            <a:pathLst>
              <a:path w="10160022" h="5771562" extrusionOk="0">
                <a:moveTo>
                  <a:pt x="0" y="0"/>
                </a:moveTo>
                <a:lnTo>
                  <a:pt x="0" y="5771562"/>
                </a:lnTo>
                <a:lnTo>
                  <a:pt x="10160022" y="5771562"/>
                </a:lnTo>
                <a:lnTo>
                  <a:pt x="10160022" y="0"/>
                </a:lnTo>
                <a:lnTo>
                  <a:pt x="0" y="0"/>
                </a:lnTo>
                <a:close/>
                <a:moveTo>
                  <a:pt x="10099062" y="5710602"/>
                </a:moveTo>
                <a:lnTo>
                  <a:pt x="59690" y="5710602"/>
                </a:lnTo>
                <a:lnTo>
                  <a:pt x="59690" y="59690"/>
                </a:lnTo>
                <a:lnTo>
                  <a:pt x="10099062" y="59690"/>
                </a:lnTo>
                <a:lnTo>
                  <a:pt x="10099062" y="5710602"/>
                </a:lnTo>
                <a:close/>
              </a:path>
            </a:pathLst>
          </a:custGeom>
          <a:solidFill>
            <a:schemeClr val="accent6">
              <a:lumMod val="75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1" name="Google Shape;151;p4"/>
          <p:cNvSpPr txBox="1"/>
          <p:nvPr/>
        </p:nvSpPr>
        <p:spPr>
          <a:xfrm>
            <a:off x="2889608" y="199303"/>
            <a:ext cx="10547478" cy="1083374"/>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n-GB" sz="6400" u="none">
                <a:solidFill>
                  <a:schemeClr val="tx1"/>
                </a:solidFill>
                <a:latin typeface="Merriweather"/>
                <a:ea typeface="Overpass"/>
                <a:cs typeface="Overpass"/>
                <a:sym typeface="Overpass"/>
              </a:rPr>
              <a:t>SESSION OUTLINE</a:t>
            </a:r>
            <a:endParaRPr lang="en-GB">
              <a:solidFill>
                <a:schemeClr val="tx1"/>
              </a:solidFill>
              <a:latin typeface="Merriweather"/>
            </a:endParaRPr>
          </a:p>
        </p:txBody>
      </p:sp>
      <p:sp>
        <p:nvSpPr>
          <p:cNvPr id="155" name="Google Shape;155;p4"/>
          <p:cNvSpPr/>
          <p:nvPr/>
        </p:nvSpPr>
        <p:spPr>
          <a:xfrm>
            <a:off x="0" y="-5715"/>
            <a:ext cx="2295525" cy="10292715"/>
          </a:xfrm>
          <a:prstGeom prst="rect">
            <a:avLst/>
          </a:prstGeom>
          <a:solidFill>
            <a:schemeClr val="accent6">
              <a:lumMod val="75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 name="Picture 2" descr="A picture containing text&#10;&#10;Description automatically generated">
            <a:extLst>
              <a:ext uri="{FF2B5EF4-FFF2-40B4-BE49-F238E27FC236}">
                <a16:creationId xmlns:a16="http://schemas.microsoft.com/office/drawing/2014/main" id="{94649ED5-C81D-E121-E2D0-BF24D08DC7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18229" y="9787715"/>
            <a:ext cx="3062385" cy="476371"/>
          </a:xfrm>
          <a:prstGeom prst="rect">
            <a:avLst/>
          </a:prstGeom>
        </p:spPr>
      </p:pic>
      <p:sp>
        <p:nvSpPr>
          <p:cNvPr id="5" name="TextBox 4">
            <a:extLst>
              <a:ext uri="{FF2B5EF4-FFF2-40B4-BE49-F238E27FC236}">
                <a16:creationId xmlns:a16="http://schemas.microsoft.com/office/drawing/2014/main" id="{C5DBB787-AEAF-2831-C61A-4F4086ADE2D2}"/>
              </a:ext>
            </a:extLst>
          </p:cNvPr>
          <p:cNvSpPr txBox="1"/>
          <p:nvPr/>
        </p:nvSpPr>
        <p:spPr>
          <a:xfrm>
            <a:off x="2526014" y="2462635"/>
            <a:ext cx="12084424" cy="5847755"/>
          </a:xfrm>
          <a:prstGeom prst="rect">
            <a:avLst/>
          </a:prstGeom>
          <a:noFill/>
        </p:spPr>
        <p:txBody>
          <a:bodyPr wrap="square" lIns="91440" tIns="45720" rIns="91440" bIns="45720" rtlCol="0" anchor="t">
            <a:spAutoFit/>
          </a:bodyPr>
          <a:lstStyle/>
          <a:p>
            <a:pPr marL="644525" marR="0" lvl="1" indent="-342900" algn="l" rtl="0">
              <a:lnSpc>
                <a:spcPct val="150017"/>
              </a:lnSpc>
              <a:spcBef>
                <a:spcPts val="0"/>
              </a:spcBef>
              <a:spcAft>
                <a:spcPts val="0"/>
              </a:spcAft>
              <a:buClr>
                <a:srgbClr val="FFFFFF"/>
              </a:buClr>
              <a:buSzPts val="2799"/>
              <a:buFont typeface="Arial" panose="020B0604020202020204" pitchFamily="34" charset="0"/>
              <a:buChar char="•"/>
            </a:pPr>
            <a:r>
              <a:rPr lang="en-US" sz="2400" b="0" i="0" u="none" strike="noStrike" cap="none" dirty="0">
                <a:solidFill>
                  <a:schemeClr val="tx1"/>
                </a:solidFill>
                <a:latin typeface="Merriweather"/>
                <a:ea typeface="Overpass"/>
                <a:cs typeface="Overpass"/>
                <a:sym typeface="Overpass"/>
              </a:rPr>
              <a:t>1) What is the IRIS service and where does that fit in Stop Domestic Abuse?</a:t>
            </a:r>
            <a:endParaRPr lang="en-US" sz="2400" b="0" i="0" u="none" strike="noStrike" cap="none" dirty="0">
              <a:solidFill>
                <a:schemeClr val="tx1"/>
              </a:solidFill>
              <a:latin typeface="Merriweather"/>
              <a:ea typeface="Overpass"/>
              <a:cs typeface="Overpass"/>
            </a:endParaRPr>
          </a:p>
          <a:p>
            <a:pPr marL="644525" lvl="1" indent="-342900">
              <a:lnSpc>
                <a:spcPct val="150017"/>
              </a:lnSpc>
              <a:buClr>
                <a:srgbClr val="FFFFFF"/>
              </a:buClr>
              <a:buSzPts val="2799"/>
              <a:buFont typeface="Arial" panose="020B0604020202020204" pitchFamily="34" charset="0"/>
              <a:buChar char="•"/>
            </a:pPr>
            <a:r>
              <a:rPr lang="en-US" sz="2400" dirty="0">
                <a:solidFill>
                  <a:schemeClr val="tx1"/>
                </a:solidFill>
                <a:latin typeface="Merriweather"/>
                <a:ea typeface="Overpass"/>
                <a:cs typeface="Overpass"/>
                <a:sym typeface="Overpass"/>
              </a:rPr>
              <a:t>2) Domestic</a:t>
            </a:r>
            <a:r>
              <a:rPr lang="en-US" sz="2400" b="0" i="0" u="none" strike="noStrike" cap="none" dirty="0">
                <a:solidFill>
                  <a:schemeClr val="tx1"/>
                </a:solidFill>
                <a:latin typeface="Merriweather"/>
                <a:ea typeface="Overpass"/>
                <a:cs typeface="Overpass"/>
                <a:sym typeface="Overpass"/>
              </a:rPr>
              <a:t> Abuse</a:t>
            </a:r>
            <a:r>
              <a:rPr lang="en-US" sz="2400" dirty="0">
                <a:solidFill>
                  <a:schemeClr val="tx1"/>
                </a:solidFill>
                <a:latin typeface="Merriweather"/>
                <a:ea typeface="Overpass"/>
                <a:cs typeface="Overpass"/>
                <a:sym typeface="Overpass"/>
              </a:rPr>
              <a:t> (DA) </a:t>
            </a:r>
            <a:r>
              <a:rPr lang="en-US" sz="2400" b="0" i="0" u="none" strike="noStrike" cap="none" dirty="0">
                <a:solidFill>
                  <a:schemeClr val="tx1"/>
                </a:solidFill>
                <a:latin typeface="Merriweather"/>
                <a:ea typeface="Overpass"/>
                <a:cs typeface="Overpass"/>
                <a:sym typeface="Overpass"/>
              </a:rPr>
              <a:t>an overview</a:t>
            </a:r>
            <a:r>
              <a:rPr lang="en-US" sz="2400" dirty="0">
                <a:solidFill>
                  <a:schemeClr val="tx1"/>
                </a:solidFill>
                <a:latin typeface="Merriweather"/>
                <a:ea typeface="Overpass"/>
                <a:cs typeface="Overpass"/>
                <a:sym typeface="Overpass"/>
              </a:rPr>
              <a:t>.</a:t>
            </a:r>
            <a:endParaRPr lang="en-US" sz="2400" dirty="0">
              <a:solidFill>
                <a:schemeClr val="tx1"/>
              </a:solidFill>
              <a:latin typeface="Merriweather"/>
              <a:ea typeface="Overpass"/>
            </a:endParaRPr>
          </a:p>
          <a:p>
            <a:pPr marL="644525" marR="0" lvl="1" indent="-342900" algn="l" rtl="0">
              <a:lnSpc>
                <a:spcPct val="150017"/>
              </a:lnSpc>
              <a:spcBef>
                <a:spcPts val="0"/>
              </a:spcBef>
              <a:spcAft>
                <a:spcPts val="0"/>
              </a:spcAft>
              <a:buClr>
                <a:srgbClr val="FFFFFF"/>
              </a:buClr>
              <a:buSzPts val="2799"/>
              <a:buFont typeface="Arial" panose="020B0604020202020204" pitchFamily="34" charset="0"/>
              <a:buChar char="•"/>
            </a:pPr>
            <a:r>
              <a:rPr lang="en-US" sz="2400" b="0" i="0" u="none" strike="noStrike" cap="none" dirty="0">
                <a:solidFill>
                  <a:schemeClr val="tx1"/>
                </a:solidFill>
                <a:latin typeface="Merriweather"/>
                <a:ea typeface="Overpass"/>
                <a:cs typeface="Overpass"/>
                <a:sym typeface="Overpass"/>
              </a:rPr>
              <a:t>3) What about gender?</a:t>
            </a:r>
            <a:endParaRPr lang="en-US" sz="2400" dirty="0">
              <a:solidFill>
                <a:schemeClr val="tx1"/>
              </a:solidFill>
              <a:latin typeface="Merriweather"/>
              <a:ea typeface="Overpass"/>
            </a:endParaRPr>
          </a:p>
          <a:p>
            <a:pPr marL="644525" marR="0" lvl="1" indent="-342900" algn="l" rtl="0">
              <a:lnSpc>
                <a:spcPct val="150017"/>
              </a:lnSpc>
              <a:spcBef>
                <a:spcPts val="0"/>
              </a:spcBef>
              <a:spcAft>
                <a:spcPts val="0"/>
              </a:spcAft>
              <a:buClr>
                <a:srgbClr val="FFFFFF"/>
              </a:buClr>
              <a:buSzPts val="2799"/>
              <a:buFont typeface="Arial" panose="020B0604020202020204" pitchFamily="34" charset="0"/>
              <a:buChar char="•"/>
            </a:pPr>
            <a:r>
              <a:rPr lang="en-US" sz="2400" b="0" i="0" u="none" strike="noStrike" cap="none" dirty="0">
                <a:solidFill>
                  <a:schemeClr val="tx1"/>
                </a:solidFill>
                <a:latin typeface="Merriweather"/>
                <a:ea typeface="Overpass"/>
                <a:cs typeface="Overpass"/>
                <a:sym typeface="Overpass"/>
              </a:rPr>
              <a:t>4) Why doesn’t she leave?</a:t>
            </a:r>
            <a:endParaRPr lang="en-US" sz="2400" b="0" i="0" u="none" strike="noStrike" cap="none" dirty="0">
              <a:solidFill>
                <a:schemeClr val="tx1"/>
              </a:solidFill>
              <a:latin typeface="Merriweather"/>
              <a:ea typeface="Overpass"/>
              <a:cs typeface="Overpass"/>
            </a:endParaRPr>
          </a:p>
          <a:p>
            <a:pPr marL="644525" lvl="1" indent="-342900">
              <a:lnSpc>
                <a:spcPct val="150017"/>
              </a:lnSpc>
              <a:buClr>
                <a:srgbClr val="FFFFFF"/>
              </a:buClr>
              <a:buSzPts val="2799"/>
              <a:buFont typeface="Arial" panose="020B0604020202020204" pitchFamily="34" charset="0"/>
              <a:buChar char="•"/>
            </a:pPr>
            <a:r>
              <a:rPr lang="en-US" sz="2400" dirty="0">
                <a:solidFill>
                  <a:schemeClr val="tx1"/>
                </a:solidFill>
                <a:latin typeface="Merriweather"/>
                <a:ea typeface="Overpass"/>
                <a:cs typeface="Overpass"/>
                <a:sym typeface="Overpass"/>
              </a:rPr>
              <a:t>5) </a:t>
            </a:r>
            <a:r>
              <a:rPr lang="en-US" sz="2400" b="0" i="0" u="none" strike="noStrike" cap="none" dirty="0">
                <a:solidFill>
                  <a:schemeClr val="tx1"/>
                </a:solidFill>
                <a:latin typeface="Merriweather"/>
                <a:ea typeface="Overpass"/>
                <a:cs typeface="Overpass"/>
                <a:sym typeface="Overpass"/>
              </a:rPr>
              <a:t>Is DA a health issue?</a:t>
            </a:r>
            <a:r>
              <a:rPr lang="en-US" sz="2400" dirty="0">
                <a:solidFill>
                  <a:schemeClr val="tx1"/>
                </a:solidFill>
                <a:latin typeface="Merriweather"/>
                <a:ea typeface="Overpass"/>
                <a:cs typeface="Overpass"/>
                <a:sym typeface="Overpass"/>
              </a:rPr>
              <a:t> </a:t>
            </a:r>
            <a:endParaRPr lang="en-US" sz="2400">
              <a:solidFill>
                <a:schemeClr val="tx1"/>
              </a:solidFill>
              <a:latin typeface="Merriweather"/>
              <a:ea typeface="Overpass"/>
              <a:cs typeface="Overpass"/>
            </a:endParaRPr>
          </a:p>
          <a:p>
            <a:pPr marL="644525" marR="0" lvl="1" indent="-342900" algn="l" rtl="0">
              <a:lnSpc>
                <a:spcPct val="150017"/>
              </a:lnSpc>
              <a:spcBef>
                <a:spcPts val="0"/>
              </a:spcBef>
              <a:spcAft>
                <a:spcPts val="0"/>
              </a:spcAft>
              <a:buClr>
                <a:srgbClr val="FFFFFF"/>
              </a:buClr>
              <a:buSzPts val="2799"/>
              <a:buFont typeface="Arial" panose="020B0604020202020204" pitchFamily="34" charset="0"/>
              <a:buChar char="•"/>
            </a:pPr>
            <a:r>
              <a:rPr lang="en-US" sz="2400" b="0" i="0" u="none" strike="noStrike" cap="none" dirty="0">
                <a:solidFill>
                  <a:schemeClr val="tx1"/>
                </a:solidFill>
                <a:latin typeface="Merriweather"/>
                <a:ea typeface="Overpass"/>
                <a:cs typeface="Overpass"/>
                <a:sym typeface="Overpass"/>
              </a:rPr>
              <a:t>6) Non-fatal strangulation</a:t>
            </a:r>
            <a:r>
              <a:rPr lang="en-US" sz="2400" dirty="0">
                <a:solidFill>
                  <a:schemeClr val="tx1"/>
                </a:solidFill>
                <a:latin typeface="Merriweather"/>
                <a:ea typeface="Overpass"/>
                <a:cs typeface="Overpass"/>
                <a:sym typeface="Overpass"/>
              </a:rPr>
              <a:t> </a:t>
            </a:r>
            <a:endParaRPr lang="en-US" sz="2400" b="0" i="0" u="none" strike="noStrike" cap="none" dirty="0">
              <a:solidFill>
                <a:schemeClr val="tx1"/>
              </a:solidFill>
              <a:latin typeface="Merriweather"/>
              <a:ea typeface="Overpass"/>
              <a:cs typeface="Overpass"/>
            </a:endParaRPr>
          </a:p>
          <a:p>
            <a:pPr marL="644525" lvl="1" indent="-342900">
              <a:lnSpc>
                <a:spcPct val="150017"/>
              </a:lnSpc>
              <a:buClr>
                <a:srgbClr val="FFFFFF"/>
              </a:buClr>
              <a:buSzPts val="2799"/>
              <a:buFont typeface="Arial" panose="020B0604020202020204" pitchFamily="34" charset="0"/>
              <a:buChar char="•"/>
            </a:pPr>
            <a:r>
              <a:rPr lang="en-US" sz="2400" dirty="0">
                <a:solidFill>
                  <a:schemeClr val="tx1"/>
                </a:solidFill>
                <a:latin typeface="Merriweather"/>
                <a:sym typeface="Overpass"/>
              </a:rPr>
              <a:t>7) Children as victims </a:t>
            </a:r>
            <a:endParaRPr lang="en-US" sz="2400" dirty="0">
              <a:solidFill>
                <a:schemeClr val="tx1"/>
              </a:solidFill>
              <a:latin typeface="Merriweather"/>
            </a:endParaRPr>
          </a:p>
          <a:p>
            <a:pPr marL="644525" marR="0" lvl="1" indent="-342900" algn="l" rtl="0">
              <a:lnSpc>
                <a:spcPct val="150017"/>
              </a:lnSpc>
              <a:spcBef>
                <a:spcPts val="0"/>
              </a:spcBef>
              <a:spcAft>
                <a:spcPts val="0"/>
              </a:spcAft>
              <a:buClr>
                <a:srgbClr val="FFFFFF"/>
              </a:buClr>
              <a:buSzPts val="2799"/>
              <a:buFont typeface="Arial" panose="020B0604020202020204" pitchFamily="34" charset="0"/>
              <a:buChar char="•"/>
            </a:pPr>
            <a:r>
              <a:rPr lang="en-US" sz="2400" dirty="0">
                <a:solidFill>
                  <a:schemeClr val="tx1"/>
                </a:solidFill>
                <a:latin typeface="Merriweather"/>
                <a:ea typeface="Overpass"/>
                <a:cs typeface="Overpass"/>
                <a:sym typeface="Overpass"/>
              </a:rPr>
              <a:t>8</a:t>
            </a:r>
            <a:r>
              <a:rPr lang="en-US" sz="2400" b="0" i="0" u="none" strike="noStrike" cap="none" dirty="0">
                <a:solidFill>
                  <a:schemeClr val="tx1"/>
                </a:solidFill>
                <a:latin typeface="Merriweather"/>
                <a:ea typeface="Overpass"/>
                <a:cs typeface="Overpass"/>
                <a:sym typeface="Overpass"/>
              </a:rPr>
              <a:t>) How will patients present? (</a:t>
            </a:r>
            <a:r>
              <a:rPr lang="en-US" sz="2400" b="0" i="0" u="none" strike="noStrike" cap="none" dirty="0" err="1">
                <a:solidFill>
                  <a:schemeClr val="tx1"/>
                </a:solidFill>
                <a:latin typeface="Merriweather"/>
                <a:ea typeface="Overpass"/>
                <a:cs typeface="Overpass"/>
                <a:sym typeface="Overpass"/>
              </a:rPr>
              <a:t>recognising</a:t>
            </a:r>
            <a:r>
              <a:rPr lang="en-US" sz="2400" b="0" i="0" u="none" strike="noStrike" cap="none" dirty="0">
                <a:solidFill>
                  <a:schemeClr val="tx1"/>
                </a:solidFill>
                <a:latin typeface="Merriweather"/>
                <a:ea typeface="Overpass"/>
                <a:cs typeface="Overpass"/>
                <a:sym typeface="Overpass"/>
              </a:rPr>
              <a:t> DA)</a:t>
            </a:r>
            <a:endParaRPr lang="en-US" sz="2400" b="0" i="0" u="none" strike="noStrike" cap="none" dirty="0">
              <a:solidFill>
                <a:schemeClr val="tx1"/>
              </a:solidFill>
              <a:latin typeface="Merriweather"/>
              <a:ea typeface="Overpass"/>
              <a:cs typeface="Overpass"/>
            </a:endParaRPr>
          </a:p>
          <a:p>
            <a:pPr marL="644525" lvl="1" indent="-342900">
              <a:lnSpc>
                <a:spcPct val="150017"/>
              </a:lnSpc>
              <a:buClr>
                <a:srgbClr val="FFFFFF"/>
              </a:buClr>
              <a:buSzPts val="2799"/>
              <a:buFont typeface="Arial" panose="020B0604020202020204" pitchFamily="34" charset="0"/>
              <a:buChar char="•"/>
            </a:pPr>
            <a:r>
              <a:rPr lang="en-US" sz="2400" dirty="0">
                <a:solidFill>
                  <a:schemeClr val="tx1"/>
                </a:solidFill>
                <a:latin typeface="Merriweather"/>
                <a:sym typeface="Overpass"/>
              </a:rPr>
              <a:t>9) </a:t>
            </a:r>
            <a:r>
              <a:rPr lang="en-US" sz="2400" b="0" i="0" u="none" strike="noStrike" cap="none" dirty="0">
                <a:solidFill>
                  <a:schemeClr val="tx1"/>
                </a:solidFill>
                <a:latin typeface="Merriweather"/>
                <a:ea typeface="Overpass"/>
                <a:cs typeface="Overpass"/>
                <a:sym typeface="Overpass"/>
              </a:rPr>
              <a:t>How do I address DA? (asking/responding)</a:t>
            </a:r>
            <a:endParaRPr lang="en-US" sz="2400" b="0" i="0" u="none" strike="noStrike" cap="none" dirty="0">
              <a:solidFill>
                <a:schemeClr val="tx1"/>
              </a:solidFill>
              <a:latin typeface="Merriweather"/>
              <a:ea typeface="Overpass"/>
              <a:cs typeface="Overpass"/>
            </a:endParaRPr>
          </a:p>
          <a:p>
            <a:pPr marL="644525" lvl="1" indent="-342900">
              <a:lnSpc>
                <a:spcPct val="150017"/>
              </a:lnSpc>
              <a:buClr>
                <a:srgbClr val="FFFFFF"/>
              </a:buClr>
              <a:buSzPts val="2799"/>
              <a:buFont typeface="Arial" panose="020B0604020202020204" pitchFamily="34" charset="0"/>
              <a:buChar char="•"/>
            </a:pPr>
            <a:r>
              <a:rPr lang="en-US" sz="2400" dirty="0">
                <a:solidFill>
                  <a:schemeClr val="tx1"/>
                </a:solidFill>
                <a:latin typeface="Merriweather"/>
                <a:sym typeface="Overpass"/>
              </a:rPr>
              <a:t>10) </a:t>
            </a:r>
            <a:r>
              <a:rPr lang="en-US" sz="2400" b="0" i="0" u="none" strike="noStrike" cap="none" dirty="0">
                <a:solidFill>
                  <a:schemeClr val="tx1"/>
                </a:solidFill>
                <a:latin typeface="Merriweather"/>
                <a:ea typeface="Overpass"/>
                <a:cs typeface="Overpass"/>
                <a:sym typeface="Overpass"/>
              </a:rPr>
              <a:t>What do I do afterwards? (referral pathways/safeguarding/recording)</a:t>
            </a:r>
            <a:endParaRPr lang="en-US" sz="2400" dirty="0">
              <a:solidFill>
                <a:schemeClr val="tx1"/>
              </a:solidFill>
              <a:latin typeface="Merriweather"/>
            </a:endParaRPr>
          </a:p>
          <a:p>
            <a:pPr marL="285750" indent="-285750">
              <a:buFont typeface="Arial" panose="020B0604020202020204" pitchFamily="34" charset="0"/>
              <a:buChar char="•"/>
            </a:pPr>
            <a:endParaRPr lang="en-GB">
              <a:latin typeface="Merriweather"/>
            </a:endParaRPr>
          </a:p>
        </p:txBody>
      </p:sp>
      <p:pic>
        <p:nvPicPr>
          <p:cNvPr id="6" name="Picture 5" descr="Logo&#10;&#10;Description automatically generated with low confidence">
            <a:extLst>
              <a:ext uri="{FF2B5EF4-FFF2-40B4-BE49-F238E27FC236}">
                <a16:creationId xmlns:a16="http://schemas.microsoft.com/office/drawing/2014/main" id="{B4C2C8FA-C3BC-862E-0BC9-C79E8CB25C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112" y="199254"/>
            <a:ext cx="2019300" cy="156972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2" name="Google Shape;122;p3"/>
          <p:cNvSpPr/>
          <p:nvPr/>
        </p:nvSpPr>
        <p:spPr>
          <a:xfrm>
            <a:off x="-6902" y="8626"/>
            <a:ext cx="2772825" cy="10280838"/>
          </a:xfrm>
          <a:prstGeom prst="rect">
            <a:avLst/>
          </a:prstGeom>
          <a:solidFill>
            <a:schemeClr val="accent6">
              <a:lumMod val="75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 name="Rectangle: Rounded Corners 9">
            <a:extLst>
              <a:ext uri="{FF2B5EF4-FFF2-40B4-BE49-F238E27FC236}">
                <a16:creationId xmlns:a16="http://schemas.microsoft.com/office/drawing/2014/main" id="{46DEA974-2C9C-37C4-A430-20C209D83AE7}"/>
              </a:ext>
            </a:extLst>
          </p:cNvPr>
          <p:cNvSpPr/>
          <p:nvPr/>
        </p:nvSpPr>
        <p:spPr>
          <a:xfrm>
            <a:off x="3596275" y="4848597"/>
            <a:ext cx="3989385" cy="4501879"/>
          </a:xfrm>
          <a:prstGeom prst="roundRect">
            <a:avLst/>
          </a:prstGeom>
          <a:solidFill>
            <a:srgbClr val="ED7D3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spcAft>
                <a:spcPts val="600"/>
              </a:spcAft>
            </a:pPr>
            <a:r>
              <a:rPr lang="en-US" sz="1600" b="1">
                <a:solidFill>
                  <a:schemeClr val="tx1"/>
                </a:solidFill>
                <a:latin typeface="Merriweather"/>
                <a:cs typeface="Segoe UI"/>
              </a:rPr>
              <a:t>Outreach support</a:t>
            </a:r>
            <a:endParaRPr lang="en-US" sz="1600">
              <a:solidFill>
                <a:schemeClr val="tx1"/>
              </a:solidFill>
              <a:latin typeface="Merriweather"/>
            </a:endParaRPr>
          </a:p>
          <a:p>
            <a:pPr marL="231140" indent="-231140">
              <a:spcAft>
                <a:spcPts val="600"/>
              </a:spcAft>
              <a:buFont typeface="Arial"/>
              <a:buChar char="•"/>
            </a:pPr>
            <a:r>
              <a:rPr lang="en-US" sz="1600" b="0" i="0" u="none" strike="noStrike" cap="none">
                <a:solidFill>
                  <a:schemeClr val="tx1"/>
                </a:solidFill>
                <a:latin typeface="Merriweather"/>
                <a:cs typeface="Arial"/>
                <a:sym typeface="Arial"/>
              </a:rPr>
              <a:t>1 to 1 community based support for medium risk people aged 16+</a:t>
            </a:r>
            <a:endParaRPr lang="en-US" sz="1600" b="0" i="0" u="none" strike="noStrike" cap="none">
              <a:solidFill>
                <a:schemeClr val="tx1"/>
              </a:solidFill>
              <a:latin typeface="Merriweather"/>
              <a:cs typeface="Arial"/>
            </a:endParaRPr>
          </a:p>
          <a:p>
            <a:pPr>
              <a:spcAft>
                <a:spcPts val="600"/>
              </a:spcAft>
            </a:pPr>
            <a:endParaRPr lang="en-US" sz="1600" b="0" i="0" u="none" strike="noStrike" cap="none">
              <a:solidFill>
                <a:schemeClr val="tx1"/>
              </a:solidFill>
              <a:latin typeface="Merriweather"/>
              <a:cs typeface="Arial"/>
            </a:endParaRPr>
          </a:p>
          <a:p>
            <a:pPr marL="231140" indent="-231140">
              <a:spcAft>
                <a:spcPts val="600"/>
              </a:spcAft>
              <a:buFont typeface="Arial"/>
              <a:buChar char="•"/>
            </a:pPr>
            <a:r>
              <a:rPr lang="en-US" sz="1600" b="0" i="0" u="none" strike="noStrike" cap="none">
                <a:solidFill>
                  <a:schemeClr val="tx1"/>
                </a:solidFill>
                <a:latin typeface="Merriweather"/>
                <a:cs typeface="Arial"/>
                <a:sym typeface="Arial"/>
              </a:rPr>
              <a:t>Complex Needs Worker​- supporting those with additional vulnerabilities aged 16+</a:t>
            </a:r>
            <a:endParaRPr lang="en-US" sz="1600" b="0" i="0" u="none" strike="noStrike" cap="none">
              <a:solidFill>
                <a:schemeClr val="tx1"/>
              </a:solidFill>
              <a:latin typeface="Merriweather"/>
              <a:cs typeface="Arial"/>
            </a:endParaRPr>
          </a:p>
          <a:p>
            <a:pPr marL="231140" indent="-231140">
              <a:spcAft>
                <a:spcPts val="600"/>
              </a:spcAft>
              <a:buFont typeface="Arial"/>
              <a:buChar char="•"/>
            </a:pPr>
            <a:r>
              <a:rPr lang="en-US" sz="1600" b="0" i="0" u="none" strike="noStrike" cap="none">
                <a:solidFill>
                  <a:schemeClr val="tx1"/>
                </a:solidFill>
                <a:latin typeface="Merriweather"/>
                <a:cs typeface="Arial"/>
                <a:sym typeface="Arial"/>
              </a:rPr>
              <a:t>LGBTQ  Advocate Educator​</a:t>
            </a:r>
            <a:endParaRPr lang="en-US" sz="1600" b="0" i="0" u="none" strike="noStrike" cap="none">
              <a:solidFill>
                <a:schemeClr val="tx1"/>
              </a:solidFill>
              <a:latin typeface="Merriweather"/>
              <a:cs typeface="Arial"/>
            </a:endParaRPr>
          </a:p>
          <a:p>
            <a:pPr marL="231140" indent="-231140">
              <a:spcAft>
                <a:spcPts val="600"/>
              </a:spcAft>
              <a:buFont typeface="Arial"/>
              <a:buChar char="•"/>
            </a:pPr>
            <a:r>
              <a:rPr lang="en-US" sz="1600" b="0" i="0" u="none" strike="noStrike" cap="none">
                <a:solidFill>
                  <a:schemeClr val="tx1"/>
                </a:solidFill>
                <a:latin typeface="Merriweather"/>
                <a:cs typeface="Arial"/>
                <a:sym typeface="Arial"/>
              </a:rPr>
              <a:t>Stalking Advocate​s</a:t>
            </a:r>
            <a:endParaRPr lang="en-US" sz="1600" b="0" i="0" u="none" strike="noStrike" cap="none">
              <a:solidFill>
                <a:schemeClr val="tx1"/>
              </a:solidFill>
              <a:latin typeface="Merriweather"/>
              <a:cs typeface="Arial"/>
            </a:endParaRPr>
          </a:p>
          <a:p>
            <a:pPr marL="231140" indent="-231140">
              <a:spcAft>
                <a:spcPts val="600"/>
              </a:spcAft>
              <a:buFont typeface="Arial"/>
              <a:buChar char="•"/>
            </a:pPr>
            <a:r>
              <a:rPr lang="en-GB" sz="1600" b="0" i="0" u="none" strike="noStrike" cap="none">
                <a:solidFill>
                  <a:schemeClr val="tx1"/>
                </a:solidFill>
                <a:latin typeface="Merriweather"/>
                <a:sym typeface="Arial"/>
              </a:rPr>
              <a:t>for any person 16+</a:t>
            </a:r>
            <a:r>
              <a:rPr lang="en-GB" sz="1600">
                <a:solidFill>
                  <a:schemeClr val="tx1"/>
                </a:solidFill>
                <a:latin typeface="Merriweather"/>
              </a:rPr>
              <a:t> </a:t>
            </a:r>
            <a:endParaRPr lang="en-US" sz="1600">
              <a:solidFill>
                <a:schemeClr val="tx1"/>
              </a:solidFill>
              <a:latin typeface="Merriweather"/>
              <a:cs typeface="Arial"/>
            </a:endParaRPr>
          </a:p>
          <a:p>
            <a:pPr marL="231140" indent="-231140">
              <a:spcAft>
                <a:spcPts val="600"/>
              </a:spcAft>
              <a:buFont typeface="Arial"/>
              <a:buChar char="•"/>
            </a:pPr>
            <a:r>
              <a:rPr lang="en-GB" sz="1600" b="0" i="0" u="none" strike="noStrike" cap="none">
                <a:latin typeface="Merriweather"/>
                <a:sym typeface="Arial"/>
              </a:rPr>
              <a:t>SO14-SO19 postcode</a:t>
            </a:r>
            <a:r>
              <a:rPr lang="en-GB" sz="1600">
                <a:latin typeface="Merriweather"/>
              </a:rPr>
              <a:t> </a:t>
            </a:r>
            <a:endParaRPr lang="en-GB" sz="1600" b="0" i="0" u="none" strike="noStrike" cap="none">
              <a:latin typeface="Merriweather"/>
              <a:cs typeface="Times New Roman" panose="02020603050405020304" pitchFamily="18" charset="0"/>
            </a:endParaRPr>
          </a:p>
          <a:p>
            <a:pPr marL="285750" lvl="0" indent="-285750" rtl="0">
              <a:spcAft>
                <a:spcPts val="600"/>
              </a:spcAft>
              <a:buChar char="•"/>
            </a:pPr>
            <a:endParaRPr lang="en-GB" sz="1600">
              <a:solidFill>
                <a:schemeClr val="tx1"/>
              </a:solidFill>
              <a:latin typeface="+mj-lt"/>
            </a:endParaRPr>
          </a:p>
        </p:txBody>
      </p:sp>
      <p:sp>
        <p:nvSpPr>
          <p:cNvPr id="5" name="Rectangle: Rounded Corners 4">
            <a:extLst>
              <a:ext uri="{FF2B5EF4-FFF2-40B4-BE49-F238E27FC236}">
                <a16:creationId xmlns:a16="http://schemas.microsoft.com/office/drawing/2014/main" id="{F63D51E7-CF2E-78A0-CBAE-25812FACB1A5}"/>
              </a:ext>
            </a:extLst>
          </p:cNvPr>
          <p:cNvSpPr/>
          <p:nvPr/>
        </p:nvSpPr>
        <p:spPr>
          <a:xfrm>
            <a:off x="13638015" y="5493963"/>
            <a:ext cx="4066488" cy="3980446"/>
          </a:xfrm>
          <a:prstGeom prst="roundRect">
            <a:avLst/>
          </a:prstGeom>
          <a:solidFill>
            <a:srgbClr val="ED7D3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defTabSz="651917">
              <a:lnSpc>
                <a:spcPct val="90000"/>
              </a:lnSpc>
              <a:spcBef>
                <a:spcPct val="0"/>
              </a:spcBef>
              <a:spcAft>
                <a:spcPct val="35000"/>
              </a:spcAft>
            </a:pPr>
            <a:endParaRPr lang="en-US" sz="1700">
              <a:solidFill>
                <a:schemeClr val="tx1"/>
              </a:solidFill>
              <a:latin typeface="+mj-lt"/>
              <a:cs typeface="Arial" pitchFamily="34" charset="0"/>
            </a:endParaRPr>
          </a:p>
        </p:txBody>
      </p:sp>
      <p:sp>
        <p:nvSpPr>
          <p:cNvPr id="7" name="Rectangle: Rounded Corners 6">
            <a:extLst>
              <a:ext uri="{FF2B5EF4-FFF2-40B4-BE49-F238E27FC236}">
                <a16:creationId xmlns:a16="http://schemas.microsoft.com/office/drawing/2014/main" id="{33F4DC52-CCED-384A-85AA-EB9C2A10E3F2}"/>
              </a:ext>
            </a:extLst>
          </p:cNvPr>
          <p:cNvSpPr/>
          <p:nvPr/>
        </p:nvSpPr>
        <p:spPr>
          <a:xfrm>
            <a:off x="8066655" y="347112"/>
            <a:ext cx="4818016" cy="2044821"/>
          </a:xfrm>
          <a:prstGeom prst="roundRect">
            <a:avLst/>
          </a:prstGeom>
          <a:solidFill>
            <a:srgbClr val="ED7D3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defTabSz="528053">
              <a:lnSpc>
                <a:spcPct val="90000"/>
              </a:lnSpc>
              <a:spcBef>
                <a:spcPct val="0"/>
              </a:spcBef>
              <a:spcAft>
                <a:spcPct val="35000"/>
              </a:spcAft>
            </a:pPr>
            <a:r>
              <a:rPr lang="en-US" sz="1800" b="1" i="0" u="none" strike="noStrike" cap="none" dirty="0">
                <a:solidFill>
                  <a:schemeClr val="tx1"/>
                </a:solidFill>
                <a:latin typeface="Merriweather"/>
                <a:cs typeface="Arial"/>
                <a:sym typeface="Arial"/>
              </a:rPr>
              <a:t>Refuge:</a:t>
            </a:r>
            <a:r>
              <a:rPr lang="en-US" sz="1800" b="1" dirty="0">
                <a:solidFill>
                  <a:schemeClr val="tx1"/>
                </a:solidFill>
                <a:latin typeface="Merriweather"/>
                <a:cs typeface="Arial"/>
              </a:rPr>
              <a:t> </a:t>
            </a:r>
            <a:endParaRPr lang="en-US" sz="1800" b="1" i="0" u="none" strike="noStrike" cap="none" dirty="0">
              <a:solidFill>
                <a:schemeClr val="tx1"/>
              </a:solidFill>
              <a:latin typeface="Merriweather"/>
              <a:cs typeface="Arial" pitchFamily="34" charset="0"/>
            </a:endParaRPr>
          </a:p>
          <a:p>
            <a:pPr marL="231140" indent="-231140" defTabSz="528053">
              <a:lnSpc>
                <a:spcPct val="90000"/>
              </a:lnSpc>
              <a:spcBef>
                <a:spcPct val="0"/>
              </a:spcBef>
              <a:spcAft>
                <a:spcPct val="35000"/>
              </a:spcAft>
              <a:buFont typeface="Arial" panose="020B0604020202020204" pitchFamily="34" charset="0"/>
              <a:buChar char="•"/>
            </a:pPr>
            <a:r>
              <a:rPr lang="en-US" sz="1800" b="0" i="0" u="none" strike="noStrike" cap="none" dirty="0">
                <a:solidFill>
                  <a:schemeClr val="tx1"/>
                </a:solidFill>
                <a:latin typeface="Merriweather"/>
                <a:cs typeface="Arial"/>
                <a:sym typeface="Arial"/>
              </a:rPr>
              <a:t>1-to-1-person centered support for those fleeing domestic abuse</a:t>
            </a:r>
            <a:endParaRPr lang="en-US" sz="1800" b="0" i="0" u="none" strike="noStrike" cap="none" dirty="0">
              <a:solidFill>
                <a:schemeClr val="tx1"/>
              </a:solidFill>
              <a:latin typeface="Merriweather"/>
              <a:cs typeface="Arial"/>
            </a:endParaRPr>
          </a:p>
          <a:p>
            <a:pPr marL="231140" indent="-231140" defTabSz="528053">
              <a:lnSpc>
                <a:spcPct val="90000"/>
              </a:lnSpc>
              <a:spcBef>
                <a:spcPct val="0"/>
              </a:spcBef>
              <a:spcAft>
                <a:spcPct val="35000"/>
              </a:spcAft>
              <a:buFont typeface="Arial" panose="020B0604020202020204" pitchFamily="34" charset="0"/>
              <a:buChar char="•"/>
            </a:pPr>
            <a:r>
              <a:rPr lang="en-US" sz="1800" b="0" i="0" u="none" strike="noStrike" cap="none" dirty="0">
                <a:solidFill>
                  <a:schemeClr val="tx1"/>
                </a:solidFill>
                <a:latin typeface="Merriweather"/>
                <a:cs typeface="Arial"/>
                <a:sym typeface="Arial"/>
              </a:rPr>
              <a:t>5 bed </a:t>
            </a:r>
            <a:r>
              <a:rPr lang="en-US" sz="1800" b="0" i="0" u="none" strike="noStrike" cap="none" dirty="0" err="1">
                <a:solidFill>
                  <a:schemeClr val="tx1"/>
                </a:solidFill>
                <a:latin typeface="Merriweather"/>
                <a:cs typeface="Arial"/>
                <a:sym typeface="Arial"/>
              </a:rPr>
              <a:t>en</a:t>
            </a:r>
            <a:r>
              <a:rPr lang="en-US" sz="1800" b="0" i="0" u="none" strike="noStrike" cap="none" dirty="0">
                <a:solidFill>
                  <a:schemeClr val="tx1"/>
                </a:solidFill>
                <a:latin typeface="Merriweather"/>
                <a:cs typeface="Arial"/>
                <a:sym typeface="Arial"/>
              </a:rPr>
              <a:t>-suite accommodation</a:t>
            </a:r>
            <a:endParaRPr lang="en-US" sz="1800" b="0" i="0" u="none" strike="noStrike" cap="none" dirty="0">
              <a:solidFill>
                <a:schemeClr val="tx1"/>
              </a:solidFill>
              <a:latin typeface="Merriweather"/>
              <a:cs typeface="Arial"/>
            </a:endParaRPr>
          </a:p>
          <a:p>
            <a:pPr marL="231140" indent="-231140" defTabSz="528053">
              <a:lnSpc>
                <a:spcPct val="90000"/>
              </a:lnSpc>
              <a:spcBef>
                <a:spcPct val="0"/>
              </a:spcBef>
              <a:spcAft>
                <a:spcPct val="35000"/>
              </a:spcAft>
              <a:buFont typeface="Arial" panose="020B0604020202020204" pitchFamily="34" charset="0"/>
              <a:buChar char="•"/>
            </a:pPr>
            <a:r>
              <a:rPr lang="en-US" sz="1800" b="0" i="0" u="none" strike="noStrike" cap="none" dirty="0">
                <a:solidFill>
                  <a:schemeClr val="tx1"/>
                </a:solidFill>
                <a:latin typeface="Merriweather"/>
                <a:cs typeface="Arial"/>
                <a:sym typeface="Arial"/>
              </a:rPr>
              <a:t>7 bed accommodation</a:t>
            </a:r>
            <a:r>
              <a:rPr lang="en-US" sz="1800" dirty="0">
                <a:solidFill>
                  <a:schemeClr val="tx1"/>
                </a:solidFill>
                <a:latin typeface="Merriweather"/>
                <a:cs typeface="Arial"/>
              </a:rPr>
              <a:t> </a:t>
            </a:r>
            <a:endParaRPr lang="en-US" sz="1800" b="0" i="0" u="none" strike="noStrike" cap="none" dirty="0">
              <a:solidFill>
                <a:schemeClr val="tx1"/>
              </a:solidFill>
              <a:latin typeface="Merriweather"/>
              <a:cs typeface="Arial" pitchFamily="34" charset="0"/>
            </a:endParaRPr>
          </a:p>
          <a:p>
            <a:pPr marL="231140" indent="-231140" defTabSz="528053">
              <a:lnSpc>
                <a:spcPct val="90000"/>
              </a:lnSpc>
              <a:spcBef>
                <a:spcPct val="0"/>
              </a:spcBef>
              <a:spcAft>
                <a:spcPct val="35000"/>
              </a:spcAft>
              <a:buFont typeface="Arial" panose="020B0604020202020204" pitchFamily="34" charset="0"/>
              <a:buChar char="•"/>
            </a:pPr>
            <a:r>
              <a:rPr lang="en-US" sz="1800" dirty="0">
                <a:solidFill>
                  <a:schemeClr val="tx1"/>
                </a:solidFill>
                <a:latin typeface="Merriweather"/>
                <a:cs typeface="Arial"/>
              </a:rPr>
              <a:t>We run 2 refuges in Southampton</a:t>
            </a:r>
          </a:p>
        </p:txBody>
      </p:sp>
      <p:sp>
        <p:nvSpPr>
          <p:cNvPr id="9" name="Rectangle: Rounded Corners 8">
            <a:extLst>
              <a:ext uri="{FF2B5EF4-FFF2-40B4-BE49-F238E27FC236}">
                <a16:creationId xmlns:a16="http://schemas.microsoft.com/office/drawing/2014/main" id="{770B97CC-819C-D3FD-8569-066ABF8A0B25}"/>
              </a:ext>
            </a:extLst>
          </p:cNvPr>
          <p:cNvSpPr/>
          <p:nvPr/>
        </p:nvSpPr>
        <p:spPr>
          <a:xfrm>
            <a:off x="13477917" y="339212"/>
            <a:ext cx="4331961" cy="4485840"/>
          </a:xfrm>
          <a:prstGeom prst="roundRect">
            <a:avLst/>
          </a:prstGeom>
          <a:solidFill>
            <a:srgbClr val="ED7D3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defTabSz="528053">
              <a:lnSpc>
                <a:spcPct val="90000"/>
              </a:lnSpc>
              <a:spcBef>
                <a:spcPct val="0"/>
              </a:spcBef>
              <a:spcAft>
                <a:spcPct val="35000"/>
              </a:spcAft>
            </a:pPr>
            <a:r>
              <a:rPr lang="en-US" sz="1800" b="1" i="0" u="none" strike="noStrike" cap="none" dirty="0">
                <a:solidFill>
                  <a:schemeClr val="tx1"/>
                </a:solidFill>
                <a:latin typeface="Merriweather"/>
                <a:cs typeface="Arial"/>
                <a:sym typeface="Arial"/>
              </a:rPr>
              <a:t>Children &amp; Young People Service</a:t>
            </a:r>
            <a:endParaRPr lang="en-US" sz="1800" b="1" i="0" u="none" strike="noStrike" cap="none" dirty="0">
              <a:solidFill>
                <a:schemeClr val="tx1"/>
              </a:solidFill>
              <a:latin typeface="Merriweather"/>
              <a:cs typeface="Arial" pitchFamily="34" charset="0"/>
            </a:endParaRPr>
          </a:p>
          <a:p>
            <a:pPr marL="277495" indent="-277495">
              <a:lnSpc>
                <a:spcPct val="107000"/>
              </a:lnSpc>
              <a:buFont typeface="Symbol" panose="05050102010706020507" pitchFamily="18" charset="2"/>
              <a:buChar char=""/>
            </a:pPr>
            <a:r>
              <a:rPr lang="en-GB" sz="1800" dirty="0">
                <a:solidFill>
                  <a:schemeClr val="tx1"/>
                </a:solidFill>
                <a:latin typeface="Merriweather"/>
              </a:rPr>
              <a:t>1-1</a:t>
            </a:r>
            <a:r>
              <a:rPr lang="en-GB" sz="1800" b="0" i="0" u="none" strike="noStrike" cap="none" dirty="0">
                <a:solidFill>
                  <a:schemeClr val="tx1"/>
                </a:solidFill>
                <a:latin typeface="Merriweather"/>
                <a:sym typeface="Arial"/>
              </a:rPr>
              <a:t> support for children and young people experiencing/at risk of Domestic Abuse.</a:t>
            </a:r>
            <a:r>
              <a:rPr lang="en-GB" sz="1800" dirty="0">
                <a:solidFill>
                  <a:schemeClr val="tx1"/>
                </a:solidFill>
                <a:latin typeface="Merriweather"/>
              </a:rPr>
              <a:t> </a:t>
            </a:r>
            <a:endParaRPr lang="en-GB" sz="1800" b="0" i="0" u="none" strike="noStrike" cap="none" dirty="0">
              <a:solidFill>
                <a:schemeClr val="tx1"/>
              </a:solidFill>
              <a:latin typeface="Merriweather"/>
            </a:endParaRPr>
          </a:p>
          <a:p>
            <a:pPr marL="277495" indent="-277495">
              <a:lnSpc>
                <a:spcPct val="107000"/>
              </a:lnSpc>
              <a:buFont typeface="Symbol" panose="05050102010706020507" pitchFamily="18" charset="2"/>
              <a:buChar char=""/>
            </a:pPr>
            <a:r>
              <a:rPr lang="en-GB" sz="1800" b="0" i="0" u="none" strike="noStrike" cap="none" dirty="0">
                <a:solidFill>
                  <a:schemeClr val="tx1"/>
                </a:solidFill>
                <a:latin typeface="Merriweather"/>
                <a:sym typeface="Arial"/>
              </a:rPr>
              <a:t>Support and safety planning for CYP to understand their experiences and </a:t>
            </a:r>
            <a:r>
              <a:rPr lang="en-GB" sz="1800" dirty="0">
                <a:solidFill>
                  <a:schemeClr val="tx1"/>
                </a:solidFill>
                <a:latin typeface="Merriweather"/>
              </a:rPr>
              <a:t>healthy </a:t>
            </a:r>
            <a:r>
              <a:rPr lang="en-GB" sz="1800" b="0" i="0" u="none" strike="noStrike" cap="none" dirty="0">
                <a:solidFill>
                  <a:schemeClr val="tx1"/>
                </a:solidFill>
                <a:latin typeface="Merriweather"/>
                <a:sym typeface="Arial"/>
              </a:rPr>
              <a:t>relationships.</a:t>
            </a:r>
            <a:r>
              <a:rPr lang="en-GB" sz="1800" dirty="0">
                <a:solidFill>
                  <a:schemeClr val="tx1"/>
                </a:solidFill>
                <a:latin typeface="Merriweather"/>
              </a:rPr>
              <a:t> </a:t>
            </a:r>
            <a:endParaRPr lang="en-GB" sz="1800" b="0" i="0" u="none" strike="noStrike" cap="none" dirty="0">
              <a:solidFill>
                <a:schemeClr val="tx1"/>
              </a:solidFill>
              <a:latin typeface="Merriweather"/>
            </a:endParaRPr>
          </a:p>
          <a:p>
            <a:pPr marL="277495" indent="-277495">
              <a:lnSpc>
                <a:spcPct val="107000"/>
              </a:lnSpc>
              <a:buFont typeface="Symbol" panose="05050102010706020507" pitchFamily="18" charset="2"/>
              <a:buChar char=""/>
            </a:pPr>
            <a:r>
              <a:rPr lang="en-GB" sz="1800" b="0" i="0" u="none" strike="noStrike" cap="none" dirty="0">
                <a:solidFill>
                  <a:schemeClr val="tx1"/>
                </a:solidFill>
                <a:latin typeface="Merriweather"/>
                <a:sym typeface="Arial"/>
              </a:rPr>
              <a:t>Any school aged child 4- 17 years experiencing/at risk of domestic abuse.</a:t>
            </a:r>
            <a:endParaRPr lang="en-GB" sz="1800" b="0" i="0" u="none" strike="noStrike" cap="none" dirty="0">
              <a:solidFill>
                <a:schemeClr val="tx1"/>
              </a:solidFill>
              <a:latin typeface="Merriweather"/>
            </a:endParaRPr>
          </a:p>
          <a:p>
            <a:pPr marL="277495" indent="-277495">
              <a:lnSpc>
                <a:spcPct val="107000"/>
              </a:lnSpc>
              <a:buFont typeface="Symbol" panose="05050102010706020507" pitchFamily="18" charset="2"/>
              <a:buChar char=""/>
            </a:pPr>
            <a:r>
              <a:rPr lang="en-GB" sz="1800" b="0" i="0" u="none" strike="noStrike" cap="none" dirty="0">
                <a:latin typeface="Merriweather"/>
                <a:sym typeface="Arial"/>
              </a:rPr>
              <a:t>SO14-SO19</a:t>
            </a:r>
            <a:endParaRPr lang="en-GB" sz="1800" b="0" i="0" u="none" strike="noStrike" cap="none" dirty="0">
              <a:latin typeface="Merriweather"/>
              <a:cs typeface="Times New Roman" panose="02020603050405020304" pitchFamily="18" charset="0"/>
            </a:endParaRPr>
          </a:p>
          <a:p>
            <a:pPr marL="231140" indent="-231140" defTabSz="528053">
              <a:lnSpc>
                <a:spcPct val="90000"/>
              </a:lnSpc>
              <a:spcBef>
                <a:spcPct val="0"/>
              </a:spcBef>
              <a:spcAft>
                <a:spcPct val="35000"/>
              </a:spcAft>
              <a:buFont typeface="Arial" panose="020B0604020202020204" pitchFamily="34" charset="0"/>
              <a:buChar char="•"/>
            </a:pPr>
            <a:endParaRPr lang="en-US" sz="1296" b="0" i="0" u="none" strike="noStrike" cap="none">
              <a:solidFill>
                <a:schemeClr val="tx1"/>
              </a:solidFill>
              <a:latin typeface="+mj-lt"/>
              <a:cs typeface="Arial" pitchFamily="34" charset="0"/>
            </a:endParaRPr>
          </a:p>
          <a:p>
            <a:pPr marL="285750" indent="-285750" defTabSz="651917">
              <a:lnSpc>
                <a:spcPct val="90000"/>
              </a:lnSpc>
              <a:spcBef>
                <a:spcPct val="0"/>
              </a:spcBef>
              <a:spcAft>
                <a:spcPct val="35000"/>
              </a:spcAft>
              <a:buFont typeface="Arial" panose="020B0604020202020204" pitchFamily="34" charset="0"/>
              <a:buChar char="•"/>
            </a:pPr>
            <a:endParaRPr lang="en-US" sz="1600">
              <a:solidFill>
                <a:schemeClr val="tx1"/>
              </a:solidFill>
              <a:latin typeface="+mj-lt"/>
              <a:cs typeface="Arial" pitchFamily="34" charset="0"/>
            </a:endParaRPr>
          </a:p>
        </p:txBody>
      </p:sp>
      <p:sp>
        <p:nvSpPr>
          <p:cNvPr id="11" name="Rectangle: Rounded Corners 10">
            <a:extLst>
              <a:ext uri="{FF2B5EF4-FFF2-40B4-BE49-F238E27FC236}">
                <a16:creationId xmlns:a16="http://schemas.microsoft.com/office/drawing/2014/main" id="{3B03A9EE-3ACE-C5C1-D5FB-78D18FBE3700}"/>
              </a:ext>
            </a:extLst>
          </p:cNvPr>
          <p:cNvSpPr/>
          <p:nvPr/>
        </p:nvSpPr>
        <p:spPr>
          <a:xfrm>
            <a:off x="3528907" y="344727"/>
            <a:ext cx="4056753" cy="4344956"/>
          </a:xfrm>
          <a:prstGeom prst="roundRect">
            <a:avLst/>
          </a:prstGeom>
          <a:solidFill>
            <a:srgbClr val="ED7D3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spcAft>
                <a:spcPts val="600"/>
              </a:spcAft>
            </a:pPr>
            <a:endParaRPr lang="en-US" sz="1800" b="1">
              <a:solidFill>
                <a:schemeClr val="tx1"/>
              </a:solidFill>
              <a:latin typeface="Merriweather"/>
            </a:endParaRPr>
          </a:p>
          <a:p>
            <a:pPr algn="ctr">
              <a:spcAft>
                <a:spcPts val="600"/>
              </a:spcAft>
            </a:pPr>
            <a:endParaRPr lang="en-US" sz="1800" b="1">
              <a:solidFill>
                <a:schemeClr val="tx1"/>
              </a:solidFill>
              <a:latin typeface="Merriweather"/>
            </a:endParaRPr>
          </a:p>
          <a:p>
            <a:pPr algn="ctr">
              <a:spcAft>
                <a:spcPts val="600"/>
              </a:spcAft>
            </a:pPr>
            <a:r>
              <a:rPr lang="en-US" sz="1800" b="1" i="0" u="none" strike="noStrike" cap="none">
                <a:solidFill>
                  <a:schemeClr val="tx1"/>
                </a:solidFill>
                <a:latin typeface="Merriweather"/>
                <a:sym typeface="Arial"/>
              </a:rPr>
              <a:t>IRIS Advocate Educator</a:t>
            </a:r>
            <a:endParaRPr lang="en-US">
              <a:solidFill>
                <a:schemeClr val="tx1"/>
              </a:solidFill>
              <a:cs typeface="Arial"/>
            </a:endParaRPr>
          </a:p>
          <a:p>
            <a:pPr marL="277495" indent="-277495">
              <a:lnSpc>
                <a:spcPct val="107000"/>
              </a:lnSpc>
              <a:spcAft>
                <a:spcPts val="600"/>
              </a:spcAft>
              <a:buFont typeface="Symbol" panose="05050102010706020507" pitchFamily="18" charset="2"/>
              <a:buChar char=""/>
            </a:pPr>
            <a:r>
              <a:rPr lang="en-GB" sz="1800" b="0" i="0" u="none" strike="noStrike" cap="none">
                <a:solidFill>
                  <a:schemeClr val="tx1"/>
                </a:solidFill>
                <a:latin typeface="Merriweather"/>
                <a:sym typeface="Arial"/>
              </a:rPr>
              <a:t>Promotes and improves healthcare response to domestic abuse by providing training, support, and referral pathway to primary healthcare.</a:t>
            </a:r>
            <a:r>
              <a:rPr lang="en-GB" sz="1800">
                <a:solidFill>
                  <a:schemeClr val="tx1"/>
                </a:solidFill>
                <a:latin typeface="Merriweather"/>
              </a:rPr>
              <a:t> </a:t>
            </a:r>
            <a:endParaRPr lang="en-GB" sz="1800" b="0" i="0" u="none" strike="noStrike" cap="none">
              <a:solidFill>
                <a:schemeClr val="tx1"/>
              </a:solidFill>
              <a:latin typeface="Merriweather"/>
            </a:endParaRPr>
          </a:p>
          <a:p>
            <a:pPr marL="277495" indent="-277495">
              <a:lnSpc>
                <a:spcPct val="107000"/>
              </a:lnSpc>
              <a:spcAft>
                <a:spcPts val="600"/>
              </a:spcAft>
              <a:buFont typeface="Symbol" panose="05050102010706020507" pitchFamily="18" charset="2"/>
              <a:buChar char=""/>
            </a:pPr>
            <a:r>
              <a:rPr lang="en-GB" sz="1800" b="0" i="0" u="none" strike="noStrike" cap="none">
                <a:solidFill>
                  <a:schemeClr val="tx1"/>
                </a:solidFill>
                <a:latin typeface="Merriweather"/>
                <a:sym typeface="Arial"/>
              </a:rPr>
              <a:t>Independent </a:t>
            </a:r>
            <a:r>
              <a:rPr lang="en-GB" sz="1800">
                <a:solidFill>
                  <a:schemeClr val="tx1"/>
                </a:solidFill>
                <a:latin typeface="Merriweather"/>
              </a:rPr>
              <a:t>1-1 Domestic Abuse support</a:t>
            </a:r>
            <a:r>
              <a:rPr lang="en-GB" sz="1800" b="0" i="0" u="none" strike="noStrike" cap="none">
                <a:solidFill>
                  <a:schemeClr val="tx1"/>
                </a:solidFill>
                <a:latin typeface="Merriweather"/>
                <a:sym typeface="Arial"/>
              </a:rPr>
              <a:t>, advice, and advocacy for any person 16+</a:t>
            </a:r>
            <a:r>
              <a:rPr lang="en-GB" sz="1800">
                <a:solidFill>
                  <a:schemeClr val="tx1"/>
                </a:solidFill>
                <a:latin typeface="Merriweather"/>
              </a:rPr>
              <a:t> </a:t>
            </a:r>
            <a:endParaRPr lang="en-GB" sz="1800" b="0" i="0" u="none" strike="noStrike" cap="none">
              <a:solidFill>
                <a:schemeClr val="tx1"/>
              </a:solidFill>
              <a:latin typeface="Merriweather"/>
            </a:endParaRPr>
          </a:p>
          <a:p>
            <a:pPr marL="277495" indent="-277495">
              <a:lnSpc>
                <a:spcPct val="107000"/>
              </a:lnSpc>
              <a:spcAft>
                <a:spcPts val="600"/>
              </a:spcAft>
              <a:buFont typeface="Symbol" panose="05050102010706020507" pitchFamily="18" charset="2"/>
              <a:buChar char=""/>
            </a:pPr>
            <a:r>
              <a:rPr lang="en-GB" sz="1800" b="0" i="0" u="none" strike="noStrike" cap="none">
                <a:latin typeface="Merriweather"/>
                <a:sym typeface="Arial"/>
              </a:rPr>
              <a:t>SO14-SO19 postcode</a:t>
            </a:r>
            <a:r>
              <a:rPr lang="en-GB" sz="1800">
                <a:latin typeface="Merriweather"/>
              </a:rPr>
              <a:t> </a:t>
            </a:r>
            <a:endParaRPr lang="en-GB" sz="1800">
              <a:latin typeface="Merriweather"/>
              <a:cs typeface="Times New Roman" panose="02020603050405020304" pitchFamily="18" charset="0"/>
            </a:endParaRPr>
          </a:p>
          <a:p>
            <a:pPr marL="277495" indent="-277495">
              <a:lnSpc>
                <a:spcPct val="107000"/>
              </a:lnSpc>
              <a:spcAft>
                <a:spcPts val="600"/>
              </a:spcAft>
              <a:buFont typeface="Symbol" panose="05050102010706020507" pitchFamily="18" charset="2"/>
              <a:buChar char=""/>
            </a:pPr>
            <a:endParaRPr lang="en-GB" sz="1296">
              <a:solidFill>
                <a:schemeClr val="tx1"/>
              </a:solidFill>
              <a:latin typeface="+mj-lt"/>
              <a:cs typeface="Arial"/>
            </a:endParaRPr>
          </a:p>
          <a:p>
            <a:pPr algn="ctr">
              <a:spcAft>
                <a:spcPts val="600"/>
              </a:spcAft>
            </a:pPr>
            <a:endParaRPr lang="en-GB" sz="1600" b="1">
              <a:solidFill>
                <a:schemeClr val="tx1"/>
              </a:solidFill>
              <a:latin typeface="+mj-lt"/>
            </a:endParaRPr>
          </a:p>
        </p:txBody>
      </p:sp>
      <p:pic>
        <p:nvPicPr>
          <p:cNvPr id="13" name="Picture 12" descr="A picture containing text&#10;&#10;Description automatically generated">
            <a:extLst>
              <a:ext uri="{FF2B5EF4-FFF2-40B4-BE49-F238E27FC236}">
                <a16:creationId xmlns:a16="http://schemas.microsoft.com/office/drawing/2014/main" id="{11BCFA1C-85CE-0D16-5E4E-F4ABE4F323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23029" y="9804098"/>
            <a:ext cx="2772825" cy="476371"/>
          </a:xfrm>
          <a:prstGeom prst="rect">
            <a:avLst/>
          </a:prstGeom>
        </p:spPr>
      </p:pic>
      <p:pic>
        <p:nvPicPr>
          <p:cNvPr id="14" name="Picture 13" descr="Logo">
            <a:extLst>
              <a:ext uri="{FF2B5EF4-FFF2-40B4-BE49-F238E27FC236}">
                <a16:creationId xmlns:a16="http://schemas.microsoft.com/office/drawing/2014/main" id="{DB4646EA-02F6-8F3C-239F-275A995D2425}"/>
              </a:ext>
            </a:extLst>
          </p:cNvPr>
          <p:cNvPicPr>
            <a:picLocks noChangeAspect="1"/>
          </p:cNvPicPr>
          <p:nvPr/>
        </p:nvPicPr>
        <p:blipFill rotWithShape="1">
          <a:blip r:embed="rId4">
            <a:extLst>
              <a:ext uri="{28A0092B-C50C-407E-A947-70E740481C1C}">
                <a14:useLocalDpi xmlns:a14="http://schemas.microsoft.com/office/drawing/2010/main" val="0"/>
              </a:ext>
            </a:extLst>
          </a:blip>
          <a:srcRect l="6391" t="3187" r="-376" b="4056"/>
          <a:stretch/>
        </p:blipFill>
        <p:spPr>
          <a:xfrm>
            <a:off x="8425466" y="2698271"/>
            <a:ext cx="4151685" cy="3857322"/>
          </a:xfrm>
          <a:prstGeom prst="rect">
            <a:avLst/>
          </a:prstGeom>
        </p:spPr>
      </p:pic>
      <p:sp>
        <p:nvSpPr>
          <p:cNvPr id="22" name="TextBox 21">
            <a:extLst>
              <a:ext uri="{FF2B5EF4-FFF2-40B4-BE49-F238E27FC236}">
                <a16:creationId xmlns:a16="http://schemas.microsoft.com/office/drawing/2014/main" id="{3F36A085-10BC-11A1-146C-CEEBEB0F7452}"/>
              </a:ext>
            </a:extLst>
          </p:cNvPr>
          <p:cNvSpPr txBox="1"/>
          <p:nvPr/>
        </p:nvSpPr>
        <p:spPr>
          <a:xfrm>
            <a:off x="2753510" y="9530951"/>
            <a:ext cx="14798377" cy="430887"/>
          </a:xfrm>
          <a:prstGeom prst="rect">
            <a:avLst/>
          </a:prstGeom>
          <a:noFill/>
        </p:spPr>
        <p:txBody>
          <a:bodyPr wrap="square" lIns="91440" tIns="45720" rIns="91440" bIns="45720" anchor="t">
            <a:spAutoFit/>
          </a:bodyPr>
          <a:lstStyle/>
          <a:p>
            <a:r>
              <a:rPr lang="en-GB" sz="2200">
                <a:effectLst/>
                <a:latin typeface="Merriweather"/>
                <a:ea typeface="Arial" panose="020B0604020202020204" pitchFamily="34" charset="0"/>
              </a:rPr>
              <a:t>“I felt I was not alone and I had support. It felt good knowing there was help out there”- IRIS Client</a:t>
            </a:r>
            <a:r>
              <a:rPr lang="en-GB" sz="2200">
                <a:latin typeface="Merriweather"/>
                <a:ea typeface="Arial" panose="020B0604020202020204" pitchFamily="34" charset="0"/>
              </a:rPr>
              <a:t> </a:t>
            </a:r>
            <a:endParaRPr lang="en-GB" sz="2200">
              <a:effectLst/>
              <a:latin typeface="Merriweather"/>
              <a:ea typeface="Times New Roman" panose="02020603050405020304" pitchFamily="18" charset="0"/>
            </a:endParaRPr>
          </a:p>
        </p:txBody>
      </p:sp>
      <p:sp>
        <p:nvSpPr>
          <p:cNvPr id="26" name="Rectangle: Rounded Corners 25">
            <a:extLst>
              <a:ext uri="{FF2B5EF4-FFF2-40B4-BE49-F238E27FC236}">
                <a16:creationId xmlns:a16="http://schemas.microsoft.com/office/drawing/2014/main" id="{7FB88F4B-EAFE-B70A-D461-605F92310B38}"/>
              </a:ext>
            </a:extLst>
          </p:cNvPr>
          <p:cNvSpPr/>
          <p:nvPr/>
        </p:nvSpPr>
        <p:spPr>
          <a:xfrm>
            <a:off x="8119551" y="6683379"/>
            <a:ext cx="4977017" cy="2460621"/>
          </a:xfrm>
          <a:prstGeom prst="roundRect">
            <a:avLst/>
          </a:prstGeom>
          <a:solidFill>
            <a:srgbClr val="ED7D3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defTabSz="528053">
              <a:lnSpc>
                <a:spcPct val="90000"/>
              </a:lnSpc>
              <a:spcBef>
                <a:spcPct val="0"/>
              </a:spcBef>
              <a:spcAft>
                <a:spcPct val="35000"/>
              </a:spcAft>
            </a:pPr>
            <a:endParaRPr lang="en-US" sz="1800" b="1">
              <a:solidFill>
                <a:schemeClr val="tx1"/>
              </a:solidFill>
              <a:latin typeface="Merriweather"/>
              <a:cs typeface="Arial"/>
            </a:endParaRPr>
          </a:p>
          <a:p>
            <a:pPr algn="ctr" defTabSz="528053">
              <a:lnSpc>
                <a:spcPct val="90000"/>
              </a:lnSpc>
              <a:spcBef>
                <a:spcPct val="0"/>
              </a:spcBef>
              <a:spcAft>
                <a:spcPct val="35000"/>
              </a:spcAft>
            </a:pPr>
            <a:r>
              <a:rPr lang="en-US" sz="1800" b="1" i="0" u="none" strike="noStrike" cap="none">
                <a:solidFill>
                  <a:schemeClr val="tx1"/>
                </a:solidFill>
                <a:latin typeface="Merriweather"/>
                <a:cs typeface="Arial"/>
                <a:sym typeface="Arial"/>
              </a:rPr>
              <a:t>LGBTQ+ Advocacy Service</a:t>
            </a:r>
            <a:endParaRPr lang="en-US">
              <a:solidFill>
                <a:schemeClr val="tx1"/>
              </a:solidFill>
            </a:endParaRPr>
          </a:p>
          <a:p>
            <a:pPr marL="285750" indent="-285750" algn="ctr" defTabSz="528053">
              <a:lnSpc>
                <a:spcPct val="90000"/>
              </a:lnSpc>
              <a:spcBef>
                <a:spcPct val="0"/>
              </a:spcBef>
              <a:spcAft>
                <a:spcPct val="35000"/>
              </a:spcAft>
              <a:buFont typeface="Arial" panose="020B0604020202020204" pitchFamily="34" charset="0"/>
              <a:buChar char="•"/>
            </a:pPr>
            <a:r>
              <a:rPr lang="en-US" sz="1800" i="0" u="none" strike="noStrike" cap="none">
                <a:solidFill>
                  <a:schemeClr val="tx1"/>
                </a:solidFill>
                <a:latin typeface="Merriweather"/>
                <a:cs typeface="Arial"/>
                <a:sym typeface="Arial"/>
              </a:rPr>
              <a:t>Provides 1-1 person </a:t>
            </a:r>
            <a:r>
              <a:rPr lang="en-US" sz="1800">
                <a:solidFill>
                  <a:schemeClr val="tx1"/>
                </a:solidFill>
                <a:latin typeface="Merriweather"/>
                <a:cs typeface="Arial"/>
              </a:rPr>
              <a:t>centered</a:t>
            </a:r>
            <a:r>
              <a:rPr lang="en-US" sz="1800" i="0" u="none" strike="noStrike" cap="none">
                <a:solidFill>
                  <a:schemeClr val="tx1"/>
                </a:solidFill>
                <a:latin typeface="Merriweather"/>
                <a:cs typeface="Arial"/>
                <a:sym typeface="Arial"/>
              </a:rPr>
              <a:t> approach to victims of domestic abuse within t</a:t>
            </a:r>
            <a:r>
              <a:rPr lang="en-US" sz="1800">
                <a:solidFill>
                  <a:schemeClr val="tx1"/>
                </a:solidFill>
                <a:latin typeface="Merriweather"/>
                <a:cs typeface="Arial"/>
              </a:rPr>
              <a:t>he LGBTQ+ community.</a:t>
            </a:r>
          </a:p>
          <a:p>
            <a:pPr marL="285750" indent="-285750" algn="ctr" defTabSz="528053">
              <a:lnSpc>
                <a:spcPct val="90000"/>
              </a:lnSpc>
              <a:spcBef>
                <a:spcPct val="0"/>
              </a:spcBef>
              <a:spcAft>
                <a:spcPct val="35000"/>
              </a:spcAft>
              <a:buFont typeface="Arial" panose="020B0604020202020204" pitchFamily="34" charset="0"/>
              <a:buChar char="•"/>
            </a:pPr>
            <a:r>
              <a:rPr lang="en-US" sz="1800">
                <a:solidFill>
                  <a:schemeClr val="tx1"/>
                </a:solidFill>
                <a:latin typeface="Merriweather"/>
                <a:cs typeface="Arial"/>
              </a:rPr>
              <a:t>Provides training to external </a:t>
            </a:r>
            <a:r>
              <a:rPr lang="en-US" sz="1800" err="1">
                <a:solidFill>
                  <a:schemeClr val="tx1"/>
                </a:solidFill>
                <a:latin typeface="Merriweather"/>
                <a:cs typeface="Arial"/>
              </a:rPr>
              <a:t>organisations</a:t>
            </a:r>
            <a:r>
              <a:rPr lang="en-US" sz="1800">
                <a:solidFill>
                  <a:schemeClr val="tx1"/>
                </a:solidFill>
                <a:latin typeface="Merriweather"/>
                <a:cs typeface="Arial"/>
              </a:rPr>
              <a:t>.</a:t>
            </a:r>
            <a:r>
              <a:rPr lang="en-US" sz="1800" b="1">
                <a:solidFill>
                  <a:schemeClr val="tx1"/>
                </a:solidFill>
                <a:latin typeface="Merriweather"/>
                <a:cs typeface="Arial"/>
              </a:rPr>
              <a:t> </a:t>
            </a:r>
            <a:endParaRPr lang="en-US" sz="1800" b="1" i="0" u="none" strike="noStrike" cap="none">
              <a:solidFill>
                <a:schemeClr val="tx1"/>
              </a:solidFill>
              <a:latin typeface="Merriweather"/>
              <a:cs typeface="Arial" pitchFamily="34" charset="0"/>
            </a:endParaRPr>
          </a:p>
          <a:p>
            <a:pPr algn="ctr" defTabSz="528053">
              <a:lnSpc>
                <a:spcPct val="90000"/>
              </a:lnSpc>
              <a:spcBef>
                <a:spcPct val="0"/>
              </a:spcBef>
              <a:spcAft>
                <a:spcPct val="35000"/>
              </a:spcAft>
            </a:pPr>
            <a:endParaRPr lang="en-US" sz="1600" b="1">
              <a:solidFill>
                <a:schemeClr val="tx1"/>
              </a:solidFill>
              <a:latin typeface="Overpass" panose="020B0604020202020204" charset="0"/>
              <a:cs typeface="Arial" pitchFamily="34" charset="0"/>
            </a:endParaRPr>
          </a:p>
          <a:p>
            <a:pPr algn="ctr" defTabSz="528053">
              <a:lnSpc>
                <a:spcPct val="90000"/>
              </a:lnSpc>
              <a:spcBef>
                <a:spcPct val="0"/>
              </a:spcBef>
              <a:spcAft>
                <a:spcPct val="35000"/>
              </a:spcAft>
            </a:pPr>
            <a:endParaRPr lang="en-US" sz="1600">
              <a:solidFill>
                <a:schemeClr val="tx1"/>
              </a:solidFill>
              <a:latin typeface="Overpass" panose="020B0604020202020204" charset="0"/>
              <a:cs typeface="Arial" pitchFamily="34" charset="0"/>
            </a:endParaRPr>
          </a:p>
        </p:txBody>
      </p:sp>
      <p:sp>
        <p:nvSpPr>
          <p:cNvPr id="2" name="TextBox 1">
            <a:extLst>
              <a:ext uri="{FF2B5EF4-FFF2-40B4-BE49-F238E27FC236}">
                <a16:creationId xmlns:a16="http://schemas.microsoft.com/office/drawing/2014/main" id="{2DE59904-6E11-AEDE-AF84-57C13E74015B}"/>
              </a:ext>
            </a:extLst>
          </p:cNvPr>
          <p:cNvSpPr txBox="1"/>
          <p:nvPr/>
        </p:nvSpPr>
        <p:spPr>
          <a:xfrm>
            <a:off x="14023750" y="5707380"/>
            <a:ext cx="3259393" cy="3139321"/>
          </a:xfrm>
          <a:prstGeom prst="rect">
            <a:avLst/>
          </a:prstGeom>
          <a:solidFill>
            <a:srgbClr val="ED7D31"/>
          </a:solidFill>
        </p:spPr>
        <p:txBody>
          <a:bodyPr wrap="square" lIns="91440" tIns="45720" rIns="91440" bIns="45720" rtlCol="0" anchor="t">
            <a:spAutoFit/>
          </a:bodyPr>
          <a:lstStyle/>
          <a:p>
            <a:pPr algn="ctr"/>
            <a:r>
              <a:rPr lang="en-US" sz="1800" b="1">
                <a:latin typeface="Merriweather"/>
              </a:rPr>
              <a:t>Group Work</a:t>
            </a:r>
          </a:p>
          <a:p>
            <a:endParaRPr lang="en-US" sz="1800">
              <a:latin typeface="Merriweather"/>
            </a:endParaRPr>
          </a:p>
          <a:p>
            <a:pPr marL="285750" indent="-285750">
              <a:buFont typeface="Arial" panose="020B0604020202020204" pitchFamily="34" charset="0"/>
              <a:buChar char="•"/>
            </a:pPr>
            <a:r>
              <a:rPr lang="en-US" sz="1800">
                <a:latin typeface="Merriweather"/>
              </a:rPr>
              <a:t>Provided to anyone 16+ who is experiencing or has experienced domestic abuse</a:t>
            </a:r>
            <a:r>
              <a:rPr lang="en-GB" sz="1800">
                <a:latin typeface="Merriweather"/>
              </a:rPr>
              <a:t>.</a:t>
            </a:r>
          </a:p>
          <a:p>
            <a:pPr marL="285750" indent="-285750">
              <a:buFont typeface="Arial" panose="020B0604020202020204" pitchFamily="34" charset="0"/>
              <a:buChar char="•"/>
            </a:pPr>
            <a:endParaRPr lang="en-GB" sz="1800">
              <a:latin typeface="Merriweather"/>
            </a:endParaRPr>
          </a:p>
          <a:p>
            <a:r>
              <a:rPr lang="en-GB" sz="1800">
                <a:latin typeface="Merriweather"/>
              </a:rPr>
              <a:t>We offer:</a:t>
            </a:r>
          </a:p>
          <a:p>
            <a:pPr marL="285750" indent="-285750">
              <a:buFont typeface="Arial" panose="020B0604020202020204" pitchFamily="34" charset="0"/>
              <a:buChar char="•"/>
            </a:pPr>
            <a:r>
              <a:rPr lang="en-GB" sz="1800">
                <a:latin typeface="Merriweather"/>
              </a:rPr>
              <a:t>Freedom Program</a:t>
            </a:r>
          </a:p>
          <a:p>
            <a:pPr marL="285750" indent="-285750">
              <a:buFont typeface="Arial" panose="020B0604020202020204" pitchFamily="34" charset="0"/>
              <a:buChar char="•"/>
            </a:pPr>
            <a:r>
              <a:rPr lang="en-GB" sz="1800">
                <a:latin typeface="Merriweather"/>
              </a:rPr>
              <a:t>Own My Life</a:t>
            </a:r>
          </a:p>
          <a:p>
            <a:pPr marL="285750" indent="-285750">
              <a:buFont typeface="Arial" panose="020B0604020202020204" pitchFamily="34" charset="0"/>
              <a:buChar char="•"/>
            </a:pPr>
            <a:r>
              <a:rPr lang="en-GB" sz="1800">
                <a:latin typeface="Merriweather"/>
              </a:rPr>
              <a:t>Power to Change</a:t>
            </a:r>
            <a:endParaRPr lang="en-US" sz="1800">
              <a:latin typeface="Merriweather"/>
            </a:endParaRPr>
          </a:p>
        </p:txBody>
      </p:sp>
      <p:pic>
        <p:nvPicPr>
          <p:cNvPr id="4" name="Picture 3" descr="Logo&#10;&#10;Description automatically generated with low confidence">
            <a:extLst>
              <a:ext uri="{FF2B5EF4-FFF2-40B4-BE49-F238E27FC236}">
                <a16:creationId xmlns:a16="http://schemas.microsoft.com/office/drawing/2014/main" id="{AD2AB247-C2E1-32F7-B446-EC2A70C6FD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6712" y="244974"/>
            <a:ext cx="2019300" cy="156972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200" name="Google Shape;200;p5"/>
          <p:cNvSpPr/>
          <p:nvPr/>
        </p:nvSpPr>
        <p:spPr>
          <a:xfrm>
            <a:off x="0" y="-5715"/>
            <a:ext cx="2295525" cy="10292715"/>
          </a:xfrm>
          <a:prstGeom prst="rect">
            <a:avLst/>
          </a:prstGeom>
          <a:solidFill>
            <a:schemeClr val="accent6">
              <a:lumMod val="75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4" name="Google Shape;204;p5"/>
          <p:cNvSpPr txBox="1"/>
          <p:nvPr/>
        </p:nvSpPr>
        <p:spPr>
          <a:xfrm>
            <a:off x="2638869" y="399047"/>
            <a:ext cx="10547478" cy="1083374"/>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n-GB" sz="6400">
                <a:solidFill>
                  <a:schemeClr val="tx1"/>
                </a:solidFill>
                <a:latin typeface="Merriweather" panose="00000500000000000000" pitchFamily="2" charset="0"/>
                <a:ea typeface="Overpass"/>
                <a:cs typeface="Overpass"/>
                <a:sym typeface="Overpass"/>
              </a:rPr>
              <a:t>QUIZ</a:t>
            </a:r>
            <a:endParaRPr>
              <a:solidFill>
                <a:schemeClr val="tx1"/>
              </a:solidFill>
              <a:latin typeface="Merriweather" panose="00000500000000000000" pitchFamily="2" charset="0"/>
            </a:endParaRPr>
          </a:p>
        </p:txBody>
      </p:sp>
      <p:pic>
        <p:nvPicPr>
          <p:cNvPr id="3" name="Picture 2" descr="A picture containing text&#10;&#10;Description automatically generated">
            <a:extLst>
              <a:ext uri="{FF2B5EF4-FFF2-40B4-BE49-F238E27FC236}">
                <a16:creationId xmlns:a16="http://schemas.microsoft.com/office/drawing/2014/main" id="{91F8F4C4-B827-DA47-BA81-1F85A6CF3C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24760" y="9732198"/>
            <a:ext cx="3062385" cy="476371"/>
          </a:xfrm>
          <a:prstGeom prst="rect">
            <a:avLst/>
          </a:prstGeom>
        </p:spPr>
      </p:pic>
      <p:sp>
        <p:nvSpPr>
          <p:cNvPr id="8" name="TextBox 7">
            <a:extLst>
              <a:ext uri="{FF2B5EF4-FFF2-40B4-BE49-F238E27FC236}">
                <a16:creationId xmlns:a16="http://schemas.microsoft.com/office/drawing/2014/main" id="{282F56A6-4870-079E-5FB8-007017EA841D}"/>
              </a:ext>
            </a:extLst>
          </p:cNvPr>
          <p:cNvSpPr txBox="1"/>
          <p:nvPr/>
        </p:nvSpPr>
        <p:spPr>
          <a:xfrm>
            <a:off x="6607221" y="546540"/>
            <a:ext cx="2337142" cy="323165"/>
          </a:xfrm>
          <a:prstGeom prst="rect">
            <a:avLst/>
          </a:prstGeom>
          <a:noFill/>
        </p:spPr>
        <p:txBody>
          <a:bodyPr wrap="square" rtlCol="0">
            <a:spAutoFit/>
          </a:bodyPr>
          <a:lstStyle/>
          <a:p>
            <a:endParaRPr lang="en-GB" sz="1500">
              <a:solidFill>
                <a:schemeClr val="bg2"/>
              </a:solidFill>
              <a:latin typeface="Overpass" panose="020B0604020202020204" charset="0"/>
            </a:endParaRPr>
          </a:p>
        </p:txBody>
      </p:sp>
      <p:sp>
        <p:nvSpPr>
          <p:cNvPr id="7" name="Rectangle: Rounded Corners 6">
            <a:extLst>
              <a:ext uri="{FF2B5EF4-FFF2-40B4-BE49-F238E27FC236}">
                <a16:creationId xmlns:a16="http://schemas.microsoft.com/office/drawing/2014/main" id="{F8CB98F4-38CF-F969-45AB-4A1A965AA390}"/>
              </a:ext>
            </a:extLst>
          </p:cNvPr>
          <p:cNvSpPr/>
          <p:nvPr/>
        </p:nvSpPr>
        <p:spPr>
          <a:xfrm>
            <a:off x="2593304" y="1650750"/>
            <a:ext cx="4701257" cy="3757764"/>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A22CE1FA-4419-EFB7-4D32-73665980A060}"/>
              </a:ext>
            </a:extLst>
          </p:cNvPr>
          <p:cNvSpPr txBox="1"/>
          <p:nvPr/>
        </p:nvSpPr>
        <p:spPr>
          <a:xfrm>
            <a:off x="2926944" y="1874548"/>
            <a:ext cx="4224484" cy="3508653"/>
          </a:xfrm>
          <a:prstGeom prst="rect">
            <a:avLst/>
          </a:prstGeom>
          <a:noFill/>
        </p:spPr>
        <p:txBody>
          <a:bodyPr wrap="square" rtlCol="0">
            <a:spAutoFit/>
          </a:bodyPr>
          <a:lstStyle/>
          <a:p>
            <a:r>
              <a:rPr lang="en-US" sz="2000">
                <a:latin typeface="Merriweather" panose="00000500000000000000" pitchFamily="2" charset="0"/>
              </a:rPr>
              <a:t>How often do the police receive a call related to Domestic Abuse?</a:t>
            </a:r>
          </a:p>
          <a:p>
            <a:endParaRPr lang="en-US" sz="2000">
              <a:latin typeface="Merriweather" panose="00000500000000000000" pitchFamily="2" charset="0"/>
            </a:endParaRPr>
          </a:p>
          <a:p>
            <a:pPr marL="342900" indent="-342900">
              <a:buAutoNum type="alphaLcParenR"/>
            </a:pPr>
            <a:r>
              <a:rPr lang="en-US" sz="2000">
                <a:latin typeface="Merriweather" panose="00000500000000000000" pitchFamily="2" charset="0"/>
              </a:rPr>
              <a:t>Every 30 seconds</a:t>
            </a:r>
          </a:p>
          <a:p>
            <a:pPr marL="342900" indent="-342900">
              <a:buAutoNum type="alphaLcParenR"/>
            </a:pPr>
            <a:r>
              <a:rPr lang="en-US" sz="2000">
                <a:latin typeface="Merriweather" panose="00000500000000000000" pitchFamily="2" charset="0"/>
              </a:rPr>
              <a:t>Every 2 minutes</a:t>
            </a:r>
          </a:p>
          <a:p>
            <a:pPr marL="342900" indent="-342900">
              <a:buAutoNum type="alphaLcParenR"/>
            </a:pPr>
            <a:r>
              <a:rPr lang="en-US" sz="2000">
                <a:latin typeface="Merriweather" panose="00000500000000000000" pitchFamily="2" charset="0"/>
              </a:rPr>
              <a:t>Every 4 minutes</a:t>
            </a:r>
          </a:p>
          <a:p>
            <a:pPr marL="342900" indent="-342900">
              <a:buAutoNum type="alphaLcParenR"/>
            </a:pPr>
            <a:endParaRPr lang="en-US" sz="2000">
              <a:latin typeface="Merriweather" panose="00000500000000000000" pitchFamily="2" charset="0"/>
            </a:endParaRPr>
          </a:p>
          <a:p>
            <a:r>
              <a:rPr lang="en-US" b="0" i="0">
                <a:solidFill>
                  <a:schemeClr val="tx1"/>
                </a:solidFill>
                <a:effectLst/>
                <a:latin typeface="Merriweather" panose="00000500000000000000" pitchFamily="2" charset="0"/>
              </a:rPr>
              <a:t>HMIC (2014), Everyone’s Business: Improving the police response to domestic abuse. London: HMIC</a:t>
            </a:r>
            <a:r>
              <a:rPr lang="en-US" b="0" i="0">
                <a:solidFill>
                  <a:schemeClr val="tx1"/>
                </a:solidFill>
                <a:effectLst/>
                <a:latin typeface="Overpass" panose="020B0604020202020204" charset="0"/>
              </a:rPr>
              <a:t>.</a:t>
            </a:r>
            <a:endParaRPr lang="en-GB">
              <a:solidFill>
                <a:schemeClr val="tx1"/>
              </a:solidFill>
              <a:latin typeface="Overpass" panose="020B0604020202020204" charset="0"/>
            </a:endParaRPr>
          </a:p>
          <a:p>
            <a:endParaRPr lang="en-GB" sz="2000"/>
          </a:p>
        </p:txBody>
      </p:sp>
      <p:sp>
        <p:nvSpPr>
          <p:cNvPr id="12" name="Rectangle: Rounded Corners 11">
            <a:extLst>
              <a:ext uri="{FF2B5EF4-FFF2-40B4-BE49-F238E27FC236}">
                <a16:creationId xmlns:a16="http://schemas.microsoft.com/office/drawing/2014/main" id="{D2BEBC26-B2B3-9574-0724-79112385016F}"/>
              </a:ext>
            </a:extLst>
          </p:cNvPr>
          <p:cNvSpPr/>
          <p:nvPr/>
        </p:nvSpPr>
        <p:spPr>
          <a:xfrm>
            <a:off x="7775792" y="1702276"/>
            <a:ext cx="4701257" cy="3757764"/>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890884CB-61D3-0B6E-BBDE-2950D6ABDE5D}"/>
              </a:ext>
            </a:extLst>
          </p:cNvPr>
          <p:cNvSpPr txBox="1"/>
          <p:nvPr/>
        </p:nvSpPr>
        <p:spPr>
          <a:xfrm>
            <a:off x="8275394" y="1997373"/>
            <a:ext cx="4224484" cy="3046988"/>
          </a:xfrm>
          <a:prstGeom prst="rect">
            <a:avLst/>
          </a:prstGeom>
          <a:noFill/>
        </p:spPr>
        <p:txBody>
          <a:bodyPr wrap="square" rtlCol="0">
            <a:spAutoFit/>
          </a:bodyPr>
          <a:lstStyle/>
          <a:p>
            <a:r>
              <a:rPr lang="en-US" sz="2000">
                <a:latin typeface="Merriweather" panose="00000500000000000000" pitchFamily="2" charset="0"/>
              </a:rPr>
              <a:t>How much does Domestic Abuse cost health services per year?</a:t>
            </a:r>
            <a:endParaRPr lang="en-GB" sz="2000">
              <a:latin typeface="Merriweather" panose="00000500000000000000" pitchFamily="2" charset="0"/>
            </a:endParaRPr>
          </a:p>
          <a:p>
            <a:endParaRPr lang="en-GB" sz="2000">
              <a:latin typeface="Merriweather" panose="00000500000000000000" pitchFamily="2" charset="0"/>
            </a:endParaRPr>
          </a:p>
          <a:p>
            <a:pPr marL="457200" indent="-457200">
              <a:buAutoNum type="alphaLcParenR"/>
            </a:pPr>
            <a:r>
              <a:rPr lang="en-GB" sz="2000">
                <a:latin typeface="Merriweather" panose="00000500000000000000" pitchFamily="2" charset="0"/>
              </a:rPr>
              <a:t>1 billion pound</a:t>
            </a:r>
          </a:p>
          <a:p>
            <a:pPr marL="457200" indent="-457200">
              <a:buAutoNum type="alphaLcParenR"/>
            </a:pPr>
            <a:r>
              <a:rPr lang="en-GB" sz="2000">
                <a:latin typeface="Merriweather" panose="00000500000000000000" pitchFamily="2" charset="0"/>
              </a:rPr>
              <a:t>1.7 billion pound</a:t>
            </a:r>
          </a:p>
          <a:p>
            <a:pPr marL="457200" indent="-457200">
              <a:buAutoNum type="alphaLcParenR"/>
            </a:pPr>
            <a:r>
              <a:rPr lang="en-GB" sz="2000">
                <a:latin typeface="Merriweather" panose="00000500000000000000" pitchFamily="2" charset="0"/>
              </a:rPr>
              <a:t>2.3 billion pound</a:t>
            </a:r>
          </a:p>
          <a:p>
            <a:endParaRPr lang="en-GB" sz="1800">
              <a:solidFill>
                <a:schemeClr val="tx1"/>
              </a:solidFill>
              <a:latin typeface="Merriweather" panose="00000500000000000000" pitchFamily="2" charset="0"/>
            </a:endParaRPr>
          </a:p>
          <a:p>
            <a:r>
              <a:rPr lang="en-US">
                <a:solidFill>
                  <a:schemeClr val="tx1"/>
                </a:solidFill>
                <a:latin typeface="Merriweather" panose="00000500000000000000" pitchFamily="2" charset="0"/>
              </a:rPr>
              <a:t>Victim &amp; Prisoners Bill 22/23</a:t>
            </a:r>
            <a:endParaRPr lang="en-GB">
              <a:solidFill>
                <a:schemeClr val="tx1"/>
              </a:solidFill>
              <a:latin typeface="Merriweather" panose="00000500000000000000" pitchFamily="2" charset="0"/>
            </a:endParaRPr>
          </a:p>
          <a:p>
            <a:endParaRPr lang="en-US" sz="2000"/>
          </a:p>
        </p:txBody>
      </p:sp>
      <p:sp>
        <p:nvSpPr>
          <p:cNvPr id="14" name="Rectangle: Rounded Corners 13">
            <a:extLst>
              <a:ext uri="{FF2B5EF4-FFF2-40B4-BE49-F238E27FC236}">
                <a16:creationId xmlns:a16="http://schemas.microsoft.com/office/drawing/2014/main" id="{2D4A0130-7EF6-5F03-4FA2-65E65D9DEF78}"/>
              </a:ext>
            </a:extLst>
          </p:cNvPr>
          <p:cNvSpPr/>
          <p:nvPr/>
        </p:nvSpPr>
        <p:spPr>
          <a:xfrm>
            <a:off x="13030772" y="1641985"/>
            <a:ext cx="4701257" cy="3757764"/>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3F248E3E-AC23-0A2E-B220-628E5AFBD4ED}"/>
              </a:ext>
            </a:extLst>
          </p:cNvPr>
          <p:cNvSpPr txBox="1"/>
          <p:nvPr/>
        </p:nvSpPr>
        <p:spPr>
          <a:xfrm>
            <a:off x="13388312" y="2002377"/>
            <a:ext cx="4224484" cy="3323987"/>
          </a:xfrm>
          <a:prstGeom prst="rect">
            <a:avLst/>
          </a:prstGeom>
          <a:noFill/>
        </p:spPr>
        <p:txBody>
          <a:bodyPr wrap="square" rtlCol="0">
            <a:spAutoFit/>
          </a:bodyPr>
          <a:lstStyle/>
          <a:p>
            <a:r>
              <a:rPr lang="en-US" sz="2000">
                <a:latin typeface="Merriweather" panose="00000500000000000000" pitchFamily="2" charset="0"/>
              </a:rPr>
              <a:t>What is the most common cause of stroke in women under 40?</a:t>
            </a:r>
            <a:endParaRPr lang="en-GB" sz="2000">
              <a:latin typeface="Merriweather" panose="00000500000000000000" pitchFamily="2" charset="0"/>
            </a:endParaRPr>
          </a:p>
          <a:p>
            <a:endParaRPr lang="en-GB" sz="2000">
              <a:latin typeface="Merriweather" panose="00000500000000000000" pitchFamily="2" charset="0"/>
            </a:endParaRPr>
          </a:p>
          <a:p>
            <a:pPr marL="457200" indent="-457200">
              <a:buAutoNum type="alphaLcParenR"/>
            </a:pPr>
            <a:r>
              <a:rPr lang="en-GB" sz="1800">
                <a:solidFill>
                  <a:schemeClr val="tx1"/>
                </a:solidFill>
                <a:latin typeface="Merriweather" panose="00000500000000000000" pitchFamily="2" charset="0"/>
              </a:rPr>
              <a:t>Diabetes</a:t>
            </a:r>
          </a:p>
          <a:p>
            <a:pPr marL="457200" indent="-457200">
              <a:buAutoNum type="alphaLcParenR"/>
            </a:pPr>
            <a:r>
              <a:rPr lang="en-GB" sz="1800">
                <a:solidFill>
                  <a:schemeClr val="tx1"/>
                </a:solidFill>
                <a:latin typeface="Merriweather" panose="00000500000000000000" pitchFamily="2" charset="0"/>
              </a:rPr>
              <a:t>Strangulation</a:t>
            </a:r>
          </a:p>
          <a:p>
            <a:pPr marL="457200" indent="-457200">
              <a:buAutoNum type="alphaLcParenR"/>
            </a:pPr>
            <a:r>
              <a:rPr lang="en-GB" sz="1800">
                <a:solidFill>
                  <a:schemeClr val="tx1"/>
                </a:solidFill>
                <a:latin typeface="Merriweather" panose="00000500000000000000" pitchFamily="2" charset="0"/>
              </a:rPr>
              <a:t>Stress &amp; Anxiety</a:t>
            </a:r>
          </a:p>
          <a:p>
            <a:endParaRPr lang="en-US">
              <a:solidFill>
                <a:schemeClr val="tx1"/>
              </a:solidFill>
              <a:latin typeface="Merriweather" panose="00000500000000000000" pitchFamily="2" charset="0"/>
            </a:endParaRPr>
          </a:p>
          <a:p>
            <a:endParaRPr lang="en-GB" b="0" i="0">
              <a:solidFill>
                <a:schemeClr val="tx1"/>
              </a:solidFill>
              <a:effectLst/>
              <a:latin typeface="Merriweather" panose="00000500000000000000" pitchFamily="2" charset="0"/>
            </a:endParaRPr>
          </a:p>
          <a:p>
            <a:r>
              <a:rPr lang="en-GB" b="0" i="0">
                <a:solidFill>
                  <a:schemeClr val="tx1"/>
                </a:solidFill>
                <a:effectLst/>
                <a:latin typeface="Merriweather" panose="00000500000000000000" pitchFamily="2" charset="0"/>
              </a:rPr>
              <a:t>Helen </a:t>
            </a:r>
            <a:r>
              <a:rPr lang="en-GB" b="0" i="0" err="1">
                <a:solidFill>
                  <a:schemeClr val="tx1"/>
                </a:solidFill>
                <a:effectLst/>
                <a:latin typeface="Merriweather" panose="00000500000000000000" pitchFamily="2" charset="0"/>
              </a:rPr>
              <a:t>Bichard</a:t>
            </a:r>
            <a:r>
              <a:rPr lang="en-GB" b="0" i="0">
                <a:solidFill>
                  <a:schemeClr val="tx1"/>
                </a:solidFill>
                <a:effectLst/>
                <a:latin typeface="Merriweather" panose="00000500000000000000" pitchFamily="2" charset="0"/>
              </a:rPr>
              <a:t>, Christopher Byrne, Christopher W. N. Saville &amp; Rudi </a:t>
            </a:r>
            <a:r>
              <a:rPr lang="en-GB" b="0" i="0" err="1">
                <a:solidFill>
                  <a:schemeClr val="tx1"/>
                </a:solidFill>
                <a:effectLst/>
                <a:latin typeface="Merriweather" panose="00000500000000000000" pitchFamily="2" charset="0"/>
              </a:rPr>
              <a:t>Coetzer</a:t>
            </a:r>
            <a:r>
              <a:rPr lang="en-GB" b="0" i="0">
                <a:solidFill>
                  <a:schemeClr val="tx1"/>
                </a:solidFill>
                <a:effectLst/>
                <a:latin typeface="Merriweather" panose="00000500000000000000" pitchFamily="2" charset="0"/>
              </a:rPr>
              <a:t> (2022)</a:t>
            </a:r>
            <a:endParaRPr lang="en-GB">
              <a:solidFill>
                <a:schemeClr val="tx1"/>
              </a:solidFill>
              <a:latin typeface="Merriweather" panose="00000500000000000000" pitchFamily="2" charset="0"/>
            </a:endParaRPr>
          </a:p>
          <a:p>
            <a:endParaRPr lang="en-US" sz="2000"/>
          </a:p>
          <a:p>
            <a:endParaRPr lang="en-US" sz="2000"/>
          </a:p>
        </p:txBody>
      </p:sp>
      <p:sp>
        <p:nvSpPr>
          <p:cNvPr id="16" name="Rectangle: Rounded Corners 15">
            <a:extLst>
              <a:ext uri="{FF2B5EF4-FFF2-40B4-BE49-F238E27FC236}">
                <a16:creationId xmlns:a16="http://schemas.microsoft.com/office/drawing/2014/main" id="{C4A6FF0E-B3E7-268F-8006-24DF5CB5823F}"/>
              </a:ext>
            </a:extLst>
          </p:cNvPr>
          <p:cNvSpPr/>
          <p:nvPr/>
        </p:nvSpPr>
        <p:spPr>
          <a:xfrm>
            <a:off x="2596511" y="5854268"/>
            <a:ext cx="4701257" cy="3757764"/>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E60524BA-9E7B-1628-B9A8-710D9C133E84}"/>
              </a:ext>
            </a:extLst>
          </p:cNvPr>
          <p:cNvSpPr txBox="1"/>
          <p:nvPr/>
        </p:nvSpPr>
        <p:spPr>
          <a:xfrm>
            <a:off x="2986816" y="6240433"/>
            <a:ext cx="4224484" cy="4031873"/>
          </a:xfrm>
          <a:prstGeom prst="rect">
            <a:avLst/>
          </a:prstGeom>
          <a:noFill/>
        </p:spPr>
        <p:txBody>
          <a:bodyPr wrap="square" rtlCol="0">
            <a:spAutoFit/>
          </a:bodyPr>
          <a:lstStyle/>
          <a:p>
            <a:r>
              <a:rPr lang="en-US" sz="2000">
                <a:latin typeface="Merriweather" panose="00000500000000000000" pitchFamily="2" charset="0"/>
              </a:rPr>
              <a:t>How many children live in homes with high risk Domestic Abuse?</a:t>
            </a:r>
          </a:p>
          <a:p>
            <a:endParaRPr lang="en-US" sz="2000">
              <a:latin typeface="Merriweather" panose="00000500000000000000" pitchFamily="2" charset="0"/>
            </a:endParaRPr>
          </a:p>
          <a:p>
            <a:pPr marL="457200" indent="-457200">
              <a:buAutoNum type="alphaLcParenR"/>
            </a:pPr>
            <a:r>
              <a:rPr lang="en-US" sz="2000">
                <a:latin typeface="Merriweather" panose="00000500000000000000" pitchFamily="2" charset="0"/>
              </a:rPr>
              <a:t>105,000</a:t>
            </a:r>
          </a:p>
          <a:p>
            <a:pPr marL="457200" indent="-457200">
              <a:buAutoNum type="alphaLcParenR"/>
            </a:pPr>
            <a:r>
              <a:rPr lang="en-US" sz="2000">
                <a:latin typeface="Merriweather" panose="00000500000000000000" pitchFamily="2" charset="0"/>
              </a:rPr>
              <a:t>74,000</a:t>
            </a:r>
          </a:p>
          <a:p>
            <a:pPr marL="457200" indent="-457200">
              <a:buAutoNum type="alphaLcParenR"/>
            </a:pPr>
            <a:r>
              <a:rPr lang="en-US" sz="2000">
                <a:latin typeface="Merriweather" panose="00000500000000000000" pitchFamily="2" charset="0"/>
              </a:rPr>
              <a:t>250,000</a:t>
            </a:r>
          </a:p>
          <a:p>
            <a:pPr marL="457200" indent="-457200">
              <a:buAutoNum type="alphaLcParenR"/>
            </a:pPr>
            <a:endParaRPr lang="en-US" sz="2000">
              <a:latin typeface="Merriweather" panose="00000500000000000000" pitchFamily="2" charset="0"/>
            </a:endParaRPr>
          </a:p>
          <a:p>
            <a:r>
              <a:rPr lang="en-GB" err="1">
                <a:solidFill>
                  <a:schemeClr val="tx1"/>
                </a:solidFill>
                <a:latin typeface="Merriweather" panose="00000500000000000000" pitchFamily="2" charset="0"/>
              </a:rPr>
              <a:t>SafeLives</a:t>
            </a:r>
            <a:r>
              <a:rPr lang="en-GB">
                <a:solidFill>
                  <a:schemeClr val="tx1"/>
                </a:solidFill>
                <a:latin typeface="Merriweather" panose="00000500000000000000" pitchFamily="2" charset="0"/>
              </a:rPr>
              <a:t>. (2023). </a:t>
            </a:r>
            <a:r>
              <a:rPr lang="en-GB" err="1">
                <a:solidFill>
                  <a:schemeClr val="tx1"/>
                </a:solidFill>
                <a:latin typeface="Merriweather" panose="00000500000000000000" pitchFamily="2" charset="0"/>
              </a:rPr>
              <a:t>Marac</a:t>
            </a:r>
            <a:r>
              <a:rPr lang="en-GB">
                <a:solidFill>
                  <a:schemeClr val="tx1"/>
                </a:solidFill>
                <a:latin typeface="Merriweather" panose="00000500000000000000" pitchFamily="2" charset="0"/>
              </a:rPr>
              <a:t> national dataset, </a:t>
            </a:r>
            <a:r>
              <a:rPr lang="en-GB" err="1">
                <a:solidFill>
                  <a:schemeClr val="tx1"/>
                </a:solidFill>
                <a:latin typeface="Merriweather" panose="00000500000000000000" pitchFamily="2" charset="0"/>
              </a:rPr>
              <a:t>SafeLives</a:t>
            </a:r>
            <a:r>
              <a:rPr lang="en-GB">
                <a:solidFill>
                  <a:schemeClr val="tx1"/>
                </a:solidFill>
                <a:latin typeface="Merriweather" panose="00000500000000000000" pitchFamily="2" charset="0"/>
              </a:rPr>
              <a:t>: Bristol. </a:t>
            </a:r>
          </a:p>
          <a:p>
            <a:endParaRPr lang="en-US" sz="2000"/>
          </a:p>
          <a:p>
            <a:endParaRPr lang="en-US">
              <a:solidFill>
                <a:schemeClr val="tx1"/>
              </a:solidFill>
              <a:latin typeface="Overpass" panose="020B0604020202020204" charset="0"/>
            </a:endParaRPr>
          </a:p>
          <a:p>
            <a:endParaRPr lang="en-GB">
              <a:solidFill>
                <a:schemeClr val="tx1"/>
              </a:solidFill>
              <a:latin typeface="Overpass" panose="020B0604020202020204" charset="0"/>
            </a:endParaRPr>
          </a:p>
          <a:p>
            <a:endParaRPr lang="en-GB" sz="2000"/>
          </a:p>
        </p:txBody>
      </p:sp>
      <p:sp>
        <p:nvSpPr>
          <p:cNvPr id="18" name="Rectangle: Rounded Corners 17">
            <a:extLst>
              <a:ext uri="{FF2B5EF4-FFF2-40B4-BE49-F238E27FC236}">
                <a16:creationId xmlns:a16="http://schemas.microsoft.com/office/drawing/2014/main" id="{D76B5429-8E50-BE97-86FE-EA48162C14E8}"/>
              </a:ext>
            </a:extLst>
          </p:cNvPr>
          <p:cNvSpPr/>
          <p:nvPr/>
        </p:nvSpPr>
        <p:spPr>
          <a:xfrm>
            <a:off x="7775791" y="5870882"/>
            <a:ext cx="4701257" cy="3757764"/>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208FE485-0F36-4315-9417-D94D1053B5EC}"/>
              </a:ext>
            </a:extLst>
          </p:cNvPr>
          <p:cNvSpPr txBox="1"/>
          <p:nvPr/>
        </p:nvSpPr>
        <p:spPr>
          <a:xfrm>
            <a:off x="8162793" y="6218846"/>
            <a:ext cx="4224484" cy="3293209"/>
          </a:xfrm>
          <a:prstGeom prst="rect">
            <a:avLst/>
          </a:prstGeom>
          <a:noFill/>
        </p:spPr>
        <p:txBody>
          <a:bodyPr wrap="square" rtlCol="0">
            <a:spAutoFit/>
          </a:bodyPr>
          <a:lstStyle/>
          <a:p>
            <a:r>
              <a:rPr lang="en-US" sz="2000">
                <a:latin typeface="Merriweather" panose="00000500000000000000" pitchFamily="2" charset="0"/>
              </a:rPr>
              <a:t>What percentage of rape survivors/victims do not report the crime at the time?</a:t>
            </a:r>
          </a:p>
          <a:p>
            <a:endParaRPr lang="en-US" sz="2000">
              <a:solidFill>
                <a:schemeClr val="tx1"/>
              </a:solidFill>
              <a:latin typeface="Overpass" panose="020B0604020202020204" charset="0"/>
            </a:endParaRPr>
          </a:p>
          <a:p>
            <a:r>
              <a:rPr lang="en-US" sz="2000">
                <a:solidFill>
                  <a:schemeClr val="tx1"/>
                </a:solidFill>
                <a:latin typeface="Merriweather" panose="00000500000000000000" pitchFamily="2" charset="0"/>
              </a:rPr>
              <a:t>a) 42%</a:t>
            </a:r>
          </a:p>
          <a:p>
            <a:pPr marL="342900" indent="-342900">
              <a:buAutoNum type="alphaLcParenR"/>
            </a:pPr>
            <a:r>
              <a:rPr lang="en-US" sz="2000">
                <a:solidFill>
                  <a:schemeClr val="tx1"/>
                </a:solidFill>
                <a:latin typeface="Merriweather" panose="00000500000000000000" pitchFamily="2" charset="0"/>
              </a:rPr>
              <a:t>76%</a:t>
            </a:r>
          </a:p>
          <a:p>
            <a:pPr marL="342900" indent="-342900">
              <a:buAutoNum type="alphaLcParenR"/>
            </a:pPr>
            <a:r>
              <a:rPr lang="en-US" sz="2000">
                <a:solidFill>
                  <a:schemeClr val="tx1"/>
                </a:solidFill>
                <a:latin typeface="Merriweather" panose="00000500000000000000" pitchFamily="2" charset="0"/>
              </a:rPr>
              <a:t>63%</a:t>
            </a:r>
          </a:p>
          <a:p>
            <a:pPr marL="342900" indent="-342900">
              <a:buAutoNum type="alphaLcParenR"/>
            </a:pPr>
            <a:endParaRPr lang="en-US" sz="2000">
              <a:solidFill>
                <a:schemeClr val="tx1"/>
              </a:solidFill>
              <a:latin typeface="Merriweather" panose="00000500000000000000" pitchFamily="2" charset="0"/>
            </a:endParaRPr>
          </a:p>
          <a:p>
            <a:r>
              <a:rPr lang="en-US" sz="1400">
                <a:solidFill>
                  <a:schemeClr val="tx1"/>
                </a:solidFill>
                <a:latin typeface="Merriweather" panose="00000500000000000000" pitchFamily="2" charset="0"/>
              </a:rPr>
              <a:t>Victim &amp; Prisoners Bill 22/23</a:t>
            </a:r>
            <a:endParaRPr lang="en-GB" sz="1400">
              <a:solidFill>
                <a:schemeClr val="tx1"/>
              </a:solidFill>
              <a:latin typeface="Merriweather" panose="00000500000000000000" pitchFamily="2" charset="0"/>
            </a:endParaRPr>
          </a:p>
          <a:p>
            <a:endParaRPr lang="en-GB">
              <a:solidFill>
                <a:schemeClr val="tx1"/>
              </a:solidFill>
              <a:latin typeface="Overpass" panose="020B0604020202020204" charset="0"/>
            </a:endParaRPr>
          </a:p>
          <a:p>
            <a:endParaRPr lang="en-US" sz="2000"/>
          </a:p>
        </p:txBody>
      </p:sp>
      <p:sp>
        <p:nvSpPr>
          <p:cNvPr id="21" name="Rectangle: Rounded Corners 20">
            <a:extLst>
              <a:ext uri="{FF2B5EF4-FFF2-40B4-BE49-F238E27FC236}">
                <a16:creationId xmlns:a16="http://schemas.microsoft.com/office/drawing/2014/main" id="{705F57B2-5B56-EBC8-3EBE-359544ABC4F0}"/>
              </a:ext>
            </a:extLst>
          </p:cNvPr>
          <p:cNvSpPr/>
          <p:nvPr/>
        </p:nvSpPr>
        <p:spPr>
          <a:xfrm>
            <a:off x="13031435" y="5842291"/>
            <a:ext cx="4701257" cy="3757764"/>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6FB3D2BE-3669-6ACF-A985-F096E9F27BCC}"/>
              </a:ext>
            </a:extLst>
          </p:cNvPr>
          <p:cNvSpPr txBox="1"/>
          <p:nvPr/>
        </p:nvSpPr>
        <p:spPr>
          <a:xfrm>
            <a:off x="13269158" y="6218846"/>
            <a:ext cx="4224484" cy="3754874"/>
          </a:xfrm>
          <a:prstGeom prst="rect">
            <a:avLst/>
          </a:prstGeom>
          <a:noFill/>
        </p:spPr>
        <p:txBody>
          <a:bodyPr wrap="square" rtlCol="0">
            <a:spAutoFit/>
          </a:bodyPr>
          <a:lstStyle/>
          <a:p>
            <a:r>
              <a:rPr lang="en-US" sz="1800">
                <a:latin typeface="Merriweather" panose="00000500000000000000" pitchFamily="2" charset="0"/>
              </a:rPr>
              <a:t>What percentage of female patients accessing mental health services have experienced Domestic Abuse?</a:t>
            </a:r>
            <a:endParaRPr lang="en-GB" sz="1800">
              <a:solidFill>
                <a:schemeClr val="tx1"/>
              </a:solidFill>
              <a:latin typeface="Merriweather" panose="00000500000000000000" pitchFamily="2" charset="0"/>
            </a:endParaRPr>
          </a:p>
          <a:p>
            <a:endParaRPr lang="en-GB" sz="1800">
              <a:solidFill>
                <a:schemeClr val="tx1"/>
              </a:solidFill>
              <a:latin typeface="Merriweather" panose="00000500000000000000" pitchFamily="2" charset="0"/>
            </a:endParaRPr>
          </a:p>
          <a:p>
            <a:pPr marL="342900" indent="-342900">
              <a:buAutoNum type="alphaLcParenR"/>
            </a:pPr>
            <a:r>
              <a:rPr lang="en-GB" sz="1800">
                <a:solidFill>
                  <a:schemeClr val="tx1"/>
                </a:solidFill>
                <a:latin typeface="Merriweather" panose="00000500000000000000" pitchFamily="2" charset="0"/>
              </a:rPr>
              <a:t>60%</a:t>
            </a:r>
          </a:p>
          <a:p>
            <a:pPr marL="342900" indent="-342900">
              <a:buAutoNum type="alphaLcParenR"/>
            </a:pPr>
            <a:r>
              <a:rPr lang="en-GB" sz="1800">
                <a:solidFill>
                  <a:schemeClr val="tx1"/>
                </a:solidFill>
                <a:latin typeface="Merriweather" panose="00000500000000000000" pitchFamily="2" charset="0"/>
              </a:rPr>
              <a:t>82%</a:t>
            </a:r>
          </a:p>
          <a:p>
            <a:pPr marL="342900" indent="-342900">
              <a:buAutoNum type="alphaLcParenR"/>
            </a:pPr>
            <a:r>
              <a:rPr lang="en-GB" sz="1800">
                <a:solidFill>
                  <a:schemeClr val="tx1"/>
                </a:solidFill>
                <a:latin typeface="Merriweather" panose="00000500000000000000" pitchFamily="2" charset="0"/>
              </a:rPr>
              <a:t>70%</a:t>
            </a:r>
          </a:p>
          <a:p>
            <a:pPr marL="342900" indent="-342900">
              <a:buAutoNum type="alphaLcParenR"/>
            </a:pPr>
            <a:endParaRPr lang="en-GB" sz="1800">
              <a:solidFill>
                <a:schemeClr val="tx1"/>
              </a:solidFill>
              <a:latin typeface="Merriweather" panose="00000500000000000000" pitchFamily="2" charset="0"/>
            </a:endParaRPr>
          </a:p>
          <a:p>
            <a:endParaRPr lang="en-US" sz="1800">
              <a:solidFill>
                <a:schemeClr val="bg2"/>
              </a:solidFill>
              <a:latin typeface="Merriweather" panose="00000500000000000000" pitchFamily="2" charset="0"/>
            </a:endParaRPr>
          </a:p>
          <a:p>
            <a:r>
              <a:rPr lang="en-US">
                <a:solidFill>
                  <a:schemeClr val="tx1"/>
                </a:solidFill>
                <a:latin typeface="Merriweather" panose="00000500000000000000" pitchFamily="2" charset="0"/>
              </a:rPr>
              <a:t>Victim &amp; Prisoners Bill 22/23</a:t>
            </a:r>
            <a:endParaRPr lang="en-GB">
              <a:solidFill>
                <a:schemeClr val="tx1"/>
              </a:solidFill>
              <a:latin typeface="Merriweather" panose="00000500000000000000" pitchFamily="2" charset="0"/>
            </a:endParaRPr>
          </a:p>
          <a:p>
            <a:endParaRPr lang="en-GB" sz="1800">
              <a:solidFill>
                <a:schemeClr val="tx1"/>
              </a:solidFill>
              <a:latin typeface="Overpass" panose="020B0604020202020204" charset="0"/>
            </a:endParaRPr>
          </a:p>
          <a:p>
            <a:endParaRPr lang="en-US" sz="2000"/>
          </a:p>
          <a:p>
            <a:endParaRPr lang="en-US" sz="2000"/>
          </a:p>
        </p:txBody>
      </p:sp>
      <p:pic>
        <p:nvPicPr>
          <p:cNvPr id="5" name="Picture 4" descr="Logo&#10;&#10;Description automatically generated with low confidence">
            <a:extLst>
              <a:ext uri="{FF2B5EF4-FFF2-40B4-BE49-F238E27FC236}">
                <a16:creationId xmlns:a16="http://schemas.microsoft.com/office/drawing/2014/main" id="{7B6C7DE6-3BE8-B2BA-9518-12A443550D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112" y="199254"/>
            <a:ext cx="2019300" cy="1569720"/>
          </a:xfrm>
          <a:prstGeom prst="rect">
            <a:avLst/>
          </a:prstGeom>
        </p:spPr>
      </p:pic>
    </p:spTree>
    <p:extLst>
      <p:ext uri="{BB962C8B-B14F-4D97-AF65-F5344CB8AC3E}">
        <p14:creationId xmlns:p14="http://schemas.microsoft.com/office/powerpoint/2010/main" val="2915146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2" name="Rectangle: Rounded Corners 21">
            <a:extLst>
              <a:ext uri="{FF2B5EF4-FFF2-40B4-BE49-F238E27FC236}">
                <a16:creationId xmlns:a16="http://schemas.microsoft.com/office/drawing/2014/main" id="{8573CA2A-7447-F7A6-DEBC-BFD36F1540C3}"/>
              </a:ext>
            </a:extLst>
          </p:cNvPr>
          <p:cNvSpPr/>
          <p:nvPr/>
        </p:nvSpPr>
        <p:spPr>
          <a:xfrm>
            <a:off x="3139715" y="2026121"/>
            <a:ext cx="14233584" cy="4011283"/>
          </a:xfrm>
          <a:prstGeom prst="roundRect">
            <a:avLst/>
          </a:prstGeom>
          <a:solidFill>
            <a:srgbClr val="ED7D3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0" name="Google Shape;220;p6"/>
          <p:cNvSpPr/>
          <p:nvPr/>
        </p:nvSpPr>
        <p:spPr>
          <a:xfrm>
            <a:off x="0" y="-5715"/>
            <a:ext cx="2295525" cy="10292715"/>
          </a:xfrm>
          <a:prstGeom prst="rect">
            <a:avLst/>
          </a:prstGeom>
          <a:solidFill>
            <a:schemeClr val="accent6">
              <a:lumMod val="75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9" name="Google Shape;229;p6"/>
          <p:cNvSpPr txBox="1"/>
          <p:nvPr/>
        </p:nvSpPr>
        <p:spPr>
          <a:xfrm>
            <a:off x="2536686" y="204948"/>
            <a:ext cx="12168061" cy="1083374"/>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n-GB" sz="6400">
                <a:solidFill>
                  <a:schemeClr val="tx1"/>
                </a:solidFill>
                <a:latin typeface="Merriweather"/>
                <a:ea typeface="Overpass"/>
                <a:cs typeface="Overpass"/>
                <a:sym typeface="Overpass"/>
              </a:rPr>
              <a:t>WHAT IS DOMESTIC ABUSE?</a:t>
            </a:r>
            <a:endParaRPr lang="en-US" sz="6400">
              <a:solidFill>
                <a:schemeClr val="tx1"/>
              </a:solidFill>
              <a:latin typeface="Merriweather"/>
            </a:endParaRPr>
          </a:p>
        </p:txBody>
      </p:sp>
      <p:pic>
        <p:nvPicPr>
          <p:cNvPr id="4" name="Picture 3" descr="A picture containing text&#10;&#10;Description automatically generated">
            <a:extLst>
              <a:ext uri="{FF2B5EF4-FFF2-40B4-BE49-F238E27FC236}">
                <a16:creationId xmlns:a16="http://schemas.microsoft.com/office/drawing/2014/main" id="{2D46A2E4-01AB-FCCD-3319-92773B687E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18229" y="9853029"/>
            <a:ext cx="3062385" cy="476371"/>
          </a:xfrm>
          <a:prstGeom prst="rect">
            <a:avLst/>
          </a:prstGeom>
        </p:spPr>
      </p:pic>
      <p:sp>
        <p:nvSpPr>
          <p:cNvPr id="6" name="TextBox 5">
            <a:extLst>
              <a:ext uri="{FF2B5EF4-FFF2-40B4-BE49-F238E27FC236}">
                <a16:creationId xmlns:a16="http://schemas.microsoft.com/office/drawing/2014/main" id="{3FD16F25-6082-0D88-C1D4-E3E3A6A3C081}"/>
              </a:ext>
            </a:extLst>
          </p:cNvPr>
          <p:cNvSpPr txBox="1"/>
          <p:nvPr/>
        </p:nvSpPr>
        <p:spPr>
          <a:xfrm>
            <a:off x="7518440" y="1369219"/>
            <a:ext cx="8214360" cy="461665"/>
          </a:xfrm>
          <a:prstGeom prst="rect">
            <a:avLst/>
          </a:prstGeom>
          <a:noFill/>
        </p:spPr>
        <p:txBody>
          <a:bodyPr wrap="square" lIns="91440" tIns="45720" rIns="91440" bIns="45720" rtlCol="0" anchor="t">
            <a:spAutoFit/>
          </a:bodyPr>
          <a:lstStyle/>
          <a:p>
            <a:r>
              <a:rPr lang="en-US" sz="2400" b="1">
                <a:latin typeface="Merriweather"/>
              </a:rPr>
              <a:t>What forms of DA are there? </a:t>
            </a:r>
            <a:endParaRPr lang="en-GB" sz="2400" b="1">
              <a:latin typeface="Merriweather"/>
            </a:endParaRPr>
          </a:p>
        </p:txBody>
      </p:sp>
      <p:sp>
        <p:nvSpPr>
          <p:cNvPr id="9" name="TextBox 8">
            <a:extLst>
              <a:ext uri="{FF2B5EF4-FFF2-40B4-BE49-F238E27FC236}">
                <a16:creationId xmlns:a16="http://schemas.microsoft.com/office/drawing/2014/main" id="{4590499B-BA8F-8E55-11C6-864C4F2CDE48}"/>
              </a:ext>
            </a:extLst>
          </p:cNvPr>
          <p:cNvSpPr txBox="1"/>
          <p:nvPr/>
        </p:nvSpPr>
        <p:spPr>
          <a:xfrm>
            <a:off x="2576376" y="6293493"/>
            <a:ext cx="14945264" cy="3801041"/>
          </a:xfrm>
          <a:prstGeom prst="rect">
            <a:avLst/>
          </a:prstGeom>
          <a:noFill/>
        </p:spPr>
        <p:txBody>
          <a:bodyPr wrap="square" lIns="91440" tIns="45720" rIns="91440" bIns="45720" anchor="t">
            <a:spAutoFit/>
          </a:bodyPr>
          <a:lstStyle/>
          <a:p>
            <a:pPr algn="ctr">
              <a:buClr>
                <a:schemeClr val="dk1"/>
              </a:buClr>
              <a:buSzPts val="1200"/>
            </a:pPr>
            <a:r>
              <a:rPr lang="en-US" sz="2400" b="1" dirty="0">
                <a:latin typeface="Overpass"/>
              </a:rPr>
              <a:t>The Domestic Abuse Act 2021</a:t>
            </a:r>
          </a:p>
          <a:p>
            <a:pPr lvl="0" algn="ctr">
              <a:spcBef>
                <a:spcPts val="0"/>
              </a:spcBef>
              <a:spcAft>
                <a:spcPts val="0"/>
              </a:spcAft>
              <a:buSzPts val="1200"/>
            </a:pPr>
            <a:endParaRPr lang="en-US" sz="2400" b="1" u="sng">
              <a:latin typeface="Overpass"/>
            </a:endParaRPr>
          </a:p>
          <a:p>
            <a:pPr marL="342900" indent="-342900" algn="ctr">
              <a:buSzPts val="1200"/>
              <a:buChar char="•"/>
            </a:pPr>
            <a:r>
              <a:rPr lang="en-US" sz="2400" dirty="0">
                <a:latin typeface="Overpass"/>
              </a:rPr>
              <a:t>Covers a broader definition of Economic abuse, previously known as Financial abuse. Economic abuse includes incidents such as removing physical access to money and stopping a person from working.</a:t>
            </a:r>
            <a:endParaRPr lang="en-US" sz="2400" b="1" u="sng" dirty="0">
              <a:latin typeface="Overpass"/>
            </a:endParaRPr>
          </a:p>
          <a:p>
            <a:pPr marL="342900" indent="-342900" algn="ctr">
              <a:buClr>
                <a:schemeClr val="dk1"/>
              </a:buClr>
              <a:buSzPts val="1200"/>
              <a:buChar char="•"/>
            </a:pPr>
            <a:endParaRPr lang="en-US" sz="2400">
              <a:latin typeface="Overpass"/>
            </a:endParaRPr>
          </a:p>
          <a:p>
            <a:pPr marL="342900" indent="-342900" algn="ctr">
              <a:buClr>
                <a:schemeClr val="dk1"/>
              </a:buClr>
              <a:buSzPct val="100000"/>
              <a:buChar char="•"/>
            </a:pPr>
            <a:r>
              <a:rPr lang="en-US" sz="2400" dirty="0">
                <a:latin typeface="Overpass"/>
              </a:rPr>
              <a:t>The act now </a:t>
            </a:r>
            <a:r>
              <a:rPr lang="en-US" sz="2400" dirty="0" err="1">
                <a:latin typeface="Overpass"/>
              </a:rPr>
              <a:t>recognises</a:t>
            </a:r>
            <a:r>
              <a:rPr lang="en-US" sz="2400" dirty="0">
                <a:latin typeface="Overpass"/>
              </a:rPr>
              <a:t> children as victims in their own right.</a:t>
            </a:r>
            <a:endParaRPr lang="en-US" sz="2400" b="1" u="sng" dirty="0">
              <a:latin typeface="Overpass"/>
            </a:endParaRPr>
          </a:p>
          <a:p>
            <a:pPr marL="342900" indent="-342900" algn="ctr">
              <a:buClr>
                <a:schemeClr val="dk1"/>
              </a:buClr>
              <a:buSzPct val="100000"/>
              <a:buFont typeface="Arial"/>
              <a:buChar char="•"/>
            </a:pPr>
            <a:endParaRPr lang="en-US" sz="2400">
              <a:latin typeface="Overpass"/>
            </a:endParaRPr>
          </a:p>
          <a:p>
            <a:pPr marL="342900" indent="-342900" algn="ctr">
              <a:buClr>
                <a:schemeClr val="dk1"/>
              </a:buClr>
              <a:buSzPct val="100000"/>
              <a:buChar char="•"/>
            </a:pPr>
            <a:r>
              <a:rPr lang="en-US" sz="2400" dirty="0">
                <a:latin typeface="Overpass"/>
              </a:rPr>
              <a:t>Harmful cultural practices (Honour Based Violence /Female Genital </a:t>
            </a:r>
            <a:r>
              <a:rPr lang="en-US" sz="2400" dirty="0" err="1">
                <a:latin typeface="Overpass"/>
              </a:rPr>
              <a:t>Mutiliation</a:t>
            </a:r>
            <a:r>
              <a:rPr lang="en-US" sz="2400" dirty="0">
                <a:latin typeface="Overpass"/>
              </a:rPr>
              <a:t>) are not included in the Domestic Abuse act, however Domestic Abuse </a:t>
            </a:r>
            <a:r>
              <a:rPr lang="en-US" sz="2400" dirty="0" err="1">
                <a:latin typeface="Overpass"/>
              </a:rPr>
              <a:t>organisations</a:t>
            </a:r>
            <a:r>
              <a:rPr lang="en-US" sz="2400" dirty="0">
                <a:latin typeface="Overpass"/>
              </a:rPr>
              <a:t> include them within the definition.</a:t>
            </a:r>
          </a:p>
          <a:p>
            <a:pPr marL="381000" lvl="2" algn="l" rtl="0">
              <a:spcBef>
                <a:spcPts val="0"/>
              </a:spcBef>
              <a:spcAft>
                <a:spcPts val="0"/>
              </a:spcAft>
              <a:buClr>
                <a:schemeClr val="dk1"/>
              </a:buClr>
              <a:buSzPct val="100000"/>
            </a:pPr>
            <a:endParaRPr lang="en-US" sz="2500">
              <a:latin typeface="Overpass" panose="020B0604020202020204" charset="0"/>
            </a:endParaRPr>
          </a:p>
        </p:txBody>
      </p:sp>
      <p:pic>
        <p:nvPicPr>
          <p:cNvPr id="8" name="Picture 7" descr="Logo&#10;&#10;Description automatically generated with low confidence">
            <a:extLst>
              <a:ext uri="{FF2B5EF4-FFF2-40B4-BE49-F238E27FC236}">
                <a16:creationId xmlns:a16="http://schemas.microsoft.com/office/drawing/2014/main" id="{F512E4A6-1796-C3EB-69C6-2F85F7E91C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112" y="199254"/>
            <a:ext cx="2019300" cy="1569720"/>
          </a:xfrm>
          <a:prstGeom prst="rect">
            <a:avLst/>
          </a:prstGeom>
        </p:spPr>
      </p:pic>
      <p:sp>
        <p:nvSpPr>
          <p:cNvPr id="10" name="TextBox 9">
            <a:extLst>
              <a:ext uri="{FF2B5EF4-FFF2-40B4-BE49-F238E27FC236}">
                <a16:creationId xmlns:a16="http://schemas.microsoft.com/office/drawing/2014/main" id="{4CBF8066-0E70-8B32-9755-74E7E78604EE}"/>
              </a:ext>
            </a:extLst>
          </p:cNvPr>
          <p:cNvSpPr txBox="1"/>
          <p:nvPr/>
        </p:nvSpPr>
        <p:spPr>
          <a:xfrm>
            <a:off x="3686272" y="2490119"/>
            <a:ext cx="227358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a:latin typeface="Merriweather"/>
              </a:rPr>
              <a:t>Physical abuse</a:t>
            </a:r>
          </a:p>
        </p:txBody>
      </p:sp>
      <p:sp>
        <p:nvSpPr>
          <p:cNvPr id="11" name="TextBox 10">
            <a:extLst>
              <a:ext uri="{FF2B5EF4-FFF2-40B4-BE49-F238E27FC236}">
                <a16:creationId xmlns:a16="http://schemas.microsoft.com/office/drawing/2014/main" id="{E5E7F0F4-A864-3866-55B6-0DE272786AC9}"/>
              </a:ext>
            </a:extLst>
          </p:cNvPr>
          <p:cNvSpPr txBox="1"/>
          <p:nvPr/>
        </p:nvSpPr>
        <p:spPr>
          <a:xfrm>
            <a:off x="3729403" y="3611553"/>
            <a:ext cx="227358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a:latin typeface="Merriweather"/>
              </a:rPr>
              <a:t>HBV/FGM</a:t>
            </a:r>
          </a:p>
        </p:txBody>
      </p:sp>
      <p:sp>
        <p:nvSpPr>
          <p:cNvPr id="12" name="TextBox 11">
            <a:extLst>
              <a:ext uri="{FF2B5EF4-FFF2-40B4-BE49-F238E27FC236}">
                <a16:creationId xmlns:a16="http://schemas.microsoft.com/office/drawing/2014/main" id="{D05F9962-065D-9F83-C91D-79A9BD8EBA8B}"/>
              </a:ext>
            </a:extLst>
          </p:cNvPr>
          <p:cNvSpPr txBox="1"/>
          <p:nvPr/>
        </p:nvSpPr>
        <p:spPr>
          <a:xfrm>
            <a:off x="3729404" y="4991779"/>
            <a:ext cx="227358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800">
                <a:latin typeface="Merriweather"/>
              </a:rPr>
              <a:t>Non-Fatal Strangulation</a:t>
            </a:r>
            <a:endParaRPr lang="en-US" sz="1800">
              <a:latin typeface="Merriweather"/>
            </a:endParaRPr>
          </a:p>
        </p:txBody>
      </p:sp>
      <p:sp>
        <p:nvSpPr>
          <p:cNvPr id="13" name="TextBox 12">
            <a:extLst>
              <a:ext uri="{FF2B5EF4-FFF2-40B4-BE49-F238E27FC236}">
                <a16:creationId xmlns:a16="http://schemas.microsoft.com/office/drawing/2014/main" id="{7E0383CD-B09D-CA34-8AC1-8698F8E670B5}"/>
              </a:ext>
            </a:extLst>
          </p:cNvPr>
          <p:cNvSpPr txBox="1"/>
          <p:nvPr/>
        </p:nvSpPr>
        <p:spPr>
          <a:xfrm>
            <a:off x="7223101" y="2490118"/>
            <a:ext cx="227358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a:latin typeface="Merriweather"/>
              </a:rPr>
              <a:t>Sexual abuse</a:t>
            </a:r>
            <a:endParaRPr lang="en-US" sz="2000">
              <a:latin typeface="Merriweather"/>
            </a:endParaRPr>
          </a:p>
        </p:txBody>
      </p:sp>
      <p:sp>
        <p:nvSpPr>
          <p:cNvPr id="14" name="TextBox 13">
            <a:extLst>
              <a:ext uri="{FF2B5EF4-FFF2-40B4-BE49-F238E27FC236}">
                <a16:creationId xmlns:a16="http://schemas.microsoft.com/office/drawing/2014/main" id="{50A15AE4-A7DE-C5B3-4189-82A79A86AACE}"/>
              </a:ext>
            </a:extLst>
          </p:cNvPr>
          <p:cNvSpPr txBox="1"/>
          <p:nvPr/>
        </p:nvSpPr>
        <p:spPr>
          <a:xfrm>
            <a:off x="7223103" y="3611553"/>
            <a:ext cx="227358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a:latin typeface="Merriweather"/>
              </a:rPr>
              <a:t>Forced Marriage</a:t>
            </a:r>
            <a:endParaRPr lang="en-US" sz="2000">
              <a:latin typeface="Merriweather"/>
            </a:endParaRPr>
          </a:p>
        </p:txBody>
      </p:sp>
      <p:sp>
        <p:nvSpPr>
          <p:cNvPr id="15" name="TextBox 14">
            <a:extLst>
              <a:ext uri="{FF2B5EF4-FFF2-40B4-BE49-F238E27FC236}">
                <a16:creationId xmlns:a16="http://schemas.microsoft.com/office/drawing/2014/main" id="{1551624B-522E-6A5D-3EF9-59D145226F9A}"/>
              </a:ext>
            </a:extLst>
          </p:cNvPr>
          <p:cNvSpPr txBox="1"/>
          <p:nvPr/>
        </p:nvSpPr>
        <p:spPr>
          <a:xfrm>
            <a:off x="7115272" y="4991779"/>
            <a:ext cx="227358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a:latin typeface="Merriweather"/>
              </a:rPr>
              <a:t>Economic abuse</a:t>
            </a:r>
            <a:endParaRPr lang="en-US" sz="2000">
              <a:latin typeface="Merriweather"/>
            </a:endParaRPr>
          </a:p>
        </p:txBody>
      </p:sp>
      <p:sp>
        <p:nvSpPr>
          <p:cNvPr id="16" name="TextBox 15">
            <a:extLst>
              <a:ext uri="{FF2B5EF4-FFF2-40B4-BE49-F238E27FC236}">
                <a16:creationId xmlns:a16="http://schemas.microsoft.com/office/drawing/2014/main" id="{9C55C3BC-7170-D1C5-134E-2558E34B2953}"/>
              </a:ext>
            </a:extLst>
          </p:cNvPr>
          <p:cNvSpPr txBox="1"/>
          <p:nvPr/>
        </p:nvSpPr>
        <p:spPr>
          <a:xfrm>
            <a:off x="10350177" y="2490119"/>
            <a:ext cx="294213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a:latin typeface="Merriweather"/>
              </a:rPr>
              <a:t>Psychological abuse</a:t>
            </a:r>
          </a:p>
        </p:txBody>
      </p:sp>
      <p:sp>
        <p:nvSpPr>
          <p:cNvPr id="17" name="TextBox 16">
            <a:extLst>
              <a:ext uri="{FF2B5EF4-FFF2-40B4-BE49-F238E27FC236}">
                <a16:creationId xmlns:a16="http://schemas.microsoft.com/office/drawing/2014/main" id="{B74E52D0-5197-C599-BE31-0B37EFCACA68}"/>
              </a:ext>
            </a:extLst>
          </p:cNvPr>
          <p:cNvSpPr txBox="1"/>
          <p:nvPr/>
        </p:nvSpPr>
        <p:spPr>
          <a:xfrm>
            <a:off x="10458008" y="3568421"/>
            <a:ext cx="227358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a:latin typeface="Merriweather"/>
              </a:rPr>
              <a:t>Online abuse</a:t>
            </a:r>
            <a:endParaRPr lang="en-US" sz="2000">
              <a:latin typeface="Merriweather"/>
            </a:endParaRPr>
          </a:p>
        </p:txBody>
      </p:sp>
      <p:sp>
        <p:nvSpPr>
          <p:cNvPr id="18" name="TextBox 17">
            <a:extLst>
              <a:ext uri="{FF2B5EF4-FFF2-40B4-BE49-F238E27FC236}">
                <a16:creationId xmlns:a16="http://schemas.microsoft.com/office/drawing/2014/main" id="{D411AF12-786F-2BC6-9CE4-E3EA101F3CB9}"/>
              </a:ext>
            </a:extLst>
          </p:cNvPr>
          <p:cNvSpPr txBox="1"/>
          <p:nvPr/>
        </p:nvSpPr>
        <p:spPr>
          <a:xfrm>
            <a:off x="10414876" y="5034912"/>
            <a:ext cx="2273586"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a:latin typeface="Merriweather"/>
              </a:rPr>
              <a:t>Emotional abuse</a:t>
            </a:r>
            <a:endParaRPr lang="en-US" sz="2000">
              <a:latin typeface="Merriweather"/>
            </a:endParaRPr>
          </a:p>
        </p:txBody>
      </p:sp>
      <p:sp>
        <p:nvSpPr>
          <p:cNvPr id="19" name="TextBox 18">
            <a:extLst>
              <a:ext uri="{FF2B5EF4-FFF2-40B4-BE49-F238E27FC236}">
                <a16:creationId xmlns:a16="http://schemas.microsoft.com/office/drawing/2014/main" id="{5E765A91-0F88-720F-C09B-96A5B8CB5376}"/>
              </a:ext>
            </a:extLst>
          </p:cNvPr>
          <p:cNvSpPr txBox="1"/>
          <p:nvPr/>
        </p:nvSpPr>
        <p:spPr>
          <a:xfrm>
            <a:off x="14490857" y="2490119"/>
            <a:ext cx="227358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a:latin typeface="Merriweather"/>
              </a:rPr>
              <a:t>Stalking</a:t>
            </a:r>
          </a:p>
        </p:txBody>
      </p:sp>
      <p:sp>
        <p:nvSpPr>
          <p:cNvPr id="20" name="TextBox 19">
            <a:extLst>
              <a:ext uri="{FF2B5EF4-FFF2-40B4-BE49-F238E27FC236}">
                <a16:creationId xmlns:a16="http://schemas.microsoft.com/office/drawing/2014/main" id="{B26CD726-2A87-0115-CEFE-BB08A71F57B8}"/>
              </a:ext>
            </a:extLst>
          </p:cNvPr>
          <p:cNvSpPr txBox="1"/>
          <p:nvPr/>
        </p:nvSpPr>
        <p:spPr>
          <a:xfrm>
            <a:off x="14533990" y="5034911"/>
            <a:ext cx="227358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a:latin typeface="Merriweather"/>
              </a:rPr>
              <a:t>Coercive Control</a:t>
            </a:r>
            <a:endParaRPr lang="en-US" sz="2000">
              <a:latin typeface="Merriweather"/>
            </a:endParaRPr>
          </a:p>
        </p:txBody>
      </p:sp>
      <p:sp>
        <p:nvSpPr>
          <p:cNvPr id="21" name="TextBox 20">
            <a:extLst>
              <a:ext uri="{FF2B5EF4-FFF2-40B4-BE49-F238E27FC236}">
                <a16:creationId xmlns:a16="http://schemas.microsoft.com/office/drawing/2014/main" id="{C0D43A36-95FE-2C0C-CE1A-5DAD70C26469}"/>
              </a:ext>
            </a:extLst>
          </p:cNvPr>
          <p:cNvSpPr txBox="1"/>
          <p:nvPr/>
        </p:nvSpPr>
        <p:spPr>
          <a:xfrm>
            <a:off x="14533989" y="3568421"/>
            <a:ext cx="227358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a:latin typeface="Merriweather"/>
              </a:rPr>
              <a:t>Forced Marriage</a:t>
            </a:r>
            <a:endParaRPr lang="en-US" sz="2000">
              <a:latin typeface="Merriweathe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50" name="Google Shape;250;p7"/>
          <p:cNvSpPr/>
          <p:nvPr/>
        </p:nvSpPr>
        <p:spPr>
          <a:xfrm>
            <a:off x="-13617" y="-8087"/>
            <a:ext cx="2662147" cy="10292715"/>
          </a:xfrm>
          <a:prstGeom prst="rect">
            <a:avLst/>
          </a:prstGeom>
          <a:solidFill>
            <a:schemeClr val="accent6">
              <a:lumMod val="75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4" name="Google Shape;254;p7"/>
          <p:cNvSpPr/>
          <p:nvPr/>
        </p:nvSpPr>
        <p:spPr>
          <a:xfrm>
            <a:off x="2977031" y="2564359"/>
            <a:ext cx="7298724" cy="2322220"/>
          </a:xfrm>
          <a:custGeom>
            <a:avLst/>
            <a:gdLst/>
            <a:ahLst/>
            <a:cxnLst/>
            <a:rect l="l" t="t" r="r" b="b"/>
            <a:pathLst>
              <a:path w="5379755" h="1988320" extrusionOk="0">
                <a:moveTo>
                  <a:pt x="0" y="0"/>
                </a:moveTo>
                <a:lnTo>
                  <a:pt x="0" y="1988320"/>
                </a:lnTo>
                <a:lnTo>
                  <a:pt x="5379755" y="1988320"/>
                </a:lnTo>
                <a:lnTo>
                  <a:pt x="5379755" y="0"/>
                </a:lnTo>
                <a:lnTo>
                  <a:pt x="0" y="0"/>
                </a:lnTo>
                <a:close/>
                <a:moveTo>
                  <a:pt x="5318795" y="1927360"/>
                </a:moveTo>
                <a:lnTo>
                  <a:pt x="59690" y="1927360"/>
                </a:lnTo>
                <a:lnTo>
                  <a:pt x="59690" y="59690"/>
                </a:lnTo>
                <a:lnTo>
                  <a:pt x="5318795" y="59690"/>
                </a:lnTo>
                <a:lnTo>
                  <a:pt x="5318795" y="1927360"/>
                </a:lnTo>
                <a:close/>
              </a:path>
            </a:pathLst>
          </a:custGeom>
          <a:solidFill>
            <a:schemeClr val="accent6">
              <a:lumMod val="75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 name="Google Shape;255;p7"/>
          <p:cNvSpPr txBox="1"/>
          <p:nvPr/>
        </p:nvSpPr>
        <p:spPr>
          <a:xfrm>
            <a:off x="2842162" y="81296"/>
            <a:ext cx="13982798" cy="1083374"/>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n-GB" sz="6400">
                <a:solidFill>
                  <a:schemeClr val="tx1"/>
                </a:solidFill>
                <a:latin typeface="Merriweather"/>
                <a:ea typeface="Overpass"/>
                <a:cs typeface="Overpass"/>
                <a:sym typeface="Overpass"/>
              </a:rPr>
              <a:t>HOW DOES </a:t>
            </a:r>
            <a:r>
              <a:rPr lang="en-GB" sz="6400" u="none">
                <a:solidFill>
                  <a:schemeClr val="tx1"/>
                </a:solidFill>
                <a:latin typeface="Merriweather"/>
                <a:ea typeface="Overpass"/>
                <a:cs typeface="Overpass"/>
                <a:sym typeface="Overpass"/>
              </a:rPr>
              <a:t>GENDER IMPACT?</a:t>
            </a:r>
            <a:endParaRPr lang="en-GB">
              <a:solidFill>
                <a:schemeClr val="tx1"/>
              </a:solidFill>
              <a:latin typeface="Merriweather"/>
            </a:endParaRPr>
          </a:p>
        </p:txBody>
      </p:sp>
      <p:sp>
        <p:nvSpPr>
          <p:cNvPr id="256" name="Google Shape;256;p7"/>
          <p:cNvSpPr txBox="1"/>
          <p:nvPr/>
        </p:nvSpPr>
        <p:spPr>
          <a:xfrm>
            <a:off x="3125461" y="2772000"/>
            <a:ext cx="6963143" cy="1575816"/>
          </a:xfrm>
          <a:prstGeom prst="rect">
            <a:avLst/>
          </a:prstGeom>
          <a:noFill/>
          <a:ln>
            <a:noFill/>
          </a:ln>
        </p:spPr>
        <p:txBody>
          <a:bodyPr spcFirstLastPara="1" wrap="square" lIns="0" tIns="0" rIns="0" bIns="0" anchor="t" anchorCtr="0">
            <a:spAutoFit/>
          </a:bodyPr>
          <a:lstStyle/>
          <a:p>
            <a:pPr marL="0" marR="0" lvl="0" indent="0" rtl="0">
              <a:lnSpc>
                <a:spcPct val="151403"/>
              </a:lnSpc>
              <a:spcBef>
                <a:spcPts val="0"/>
              </a:spcBef>
              <a:spcAft>
                <a:spcPts val="0"/>
              </a:spcAft>
              <a:buNone/>
            </a:pPr>
            <a:r>
              <a:rPr lang="en-GB" sz="2000" b="1">
                <a:solidFill>
                  <a:schemeClr val="tx1"/>
                </a:solidFill>
                <a:latin typeface="Merriweather"/>
                <a:ea typeface="Overpass"/>
                <a:cs typeface="Overpass"/>
                <a:sym typeface="Overpass"/>
              </a:rPr>
              <a:t>1 in every 4 </a:t>
            </a:r>
            <a:r>
              <a:rPr lang="en-GB" sz="2000">
                <a:solidFill>
                  <a:schemeClr val="tx1"/>
                </a:solidFill>
                <a:latin typeface="Merriweather"/>
                <a:ea typeface="Overpass"/>
                <a:cs typeface="Overpass"/>
                <a:sym typeface="Overpass"/>
              </a:rPr>
              <a:t>women will experience DA at some point in their life.</a:t>
            </a:r>
            <a:endParaRPr lang="en-GB" sz="2000">
              <a:solidFill>
                <a:schemeClr val="tx1"/>
              </a:solidFill>
              <a:latin typeface="Merriweather"/>
            </a:endParaRPr>
          </a:p>
          <a:p>
            <a:pPr>
              <a:lnSpc>
                <a:spcPct val="150153"/>
              </a:lnSpc>
            </a:pPr>
            <a:endParaRPr lang="en-GB">
              <a:solidFill>
                <a:schemeClr val="tx1"/>
              </a:solidFill>
              <a:latin typeface="Merriweather"/>
              <a:ea typeface="Overpass"/>
              <a:cs typeface="Overpass"/>
            </a:endParaRPr>
          </a:p>
          <a:p>
            <a:pPr marL="0" marR="0" lvl="0" indent="0">
              <a:lnSpc>
                <a:spcPct val="150153"/>
              </a:lnSpc>
              <a:spcBef>
                <a:spcPts val="0"/>
              </a:spcBef>
              <a:spcAft>
                <a:spcPts val="0"/>
              </a:spcAft>
              <a:buNone/>
            </a:pPr>
            <a:r>
              <a:rPr lang="en-GB">
                <a:solidFill>
                  <a:schemeClr val="tx1"/>
                </a:solidFill>
                <a:latin typeface="Merriweather"/>
                <a:ea typeface="Overpass"/>
                <a:cs typeface="Overpass"/>
                <a:sym typeface="Overpass"/>
              </a:rPr>
              <a:t>CSEW, 2018 to 2020</a:t>
            </a:r>
            <a:endParaRPr lang="en-GB">
              <a:solidFill>
                <a:schemeClr val="tx1"/>
              </a:solidFill>
              <a:latin typeface="Merriweather"/>
            </a:endParaRPr>
          </a:p>
        </p:txBody>
      </p:sp>
      <p:sp>
        <p:nvSpPr>
          <p:cNvPr id="258" name="Google Shape;258;p7"/>
          <p:cNvSpPr txBox="1"/>
          <p:nvPr/>
        </p:nvSpPr>
        <p:spPr>
          <a:xfrm>
            <a:off x="3288272" y="1157115"/>
            <a:ext cx="14113083" cy="1034129"/>
          </a:xfrm>
          <a:prstGeom prst="rect">
            <a:avLst/>
          </a:prstGeom>
          <a:noFill/>
          <a:ln>
            <a:noFill/>
          </a:ln>
        </p:spPr>
        <p:txBody>
          <a:bodyPr spcFirstLastPara="1" wrap="square" lIns="0" tIns="0" rIns="0" bIns="0" anchor="t" anchorCtr="0">
            <a:spAutoFit/>
          </a:bodyPr>
          <a:lstStyle/>
          <a:p>
            <a:pPr marL="0" marR="0" lvl="0" indent="0" algn="ctr" rtl="0">
              <a:lnSpc>
                <a:spcPct val="139970"/>
              </a:lnSpc>
              <a:spcBef>
                <a:spcPts val="0"/>
              </a:spcBef>
              <a:spcAft>
                <a:spcPts val="0"/>
              </a:spcAft>
              <a:buNone/>
            </a:pPr>
            <a:r>
              <a:rPr lang="en-GB" sz="2400">
                <a:solidFill>
                  <a:schemeClr val="tx1"/>
                </a:solidFill>
                <a:latin typeface="Merriweather"/>
                <a:ea typeface="Overpass"/>
                <a:cs typeface="Overpass"/>
                <a:sym typeface="Overpass"/>
              </a:rPr>
              <a:t>DA </a:t>
            </a:r>
            <a:r>
              <a:rPr lang="en-GB" sz="2400" u="none">
                <a:solidFill>
                  <a:schemeClr val="tx1"/>
                </a:solidFill>
                <a:latin typeface="Merriweather"/>
                <a:ea typeface="Overpass"/>
                <a:cs typeface="Overpass"/>
                <a:sym typeface="Overpass"/>
              </a:rPr>
              <a:t>IS A GENDERED CRIME THAT DISPROPORTIONALLY </a:t>
            </a:r>
            <a:r>
              <a:rPr lang="en-GB" sz="2400">
                <a:solidFill>
                  <a:schemeClr val="tx1"/>
                </a:solidFill>
                <a:latin typeface="Merriweather"/>
                <a:ea typeface="Overpass"/>
                <a:cs typeface="Overpass"/>
                <a:sym typeface="Overpass"/>
              </a:rPr>
              <a:t>AFFECTS</a:t>
            </a:r>
            <a:r>
              <a:rPr lang="en-GB" sz="2400" u="none">
                <a:solidFill>
                  <a:schemeClr val="tx1"/>
                </a:solidFill>
                <a:latin typeface="Merriweather"/>
                <a:ea typeface="Overpass"/>
                <a:cs typeface="Overpass"/>
                <a:sym typeface="Overpass"/>
              </a:rPr>
              <a:t> WOMEN. WOMEN ARE AT A GREATER RISK OF SERIOUS HARM AND DEATH. </a:t>
            </a:r>
            <a:r>
              <a:rPr lang="en-GB" sz="2400" u="none">
                <a:solidFill>
                  <a:srgbClr val="C2D600"/>
                </a:solidFill>
                <a:latin typeface="Merriweather"/>
                <a:ea typeface="Overpass"/>
                <a:cs typeface="Overpass"/>
                <a:sym typeface="Overpass"/>
              </a:rPr>
              <a:t>​</a:t>
            </a:r>
            <a:endParaRPr lang="en-GB" sz="2400">
              <a:latin typeface="Merriweather"/>
            </a:endParaRPr>
          </a:p>
        </p:txBody>
      </p:sp>
      <p:sp>
        <p:nvSpPr>
          <p:cNvPr id="259" name="Google Shape;259;p7"/>
          <p:cNvSpPr/>
          <p:nvPr/>
        </p:nvSpPr>
        <p:spPr>
          <a:xfrm>
            <a:off x="10514517" y="5139830"/>
            <a:ext cx="7446722" cy="4473846"/>
          </a:xfrm>
          <a:custGeom>
            <a:avLst/>
            <a:gdLst/>
            <a:ahLst/>
            <a:cxnLst/>
            <a:rect l="l" t="t" r="r" b="b"/>
            <a:pathLst>
              <a:path w="5379755" h="2264955" extrusionOk="0">
                <a:moveTo>
                  <a:pt x="0" y="0"/>
                </a:moveTo>
                <a:lnTo>
                  <a:pt x="0" y="2264955"/>
                </a:lnTo>
                <a:lnTo>
                  <a:pt x="5379755" y="2264955"/>
                </a:lnTo>
                <a:lnTo>
                  <a:pt x="5379755" y="0"/>
                </a:lnTo>
                <a:lnTo>
                  <a:pt x="0" y="0"/>
                </a:lnTo>
                <a:close/>
                <a:moveTo>
                  <a:pt x="5318795" y="2203995"/>
                </a:moveTo>
                <a:lnTo>
                  <a:pt x="59690" y="2203995"/>
                </a:lnTo>
                <a:lnTo>
                  <a:pt x="59690" y="59690"/>
                </a:lnTo>
                <a:lnTo>
                  <a:pt x="5318795" y="59690"/>
                </a:lnTo>
                <a:lnTo>
                  <a:pt x="5318795" y="2203995"/>
                </a:lnTo>
                <a:close/>
              </a:path>
            </a:pathLst>
          </a:custGeom>
          <a:solidFill>
            <a:schemeClr val="accent6">
              <a:lumMod val="75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lang="en-GB" sz="1800">
              <a:solidFill>
                <a:schemeClr val="dk1"/>
              </a:solidFill>
              <a:latin typeface="Calibri"/>
              <a:ea typeface="Calibri"/>
              <a:cs typeface="Calibri"/>
              <a:sym typeface="Calibri"/>
            </a:endParaRPr>
          </a:p>
        </p:txBody>
      </p:sp>
      <p:pic>
        <p:nvPicPr>
          <p:cNvPr id="3" name="Picture 2" descr="A picture containing text&#10;&#10;Description automatically generated">
            <a:extLst>
              <a:ext uri="{FF2B5EF4-FFF2-40B4-BE49-F238E27FC236}">
                <a16:creationId xmlns:a16="http://schemas.microsoft.com/office/drawing/2014/main" id="{D59C5230-434F-BB2D-5E49-E35BC07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25754" y="9829337"/>
            <a:ext cx="2652631" cy="454805"/>
          </a:xfrm>
          <a:prstGeom prst="rect">
            <a:avLst/>
          </a:prstGeom>
        </p:spPr>
      </p:pic>
      <p:sp>
        <p:nvSpPr>
          <p:cNvPr id="4" name="Google Shape;259;p7">
            <a:extLst>
              <a:ext uri="{FF2B5EF4-FFF2-40B4-BE49-F238E27FC236}">
                <a16:creationId xmlns:a16="http://schemas.microsoft.com/office/drawing/2014/main" id="{2C603E04-CDE6-758D-0222-C1959EC4BF53}"/>
              </a:ext>
            </a:extLst>
          </p:cNvPr>
          <p:cNvSpPr/>
          <p:nvPr/>
        </p:nvSpPr>
        <p:spPr>
          <a:xfrm>
            <a:off x="2973927" y="5138506"/>
            <a:ext cx="7302040" cy="4485295"/>
          </a:xfrm>
          <a:custGeom>
            <a:avLst/>
            <a:gdLst/>
            <a:ahLst/>
            <a:cxnLst/>
            <a:rect l="l" t="t" r="r" b="b"/>
            <a:pathLst>
              <a:path w="5379755" h="2264955" extrusionOk="0">
                <a:moveTo>
                  <a:pt x="0" y="0"/>
                </a:moveTo>
                <a:lnTo>
                  <a:pt x="0" y="2264955"/>
                </a:lnTo>
                <a:lnTo>
                  <a:pt x="5379755" y="2264955"/>
                </a:lnTo>
                <a:lnTo>
                  <a:pt x="5379755" y="0"/>
                </a:lnTo>
                <a:lnTo>
                  <a:pt x="0" y="0"/>
                </a:lnTo>
                <a:close/>
                <a:moveTo>
                  <a:pt x="5318795" y="2203995"/>
                </a:moveTo>
                <a:lnTo>
                  <a:pt x="59690" y="2203995"/>
                </a:lnTo>
                <a:lnTo>
                  <a:pt x="59690" y="59690"/>
                </a:lnTo>
                <a:lnTo>
                  <a:pt x="5318795" y="59690"/>
                </a:lnTo>
                <a:lnTo>
                  <a:pt x="5318795" y="2203995"/>
                </a:lnTo>
                <a:close/>
              </a:path>
            </a:pathLst>
          </a:custGeom>
          <a:solidFill>
            <a:schemeClr val="accent6">
              <a:lumMod val="75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lang="en-GB" sz="1800">
              <a:solidFill>
                <a:schemeClr val="dk1"/>
              </a:solidFill>
              <a:latin typeface="Calibri"/>
              <a:ea typeface="Calibri"/>
              <a:cs typeface="Calibri"/>
              <a:sym typeface="Calibri"/>
            </a:endParaRPr>
          </a:p>
        </p:txBody>
      </p:sp>
      <p:sp>
        <p:nvSpPr>
          <p:cNvPr id="6" name="TextBox 5">
            <a:extLst>
              <a:ext uri="{FF2B5EF4-FFF2-40B4-BE49-F238E27FC236}">
                <a16:creationId xmlns:a16="http://schemas.microsoft.com/office/drawing/2014/main" id="{DF678ACC-56C1-28AE-913B-D5634ADF1E2B}"/>
              </a:ext>
            </a:extLst>
          </p:cNvPr>
          <p:cNvSpPr txBox="1"/>
          <p:nvPr/>
        </p:nvSpPr>
        <p:spPr>
          <a:xfrm>
            <a:off x="3148692" y="5427363"/>
            <a:ext cx="6730397" cy="4007123"/>
          </a:xfrm>
          <a:prstGeom prst="rect">
            <a:avLst/>
          </a:prstGeom>
          <a:noFill/>
        </p:spPr>
        <p:txBody>
          <a:bodyPr wrap="square" lIns="91440" tIns="45720" rIns="91440" bIns="45720" anchor="t">
            <a:spAutoFit/>
          </a:bodyPr>
          <a:lstStyle/>
          <a:p>
            <a:pPr>
              <a:lnSpc>
                <a:spcPct val="107000"/>
              </a:lnSpc>
              <a:spcAft>
                <a:spcPts val="800"/>
              </a:spcAft>
              <a:tabLst>
                <a:tab pos="457200" algn="l"/>
              </a:tabLst>
            </a:pPr>
            <a:r>
              <a:rPr lang="en-GB" sz="2000" kern="100">
                <a:effectLst/>
                <a:latin typeface="Merriweather"/>
                <a:ea typeface="Calibri"/>
                <a:cs typeface="Times New Roman"/>
              </a:rPr>
              <a:t>In March 2022, </a:t>
            </a:r>
            <a:r>
              <a:rPr lang="en-GB" sz="2000" b="1" kern="100">
                <a:effectLst/>
                <a:latin typeface="Merriweather"/>
                <a:ea typeface="Calibri"/>
                <a:cs typeface="Times New Roman"/>
              </a:rPr>
              <a:t>1.7 million women</a:t>
            </a:r>
            <a:r>
              <a:rPr lang="en-GB" sz="2000" kern="100">
                <a:effectLst/>
                <a:latin typeface="Merriweather"/>
                <a:ea typeface="Calibri"/>
                <a:cs typeface="Times New Roman"/>
              </a:rPr>
              <a:t> and </a:t>
            </a:r>
            <a:r>
              <a:rPr lang="en-GB" sz="2000" b="1" kern="100">
                <a:effectLst/>
                <a:latin typeface="Merriweather"/>
                <a:ea typeface="Calibri"/>
                <a:cs typeface="Times New Roman"/>
              </a:rPr>
              <a:t>699,000</a:t>
            </a:r>
            <a:r>
              <a:rPr lang="en-GB" sz="2000" b="1" kern="100">
                <a:latin typeface="Merriweather"/>
                <a:ea typeface="Calibri"/>
                <a:cs typeface="Times New Roman"/>
              </a:rPr>
              <a:t> men</a:t>
            </a:r>
            <a:r>
              <a:rPr lang="en-GB" sz="2000" kern="100">
                <a:effectLst/>
                <a:latin typeface="Merriweather"/>
                <a:ea typeface="Calibri"/>
                <a:cs typeface="Times New Roman"/>
              </a:rPr>
              <a:t> experienced domestic abuse in the previous 12 months.</a:t>
            </a:r>
            <a:r>
              <a:rPr lang="en-GB" sz="2000" kern="100">
                <a:latin typeface="Merriweather"/>
                <a:ea typeface="Calibri"/>
                <a:cs typeface="Times New Roman"/>
              </a:rPr>
              <a:t> </a:t>
            </a:r>
            <a:endParaRPr lang="en-GB" sz="2000" kern="100">
              <a:effectLst/>
              <a:latin typeface="Merriweather"/>
              <a:ea typeface="Calibri"/>
              <a:cs typeface="Times New Roman" panose="02020603050405020304" pitchFamily="18" charset="0"/>
            </a:endParaRPr>
          </a:p>
          <a:p>
            <a:pPr>
              <a:lnSpc>
                <a:spcPct val="107000"/>
              </a:lnSpc>
              <a:spcAft>
                <a:spcPts val="800"/>
              </a:spcAft>
              <a:tabLst>
                <a:tab pos="457200" algn="l"/>
              </a:tabLst>
            </a:pPr>
            <a:r>
              <a:rPr lang="en-GB" sz="2000" kern="100">
                <a:effectLst/>
                <a:latin typeface="Merriweather"/>
                <a:ea typeface="Calibri"/>
                <a:cs typeface="Times New Roman"/>
              </a:rPr>
              <a:t>We know that all victims, regardless of gender struggle to disclose about domestic abuse and therefore the figures are not simply because men are underreporting. </a:t>
            </a:r>
            <a:r>
              <a:rPr lang="en-GB" sz="2000" b="1" kern="100">
                <a:effectLst/>
                <a:latin typeface="Merriweather"/>
                <a:ea typeface="Calibri"/>
                <a:cs typeface="Times New Roman"/>
              </a:rPr>
              <a:t>All victims are underreporting.</a:t>
            </a:r>
            <a:r>
              <a:rPr lang="en-GB" sz="2000" kern="100">
                <a:effectLst/>
                <a:latin typeface="Merriweather"/>
                <a:ea typeface="Calibri"/>
                <a:cs typeface="Times New Roman"/>
              </a:rPr>
              <a:t> </a:t>
            </a:r>
            <a:endParaRPr lang="en-GB" sz="2000" kern="100">
              <a:latin typeface="Merriweather"/>
              <a:ea typeface="Calibri"/>
              <a:cs typeface="Times New Roman"/>
            </a:endParaRPr>
          </a:p>
          <a:p>
            <a:pPr>
              <a:lnSpc>
                <a:spcPct val="107000"/>
              </a:lnSpc>
              <a:spcAft>
                <a:spcPts val="800"/>
              </a:spcAft>
              <a:tabLst>
                <a:tab pos="457200" algn="l"/>
              </a:tabLst>
            </a:pPr>
            <a:r>
              <a:rPr lang="en-GB" sz="2000" kern="100">
                <a:effectLst/>
                <a:latin typeface="Merriweather"/>
                <a:ea typeface="Calibri"/>
                <a:cs typeface="Times New Roman"/>
              </a:rPr>
              <a:t>On average high-risk victims live with domestic abuse for </a:t>
            </a:r>
            <a:r>
              <a:rPr lang="en-GB" sz="2000" b="1" kern="100">
                <a:effectLst/>
                <a:latin typeface="Merriweather"/>
                <a:ea typeface="Calibri"/>
                <a:cs typeface="Times New Roman"/>
              </a:rPr>
              <a:t>2.3 years</a:t>
            </a:r>
            <a:r>
              <a:rPr lang="en-GB" sz="2000" kern="100">
                <a:effectLst/>
                <a:latin typeface="Merriweather"/>
                <a:ea typeface="Calibri"/>
                <a:cs typeface="Times New Roman"/>
              </a:rPr>
              <a:t> and medium risk victims for</a:t>
            </a:r>
            <a:r>
              <a:rPr lang="en-GB" sz="2000" b="1" kern="100">
                <a:effectLst/>
                <a:latin typeface="Merriweather"/>
                <a:ea typeface="Calibri"/>
                <a:cs typeface="Times New Roman"/>
              </a:rPr>
              <a:t> 3 years </a:t>
            </a:r>
            <a:r>
              <a:rPr lang="en-GB" sz="2000" kern="100">
                <a:effectLst/>
                <a:latin typeface="Merriweather"/>
                <a:ea typeface="Calibri"/>
                <a:cs typeface="Times New Roman"/>
              </a:rPr>
              <a:t>before getting help. </a:t>
            </a:r>
            <a:endParaRPr lang="en-GB" sz="2000" kern="100">
              <a:latin typeface="Merriweather"/>
              <a:ea typeface="Calibri" panose="020F0502020204030204" pitchFamily="34" charset="0"/>
              <a:cs typeface="Times New Roman"/>
            </a:endParaRPr>
          </a:p>
          <a:p>
            <a:pPr>
              <a:lnSpc>
                <a:spcPct val="107000"/>
              </a:lnSpc>
              <a:spcAft>
                <a:spcPts val="800"/>
              </a:spcAft>
              <a:tabLst>
                <a:tab pos="457200" algn="l"/>
              </a:tabLst>
            </a:pPr>
            <a:r>
              <a:rPr lang="en-GB" kern="100">
                <a:latin typeface="Merriweather"/>
                <a:ea typeface="Calibri"/>
                <a:cs typeface="Times New Roman"/>
              </a:rPr>
              <a:t> </a:t>
            </a:r>
            <a:r>
              <a:rPr lang="en-GB" err="1">
                <a:solidFill>
                  <a:srgbClr val="000000"/>
                </a:solidFill>
                <a:latin typeface="Merriweather"/>
              </a:rPr>
              <a:t>SafeLives</a:t>
            </a:r>
            <a:r>
              <a:rPr lang="en-GB">
                <a:solidFill>
                  <a:srgbClr val="000000"/>
                </a:solidFill>
                <a:latin typeface="Merriweather"/>
              </a:rPr>
              <a:t> 2015</a:t>
            </a:r>
            <a:endParaRPr lang="en-GB" kern="100">
              <a:effectLst/>
              <a:latin typeface="Merriweather"/>
              <a:ea typeface="Calibri" panose="020F0502020204030204" pitchFamily="34" charset="0"/>
              <a:cs typeface="Times New Roman"/>
            </a:endParaRPr>
          </a:p>
        </p:txBody>
      </p:sp>
      <p:sp>
        <p:nvSpPr>
          <p:cNvPr id="8" name="TextBox 7">
            <a:extLst>
              <a:ext uri="{FF2B5EF4-FFF2-40B4-BE49-F238E27FC236}">
                <a16:creationId xmlns:a16="http://schemas.microsoft.com/office/drawing/2014/main" id="{581FDE20-01EA-77F6-5FBE-CCC47F4587D3}"/>
              </a:ext>
            </a:extLst>
          </p:cNvPr>
          <p:cNvSpPr txBox="1"/>
          <p:nvPr/>
        </p:nvSpPr>
        <p:spPr>
          <a:xfrm>
            <a:off x="10600815" y="2765634"/>
            <a:ext cx="6909802" cy="1886670"/>
          </a:xfrm>
          <a:prstGeom prst="rect">
            <a:avLst/>
          </a:prstGeom>
          <a:noFill/>
        </p:spPr>
        <p:txBody>
          <a:bodyPr wrap="square" lIns="91440" tIns="45720" rIns="91440" bIns="45720" anchor="t">
            <a:spAutoFit/>
          </a:bodyPr>
          <a:lstStyle/>
          <a:p>
            <a:pPr marL="457200" lvl="1">
              <a:lnSpc>
                <a:spcPct val="107000"/>
              </a:lnSpc>
              <a:spcAft>
                <a:spcPts val="800"/>
              </a:spcAft>
              <a:tabLst>
                <a:tab pos="914400" algn="l"/>
              </a:tabLst>
            </a:pPr>
            <a:r>
              <a:rPr lang="en-GB" sz="2000" kern="100">
                <a:effectLst/>
                <a:latin typeface="Merriweather"/>
                <a:ea typeface="Calibri"/>
                <a:cs typeface="Times New Roman"/>
              </a:rPr>
              <a:t>The overwhelming majority of female domestic homicide victims are killed by men. Between 2017-2019 </a:t>
            </a:r>
            <a:r>
              <a:rPr lang="en-GB" sz="2000" b="1" kern="100">
                <a:effectLst/>
                <a:latin typeface="Merriweather"/>
                <a:ea typeface="Calibri"/>
                <a:cs typeface="Times New Roman"/>
              </a:rPr>
              <a:t>77% of victims were female </a:t>
            </a:r>
            <a:r>
              <a:rPr lang="en-GB" sz="2000" kern="100">
                <a:effectLst/>
                <a:latin typeface="Merriweather"/>
                <a:ea typeface="Calibri"/>
                <a:cs typeface="Times New Roman"/>
              </a:rPr>
              <a:t>and</a:t>
            </a:r>
            <a:r>
              <a:rPr lang="en-GB" sz="2000" b="1" kern="100">
                <a:effectLst/>
                <a:latin typeface="Merriweather"/>
                <a:ea typeface="Calibri"/>
                <a:cs typeface="Times New Roman"/>
              </a:rPr>
              <a:t> 96% of suspects were male.</a:t>
            </a:r>
            <a:endParaRPr lang="en-US" sz="2000" b="1">
              <a:latin typeface="Merriweather"/>
              <a:ea typeface="Calibri"/>
              <a:cs typeface="Times New Roman"/>
            </a:endParaRPr>
          </a:p>
          <a:p>
            <a:pPr marL="457200" lvl="1">
              <a:lnSpc>
                <a:spcPct val="107000"/>
              </a:lnSpc>
              <a:spcAft>
                <a:spcPts val="800"/>
              </a:spcAft>
              <a:tabLst>
                <a:tab pos="914400" algn="l"/>
              </a:tabLst>
            </a:pPr>
            <a:r>
              <a:rPr lang="en-GB" sz="2000" kern="100">
                <a:latin typeface="Merriweather"/>
                <a:ea typeface="Calibri"/>
                <a:cs typeface="Times New Roman"/>
              </a:rPr>
              <a:t> </a:t>
            </a:r>
            <a:r>
              <a:rPr lang="en-GB" kern="100">
                <a:effectLst/>
                <a:latin typeface="Merriweather"/>
                <a:ea typeface="Calibri"/>
                <a:cs typeface="Times New Roman"/>
              </a:rPr>
              <a:t>ONS, 2020A</a:t>
            </a:r>
            <a:endParaRPr lang="en-GB" kern="100">
              <a:latin typeface="Merriweather"/>
              <a:ea typeface="Calibri"/>
              <a:cs typeface="Times New Roman"/>
            </a:endParaRPr>
          </a:p>
        </p:txBody>
      </p:sp>
      <p:sp>
        <p:nvSpPr>
          <p:cNvPr id="10" name="TextBox 9">
            <a:extLst>
              <a:ext uri="{FF2B5EF4-FFF2-40B4-BE49-F238E27FC236}">
                <a16:creationId xmlns:a16="http://schemas.microsoft.com/office/drawing/2014/main" id="{73373F9E-742A-E3F3-87A4-A42334029195}"/>
              </a:ext>
            </a:extLst>
          </p:cNvPr>
          <p:cNvSpPr txBox="1"/>
          <p:nvPr/>
        </p:nvSpPr>
        <p:spPr>
          <a:xfrm>
            <a:off x="10709757" y="5485970"/>
            <a:ext cx="6555043" cy="3016210"/>
          </a:xfrm>
          <a:prstGeom prst="rect">
            <a:avLst/>
          </a:prstGeom>
          <a:noFill/>
        </p:spPr>
        <p:txBody>
          <a:bodyPr wrap="square" lIns="91440" tIns="45720" rIns="91440" bIns="45720" anchor="t">
            <a:spAutoFit/>
          </a:bodyPr>
          <a:lstStyle/>
          <a:p>
            <a:r>
              <a:rPr lang="en-GB" sz="2000">
                <a:latin typeface="Merriweather"/>
                <a:ea typeface="Calibri"/>
                <a:cs typeface="Times New Roman"/>
              </a:rPr>
              <a:t>Almost half </a:t>
            </a:r>
            <a:r>
              <a:rPr lang="en-GB" sz="2000" b="1">
                <a:latin typeface="Merriweather"/>
                <a:ea typeface="Calibri"/>
                <a:cs typeface="Times New Roman"/>
              </a:rPr>
              <a:t>(48%) </a:t>
            </a:r>
            <a:r>
              <a:rPr lang="en-GB" sz="2000">
                <a:latin typeface="Merriweather"/>
                <a:ea typeface="Calibri"/>
                <a:cs typeface="Times New Roman"/>
              </a:rPr>
              <a:t>of all adult female homicide victims were killed in a domestic homicide. In contrast, </a:t>
            </a:r>
            <a:r>
              <a:rPr lang="en-GB" sz="2000" b="1">
                <a:latin typeface="Merriweather"/>
                <a:ea typeface="Calibri"/>
                <a:cs typeface="Times New Roman"/>
              </a:rPr>
              <a:t>8%</a:t>
            </a:r>
            <a:r>
              <a:rPr lang="en-GB" sz="2000">
                <a:latin typeface="Merriweather"/>
                <a:ea typeface="Calibri"/>
                <a:cs typeface="Times New Roman"/>
              </a:rPr>
              <a:t> of male victims were victims of domestic homicide.</a:t>
            </a:r>
            <a:endParaRPr lang="en-US" sz="2000"/>
          </a:p>
          <a:p>
            <a:endParaRPr lang="en-GB" sz="2400">
              <a:latin typeface="Merriweather"/>
              <a:ea typeface="Calibri"/>
              <a:cs typeface="Times New Roman"/>
            </a:endParaRPr>
          </a:p>
          <a:p>
            <a:endParaRPr lang="en-GB" sz="2400">
              <a:latin typeface="Merriweather"/>
              <a:ea typeface="Calibri"/>
              <a:cs typeface="Times New Roman"/>
            </a:endParaRPr>
          </a:p>
          <a:p>
            <a:endParaRPr lang="en-GB" sz="2400">
              <a:latin typeface="Merriweather"/>
              <a:ea typeface="Calibri"/>
              <a:cs typeface="Times New Roman"/>
            </a:endParaRPr>
          </a:p>
          <a:p>
            <a:endParaRPr lang="en-GB" sz="2400">
              <a:latin typeface="Merriweather"/>
              <a:ea typeface="Calibri"/>
              <a:cs typeface="Times New Roman"/>
            </a:endParaRPr>
          </a:p>
          <a:p>
            <a:r>
              <a:rPr lang="en-GB">
                <a:latin typeface="Merriweather"/>
                <a:ea typeface="Calibri"/>
                <a:cs typeface="Times New Roman"/>
              </a:rPr>
              <a:t> ONS, 2019</a:t>
            </a:r>
            <a:endParaRPr lang="en-GB" sz="2400">
              <a:latin typeface="Merriweather"/>
              <a:ea typeface="Calibri"/>
              <a:cs typeface="Times New Roman"/>
            </a:endParaRPr>
          </a:p>
        </p:txBody>
      </p:sp>
      <p:pic>
        <p:nvPicPr>
          <p:cNvPr id="7" name="Picture 6" descr="Logo&#10;&#10;Description automatically generated with low confidence">
            <a:extLst>
              <a:ext uri="{FF2B5EF4-FFF2-40B4-BE49-F238E27FC236}">
                <a16:creationId xmlns:a16="http://schemas.microsoft.com/office/drawing/2014/main" id="{0A5F5505-8C06-6B19-0A1A-67F60AC48C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640" y="199254"/>
            <a:ext cx="2019300" cy="1569720"/>
          </a:xfrm>
          <a:prstGeom prst="rect">
            <a:avLst/>
          </a:prstGeom>
        </p:spPr>
      </p:pic>
      <p:sp>
        <p:nvSpPr>
          <p:cNvPr id="5" name="Google Shape;254;p7">
            <a:extLst>
              <a:ext uri="{FF2B5EF4-FFF2-40B4-BE49-F238E27FC236}">
                <a16:creationId xmlns:a16="http://schemas.microsoft.com/office/drawing/2014/main" id="{6DCEF40B-E04B-EBD8-DC52-13D4A78111C9}"/>
              </a:ext>
            </a:extLst>
          </p:cNvPr>
          <p:cNvSpPr/>
          <p:nvPr/>
        </p:nvSpPr>
        <p:spPr>
          <a:xfrm>
            <a:off x="10525144" y="2564359"/>
            <a:ext cx="7449686" cy="2322220"/>
          </a:xfrm>
          <a:custGeom>
            <a:avLst/>
            <a:gdLst/>
            <a:ahLst/>
            <a:cxnLst/>
            <a:rect l="l" t="t" r="r" b="b"/>
            <a:pathLst>
              <a:path w="5379755" h="1988320" extrusionOk="0">
                <a:moveTo>
                  <a:pt x="0" y="0"/>
                </a:moveTo>
                <a:lnTo>
                  <a:pt x="0" y="1988320"/>
                </a:lnTo>
                <a:lnTo>
                  <a:pt x="5379755" y="1988320"/>
                </a:lnTo>
                <a:lnTo>
                  <a:pt x="5379755" y="0"/>
                </a:lnTo>
                <a:lnTo>
                  <a:pt x="0" y="0"/>
                </a:lnTo>
                <a:close/>
                <a:moveTo>
                  <a:pt x="5318795" y="1927360"/>
                </a:moveTo>
                <a:lnTo>
                  <a:pt x="59690" y="1927360"/>
                </a:lnTo>
                <a:lnTo>
                  <a:pt x="59690" y="59690"/>
                </a:lnTo>
                <a:lnTo>
                  <a:pt x="5318795" y="59690"/>
                </a:lnTo>
                <a:lnTo>
                  <a:pt x="5318795" y="1927360"/>
                </a:lnTo>
                <a:close/>
              </a:path>
            </a:pathLst>
          </a:custGeom>
          <a:solidFill>
            <a:schemeClr val="accent6">
              <a:lumMod val="75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3" name="Google Shape;273;p8"/>
          <p:cNvSpPr txBox="1"/>
          <p:nvPr/>
        </p:nvSpPr>
        <p:spPr>
          <a:xfrm>
            <a:off x="2429358" y="2598"/>
            <a:ext cx="15087138" cy="1083374"/>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US" sz="6400">
                <a:latin typeface="Merriweather"/>
                <a:ea typeface="Overpass"/>
                <a:cs typeface="Overpass"/>
                <a:sym typeface="Overpass"/>
              </a:rPr>
              <a:t>DA &amp; COECRIVE CONTROL</a:t>
            </a:r>
            <a:endParaRPr lang="en-US" sz="6400">
              <a:latin typeface="Merriweather"/>
            </a:endParaRPr>
          </a:p>
        </p:txBody>
      </p:sp>
      <p:sp>
        <p:nvSpPr>
          <p:cNvPr id="274" name="Google Shape;274;p8"/>
          <p:cNvSpPr/>
          <p:nvPr/>
        </p:nvSpPr>
        <p:spPr>
          <a:xfrm>
            <a:off x="2667042" y="1617449"/>
            <a:ext cx="15087139" cy="8251909"/>
          </a:xfrm>
          <a:custGeom>
            <a:avLst/>
            <a:gdLst/>
            <a:ahLst/>
            <a:cxnLst/>
            <a:rect l="l" t="t" r="r" b="b"/>
            <a:pathLst>
              <a:path w="10552268" h="5771562" extrusionOk="0">
                <a:moveTo>
                  <a:pt x="0" y="0"/>
                </a:moveTo>
                <a:lnTo>
                  <a:pt x="0" y="5771562"/>
                </a:lnTo>
                <a:lnTo>
                  <a:pt x="10552268" y="5771562"/>
                </a:lnTo>
                <a:lnTo>
                  <a:pt x="10552268" y="0"/>
                </a:lnTo>
                <a:lnTo>
                  <a:pt x="0" y="0"/>
                </a:lnTo>
                <a:close/>
                <a:moveTo>
                  <a:pt x="10491308" y="5710602"/>
                </a:moveTo>
                <a:lnTo>
                  <a:pt x="59690" y="5710602"/>
                </a:lnTo>
                <a:lnTo>
                  <a:pt x="59690" y="59690"/>
                </a:lnTo>
                <a:lnTo>
                  <a:pt x="10491308" y="59690"/>
                </a:lnTo>
                <a:lnTo>
                  <a:pt x="10491308" y="571060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6" name="Google Shape;276;p8"/>
          <p:cNvSpPr/>
          <p:nvPr/>
        </p:nvSpPr>
        <p:spPr>
          <a:xfrm>
            <a:off x="-9623" y="-5715"/>
            <a:ext cx="2295525" cy="10292715"/>
          </a:xfrm>
          <a:prstGeom prst="rect">
            <a:avLst/>
          </a:prstGeom>
          <a:solidFill>
            <a:schemeClr val="accent6">
              <a:lumMod val="75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 name="Picture 1" descr="A picture containing text&#10;&#10;Description automatically generated">
            <a:extLst>
              <a:ext uri="{FF2B5EF4-FFF2-40B4-BE49-F238E27FC236}">
                <a16:creationId xmlns:a16="http://schemas.microsoft.com/office/drawing/2014/main" id="{8D1DD6ED-7E72-604A-204C-C6401EBDBB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69243" y="9787715"/>
            <a:ext cx="3105517" cy="497937"/>
          </a:xfrm>
          <a:prstGeom prst="rect">
            <a:avLst/>
          </a:prstGeom>
        </p:spPr>
      </p:pic>
      <p:sp>
        <p:nvSpPr>
          <p:cNvPr id="8" name="Google Shape;315;p10">
            <a:extLst>
              <a:ext uri="{FF2B5EF4-FFF2-40B4-BE49-F238E27FC236}">
                <a16:creationId xmlns:a16="http://schemas.microsoft.com/office/drawing/2014/main" id="{ACBD4604-81DA-B1DA-BF49-C5F7FD8553FD}"/>
              </a:ext>
            </a:extLst>
          </p:cNvPr>
          <p:cNvSpPr/>
          <p:nvPr/>
        </p:nvSpPr>
        <p:spPr>
          <a:xfrm>
            <a:off x="11037068" y="2605329"/>
            <a:ext cx="6484430" cy="6404536"/>
          </a:xfrm>
          <a:custGeom>
            <a:avLst/>
            <a:gdLst/>
            <a:ahLst/>
            <a:cxnLst/>
            <a:rect l="l" t="t" r="r" b="b"/>
            <a:pathLst>
              <a:path w="9318872" h="9191507" extrusionOk="0">
                <a:moveTo>
                  <a:pt x="0" y="0"/>
                </a:moveTo>
                <a:lnTo>
                  <a:pt x="9318871" y="0"/>
                </a:lnTo>
                <a:lnTo>
                  <a:pt x="9318871" y="9191506"/>
                </a:lnTo>
                <a:lnTo>
                  <a:pt x="0" y="9191506"/>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 name="TextBox 8">
            <a:extLst>
              <a:ext uri="{FF2B5EF4-FFF2-40B4-BE49-F238E27FC236}">
                <a16:creationId xmlns:a16="http://schemas.microsoft.com/office/drawing/2014/main" id="{91CE6DB3-2786-80BE-F0D8-6D07F4A8B010}"/>
              </a:ext>
            </a:extLst>
          </p:cNvPr>
          <p:cNvSpPr txBox="1"/>
          <p:nvPr/>
        </p:nvSpPr>
        <p:spPr>
          <a:xfrm>
            <a:off x="11608754" y="1526064"/>
            <a:ext cx="7635240" cy="830997"/>
          </a:xfrm>
          <a:prstGeom prst="rect">
            <a:avLst/>
          </a:prstGeom>
          <a:noFill/>
        </p:spPr>
        <p:txBody>
          <a:bodyPr wrap="square" rtlCol="0">
            <a:spAutoFit/>
          </a:bodyPr>
          <a:lstStyle/>
          <a:p>
            <a:r>
              <a:rPr lang="en-GB" sz="2400" b="1">
                <a:solidFill>
                  <a:schemeClr val="tx1"/>
                </a:solidFill>
                <a:latin typeface="Overpass"/>
                <a:ea typeface="Overpass"/>
                <a:cs typeface="Overpass"/>
                <a:sym typeface="Overpass"/>
              </a:rPr>
              <a:t>DULU</a:t>
            </a:r>
            <a:r>
              <a:rPr lang="en-GB" sz="2400" b="1" u="none">
                <a:solidFill>
                  <a:schemeClr val="tx1"/>
                </a:solidFill>
                <a:latin typeface="Overpass"/>
                <a:ea typeface="Overpass"/>
                <a:cs typeface="Overpass"/>
                <a:sym typeface="Overpass"/>
              </a:rPr>
              <a:t>TH POWER &amp; CONTROL WHEEL</a:t>
            </a:r>
            <a:endParaRPr lang="en-GB" sz="2400">
              <a:solidFill>
                <a:schemeClr val="tx1"/>
              </a:solidFill>
            </a:endParaRPr>
          </a:p>
          <a:p>
            <a:endParaRPr lang="en-GB" sz="2400"/>
          </a:p>
        </p:txBody>
      </p:sp>
      <p:sp>
        <p:nvSpPr>
          <p:cNvPr id="5" name="TextBox 4">
            <a:extLst>
              <a:ext uri="{FF2B5EF4-FFF2-40B4-BE49-F238E27FC236}">
                <a16:creationId xmlns:a16="http://schemas.microsoft.com/office/drawing/2014/main" id="{3B962033-3D62-78C3-2391-25CA22F6837A}"/>
              </a:ext>
            </a:extLst>
          </p:cNvPr>
          <p:cNvSpPr txBox="1"/>
          <p:nvPr/>
        </p:nvSpPr>
        <p:spPr>
          <a:xfrm>
            <a:off x="11920651" y="2091926"/>
            <a:ext cx="4881465" cy="1015663"/>
          </a:xfrm>
          <a:prstGeom prst="rect">
            <a:avLst/>
          </a:prstGeom>
          <a:noFill/>
        </p:spPr>
        <p:txBody>
          <a:bodyPr wrap="square" rtlCol="0">
            <a:spAutoFit/>
          </a:bodyPr>
          <a:lstStyle/>
          <a:p>
            <a:endParaRPr lang="en-US" sz="2000" b="1">
              <a:solidFill>
                <a:srgbClr val="121212"/>
              </a:solidFill>
              <a:latin typeface="Overpass"/>
            </a:endParaRPr>
          </a:p>
          <a:p>
            <a:endParaRPr lang="en-US" sz="2000" b="1">
              <a:solidFill>
                <a:srgbClr val="121212"/>
              </a:solidFill>
              <a:latin typeface="Overpass"/>
            </a:endParaRPr>
          </a:p>
          <a:p>
            <a:endParaRPr lang="en-GB" sz="2000">
              <a:latin typeface="Overpass" panose="020B0604020202020204" charset="0"/>
            </a:endParaRPr>
          </a:p>
        </p:txBody>
      </p:sp>
      <p:sp>
        <p:nvSpPr>
          <p:cNvPr id="10" name="TextBox 9">
            <a:extLst>
              <a:ext uri="{FF2B5EF4-FFF2-40B4-BE49-F238E27FC236}">
                <a16:creationId xmlns:a16="http://schemas.microsoft.com/office/drawing/2014/main" id="{1A8548AA-DEAF-3E29-7299-9F028899916A}"/>
              </a:ext>
            </a:extLst>
          </p:cNvPr>
          <p:cNvSpPr txBox="1"/>
          <p:nvPr/>
        </p:nvSpPr>
        <p:spPr>
          <a:xfrm>
            <a:off x="10758822" y="9109059"/>
            <a:ext cx="9153524" cy="338554"/>
          </a:xfrm>
          <a:prstGeom prst="rect">
            <a:avLst/>
          </a:prstGeom>
          <a:noFill/>
        </p:spPr>
        <p:txBody>
          <a:bodyPr wrap="square" lIns="91440" tIns="45720" rIns="91440" bIns="45720" anchor="t">
            <a:spAutoFit/>
          </a:bodyPr>
          <a:lstStyle/>
          <a:p>
            <a:r>
              <a:rPr lang="en-US" sz="1600">
                <a:hlinkClick r:id="rId5" tooltip="https://www.youtube.com/watch?v=kqf1xych3tk"/>
              </a:rPr>
              <a:t>I Know He Loves Me - Intimate Partner Violence (IPV) Awareness (youtube.com)</a:t>
            </a:r>
            <a:endParaRPr lang="en-GB" sz="1600"/>
          </a:p>
        </p:txBody>
      </p:sp>
      <p:sp>
        <p:nvSpPr>
          <p:cNvPr id="12" name="TextBox 11">
            <a:extLst>
              <a:ext uri="{FF2B5EF4-FFF2-40B4-BE49-F238E27FC236}">
                <a16:creationId xmlns:a16="http://schemas.microsoft.com/office/drawing/2014/main" id="{8AF69519-40D7-2320-99A1-364AF85FF0AA}"/>
              </a:ext>
            </a:extLst>
          </p:cNvPr>
          <p:cNvSpPr txBox="1"/>
          <p:nvPr/>
        </p:nvSpPr>
        <p:spPr>
          <a:xfrm>
            <a:off x="2432959" y="119567"/>
            <a:ext cx="8353185" cy="7232749"/>
          </a:xfrm>
          <a:prstGeom prst="rect">
            <a:avLst/>
          </a:prstGeom>
          <a:noFill/>
        </p:spPr>
        <p:txBody>
          <a:bodyPr wrap="square" lIns="91440" tIns="45720" rIns="91440" bIns="45720" anchor="t">
            <a:spAutoFit/>
          </a:bodyPr>
          <a:lstStyle/>
          <a:p>
            <a:endParaRPr lang="en-GB" sz="2000" i="1">
              <a:solidFill>
                <a:schemeClr val="tx1"/>
              </a:solidFill>
              <a:latin typeface="Merriweather"/>
            </a:endParaRPr>
          </a:p>
          <a:p>
            <a:endParaRPr lang="en-GB" sz="2400" i="1">
              <a:solidFill>
                <a:schemeClr val="tx1"/>
              </a:solidFill>
            </a:endParaRPr>
          </a:p>
          <a:p>
            <a:endParaRPr lang="en-US" sz="2000">
              <a:latin typeface="Merriweather"/>
            </a:endParaRPr>
          </a:p>
          <a:p>
            <a:r>
              <a:rPr lang="en-US" sz="2000" dirty="0">
                <a:latin typeface="Merriweather"/>
              </a:rPr>
              <a:t>Biderman (</a:t>
            </a:r>
            <a:r>
              <a:rPr lang="en-US" sz="2000" dirty="0">
                <a:solidFill>
                  <a:srgbClr val="121212"/>
                </a:solidFill>
                <a:latin typeface="Merriweather"/>
              </a:rPr>
              <a:t>1956) </a:t>
            </a:r>
            <a:r>
              <a:rPr lang="en-US" sz="2000" dirty="0">
                <a:latin typeface="Merriweather"/>
              </a:rPr>
              <a:t>conducted a study that is still used today to understand why people comply with an abuser. Biderman identified specific factors that were used to control American prisoners of war who were captured and subject to torture. The study's aim was to understand why prisoners were cooperative. It identified specific risk factors that explained this:</a:t>
            </a:r>
            <a:endParaRPr lang="en-US" dirty="0"/>
          </a:p>
          <a:p>
            <a:r>
              <a:rPr lang="en-US" sz="2000" dirty="0">
                <a:latin typeface="Merriweather"/>
              </a:rPr>
              <a:t> </a:t>
            </a:r>
            <a:r>
              <a:rPr lang="en-US" sz="2000" b="1" dirty="0">
                <a:solidFill>
                  <a:srgbClr val="121212"/>
                </a:solidFill>
                <a:latin typeface="Merriweather"/>
              </a:rPr>
              <a:t>Isolation, Exhaustion, Threats, Lack of Sleep, Humiliation.</a:t>
            </a:r>
            <a:endParaRPr lang="en-US"/>
          </a:p>
          <a:p>
            <a:endParaRPr lang="en-US" sz="2000" b="0" i="0">
              <a:solidFill>
                <a:srgbClr val="121212"/>
              </a:solidFill>
              <a:effectLst/>
              <a:latin typeface="Merriweather"/>
            </a:endParaRPr>
          </a:p>
          <a:p>
            <a:r>
              <a:rPr lang="en-US" sz="2000" b="0" i="0" dirty="0">
                <a:solidFill>
                  <a:srgbClr val="121212"/>
                </a:solidFill>
                <a:effectLst/>
                <a:latin typeface="Merriweather"/>
              </a:rPr>
              <a:t>Harvard psychiatrist and trauma specialist Judith Herman</a:t>
            </a:r>
            <a:r>
              <a:rPr lang="en-US" sz="2000" dirty="0">
                <a:solidFill>
                  <a:srgbClr val="121212"/>
                </a:solidFill>
                <a:latin typeface="Merriweather"/>
              </a:rPr>
              <a:t> </a:t>
            </a:r>
            <a:r>
              <a:rPr lang="en-US" sz="2000" b="0" i="0" dirty="0">
                <a:solidFill>
                  <a:srgbClr val="121212"/>
                </a:solidFill>
                <a:effectLst/>
                <a:latin typeface="Merriweather"/>
              </a:rPr>
              <a:t>later </a:t>
            </a:r>
            <a:r>
              <a:rPr lang="en-US" sz="2000" dirty="0">
                <a:solidFill>
                  <a:srgbClr val="121212"/>
                </a:solidFill>
                <a:latin typeface="Merriweather"/>
              </a:rPr>
              <a:t>wrote-</a:t>
            </a:r>
            <a:endParaRPr lang="en-US" sz="2000" b="0" i="0" dirty="0">
              <a:solidFill>
                <a:srgbClr val="121212"/>
              </a:solidFill>
              <a:effectLst/>
              <a:latin typeface="Merriweather"/>
            </a:endParaRPr>
          </a:p>
          <a:p>
            <a:endParaRPr lang="en-US" sz="2000">
              <a:solidFill>
                <a:srgbClr val="121212"/>
              </a:solidFill>
              <a:latin typeface="Merriweather"/>
            </a:endParaRPr>
          </a:p>
          <a:p>
            <a:r>
              <a:rPr lang="en-US" sz="2000" i="1" dirty="0">
                <a:solidFill>
                  <a:srgbClr val="121212"/>
                </a:solidFill>
                <a:latin typeface="Merriweather"/>
              </a:rPr>
              <a:t> </a:t>
            </a:r>
            <a:r>
              <a:rPr lang="en-US" sz="2000" b="0" i="1" dirty="0">
                <a:solidFill>
                  <a:srgbClr val="121212"/>
                </a:solidFill>
                <a:effectLst/>
                <a:latin typeface="Merriweather"/>
              </a:rPr>
              <a:t>“The [coercive] methods that enable one human being to enslave another are remarkably consistent.” In situations of domestic abuse, the effect of coercive control is the same: the perpetrator becomes “the most powerful person” in the victim’s life, and their psychology is “shaped by the [perpetrator’s] actions and beliefs”</a:t>
            </a:r>
            <a:r>
              <a:rPr lang="en-US" sz="2000" b="0" i="0" dirty="0">
                <a:solidFill>
                  <a:srgbClr val="121212"/>
                </a:solidFill>
                <a:effectLst/>
                <a:latin typeface="Merriweather"/>
              </a:rPr>
              <a:t>.</a:t>
            </a:r>
          </a:p>
          <a:p>
            <a:endParaRPr lang="en-US" sz="2000" b="1">
              <a:solidFill>
                <a:srgbClr val="121212"/>
              </a:solidFill>
              <a:latin typeface="Merriweather"/>
            </a:endParaRPr>
          </a:p>
          <a:p>
            <a:r>
              <a:rPr lang="en-US" sz="2000" dirty="0">
                <a:solidFill>
                  <a:srgbClr val="121212"/>
                </a:solidFill>
                <a:effectLst/>
                <a:latin typeface="Merriweather"/>
              </a:rPr>
              <a:t>Domestic abuse</a:t>
            </a:r>
            <a:r>
              <a:rPr lang="en-US" sz="2000" dirty="0">
                <a:solidFill>
                  <a:srgbClr val="121212"/>
                </a:solidFill>
                <a:latin typeface="Merriweather"/>
              </a:rPr>
              <a:t> </a:t>
            </a:r>
            <a:r>
              <a:rPr lang="en-US" sz="2000" dirty="0">
                <a:solidFill>
                  <a:srgbClr val="121212"/>
                </a:solidFill>
                <a:effectLst/>
                <a:latin typeface="Merriweather"/>
              </a:rPr>
              <a:t> perpetrators don’t need physical violence to maintain their power – they only have to make their victims believe they are capable of it.</a:t>
            </a:r>
            <a:r>
              <a:rPr lang="en-US" sz="2000" dirty="0">
                <a:solidFill>
                  <a:srgbClr val="121212"/>
                </a:solidFill>
                <a:latin typeface="Merriweather"/>
              </a:rPr>
              <a:t> </a:t>
            </a:r>
            <a:endParaRPr lang="en-GB" sz="2000" dirty="0">
              <a:latin typeface="Merriweather"/>
            </a:endParaRPr>
          </a:p>
        </p:txBody>
      </p:sp>
      <p:pic>
        <p:nvPicPr>
          <p:cNvPr id="6" name="Picture 5" descr="Logo&#10;&#10;Description automatically generated with low confidence">
            <a:extLst>
              <a:ext uri="{FF2B5EF4-FFF2-40B4-BE49-F238E27FC236}">
                <a16:creationId xmlns:a16="http://schemas.microsoft.com/office/drawing/2014/main" id="{6F14877C-35A5-AAEA-9297-FDDFD0C7EDA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112" y="199254"/>
            <a:ext cx="2019300" cy="1569720"/>
          </a:xfrm>
          <a:prstGeom prst="rect">
            <a:avLst/>
          </a:prstGeom>
        </p:spPr>
      </p:pic>
      <p:sp>
        <p:nvSpPr>
          <p:cNvPr id="13" name="Rectangle: Rounded Corners 12">
            <a:extLst>
              <a:ext uri="{FF2B5EF4-FFF2-40B4-BE49-F238E27FC236}">
                <a16:creationId xmlns:a16="http://schemas.microsoft.com/office/drawing/2014/main" id="{9AD3FA54-4C0A-FDB3-554F-0A01DE57CD3B}"/>
              </a:ext>
            </a:extLst>
          </p:cNvPr>
          <p:cNvSpPr/>
          <p:nvPr/>
        </p:nvSpPr>
        <p:spPr>
          <a:xfrm>
            <a:off x="2370333" y="7787853"/>
            <a:ext cx="7689081" cy="2390147"/>
          </a:xfrm>
          <a:prstGeom prst="roundRect">
            <a:avLst/>
          </a:prstGeom>
          <a:solidFill>
            <a:srgbClr val="ED7D3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000">
                <a:solidFill>
                  <a:schemeClr val="tx1"/>
                </a:solidFill>
                <a:latin typeface="Merriweather"/>
                <a:cs typeface="Arial"/>
              </a:rPr>
              <a:t>Coercive control is a crime under </a:t>
            </a:r>
            <a:r>
              <a:rPr lang="en-US" sz="2000">
                <a:solidFill>
                  <a:schemeClr val="tx1"/>
                </a:solidFill>
                <a:latin typeface="Merriweather"/>
                <a:cs typeface="Arial"/>
              </a:rPr>
              <a:t>Section 76 Serious Crime Act 2015(SCA</a:t>
            </a:r>
            <a:r>
              <a:rPr lang="en-US" sz="2000" b="1">
                <a:solidFill>
                  <a:schemeClr val="tx1"/>
                </a:solidFill>
                <a:latin typeface="Merriweather"/>
                <a:cs typeface="Arial"/>
              </a:rPr>
              <a:t> </a:t>
            </a:r>
            <a:r>
              <a:rPr lang="en-US" sz="2000">
                <a:solidFill>
                  <a:schemeClr val="tx1"/>
                </a:solidFill>
                <a:latin typeface="Merriweather"/>
                <a:cs typeface="Arial"/>
              </a:rPr>
              <a:t>2015) </a:t>
            </a:r>
            <a:r>
              <a:rPr lang="en-GB" sz="2000">
                <a:solidFill>
                  <a:schemeClr val="tx1"/>
                </a:solidFill>
                <a:latin typeface="Merriweather"/>
                <a:cs typeface="Arial"/>
              </a:rPr>
              <a:t>and is an act or a pattern of acts of assault, threats, humiliation and intimidation or other abuse that is used to harm, punish, or frighten their victim.</a:t>
            </a:r>
            <a:endParaRPr lang="en-US"/>
          </a:p>
          <a:p>
            <a:pPr algn="ctr"/>
            <a:endParaRPr lang="en-GB">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7" name="Google Shape;287;p9"/>
          <p:cNvSpPr txBox="1"/>
          <p:nvPr/>
        </p:nvSpPr>
        <p:spPr>
          <a:xfrm>
            <a:off x="2706213" y="513876"/>
            <a:ext cx="15253753" cy="2166747"/>
          </a:xfrm>
          <a:prstGeom prst="rect">
            <a:avLst/>
          </a:prstGeom>
          <a:noFill/>
          <a:ln>
            <a:noFill/>
          </a:ln>
        </p:spPr>
        <p:txBody>
          <a:bodyPr spcFirstLastPara="1" wrap="square" lIns="0" tIns="0" rIns="0" bIns="0" anchor="t" anchorCtr="0">
            <a:spAutoFit/>
          </a:bodyPr>
          <a:lstStyle/>
          <a:p>
            <a:pPr marL="0" marR="0" lvl="0" indent="0" algn="l" rtl="0">
              <a:lnSpc>
                <a:spcPct val="110002"/>
              </a:lnSpc>
              <a:spcBef>
                <a:spcPts val="0"/>
              </a:spcBef>
              <a:spcAft>
                <a:spcPts val="0"/>
              </a:spcAft>
              <a:buNone/>
            </a:pPr>
            <a:r>
              <a:rPr lang="en-US" sz="6400">
                <a:solidFill>
                  <a:schemeClr val="tx1"/>
                </a:solidFill>
                <a:latin typeface="Merriweather"/>
                <a:sym typeface="Overpass"/>
              </a:rPr>
              <a:t>WHAT BARRIERS ARE THERE FOR SOMEONE WANTING TO LEAVE?</a:t>
            </a:r>
            <a:endParaRPr lang="en-US" sz="6400">
              <a:solidFill>
                <a:schemeClr val="tx1"/>
              </a:solidFill>
              <a:latin typeface="Merriweather"/>
            </a:endParaRPr>
          </a:p>
        </p:txBody>
      </p:sp>
      <p:grpSp>
        <p:nvGrpSpPr>
          <p:cNvPr id="303" name="Google Shape;303;p9"/>
          <p:cNvGrpSpPr/>
          <p:nvPr/>
        </p:nvGrpSpPr>
        <p:grpSpPr>
          <a:xfrm>
            <a:off x="-9623" y="-5715"/>
            <a:ext cx="2295525" cy="10292715"/>
            <a:chOff x="0" y="0"/>
            <a:chExt cx="3060700" cy="13723620"/>
          </a:xfrm>
          <a:solidFill>
            <a:schemeClr val="accent6">
              <a:lumMod val="75000"/>
            </a:schemeClr>
          </a:solidFill>
        </p:grpSpPr>
        <p:sp>
          <p:nvSpPr>
            <p:cNvPr id="304" name="Google Shape;304;p9"/>
            <p:cNvSpPr/>
            <p:nvPr/>
          </p:nvSpPr>
          <p:spPr>
            <a:xfrm>
              <a:off x="0" y="0"/>
              <a:ext cx="3060700" cy="13723620"/>
            </a:xfrm>
            <a:prstGeom prst="rect">
              <a:avLst/>
            </a:prstGeom>
            <a:grpFill/>
            <a:ln>
              <a:noFill/>
            </a:ln>
          </p:spPr>
          <p:txBody>
            <a:bodyPr spcFirstLastPara="1" wrap="square" lIns="91425" tIns="45700" rIns="91425" bIns="45700" anchor="t" anchorCtr="0">
              <a:noAutofit/>
            </a:bodyPr>
            <a:lstStyle/>
            <a:p>
              <a:pPr marL="285750" marR="0" lvl="0" indent="-285750" algn="l" rtl="0">
                <a:spcBef>
                  <a:spcPts val="0"/>
                </a:spcBef>
                <a:spcAft>
                  <a:spcPts val="0"/>
                </a:spcAft>
                <a:buChar char="•"/>
              </a:pPr>
              <a:endParaRPr lang="en-US" sz="1800">
                <a:solidFill>
                  <a:schemeClr val="dk1"/>
                </a:solidFill>
                <a:latin typeface="Calibri"/>
                <a:ea typeface="Calibri"/>
                <a:cs typeface="Calibri"/>
              </a:endParaRPr>
            </a:p>
          </p:txBody>
        </p:sp>
        <p:sp>
          <p:nvSpPr>
            <p:cNvPr id="305" name="Google Shape;305;p9"/>
            <p:cNvSpPr/>
            <p:nvPr/>
          </p:nvSpPr>
          <p:spPr>
            <a:xfrm>
              <a:off x="292056" y="9888223"/>
              <a:ext cx="2476588" cy="1374506"/>
            </a:xfrm>
            <a:custGeom>
              <a:avLst/>
              <a:gdLst/>
              <a:ahLst/>
              <a:cxnLst/>
              <a:rect l="l" t="t" r="r" b="b"/>
              <a:pathLst>
                <a:path w="2476588" h="1374506" extrusionOk="0">
                  <a:moveTo>
                    <a:pt x="0" y="0"/>
                  </a:moveTo>
                  <a:lnTo>
                    <a:pt x="2476588" y="0"/>
                  </a:lnTo>
                  <a:lnTo>
                    <a:pt x="2476588" y="1374507"/>
                  </a:lnTo>
                  <a:lnTo>
                    <a:pt x="0" y="1374507"/>
                  </a:lnTo>
                  <a:lnTo>
                    <a:pt x="0" y="0"/>
                  </a:lnTo>
                  <a:close/>
                </a:path>
              </a:pathLst>
            </a:custGeom>
            <a:grpFill/>
            <a:ln>
              <a:noFill/>
            </a:ln>
          </p:spPr>
          <p:txBody>
            <a:bodyPr spcFirstLastPara="1" wrap="square" lIns="91425" tIns="45700" rIns="91425" bIns="45700" anchor="t" anchorCtr="0">
              <a:noAutofit/>
            </a:bodyPr>
            <a:lstStyle/>
            <a:p>
              <a:pPr marL="285750" marR="0" lvl="0" indent="-285750" algn="l" rtl="0">
                <a:spcBef>
                  <a:spcPts val="0"/>
                </a:spcBef>
                <a:spcAft>
                  <a:spcPts val="0"/>
                </a:spcAft>
                <a:buChar char="•"/>
              </a:pPr>
              <a:endParaRPr lang="en-US" sz="1800">
                <a:solidFill>
                  <a:schemeClr val="dk1"/>
                </a:solidFill>
                <a:latin typeface="Calibri"/>
                <a:ea typeface="Calibri"/>
                <a:cs typeface="Calibri"/>
              </a:endParaRPr>
            </a:p>
          </p:txBody>
        </p:sp>
        <p:sp>
          <p:nvSpPr>
            <p:cNvPr id="306" name="Google Shape;306;p9"/>
            <p:cNvSpPr/>
            <p:nvPr/>
          </p:nvSpPr>
          <p:spPr>
            <a:xfrm>
              <a:off x="292056" y="814070"/>
              <a:ext cx="2469469" cy="1370555"/>
            </a:xfrm>
            <a:custGeom>
              <a:avLst/>
              <a:gdLst/>
              <a:ahLst/>
              <a:cxnLst/>
              <a:rect l="l" t="t" r="r" b="b"/>
              <a:pathLst>
                <a:path w="2469469" h="1370555" extrusionOk="0">
                  <a:moveTo>
                    <a:pt x="0" y="0"/>
                  </a:moveTo>
                  <a:lnTo>
                    <a:pt x="2469469" y="0"/>
                  </a:lnTo>
                  <a:lnTo>
                    <a:pt x="2469469" y="1370555"/>
                  </a:lnTo>
                  <a:lnTo>
                    <a:pt x="0" y="1370555"/>
                  </a:lnTo>
                  <a:lnTo>
                    <a:pt x="0" y="0"/>
                  </a:lnTo>
                  <a:close/>
                </a:path>
              </a:pathLst>
            </a:custGeom>
            <a:grpFill/>
            <a:ln>
              <a:noFill/>
            </a:ln>
          </p:spPr>
          <p:txBody>
            <a:bodyPr spcFirstLastPara="1" wrap="square" lIns="91425" tIns="45700" rIns="91425" bIns="45700" anchor="t" anchorCtr="0">
              <a:noAutofit/>
            </a:bodyPr>
            <a:lstStyle/>
            <a:p>
              <a:pPr marL="285750" marR="0" lvl="0" indent="-285750" algn="l" rtl="0">
                <a:spcBef>
                  <a:spcPts val="0"/>
                </a:spcBef>
                <a:spcAft>
                  <a:spcPts val="0"/>
                </a:spcAft>
                <a:buChar char="•"/>
              </a:pPr>
              <a:endParaRPr lang="en-US" sz="1800">
                <a:solidFill>
                  <a:schemeClr val="dk1"/>
                </a:solidFill>
                <a:latin typeface="Calibri"/>
                <a:ea typeface="Calibri"/>
                <a:cs typeface="Calibri"/>
              </a:endParaRPr>
            </a:p>
          </p:txBody>
        </p:sp>
      </p:grpSp>
      <p:pic>
        <p:nvPicPr>
          <p:cNvPr id="3" name="Picture 2" descr="A picture containing text&#10;&#10;Description automatically generated">
            <a:extLst>
              <a:ext uri="{FF2B5EF4-FFF2-40B4-BE49-F238E27FC236}">
                <a16:creationId xmlns:a16="http://schemas.microsoft.com/office/drawing/2014/main" id="{A784038D-A282-6BB8-D953-68A7D8F5F4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24934" y="9742916"/>
            <a:ext cx="3062385" cy="476371"/>
          </a:xfrm>
          <a:prstGeom prst="rect">
            <a:avLst/>
          </a:prstGeom>
        </p:spPr>
      </p:pic>
      <p:sp>
        <p:nvSpPr>
          <p:cNvPr id="8" name="TextBox 7">
            <a:extLst>
              <a:ext uri="{FF2B5EF4-FFF2-40B4-BE49-F238E27FC236}">
                <a16:creationId xmlns:a16="http://schemas.microsoft.com/office/drawing/2014/main" id="{73E4638C-5959-BFEC-32EA-2B9462A752EB}"/>
              </a:ext>
            </a:extLst>
          </p:cNvPr>
          <p:cNvSpPr txBox="1"/>
          <p:nvPr/>
        </p:nvSpPr>
        <p:spPr>
          <a:xfrm>
            <a:off x="3931036" y="7179596"/>
            <a:ext cx="11146972" cy="3447098"/>
          </a:xfrm>
          <a:prstGeom prst="rect">
            <a:avLst/>
          </a:prstGeom>
          <a:noFill/>
        </p:spPr>
        <p:txBody>
          <a:bodyPr wrap="square" lIns="91440" tIns="45720" rIns="91440" bIns="45720" rtlCol="0" anchor="t">
            <a:spAutoFit/>
          </a:bodyPr>
          <a:lstStyle/>
          <a:p>
            <a:pPr algn="ctr"/>
            <a:r>
              <a:rPr lang="en-US" sz="2400">
                <a:latin typeface="Merriweather"/>
              </a:rPr>
              <a:t>41% (37 of 91) of women killed by a male partner/former partner in England, Wales and Northern Ireland in 2018 had separated or taken steps to separate from them. Eleven of these 37 women were killed within the first month of separation and 24 were killed within the first year (Femicide Census, 2020).If some one shares with you that they are wanting to leave an abusive situation, please be aware that risk can increase at this time. </a:t>
            </a:r>
            <a:endParaRPr lang="en-US" sz="2400">
              <a:latin typeface="Underpass"/>
            </a:endParaRPr>
          </a:p>
          <a:p>
            <a:endParaRPr lang="en-US" sz="2500">
              <a:latin typeface="Underpass"/>
            </a:endParaRPr>
          </a:p>
          <a:p>
            <a:endParaRPr lang="en-GB" sz="2500">
              <a:latin typeface="Underpass"/>
            </a:endParaRPr>
          </a:p>
        </p:txBody>
      </p:sp>
      <p:pic>
        <p:nvPicPr>
          <p:cNvPr id="9" name="Picture 8" descr="Logo&#10;&#10;Description automatically generated with low confidence">
            <a:extLst>
              <a:ext uri="{FF2B5EF4-FFF2-40B4-BE49-F238E27FC236}">
                <a16:creationId xmlns:a16="http://schemas.microsoft.com/office/drawing/2014/main" id="{0CD278FE-EF58-C689-2D9E-D4A0A60327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112" y="199254"/>
            <a:ext cx="2019300" cy="1569720"/>
          </a:xfrm>
          <a:prstGeom prst="rect">
            <a:avLst/>
          </a:prstGeom>
        </p:spPr>
      </p:pic>
      <p:sp>
        <p:nvSpPr>
          <p:cNvPr id="12" name="Google Shape;254;p7">
            <a:extLst>
              <a:ext uri="{FF2B5EF4-FFF2-40B4-BE49-F238E27FC236}">
                <a16:creationId xmlns:a16="http://schemas.microsoft.com/office/drawing/2014/main" id="{DCF1A6D2-F0C9-56F6-A204-637ECA818FE2}"/>
              </a:ext>
            </a:extLst>
          </p:cNvPr>
          <p:cNvSpPr/>
          <p:nvPr/>
        </p:nvSpPr>
        <p:spPr>
          <a:xfrm>
            <a:off x="3780007" y="7124518"/>
            <a:ext cx="11438409" cy="2969726"/>
          </a:xfrm>
          <a:custGeom>
            <a:avLst/>
            <a:gdLst/>
            <a:ahLst/>
            <a:cxnLst/>
            <a:rect l="l" t="t" r="r" b="b"/>
            <a:pathLst>
              <a:path w="5379755" h="1988320" extrusionOk="0">
                <a:moveTo>
                  <a:pt x="0" y="0"/>
                </a:moveTo>
                <a:lnTo>
                  <a:pt x="0" y="1988320"/>
                </a:lnTo>
                <a:lnTo>
                  <a:pt x="5379755" y="1988320"/>
                </a:lnTo>
                <a:lnTo>
                  <a:pt x="5379755" y="0"/>
                </a:lnTo>
                <a:lnTo>
                  <a:pt x="0" y="0"/>
                </a:lnTo>
                <a:close/>
                <a:moveTo>
                  <a:pt x="5318795" y="1927360"/>
                </a:moveTo>
                <a:lnTo>
                  <a:pt x="59690" y="1927360"/>
                </a:lnTo>
                <a:lnTo>
                  <a:pt x="59690" y="59690"/>
                </a:lnTo>
                <a:lnTo>
                  <a:pt x="5318795" y="59690"/>
                </a:lnTo>
                <a:lnTo>
                  <a:pt x="5318795" y="1927360"/>
                </a:lnTo>
                <a:close/>
              </a:path>
            </a:pathLst>
          </a:custGeom>
          <a:solidFill>
            <a:schemeClr val="accent6">
              <a:lumMod val="75000"/>
            </a:schemeClr>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lang="en-GB" sz="1800">
              <a:solidFill>
                <a:schemeClr val="dk1"/>
              </a:solidFill>
              <a:latin typeface="Calibri"/>
              <a:ea typeface="Calibri"/>
              <a:cs typeface="Calibri"/>
              <a:sym typeface="Calibri"/>
            </a:endParaRPr>
          </a:p>
        </p:txBody>
      </p:sp>
      <p:sp>
        <p:nvSpPr>
          <p:cNvPr id="5" name="Rectangle: Rounded Corners 4">
            <a:extLst>
              <a:ext uri="{FF2B5EF4-FFF2-40B4-BE49-F238E27FC236}">
                <a16:creationId xmlns:a16="http://schemas.microsoft.com/office/drawing/2014/main" id="{8E83837C-6E1A-0B07-0A5C-464B070BB385}"/>
              </a:ext>
            </a:extLst>
          </p:cNvPr>
          <p:cNvSpPr/>
          <p:nvPr/>
        </p:nvSpPr>
        <p:spPr>
          <a:xfrm>
            <a:off x="2352492" y="2583393"/>
            <a:ext cx="15250351" cy="4330459"/>
          </a:xfrm>
          <a:prstGeom prst="roundRect">
            <a:avLst/>
          </a:prstGeom>
          <a:solidFill>
            <a:srgbClr val="ED7D3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endParaRPr lang="en-GB" sz="2400">
              <a:latin typeface="Merriweather"/>
              <a:cs typeface="Segoe UI"/>
            </a:endParaRPr>
          </a:p>
        </p:txBody>
      </p:sp>
      <p:sp>
        <p:nvSpPr>
          <p:cNvPr id="7" name="TextBox 6">
            <a:extLst>
              <a:ext uri="{FF2B5EF4-FFF2-40B4-BE49-F238E27FC236}">
                <a16:creationId xmlns:a16="http://schemas.microsoft.com/office/drawing/2014/main" id="{AD2A921F-2C07-B031-AF4E-94DA2C5A07B5}"/>
              </a:ext>
            </a:extLst>
          </p:cNvPr>
          <p:cNvSpPr txBox="1"/>
          <p:nvPr/>
        </p:nvSpPr>
        <p:spPr>
          <a:xfrm>
            <a:off x="3433974" y="3363182"/>
            <a:ext cx="165995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Merriweather"/>
              </a:rPr>
              <a:t>Children    </a:t>
            </a:r>
          </a:p>
        </p:txBody>
      </p:sp>
      <p:sp>
        <p:nvSpPr>
          <p:cNvPr id="10" name="TextBox 9">
            <a:extLst>
              <a:ext uri="{FF2B5EF4-FFF2-40B4-BE49-F238E27FC236}">
                <a16:creationId xmlns:a16="http://schemas.microsoft.com/office/drawing/2014/main" id="{F2A8516E-671B-F91D-3540-273A091E6795}"/>
              </a:ext>
            </a:extLst>
          </p:cNvPr>
          <p:cNvSpPr txBox="1"/>
          <p:nvPr/>
        </p:nvSpPr>
        <p:spPr>
          <a:xfrm>
            <a:off x="5764503" y="3468568"/>
            <a:ext cx="470346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Merriweather"/>
              </a:rPr>
              <a:t>  Fear of becoming homeless</a:t>
            </a:r>
          </a:p>
        </p:txBody>
      </p:sp>
      <p:sp>
        <p:nvSpPr>
          <p:cNvPr id="13" name="TextBox 12">
            <a:extLst>
              <a:ext uri="{FF2B5EF4-FFF2-40B4-BE49-F238E27FC236}">
                <a16:creationId xmlns:a16="http://schemas.microsoft.com/office/drawing/2014/main" id="{84EAA27C-4414-49D2-FCD3-EAA1ECB298D2}"/>
              </a:ext>
            </a:extLst>
          </p:cNvPr>
          <p:cNvSpPr txBox="1"/>
          <p:nvPr/>
        </p:nvSpPr>
        <p:spPr>
          <a:xfrm>
            <a:off x="11304716" y="3369103"/>
            <a:ext cx="297032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Merriweather"/>
              </a:rPr>
              <a:t>Hope for change </a:t>
            </a:r>
          </a:p>
        </p:txBody>
      </p:sp>
      <p:sp>
        <p:nvSpPr>
          <p:cNvPr id="14" name="TextBox 13">
            <a:extLst>
              <a:ext uri="{FF2B5EF4-FFF2-40B4-BE49-F238E27FC236}">
                <a16:creationId xmlns:a16="http://schemas.microsoft.com/office/drawing/2014/main" id="{EFE628FC-418D-345C-0902-237904C8004E}"/>
              </a:ext>
            </a:extLst>
          </p:cNvPr>
          <p:cNvSpPr txBox="1"/>
          <p:nvPr/>
        </p:nvSpPr>
        <p:spPr>
          <a:xfrm>
            <a:off x="14948727" y="3236173"/>
            <a:ext cx="264434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Merriweather"/>
              </a:rPr>
              <a:t>Love </a:t>
            </a:r>
          </a:p>
        </p:txBody>
      </p:sp>
      <p:sp>
        <p:nvSpPr>
          <p:cNvPr id="15" name="TextBox 14">
            <a:extLst>
              <a:ext uri="{FF2B5EF4-FFF2-40B4-BE49-F238E27FC236}">
                <a16:creationId xmlns:a16="http://schemas.microsoft.com/office/drawing/2014/main" id="{D2288E18-3F37-ED8C-D5DB-F9CCE5F4AF4B}"/>
              </a:ext>
            </a:extLst>
          </p:cNvPr>
          <p:cNvSpPr txBox="1"/>
          <p:nvPr/>
        </p:nvSpPr>
        <p:spPr>
          <a:xfrm>
            <a:off x="2968160" y="4150906"/>
            <a:ext cx="3698272"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Merriweather"/>
              </a:rPr>
              <a:t>Financial Stability/ Access to resources</a:t>
            </a:r>
          </a:p>
        </p:txBody>
      </p:sp>
      <p:sp>
        <p:nvSpPr>
          <p:cNvPr id="16" name="TextBox 15">
            <a:extLst>
              <a:ext uri="{FF2B5EF4-FFF2-40B4-BE49-F238E27FC236}">
                <a16:creationId xmlns:a16="http://schemas.microsoft.com/office/drawing/2014/main" id="{C4BD3C0F-C81E-B164-CB6F-18B076AB3E74}"/>
              </a:ext>
            </a:extLst>
          </p:cNvPr>
          <p:cNvSpPr txBox="1"/>
          <p:nvPr/>
        </p:nvSpPr>
        <p:spPr>
          <a:xfrm>
            <a:off x="4454512" y="5258337"/>
            <a:ext cx="1503883" cy="4769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a:latin typeface="Merriweather"/>
              </a:rPr>
              <a:t>Job</a:t>
            </a:r>
          </a:p>
        </p:txBody>
      </p:sp>
      <p:sp>
        <p:nvSpPr>
          <p:cNvPr id="17" name="TextBox 16">
            <a:extLst>
              <a:ext uri="{FF2B5EF4-FFF2-40B4-BE49-F238E27FC236}">
                <a16:creationId xmlns:a16="http://schemas.microsoft.com/office/drawing/2014/main" id="{1B8D40EA-6CB1-303E-7F62-3DFD71D9D6D0}"/>
              </a:ext>
            </a:extLst>
          </p:cNvPr>
          <p:cNvSpPr txBox="1"/>
          <p:nvPr/>
        </p:nvSpPr>
        <p:spPr>
          <a:xfrm>
            <a:off x="7632581" y="4155858"/>
            <a:ext cx="40964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Merriweather"/>
              </a:rPr>
              <a:t>Immigration Status/ No recourse to funds/Fear of deportation </a:t>
            </a:r>
          </a:p>
        </p:txBody>
      </p:sp>
      <p:sp>
        <p:nvSpPr>
          <p:cNvPr id="18" name="TextBox 17">
            <a:extLst>
              <a:ext uri="{FF2B5EF4-FFF2-40B4-BE49-F238E27FC236}">
                <a16:creationId xmlns:a16="http://schemas.microsoft.com/office/drawing/2014/main" id="{FD73A532-470B-6353-8B64-173C4D51FE19}"/>
              </a:ext>
            </a:extLst>
          </p:cNvPr>
          <p:cNvSpPr txBox="1"/>
          <p:nvPr/>
        </p:nvSpPr>
        <p:spPr>
          <a:xfrm>
            <a:off x="15183457" y="4295015"/>
            <a:ext cx="2166893"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Merriweather"/>
              </a:rPr>
              <a:t>Fear of being outed </a:t>
            </a:r>
          </a:p>
        </p:txBody>
      </p:sp>
      <p:sp>
        <p:nvSpPr>
          <p:cNvPr id="19" name="TextBox 18">
            <a:extLst>
              <a:ext uri="{FF2B5EF4-FFF2-40B4-BE49-F238E27FC236}">
                <a16:creationId xmlns:a16="http://schemas.microsoft.com/office/drawing/2014/main" id="{1E7F2DF3-348B-970E-AB17-98DAFCF30685}"/>
              </a:ext>
            </a:extLst>
          </p:cNvPr>
          <p:cNvSpPr txBox="1"/>
          <p:nvPr/>
        </p:nvSpPr>
        <p:spPr>
          <a:xfrm>
            <a:off x="3224655" y="6188070"/>
            <a:ext cx="304834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Merriweather"/>
              </a:rPr>
              <a:t>Pets </a:t>
            </a:r>
          </a:p>
        </p:txBody>
      </p:sp>
      <p:sp>
        <p:nvSpPr>
          <p:cNvPr id="20" name="TextBox 19">
            <a:extLst>
              <a:ext uri="{FF2B5EF4-FFF2-40B4-BE49-F238E27FC236}">
                <a16:creationId xmlns:a16="http://schemas.microsoft.com/office/drawing/2014/main" id="{5D31DA89-58A0-87E9-9C87-9B240FF6DDC8}"/>
              </a:ext>
            </a:extLst>
          </p:cNvPr>
          <p:cNvSpPr txBox="1"/>
          <p:nvPr/>
        </p:nvSpPr>
        <p:spPr>
          <a:xfrm>
            <a:off x="5289319" y="6189892"/>
            <a:ext cx="415015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Merriweather"/>
              </a:rPr>
              <a:t>Childrens schooling </a:t>
            </a:r>
          </a:p>
        </p:txBody>
      </p:sp>
      <p:sp>
        <p:nvSpPr>
          <p:cNvPr id="21" name="TextBox 20">
            <a:extLst>
              <a:ext uri="{FF2B5EF4-FFF2-40B4-BE49-F238E27FC236}">
                <a16:creationId xmlns:a16="http://schemas.microsoft.com/office/drawing/2014/main" id="{D86A3125-DE85-4F66-A0C3-1FAD4BBF9E5D}"/>
              </a:ext>
            </a:extLst>
          </p:cNvPr>
          <p:cNvSpPr txBox="1"/>
          <p:nvPr/>
        </p:nvSpPr>
        <p:spPr>
          <a:xfrm>
            <a:off x="10275061" y="5502263"/>
            <a:ext cx="6218158"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Merriweather"/>
              </a:rPr>
              <a:t>Fear of losing good healthcare especially if trans and transitioning and have waited for treatment</a:t>
            </a:r>
          </a:p>
        </p:txBody>
      </p:sp>
      <p:sp>
        <p:nvSpPr>
          <p:cNvPr id="22" name="TextBox 21">
            <a:extLst>
              <a:ext uri="{FF2B5EF4-FFF2-40B4-BE49-F238E27FC236}">
                <a16:creationId xmlns:a16="http://schemas.microsoft.com/office/drawing/2014/main" id="{9E8CB3B1-2E19-C9A7-EE87-E79710B5DA00}"/>
              </a:ext>
            </a:extLst>
          </p:cNvPr>
          <p:cNvSpPr txBox="1"/>
          <p:nvPr/>
        </p:nvSpPr>
        <p:spPr>
          <a:xfrm>
            <a:off x="12683748" y="4632257"/>
            <a:ext cx="226269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a:latin typeface="Merriweather"/>
              </a:rPr>
              <a:t>Loneliness</a:t>
            </a:r>
          </a:p>
        </p:txBody>
      </p:sp>
      <p:sp>
        <p:nvSpPr>
          <p:cNvPr id="2" name="TextBox 1">
            <a:extLst>
              <a:ext uri="{FF2B5EF4-FFF2-40B4-BE49-F238E27FC236}">
                <a16:creationId xmlns:a16="http://schemas.microsoft.com/office/drawing/2014/main" id="{A59743A8-A547-CD40-58B3-655A2888D883}"/>
              </a:ext>
            </a:extLst>
          </p:cNvPr>
          <p:cNvSpPr txBox="1"/>
          <p:nvPr/>
        </p:nvSpPr>
        <p:spPr>
          <a:xfrm>
            <a:off x="6847999" y="2742537"/>
            <a:ext cx="5929702"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chemeClr val="bg1"/>
                </a:solidFill>
                <a:latin typeface="Merriweather"/>
              </a:rPr>
              <a:t>"WHY DOESN'T SHE JUST LEAVE?"</a:t>
            </a:r>
            <a:r>
              <a:rPr lang="en-US" sz="2000" dirty="0">
                <a:latin typeface="Merriweather"/>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 grpId="0"/>
    </p:bld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02193706-3cb6-47ec-b024-7ca8a315ee5d" xsi:nil="true"/>
    <lcf76f155ced4ddcb4097134ff3c332f xmlns="d6d29c6e-9d75-461a-b471-a042ef1911db">
      <Terms xmlns="http://schemas.microsoft.com/office/infopath/2007/PartnerControls"/>
    </lcf76f155ced4ddcb4097134ff3c332f>
    <H_x002e_SsheetsPortswoodRefuge09_x002e_01_x002e_2023 xmlns="d6d29c6e-9d75-461a-b471-a042ef1911db" xsi:nil="true"/>
    <SharedWithUsers xmlns="02193706-3cb6-47ec-b024-7ca8a315ee5d">
      <UserInfo>
        <DisplayName>Louisa Watkin</DisplayName>
        <AccountId>113</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E657AC78112504289EB3BF1F86EA3B9" ma:contentTypeVersion="17" ma:contentTypeDescription="Create a new document." ma:contentTypeScope="" ma:versionID="4213b7890e7b770d5624b253f47b953f">
  <xsd:schema xmlns:xsd="http://www.w3.org/2001/XMLSchema" xmlns:xs="http://www.w3.org/2001/XMLSchema" xmlns:p="http://schemas.microsoft.com/office/2006/metadata/properties" xmlns:ns2="d6d29c6e-9d75-461a-b471-a042ef1911db" xmlns:ns3="02193706-3cb6-47ec-b024-7ca8a315ee5d" targetNamespace="http://schemas.microsoft.com/office/2006/metadata/properties" ma:root="true" ma:fieldsID="53800bc3b1be797d79f3ac59bae9f3f6" ns2:_="" ns3:_="">
    <xsd:import namespace="d6d29c6e-9d75-461a-b471-a042ef1911db"/>
    <xsd:import namespace="02193706-3cb6-47ec-b024-7ca8a315ee5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H_x002e_SsheetsPortswoodRefuge09_x002e_01_x002e_2023"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d29c6e-9d75-461a-b471-a042ef1911d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H_x002e_SsheetsPortswoodRefuge09_x002e_01_x002e_2023" ma:index="14" nillable="true" ma:displayName="H.S sheets Portswood Refuge09.01.2023" ma:format="Dropdown" ma:internalName="H_x002e_SsheetsPortswoodRefuge09_x002e_01_x002e_2023">
      <xsd:simpleType>
        <xsd:restriction base="dms:Text">
          <xsd:maxLength value="255"/>
        </xsd:restrictio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e12c4521-6f87-43b6-ac9b-ddc5071b63ed"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Location" ma:index="23" nillable="true" ma:displayName="Location" ma:indexed="true" ma:internalName="MediaServiceLocation"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2193706-3cb6-47ec-b024-7ca8a315ee5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cb2a25be-2f45-454c-9ca0-e3749b15adce}" ma:internalName="TaxCatchAll" ma:showField="CatchAllData" ma:web="02193706-3cb6-47ec-b024-7ca8a315ee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E440048-214E-4505-8C3C-CB0F5DB62835}">
  <ds:schemaRefs>
    <ds:schemaRef ds:uri="http://schemas.microsoft.com/sharepoint/v3/contenttype/forms"/>
  </ds:schemaRefs>
</ds:datastoreItem>
</file>

<file path=customXml/itemProps2.xml><?xml version="1.0" encoding="utf-8"?>
<ds:datastoreItem xmlns:ds="http://schemas.openxmlformats.org/officeDocument/2006/customXml" ds:itemID="{FE33F4E7-725B-40EB-8274-060032326331}">
  <ds:schemaRefs>
    <ds:schemaRef ds:uri="02193706-3cb6-47ec-b024-7ca8a315ee5d"/>
    <ds:schemaRef ds:uri="d6d29c6e-9d75-461a-b471-a042ef1911d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75F1CF2-D229-4590-8097-B3ECE7F40A8F}">
  <ds:schemaRefs>
    <ds:schemaRef ds:uri="02193706-3cb6-47ec-b024-7ca8a315ee5d"/>
    <ds:schemaRef ds:uri="d6d29c6e-9d75-461a-b471-a042ef1911d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25</Slides>
  <Notes>25</Notes>
  <HiddenSlides>0</HiddenSlide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Ellis Tee</dc:creator>
  <cp:revision>138</cp:revision>
  <dcterms:created xsi:type="dcterms:W3CDTF">2006-08-16T00:00:00Z</dcterms:created>
  <dcterms:modified xsi:type="dcterms:W3CDTF">2024-03-06T17:00:44Z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0x0101001E657AC78112504289EB3BF1F86EA3B9</vt:lpwstr>
  </property>
  <property fmtid="{D5CDD505-2E9C-101B-9397-08002B2CF9AE}" pid="3" name="MediaServiceImageTags">
    <vt:lpwstr/>
  </property>
</Properties>
</file>