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48" r:id="rId2"/>
    <p:sldMasterId id="2147483665" r:id="rId3"/>
  </p:sldMasterIdLst>
  <p:sldIdLst>
    <p:sldId id="274" r:id="rId4"/>
    <p:sldId id="307" r:id="rId5"/>
    <p:sldId id="308" r:id="rId6"/>
    <p:sldId id="309" r:id="rId7"/>
    <p:sldId id="278" r:id="rId8"/>
    <p:sldId id="279" r:id="rId9"/>
    <p:sldId id="280" r:id="rId10"/>
    <p:sldId id="281" r:id="rId11"/>
    <p:sldId id="282" r:id="rId12"/>
    <p:sldId id="291" r:id="rId13"/>
    <p:sldId id="292" r:id="rId14"/>
    <p:sldId id="293" r:id="rId15"/>
    <p:sldId id="294" r:id="rId16"/>
    <p:sldId id="297" r:id="rId17"/>
    <p:sldId id="306" r:id="rId18"/>
    <p:sldId id="295" r:id="rId19"/>
    <p:sldId id="296" r:id="rId20"/>
    <p:sldId id="298" r:id="rId21"/>
    <p:sldId id="302" r:id="rId22"/>
    <p:sldId id="300" r:id="rId23"/>
    <p:sldId id="299" r:id="rId24"/>
    <p:sldId id="301" r:id="rId25"/>
    <p:sldId id="303" r:id="rId26"/>
    <p:sldId id="30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54" d="100"/>
          <a:sy n="54" d="100"/>
        </p:scale>
        <p:origin x="76" y="3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9.png"/><Relationship Id="rId3" Type="http://schemas.openxmlformats.org/officeDocument/2006/relationships/image" Target="../media/image15.png"/><Relationship Id="rId7" Type="http://schemas.openxmlformats.org/officeDocument/2006/relationships/image" Target="../media/image3.png"/><Relationship Id="rId12" Type="http://schemas.openxmlformats.org/officeDocument/2006/relationships/image" Target="../media/image8.svg"/><Relationship Id="rId2" Type="http://schemas.openxmlformats.org/officeDocument/2006/relationships/image" Target="../media/image14.png"/><Relationship Id="rId16" Type="http://schemas.openxmlformats.org/officeDocument/2006/relationships/image" Target="../media/image12.svg"/><Relationship Id="rId1" Type="http://schemas.openxmlformats.org/officeDocument/2006/relationships/slideMaster" Target="../slideMasters/slideMaster1.xml"/><Relationship Id="rId6" Type="http://schemas.openxmlformats.org/officeDocument/2006/relationships/image" Target="../media/image2.svg"/><Relationship Id="rId11" Type="http://schemas.openxmlformats.org/officeDocument/2006/relationships/image" Target="../media/image7.png"/><Relationship Id="rId5" Type="http://schemas.openxmlformats.org/officeDocument/2006/relationships/image" Target="../media/image1.png"/><Relationship Id="rId15" Type="http://schemas.openxmlformats.org/officeDocument/2006/relationships/image" Target="../media/image11.png"/><Relationship Id="rId10" Type="http://schemas.openxmlformats.org/officeDocument/2006/relationships/image" Target="../media/image6.svg"/><Relationship Id="rId4" Type="http://schemas.microsoft.com/office/2007/relationships/hdphoto" Target="../media/hdphoto1.wdp"/><Relationship Id="rId9" Type="http://schemas.openxmlformats.org/officeDocument/2006/relationships/image" Target="../media/image5.png"/><Relationship Id="rId14" Type="http://schemas.openxmlformats.org/officeDocument/2006/relationships/image" Target="../media/image10.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4DFA213F-2949-55A3-4005-478BD65E6E2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80887" y="6321495"/>
            <a:ext cx="2005216" cy="280391"/>
          </a:xfrm>
          <a:prstGeom prst="rect">
            <a:avLst/>
          </a:prstGeom>
        </p:spPr>
      </p:pic>
      <p:pic>
        <p:nvPicPr>
          <p:cNvPr id="13" name="Graphic 12">
            <a:extLst>
              <a:ext uri="{FF2B5EF4-FFF2-40B4-BE49-F238E27FC236}">
                <a16:creationId xmlns:a16="http://schemas.microsoft.com/office/drawing/2014/main" id="{7728AB42-CAAF-61EE-8DBE-EEC3FBABBC9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88569" y="6321495"/>
            <a:ext cx="2005216" cy="280391"/>
          </a:xfrm>
          <a:prstGeom prst="rect">
            <a:avLst/>
          </a:prstGeom>
        </p:spPr>
      </p:pic>
      <p:pic>
        <p:nvPicPr>
          <p:cNvPr id="14" name="Graphic 13">
            <a:extLst>
              <a:ext uri="{FF2B5EF4-FFF2-40B4-BE49-F238E27FC236}">
                <a16:creationId xmlns:a16="http://schemas.microsoft.com/office/drawing/2014/main" id="{073718A1-719B-5E98-3CFF-B88B14294475}"/>
              </a:ext>
            </a:extLst>
          </p:cNvPr>
          <p:cNvPicPr>
            <a:picLocks noChangeAspect="1"/>
          </p:cNvPicPr>
          <p:nvPr userDrawn="1"/>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l="5174"/>
          <a:stretch/>
        </p:blipFill>
        <p:spPr>
          <a:xfrm>
            <a:off x="0" y="6321495"/>
            <a:ext cx="1901465" cy="280391"/>
          </a:xfrm>
          <a:prstGeom prst="rect">
            <a:avLst/>
          </a:prstGeom>
        </p:spPr>
      </p:pic>
      <p:pic>
        <p:nvPicPr>
          <p:cNvPr id="15" name="Graphic 14">
            <a:extLst>
              <a:ext uri="{FF2B5EF4-FFF2-40B4-BE49-F238E27FC236}">
                <a16:creationId xmlns:a16="http://schemas.microsoft.com/office/drawing/2014/main" id="{E5A558FB-0B40-26D3-C5A8-C0898D7DB37B}"/>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173206" y="6321495"/>
            <a:ext cx="2005216" cy="280391"/>
          </a:xfrm>
          <a:prstGeom prst="rect">
            <a:avLst/>
          </a:prstGeom>
        </p:spPr>
      </p:pic>
      <p:pic>
        <p:nvPicPr>
          <p:cNvPr id="16" name="Graphic 15">
            <a:extLst>
              <a:ext uri="{FF2B5EF4-FFF2-40B4-BE49-F238E27FC236}">
                <a16:creationId xmlns:a16="http://schemas.microsoft.com/office/drawing/2014/main" id="{6C607F17-5B4A-10EB-65E2-5778681485D9}"/>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265525" y="6321495"/>
            <a:ext cx="2005216" cy="280391"/>
          </a:xfrm>
          <a:prstGeom prst="rect">
            <a:avLst/>
          </a:prstGeom>
        </p:spPr>
      </p:pic>
      <p:pic>
        <p:nvPicPr>
          <p:cNvPr id="24" name="Graphic 23">
            <a:extLst>
              <a:ext uri="{FF2B5EF4-FFF2-40B4-BE49-F238E27FC236}">
                <a16:creationId xmlns:a16="http://schemas.microsoft.com/office/drawing/2014/main" id="{6220FF45-6CC9-ED16-55D2-5455B00F534D}"/>
              </a:ext>
            </a:extLst>
          </p:cNvPr>
          <p:cNvPicPr>
            <a:picLocks noChangeAspect="1"/>
          </p:cNvPicPr>
          <p:nvPr userDrawn="1"/>
        </p:nvPicPr>
        <p:blipFill rotWithShape="1">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rcRect r="7883"/>
          <a:stretch/>
        </p:blipFill>
        <p:spPr>
          <a:xfrm>
            <a:off x="10357845" y="6321495"/>
            <a:ext cx="1847125" cy="280391"/>
          </a:xfrm>
          <a:prstGeom prst="rect">
            <a:avLst/>
          </a:prstGeom>
        </p:spPr>
      </p:pic>
      <p:pic>
        <p:nvPicPr>
          <p:cNvPr id="17" name="Picture 16">
            <a:extLst>
              <a:ext uri="{FF2B5EF4-FFF2-40B4-BE49-F238E27FC236}">
                <a16:creationId xmlns:a16="http://schemas.microsoft.com/office/drawing/2014/main" id="{75670C81-E2A7-0249-A36F-1A78CA9FBD64}"/>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9330504" y="245828"/>
            <a:ext cx="2280638" cy="668463"/>
          </a:xfrm>
          <a:prstGeom prst="rect">
            <a:avLst/>
          </a:prstGeom>
        </p:spPr>
      </p:pic>
      <p:sp>
        <p:nvSpPr>
          <p:cNvPr id="3" name="Content Placeholder 2">
            <a:extLst>
              <a:ext uri="{FF2B5EF4-FFF2-40B4-BE49-F238E27FC236}">
                <a16:creationId xmlns:a16="http://schemas.microsoft.com/office/drawing/2014/main" id="{DD46753A-88E0-9A42-8176-287C3968843B}"/>
              </a:ext>
            </a:extLst>
          </p:cNvPr>
          <p:cNvSpPr>
            <a:spLocks noGrp="1"/>
          </p:cNvSpPr>
          <p:nvPr>
            <p:ph idx="1"/>
          </p:nvPr>
        </p:nvSpPr>
        <p:spPr>
          <a:xfrm>
            <a:off x="675643" y="1621806"/>
            <a:ext cx="6810487" cy="435133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967DD9A-1004-7D48-9D5A-B2AF0035CB93}"/>
              </a:ext>
            </a:extLst>
          </p:cNvPr>
          <p:cNvSpPr>
            <a:spLocks noGrp="1"/>
          </p:cNvSpPr>
          <p:nvPr>
            <p:ph type="title"/>
          </p:nvPr>
        </p:nvSpPr>
        <p:spPr>
          <a:xfrm>
            <a:off x="580857" y="440320"/>
            <a:ext cx="7845691" cy="473971"/>
          </a:xfrm>
        </p:spPr>
        <p:txBody>
          <a:bodyPr lIns="0" tIns="0" rIns="0" bIns="0" anchor="b" anchorCtr="0">
            <a:normAutofit/>
          </a:bodyPr>
          <a:lstStyle>
            <a:lvl1pPr>
              <a:defRPr sz="24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4FE23DCA-EB59-1F48-8F3A-1AD7B7C3D948}"/>
              </a:ext>
            </a:extLst>
          </p:cNvPr>
          <p:cNvSpPr>
            <a:spLocks noGrp="1"/>
          </p:cNvSpPr>
          <p:nvPr>
            <p:ph type="sldNum" sz="quarter" idx="12"/>
          </p:nvPr>
        </p:nvSpPr>
        <p:spPr>
          <a:xfrm>
            <a:off x="8867943" y="6278463"/>
            <a:ext cx="2743200" cy="365125"/>
          </a:xfrm>
        </p:spPr>
        <p:txBody>
          <a:bodyPr/>
          <a:lstStyle>
            <a:lvl1pPr>
              <a:defRPr b="1" i="0">
                <a:solidFill>
                  <a:schemeClr val="bg1"/>
                </a:solidFill>
                <a:latin typeface="Arial" panose="020B0604020202020204" pitchFamily="34" charset="0"/>
                <a:cs typeface="Arial" panose="020B0604020202020204" pitchFamily="34" charset="0"/>
              </a:defRPr>
            </a:lvl1pPr>
          </a:lstStyle>
          <a:p>
            <a:fld id="{E07D481D-C9E8-3645-880D-E1CC26F2A97D}" type="slidenum">
              <a:rPr lang="en-US" smtClean="0"/>
              <a:pPr/>
              <a:t>‹#›</a:t>
            </a:fld>
            <a:endParaRPr lang="en-US"/>
          </a:p>
        </p:txBody>
      </p:sp>
    </p:spTree>
    <p:extLst>
      <p:ext uri="{BB962C8B-B14F-4D97-AF65-F5344CB8AC3E}">
        <p14:creationId xmlns:p14="http://schemas.microsoft.com/office/powerpoint/2010/main" val="282359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02E1DD-AF7A-0C40-A5D8-590BA88929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51228" y="546604"/>
            <a:ext cx="3329279" cy="979199"/>
          </a:xfrm>
          <a:prstGeom prst="rect">
            <a:avLst/>
          </a:prstGeom>
        </p:spPr>
      </p:pic>
      <p:sp>
        <p:nvSpPr>
          <p:cNvPr id="50" name="Freeform 49">
            <a:extLst>
              <a:ext uri="{FF2B5EF4-FFF2-40B4-BE49-F238E27FC236}">
                <a16:creationId xmlns:a16="http://schemas.microsoft.com/office/drawing/2014/main" id="{1AEDE7AE-3B6F-D448-A3DB-F73161AAF87F}"/>
              </a:ext>
            </a:extLst>
          </p:cNvPr>
          <p:cNvSpPr/>
          <p:nvPr userDrawn="1"/>
        </p:nvSpPr>
        <p:spPr>
          <a:xfrm>
            <a:off x="6105899" y="0"/>
            <a:ext cx="6113475" cy="6919338"/>
          </a:xfrm>
          <a:custGeom>
            <a:avLst/>
            <a:gdLst>
              <a:gd name="connsiteX0" fmla="*/ 365443 w 2634012"/>
              <a:gd name="connsiteY0" fmla="*/ 0 h 1663053"/>
              <a:gd name="connsiteX1" fmla="*/ 2634012 w 2634012"/>
              <a:gd name="connsiteY1" fmla="*/ 0 h 1663053"/>
              <a:gd name="connsiteX2" fmla="*/ 2268569 w 2634012"/>
              <a:gd name="connsiteY2" fmla="*/ 1663053 h 1663053"/>
              <a:gd name="connsiteX3" fmla="*/ 0 w 2634012"/>
              <a:gd name="connsiteY3" fmla="*/ 1663053 h 1663053"/>
              <a:gd name="connsiteX0" fmla="*/ 365443 w 2634012"/>
              <a:gd name="connsiteY0" fmla="*/ 0 h 1663053"/>
              <a:gd name="connsiteX1" fmla="*/ 1453852 w 2634012"/>
              <a:gd name="connsiteY1" fmla="*/ 5360 h 1663053"/>
              <a:gd name="connsiteX2" fmla="*/ 2634012 w 2634012"/>
              <a:gd name="connsiteY2" fmla="*/ 0 h 1663053"/>
              <a:gd name="connsiteX3" fmla="*/ 2268569 w 2634012"/>
              <a:gd name="connsiteY3" fmla="*/ 1663053 h 1663053"/>
              <a:gd name="connsiteX4" fmla="*/ 0 w 2634012"/>
              <a:gd name="connsiteY4" fmla="*/ 1663053 h 1663053"/>
              <a:gd name="connsiteX5" fmla="*/ 365443 w 2634012"/>
              <a:gd name="connsiteY5" fmla="*/ 0 h 1663053"/>
              <a:gd name="connsiteX0" fmla="*/ 365443 w 2634012"/>
              <a:gd name="connsiteY0" fmla="*/ 0 h 1672432"/>
              <a:gd name="connsiteX1" fmla="*/ 1453852 w 2634012"/>
              <a:gd name="connsiteY1" fmla="*/ 5360 h 1672432"/>
              <a:gd name="connsiteX2" fmla="*/ 2634012 w 2634012"/>
              <a:gd name="connsiteY2" fmla="*/ 0 h 1672432"/>
              <a:gd name="connsiteX3" fmla="*/ 2268569 w 2634012"/>
              <a:gd name="connsiteY3" fmla="*/ 1663053 h 1672432"/>
              <a:gd name="connsiteX4" fmla="*/ 1421690 w 2634012"/>
              <a:gd name="connsiteY4" fmla="*/ 1672432 h 1672432"/>
              <a:gd name="connsiteX5" fmla="*/ 0 w 2634012"/>
              <a:gd name="connsiteY5" fmla="*/ 1663053 h 1672432"/>
              <a:gd name="connsiteX6" fmla="*/ 365443 w 2634012"/>
              <a:gd name="connsiteY6" fmla="*/ 0 h 1672432"/>
              <a:gd name="connsiteX0" fmla="*/ 365443 w 2634012"/>
              <a:gd name="connsiteY0" fmla="*/ 0 h 1672432"/>
              <a:gd name="connsiteX1" fmla="*/ 1453852 w 2634012"/>
              <a:gd name="connsiteY1" fmla="*/ 5360 h 1672432"/>
              <a:gd name="connsiteX2" fmla="*/ 2634012 w 2634012"/>
              <a:gd name="connsiteY2" fmla="*/ 0 h 1672432"/>
              <a:gd name="connsiteX3" fmla="*/ 1421690 w 2634012"/>
              <a:gd name="connsiteY3" fmla="*/ 1672432 h 1672432"/>
              <a:gd name="connsiteX4" fmla="*/ 0 w 2634012"/>
              <a:gd name="connsiteY4" fmla="*/ 1663053 h 1672432"/>
              <a:gd name="connsiteX5" fmla="*/ 365443 w 2634012"/>
              <a:gd name="connsiteY5" fmla="*/ 0 h 1672432"/>
              <a:gd name="connsiteX0" fmla="*/ 365443 w 1453852"/>
              <a:gd name="connsiteY0" fmla="*/ 0 h 1672432"/>
              <a:gd name="connsiteX1" fmla="*/ 1453852 w 1453852"/>
              <a:gd name="connsiteY1" fmla="*/ 5360 h 1672432"/>
              <a:gd name="connsiteX2" fmla="*/ 1421690 w 1453852"/>
              <a:gd name="connsiteY2" fmla="*/ 1672432 h 1672432"/>
              <a:gd name="connsiteX3" fmla="*/ 0 w 1453852"/>
              <a:gd name="connsiteY3" fmla="*/ 1663053 h 1672432"/>
              <a:gd name="connsiteX4" fmla="*/ 365443 w 1453852"/>
              <a:gd name="connsiteY4" fmla="*/ 0 h 1672432"/>
              <a:gd name="connsiteX0" fmla="*/ 365443 w 1465645"/>
              <a:gd name="connsiteY0" fmla="*/ 0 h 1663053"/>
              <a:gd name="connsiteX1" fmla="*/ 1453852 w 1465645"/>
              <a:gd name="connsiteY1" fmla="*/ 5360 h 1663053"/>
              <a:gd name="connsiteX2" fmla="*/ 1465645 w 1465645"/>
              <a:gd name="connsiteY2" fmla="*/ 1649162 h 1663053"/>
              <a:gd name="connsiteX3" fmla="*/ 0 w 1465645"/>
              <a:gd name="connsiteY3" fmla="*/ 1663053 h 1663053"/>
              <a:gd name="connsiteX4" fmla="*/ 365443 w 1465645"/>
              <a:gd name="connsiteY4" fmla="*/ 0 h 1663053"/>
              <a:gd name="connsiteX0" fmla="*/ 365443 w 1469365"/>
              <a:gd name="connsiteY0" fmla="*/ 0 h 1663053"/>
              <a:gd name="connsiteX1" fmla="*/ 1469365 w 1469365"/>
              <a:gd name="connsiteY1" fmla="*/ 2774 h 1663053"/>
              <a:gd name="connsiteX2" fmla="*/ 1465645 w 1469365"/>
              <a:gd name="connsiteY2" fmla="*/ 1649162 h 1663053"/>
              <a:gd name="connsiteX3" fmla="*/ 0 w 1469365"/>
              <a:gd name="connsiteY3" fmla="*/ 1663053 h 1663053"/>
              <a:gd name="connsiteX4" fmla="*/ 365443 w 1469365"/>
              <a:gd name="connsiteY4" fmla="*/ 0 h 1663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9365" h="1663053">
                <a:moveTo>
                  <a:pt x="365443" y="0"/>
                </a:moveTo>
                <a:lnTo>
                  <a:pt x="1469365" y="2774"/>
                </a:lnTo>
                <a:lnTo>
                  <a:pt x="1465645" y="1649162"/>
                </a:lnTo>
                <a:lnTo>
                  <a:pt x="0" y="1663053"/>
                </a:lnTo>
                <a:lnTo>
                  <a:pt x="365443" y="0"/>
                </a:lnTo>
                <a:close/>
              </a:path>
            </a:pathLst>
          </a:custGeom>
          <a:blipFill dpi="0" rotWithShape="1">
            <a:blip r:embed="rId3" cstate="screen">
              <a:grayscl/>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rcRect/>
            <a:stretch>
              <a:fillRect/>
            </a:stretch>
          </a:blipFill>
          <a:ln w="37344" cap="flat">
            <a:noFill/>
            <a:prstDash val="solid"/>
            <a:miter/>
          </a:ln>
        </p:spPr>
        <p:txBody>
          <a:bodyPr rtlCol="0" anchor="ctr"/>
          <a:lstStyle/>
          <a:p>
            <a:endParaRPr lang="en-US" dirty="0"/>
          </a:p>
        </p:txBody>
      </p:sp>
      <p:pic>
        <p:nvPicPr>
          <p:cNvPr id="19" name="Graphic 18">
            <a:extLst>
              <a:ext uri="{FF2B5EF4-FFF2-40B4-BE49-F238E27FC236}">
                <a16:creationId xmlns:a16="http://schemas.microsoft.com/office/drawing/2014/main" id="{903B5230-C0F1-2640-BAB4-3EFE9892005D}"/>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080887" y="6321495"/>
            <a:ext cx="2005216" cy="280391"/>
          </a:xfrm>
          <a:prstGeom prst="rect">
            <a:avLst/>
          </a:prstGeom>
        </p:spPr>
      </p:pic>
      <p:pic>
        <p:nvPicPr>
          <p:cNvPr id="20" name="Graphic 19">
            <a:extLst>
              <a:ext uri="{FF2B5EF4-FFF2-40B4-BE49-F238E27FC236}">
                <a16:creationId xmlns:a16="http://schemas.microsoft.com/office/drawing/2014/main" id="{1A2D72A3-8C1C-5242-8E45-E06B4F29B921}"/>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988569" y="6321495"/>
            <a:ext cx="2005216" cy="280391"/>
          </a:xfrm>
          <a:prstGeom prst="rect">
            <a:avLst/>
          </a:prstGeom>
        </p:spPr>
      </p:pic>
      <p:pic>
        <p:nvPicPr>
          <p:cNvPr id="21" name="Graphic 20">
            <a:extLst>
              <a:ext uri="{FF2B5EF4-FFF2-40B4-BE49-F238E27FC236}">
                <a16:creationId xmlns:a16="http://schemas.microsoft.com/office/drawing/2014/main" id="{BB0ADD68-4B3F-6E41-9032-3431759855CB}"/>
              </a:ext>
            </a:extLst>
          </p:cNvPr>
          <p:cNvPicPr>
            <a:picLocks noChangeAspect="1"/>
          </p:cNvPicPr>
          <p:nvPr userDrawn="1"/>
        </p:nvPicPr>
        <p:blipFill rotWithShape="1">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l="5174"/>
          <a:stretch/>
        </p:blipFill>
        <p:spPr>
          <a:xfrm>
            <a:off x="0" y="6321495"/>
            <a:ext cx="1901465" cy="280391"/>
          </a:xfrm>
          <a:prstGeom prst="rect">
            <a:avLst/>
          </a:prstGeom>
        </p:spPr>
      </p:pic>
      <p:pic>
        <p:nvPicPr>
          <p:cNvPr id="22" name="Graphic 21">
            <a:extLst>
              <a:ext uri="{FF2B5EF4-FFF2-40B4-BE49-F238E27FC236}">
                <a16:creationId xmlns:a16="http://schemas.microsoft.com/office/drawing/2014/main" id="{1836DFB9-44FB-3F41-888C-3215765D3BE3}"/>
              </a:ext>
            </a:extLst>
          </p:cNvPr>
          <p:cNvPicPr>
            <a:picLocks noChangeAspect="1"/>
          </p:cNvPicPr>
          <p:nvPr userDrawn="1"/>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173206" y="6321495"/>
            <a:ext cx="2005216" cy="280391"/>
          </a:xfrm>
          <a:prstGeom prst="rect">
            <a:avLst/>
          </a:prstGeom>
        </p:spPr>
      </p:pic>
      <p:pic>
        <p:nvPicPr>
          <p:cNvPr id="23" name="Graphic 22">
            <a:extLst>
              <a:ext uri="{FF2B5EF4-FFF2-40B4-BE49-F238E27FC236}">
                <a16:creationId xmlns:a16="http://schemas.microsoft.com/office/drawing/2014/main" id="{64B035FA-46A9-6440-899C-4E3ABD808DF5}"/>
              </a:ext>
            </a:extLst>
          </p:cNvPr>
          <p:cNvPicPr>
            <a:picLocks noChangeAspect="1"/>
          </p:cNvPicPr>
          <p:nvPr userDrawn="1"/>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8265525" y="6321495"/>
            <a:ext cx="2005216" cy="280391"/>
          </a:xfrm>
          <a:prstGeom prst="rect">
            <a:avLst/>
          </a:prstGeom>
        </p:spPr>
      </p:pic>
      <p:pic>
        <p:nvPicPr>
          <p:cNvPr id="24" name="Graphic 23">
            <a:extLst>
              <a:ext uri="{FF2B5EF4-FFF2-40B4-BE49-F238E27FC236}">
                <a16:creationId xmlns:a16="http://schemas.microsoft.com/office/drawing/2014/main" id="{8456F4E8-8A81-CF47-A2E6-067320165488}"/>
              </a:ext>
            </a:extLst>
          </p:cNvPr>
          <p:cNvPicPr>
            <a:picLocks noChangeAspect="1"/>
          </p:cNvPicPr>
          <p:nvPr userDrawn="1"/>
        </p:nvPicPr>
        <p:blipFill rotWithShape="1">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rcRect r="7883"/>
          <a:stretch/>
        </p:blipFill>
        <p:spPr>
          <a:xfrm>
            <a:off x="10357845" y="6321495"/>
            <a:ext cx="1847125" cy="280391"/>
          </a:xfrm>
          <a:prstGeom prst="rect">
            <a:avLst/>
          </a:prstGeom>
        </p:spPr>
      </p:pic>
      <p:sp>
        <p:nvSpPr>
          <p:cNvPr id="4" name="Date Placeholder 3">
            <a:extLst>
              <a:ext uri="{FF2B5EF4-FFF2-40B4-BE49-F238E27FC236}">
                <a16:creationId xmlns:a16="http://schemas.microsoft.com/office/drawing/2014/main" id="{6CD44392-2CBC-9F4D-AF66-F0D59043D3EB}"/>
              </a:ext>
            </a:extLst>
          </p:cNvPr>
          <p:cNvSpPr>
            <a:spLocks noGrp="1"/>
          </p:cNvSpPr>
          <p:nvPr>
            <p:ph type="dt" sz="half" idx="10"/>
          </p:nvPr>
        </p:nvSpPr>
        <p:spPr>
          <a:xfrm>
            <a:off x="661018" y="6279127"/>
            <a:ext cx="2743200" cy="365125"/>
          </a:xfrm>
        </p:spPr>
        <p:txBody>
          <a:bodyPr/>
          <a:lstStyle>
            <a:lvl1pPr>
              <a:defRPr b="1" i="0">
                <a:solidFill>
                  <a:schemeClr val="bg1"/>
                </a:solidFill>
                <a:latin typeface="Arial" panose="020B0604020202020204" pitchFamily="34" charset="0"/>
                <a:cs typeface="Arial" panose="020B0604020202020204" pitchFamily="34" charset="0"/>
              </a:defRPr>
            </a:lvl1pPr>
          </a:lstStyle>
          <a:p>
            <a:fld id="{94DEE799-A46F-2A4A-A44D-A5F98EA08BA0}" type="datetimeFigureOut">
              <a:rPr lang="en-US" smtClean="0"/>
              <a:pPr/>
              <a:t>2/29/2024</a:t>
            </a:fld>
            <a:endParaRPr lang="en-US" dirty="0"/>
          </a:p>
        </p:txBody>
      </p:sp>
      <p:sp>
        <p:nvSpPr>
          <p:cNvPr id="52" name="Freeform 51">
            <a:extLst>
              <a:ext uri="{FF2B5EF4-FFF2-40B4-BE49-F238E27FC236}">
                <a16:creationId xmlns:a16="http://schemas.microsoft.com/office/drawing/2014/main" id="{7FCA7965-B0FA-624E-9843-128C9D49C92B}"/>
              </a:ext>
            </a:extLst>
          </p:cNvPr>
          <p:cNvSpPr/>
          <p:nvPr userDrawn="1"/>
        </p:nvSpPr>
        <p:spPr>
          <a:xfrm rot="751256">
            <a:off x="-193233" y="1680545"/>
            <a:ext cx="8770157" cy="4779074"/>
          </a:xfrm>
          <a:custGeom>
            <a:avLst/>
            <a:gdLst>
              <a:gd name="connsiteX0" fmla="*/ 6767719 w 8770157"/>
              <a:gd name="connsiteY0" fmla="*/ 444697 h 4779074"/>
              <a:gd name="connsiteX1" fmla="*/ 6767719 w 8770157"/>
              <a:gd name="connsiteY1" fmla="*/ 444698 h 4779074"/>
              <a:gd name="connsiteX2" fmla="*/ 8770157 w 8770157"/>
              <a:gd name="connsiteY2" fmla="*/ 0 h 4779074"/>
              <a:gd name="connsiteX3" fmla="*/ 8770156 w 8770157"/>
              <a:gd name="connsiteY3" fmla="*/ 2971057 h 4779074"/>
              <a:gd name="connsiteX4" fmla="*/ 6767718 w 8770157"/>
              <a:gd name="connsiteY4" fmla="*/ 3415754 h 4779074"/>
              <a:gd name="connsiteX5" fmla="*/ 2631231 w 8770157"/>
              <a:gd name="connsiteY5" fmla="*/ 4334377 h 4779074"/>
              <a:gd name="connsiteX6" fmla="*/ 628794 w 8770157"/>
              <a:gd name="connsiteY6" fmla="*/ 4779074 h 4779074"/>
              <a:gd name="connsiteX7" fmla="*/ 0 w 8770157"/>
              <a:gd name="connsiteY7" fmla="*/ 1947659 h 477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70157" h="4779074">
                <a:moveTo>
                  <a:pt x="6767719" y="444697"/>
                </a:moveTo>
                <a:lnTo>
                  <a:pt x="6767719" y="444698"/>
                </a:lnTo>
                <a:lnTo>
                  <a:pt x="8770157" y="0"/>
                </a:lnTo>
                <a:lnTo>
                  <a:pt x="8770156" y="2971057"/>
                </a:lnTo>
                <a:lnTo>
                  <a:pt x="6767718" y="3415754"/>
                </a:lnTo>
                <a:lnTo>
                  <a:pt x="2631231" y="4334377"/>
                </a:lnTo>
                <a:lnTo>
                  <a:pt x="628794" y="4779074"/>
                </a:lnTo>
                <a:lnTo>
                  <a:pt x="0" y="194765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E928806-87D9-C549-BA82-6CD90285AC64}"/>
              </a:ext>
            </a:extLst>
          </p:cNvPr>
          <p:cNvSpPr>
            <a:spLocks noGrp="1"/>
          </p:cNvSpPr>
          <p:nvPr>
            <p:ph type="ctrTitle"/>
          </p:nvPr>
        </p:nvSpPr>
        <p:spPr>
          <a:xfrm>
            <a:off x="661019" y="3024457"/>
            <a:ext cx="6654182" cy="1329595"/>
          </a:xfrm>
        </p:spPr>
        <p:txBody>
          <a:bodyPr wrap="square" lIns="0" tIns="0" rIns="0" bIns="0" anchor="t" anchorCtr="0">
            <a:spAutoFit/>
          </a:bodyPr>
          <a:lstStyle>
            <a:lvl1pPr algn="l">
              <a:defRPr sz="48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01D7043-5DD7-5F43-8F51-F46BE671FC40}"/>
              </a:ext>
            </a:extLst>
          </p:cNvPr>
          <p:cNvSpPr>
            <a:spLocks noGrp="1"/>
          </p:cNvSpPr>
          <p:nvPr>
            <p:ph type="subTitle" idx="1"/>
          </p:nvPr>
        </p:nvSpPr>
        <p:spPr>
          <a:xfrm>
            <a:off x="645456" y="4796060"/>
            <a:ext cx="6669745" cy="332399"/>
          </a:xfrm>
        </p:spPr>
        <p:txBody>
          <a:bodyPr wrap="square" lIns="0" tIns="0" rIns="0" bIns="0">
            <a:sp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17583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5D0F0-81FF-ED27-5B2C-D8048D3727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4CEA0F-028F-80A2-4912-7C194FF5F6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FCFC34-788F-42D0-1241-4E520BBAF9C6}"/>
              </a:ext>
            </a:extLst>
          </p:cNvPr>
          <p:cNvSpPr>
            <a:spLocks noGrp="1"/>
          </p:cNvSpPr>
          <p:nvPr>
            <p:ph type="dt" sz="half" idx="10"/>
          </p:nvPr>
        </p:nvSpPr>
        <p:spPr/>
        <p:txBody>
          <a:bodyPr/>
          <a:lstStyle/>
          <a:p>
            <a:fld id="{A54A9075-71B4-4869-84B6-5E26443D045D}" type="datetimeFigureOut">
              <a:rPr lang="en-GB" smtClean="0"/>
              <a:t>29/02/2024</a:t>
            </a:fld>
            <a:endParaRPr lang="en-GB"/>
          </a:p>
        </p:txBody>
      </p:sp>
      <p:sp>
        <p:nvSpPr>
          <p:cNvPr id="5" name="Footer Placeholder 4">
            <a:extLst>
              <a:ext uri="{FF2B5EF4-FFF2-40B4-BE49-F238E27FC236}">
                <a16:creationId xmlns:a16="http://schemas.microsoft.com/office/drawing/2014/main" id="{5AB84804-42F9-8320-CE16-4EAAB1A692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E1CD82-9552-266A-DFF0-76AF4656DA46}"/>
              </a:ext>
            </a:extLst>
          </p:cNvPr>
          <p:cNvSpPr>
            <a:spLocks noGrp="1"/>
          </p:cNvSpPr>
          <p:nvPr>
            <p:ph type="sldNum" sz="quarter" idx="12"/>
          </p:nvPr>
        </p:nvSpPr>
        <p:spPr/>
        <p:txBody>
          <a:bodyPr/>
          <a:lstStyle/>
          <a:p>
            <a:fld id="{9BA87D16-0125-4691-AFBE-6A133D4B9F2D}" type="slidenum">
              <a:rPr lang="en-GB" smtClean="0"/>
              <a:t>‹#›</a:t>
            </a:fld>
            <a:endParaRPr lang="en-GB"/>
          </a:p>
        </p:txBody>
      </p:sp>
    </p:spTree>
    <p:extLst>
      <p:ext uri="{BB962C8B-B14F-4D97-AF65-F5344CB8AC3E}">
        <p14:creationId xmlns:p14="http://schemas.microsoft.com/office/powerpoint/2010/main" val="2529655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43895-47DC-3833-FAA3-3818760C7A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AFF0D71-CEF1-4652-99C7-674FC7BAFF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8B07036-AD56-8EA3-CB58-E363E5D174AE}"/>
              </a:ext>
            </a:extLst>
          </p:cNvPr>
          <p:cNvSpPr>
            <a:spLocks noGrp="1"/>
          </p:cNvSpPr>
          <p:nvPr>
            <p:ph type="dt" sz="half" idx="10"/>
          </p:nvPr>
        </p:nvSpPr>
        <p:spPr/>
        <p:txBody>
          <a:bodyPr/>
          <a:lstStyle/>
          <a:p>
            <a:fld id="{A54A9075-71B4-4869-84B6-5E26443D045D}" type="datetimeFigureOut">
              <a:rPr lang="en-GB" smtClean="0"/>
              <a:t>29/02/2024</a:t>
            </a:fld>
            <a:endParaRPr lang="en-GB"/>
          </a:p>
        </p:txBody>
      </p:sp>
      <p:sp>
        <p:nvSpPr>
          <p:cNvPr id="5" name="Footer Placeholder 4">
            <a:extLst>
              <a:ext uri="{FF2B5EF4-FFF2-40B4-BE49-F238E27FC236}">
                <a16:creationId xmlns:a16="http://schemas.microsoft.com/office/drawing/2014/main" id="{E2B43379-BC73-03B3-457C-570C4365C5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287595-F86B-7D08-142C-22E0E1F5C832}"/>
              </a:ext>
            </a:extLst>
          </p:cNvPr>
          <p:cNvSpPr>
            <a:spLocks noGrp="1"/>
          </p:cNvSpPr>
          <p:nvPr>
            <p:ph type="sldNum" sz="quarter" idx="12"/>
          </p:nvPr>
        </p:nvSpPr>
        <p:spPr/>
        <p:txBody>
          <a:bodyPr/>
          <a:lstStyle/>
          <a:p>
            <a:fld id="{9BA87D16-0125-4691-AFBE-6A133D4B9F2D}" type="slidenum">
              <a:rPr lang="en-GB" smtClean="0"/>
              <a:t>‹#›</a:t>
            </a:fld>
            <a:endParaRPr lang="en-GB"/>
          </a:p>
        </p:txBody>
      </p:sp>
    </p:spTree>
    <p:extLst>
      <p:ext uri="{BB962C8B-B14F-4D97-AF65-F5344CB8AC3E}">
        <p14:creationId xmlns:p14="http://schemas.microsoft.com/office/powerpoint/2010/main" val="1581449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C4B95-0318-52EE-DBA5-EFF65EE6B1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5130E9-EBF0-F36D-5641-3D971B779E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22F58A-82C4-75A7-BFB1-3A91D6B4CE80}"/>
              </a:ext>
            </a:extLst>
          </p:cNvPr>
          <p:cNvSpPr>
            <a:spLocks noGrp="1"/>
          </p:cNvSpPr>
          <p:nvPr>
            <p:ph type="dt" sz="half" idx="10"/>
          </p:nvPr>
        </p:nvSpPr>
        <p:spPr/>
        <p:txBody>
          <a:bodyPr/>
          <a:lstStyle/>
          <a:p>
            <a:fld id="{D95E07DC-A2CE-4FD2-9450-C261FCA6FCFA}" type="datetimeFigureOut">
              <a:rPr lang="en-GB" smtClean="0"/>
              <a:t>01/03/2024</a:t>
            </a:fld>
            <a:endParaRPr lang="en-GB"/>
          </a:p>
        </p:txBody>
      </p:sp>
      <p:sp>
        <p:nvSpPr>
          <p:cNvPr id="5" name="Footer Placeholder 4">
            <a:extLst>
              <a:ext uri="{FF2B5EF4-FFF2-40B4-BE49-F238E27FC236}">
                <a16:creationId xmlns:a16="http://schemas.microsoft.com/office/drawing/2014/main" id="{83DF5564-3B01-81D5-791A-062B8E1D21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406AD3-33C4-4262-4605-6A293C394D3F}"/>
              </a:ext>
            </a:extLst>
          </p:cNvPr>
          <p:cNvSpPr>
            <a:spLocks noGrp="1"/>
          </p:cNvSpPr>
          <p:nvPr>
            <p:ph type="sldNum" sz="quarter" idx="12"/>
          </p:nvPr>
        </p:nvSpPr>
        <p:spPr/>
        <p:txBody>
          <a:bodyPr/>
          <a:lstStyle/>
          <a:p>
            <a:fld id="{66CB77DD-AA7F-434E-A0C4-5CF34EEBA5C8}" type="slidenum">
              <a:rPr lang="en-GB" smtClean="0"/>
              <a:t>‹#›</a:t>
            </a:fld>
            <a:endParaRPr lang="en-GB"/>
          </a:p>
        </p:txBody>
      </p:sp>
    </p:spTree>
    <p:extLst>
      <p:ext uri="{BB962C8B-B14F-4D97-AF65-F5344CB8AC3E}">
        <p14:creationId xmlns:p14="http://schemas.microsoft.com/office/powerpoint/2010/main" val="408137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6C194D-4926-114C-84DC-043AE1BAD0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A6E1CD-CE3B-F04B-B420-7343B22E67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81426E-33CA-604A-9FEF-91A52EF20B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DEE799-A46F-2A4A-A44D-A5F98EA08BA0}" type="datetimeFigureOut">
              <a:rPr lang="en-US" smtClean="0"/>
              <a:t>2/29/2024</a:t>
            </a:fld>
            <a:endParaRPr lang="en-US"/>
          </a:p>
        </p:txBody>
      </p:sp>
      <p:sp>
        <p:nvSpPr>
          <p:cNvPr id="5" name="Footer Placeholder 4">
            <a:extLst>
              <a:ext uri="{FF2B5EF4-FFF2-40B4-BE49-F238E27FC236}">
                <a16:creationId xmlns:a16="http://schemas.microsoft.com/office/drawing/2014/main" id="{4009D1E6-B1AD-5E47-8EE3-B9EBD2BF7F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7E69D6-8270-EC4B-BC9C-EA17B7401D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7D481D-C9E8-3645-880D-E1CC26F2A97D}" type="slidenum">
              <a:rPr lang="en-US" smtClean="0"/>
              <a:t>‹#›</a:t>
            </a:fld>
            <a:endParaRPr lang="en-US"/>
          </a:p>
        </p:txBody>
      </p:sp>
    </p:spTree>
    <p:extLst>
      <p:ext uri="{BB962C8B-B14F-4D97-AF65-F5344CB8AC3E}">
        <p14:creationId xmlns:p14="http://schemas.microsoft.com/office/powerpoint/2010/main" val="1968460690"/>
      </p:ext>
    </p:extLst>
  </p:cSld>
  <p:clrMap bg1="lt1" tx1="dk1" bg2="lt2" tx2="dk2" accent1="accent1" accent2="accent2" accent3="accent3" accent4="accent4" accent5="accent5" accent6="accent6" hlink="hlink" folHlink="folHlink"/>
  <p:sldLayoutIdLst>
    <p:sldLayoutId id="2147483668" r:id="rId1"/>
    <p:sldLayoutId id="214748366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0BC247-40FC-42DB-B923-DFBC05340F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6AE9D4-12E4-841F-EBE8-A66276671A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7EEB9F-B2C4-E9DE-ECB4-5D34A3A300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A9075-71B4-4869-84B6-5E26443D045D}" type="datetimeFigureOut">
              <a:rPr lang="en-GB" smtClean="0"/>
              <a:t>29/02/2024</a:t>
            </a:fld>
            <a:endParaRPr lang="en-GB"/>
          </a:p>
        </p:txBody>
      </p:sp>
      <p:sp>
        <p:nvSpPr>
          <p:cNvPr id="5" name="Footer Placeholder 4">
            <a:extLst>
              <a:ext uri="{FF2B5EF4-FFF2-40B4-BE49-F238E27FC236}">
                <a16:creationId xmlns:a16="http://schemas.microsoft.com/office/drawing/2014/main" id="{BD7B6B64-CCAE-15BE-5480-BE212CEF65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2DD6178-A561-F931-C50C-FFE43D1FD4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A87D16-0125-4691-AFBE-6A133D4B9F2D}" type="slidenum">
              <a:rPr lang="en-GB" smtClean="0"/>
              <a:t>‹#›</a:t>
            </a:fld>
            <a:endParaRPr lang="en-GB"/>
          </a:p>
        </p:txBody>
      </p:sp>
    </p:spTree>
    <p:extLst>
      <p:ext uri="{BB962C8B-B14F-4D97-AF65-F5344CB8AC3E}">
        <p14:creationId xmlns:p14="http://schemas.microsoft.com/office/powerpoint/2010/main" val="3002474492"/>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F53133-4CFA-ECEC-50D6-B9AED0D2BB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1343A6-DEBC-0D26-0DC4-A41D64B746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640503-6021-14B1-9F7E-0122CC3E03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E07DC-A2CE-4FD2-9450-C261FCA6FCFA}" type="datetimeFigureOut">
              <a:rPr lang="en-GB" smtClean="0"/>
              <a:t>01/03/2024</a:t>
            </a:fld>
            <a:endParaRPr lang="en-GB"/>
          </a:p>
        </p:txBody>
      </p:sp>
      <p:sp>
        <p:nvSpPr>
          <p:cNvPr id="5" name="Footer Placeholder 4">
            <a:extLst>
              <a:ext uri="{FF2B5EF4-FFF2-40B4-BE49-F238E27FC236}">
                <a16:creationId xmlns:a16="http://schemas.microsoft.com/office/drawing/2014/main" id="{4DB63DD4-1C53-E9A7-8F15-3C9434734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42BBD56-63DB-2938-15FB-A57CD344F6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B77DD-AA7F-434E-A0C4-5CF34EEBA5C8}" type="slidenum">
              <a:rPr lang="en-GB" smtClean="0"/>
              <a:t>‹#›</a:t>
            </a:fld>
            <a:endParaRPr lang="en-GB"/>
          </a:p>
        </p:txBody>
      </p:sp>
    </p:spTree>
    <p:extLst>
      <p:ext uri="{BB962C8B-B14F-4D97-AF65-F5344CB8AC3E}">
        <p14:creationId xmlns:p14="http://schemas.microsoft.com/office/powerpoint/2010/main" val="30249124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resus.org.uk/library/quality-standards-cpr/primary-care" TargetMode="External"/><Relationship Id="rId7"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hyperlink" Target="https://www.cqc.org.uk/guidance-providers/gps/gp-mythbusters/gp-mythbuster-9-emergency-medicines-gp-practices" TargetMode="External"/><Relationship Id="rId5" Type="http://schemas.openxmlformats.org/officeDocument/2006/relationships/hyperlink" Target="https://www.cqc.org.uk/guidance-providers/gps/gp-mythbusters/gp-mythbuster-1-resuscitation-gp-surgeries" TargetMode="Externa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hyperlink" Target="https://www.resus.org.uk/library/quality-standards-cpr/primary-care#training" TargetMode="External"/><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resus.org.uk/library/quality-standards-cpr/primary-care#training" TargetMode="External"/><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hyperlink" Target="https://www.resus.org.uk/quality-standards/primary-care-equipment-and-drug-lists/" TargetMode="External"/><Relationship Id="rId5" Type="http://schemas.openxmlformats.org/officeDocument/2006/relationships/hyperlink" Target="https://www.cqc.org.uk/guidance-providers/gps/gp-mythbusters/gp-mythbuster-1-resuscitation-gp-surgeries" TargetMode="External"/><Relationship Id="rId4" Type="http://schemas.openxmlformats.org/officeDocument/2006/relationships/hyperlink" Target="https://www.resus.org.uk/library/quality-standards-cpr/primary-care-equipment-and-drug-lists"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www.cqc.org.uk/guidance-providers/gps/gp-mythbusters/gp-mythbuster-9-emergency-medicines-gp-practices"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resus.org.uk/library/additional-guidance/guidance-defibrillators/guidance-standard-sign" TargetMode="Externa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brit-thoracic.org.uk/quality-improvement/guidelines/asthma/" TargetMode="External"/><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hyperlink" Target="https://www.cqc.org.uk/node/2566" TargetMode="External"/><Relationship Id="rId3" Type="http://schemas.openxmlformats.org/officeDocument/2006/relationships/hyperlink" Target="https://www.cqc.org.uk/guidance-providers/regulations-enforcement/regulation-12-safe-care-treatment" TargetMode="External"/><Relationship Id="rId7" Type="http://schemas.openxmlformats.org/officeDocument/2006/relationships/hyperlink" Target="https://www.cqc.org.uk/node/2567" TargetMode="External"/><Relationship Id="rId2" Type="http://schemas.openxmlformats.org/officeDocument/2006/relationships/hyperlink" Target="https://www.cqc.org.uk/guidance-providers/regulations-enforcement/regulations-service-providers-managers" TargetMode="External"/><Relationship Id="rId1" Type="http://schemas.openxmlformats.org/officeDocument/2006/relationships/slideLayout" Target="../slideLayouts/slideLayout3.xml"/><Relationship Id="rId6" Type="http://schemas.openxmlformats.org/officeDocument/2006/relationships/hyperlink" Target="https://www.cqc.org.uk/node/2565" TargetMode="External"/><Relationship Id="rId5" Type="http://schemas.openxmlformats.org/officeDocument/2006/relationships/hyperlink" Target="https://www.cqc.org.uk/node/2593" TargetMode="External"/><Relationship Id="rId10" Type="http://schemas.openxmlformats.org/officeDocument/2006/relationships/hyperlink" Target="https://www.cqc.org.uk/guidance-providers/gps/gp-mythbusters/gp-mythbuster-1-resuscitation-gp-surgeries" TargetMode="External"/><Relationship Id="rId4" Type="http://schemas.openxmlformats.org/officeDocument/2006/relationships/hyperlink" Target="https://www.cqc.org.uk/guidance-providers/regulations-enforcement/regulation-18-staffing" TargetMode="External"/><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hyperlink" Target="file:///C:\Users\BlakeH\Downloads\MANAGEMENT%20OF%20ANAPHYLAXIS%20IN%20THE%20VACCINATION%20SETTING%20Guidance%20Aug%202021.pdf" TargetMode="External"/><Relationship Id="rId3" Type="http://schemas.openxmlformats.org/officeDocument/2006/relationships/image" Target="../media/image33.png"/><Relationship Id="rId7" Type="http://schemas.openxmlformats.org/officeDocument/2006/relationships/hyperlink" Target="https://www.resus.org.uk/library/2021-resuscitation-guidelines" TargetMode="External"/><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hyperlink" Target="https://www.cqc.org.uk/guidance-providers/gps/gp-mythbusters/gp-mythbuster-88-sepsis" TargetMode="External"/><Relationship Id="rId2" Type="http://schemas.openxmlformats.org/officeDocument/2006/relationships/hyperlink" Target="https://elearning.rcgp.org.uk/mod/book/view.php?id=12896&amp;chapterid=544" TargetMode="Externa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189D-4CBA-C94D-A84D-A9D9507B9A9A}"/>
              </a:ext>
            </a:extLst>
          </p:cNvPr>
          <p:cNvSpPr>
            <a:spLocks noGrp="1"/>
          </p:cNvSpPr>
          <p:nvPr>
            <p:ph type="ctrTitle"/>
          </p:nvPr>
        </p:nvSpPr>
        <p:spPr/>
        <p:txBody>
          <a:bodyPr>
            <a:normAutofit/>
          </a:bodyPr>
          <a:lstStyle/>
          <a:p>
            <a:r>
              <a:rPr lang="en-US" sz="3200" dirty="0"/>
              <a:t>Nurse Plenary Session</a:t>
            </a:r>
          </a:p>
        </p:txBody>
      </p:sp>
      <p:sp>
        <p:nvSpPr>
          <p:cNvPr id="3" name="Subtitle 2">
            <a:extLst>
              <a:ext uri="{FF2B5EF4-FFF2-40B4-BE49-F238E27FC236}">
                <a16:creationId xmlns:a16="http://schemas.microsoft.com/office/drawing/2014/main" id="{8FCB17A7-E073-EF49-93C8-3A34A966AE26}"/>
              </a:ext>
            </a:extLst>
          </p:cNvPr>
          <p:cNvSpPr>
            <a:spLocks noGrp="1"/>
          </p:cNvSpPr>
          <p:nvPr>
            <p:ph type="subTitle" idx="4294967295"/>
          </p:nvPr>
        </p:nvSpPr>
        <p:spPr>
          <a:xfrm>
            <a:off x="224832" y="3836666"/>
            <a:ext cx="6669745" cy="1722885"/>
          </a:xfrm>
        </p:spPr>
        <p:txBody>
          <a:bodyPr>
            <a:normAutofit fontScale="70000" lnSpcReduction="20000"/>
          </a:bodyPr>
          <a:lstStyle/>
          <a:p>
            <a:pPr marL="0" indent="0">
              <a:buNone/>
            </a:pPr>
            <a:r>
              <a:rPr lang="en-US" dirty="0">
                <a:solidFill>
                  <a:schemeClr val="bg1"/>
                </a:solidFill>
                <a:latin typeface="Arial" panose="020B0604020202020204" pitchFamily="34" charset="0"/>
                <a:cs typeface="Arial" panose="020B0604020202020204" pitchFamily="34" charset="0"/>
              </a:rPr>
              <a:t>Southampton Target </a:t>
            </a:r>
          </a:p>
          <a:p>
            <a:pPr marL="0" indent="0">
              <a:buNone/>
            </a:pPr>
            <a:r>
              <a:rPr lang="en-US" dirty="0">
                <a:solidFill>
                  <a:schemeClr val="bg1"/>
                </a:solidFill>
                <a:latin typeface="Arial" panose="020B0604020202020204" pitchFamily="34" charset="0"/>
                <a:cs typeface="Arial" panose="020B0604020202020204" pitchFamily="34" charset="0"/>
              </a:rPr>
              <a:t>Thursday 7</a:t>
            </a:r>
            <a:r>
              <a:rPr lang="en-US" baseline="30000" dirty="0">
                <a:solidFill>
                  <a:schemeClr val="bg1"/>
                </a:solidFill>
                <a:latin typeface="Arial" panose="020B0604020202020204" pitchFamily="34" charset="0"/>
                <a:cs typeface="Arial" panose="020B0604020202020204" pitchFamily="34" charset="0"/>
              </a:rPr>
              <a:t>th</a:t>
            </a:r>
            <a:r>
              <a:rPr lang="en-US" dirty="0">
                <a:solidFill>
                  <a:schemeClr val="bg1"/>
                </a:solidFill>
                <a:latin typeface="Arial" panose="020B0604020202020204" pitchFamily="34" charset="0"/>
                <a:cs typeface="Arial" panose="020B0604020202020204" pitchFamily="34" charset="0"/>
              </a:rPr>
              <a:t> March 2024</a:t>
            </a:r>
          </a:p>
          <a:p>
            <a:pPr marL="0" indent="0">
              <a:buNone/>
            </a:pPr>
            <a:endParaRPr lang="en-US" dirty="0">
              <a:solidFill>
                <a:schemeClr val="bg1"/>
              </a:solidFill>
              <a:latin typeface="Arial" panose="020B0604020202020204" pitchFamily="34" charset="0"/>
              <a:cs typeface="Arial" panose="020B0604020202020204" pitchFamily="34" charset="0"/>
            </a:endParaRPr>
          </a:p>
          <a:p>
            <a:pPr marL="0" indent="0">
              <a:buNone/>
            </a:pPr>
            <a:r>
              <a:rPr lang="en-US" dirty="0">
                <a:solidFill>
                  <a:schemeClr val="bg1"/>
                </a:solidFill>
                <a:latin typeface="Arial" panose="020B0604020202020204" pitchFamily="34" charset="0"/>
                <a:cs typeface="Arial" panose="020B0604020202020204" pitchFamily="34" charset="0"/>
              </a:rPr>
              <a:t>Helena Blake, Holly Hartley</a:t>
            </a:r>
          </a:p>
          <a:p>
            <a:pPr marL="0" indent="0">
              <a:buNone/>
            </a:pPr>
            <a:r>
              <a:rPr lang="en-US" dirty="0">
                <a:solidFill>
                  <a:schemeClr val="bg1"/>
                </a:solidFill>
                <a:latin typeface="Arial" panose="020B0604020202020204" pitchFamily="34" charset="0"/>
                <a:cs typeface="Arial" panose="020B0604020202020204" pitchFamily="34" charset="0"/>
              </a:rPr>
              <a:t>Primary care quality team HIOW ICB Hampshire place. </a:t>
            </a:r>
          </a:p>
        </p:txBody>
      </p:sp>
    </p:spTree>
    <p:extLst>
      <p:ext uri="{BB962C8B-B14F-4D97-AF65-F5344CB8AC3E}">
        <p14:creationId xmlns:p14="http://schemas.microsoft.com/office/powerpoint/2010/main" val="1154479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BCBF41-7FD3-B70B-774D-E98931F91801}"/>
              </a:ext>
            </a:extLst>
          </p:cNvPr>
          <p:cNvSpPr>
            <a:spLocks noGrp="1"/>
          </p:cNvSpPr>
          <p:nvPr>
            <p:ph idx="1"/>
          </p:nvPr>
        </p:nvSpPr>
        <p:spPr>
          <a:xfrm>
            <a:off x="675643" y="1621806"/>
            <a:ext cx="11278232" cy="4351338"/>
          </a:xfrm>
        </p:spPr>
        <p:txBody>
          <a:bodyPr/>
          <a:lstStyle/>
          <a:p>
            <a:r>
              <a:rPr lang="en-GB" dirty="0"/>
              <a:t>Aside from a CPR emergency situation. What other emergency situations may arise in practice and are you prepared?</a:t>
            </a:r>
          </a:p>
        </p:txBody>
      </p:sp>
      <p:pic>
        <p:nvPicPr>
          <p:cNvPr id="2050" name="Picture 2" descr="Emergency Stock Illustrations. 271,030 Emergency clip art images and  royalty free illustrations available to search from thousands of EPS vector  clipart and stock art producers.">
            <a:extLst>
              <a:ext uri="{FF2B5EF4-FFF2-40B4-BE49-F238E27FC236}">
                <a16:creationId xmlns:a16="http://schemas.microsoft.com/office/drawing/2014/main" id="{064DC11D-A859-B421-0456-4AB47BCED4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2505075"/>
            <a:ext cx="6562725"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726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E8E86B61-9A8F-6444-B3E9-A5C9E62DD96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001516" y="166880"/>
            <a:ext cx="2857692" cy="1066563"/>
          </a:xfrm>
          <a:prstGeom prst="rect">
            <a:avLst/>
          </a:prstGeom>
        </p:spPr>
      </p:pic>
      <p:sp>
        <p:nvSpPr>
          <p:cNvPr id="3" name="TextBox 2">
            <a:extLst>
              <a:ext uri="{FF2B5EF4-FFF2-40B4-BE49-F238E27FC236}">
                <a16:creationId xmlns:a16="http://schemas.microsoft.com/office/drawing/2014/main" id="{F4650EF3-C38F-76D3-A1E6-BE984F2B7457}"/>
              </a:ext>
            </a:extLst>
          </p:cNvPr>
          <p:cNvSpPr txBox="1"/>
          <p:nvPr/>
        </p:nvSpPr>
        <p:spPr>
          <a:xfrm>
            <a:off x="331160" y="2402991"/>
            <a:ext cx="6094602" cy="261610"/>
          </a:xfrm>
          <a:prstGeom prst="rect">
            <a:avLst/>
          </a:prstGeom>
          <a:noFill/>
        </p:spPr>
        <p:txBody>
          <a:bodyPr wrap="square">
            <a:spAutoFit/>
          </a:bodyPr>
          <a:lstStyle/>
          <a:p>
            <a:r>
              <a:rPr lang="en-GB" sz="1100" dirty="0">
                <a:hlinkClick r:id="rId3"/>
              </a:rPr>
              <a:t>Quality Standards: Primary care | Resuscitation Council UK</a:t>
            </a:r>
            <a:endParaRPr lang="en-GB" sz="1100" dirty="0"/>
          </a:p>
        </p:txBody>
      </p:sp>
      <p:sp>
        <p:nvSpPr>
          <p:cNvPr id="2" name="AutoShape 2" descr="Home">
            <a:extLst>
              <a:ext uri="{FF2B5EF4-FFF2-40B4-BE49-F238E27FC236}">
                <a16:creationId xmlns:a16="http://schemas.microsoft.com/office/drawing/2014/main" id="{83E894B3-33FC-2E75-5C81-C22F6A6BD064}"/>
              </a:ext>
            </a:extLst>
          </p:cNvPr>
          <p:cNvSpPr>
            <a:spLocks noChangeAspect="1" noChangeArrowheads="1"/>
          </p:cNvSpPr>
          <p:nvPr/>
        </p:nvSpPr>
        <p:spPr bwMode="auto">
          <a:xfrm>
            <a:off x="2835479" y="3276600"/>
            <a:ext cx="341292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Home">
            <a:extLst>
              <a:ext uri="{FF2B5EF4-FFF2-40B4-BE49-F238E27FC236}">
                <a16:creationId xmlns:a16="http://schemas.microsoft.com/office/drawing/2014/main" id="{9C7D49BB-F080-D24E-7E2F-CDA746C79E50}"/>
              </a:ext>
            </a:extLst>
          </p:cNvPr>
          <p:cNvSpPr>
            <a:spLocks noChangeAspect="1" noChangeArrowheads="1"/>
          </p:cNvSpPr>
          <p:nvPr/>
        </p:nvSpPr>
        <p:spPr bwMode="auto">
          <a:xfrm>
            <a:off x="2483141" y="3276599"/>
            <a:ext cx="3765259" cy="376525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id="{5B8AB5D6-3AE9-C50B-E5D8-6C93298AA334}"/>
              </a:ext>
            </a:extLst>
          </p:cNvPr>
          <p:cNvPicPr>
            <a:picLocks noChangeAspect="1"/>
          </p:cNvPicPr>
          <p:nvPr/>
        </p:nvPicPr>
        <p:blipFill>
          <a:blip r:embed="rId4"/>
          <a:stretch>
            <a:fillRect/>
          </a:stretch>
        </p:blipFill>
        <p:spPr>
          <a:xfrm>
            <a:off x="372390" y="1569716"/>
            <a:ext cx="2584565" cy="646141"/>
          </a:xfrm>
          <a:prstGeom prst="rect">
            <a:avLst/>
          </a:prstGeom>
        </p:spPr>
      </p:pic>
      <p:sp>
        <p:nvSpPr>
          <p:cNvPr id="10" name="TextBox 9">
            <a:extLst>
              <a:ext uri="{FF2B5EF4-FFF2-40B4-BE49-F238E27FC236}">
                <a16:creationId xmlns:a16="http://schemas.microsoft.com/office/drawing/2014/main" id="{019FBDA6-4807-37D8-5E61-0947EDC1CED0}"/>
              </a:ext>
            </a:extLst>
          </p:cNvPr>
          <p:cNvSpPr txBox="1"/>
          <p:nvPr/>
        </p:nvSpPr>
        <p:spPr>
          <a:xfrm>
            <a:off x="150846" y="4488435"/>
            <a:ext cx="6097554" cy="600164"/>
          </a:xfrm>
          <a:prstGeom prst="rect">
            <a:avLst/>
          </a:prstGeom>
          <a:noFill/>
        </p:spPr>
        <p:txBody>
          <a:bodyPr wrap="square">
            <a:spAutoFit/>
          </a:bodyPr>
          <a:lstStyle/>
          <a:p>
            <a:r>
              <a:rPr lang="en-GB" sz="1100" dirty="0">
                <a:latin typeface="Arial" panose="020B0604020202020204" pitchFamily="34" charset="0"/>
                <a:cs typeface="Arial" panose="020B0604020202020204" pitchFamily="34" charset="0"/>
                <a:hlinkClick r:id="rId5"/>
              </a:rPr>
              <a:t>GP </a:t>
            </a:r>
            <a:r>
              <a:rPr lang="en-GB" sz="1100" dirty="0" err="1">
                <a:latin typeface="Arial" panose="020B0604020202020204" pitchFamily="34" charset="0"/>
                <a:cs typeface="Arial" panose="020B0604020202020204" pitchFamily="34" charset="0"/>
                <a:hlinkClick r:id="rId5"/>
              </a:rPr>
              <a:t>mythbuster</a:t>
            </a:r>
            <a:r>
              <a:rPr lang="en-GB" sz="1100" dirty="0">
                <a:latin typeface="Arial" panose="020B0604020202020204" pitchFamily="34" charset="0"/>
                <a:cs typeface="Arial" panose="020B0604020202020204" pitchFamily="34" charset="0"/>
                <a:hlinkClick r:id="rId5"/>
              </a:rPr>
              <a:t> 1: Resuscitation in GP surgeries - Care Quality Commission (cqc.org.uk)</a:t>
            </a:r>
            <a:endParaRPr lang="en-GB" sz="1100" dirty="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p>
            <a:r>
              <a:rPr lang="en-GB" sz="1100" dirty="0">
                <a:hlinkClick r:id="rId6"/>
              </a:rPr>
              <a:t>GP </a:t>
            </a:r>
            <a:r>
              <a:rPr lang="en-GB" sz="1100" dirty="0" err="1">
                <a:hlinkClick r:id="rId6"/>
              </a:rPr>
              <a:t>mythbuster</a:t>
            </a:r>
            <a:r>
              <a:rPr lang="en-GB" sz="1100" dirty="0">
                <a:hlinkClick r:id="rId6"/>
              </a:rPr>
              <a:t> 9: Emergency medicines for GP practices - Care Quality Commission (cqc.org.uk)</a:t>
            </a:r>
            <a:endParaRPr lang="en-GB" sz="11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533D69C3-C412-1A7B-C559-BE14DF2079D8}"/>
              </a:ext>
            </a:extLst>
          </p:cNvPr>
          <p:cNvPicPr>
            <a:picLocks noChangeAspect="1"/>
          </p:cNvPicPr>
          <p:nvPr/>
        </p:nvPicPr>
        <p:blipFill>
          <a:blip r:embed="rId7"/>
          <a:stretch>
            <a:fillRect/>
          </a:stretch>
        </p:blipFill>
        <p:spPr>
          <a:xfrm>
            <a:off x="589761" y="3122017"/>
            <a:ext cx="4029740" cy="1197635"/>
          </a:xfrm>
          <a:prstGeom prst="rect">
            <a:avLst/>
          </a:prstGeom>
        </p:spPr>
      </p:pic>
      <p:sp>
        <p:nvSpPr>
          <p:cNvPr id="15" name="TextBox 14">
            <a:extLst>
              <a:ext uri="{FF2B5EF4-FFF2-40B4-BE49-F238E27FC236}">
                <a16:creationId xmlns:a16="http://schemas.microsoft.com/office/drawing/2014/main" id="{10652EFE-5CCB-3330-0E63-F2764A1F91E8}"/>
              </a:ext>
            </a:extLst>
          </p:cNvPr>
          <p:cNvSpPr txBox="1"/>
          <p:nvPr/>
        </p:nvSpPr>
        <p:spPr>
          <a:xfrm>
            <a:off x="331160" y="356281"/>
            <a:ext cx="8917497" cy="769441"/>
          </a:xfrm>
          <a:prstGeom prst="rect">
            <a:avLst/>
          </a:prstGeom>
          <a:noFill/>
        </p:spPr>
        <p:txBody>
          <a:bodyPr wrap="square" rtlCol="0">
            <a:spAutoFit/>
          </a:bodyPr>
          <a:lstStyle/>
          <a:p>
            <a:r>
              <a:rPr lang="en-GB" sz="4400" b="1" dirty="0">
                <a:solidFill>
                  <a:schemeClr val="accent1"/>
                </a:solidFill>
              </a:rPr>
              <a:t>Quality Standards: Primary Care</a:t>
            </a:r>
          </a:p>
        </p:txBody>
      </p:sp>
      <p:sp>
        <p:nvSpPr>
          <p:cNvPr id="16" name="TextBox 15">
            <a:extLst>
              <a:ext uri="{FF2B5EF4-FFF2-40B4-BE49-F238E27FC236}">
                <a16:creationId xmlns:a16="http://schemas.microsoft.com/office/drawing/2014/main" id="{ACA39082-40CA-4FB1-E689-72723C6FB1BD}"/>
              </a:ext>
            </a:extLst>
          </p:cNvPr>
          <p:cNvSpPr txBox="1"/>
          <p:nvPr/>
        </p:nvSpPr>
        <p:spPr>
          <a:xfrm>
            <a:off x="371738" y="811861"/>
            <a:ext cx="7667538" cy="1077218"/>
          </a:xfrm>
          <a:prstGeom prst="rect">
            <a:avLst/>
          </a:prstGeom>
          <a:noFill/>
        </p:spPr>
        <p:txBody>
          <a:bodyPr wrap="square" rtlCol="0">
            <a:spAutoFit/>
          </a:bodyPr>
          <a:lstStyle/>
          <a:p>
            <a:br>
              <a:rPr lang="en-GB" sz="3200" dirty="0"/>
            </a:br>
            <a:endParaRPr lang="en-GB" sz="32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AA989C30-CD97-3B76-2A9C-1F8180B1E5AD}"/>
              </a:ext>
            </a:extLst>
          </p:cNvPr>
          <p:cNvSpPr txBox="1"/>
          <p:nvPr/>
        </p:nvSpPr>
        <p:spPr>
          <a:xfrm>
            <a:off x="5946552" y="2928893"/>
            <a:ext cx="6094602" cy="3416320"/>
          </a:xfrm>
          <a:prstGeom prst="rect">
            <a:avLst/>
          </a:prstGeom>
          <a:noFill/>
        </p:spPr>
        <p:txBody>
          <a:bodyPr wrap="square" rtlCol="0">
            <a:spAutoFit/>
          </a:bodyPr>
          <a:lstStyle/>
          <a:p>
            <a:pPr algn="l"/>
            <a:r>
              <a:rPr lang="en-GB" b="1" i="0" u="sng" dirty="0">
                <a:solidFill>
                  <a:srgbClr val="6C276A"/>
                </a:solidFill>
                <a:effectLst/>
                <a:latin typeface="Open Sans" panose="020B0606030504020204" pitchFamily="34" charset="0"/>
              </a:rPr>
              <a:t>Quality standards</a:t>
            </a:r>
          </a:p>
          <a:p>
            <a:pPr algn="l"/>
            <a:r>
              <a:rPr lang="en-GB" b="0" i="0" dirty="0">
                <a:solidFill>
                  <a:srgbClr val="212121"/>
                </a:solidFill>
                <a:effectLst/>
                <a:latin typeface="Open Sans" panose="020B0606030504020204" pitchFamily="34" charset="0"/>
              </a:rPr>
              <a:t>Practices should have:</a:t>
            </a:r>
          </a:p>
          <a:p>
            <a:pPr algn="l">
              <a:buFont typeface="Arial" panose="020B0604020202020204" pitchFamily="34" charset="0"/>
              <a:buChar char="•"/>
            </a:pPr>
            <a:r>
              <a:rPr lang="en-GB" b="0" i="0" dirty="0">
                <a:solidFill>
                  <a:srgbClr val="212121"/>
                </a:solidFill>
                <a:effectLst/>
                <a:latin typeface="Open Sans" panose="020B0606030504020204" pitchFamily="34" charset="0"/>
              </a:rPr>
              <a:t>immediate access to appropriate resuscitation equipment and drugs when needed</a:t>
            </a:r>
          </a:p>
          <a:p>
            <a:pPr algn="l">
              <a:buFont typeface="Arial" panose="020B0604020202020204" pitchFamily="34" charset="0"/>
              <a:buChar char="•"/>
            </a:pPr>
            <a:r>
              <a:rPr lang="en-GB" b="0" i="0" dirty="0">
                <a:solidFill>
                  <a:srgbClr val="212121"/>
                </a:solidFill>
                <a:effectLst/>
                <a:latin typeface="Open Sans" panose="020B0606030504020204" pitchFamily="34" charset="0"/>
              </a:rPr>
              <a:t>a way for all staff to call for help</a:t>
            </a:r>
          </a:p>
          <a:p>
            <a:pPr algn="l">
              <a:buFont typeface="Arial" panose="020B0604020202020204" pitchFamily="34" charset="0"/>
              <a:buChar char="•"/>
            </a:pPr>
            <a:r>
              <a:rPr lang="en-GB" b="0" i="0" dirty="0">
                <a:solidFill>
                  <a:srgbClr val="212121"/>
                </a:solidFill>
                <a:effectLst/>
                <a:latin typeface="Open Sans" panose="020B0606030504020204" pitchFamily="34" charset="0"/>
              </a:rPr>
              <a:t>staff who are trained to use equipment according to their roles</a:t>
            </a:r>
          </a:p>
          <a:p>
            <a:pPr algn="l">
              <a:buFont typeface="Arial" panose="020B0604020202020204" pitchFamily="34" charset="0"/>
              <a:buChar char="•"/>
            </a:pPr>
            <a:r>
              <a:rPr lang="en-GB" b="0" i="0" dirty="0">
                <a:solidFill>
                  <a:srgbClr val="212121"/>
                </a:solidFill>
                <a:effectLst/>
                <a:latin typeface="Open Sans" panose="020B0606030504020204" pitchFamily="34" charset="0"/>
              </a:rPr>
              <a:t>local risk assessment overseen by a designated resuscitation lead</a:t>
            </a:r>
          </a:p>
          <a:p>
            <a:pPr algn="l">
              <a:buFont typeface="Arial" panose="020B0604020202020204" pitchFamily="34" charset="0"/>
              <a:buChar char="•"/>
            </a:pPr>
            <a:r>
              <a:rPr lang="en-GB" b="0" i="0" dirty="0">
                <a:solidFill>
                  <a:srgbClr val="212121"/>
                </a:solidFill>
                <a:effectLst/>
                <a:latin typeface="Open Sans" panose="020B0606030504020204" pitchFamily="34" charset="0"/>
              </a:rPr>
              <a:t>personal protective equipment (PPE) and sharps boxes</a:t>
            </a:r>
          </a:p>
          <a:p>
            <a:pPr algn="l">
              <a:buFont typeface="Arial" panose="020B0604020202020204" pitchFamily="34" charset="0"/>
              <a:buChar char="•"/>
            </a:pPr>
            <a:r>
              <a:rPr lang="en-GB" b="0" i="0" dirty="0">
                <a:solidFill>
                  <a:srgbClr val="212121"/>
                </a:solidFill>
                <a:effectLst/>
                <a:latin typeface="Open Sans" panose="020B0606030504020204" pitchFamily="34" charset="0"/>
              </a:rPr>
              <a:t>a reliable system to check and replace equipment that follows the manufacturer's instructions.</a:t>
            </a:r>
          </a:p>
        </p:txBody>
      </p:sp>
    </p:spTree>
    <p:extLst>
      <p:ext uri="{BB962C8B-B14F-4D97-AF65-F5344CB8AC3E}">
        <p14:creationId xmlns:p14="http://schemas.microsoft.com/office/powerpoint/2010/main" val="971346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E8E86B61-9A8F-6444-B3E9-A5C9E62DD96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001516" y="166880"/>
            <a:ext cx="2857692" cy="1066563"/>
          </a:xfrm>
          <a:prstGeom prst="rect">
            <a:avLst/>
          </a:prstGeom>
        </p:spPr>
      </p:pic>
      <p:sp>
        <p:nvSpPr>
          <p:cNvPr id="5" name="TextBox 4">
            <a:extLst>
              <a:ext uri="{FF2B5EF4-FFF2-40B4-BE49-F238E27FC236}">
                <a16:creationId xmlns:a16="http://schemas.microsoft.com/office/drawing/2014/main" id="{16FC2567-D187-E118-06D9-BB671D34596B}"/>
              </a:ext>
            </a:extLst>
          </p:cNvPr>
          <p:cNvSpPr txBox="1"/>
          <p:nvPr/>
        </p:nvSpPr>
        <p:spPr>
          <a:xfrm>
            <a:off x="489684" y="407773"/>
            <a:ext cx="6094602" cy="584775"/>
          </a:xfrm>
          <a:prstGeom prst="rect">
            <a:avLst/>
          </a:prstGeom>
          <a:noFill/>
        </p:spPr>
        <p:txBody>
          <a:bodyPr wrap="square">
            <a:spAutoFit/>
          </a:bodyPr>
          <a:lstStyle/>
          <a:p>
            <a:r>
              <a:rPr lang="en-GB" sz="3200" b="1" dirty="0">
                <a:solidFill>
                  <a:srgbClr val="005EB8"/>
                </a:solidFill>
                <a:latin typeface="Arial" panose="020B0604020202020204" pitchFamily="34" charset="0"/>
                <a:cs typeface="Arial" panose="020B0604020202020204" pitchFamily="34" charset="0"/>
              </a:rPr>
              <a:t>Training of staff</a:t>
            </a:r>
          </a:p>
        </p:txBody>
      </p:sp>
      <p:sp>
        <p:nvSpPr>
          <p:cNvPr id="2" name="TextBox 1">
            <a:extLst>
              <a:ext uri="{FF2B5EF4-FFF2-40B4-BE49-F238E27FC236}">
                <a16:creationId xmlns:a16="http://schemas.microsoft.com/office/drawing/2014/main" id="{220943A4-39ED-B8EE-3C8A-5C896C0D01B9}"/>
              </a:ext>
            </a:extLst>
          </p:cNvPr>
          <p:cNvSpPr txBox="1"/>
          <p:nvPr/>
        </p:nvSpPr>
        <p:spPr>
          <a:xfrm>
            <a:off x="489684" y="1233443"/>
            <a:ext cx="10206606" cy="5724644"/>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All GP surgeries must be equipped to deal with a medical emergency, including resuscitation.</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Resuscitation Council UK recommends primary staff (including non-clinical staff) All staff should be trained in adult and child resuscitation as appropriate and understand their responsibilities in an emergency, including recognising a cardiorespiratory arrest, call for help, where to find equipment and medicines, start CPR with defibrillation as appropriate and receive annual updates that include assessment. </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0" i="0" dirty="0">
                <a:solidFill>
                  <a:srgbClr val="000000"/>
                </a:solidFill>
                <a:effectLst/>
                <a:latin typeface="Arial" panose="020B0604020202020204" pitchFamily="34" charset="0"/>
                <a:cs typeface="Arial" panose="020B0604020202020204" pitchFamily="34" charset="0"/>
              </a:rPr>
              <a:t>Staff should undergo such training at induction and at appropriately frequent, regular intervals thereafter to maintain knowledge and skills.</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All training must be recorded (training database).</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0" i="0" dirty="0">
                <a:solidFill>
                  <a:srgbClr val="000000"/>
                </a:solidFill>
                <a:effectLst/>
                <a:latin typeface="Arial" panose="020B0604020202020204" pitchFamily="34" charset="0"/>
                <a:cs typeface="Arial" panose="020B0604020202020204" pitchFamily="34" charset="0"/>
              </a:rPr>
              <a:t>A system must be in place for identifying any resuscitation equipment that requires special training, and for ensuring that such training takes place.</a:t>
            </a:r>
          </a:p>
          <a:p>
            <a:pPr marL="285750" indent="-285750">
              <a:buFont typeface="Arial" panose="020B0604020202020204" pitchFamily="34" charset="0"/>
              <a:buChar char="•"/>
            </a:pPr>
            <a:endParaRPr lang="en-GB" b="0" i="0" dirty="0">
              <a:solidFill>
                <a:srgbClr val="000000"/>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0" i="0" dirty="0">
                <a:solidFill>
                  <a:srgbClr val="000000"/>
                </a:solidFill>
                <a:effectLst/>
                <a:latin typeface="Arial" panose="020B0604020202020204" pitchFamily="34" charset="0"/>
                <a:cs typeface="Arial" panose="020B0604020202020204" pitchFamily="34" charset="0"/>
              </a:rPr>
              <a:t>Hands-on training and updates should use simulation including assessment is recommended for clinical staff. </a:t>
            </a:r>
          </a:p>
          <a:p>
            <a:pPr algn="r"/>
            <a:endParaRPr lang="en-GB" sz="1050" dirty="0">
              <a:latin typeface="Arial" panose="020B0604020202020204" pitchFamily="34" charset="0"/>
              <a:cs typeface="Arial" panose="020B0604020202020204" pitchFamily="34" charset="0"/>
              <a:hlinkClick r:id="rId3"/>
            </a:endParaRPr>
          </a:p>
          <a:p>
            <a:pPr algn="r"/>
            <a:r>
              <a:rPr lang="en-GB" sz="1050" dirty="0">
                <a:latin typeface="Arial" panose="020B0604020202020204" pitchFamily="34" charset="0"/>
                <a:cs typeface="Arial" panose="020B0604020202020204" pitchFamily="34" charset="0"/>
                <a:hlinkClick r:id="rId3"/>
              </a:rPr>
              <a:t>Quality Standards: Primary care | Resuscitation Council UK</a:t>
            </a:r>
            <a:endParaRPr lang="en-GB" sz="1050" dirty="0">
              <a:latin typeface="Arial" panose="020B0604020202020204" pitchFamily="34" charset="0"/>
              <a:cs typeface="Arial" panose="020B0604020202020204" pitchFamily="34" charset="0"/>
            </a:endParaRPr>
          </a:p>
          <a:p>
            <a:pPr algn="r"/>
            <a:r>
              <a:rPr lang="en-GB" sz="1050" dirty="0">
                <a:latin typeface="Arial" panose="020B0604020202020204" pitchFamily="34" charset="0"/>
                <a:cs typeface="Arial" panose="020B0604020202020204" pitchFamily="34" charset="0"/>
              </a:rPr>
              <a:t>CQC 2022 &amp; Resus Council UK 2021</a:t>
            </a:r>
          </a:p>
        </p:txBody>
      </p:sp>
    </p:spTree>
    <p:extLst>
      <p:ext uri="{BB962C8B-B14F-4D97-AF65-F5344CB8AC3E}">
        <p14:creationId xmlns:p14="http://schemas.microsoft.com/office/powerpoint/2010/main" val="1492517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E8E86B61-9A8F-6444-B3E9-A5C9E62DD96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451756" y="166881"/>
            <a:ext cx="2407452" cy="898522"/>
          </a:xfrm>
          <a:prstGeom prst="rect">
            <a:avLst/>
          </a:prstGeom>
        </p:spPr>
      </p:pic>
      <p:sp>
        <p:nvSpPr>
          <p:cNvPr id="5" name="TextBox 4">
            <a:extLst>
              <a:ext uri="{FF2B5EF4-FFF2-40B4-BE49-F238E27FC236}">
                <a16:creationId xmlns:a16="http://schemas.microsoft.com/office/drawing/2014/main" id="{16FC2567-D187-E118-06D9-BB671D34596B}"/>
              </a:ext>
            </a:extLst>
          </p:cNvPr>
          <p:cNvSpPr txBox="1"/>
          <p:nvPr/>
        </p:nvSpPr>
        <p:spPr>
          <a:xfrm>
            <a:off x="332792" y="166880"/>
            <a:ext cx="808432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Primary Care equipment and drugs lists</a:t>
            </a:r>
          </a:p>
        </p:txBody>
      </p:sp>
      <p:sp>
        <p:nvSpPr>
          <p:cNvPr id="3" name="TextBox 2">
            <a:extLst>
              <a:ext uri="{FF2B5EF4-FFF2-40B4-BE49-F238E27FC236}">
                <a16:creationId xmlns:a16="http://schemas.microsoft.com/office/drawing/2014/main" id="{1BC7EC88-604A-AA54-1B8D-DD0D1043F62F}"/>
              </a:ext>
            </a:extLst>
          </p:cNvPr>
          <p:cNvSpPr txBox="1"/>
          <p:nvPr/>
        </p:nvSpPr>
        <p:spPr>
          <a:xfrm>
            <a:off x="164285" y="844069"/>
            <a:ext cx="9689284" cy="5201424"/>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Primary care providers must under a risk assessment to determine what resources are required in their local circumstances. Factors to consider:</a:t>
            </a:r>
          </a:p>
          <a:p>
            <a:pPr marL="2114550" lvl="4" indent="-285750">
              <a:buFont typeface="Courier New" panose="02070309020205020404" pitchFamily="49" charset="0"/>
              <a:buChar char="o"/>
            </a:pPr>
            <a:r>
              <a:rPr lang="en-GB" sz="2400" dirty="0">
                <a:latin typeface="Arial" panose="020B0604020202020204" pitchFamily="34" charset="0"/>
                <a:cs typeface="Arial" panose="020B0604020202020204" pitchFamily="34" charset="0"/>
              </a:rPr>
              <a:t>Patient Groups. </a:t>
            </a:r>
          </a:p>
          <a:p>
            <a:pPr marL="2114550" lvl="4" indent="-285750">
              <a:buFont typeface="Courier New" panose="02070309020205020404" pitchFamily="49" charset="0"/>
              <a:buChar char="o"/>
            </a:pPr>
            <a:r>
              <a:rPr lang="en-GB" sz="2400" dirty="0">
                <a:latin typeface="Arial" panose="020B0604020202020204" pitchFamily="34" charset="0"/>
                <a:cs typeface="Arial" panose="020B0604020202020204" pitchFamily="34" charset="0"/>
              </a:rPr>
              <a:t>Likelihood of cardiopulmonary arrest</a:t>
            </a:r>
          </a:p>
          <a:p>
            <a:pPr marL="2114550" lvl="4" indent="-285750">
              <a:buFont typeface="Courier New" panose="02070309020205020404" pitchFamily="49" charset="0"/>
              <a:buChar char="o"/>
            </a:pPr>
            <a:r>
              <a:rPr lang="en-GB" sz="2400" dirty="0">
                <a:latin typeface="Arial" panose="020B0604020202020204" pitchFamily="34" charset="0"/>
                <a:cs typeface="Arial" panose="020B0604020202020204" pitchFamily="34" charset="0"/>
              </a:rPr>
              <a:t>Training of staff available at any specific location.</a:t>
            </a:r>
          </a:p>
          <a:p>
            <a:pPr marL="2114550" lvl="4" indent="-285750">
              <a:buFont typeface="Courier New" panose="02070309020205020404" pitchFamily="49" charset="0"/>
              <a:buChar char="o"/>
            </a:pPr>
            <a:r>
              <a:rPr lang="en-GB" sz="2400" b="1" dirty="0">
                <a:latin typeface="Arial" panose="020B0604020202020204" pitchFamily="34" charset="0"/>
                <a:cs typeface="Arial" panose="020B0604020202020204" pitchFamily="34" charset="0"/>
              </a:rPr>
              <a:t>Ambulance response time </a:t>
            </a:r>
            <a:r>
              <a:rPr lang="en-GB" sz="2400" dirty="0">
                <a:latin typeface="Arial" panose="020B0604020202020204" pitchFamily="34" charset="0"/>
                <a:cs typeface="Arial" panose="020B0604020202020204" pitchFamily="34" charset="0"/>
              </a:rPr>
              <a:t>to provide more advanced equipment and life support skills.</a:t>
            </a:r>
          </a:p>
          <a:p>
            <a:pPr lvl="4"/>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The risk assessment should be overseen by a designated resuscitation lead (usually GP partner). Expert advice should be sought from those involved frequently in resuscitation (resus officers/ED/ambulance).</a:t>
            </a:r>
          </a:p>
          <a:p>
            <a:endParaRPr lang="en-GB" sz="2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FD2FDED-6D58-27BC-24F9-620B789EF1A3}"/>
              </a:ext>
            </a:extLst>
          </p:cNvPr>
          <p:cNvSpPr txBox="1"/>
          <p:nvPr/>
        </p:nvSpPr>
        <p:spPr>
          <a:xfrm>
            <a:off x="5933113" y="6255046"/>
            <a:ext cx="6094602" cy="415498"/>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Quality Standards: Primary care | Resuscitation Council UK</a:t>
            </a: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CQC 2022 &amp; Resus Council UK 2021</a:t>
            </a:r>
          </a:p>
        </p:txBody>
      </p:sp>
    </p:spTree>
    <p:extLst>
      <p:ext uri="{BB962C8B-B14F-4D97-AF65-F5344CB8AC3E}">
        <p14:creationId xmlns:p14="http://schemas.microsoft.com/office/powerpoint/2010/main" val="2982487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E8E86B61-9A8F-6444-B3E9-A5C9E62DD96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001516" y="166880"/>
            <a:ext cx="2857692" cy="1066563"/>
          </a:xfrm>
          <a:prstGeom prst="rect">
            <a:avLst/>
          </a:prstGeom>
        </p:spPr>
      </p:pic>
      <p:sp>
        <p:nvSpPr>
          <p:cNvPr id="5" name="TextBox 4">
            <a:extLst>
              <a:ext uri="{FF2B5EF4-FFF2-40B4-BE49-F238E27FC236}">
                <a16:creationId xmlns:a16="http://schemas.microsoft.com/office/drawing/2014/main" id="{16FC2567-D187-E118-06D9-BB671D34596B}"/>
              </a:ext>
            </a:extLst>
          </p:cNvPr>
          <p:cNvSpPr txBox="1"/>
          <p:nvPr/>
        </p:nvSpPr>
        <p:spPr>
          <a:xfrm>
            <a:off x="204482" y="276999"/>
            <a:ext cx="808432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Emergency </a:t>
            </a:r>
            <a:r>
              <a:rPr lang="en-GB" sz="3200" b="1" dirty="0">
                <a:solidFill>
                  <a:srgbClr val="005EB8"/>
                </a:solidFill>
                <a:latin typeface="Arial" panose="020B0604020202020204" pitchFamily="34" charset="0"/>
                <a:cs typeface="Arial" panose="020B0604020202020204" pitchFamily="34" charset="0"/>
              </a:rPr>
              <a:t>equipment</a:t>
            </a:r>
            <a:endParaRPr kumimoji="0" lang="en-GB" sz="32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7762239A-068D-75CF-99DC-8ECB2E5BCA31}"/>
              </a:ext>
            </a:extLst>
          </p:cNvPr>
          <p:cNvPicPr>
            <a:picLocks noChangeAspect="1"/>
          </p:cNvPicPr>
          <p:nvPr/>
        </p:nvPicPr>
        <p:blipFill>
          <a:blip r:embed="rId3"/>
          <a:stretch>
            <a:fillRect/>
          </a:stretch>
        </p:blipFill>
        <p:spPr>
          <a:xfrm>
            <a:off x="6412675" y="2067696"/>
            <a:ext cx="5600359" cy="2824937"/>
          </a:xfrm>
          <a:prstGeom prst="rect">
            <a:avLst/>
          </a:prstGeom>
        </p:spPr>
      </p:pic>
      <p:sp>
        <p:nvSpPr>
          <p:cNvPr id="14" name="TextBox 13">
            <a:extLst>
              <a:ext uri="{FF2B5EF4-FFF2-40B4-BE49-F238E27FC236}">
                <a16:creationId xmlns:a16="http://schemas.microsoft.com/office/drawing/2014/main" id="{EE05C08D-4514-3BD2-0355-04085486DC49}"/>
              </a:ext>
            </a:extLst>
          </p:cNvPr>
          <p:cNvSpPr txBox="1"/>
          <p:nvPr/>
        </p:nvSpPr>
        <p:spPr>
          <a:xfrm>
            <a:off x="6500126" y="5079524"/>
            <a:ext cx="6094602" cy="523220"/>
          </a:xfrm>
          <a:prstGeom prst="rect">
            <a:avLst/>
          </a:prstGeom>
          <a:noFill/>
        </p:spPr>
        <p:txBody>
          <a:bodyPr wrap="square">
            <a:spAutoFit/>
          </a:bodyPr>
          <a:lstStyle/>
          <a:p>
            <a:r>
              <a:rPr lang="en-GB" sz="1400" dirty="0">
                <a:latin typeface="Arial" panose="020B0604020202020204" pitchFamily="34" charset="0"/>
                <a:cs typeface="Arial" panose="020B0604020202020204" pitchFamily="34" charset="0"/>
                <a:hlinkClick r:id="rId4"/>
              </a:rPr>
              <a:t>https://www.resus.org.uk/library/quality-standards-cpr/primary-care-equipment-and-drug-lists</a:t>
            </a:r>
            <a:r>
              <a:rPr lang="en-GB" sz="1400" dirty="0">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D0EF47EA-F4F0-D2B2-EFC5-E8BF2D8FB224}"/>
              </a:ext>
            </a:extLst>
          </p:cNvPr>
          <p:cNvSpPr txBox="1"/>
          <p:nvPr/>
        </p:nvSpPr>
        <p:spPr>
          <a:xfrm>
            <a:off x="204482" y="1370816"/>
            <a:ext cx="6295644" cy="3970318"/>
          </a:xfrm>
          <a:prstGeom prst="rect">
            <a:avLst/>
          </a:prstGeom>
          <a:noFill/>
        </p:spPr>
        <p:txBody>
          <a:bodyPr wrap="square">
            <a:spAutoFit/>
          </a:bodyPr>
          <a:lstStyle/>
          <a:p>
            <a:pPr algn="l"/>
            <a:r>
              <a:rPr lang="en-GB" b="0" i="0" dirty="0">
                <a:solidFill>
                  <a:srgbClr val="6C276A"/>
                </a:solidFill>
                <a:effectLst/>
              </a:rPr>
              <a:t>Minimum suggested equipment</a:t>
            </a:r>
          </a:p>
          <a:p>
            <a:pPr algn="l"/>
            <a:r>
              <a:rPr lang="en-GB" b="0" i="0" dirty="0">
                <a:solidFill>
                  <a:srgbClr val="212121"/>
                </a:solidFill>
                <a:effectLst/>
              </a:rPr>
              <a:t>The following items should be available for immediate use:</a:t>
            </a:r>
          </a:p>
          <a:p>
            <a:pPr algn="l">
              <a:buFont typeface="Arial" panose="020B0604020202020204" pitchFamily="34" charset="0"/>
              <a:buChar char="•"/>
            </a:pPr>
            <a:r>
              <a:rPr lang="en-GB" b="0" i="0" dirty="0">
                <a:solidFill>
                  <a:srgbClr val="212121"/>
                </a:solidFill>
                <a:effectLst/>
              </a:rPr>
              <a:t>automated external defibrillator (AED)</a:t>
            </a:r>
          </a:p>
          <a:p>
            <a:pPr algn="l">
              <a:buFont typeface="Arial" panose="020B0604020202020204" pitchFamily="34" charset="0"/>
              <a:buChar char="•"/>
            </a:pPr>
            <a:r>
              <a:rPr lang="en-GB" b="0" i="0" dirty="0">
                <a:solidFill>
                  <a:srgbClr val="212121"/>
                </a:solidFill>
                <a:effectLst/>
              </a:rPr>
              <a:t>adhesive defibrillator pads – spare set also recommended</a:t>
            </a:r>
          </a:p>
          <a:p>
            <a:pPr algn="l">
              <a:buFont typeface="Arial" panose="020B0604020202020204" pitchFamily="34" charset="0"/>
              <a:buChar char="•"/>
            </a:pPr>
            <a:r>
              <a:rPr lang="en-GB" b="0" i="0" dirty="0">
                <a:solidFill>
                  <a:srgbClr val="212121"/>
                </a:solidFill>
                <a:effectLst/>
              </a:rPr>
              <a:t>oxygen, including cylinder with key and tubing where necessary</a:t>
            </a:r>
          </a:p>
          <a:p>
            <a:pPr algn="l">
              <a:buFont typeface="Arial" panose="020B0604020202020204" pitchFamily="34" charset="0"/>
              <a:buChar char="•"/>
            </a:pPr>
            <a:r>
              <a:rPr lang="en-GB" b="0" i="0" dirty="0">
                <a:solidFill>
                  <a:srgbClr val="212121"/>
                </a:solidFill>
                <a:effectLst/>
              </a:rPr>
              <a:t>pocket mask (adult) with oxygen port – this may be used inverted in infants</a:t>
            </a:r>
          </a:p>
          <a:p>
            <a:pPr algn="l">
              <a:buFont typeface="Arial" panose="020B0604020202020204" pitchFamily="34" charset="0"/>
              <a:buChar char="•"/>
            </a:pPr>
            <a:r>
              <a:rPr lang="en-GB" b="0" i="0" dirty="0">
                <a:solidFill>
                  <a:srgbClr val="212121"/>
                </a:solidFill>
                <a:effectLst/>
              </a:rPr>
              <a:t>protective equipment where necessary</a:t>
            </a:r>
          </a:p>
          <a:p>
            <a:pPr algn="l">
              <a:buFont typeface="Arial" panose="020B0604020202020204" pitchFamily="34" charset="0"/>
              <a:buChar char="•"/>
            </a:pPr>
            <a:r>
              <a:rPr lang="en-GB" b="0" i="0" dirty="0">
                <a:solidFill>
                  <a:srgbClr val="212121"/>
                </a:solidFill>
                <a:effectLst/>
              </a:rPr>
              <a:t>stethoscope</a:t>
            </a:r>
          </a:p>
          <a:p>
            <a:pPr algn="l">
              <a:buFont typeface="Arial" panose="020B0604020202020204" pitchFamily="34" charset="0"/>
              <a:buChar char="•"/>
            </a:pPr>
            <a:r>
              <a:rPr lang="en-GB" b="0" i="0" dirty="0">
                <a:solidFill>
                  <a:srgbClr val="212121"/>
                </a:solidFill>
                <a:effectLst/>
              </a:rPr>
              <a:t>absorbent towel – to dry chest if necessary</a:t>
            </a:r>
          </a:p>
          <a:p>
            <a:pPr algn="l">
              <a:buFont typeface="Arial" panose="020B0604020202020204" pitchFamily="34" charset="0"/>
              <a:buChar char="•"/>
            </a:pPr>
            <a:r>
              <a:rPr lang="en-GB" b="0" i="0" dirty="0">
                <a:solidFill>
                  <a:srgbClr val="212121"/>
                </a:solidFill>
                <a:effectLst/>
              </a:rPr>
              <a:t>razor – to shave chest to apply pads if needed</a:t>
            </a:r>
          </a:p>
          <a:p>
            <a:pPr algn="l"/>
            <a:endParaRPr lang="en-GB" b="0" i="0" dirty="0">
              <a:solidFill>
                <a:srgbClr val="212121"/>
              </a:solidFill>
              <a:effectLst/>
            </a:endParaRPr>
          </a:p>
          <a:p>
            <a:pPr algn="l">
              <a:buFont typeface="Arial" panose="020B0604020202020204" pitchFamily="34" charset="0"/>
              <a:buChar char="•"/>
            </a:pPr>
            <a:r>
              <a:rPr lang="en-GB" dirty="0">
                <a:hlinkClick r:id="rId5"/>
              </a:rPr>
              <a:t>GP </a:t>
            </a:r>
            <a:r>
              <a:rPr lang="en-GB" dirty="0" err="1">
                <a:hlinkClick r:id="rId5"/>
              </a:rPr>
              <a:t>mythbuster</a:t>
            </a:r>
            <a:r>
              <a:rPr lang="en-GB" dirty="0">
                <a:hlinkClick r:id="rId5"/>
              </a:rPr>
              <a:t> 1: Resuscitation in GP surgeries - Care Quality Commission (cqc.org.uk)</a:t>
            </a:r>
            <a:endParaRPr lang="en-GB" b="0" i="0" dirty="0">
              <a:solidFill>
                <a:srgbClr val="212121"/>
              </a:solidFill>
              <a:effectLst/>
            </a:endParaRPr>
          </a:p>
        </p:txBody>
      </p:sp>
      <p:sp>
        <p:nvSpPr>
          <p:cNvPr id="9" name="TextBox 8">
            <a:extLst>
              <a:ext uri="{FF2B5EF4-FFF2-40B4-BE49-F238E27FC236}">
                <a16:creationId xmlns:a16="http://schemas.microsoft.com/office/drawing/2014/main" id="{663C0C59-6412-C6FE-6862-ECFCF45A73E1}"/>
              </a:ext>
            </a:extLst>
          </p:cNvPr>
          <p:cNvSpPr txBox="1"/>
          <p:nvPr/>
        </p:nvSpPr>
        <p:spPr>
          <a:xfrm>
            <a:off x="117031" y="5934670"/>
            <a:ext cx="6295644" cy="646331"/>
          </a:xfrm>
          <a:prstGeom prst="rect">
            <a:avLst/>
          </a:prstGeom>
          <a:noFill/>
        </p:spPr>
        <p:txBody>
          <a:bodyPr wrap="square">
            <a:spAutoFit/>
          </a:bodyPr>
          <a:lstStyle/>
          <a:p>
            <a:r>
              <a:rPr lang="en-GB" b="0" i="0" dirty="0">
                <a:solidFill>
                  <a:srgbClr val="212121"/>
                </a:solidFill>
                <a:effectLst/>
              </a:rPr>
              <a:t>There is also a </a:t>
            </a:r>
            <a:r>
              <a:rPr lang="en-GB" b="0" i="0" u="sng" dirty="0">
                <a:solidFill>
                  <a:srgbClr val="004D90"/>
                </a:solidFill>
                <a:effectLst/>
                <a:hlinkClick r:id="rId6"/>
              </a:rPr>
              <a:t>list of equipment </a:t>
            </a:r>
            <a:r>
              <a:rPr lang="en-GB" b="0" i="0" dirty="0">
                <a:solidFill>
                  <a:srgbClr val="212121"/>
                </a:solidFill>
                <a:effectLst/>
              </a:rPr>
              <a:t>for clinicians trained to deal with patients at increased risk of cardiorespiratory arrest.</a:t>
            </a:r>
            <a:endParaRPr lang="en-GB" dirty="0"/>
          </a:p>
        </p:txBody>
      </p:sp>
    </p:spTree>
    <p:extLst>
      <p:ext uri="{BB962C8B-B14F-4D97-AF65-F5344CB8AC3E}">
        <p14:creationId xmlns:p14="http://schemas.microsoft.com/office/powerpoint/2010/main" val="2412500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CFC20DF-1CF1-E0DD-478D-406E3013BACE}"/>
              </a:ext>
            </a:extLst>
          </p:cNvPr>
          <p:cNvGraphicFramePr>
            <a:graphicFrameLocks noGrp="1"/>
          </p:cNvGraphicFramePr>
          <p:nvPr>
            <p:ph idx="1"/>
            <p:extLst>
              <p:ext uri="{D42A27DB-BD31-4B8C-83A1-F6EECF244321}">
                <p14:modId xmlns:p14="http://schemas.microsoft.com/office/powerpoint/2010/main" val="3878556569"/>
              </p:ext>
            </p:extLst>
          </p:nvPr>
        </p:nvGraphicFramePr>
        <p:xfrm>
          <a:off x="471632" y="1097280"/>
          <a:ext cx="5197648" cy="5093212"/>
        </p:xfrm>
        <a:graphic>
          <a:graphicData uri="http://schemas.openxmlformats.org/drawingml/2006/table">
            <a:tbl>
              <a:tblPr/>
              <a:tblGrid>
                <a:gridCol w="2598824">
                  <a:extLst>
                    <a:ext uri="{9D8B030D-6E8A-4147-A177-3AD203B41FA5}">
                      <a16:colId xmlns:a16="http://schemas.microsoft.com/office/drawing/2014/main" val="3917230178"/>
                    </a:ext>
                  </a:extLst>
                </a:gridCol>
                <a:gridCol w="2598824">
                  <a:extLst>
                    <a:ext uri="{9D8B030D-6E8A-4147-A177-3AD203B41FA5}">
                      <a16:colId xmlns:a16="http://schemas.microsoft.com/office/drawing/2014/main" val="386823734"/>
                    </a:ext>
                  </a:extLst>
                </a:gridCol>
              </a:tblGrid>
              <a:tr h="243125">
                <a:tc>
                  <a:txBody>
                    <a:bodyPr/>
                    <a:lstStyle/>
                    <a:p>
                      <a:pPr algn="l" fontAlgn="t"/>
                      <a:r>
                        <a:rPr lang="en-GB" sz="800" b="0">
                          <a:solidFill>
                            <a:srgbClr val="212121"/>
                          </a:solidFill>
                          <a:effectLst/>
                        </a:rPr>
                        <a:t>Drug</a:t>
                      </a:r>
                    </a:p>
                  </a:txBody>
                  <a:tcPr marL="44311" marR="44311" marT="44311" marB="44311">
                    <a:lnL w="6350" cap="flat" cmpd="sng" algn="ctr">
                      <a:solidFill>
                        <a:srgbClr val="565656"/>
                      </a:solidFill>
                      <a:prstDash val="solid"/>
                      <a:round/>
                      <a:headEnd type="none" w="med" len="med"/>
                      <a:tailEnd type="none" w="med" len="med"/>
                    </a:lnL>
                    <a:lnR w="6350" cap="flat" cmpd="sng" algn="ctr">
                      <a:solidFill>
                        <a:srgbClr val="565656"/>
                      </a:solidFill>
                      <a:prstDash val="solid"/>
                      <a:round/>
                      <a:headEnd type="none" w="med" len="med"/>
                      <a:tailEnd type="none" w="med" len="med"/>
                    </a:lnR>
                    <a:lnT w="6350" cap="flat" cmpd="sng" algn="ctr">
                      <a:solidFill>
                        <a:srgbClr val="565656"/>
                      </a:solidFill>
                      <a:prstDash val="solid"/>
                      <a:round/>
                      <a:headEnd type="none" w="med" len="med"/>
                      <a:tailEnd type="none" w="med" len="med"/>
                    </a:lnT>
                    <a:lnB w="6350" cap="flat" cmpd="sng" algn="ctr">
                      <a:solidFill>
                        <a:srgbClr val="565656"/>
                      </a:solidFill>
                      <a:prstDash val="solid"/>
                      <a:round/>
                      <a:headEnd type="none" w="med" len="med"/>
                      <a:tailEnd type="none" w="med" len="med"/>
                    </a:lnB>
                    <a:solidFill>
                      <a:srgbClr val="F0E9F0"/>
                    </a:solidFill>
                  </a:tcPr>
                </a:tc>
                <a:tc>
                  <a:txBody>
                    <a:bodyPr/>
                    <a:lstStyle/>
                    <a:p>
                      <a:pPr algn="l" fontAlgn="t"/>
                      <a:r>
                        <a:rPr lang="en-GB" sz="800" b="0">
                          <a:solidFill>
                            <a:srgbClr val="212121"/>
                          </a:solidFill>
                          <a:effectLst/>
                        </a:rPr>
                        <a:t>Indication</a:t>
                      </a:r>
                    </a:p>
                  </a:txBody>
                  <a:tcPr marL="44311" marR="44311" marT="44311" marB="44311">
                    <a:lnL w="6350" cap="flat" cmpd="sng" algn="ctr">
                      <a:solidFill>
                        <a:srgbClr val="565656"/>
                      </a:solidFill>
                      <a:prstDash val="solid"/>
                      <a:round/>
                      <a:headEnd type="none" w="med" len="med"/>
                      <a:tailEnd type="none" w="med" len="med"/>
                    </a:lnL>
                    <a:lnR w="6350" cap="flat" cmpd="sng" algn="ctr">
                      <a:solidFill>
                        <a:srgbClr val="565656"/>
                      </a:solidFill>
                      <a:prstDash val="solid"/>
                      <a:round/>
                      <a:headEnd type="none" w="med" len="med"/>
                      <a:tailEnd type="none" w="med" len="med"/>
                    </a:lnR>
                    <a:lnT w="6350" cap="flat" cmpd="sng" algn="ctr">
                      <a:solidFill>
                        <a:srgbClr val="565656"/>
                      </a:solidFill>
                      <a:prstDash val="solid"/>
                      <a:round/>
                      <a:headEnd type="none" w="med" len="med"/>
                      <a:tailEnd type="none" w="med" len="med"/>
                    </a:lnT>
                    <a:lnB w="6350" cap="flat" cmpd="sng" algn="ctr">
                      <a:solidFill>
                        <a:srgbClr val="565656"/>
                      </a:solidFill>
                      <a:prstDash val="solid"/>
                      <a:round/>
                      <a:headEnd type="none" w="med" len="med"/>
                      <a:tailEnd type="none" w="med" len="med"/>
                    </a:lnB>
                    <a:solidFill>
                      <a:srgbClr val="F0E9F0"/>
                    </a:solidFill>
                  </a:tcPr>
                </a:tc>
                <a:extLst>
                  <a:ext uri="{0D108BD9-81ED-4DB2-BD59-A6C34878D82A}">
                    <a16:rowId xmlns:a16="http://schemas.microsoft.com/office/drawing/2014/main" val="1292615110"/>
                  </a:ext>
                </a:extLst>
              </a:tr>
              <a:tr h="243125">
                <a:tc>
                  <a:txBody>
                    <a:bodyPr/>
                    <a:lstStyle/>
                    <a:p>
                      <a:pPr algn="l" fontAlgn="t"/>
                      <a:r>
                        <a:rPr lang="en-GB" sz="800" b="0">
                          <a:solidFill>
                            <a:srgbClr val="212121"/>
                          </a:solidFill>
                          <a:effectLst/>
                        </a:rPr>
                        <a:t>Adrenaline for injection</a:t>
                      </a:r>
                    </a:p>
                  </a:txBody>
                  <a:tcPr marL="44311" marR="44311" marT="44311" marB="44311">
                    <a:lnL w="6350" cap="flat" cmpd="sng" algn="ctr">
                      <a:solidFill>
                        <a:srgbClr val="565656"/>
                      </a:solidFill>
                      <a:prstDash val="solid"/>
                      <a:round/>
                      <a:headEnd type="none" w="med" len="med"/>
                      <a:tailEnd type="none" w="med" len="med"/>
                    </a:lnL>
                    <a:lnR w="6350" cap="flat" cmpd="sng" algn="ctr">
                      <a:solidFill>
                        <a:srgbClr val="565656"/>
                      </a:solidFill>
                      <a:prstDash val="solid"/>
                      <a:round/>
                      <a:headEnd type="none" w="med" len="med"/>
                      <a:tailEnd type="none" w="med" len="med"/>
                    </a:lnR>
                    <a:lnT w="6350" cap="flat" cmpd="sng" algn="ctr">
                      <a:solidFill>
                        <a:srgbClr val="565656"/>
                      </a:solidFill>
                      <a:prstDash val="solid"/>
                      <a:round/>
                      <a:headEnd type="none" w="med" len="med"/>
                      <a:tailEnd type="none" w="med" len="med"/>
                    </a:lnT>
                    <a:lnB w="6350" cap="flat" cmpd="sng" algn="ctr">
                      <a:solidFill>
                        <a:srgbClr val="565656"/>
                      </a:solidFill>
                      <a:prstDash val="solid"/>
                      <a:round/>
                      <a:headEnd type="none" w="med" len="med"/>
                      <a:tailEnd type="none" w="med" len="med"/>
                    </a:lnB>
                    <a:noFill/>
                  </a:tcPr>
                </a:tc>
                <a:tc>
                  <a:txBody>
                    <a:bodyPr/>
                    <a:lstStyle/>
                    <a:p>
                      <a:pPr algn="l" fontAlgn="t"/>
                      <a:r>
                        <a:rPr lang="en-GB" sz="800" b="0">
                          <a:solidFill>
                            <a:srgbClr val="212121"/>
                          </a:solidFill>
                          <a:effectLst/>
                        </a:rPr>
                        <a:t>Anaphylaxis or acute angio-oedema</a:t>
                      </a:r>
                    </a:p>
                  </a:txBody>
                  <a:tcPr marL="44311" marR="44311" marT="44311" marB="44311">
                    <a:lnL w="6350" cap="flat" cmpd="sng" algn="ctr">
                      <a:solidFill>
                        <a:srgbClr val="565656"/>
                      </a:solidFill>
                      <a:prstDash val="solid"/>
                      <a:round/>
                      <a:headEnd type="none" w="med" len="med"/>
                      <a:tailEnd type="none" w="med" len="med"/>
                    </a:lnL>
                    <a:lnR w="6350" cap="flat" cmpd="sng" algn="ctr">
                      <a:solidFill>
                        <a:srgbClr val="565656"/>
                      </a:solidFill>
                      <a:prstDash val="solid"/>
                      <a:round/>
                      <a:headEnd type="none" w="med" len="med"/>
                      <a:tailEnd type="none" w="med" len="med"/>
                    </a:lnR>
                    <a:lnT w="6350" cap="flat" cmpd="sng" algn="ctr">
                      <a:solidFill>
                        <a:srgbClr val="565656"/>
                      </a:solidFill>
                      <a:prstDash val="solid"/>
                      <a:round/>
                      <a:headEnd type="none" w="med" len="med"/>
                      <a:tailEnd type="none" w="med" len="med"/>
                    </a:lnT>
                    <a:lnB w="6350" cap="flat" cmpd="sng" algn="ctr">
                      <a:solidFill>
                        <a:srgbClr val="565656"/>
                      </a:solidFill>
                      <a:prstDash val="solid"/>
                      <a:round/>
                      <a:headEnd type="none" w="med" len="med"/>
                      <a:tailEnd type="none" w="med" len="med"/>
                    </a:lnB>
                    <a:noFill/>
                  </a:tcPr>
                </a:tc>
                <a:extLst>
                  <a:ext uri="{0D108BD9-81ED-4DB2-BD59-A6C34878D82A}">
                    <a16:rowId xmlns:a16="http://schemas.microsoft.com/office/drawing/2014/main" val="3795257548"/>
                  </a:ext>
                </a:extLst>
              </a:tr>
              <a:tr h="383914">
                <a:tc>
                  <a:txBody>
                    <a:bodyPr/>
                    <a:lstStyle/>
                    <a:p>
                      <a:pPr algn="l" fontAlgn="t"/>
                      <a:r>
                        <a:rPr lang="en-GB" sz="800" b="0">
                          <a:solidFill>
                            <a:srgbClr val="212121"/>
                          </a:solidFill>
                          <a:effectLst/>
                        </a:rPr>
                        <a:t>Antiemetic – for example cyclizine, ondansetron, metoclopramide or prochlorperazine</a:t>
                      </a:r>
                    </a:p>
                  </a:txBody>
                  <a:tcPr marL="44311" marR="44311" marT="44311" marB="44311">
                    <a:lnL w="6350" cap="flat" cmpd="sng" algn="ctr">
                      <a:solidFill>
                        <a:srgbClr val="565656"/>
                      </a:solidFill>
                      <a:prstDash val="solid"/>
                      <a:round/>
                      <a:headEnd type="none" w="med" len="med"/>
                      <a:tailEnd type="none" w="med" len="med"/>
                    </a:lnL>
                    <a:lnR w="6350" cap="flat" cmpd="sng" algn="ctr">
                      <a:solidFill>
                        <a:srgbClr val="565656"/>
                      </a:solidFill>
                      <a:prstDash val="solid"/>
                      <a:round/>
                      <a:headEnd type="none" w="med" len="med"/>
                      <a:tailEnd type="none" w="med" len="med"/>
                    </a:lnR>
                    <a:lnT w="6350" cap="flat" cmpd="sng" algn="ctr">
                      <a:solidFill>
                        <a:srgbClr val="565656"/>
                      </a:solidFill>
                      <a:prstDash val="solid"/>
                      <a:round/>
                      <a:headEnd type="none" w="med" len="med"/>
                      <a:tailEnd type="none" w="med" len="med"/>
                    </a:lnT>
                    <a:lnB w="6350" cap="flat" cmpd="sng" algn="ctr">
                      <a:solidFill>
                        <a:srgbClr val="565656"/>
                      </a:solidFill>
                      <a:prstDash val="solid"/>
                      <a:round/>
                      <a:headEnd type="none" w="med" len="med"/>
                      <a:tailEnd type="none" w="med" len="med"/>
                    </a:lnB>
                    <a:noFill/>
                  </a:tcPr>
                </a:tc>
                <a:tc>
                  <a:txBody>
                    <a:bodyPr/>
                    <a:lstStyle/>
                    <a:p>
                      <a:pPr algn="l" fontAlgn="t"/>
                      <a:r>
                        <a:rPr lang="en-GB" sz="800" b="0">
                          <a:solidFill>
                            <a:srgbClr val="212121"/>
                          </a:solidFill>
                          <a:effectLst/>
                        </a:rPr>
                        <a:t>Nausea and vomiting</a:t>
                      </a:r>
                    </a:p>
                  </a:txBody>
                  <a:tcPr marL="44311" marR="44311" marT="44311" marB="44311">
                    <a:lnL w="6350" cap="flat" cmpd="sng" algn="ctr">
                      <a:solidFill>
                        <a:srgbClr val="565656"/>
                      </a:solidFill>
                      <a:prstDash val="solid"/>
                      <a:round/>
                      <a:headEnd type="none" w="med" len="med"/>
                      <a:tailEnd type="none" w="med" len="med"/>
                    </a:lnL>
                    <a:lnR w="6350" cap="flat" cmpd="sng" algn="ctr">
                      <a:solidFill>
                        <a:srgbClr val="565656"/>
                      </a:solidFill>
                      <a:prstDash val="solid"/>
                      <a:round/>
                      <a:headEnd type="none" w="med" len="med"/>
                      <a:tailEnd type="none" w="med" len="med"/>
                    </a:lnR>
                    <a:lnT w="6350" cap="flat" cmpd="sng" algn="ctr">
                      <a:solidFill>
                        <a:srgbClr val="565656"/>
                      </a:solidFill>
                      <a:prstDash val="solid"/>
                      <a:round/>
                      <a:headEnd type="none" w="med" len="med"/>
                      <a:tailEnd type="none" w="med" len="med"/>
                    </a:lnT>
                    <a:lnB w="6350" cap="flat" cmpd="sng" algn="ctr">
                      <a:solidFill>
                        <a:srgbClr val="565656"/>
                      </a:solidFill>
                      <a:prstDash val="solid"/>
                      <a:round/>
                      <a:headEnd type="none" w="med" len="med"/>
                      <a:tailEnd type="none" w="med" len="med"/>
                    </a:lnB>
                    <a:noFill/>
                  </a:tcPr>
                </a:tc>
                <a:extLst>
                  <a:ext uri="{0D108BD9-81ED-4DB2-BD59-A6C34878D82A}">
                    <a16:rowId xmlns:a16="http://schemas.microsoft.com/office/drawing/2014/main" val="3765345763"/>
                  </a:ext>
                </a:extLst>
              </a:tr>
              <a:tr h="243125">
                <a:tc>
                  <a:txBody>
                    <a:bodyPr/>
                    <a:lstStyle/>
                    <a:p>
                      <a:pPr algn="l" fontAlgn="t"/>
                      <a:r>
                        <a:rPr lang="en-GB" sz="800" b="0">
                          <a:solidFill>
                            <a:srgbClr val="212121"/>
                          </a:solidFill>
                          <a:effectLst/>
                        </a:rPr>
                        <a:t>Aspirin soluble tablets</a:t>
                      </a:r>
                    </a:p>
                  </a:txBody>
                  <a:tcPr marL="44311" marR="44311" marT="44311" marB="44311">
                    <a:lnL w="6350" cap="flat" cmpd="sng" algn="ctr">
                      <a:solidFill>
                        <a:srgbClr val="565656"/>
                      </a:solidFill>
                      <a:prstDash val="solid"/>
                      <a:round/>
                      <a:headEnd type="none" w="med" len="med"/>
                      <a:tailEnd type="none" w="med" len="med"/>
                    </a:lnL>
                    <a:lnR w="6350" cap="flat" cmpd="sng" algn="ctr">
                      <a:solidFill>
                        <a:srgbClr val="565656"/>
                      </a:solidFill>
                      <a:prstDash val="solid"/>
                      <a:round/>
                      <a:headEnd type="none" w="med" len="med"/>
                      <a:tailEnd type="none" w="med" len="med"/>
                    </a:lnR>
                    <a:lnT w="6350" cap="flat" cmpd="sng" algn="ctr">
                      <a:solidFill>
                        <a:srgbClr val="565656"/>
                      </a:solidFill>
                      <a:prstDash val="solid"/>
                      <a:round/>
                      <a:headEnd type="none" w="med" len="med"/>
                      <a:tailEnd type="none" w="med" len="med"/>
                    </a:lnT>
                    <a:lnB w="6350" cap="flat" cmpd="sng" algn="ctr">
                      <a:solidFill>
                        <a:srgbClr val="565656"/>
                      </a:solidFill>
                      <a:prstDash val="solid"/>
                      <a:round/>
                      <a:headEnd type="none" w="med" len="med"/>
                      <a:tailEnd type="none" w="med" len="med"/>
                    </a:lnB>
                    <a:noFill/>
                  </a:tcPr>
                </a:tc>
                <a:tc>
                  <a:txBody>
                    <a:bodyPr/>
                    <a:lstStyle/>
                    <a:p>
                      <a:pPr algn="l" fontAlgn="t"/>
                      <a:r>
                        <a:rPr lang="en-GB" sz="800" b="0">
                          <a:solidFill>
                            <a:srgbClr val="212121"/>
                          </a:solidFill>
                          <a:effectLst/>
                        </a:rPr>
                        <a:t>Suspected myocardial infarction</a:t>
                      </a:r>
                    </a:p>
                  </a:txBody>
                  <a:tcPr marL="44311" marR="44311" marT="44311" marB="44311">
                    <a:lnL w="6350" cap="flat" cmpd="sng" algn="ctr">
                      <a:solidFill>
                        <a:srgbClr val="565656"/>
                      </a:solidFill>
                      <a:prstDash val="solid"/>
                      <a:round/>
                      <a:headEnd type="none" w="med" len="med"/>
                      <a:tailEnd type="none" w="med" len="med"/>
                    </a:lnL>
                    <a:lnR w="6350" cap="flat" cmpd="sng" algn="ctr">
                      <a:solidFill>
                        <a:srgbClr val="565656"/>
                      </a:solidFill>
                      <a:prstDash val="solid"/>
                      <a:round/>
                      <a:headEnd type="none" w="med" len="med"/>
                      <a:tailEnd type="none" w="med" len="med"/>
                    </a:lnR>
                    <a:lnT w="6350" cap="flat" cmpd="sng" algn="ctr">
                      <a:solidFill>
                        <a:srgbClr val="565656"/>
                      </a:solidFill>
                      <a:prstDash val="solid"/>
                      <a:round/>
                      <a:headEnd type="none" w="med" len="med"/>
                      <a:tailEnd type="none" w="med" len="med"/>
                    </a:lnT>
                    <a:lnB w="6350" cap="flat" cmpd="sng" algn="ctr">
                      <a:solidFill>
                        <a:srgbClr val="565656"/>
                      </a:solidFill>
                      <a:prstDash val="solid"/>
                      <a:round/>
                      <a:headEnd type="none" w="med" len="med"/>
                      <a:tailEnd type="none" w="med" len="med"/>
                    </a:lnB>
                    <a:noFill/>
                  </a:tcPr>
                </a:tc>
                <a:extLst>
                  <a:ext uri="{0D108BD9-81ED-4DB2-BD59-A6C34878D82A}">
                    <a16:rowId xmlns:a16="http://schemas.microsoft.com/office/drawing/2014/main" val="3474718740"/>
                  </a:ext>
                </a:extLst>
              </a:tr>
              <a:tr h="383914">
                <a:tc>
                  <a:txBody>
                    <a:bodyPr/>
                    <a:lstStyle/>
                    <a:p>
                      <a:pPr algn="l" fontAlgn="t"/>
                      <a:r>
                        <a:rPr lang="en-GB" sz="800" b="0">
                          <a:solidFill>
                            <a:srgbClr val="212121"/>
                          </a:solidFill>
                          <a:effectLst/>
                        </a:rPr>
                        <a:t>Atropine for practices that fit and remove intrauterine devices or perform minor surgery</a:t>
                      </a:r>
                    </a:p>
                  </a:txBody>
                  <a:tcPr marL="44311" marR="44311" marT="44311" marB="44311">
                    <a:lnL w="6350" cap="flat" cmpd="sng" algn="ctr">
                      <a:solidFill>
                        <a:srgbClr val="565656"/>
                      </a:solidFill>
                      <a:prstDash val="solid"/>
                      <a:round/>
                      <a:headEnd type="none" w="med" len="med"/>
                      <a:tailEnd type="none" w="med" len="med"/>
                    </a:lnL>
                    <a:lnR w="6350" cap="flat" cmpd="sng" algn="ctr">
                      <a:solidFill>
                        <a:srgbClr val="565656"/>
                      </a:solidFill>
                      <a:prstDash val="solid"/>
                      <a:round/>
                      <a:headEnd type="none" w="med" len="med"/>
                      <a:tailEnd type="none" w="med" len="med"/>
                    </a:lnR>
                    <a:lnT w="6350" cap="flat" cmpd="sng" algn="ctr">
                      <a:solidFill>
                        <a:srgbClr val="565656"/>
                      </a:solidFill>
                      <a:prstDash val="solid"/>
                      <a:round/>
                      <a:headEnd type="none" w="med" len="med"/>
                      <a:tailEnd type="none" w="med" len="med"/>
                    </a:lnT>
                    <a:lnB w="6350" cap="flat" cmpd="sng" algn="ctr">
                      <a:solidFill>
                        <a:srgbClr val="565656"/>
                      </a:solidFill>
                      <a:prstDash val="solid"/>
                      <a:round/>
                      <a:headEnd type="none" w="med" len="med"/>
                      <a:tailEnd type="none" w="med" len="med"/>
                    </a:lnB>
                    <a:noFill/>
                  </a:tcPr>
                </a:tc>
                <a:tc>
                  <a:txBody>
                    <a:bodyPr/>
                    <a:lstStyle/>
                    <a:p>
                      <a:pPr algn="l" fontAlgn="t"/>
                      <a:r>
                        <a:rPr lang="en-GB" sz="800" b="0">
                          <a:solidFill>
                            <a:srgbClr val="212121"/>
                          </a:solidFill>
                          <a:effectLst/>
                        </a:rPr>
                        <a:t>Bradycardia / vasovagal syncope</a:t>
                      </a:r>
                    </a:p>
                  </a:txBody>
                  <a:tcPr marL="44311" marR="44311" marT="44311" marB="44311">
                    <a:lnL w="6350" cap="flat" cmpd="sng" algn="ctr">
                      <a:solidFill>
                        <a:srgbClr val="565656"/>
                      </a:solidFill>
                      <a:prstDash val="solid"/>
                      <a:round/>
                      <a:headEnd type="none" w="med" len="med"/>
                      <a:tailEnd type="none" w="med" len="med"/>
                    </a:lnL>
                    <a:lnR w="6350" cap="flat" cmpd="sng" algn="ctr">
                      <a:solidFill>
                        <a:srgbClr val="565656"/>
                      </a:solidFill>
                      <a:prstDash val="solid"/>
                      <a:round/>
                      <a:headEnd type="none" w="med" len="med"/>
                      <a:tailEnd type="none" w="med" len="med"/>
                    </a:lnR>
                    <a:lnT w="6350" cap="flat" cmpd="sng" algn="ctr">
                      <a:solidFill>
                        <a:srgbClr val="565656"/>
                      </a:solidFill>
                      <a:prstDash val="solid"/>
                      <a:round/>
                      <a:headEnd type="none" w="med" len="med"/>
                      <a:tailEnd type="none" w="med" len="med"/>
                    </a:lnT>
                    <a:lnB w="6350" cap="flat" cmpd="sng" algn="ctr">
                      <a:solidFill>
                        <a:srgbClr val="565656"/>
                      </a:solidFill>
                      <a:prstDash val="solid"/>
                      <a:round/>
                      <a:headEnd type="none" w="med" len="med"/>
                      <a:tailEnd type="none" w="med" len="med"/>
                    </a:lnB>
                    <a:noFill/>
                  </a:tcPr>
                </a:tc>
                <a:extLst>
                  <a:ext uri="{0D108BD9-81ED-4DB2-BD59-A6C34878D82A}">
                    <a16:rowId xmlns:a16="http://schemas.microsoft.com/office/drawing/2014/main" val="3351242321"/>
                  </a:ext>
                </a:extLst>
              </a:tr>
              <a:tr h="243125">
                <a:tc>
                  <a:txBody>
                    <a:bodyPr/>
                    <a:lstStyle/>
                    <a:p>
                      <a:pPr algn="l" fontAlgn="t"/>
                      <a:r>
                        <a:rPr lang="en-GB" sz="800" b="0">
                          <a:solidFill>
                            <a:srgbClr val="212121"/>
                          </a:solidFill>
                          <a:effectLst/>
                        </a:rPr>
                        <a:t>Benzylpenicillin for injection</a:t>
                      </a:r>
                    </a:p>
                  </a:txBody>
                  <a:tcPr marL="44311" marR="44311" marT="44311" marB="44311">
                    <a:lnL w="6350" cap="flat" cmpd="sng" algn="ctr">
                      <a:solidFill>
                        <a:srgbClr val="565656"/>
                      </a:solidFill>
                      <a:prstDash val="solid"/>
                      <a:round/>
                      <a:headEnd type="none" w="med" len="med"/>
                      <a:tailEnd type="none" w="med" len="med"/>
                    </a:lnL>
                    <a:lnR w="6350" cap="flat" cmpd="sng" algn="ctr">
                      <a:solidFill>
                        <a:srgbClr val="565656"/>
                      </a:solidFill>
                      <a:prstDash val="solid"/>
                      <a:round/>
                      <a:headEnd type="none" w="med" len="med"/>
                      <a:tailEnd type="none" w="med" len="med"/>
                    </a:lnR>
                    <a:lnT w="6350" cap="flat" cmpd="sng" algn="ctr">
                      <a:solidFill>
                        <a:srgbClr val="565656"/>
                      </a:solidFill>
                      <a:prstDash val="solid"/>
                      <a:round/>
                      <a:headEnd type="none" w="med" len="med"/>
                      <a:tailEnd type="none" w="med" len="med"/>
                    </a:lnT>
                    <a:lnB w="6350" cap="flat" cmpd="sng" algn="ctr">
                      <a:solidFill>
                        <a:srgbClr val="565656"/>
                      </a:solidFill>
                      <a:prstDash val="solid"/>
                      <a:round/>
                      <a:headEnd type="none" w="med" len="med"/>
                      <a:tailEnd type="none" w="med" len="med"/>
                    </a:lnB>
                    <a:noFill/>
                  </a:tcPr>
                </a:tc>
                <a:tc>
                  <a:txBody>
                    <a:bodyPr/>
                    <a:lstStyle/>
                    <a:p>
                      <a:pPr algn="l" fontAlgn="t"/>
                      <a:r>
                        <a:rPr lang="en-GB" sz="800" b="0">
                          <a:solidFill>
                            <a:srgbClr val="212121"/>
                          </a:solidFill>
                          <a:effectLst/>
                        </a:rPr>
                        <a:t>Suspected bacterial meningitis</a:t>
                      </a:r>
                    </a:p>
                  </a:txBody>
                  <a:tcPr marL="44311" marR="44311" marT="44311" marB="44311">
                    <a:lnL w="6350" cap="flat" cmpd="sng" algn="ctr">
                      <a:solidFill>
                        <a:srgbClr val="565656"/>
                      </a:solidFill>
                      <a:prstDash val="solid"/>
                      <a:round/>
                      <a:headEnd type="none" w="med" len="med"/>
                      <a:tailEnd type="none" w="med" len="med"/>
                    </a:lnL>
                    <a:lnR w="6350" cap="flat" cmpd="sng" algn="ctr">
                      <a:solidFill>
                        <a:srgbClr val="565656"/>
                      </a:solidFill>
                      <a:prstDash val="solid"/>
                      <a:round/>
                      <a:headEnd type="none" w="med" len="med"/>
                      <a:tailEnd type="none" w="med" len="med"/>
                    </a:lnR>
                    <a:lnT w="6350" cap="flat" cmpd="sng" algn="ctr">
                      <a:solidFill>
                        <a:srgbClr val="565656"/>
                      </a:solidFill>
                      <a:prstDash val="solid"/>
                      <a:round/>
                      <a:headEnd type="none" w="med" len="med"/>
                      <a:tailEnd type="none" w="med" len="med"/>
                    </a:lnT>
                    <a:lnB w="6350" cap="flat" cmpd="sng" algn="ctr">
                      <a:solidFill>
                        <a:srgbClr val="565656"/>
                      </a:solidFill>
                      <a:prstDash val="solid"/>
                      <a:round/>
                      <a:headEnd type="none" w="med" len="med"/>
                      <a:tailEnd type="none" w="med" len="med"/>
                    </a:lnB>
                    <a:noFill/>
                  </a:tcPr>
                </a:tc>
                <a:extLst>
                  <a:ext uri="{0D108BD9-81ED-4DB2-BD59-A6C34878D82A}">
                    <a16:rowId xmlns:a16="http://schemas.microsoft.com/office/drawing/2014/main" val="1727735790"/>
                  </a:ext>
                </a:extLst>
              </a:tr>
              <a:tr h="524702">
                <a:tc>
                  <a:txBody>
                    <a:bodyPr/>
                    <a:lstStyle/>
                    <a:p>
                      <a:pPr algn="l" fontAlgn="t"/>
                      <a:r>
                        <a:rPr lang="en-GB" sz="800" b="0">
                          <a:solidFill>
                            <a:srgbClr val="212121"/>
                          </a:solidFill>
                          <a:effectLst/>
                        </a:rPr>
                        <a:t>Dexamethasone 5mg/2.5ml oral solution- requires date opened stick and new expiry once seal broken (or soluble prednisolone – NOTE off-label use)</a:t>
                      </a:r>
                    </a:p>
                  </a:txBody>
                  <a:tcPr marL="44311" marR="44311" marT="44311" marB="44311">
                    <a:lnL w="6350" cap="flat" cmpd="sng" algn="ctr">
                      <a:solidFill>
                        <a:srgbClr val="565656"/>
                      </a:solidFill>
                      <a:prstDash val="solid"/>
                      <a:round/>
                      <a:headEnd type="none" w="med" len="med"/>
                      <a:tailEnd type="none" w="med" len="med"/>
                    </a:lnL>
                    <a:lnR w="6350" cap="flat" cmpd="sng" algn="ctr">
                      <a:solidFill>
                        <a:srgbClr val="565656"/>
                      </a:solidFill>
                      <a:prstDash val="solid"/>
                      <a:round/>
                      <a:headEnd type="none" w="med" len="med"/>
                      <a:tailEnd type="none" w="med" len="med"/>
                    </a:lnR>
                    <a:lnT w="6350" cap="flat" cmpd="sng" algn="ctr">
                      <a:solidFill>
                        <a:srgbClr val="565656"/>
                      </a:solidFill>
                      <a:prstDash val="solid"/>
                      <a:round/>
                      <a:headEnd type="none" w="med" len="med"/>
                      <a:tailEnd type="none" w="med" len="med"/>
                    </a:lnT>
                    <a:lnB w="6350" cap="flat" cmpd="sng" algn="ctr">
                      <a:solidFill>
                        <a:srgbClr val="565656"/>
                      </a:solidFill>
                      <a:prstDash val="solid"/>
                      <a:round/>
                      <a:headEnd type="none" w="med" len="med"/>
                      <a:tailEnd type="none" w="med" len="med"/>
                    </a:lnB>
                    <a:noFill/>
                  </a:tcPr>
                </a:tc>
                <a:tc>
                  <a:txBody>
                    <a:bodyPr/>
                    <a:lstStyle/>
                    <a:p>
                      <a:pPr algn="l" fontAlgn="t"/>
                      <a:r>
                        <a:rPr lang="en-GB" sz="800" b="0">
                          <a:solidFill>
                            <a:srgbClr val="212121"/>
                          </a:solidFill>
                          <a:effectLst/>
                        </a:rPr>
                        <a:t>Croup (children)</a:t>
                      </a:r>
                    </a:p>
                  </a:txBody>
                  <a:tcPr marL="44311" marR="44311" marT="44311" marB="44311">
                    <a:lnL w="6350" cap="flat" cmpd="sng" algn="ctr">
                      <a:solidFill>
                        <a:srgbClr val="565656"/>
                      </a:solidFill>
                      <a:prstDash val="solid"/>
                      <a:round/>
                      <a:headEnd type="none" w="med" len="med"/>
                      <a:tailEnd type="none" w="med" len="med"/>
                    </a:lnL>
                    <a:lnR w="6350" cap="flat" cmpd="sng" algn="ctr">
                      <a:solidFill>
                        <a:srgbClr val="565656"/>
                      </a:solidFill>
                      <a:prstDash val="solid"/>
                      <a:round/>
                      <a:headEnd type="none" w="med" len="med"/>
                      <a:tailEnd type="none" w="med" len="med"/>
                    </a:lnR>
                    <a:lnT w="6350" cap="flat" cmpd="sng" algn="ctr">
                      <a:solidFill>
                        <a:srgbClr val="565656"/>
                      </a:solidFill>
                      <a:prstDash val="solid"/>
                      <a:round/>
                      <a:headEnd type="none" w="med" len="med"/>
                      <a:tailEnd type="none" w="med" len="med"/>
                    </a:lnT>
                    <a:lnB w="6350" cap="flat" cmpd="sng" algn="ctr">
                      <a:solidFill>
                        <a:srgbClr val="565656"/>
                      </a:solidFill>
                      <a:prstDash val="solid"/>
                      <a:round/>
                      <a:headEnd type="none" w="med" len="med"/>
                      <a:tailEnd type="none" w="med" len="med"/>
                    </a:lnB>
                    <a:noFill/>
                  </a:tcPr>
                </a:tc>
                <a:extLst>
                  <a:ext uri="{0D108BD9-81ED-4DB2-BD59-A6C34878D82A}">
                    <a16:rowId xmlns:a16="http://schemas.microsoft.com/office/drawing/2014/main" val="830051826"/>
                  </a:ext>
                </a:extLst>
              </a:tr>
              <a:tr h="243125">
                <a:tc>
                  <a:txBody>
                    <a:bodyPr/>
                    <a:lstStyle/>
                    <a:p>
                      <a:pPr algn="l" fontAlgn="t"/>
                      <a:r>
                        <a:rPr lang="en-GB" sz="800" b="0">
                          <a:solidFill>
                            <a:srgbClr val="212121"/>
                          </a:solidFill>
                          <a:effectLst/>
                        </a:rPr>
                        <a:t>Diclofenac (intramuscular injection)</a:t>
                      </a:r>
                    </a:p>
                  </a:txBody>
                  <a:tcPr marL="44311" marR="44311" marT="44311" marB="44311">
                    <a:lnL w="6350" cap="flat" cmpd="sng" algn="ctr">
                      <a:solidFill>
                        <a:srgbClr val="565656"/>
                      </a:solidFill>
                      <a:prstDash val="solid"/>
                      <a:round/>
                      <a:headEnd type="none" w="med" len="med"/>
                      <a:tailEnd type="none" w="med" len="med"/>
                    </a:lnL>
                    <a:lnR w="6350" cap="flat" cmpd="sng" algn="ctr">
                      <a:solidFill>
                        <a:srgbClr val="565656"/>
                      </a:solidFill>
                      <a:prstDash val="solid"/>
                      <a:round/>
                      <a:headEnd type="none" w="med" len="med"/>
                      <a:tailEnd type="none" w="med" len="med"/>
                    </a:lnR>
                    <a:lnT w="6350" cap="flat" cmpd="sng" algn="ctr">
                      <a:solidFill>
                        <a:srgbClr val="565656"/>
                      </a:solidFill>
                      <a:prstDash val="solid"/>
                      <a:round/>
                      <a:headEnd type="none" w="med" len="med"/>
                      <a:tailEnd type="none" w="med" len="med"/>
                    </a:lnT>
                    <a:lnB w="6350" cap="flat" cmpd="sng" algn="ctr">
                      <a:solidFill>
                        <a:srgbClr val="565656"/>
                      </a:solidFill>
                      <a:prstDash val="solid"/>
                      <a:round/>
                      <a:headEnd type="none" w="med" len="med"/>
                      <a:tailEnd type="none" w="med" len="med"/>
                    </a:lnB>
                    <a:noFill/>
                  </a:tcPr>
                </a:tc>
                <a:tc>
                  <a:txBody>
                    <a:bodyPr/>
                    <a:lstStyle/>
                    <a:p>
                      <a:pPr algn="l" fontAlgn="t"/>
                      <a:r>
                        <a:rPr lang="en-GB" sz="800" b="0">
                          <a:solidFill>
                            <a:srgbClr val="212121"/>
                          </a:solidFill>
                          <a:effectLst/>
                        </a:rPr>
                        <a:t>Analgesia</a:t>
                      </a:r>
                    </a:p>
                  </a:txBody>
                  <a:tcPr marL="44311" marR="44311" marT="44311" marB="44311">
                    <a:lnL w="6350" cap="flat" cmpd="sng" algn="ctr">
                      <a:solidFill>
                        <a:srgbClr val="565656"/>
                      </a:solidFill>
                      <a:prstDash val="solid"/>
                      <a:round/>
                      <a:headEnd type="none" w="med" len="med"/>
                      <a:tailEnd type="none" w="med" len="med"/>
                    </a:lnL>
                    <a:lnR w="6350" cap="flat" cmpd="sng" algn="ctr">
                      <a:solidFill>
                        <a:srgbClr val="565656"/>
                      </a:solidFill>
                      <a:prstDash val="solid"/>
                      <a:round/>
                      <a:headEnd type="none" w="med" len="med"/>
                      <a:tailEnd type="none" w="med" len="med"/>
                    </a:lnR>
                    <a:lnT w="6350" cap="flat" cmpd="sng" algn="ctr">
                      <a:solidFill>
                        <a:srgbClr val="565656"/>
                      </a:solidFill>
                      <a:prstDash val="solid"/>
                      <a:round/>
                      <a:headEnd type="none" w="med" len="med"/>
                      <a:tailEnd type="none" w="med" len="med"/>
                    </a:lnT>
                    <a:lnB w="6350" cap="flat" cmpd="sng" algn="ctr">
                      <a:solidFill>
                        <a:srgbClr val="565656"/>
                      </a:solidFill>
                      <a:prstDash val="solid"/>
                      <a:round/>
                      <a:headEnd type="none" w="med" len="med"/>
                      <a:tailEnd type="none" w="med" len="med"/>
                    </a:lnB>
                    <a:noFill/>
                  </a:tcPr>
                </a:tc>
                <a:extLst>
                  <a:ext uri="{0D108BD9-81ED-4DB2-BD59-A6C34878D82A}">
                    <a16:rowId xmlns:a16="http://schemas.microsoft.com/office/drawing/2014/main" val="1928762636"/>
                  </a:ext>
                </a:extLst>
              </a:tr>
              <a:tr h="665489">
                <a:tc>
                  <a:txBody>
                    <a:bodyPr/>
                    <a:lstStyle/>
                    <a:p>
                      <a:pPr algn="l" fontAlgn="t"/>
                      <a:r>
                        <a:rPr lang="en-GB" sz="800" b="0">
                          <a:solidFill>
                            <a:srgbClr val="212121"/>
                          </a:solidFill>
                          <a:effectLst/>
                        </a:rPr>
                        <a:t>Glucagon (needs refrigeration. GlucaGen® Hypokit® has an 18 month expiry out of fridge - should be labelled with new expiry date) or alternative medicine to treat hypoglycaemia.</a:t>
                      </a:r>
                    </a:p>
                  </a:txBody>
                  <a:tcPr marL="44311" marR="44311" marT="44311" marB="44311">
                    <a:lnL w="6350" cap="flat" cmpd="sng" algn="ctr">
                      <a:solidFill>
                        <a:srgbClr val="565656"/>
                      </a:solidFill>
                      <a:prstDash val="solid"/>
                      <a:round/>
                      <a:headEnd type="none" w="med" len="med"/>
                      <a:tailEnd type="none" w="med" len="med"/>
                    </a:lnL>
                    <a:lnR w="6350" cap="flat" cmpd="sng" algn="ctr">
                      <a:solidFill>
                        <a:srgbClr val="565656"/>
                      </a:solidFill>
                      <a:prstDash val="solid"/>
                      <a:round/>
                      <a:headEnd type="none" w="med" len="med"/>
                      <a:tailEnd type="none" w="med" len="med"/>
                    </a:lnR>
                    <a:lnT w="6350" cap="flat" cmpd="sng" algn="ctr">
                      <a:solidFill>
                        <a:srgbClr val="565656"/>
                      </a:solidFill>
                      <a:prstDash val="solid"/>
                      <a:round/>
                      <a:headEnd type="none" w="med" len="med"/>
                      <a:tailEnd type="none" w="med" len="med"/>
                    </a:lnT>
                    <a:lnB w="6350" cap="flat" cmpd="sng" algn="ctr">
                      <a:solidFill>
                        <a:srgbClr val="565656"/>
                      </a:solidFill>
                      <a:prstDash val="solid"/>
                      <a:round/>
                      <a:headEnd type="none" w="med" len="med"/>
                      <a:tailEnd type="none" w="med" len="med"/>
                    </a:lnB>
                    <a:noFill/>
                  </a:tcPr>
                </a:tc>
                <a:tc>
                  <a:txBody>
                    <a:bodyPr/>
                    <a:lstStyle/>
                    <a:p>
                      <a:pPr algn="l" fontAlgn="t"/>
                      <a:r>
                        <a:rPr lang="en-GB" sz="800" b="0">
                          <a:solidFill>
                            <a:srgbClr val="212121"/>
                          </a:solidFill>
                          <a:effectLst/>
                        </a:rPr>
                        <a:t>Hypoglycaemia</a:t>
                      </a:r>
                    </a:p>
                  </a:txBody>
                  <a:tcPr marL="44311" marR="44311" marT="44311" marB="44311">
                    <a:lnL w="6350" cap="flat" cmpd="sng" algn="ctr">
                      <a:solidFill>
                        <a:srgbClr val="565656"/>
                      </a:solidFill>
                      <a:prstDash val="solid"/>
                      <a:round/>
                      <a:headEnd type="none" w="med" len="med"/>
                      <a:tailEnd type="none" w="med" len="med"/>
                    </a:lnL>
                    <a:lnR w="6350" cap="flat" cmpd="sng" algn="ctr">
                      <a:solidFill>
                        <a:srgbClr val="565656"/>
                      </a:solidFill>
                      <a:prstDash val="solid"/>
                      <a:round/>
                      <a:headEnd type="none" w="med" len="med"/>
                      <a:tailEnd type="none" w="med" len="med"/>
                    </a:lnR>
                    <a:lnT w="6350" cap="flat" cmpd="sng" algn="ctr">
                      <a:solidFill>
                        <a:srgbClr val="565656"/>
                      </a:solidFill>
                      <a:prstDash val="solid"/>
                      <a:round/>
                      <a:headEnd type="none" w="med" len="med"/>
                      <a:tailEnd type="none" w="med" len="med"/>
                    </a:lnT>
                    <a:lnB w="6350" cap="flat" cmpd="sng" algn="ctr">
                      <a:solidFill>
                        <a:srgbClr val="565656"/>
                      </a:solidFill>
                      <a:prstDash val="solid"/>
                      <a:round/>
                      <a:headEnd type="none" w="med" len="med"/>
                      <a:tailEnd type="none" w="med" len="med"/>
                    </a:lnB>
                    <a:noFill/>
                  </a:tcPr>
                </a:tc>
                <a:extLst>
                  <a:ext uri="{0D108BD9-81ED-4DB2-BD59-A6C34878D82A}">
                    <a16:rowId xmlns:a16="http://schemas.microsoft.com/office/drawing/2014/main" val="1916311816"/>
                  </a:ext>
                </a:extLst>
              </a:tr>
              <a:tr h="383914">
                <a:tc>
                  <a:txBody>
                    <a:bodyPr/>
                    <a:lstStyle/>
                    <a:p>
                      <a:pPr algn="l" fontAlgn="t"/>
                      <a:r>
                        <a:rPr lang="en-GB" sz="800" b="0">
                          <a:solidFill>
                            <a:srgbClr val="212121"/>
                          </a:solidFill>
                          <a:effectLst/>
                        </a:rPr>
                        <a:t>Glyceryl trinitrate (GTN) spray or unopened in date GTN sublingual tablets</a:t>
                      </a:r>
                    </a:p>
                  </a:txBody>
                  <a:tcPr marL="44311" marR="44311" marT="44311" marB="44311">
                    <a:lnL w="6350" cap="flat" cmpd="sng" algn="ctr">
                      <a:solidFill>
                        <a:srgbClr val="565656"/>
                      </a:solidFill>
                      <a:prstDash val="solid"/>
                      <a:round/>
                      <a:headEnd type="none" w="med" len="med"/>
                      <a:tailEnd type="none" w="med" len="med"/>
                    </a:lnL>
                    <a:lnR w="6350" cap="flat" cmpd="sng" algn="ctr">
                      <a:solidFill>
                        <a:srgbClr val="565656"/>
                      </a:solidFill>
                      <a:prstDash val="solid"/>
                      <a:round/>
                      <a:headEnd type="none" w="med" len="med"/>
                      <a:tailEnd type="none" w="med" len="med"/>
                    </a:lnR>
                    <a:lnT w="6350" cap="flat" cmpd="sng" algn="ctr">
                      <a:solidFill>
                        <a:srgbClr val="565656"/>
                      </a:solidFill>
                      <a:prstDash val="solid"/>
                      <a:round/>
                      <a:headEnd type="none" w="med" len="med"/>
                      <a:tailEnd type="none" w="med" len="med"/>
                    </a:lnT>
                    <a:lnB w="6350" cap="flat" cmpd="sng" algn="ctr">
                      <a:solidFill>
                        <a:srgbClr val="565656"/>
                      </a:solidFill>
                      <a:prstDash val="solid"/>
                      <a:round/>
                      <a:headEnd type="none" w="med" len="med"/>
                      <a:tailEnd type="none" w="med" len="med"/>
                    </a:lnB>
                    <a:noFill/>
                  </a:tcPr>
                </a:tc>
                <a:tc>
                  <a:txBody>
                    <a:bodyPr/>
                    <a:lstStyle/>
                    <a:p>
                      <a:pPr algn="l" fontAlgn="t"/>
                      <a:r>
                        <a:rPr lang="en-GB" sz="800" b="0">
                          <a:solidFill>
                            <a:srgbClr val="212121"/>
                          </a:solidFill>
                          <a:effectLst/>
                        </a:rPr>
                        <a:t>Chest pain of possible cardiac origin</a:t>
                      </a:r>
                    </a:p>
                  </a:txBody>
                  <a:tcPr marL="44311" marR="44311" marT="44311" marB="44311">
                    <a:lnL w="6350" cap="flat" cmpd="sng" algn="ctr">
                      <a:solidFill>
                        <a:srgbClr val="565656"/>
                      </a:solidFill>
                      <a:prstDash val="solid"/>
                      <a:round/>
                      <a:headEnd type="none" w="med" len="med"/>
                      <a:tailEnd type="none" w="med" len="med"/>
                    </a:lnL>
                    <a:lnR w="6350" cap="flat" cmpd="sng" algn="ctr">
                      <a:solidFill>
                        <a:srgbClr val="565656"/>
                      </a:solidFill>
                      <a:prstDash val="solid"/>
                      <a:round/>
                      <a:headEnd type="none" w="med" len="med"/>
                      <a:tailEnd type="none" w="med" len="med"/>
                    </a:lnR>
                    <a:lnT w="6350" cap="flat" cmpd="sng" algn="ctr">
                      <a:solidFill>
                        <a:srgbClr val="565656"/>
                      </a:solidFill>
                      <a:prstDash val="solid"/>
                      <a:round/>
                      <a:headEnd type="none" w="med" len="med"/>
                      <a:tailEnd type="none" w="med" len="med"/>
                    </a:lnT>
                    <a:lnB w="6350" cap="flat" cmpd="sng" algn="ctr">
                      <a:solidFill>
                        <a:srgbClr val="565656"/>
                      </a:solidFill>
                      <a:prstDash val="solid"/>
                      <a:round/>
                      <a:headEnd type="none" w="med" len="med"/>
                      <a:tailEnd type="none" w="med" len="med"/>
                    </a:lnB>
                    <a:noFill/>
                  </a:tcPr>
                </a:tc>
                <a:extLst>
                  <a:ext uri="{0D108BD9-81ED-4DB2-BD59-A6C34878D82A}">
                    <a16:rowId xmlns:a16="http://schemas.microsoft.com/office/drawing/2014/main" val="2454529034"/>
                  </a:ext>
                </a:extLst>
              </a:tr>
              <a:tr h="243125">
                <a:tc>
                  <a:txBody>
                    <a:bodyPr/>
                    <a:lstStyle/>
                    <a:p>
                      <a:pPr algn="l" fontAlgn="t"/>
                      <a:r>
                        <a:rPr lang="pt-BR" sz="800" b="0">
                          <a:solidFill>
                            <a:srgbClr val="212121"/>
                          </a:solidFill>
                          <a:effectLst/>
                        </a:rPr>
                        <a:t>Midazolam (buccal) or diazepam (rectal)</a:t>
                      </a:r>
                    </a:p>
                  </a:txBody>
                  <a:tcPr marL="44311" marR="44311" marT="44311" marB="44311">
                    <a:lnL w="6350" cap="flat" cmpd="sng" algn="ctr">
                      <a:solidFill>
                        <a:srgbClr val="565656"/>
                      </a:solidFill>
                      <a:prstDash val="solid"/>
                      <a:round/>
                      <a:headEnd type="none" w="med" len="med"/>
                      <a:tailEnd type="none" w="med" len="med"/>
                    </a:lnL>
                    <a:lnR w="6350" cap="flat" cmpd="sng" algn="ctr">
                      <a:solidFill>
                        <a:srgbClr val="565656"/>
                      </a:solidFill>
                      <a:prstDash val="solid"/>
                      <a:round/>
                      <a:headEnd type="none" w="med" len="med"/>
                      <a:tailEnd type="none" w="med" len="med"/>
                    </a:lnR>
                    <a:lnT w="6350" cap="flat" cmpd="sng" algn="ctr">
                      <a:solidFill>
                        <a:srgbClr val="565656"/>
                      </a:solidFill>
                      <a:prstDash val="solid"/>
                      <a:round/>
                      <a:headEnd type="none" w="med" len="med"/>
                      <a:tailEnd type="none" w="med" len="med"/>
                    </a:lnT>
                    <a:lnB w="6350" cap="flat" cmpd="sng" algn="ctr">
                      <a:solidFill>
                        <a:srgbClr val="565656"/>
                      </a:solidFill>
                      <a:prstDash val="solid"/>
                      <a:round/>
                      <a:headEnd type="none" w="med" len="med"/>
                      <a:tailEnd type="none" w="med" len="med"/>
                    </a:lnB>
                    <a:noFill/>
                  </a:tcPr>
                </a:tc>
                <a:tc>
                  <a:txBody>
                    <a:bodyPr/>
                    <a:lstStyle/>
                    <a:p>
                      <a:pPr algn="l" fontAlgn="t"/>
                      <a:r>
                        <a:rPr lang="en-GB" sz="800" b="0">
                          <a:solidFill>
                            <a:srgbClr val="212121"/>
                          </a:solidFill>
                          <a:effectLst/>
                        </a:rPr>
                        <a:t>Epileptic fit</a:t>
                      </a:r>
                    </a:p>
                  </a:txBody>
                  <a:tcPr marL="44311" marR="44311" marT="44311" marB="44311">
                    <a:lnL w="6350" cap="flat" cmpd="sng" algn="ctr">
                      <a:solidFill>
                        <a:srgbClr val="565656"/>
                      </a:solidFill>
                      <a:prstDash val="solid"/>
                      <a:round/>
                      <a:headEnd type="none" w="med" len="med"/>
                      <a:tailEnd type="none" w="med" len="med"/>
                    </a:lnL>
                    <a:lnR w="6350" cap="flat" cmpd="sng" algn="ctr">
                      <a:solidFill>
                        <a:srgbClr val="565656"/>
                      </a:solidFill>
                      <a:prstDash val="solid"/>
                      <a:round/>
                      <a:headEnd type="none" w="med" len="med"/>
                      <a:tailEnd type="none" w="med" len="med"/>
                    </a:lnR>
                    <a:lnT w="6350" cap="flat" cmpd="sng" algn="ctr">
                      <a:solidFill>
                        <a:srgbClr val="565656"/>
                      </a:solidFill>
                      <a:prstDash val="solid"/>
                      <a:round/>
                      <a:headEnd type="none" w="med" len="med"/>
                      <a:tailEnd type="none" w="med" len="med"/>
                    </a:lnT>
                    <a:lnB w="6350" cap="flat" cmpd="sng" algn="ctr">
                      <a:solidFill>
                        <a:srgbClr val="565656"/>
                      </a:solidFill>
                      <a:prstDash val="solid"/>
                      <a:round/>
                      <a:headEnd type="none" w="med" len="med"/>
                      <a:tailEnd type="none" w="med" len="med"/>
                    </a:lnB>
                    <a:noFill/>
                  </a:tcPr>
                </a:tc>
                <a:extLst>
                  <a:ext uri="{0D108BD9-81ED-4DB2-BD59-A6C34878D82A}">
                    <a16:rowId xmlns:a16="http://schemas.microsoft.com/office/drawing/2014/main" val="794644369"/>
                  </a:ext>
                </a:extLst>
              </a:tr>
              <a:tr h="243125">
                <a:tc>
                  <a:txBody>
                    <a:bodyPr/>
                    <a:lstStyle/>
                    <a:p>
                      <a:pPr algn="l" fontAlgn="t"/>
                      <a:r>
                        <a:rPr lang="en-GB" sz="800" b="0">
                          <a:solidFill>
                            <a:srgbClr val="212121"/>
                          </a:solidFill>
                          <a:effectLst/>
                        </a:rPr>
                        <a:t>Naloxone (see section below)</a:t>
                      </a:r>
                    </a:p>
                  </a:txBody>
                  <a:tcPr marL="44311" marR="44311" marT="44311" marB="44311">
                    <a:lnL w="6350" cap="flat" cmpd="sng" algn="ctr">
                      <a:solidFill>
                        <a:srgbClr val="565656"/>
                      </a:solidFill>
                      <a:prstDash val="solid"/>
                      <a:round/>
                      <a:headEnd type="none" w="med" len="med"/>
                      <a:tailEnd type="none" w="med" len="med"/>
                    </a:lnL>
                    <a:lnR w="6350" cap="flat" cmpd="sng" algn="ctr">
                      <a:solidFill>
                        <a:srgbClr val="565656"/>
                      </a:solidFill>
                      <a:prstDash val="solid"/>
                      <a:round/>
                      <a:headEnd type="none" w="med" len="med"/>
                      <a:tailEnd type="none" w="med" len="med"/>
                    </a:lnR>
                    <a:lnT w="6350" cap="flat" cmpd="sng" algn="ctr">
                      <a:solidFill>
                        <a:srgbClr val="565656"/>
                      </a:solidFill>
                      <a:prstDash val="solid"/>
                      <a:round/>
                      <a:headEnd type="none" w="med" len="med"/>
                      <a:tailEnd type="none" w="med" len="med"/>
                    </a:lnT>
                    <a:lnB w="6350" cap="flat" cmpd="sng" algn="ctr">
                      <a:solidFill>
                        <a:srgbClr val="565656"/>
                      </a:solidFill>
                      <a:prstDash val="solid"/>
                      <a:round/>
                      <a:headEnd type="none" w="med" len="med"/>
                      <a:tailEnd type="none" w="med" len="med"/>
                    </a:lnB>
                    <a:noFill/>
                  </a:tcPr>
                </a:tc>
                <a:tc>
                  <a:txBody>
                    <a:bodyPr/>
                    <a:lstStyle/>
                    <a:p>
                      <a:pPr algn="l" fontAlgn="t"/>
                      <a:r>
                        <a:rPr lang="en-GB" sz="800" b="0">
                          <a:solidFill>
                            <a:srgbClr val="212121"/>
                          </a:solidFill>
                          <a:effectLst/>
                        </a:rPr>
                        <a:t>Opioid overdose</a:t>
                      </a:r>
                    </a:p>
                  </a:txBody>
                  <a:tcPr marL="44311" marR="44311" marT="44311" marB="44311">
                    <a:lnL w="6350" cap="flat" cmpd="sng" algn="ctr">
                      <a:solidFill>
                        <a:srgbClr val="565656"/>
                      </a:solidFill>
                      <a:prstDash val="solid"/>
                      <a:round/>
                      <a:headEnd type="none" w="med" len="med"/>
                      <a:tailEnd type="none" w="med" len="med"/>
                    </a:lnL>
                    <a:lnR w="6350" cap="flat" cmpd="sng" algn="ctr">
                      <a:solidFill>
                        <a:srgbClr val="565656"/>
                      </a:solidFill>
                      <a:prstDash val="solid"/>
                      <a:round/>
                      <a:headEnd type="none" w="med" len="med"/>
                      <a:tailEnd type="none" w="med" len="med"/>
                    </a:lnR>
                    <a:lnT w="6350" cap="flat" cmpd="sng" algn="ctr">
                      <a:solidFill>
                        <a:srgbClr val="565656"/>
                      </a:solidFill>
                      <a:prstDash val="solid"/>
                      <a:round/>
                      <a:headEnd type="none" w="med" len="med"/>
                      <a:tailEnd type="none" w="med" len="med"/>
                    </a:lnT>
                    <a:lnB w="6350" cap="flat" cmpd="sng" algn="ctr">
                      <a:solidFill>
                        <a:srgbClr val="565656"/>
                      </a:solidFill>
                      <a:prstDash val="solid"/>
                      <a:round/>
                      <a:headEnd type="none" w="med" len="med"/>
                      <a:tailEnd type="none" w="med" len="med"/>
                    </a:lnB>
                    <a:noFill/>
                  </a:tcPr>
                </a:tc>
                <a:extLst>
                  <a:ext uri="{0D108BD9-81ED-4DB2-BD59-A6C34878D82A}">
                    <a16:rowId xmlns:a16="http://schemas.microsoft.com/office/drawing/2014/main" val="2221186983"/>
                  </a:ext>
                </a:extLst>
              </a:tr>
              <a:tr h="524702">
                <a:tc>
                  <a:txBody>
                    <a:bodyPr/>
                    <a:lstStyle/>
                    <a:p>
                      <a:pPr algn="l" fontAlgn="t"/>
                      <a:r>
                        <a:rPr lang="en-GB" sz="800" b="0">
                          <a:solidFill>
                            <a:srgbClr val="212121"/>
                          </a:solidFill>
                          <a:effectLst/>
                        </a:rPr>
                        <a:t>Opiates – diamorphine, morphine or pethidine ampoules for injection. (Water for injection may be required to reconstitute)</a:t>
                      </a:r>
                    </a:p>
                  </a:txBody>
                  <a:tcPr marL="44311" marR="44311" marT="44311" marB="44311">
                    <a:lnL w="6350" cap="flat" cmpd="sng" algn="ctr">
                      <a:solidFill>
                        <a:srgbClr val="565656"/>
                      </a:solidFill>
                      <a:prstDash val="solid"/>
                      <a:round/>
                      <a:headEnd type="none" w="med" len="med"/>
                      <a:tailEnd type="none" w="med" len="med"/>
                    </a:lnL>
                    <a:lnR w="6350" cap="flat" cmpd="sng" algn="ctr">
                      <a:solidFill>
                        <a:srgbClr val="565656"/>
                      </a:solidFill>
                      <a:prstDash val="solid"/>
                      <a:round/>
                      <a:headEnd type="none" w="med" len="med"/>
                      <a:tailEnd type="none" w="med" len="med"/>
                    </a:lnR>
                    <a:lnT w="6350" cap="flat" cmpd="sng" algn="ctr">
                      <a:solidFill>
                        <a:srgbClr val="565656"/>
                      </a:solidFill>
                      <a:prstDash val="solid"/>
                      <a:round/>
                      <a:headEnd type="none" w="med" len="med"/>
                      <a:tailEnd type="none" w="med" len="med"/>
                    </a:lnT>
                    <a:lnB w="6350" cap="flat" cmpd="sng" algn="ctr">
                      <a:solidFill>
                        <a:srgbClr val="565656"/>
                      </a:solidFill>
                      <a:prstDash val="solid"/>
                      <a:round/>
                      <a:headEnd type="none" w="med" len="med"/>
                      <a:tailEnd type="none" w="med" len="med"/>
                    </a:lnB>
                    <a:noFill/>
                  </a:tcPr>
                </a:tc>
                <a:tc>
                  <a:txBody>
                    <a:bodyPr/>
                    <a:lstStyle/>
                    <a:p>
                      <a:pPr algn="l" fontAlgn="t"/>
                      <a:r>
                        <a:rPr lang="en-GB" sz="800" b="0">
                          <a:solidFill>
                            <a:srgbClr val="212121"/>
                          </a:solidFill>
                          <a:effectLst/>
                        </a:rPr>
                        <a:t>Severe pain including myocardial infarction</a:t>
                      </a:r>
                    </a:p>
                  </a:txBody>
                  <a:tcPr marL="44311" marR="44311" marT="44311" marB="44311">
                    <a:lnL w="6350" cap="flat" cmpd="sng" algn="ctr">
                      <a:solidFill>
                        <a:srgbClr val="565656"/>
                      </a:solidFill>
                      <a:prstDash val="solid"/>
                      <a:round/>
                      <a:headEnd type="none" w="med" len="med"/>
                      <a:tailEnd type="none" w="med" len="med"/>
                    </a:lnL>
                    <a:lnR w="6350" cap="flat" cmpd="sng" algn="ctr">
                      <a:solidFill>
                        <a:srgbClr val="565656"/>
                      </a:solidFill>
                      <a:prstDash val="solid"/>
                      <a:round/>
                      <a:headEnd type="none" w="med" len="med"/>
                      <a:tailEnd type="none" w="med" len="med"/>
                    </a:lnR>
                    <a:lnT w="6350" cap="flat" cmpd="sng" algn="ctr">
                      <a:solidFill>
                        <a:srgbClr val="565656"/>
                      </a:solidFill>
                      <a:prstDash val="solid"/>
                      <a:round/>
                      <a:headEnd type="none" w="med" len="med"/>
                      <a:tailEnd type="none" w="med" len="med"/>
                    </a:lnT>
                    <a:lnB w="6350" cap="flat" cmpd="sng" algn="ctr">
                      <a:solidFill>
                        <a:srgbClr val="565656"/>
                      </a:solidFill>
                      <a:prstDash val="solid"/>
                      <a:round/>
                      <a:headEnd type="none" w="med" len="med"/>
                      <a:tailEnd type="none" w="med" len="med"/>
                    </a:lnB>
                    <a:noFill/>
                  </a:tcPr>
                </a:tc>
                <a:extLst>
                  <a:ext uri="{0D108BD9-81ED-4DB2-BD59-A6C34878D82A}">
                    <a16:rowId xmlns:a16="http://schemas.microsoft.com/office/drawing/2014/main" val="2066839834"/>
                  </a:ext>
                </a:extLst>
              </a:tr>
              <a:tr h="524702">
                <a:tc>
                  <a:txBody>
                    <a:bodyPr/>
                    <a:lstStyle/>
                    <a:p>
                      <a:pPr algn="l" fontAlgn="t"/>
                      <a:r>
                        <a:rPr lang="en-GB" sz="800" b="0">
                          <a:solidFill>
                            <a:srgbClr val="212121"/>
                          </a:solidFill>
                          <a:effectLst/>
                        </a:rPr>
                        <a:t>Salbutamol either nebules with a nebuliser or inhaler with Volumatic and ipratropium bromide (children) - consider strengths stocked.</a:t>
                      </a:r>
                    </a:p>
                  </a:txBody>
                  <a:tcPr marL="44311" marR="44311" marT="44311" marB="44311">
                    <a:lnL w="6350" cap="flat" cmpd="sng" algn="ctr">
                      <a:solidFill>
                        <a:srgbClr val="565656"/>
                      </a:solidFill>
                      <a:prstDash val="solid"/>
                      <a:round/>
                      <a:headEnd type="none" w="med" len="med"/>
                      <a:tailEnd type="none" w="med" len="med"/>
                    </a:lnL>
                    <a:lnR w="6350" cap="flat" cmpd="sng" algn="ctr">
                      <a:solidFill>
                        <a:srgbClr val="565656"/>
                      </a:solidFill>
                      <a:prstDash val="solid"/>
                      <a:round/>
                      <a:headEnd type="none" w="med" len="med"/>
                      <a:tailEnd type="none" w="med" len="med"/>
                    </a:lnR>
                    <a:lnT w="6350" cap="flat" cmpd="sng" algn="ctr">
                      <a:solidFill>
                        <a:srgbClr val="565656"/>
                      </a:solidFill>
                      <a:prstDash val="solid"/>
                      <a:round/>
                      <a:headEnd type="none" w="med" len="med"/>
                      <a:tailEnd type="none" w="med" len="med"/>
                    </a:lnT>
                    <a:lnB w="6350" cap="flat" cmpd="sng" algn="ctr">
                      <a:solidFill>
                        <a:srgbClr val="565656"/>
                      </a:solidFill>
                      <a:prstDash val="solid"/>
                      <a:round/>
                      <a:headEnd type="none" w="med" len="med"/>
                      <a:tailEnd type="none" w="med" len="med"/>
                    </a:lnB>
                    <a:noFill/>
                  </a:tcPr>
                </a:tc>
                <a:tc>
                  <a:txBody>
                    <a:bodyPr/>
                    <a:lstStyle/>
                    <a:p>
                      <a:pPr algn="l" fontAlgn="t"/>
                      <a:r>
                        <a:rPr lang="en-GB" sz="800" b="0" dirty="0">
                          <a:solidFill>
                            <a:srgbClr val="212121"/>
                          </a:solidFill>
                          <a:effectLst/>
                        </a:rPr>
                        <a:t>Asthma</a:t>
                      </a:r>
                    </a:p>
                  </a:txBody>
                  <a:tcPr marL="44311" marR="44311" marT="44311" marB="44311">
                    <a:lnL w="6350" cap="flat" cmpd="sng" algn="ctr">
                      <a:solidFill>
                        <a:srgbClr val="565656"/>
                      </a:solidFill>
                      <a:prstDash val="solid"/>
                      <a:round/>
                      <a:headEnd type="none" w="med" len="med"/>
                      <a:tailEnd type="none" w="med" len="med"/>
                    </a:lnL>
                    <a:lnR w="6350" cap="flat" cmpd="sng" algn="ctr">
                      <a:solidFill>
                        <a:srgbClr val="565656"/>
                      </a:solidFill>
                      <a:prstDash val="solid"/>
                      <a:round/>
                      <a:headEnd type="none" w="med" len="med"/>
                      <a:tailEnd type="none" w="med" len="med"/>
                    </a:lnR>
                    <a:lnT w="6350" cap="flat" cmpd="sng" algn="ctr">
                      <a:solidFill>
                        <a:srgbClr val="565656"/>
                      </a:solidFill>
                      <a:prstDash val="solid"/>
                      <a:round/>
                      <a:headEnd type="none" w="med" len="med"/>
                      <a:tailEnd type="none" w="med" len="med"/>
                    </a:lnT>
                    <a:lnB w="6350" cap="flat" cmpd="sng" algn="ctr">
                      <a:solidFill>
                        <a:srgbClr val="565656"/>
                      </a:solidFill>
                      <a:prstDash val="solid"/>
                      <a:round/>
                      <a:headEnd type="none" w="med" len="med"/>
                      <a:tailEnd type="none" w="med" len="med"/>
                    </a:lnB>
                    <a:noFill/>
                  </a:tcPr>
                </a:tc>
                <a:extLst>
                  <a:ext uri="{0D108BD9-81ED-4DB2-BD59-A6C34878D82A}">
                    <a16:rowId xmlns:a16="http://schemas.microsoft.com/office/drawing/2014/main" val="499137227"/>
                  </a:ext>
                </a:extLst>
              </a:tr>
            </a:tbl>
          </a:graphicData>
        </a:graphic>
      </p:graphicFrame>
      <p:sp>
        <p:nvSpPr>
          <p:cNvPr id="3" name="Title 2">
            <a:extLst>
              <a:ext uri="{FF2B5EF4-FFF2-40B4-BE49-F238E27FC236}">
                <a16:creationId xmlns:a16="http://schemas.microsoft.com/office/drawing/2014/main" id="{A82A71AD-CD07-A04D-D2C4-302EF5F7E778}"/>
              </a:ext>
            </a:extLst>
          </p:cNvPr>
          <p:cNvSpPr>
            <a:spLocks noGrp="1"/>
          </p:cNvSpPr>
          <p:nvPr>
            <p:ph type="title"/>
          </p:nvPr>
        </p:nvSpPr>
        <p:spPr>
          <a:xfrm>
            <a:off x="160233" y="193537"/>
            <a:ext cx="7845691" cy="473971"/>
          </a:xfrm>
        </p:spPr>
        <p:txBody>
          <a:bodyPr>
            <a:normAutofit/>
          </a:bodyPr>
          <a:lstStyle/>
          <a:p>
            <a:r>
              <a:rPr lang="en-GB" sz="3200" dirty="0">
                <a:solidFill>
                  <a:srgbClr val="0070C0"/>
                </a:solidFill>
              </a:rPr>
              <a:t>Emergency drugs</a:t>
            </a:r>
          </a:p>
        </p:txBody>
      </p:sp>
      <p:sp>
        <p:nvSpPr>
          <p:cNvPr id="6" name="TextBox 5">
            <a:extLst>
              <a:ext uri="{FF2B5EF4-FFF2-40B4-BE49-F238E27FC236}">
                <a16:creationId xmlns:a16="http://schemas.microsoft.com/office/drawing/2014/main" id="{46568F97-4698-B475-9766-FF5984546B4E}"/>
              </a:ext>
            </a:extLst>
          </p:cNvPr>
          <p:cNvSpPr txBox="1"/>
          <p:nvPr/>
        </p:nvSpPr>
        <p:spPr>
          <a:xfrm>
            <a:off x="5822442" y="1805815"/>
            <a:ext cx="6103620" cy="2862322"/>
          </a:xfrm>
          <a:prstGeom prst="rect">
            <a:avLst/>
          </a:prstGeom>
          <a:noFill/>
        </p:spPr>
        <p:txBody>
          <a:bodyPr wrap="square">
            <a:spAutoFit/>
          </a:bodyPr>
          <a:lstStyle/>
          <a:p>
            <a:r>
              <a:rPr lang="en-GB" b="0" i="0" dirty="0">
                <a:solidFill>
                  <a:srgbClr val="212121"/>
                </a:solidFill>
                <a:effectLst/>
                <a:latin typeface="Open Sans" panose="020B0606030504020204" pitchFamily="34" charset="0"/>
              </a:rPr>
              <a:t>The list of medicines is not exhaustive or mandatory. We expect practices to use this as a baseline. Practices should be able to show they have considered the risk and local context when deciding which medicines to stock, including emergency medicines which may be used in remote triage first approaches. </a:t>
            </a:r>
            <a:r>
              <a:rPr lang="en-GB" b="1" i="0" dirty="0">
                <a:solidFill>
                  <a:srgbClr val="212121"/>
                </a:solidFill>
                <a:effectLst/>
                <a:latin typeface="Open Sans" panose="020B0606030504020204" pitchFamily="34" charset="0"/>
              </a:rPr>
              <a:t>Any assessment of risk should include the reasons why a particular medicine on the suggested list is not required or a substitute used.</a:t>
            </a:r>
            <a:r>
              <a:rPr lang="en-GB" b="0" i="0" dirty="0">
                <a:solidFill>
                  <a:srgbClr val="212121"/>
                </a:solidFill>
                <a:effectLst/>
                <a:latin typeface="Open Sans" panose="020B0606030504020204" pitchFamily="34" charset="0"/>
              </a:rPr>
              <a:t> This should be kept under review.</a:t>
            </a:r>
            <a:endParaRPr lang="en-GB" dirty="0"/>
          </a:p>
        </p:txBody>
      </p:sp>
      <p:sp>
        <p:nvSpPr>
          <p:cNvPr id="8" name="TextBox 7">
            <a:extLst>
              <a:ext uri="{FF2B5EF4-FFF2-40B4-BE49-F238E27FC236}">
                <a16:creationId xmlns:a16="http://schemas.microsoft.com/office/drawing/2014/main" id="{388CB04C-B87D-9FB8-3A31-1F48389E93D4}"/>
              </a:ext>
            </a:extLst>
          </p:cNvPr>
          <p:cNvSpPr txBox="1"/>
          <p:nvPr/>
        </p:nvSpPr>
        <p:spPr>
          <a:xfrm>
            <a:off x="5822442" y="4824907"/>
            <a:ext cx="6103620" cy="646331"/>
          </a:xfrm>
          <a:prstGeom prst="rect">
            <a:avLst/>
          </a:prstGeom>
          <a:noFill/>
        </p:spPr>
        <p:txBody>
          <a:bodyPr wrap="square">
            <a:spAutoFit/>
          </a:bodyPr>
          <a:lstStyle/>
          <a:p>
            <a:r>
              <a:rPr lang="en-GB" dirty="0">
                <a:hlinkClick r:id="rId2"/>
              </a:rPr>
              <a:t>GP </a:t>
            </a:r>
            <a:r>
              <a:rPr lang="en-GB" dirty="0" err="1">
                <a:hlinkClick r:id="rId2"/>
              </a:rPr>
              <a:t>mythbuster</a:t>
            </a:r>
            <a:r>
              <a:rPr lang="en-GB" dirty="0">
                <a:hlinkClick r:id="rId2"/>
              </a:rPr>
              <a:t> 9: Emergency medicines for GP practices - Care Quality Commission (cqc.org.uk)</a:t>
            </a:r>
            <a:endParaRPr lang="en-GB" dirty="0"/>
          </a:p>
        </p:txBody>
      </p:sp>
    </p:spTree>
    <p:extLst>
      <p:ext uri="{BB962C8B-B14F-4D97-AF65-F5344CB8AC3E}">
        <p14:creationId xmlns:p14="http://schemas.microsoft.com/office/powerpoint/2010/main" val="939331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C57453-B843-5052-1AEB-091B7F919AA3}"/>
              </a:ext>
            </a:extLst>
          </p:cNvPr>
          <p:cNvSpPr>
            <a:spLocks noGrp="1"/>
          </p:cNvSpPr>
          <p:nvPr>
            <p:ph idx="1"/>
          </p:nvPr>
        </p:nvSpPr>
        <p:spPr>
          <a:xfrm>
            <a:off x="675643" y="1621806"/>
            <a:ext cx="11211557" cy="4351338"/>
          </a:xfrm>
        </p:spPr>
        <p:txBody>
          <a:bodyPr>
            <a:normAutofit/>
          </a:bodyPr>
          <a:lstStyle/>
          <a:p>
            <a:pPr marL="285750" indent="-285750">
              <a:buFont typeface="Arial" panose="020B0604020202020204" pitchFamily="34" charset="0"/>
              <a:buChar char="•"/>
            </a:pPr>
            <a:r>
              <a:rPr lang="en-GB" sz="2800" dirty="0">
                <a:solidFill>
                  <a:srgbClr val="002060"/>
                </a:solidFill>
                <a:latin typeface="Arial" panose="020B0604020202020204" pitchFamily="34" charset="0"/>
                <a:cs typeface="Arial" panose="020B0604020202020204" pitchFamily="34" charset="0"/>
              </a:rPr>
              <a:t>Signage must be used in order to reduce any delays in locating a defibrillator and emergency equipment/drugs in an emergency. </a:t>
            </a:r>
            <a:r>
              <a:rPr lang="en-GB" sz="1000" dirty="0">
                <a:solidFill>
                  <a:srgbClr val="002060"/>
                </a:solidFill>
                <a:hlinkClick r:id="rId2">
                  <a:extLst>
                    <a:ext uri="{A12FA001-AC4F-418D-AE19-62706E023703}">
                      <ahyp:hlinkClr xmlns:ahyp="http://schemas.microsoft.com/office/drawing/2018/hyperlinkcolor" val="tx"/>
                    </a:ext>
                  </a:extLst>
                </a:hlinkClick>
              </a:rPr>
              <a:t>Guidance: Standard sign for AEDs | Resuscitation Council UK</a:t>
            </a:r>
            <a:endParaRPr lang="en-GB" sz="1000" dirty="0">
              <a:solidFill>
                <a:srgbClr val="002060"/>
              </a:solidFill>
            </a:endParaRPr>
          </a:p>
          <a:p>
            <a:pPr marL="285750" indent="-285750">
              <a:buFont typeface="Arial" panose="020B0604020202020204" pitchFamily="34" charset="0"/>
              <a:buChar char="•"/>
            </a:pPr>
            <a:endParaRPr lang="en-GB" sz="1000" dirty="0">
              <a:solidFill>
                <a:srgbClr val="002060"/>
              </a:solidFill>
            </a:endParaRPr>
          </a:p>
          <a:p>
            <a:pPr marL="285750" indent="-285750">
              <a:buFont typeface="Arial" panose="020B0604020202020204" pitchFamily="34" charset="0"/>
              <a:buChar char="•"/>
            </a:pPr>
            <a:endParaRPr lang="en-GB" sz="1000" dirty="0">
              <a:solidFill>
                <a:srgbClr val="002060"/>
              </a:solidFill>
            </a:endParaRPr>
          </a:p>
          <a:p>
            <a:pPr marL="285750" indent="-285750">
              <a:buFont typeface="Arial" panose="020B0604020202020204" pitchFamily="34" charset="0"/>
              <a:buChar char="•"/>
            </a:pPr>
            <a:r>
              <a:rPr lang="en-GB" sz="2800" dirty="0">
                <a:solidFill>
                  <a:srgbClr val="002060"/>
                </a:solidFill>
                <a:latin typeface="Arial" panose="020B0604020202020204" pitchFamily="34" charset="0"/>
                <a:cs typeface="Arial" panose="020B0604020202020204" pitchFamily="34" charset="0"/>
              </a:rPr>
              <a:t>All staff must have means of calling for help (mobile/landlines/alarm bell/panic button).</a:t>
            </a:r>
          </a:p>
          <a:p>
            <a:pPr marL="0" indent="0">
              <a:buNone/>
            </a:pPr>
            <a:endParaRPr lang="en-GB" sz="2800" dirty="0">
              <a:solidFill>
                <a:srgbClr val="002060"/>
              </a:solidFill>
              <a:latin typeface="Arial" panose="020B0604020202020204" pitchFamily="34" charset="0"/>
              <a:cs typeface="Arial" panose="020B0604020202020204" pitchFamily="34" charset="0"/>
            </a:endParaRPr>
          </a:p>
          <a:p>
            <a:r>
              <a:rPr lang="en-GB" sz="2800" dirty="0">
                <a:solidFill>
                  <a:srgbClr val="002060"/>
                </a:solidFill>
                <a:latin typeface="Arial" panose="020B0604020202020204" pitchFamily="34" charset="0"/>
                <a:cs typeface="Arial" panose="020B0604020202020204" pitchFamily="34" charset="0"/>
              </a:rPr>
              <a:t>Equipment should be single use and latex free and have a decontamination procedure for non-disposable equipment.</a:t>
            </a:r>
          </a:p>
          <a:p>
            <a:pPr marL="0" indent="0">
              <a:buNone/>
            </a:pPr>
            <a:endParaRPr lang="en-GB" sz="2800" dirty="0">
              <a:solidFill>
                <a:srgbClr val="002060"/>
              </a:solidFill>
              <a:latin typeface="Arial" panose="020B0604020202020204" pitchFamily="34" charset="0"/>
              <a:cs typeface="Arial" panose="020B0604020202020204" pitchFamily="34" charset="0"/>
            </a:endParaRPr>
          </a:p>
          <a:p>
            <a:endParaRPr lang="en-GB" dirty="0"/>
          </a:p>
        </p:txBody>
      </p:sp>
      <p:sp>
        <p:nvSpPr>
          <p:cNvPr id="3" name="Title 2">
            <a:extLst>
              <a:ext uri="{FF2B5EF4-FFF2-40B4-BE49-F238E27FC236}">
                <a16:creationId xmlns:a16="http://schemas.microsoft.com/office/drawing/2014/main" id="{943C3E42-D21B-3C66-B5B2-65D87E21F10A}"/>
              </a:ext>
            </a:extLst>
          </p:cNvPr>
          <p:cNvSpPr>
            <a:spLocks noGrp="1"/>
          </p:cNvSpPr>
          <p:nvPr>
            <p:ph type="title"/>
          </p:nvPr>
        </p:nvSpPr>
        <p:spPr/>
        <p:txBody>
          <a:bodyPr/>
          <a:lstStyle/>
          <a:p>
            <a:r>
              <a:rPr lang="en-GB" dirty="0"/>
              <a:t>Other considerations. </a:t>
            </a:r>
          </a:p>
        </p:txBody>
      </p:sp>
      <p:pic>
        <p:nvPicPr>
          <p:cNvPr id="4" name="Picture 3">
            <a:extLst>
              <a:ext uri="{FF2B5EF4-FFF2-40B4-BE49-F238E27FC236}">
                <a16:creationId xmlns:a16="http://schemas.microsoft.com/office/drawing/2014/main" id="{EAEC7904-942B-44CF-7900-D7F985DCF158}"/>
              </a:ext>
            </a:extLst>
          </p:cNvPr>
          <p:cNvPicPr>
            <a:picLocks noChangeAspect="1"/>
          </p:cNvPicPr>
          <p:nvPr/>
        </p:nvPicPr>
        <p:blipFill>
          <a:blip r:embed="rId3"/>
          <a:stretch>
            <a:fillRect/>
          </a:stretch>
        </p:blipFill>
        <p:spPr>
          <a:xfrm>
            <a:off x="6785708" y="392709"/>
            <a:ext cx="644424" cy="855591"/>
          </a:xfrm>
          <a:prstGeom prst="rect">
            <a:avLst/>
          </a:prstGeom>
        </p:spPr>
      </p:pic>
      <p:pic>
        <p:nvPicPr>
          <p:cNvPr id="5" name="Picture 4">
            <a:extLst>
              <a:ext uri="{FF2B5EF4-FFF2-40B4-BE49-F238E27FC236}">
                <a16:creationId xmlns:a16="http://schemas.microsoft.com/office/drawing/2014/main" id="{96A13836-6D68-D9FC-7AA7-FB15CC6FD207}"/>
              </a:ext>
            </a:extLst>
          </p:cNvPr>
          <p:cNvPicPr>
            <a:picLocks noChangeAspect="1"/>
          </p:cNvPicPr>
          <p:nvPr/>
        </p:nvPicPr>
        <p:blipFill>
          <a:blip r:embed="rId4"/>
          <a:stretch>
            <a:fillRect/>
          </a:stretch>
        </p:blipFill>
        <p:spPr>
          <a:xfrm>
            <a:off x="4709414" y="118640"/>
            <a:ext cx="1724303" cy="1223446"/>
          </a:xfrm>
          <a:prstGeom prst="rect">
            <a:avLst/>
          </a:prstGeom>
        </p:spPr>
      </p:pic>
    </p:spTree>
    <p:extLst>
      <p:ext uri="{BB962C8B-B14F-4D97-AF65-F5344CB8AC3E}">
        <p14:creationId xmlns:p14="http://schemas.microsoft.com/office/powerpoint/2010/main" val="578959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E8EDF8-D311-A002-45A3-E59D3A5013F5}"/>
              </a:ext>
            </a:extLst>
          </p:cNvPr>
          <p:cNvSpPr>
            <a:spLocks noGrp="1"/>
          </p:cNvSpPr>
          <p:nvPr>
            <p:ph idx="1"/>
          </p:nvPr>
        </p:nvSpPr>
        <p:spPr>
          <a:xfrm>
            <a:off x="675643" y="1621805"/>
            <a:ext cx="11377812" cy="4873997"/>
          </a:xfrm>
        </p:spPr>
        <p:txBody>
          <a:bodyPr>
            <a:normAutofit/>
          </a:bodyPr>
          <a:lstStyle/>
          <a:p>
            <a:pPr marL="342900" lvl="0" indent="-342900">
              <a:tabLst>
                <a:tab pos="457200" algn="l"/>
              </a:tabLst>
            </a:pPr>
            <a:r>
              <a:rPr lang="en-GB" sz="2000" dirty="0">
                <a:solidFill>
                  <a:srgbClr val="000000"/>
                </a:solidFill>
                <a:effectLst/>
                <a:latin typeface="Arial" panose="020B0604020202020204" pitchFamily="34" charset="0"/>
                <a:ea typeface="Times New Roman" panose="02020603050405020304" pitchFamily="18" charset="0"/>
              </a:rPr>
              <a:t>Resuscitation trolleys should not be locked or kept in locked rooms or cupboards. </a:t>
            </a:r>
            <a:endParaRPr lang="en-GB" sz="20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en-GB" sz="2000" dirty="0">
                <a:solidFill>
                  <a:srgbClr val="000000"/>
                </a:solidFill>
                <a:effectLst/>
                <a:latin typeface="Arial" panose="020B0604020202020204" pitchFamily="34" charset="0"/>
                <a:ea typeface="Times New Roman" panose="02020603050405020304" pitchFamily="18" charset="0"/>
              </a:rPr>
              <a:t>Resuscitation trolleys should contain all drugs and equipment recommended for immediate access in the event of an emergency such as cardiac arrest. </a:t>
            </a:r>
          </a:p>
          <a:p>
            <a:pPr marL="342900" lvl="0" indent="-342900">
              <a:tabLst>
                <a:tab pos="457200" algn="l"/>
              </a:tabLst>
            </a:pPr>
            <a:r>
              <a:rPr lang="en-GB" sz="2000" dirty="0">
                <a:solidFill>
                  <a:srgbClr val="000000"/>
                </a:solidFill>
                <a:effectLst/>
                <a:latin typeface="Arial" panose="020B0604020202020204" pitchFamily="34" charset="0"/>
                <a:ea typeface="Times New Roman" panose="02020603050405020304" pitchFamily="18" charset="0"/>
              </a:rPr>
              <a:t>All resuscitation drugs </a:t>
            </a:r>
            <a:r>
              <a:rPr lang="en-GB" sz="2000" b="1" dirty="0">
                <a:solidFill>
                  <a:srgbClr val="000000"/>
                </a:solidFill>
                <a:effectLst/>
                <a:latin typeface="Arial" panose="020B0604020202020204" pitchFamily="34" charset="0"/>
                <a:ea typeface="Times New Roman" panose="02020603050405020304" pitchFamily="18" charset="0"/>
              </a:rPr>
              <a:t>must be </a:t>
            </a:r>
            <a:r>
              <a:rPr lang="en-GB" sz="2000" dirty="0">
                <a:solidFill>
                  <a:srgbClr val="000000"/>
                </a:solidFill>
                <a:effectLst/>
                <a:latin typeface="Arial" panose="020B0604020202020204" pitchFamily="34" charset="0"/>
                <a:ea typeface="Times New Roman" panose="02020603050405020304" pitchFamily="18" charset="0"/>
              </a:rPr>
              <a:t>stored in tamper-evident containers. </a:t>
            </a:r>
            <a:endParaRPr lang="en-GB" sz="20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en-GB" sz="2000" dirty="0">
                <a:solidFill>
                  <a:srgbClr val="000000"/>
                </a:solidFill>
                <a:effectLst/>
                <a:latin typeface="Arial" panose="020B0604020202020204" pitchFamily="34" charset="0"/>
                <a:ea typeface="Times New Roman" panose="02020603050405020304" pitchFamily="18" charset="0"/>
              </a:rPr>
              <a:t>A systematic check of the contents of all resuscitation trolleys must be performed at least daily, with documentation of the findings, of any resulting action needed, and of that action being completed. </a:t>
            </a:r>
            <a:endParaRPr lang="en-GB" sz="20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en-GB" sz="2000" dirty="0">
                <a:solidFill>
                  <a:srgbClr val="000000"/>
                </a:solidFill>
                <a:effectLst/>
                <a:latin typeface="Arial" panose="020B0604020202020204" pitchFamily="34" charset="0"/>
                <a:ea typeface="Times New Roman" panose="02020603050405020304" pitchFamily="18" charset="0"/>
              </a:rPr>
              <a:t>All healthcare provider organisations should have a robust system to ensure that evidence of theft or tampering is reported immediately, a prompt and appropriate investigation is instigated, and remedial action taken if required. </a:t>
            </a:r>
            <a:endParaRPr lang="en-GB" sz="20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en-GB" sz="2000" dirty="0">
                <a:solidFill>
                  <a:srgbClr val="000000"/>
                </a:solidFill>
                <a:effectLst/>
                <a:latin typeface="Arial" panose="020B0604020202020204" pitchFamily="34" charset="0"/>
                <a:ea typeface="Times New Roman" panose="02020603050405020304" pitchFamily="18" charset="0"/>
              </a:rPr>
              <a:t>The potential vulnerability of resuscitation trolleys must be recognised by healthcare provider organisations; this should be included in their risk register, and appropriate policies and procedures to manage the risk should be in place. </a:t>
            </a:r>
            <a:endParaRPr lang="en-GB" sz="2000" dirty="0">
              <a:effectLst/>
              <a:latin typeface="Times New Roman" panose="02020603050405020304" pitchFamily="18" charset="0"/>
              <a:ea typeface="Times New Roman" panose="02020603050405020304" pitchFamily="18" charset="0"/>
            </a:endParaRPr>
          </a:p>
          <a:p>
            <a:endParaRPr lang="en-GB" dirty="0"/>
          </a:p>
        </p:txBody>
      </p:sp>
      <p:sp>
        <p:nvSpPr>
          <p:cNvPr id="3" name="Title 2">
            <a:extLst>
              <a:ext uri="{FF2B5EF4-FFF2-40B4-BE49-F238E27FC236}">
                <a16:creationId xmlns:a16="http://schemas.microsoft.com/office/drawing/2014/main" id="{8F121B8A-73A1-95AE-7EC4-CF1A7D739206}"/>
              </a:ext>
            </a:extLst>
          </p:cNvPr>
          <p:cNvSpPr>
            <a:spLocks noGrp="1"/>
          </p:cNvSpPr>
          <p:nvPr>
            <p:ph type="title"/>
          </p:nvPr>
        </p:nvSpPr>
        <p:spPr>
          <a:xfrm>
            <a:off x="533355" y="749079"/>
            <a:ext cx="7845691" cy="473971"/>
          </a:xfrm>
        </p:spPr>
        <p:txBody>
          <a:bodyPr>
            <a:normAutofit fontScale="90000"/>
          </a:bodyPr>
          <a:lstStyle/>
          <a:p>
            <a:r>
              <a:rPr lang="en-GB" b="0" i="0" dirty="0">
                <a:solidFill>
                  <a:srgbClr val="000000"/>
                </a:solidFill>
                <a:effectLst/>
                <a:latin typeface="Resus"/>
              </a:rPr>
              <a:t>Resuscitation Council UK has received queries following inspections by the Care Quality Commission (CQC), regarding the storage and availability of emergency drugs on resuscitation trolleys.  </a:t>
            </a:r>
            <a:endParaRPr lang="en-GB" dirty="0"/>
          </a:p>
        </p:txBody>
      </p:sp>
    </p:spTree>
    <p:extLst>
      <p:ext uri="{BB962C8B-B14F-4D97-AF65-F5344CB8AC3E}">
        <p14:creationId xmlns:p14="http://schemas.microsoft.com/office/powerpoint/2010/main" val="30352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E8E86B61-9A8F-6444-B3E9-A5C9E62DD96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86612" y="166881"/>
            <a:ext cx="2572595" cy="960158"/>
          </a:xfrm>
          <a:prstGeom prst="rect">
            <a:avLst/>
          </a:prstGeom>
        </p:spPr>
      </p:pic>
      <p:sp>
        <p:nvSpPr>
          <p:cNvPr id="5" name="TextBox 4">
            <a:extLst>
              <a:ext uri="{FF2B5EF4-FFF2-40B4-BE49-F238E27FC236}">
                <a16:creationId xmlns:a16="http://schemas.microsoft.com/office/drawing/2014/main" id="{16FC2567-D187-E118-06D9-BB671D34596B}"/>
              </a:ext>
            </a:extLst>
          </p:cNvPr>
          <p:cNvSpPr txBox="1"/>
          <p:nvPr/>
        </p:nvSpPr>
        <p:spPr>
          <a:xfrm>
            <a:off x="235306" y="266183"/>
            <a:ext cx="808432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Oxygen and Pulse Oximetry</a:t>
            </a:r>
          </a:p>
        </p:txBody>
      </p:sp>
      <p:sp>
        <p:nvSpPr>
          <p:cNvPr id="3" name="TextBox 2">
            <a:extLst>
              <a:ext uri="{FF2B5EF4-FFF2-40B4-BE49-F238E27FC236}">
                <a16:creationId xmlns:a16="http://schemas.microsoft.com/office/drawing/2014/main" id="{1EA2C99A-DB78-8917-E423-5BE187F9E630}"/>
              </a:ext>
            </a:extLst>
          </p:cNvPr>
          <p:cNvSpPr txBox="1"/>
          <p:nvPr/>
        </p:nvSpPr>
        <p:spPr>
          <a:xfrm>
            <a:off x="119543" y="1023333"/>
            <a:ext cx="11440486" cy="2893100"/>
          </a:xfrm>
          <a:prstGeom prst="rect">
            <a:avLst/>
          </a:prstGeom>
          <a:noFill/>
        </p:spPr>
        <p:txBody>
          <a:bodyPr wrap="square">
            <a:spAutoFit/>
          </a:bodyPr>
          <a:lstStyle/>
          <a:p>
            <a:pPr marL="285750" indent="-285750" algn="l">
              <a:buFont typeface="Arial" panose="020B0604020202020204" pitchFamily="34" charset="0"/>
              <a:buChar char="•"/>
            </a:pPr>
            <a:r>
              <a:rPr lang="en-GB" sz="2400" b="0" i="0" dirty="0">
                <a:solidFill>
                  <a:srgbClr val="212121"/>
                </a:solidFill>
                <a:effectLst/>
                <a:latin typeface="Arial" panose="020B0604020202020204" pitchFamily="34" charset="0"/>
                <a:cs typeface="Arial" panose="020B0604020202020204" pitchFamily="34" charset="0"/>
              </a:rPr>
              <a:t>Oxygen is a treatment for hypoxaemia, not breathlessness, and should be prescribed according to a target saturation range with monitoring.</a:t>
            </a:r>
          </a:p>
          <a:p>
            <a:pPr marL="285750" indent="-285750" algn="l">
              <a:buFont typeface="Arial" panose="020B0604020202020204" pitchFamily="34" charset="0"/>
              <a:buChar char="•"/>
            </a:pPr>
            <a:r>
              <a:rPr lang="en-GB" sz="2400" b="0" i="0" dirty="0">
                <a:solidFill>
                  <a:srgbClr val="212121"/>
                </a:solidFill>
                <a:effectLst/>
                <a:latin typeface="Arial" panose="020B0604020202020204" pitchFamily="34" charset="0"/>
                <a:cs typeface="Arial" panose="020B0604020202020204" pitchFamily="34" charset="0"/>
              </a:rPr>
              <a:t>Pulse oximetry must be available in all locations where emergency oxygen is used.</a:t>
            </a:r>
          </a:p>
          <a:p>
            <a:pPr marL="285750" indent="-285750" algn="l">
              <a:buFont typeface="Arial" panose="020B0604020202020204" pitchFamily="34" charset="0"/>
              <a:buChar char="•"/>
            </a:pPr>
            <a:r>
              <a:rPr lang="en-GB" sz="2400" b="0" i="0" dirty="0">
                <a:solidFill>
                  <a:srgbClr val="212121"/>
                </a:solidFill>
                <a:effectLst/>
                <a:latin typeface="Arial" panose="020B0604020202020204" pitchFamily="34" charset="0"/>
                <a:cs typeface="Arial" panose="020B0604020202020204" pitchFamily="34" charset="0"/>
              </a:rPr>
              <a:t>Staff who administer oxygen should be suitably trained.</a:t>
            </a:r>
          </a:p>
          <a:p>
            <a:pPr marL="285750" indent="-285750" algn="l">
              <a:buFont typeface="Arial" panose="020B0604020202020204" pitchFamily="34" charset="0"/>
              <a:buChar char="•"/>
            </a:pPr>
            <a:r>
              <a:rPr lang="en-GB" sz="2400" dirty="0">
                <a:solidFill>
                  <a:srgbClr val="212121"/>
                </a:solidFill>
                <a:latin typeface="Arial" panose="020B0604020202020204" pitchFamily="34" charset="0"/>
                <a:cs typeface="Arial" panose="020B0604020202020204" pitchFamily="34" charset="0"/>
              </a:rPr>
              <a:t>Practice need appropriate pulse oximeters for adults and paediatric patients.</a:t>
            </a:r>
            <a:endParaRPr lang="en-GB" sz="2400" b="0" i="0" dirty="0">
              <a:solidFill>
                <a:srgbClr val="212121"/>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2400" b="0" i="0" dirty="0">
              <a:solidFill>
                <a:srgbClr val="212121"/>
              </a:solidFill>
              <a:effectLst/>
              <a:latin typeface="Arial" panose="020B0604020202020204" pitchFamily="34" charset="0"/>
              <a:cs typeface="Arial" panose="020B0604020202020204" pitchFamily="34" charset="0"/>
            </a:endParaRPr>
          </a:p>
          <a:p>
            <a:pPr algn="l"/>
            <a:endParaRPr lang="en-GB" sz="1400" b="0" i="0" dirty="0">
              <a:solidFill>
                <a:srgbClr val="212121"/>
              </a:solidFill>
              <a:effectLst/>
              <a:latin typeface="Open Sans" panose="020B0606030504020204" pitchFamily="34" charset="0"/>
            </a:endParaRPr>
          </a:p>
        </p:txBody>
      </p:sp>
      <p:sp>
        <p:nvSpPr>
          <p:cNvPr id="19" name="TextBox 18">
            <a:extLst>
              <a:ext uri="{FF2B5EF4-FFF2-40B4-BE49-F238E27FC236}">
                <a16:creationId xmlns:a16="http://schemas.microsoft.com/office/drawing/2014/main" id="{E6478A7A-E9EE-060B-34F1-30737BFA46B5}"/>
              </a:ext>
            </a:extLst>
          </p:cNvPr>
          <p:cNvSpPr txBox="1"/>
          <p:nvPr/>
        </p:nvSpPr>
        <p:spPr>
          <a:xfrm>
            <a:off x="436145" y="3588857"/>
            <a:ext cx="11123883" cy="2308324"/>
          </a:xfrm>
          <a:prstGeom prst="rect">
            <a:avLst/>
          </a:prstGeom>
          <a:noFill/>
        </p:spPr>
        <p:txBody>
          <a:bodyPr wrap="square">
            <a:spAutoFit/>
          </a:bodyPr>
          <a:lstStyle/>
          <a:p>
            <a:r>
              <a:rPr lang="en-GB" b="1" u="sng" dirty="0">
                <a:latin typeface="Arial" panose="020B0604020202020204" pitchFamily="34" charset="0"/>
                <a:cs typeface="Arial" panose="020B0604020202020204" pitchFamily="34" charset="0"/>
              </a:rPr>
              <a:t>Asthma/COPD</a:t>
            </a:r>
          </a:p>
          <a:p>
            <a:r>
              <a:rPr lang="en-GB" dirty="0">
                <a:latin typeface="Arial" panose="020B0604020202020204" pitchFamily="34" charset="0"/>
                <a:cs typeface="Arial" panose="020B0604020202020204" pitchFamily="34" charset="0"/>
              </a:rPr>
              <a:t>The BTS/SIGN British Guideline on the management of asthma states:</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Controlled supplementary oxygen should be given to all hypoxemic patients with acute severe asthma titrated to maintain a </a:t>
            </a:r>
            <a:r>
              <a:rPr lang="en-GB" dirty="0" err="1">
                <a:latin typeface="Arial" panose="020B0604020202020204" pitchFamily="34" charset="0"/>
                <a:cs typeface="Arial" panose="020B0604020202020204" pitchFamily="34" charset="0"/>
              </a:rPr>
              <a:t>SpO</a:t>
            </a:r>
            <a:r>
              <a:rPr lang="en-GB" dirty="0">
                <a:latin typeface="Arial" panose="020B0604020202020204" pitchFamily="34" charset="0"/>
                <a:cs typeface="Arial" panose="020B0604020202020204" pitchFamily="34" charset="0"/>
              </a:rPr>
              <a:t> 2 level of 94-98%.</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For patients with known hypercapnic respiratory failure (CO 2 retainer), aim for oxygen saturation of 88% to 92%. </a:t>
            </a:r>
          </a:p>
          <a:p>
            <a:r>
              <a:rPr lang="en-GB" dirty="0">
                <a:latin typeface="Arial" panose="020B0604020202020204" pitchFamily="34" charset="0"/>
                <a:cs typeface="Arial" panose="020B0604020202020204" pitchFamily="34" charset="0"/>
                <a:hlinkClick r:id="rId3"/>
              </a:rPr>
              <a:t>https://www.brit-thoracic.org.uk/quality-improvement/guidelines/asthma/</a:t>
            </a:r>
            <a:r>
              <a:rPr lang="en-GB"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41521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8D72CB-F62A-4DD0-EF12-A25AEA01E9F6}"/>
              </a:ext>
            </a:extLst>
          </p:cNvPr>
          <p:cNvSpPr>
            <a:spLocks noGrp="1"/>
          </p:cNvSpPr>
          <p:nvPr>
            <p:ph idx="1"/>
          </p:nvPr>
        </p:nvSpPr>
        <p:spPr>
          <a:xfrm>
            <a:off x="272140" y="1253331"/>
            <a:ext cx="10515600" cy="4351338"/>
          </a:xfrm>
        </p:spPr>
        <p:txBody>
          <a:bodyPr>
            <a:normAutofit fontScale="25000" lnSpcReduction="20000"/>
          </a:bodyPr>
          <a:lstStyle/>
          <a:p>
            <a:pPr marL="0" indent="0" algn="l">
              <a:buNone/>
            </a:pPr>
            <a:r>
              <a:rPr lang="en-GB" sz="5600" b="1" u="sng" dirty="0">
                <a:solidFill>
                  <a:schemeClr val="tx1">
                    <a:lumMod val="95000"/>
                    <a:lumOff val="5000"/>
                  </a:schemeClr>
                </a:solidFill>
                <a:latin typeface="Arial" panose="020B0604020202020204" pitchFamily="34" charset="0"/>
                <a:cs typeface="Arial" panose="020B0604020202020204" pitchFamily="34" charset="0"/>
              </a:rPr>
              <a:t>Regulations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5600" b="0" i="0" u="none" strike="noStrike" kern="1200" cap="none" spc="0" normalizeH="0" baseline="0" noProof="0" dirty="0">
              <a:ln>
                <a:noFill/>
              </a:ln>
              <a:solidFill>
                <a:srgbClr val="21212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600" b="0" i="0" u="none" strike="noStrike" kern="1200" cap="none" spc="0" normalizeH="0" baseline="0" noProof="0" dirty="0">
                <a:ln>
                  <a:noFill/>
                </a:ln>
                <a:solidFill>
                  <a:srgbClr val="212121"/>
                </a:solidFill>
                <a:effectLst/>
                <a:uLnTx/>
                <a:uFillTx/>
                <a:latin typeface="Arial" panose="020B0604020202020204" pitchFamily="34" charset="0"/>
                <a:ea typeface="+mn-ea"/>
                <a:cs typeface="Arial" panose="020B0604020202020204" pitchFamily="34" charset="0"/>
              </a:rPr>
              <a:t>We use these </a:t>
            </a:r>
            <a:r>
              <a:rPr kumimoji="0" lang="en-GB" sz="5600" b="0" i="0" u="sng" strike="noStrike" kern="1200" cap="none" spc="0" normalizeH="0" baseline="0" noProof="0" dirty="0">
                <a:ln>
                  <a:noFill/>
                </a:ln>
                <a:solidFill>
                  <a:srgbClr val="004D90"/>
                </a:solidFill>
                <a:effectLst/>
                <a:uLnTx/>
                <a:uFillTx/>
                <a:latin typeface="Arial" panose="020B0604020202020204" pitchFamily="34" charset="0"/>
                <a:ea typeface="+mn-ea"/>
                <a:cs typeface="Arial" panose="020B0604020202020204" pitchFamily="34" charset="0"/>
                <a:hlinkClick r:id="rId2"/>
              </a:rPr>
              <a:t>regulations </a:t>
            </a:r>
            <a:r>
              <a:rPr kumimoji="0" lang="en-GB" sz="5600" b="0" i="0" u="none" strike="noStrike" kern="1200" cap="none" spc="0" normalizeH="0" baseline="0" noProof="0" dirty="0">
                <a:ln>
                  <a:noFill/>
                </a:ln>
                <a:solidFill>
                  <a:srgbClr val="212121"/>
                </a:solidFill>
                <a:effectLst/>
                <a:uLnTx/>
                <a:uFillTx/>
                <a:latin typeface="Arial" panose="020B0604020202020204" pitchFamily="34" charset="0"/>
                <a:ea typeface="+mn-ea"/>
                <a:cs typeface="Arial" panose="020B0604020202020204" pitchFamily="34" charset="0"/>
              </a:rPr>
              <a:t>when we review if the practice is safe, effective, responsive, caring and well-led. This guidance relates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5600" b="0" i="0" u="sng" strike="noStrike" kern="1200" cap="none" spc="0" normalizeH="0" baseline="0" noProof="0" dirty="0">
                <a:ln>
                  <a:noFill/>
                </a:ln>
                <a:solidFill>
                  <a:srgbClr val="004D90"/>
                </a:solidFill>
                <a:effectLst/>
                <a:uLnTx/>
                <a:uFillTx/>
                <a:latin typeface="Arial" panose="020B0604020202020204" pitchFamily="34" charset="0"/>
                <a:ea typeface="+mn-ea"/>
                <a:cs typeface="Arial" panose="020B0604020202020204" pitchFamily="34" charset="0"/>
                <a:hlinkClick r:id="rId3"/>
              </a:rPr>
              <a:t>Regulation 12 (Safe care and treatment)</a:t>
            </a:r>
            <a:endParaRPr kumimoji="0" lang="en-GB" sz="5600" b="0" i="0" u="none" strike="noStrike" kern="1200" cap="none" spc="0" normalizeH="0" baseline="0" noProof="0" dirty="0">
              <a:ln>
                <a:noFill/>
              </a:ln>
              <a:solidFill>
                <a:srgbClr val="212121"/>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5600" b="0" i="0" u="sng" strike="noStrike" kern="1200" cap="none" spc="0" normalizeH="0" baseline="0" noProof="0" dirty="0">
                <a:ln>
                  <a:noFill/>
                </a:ln>
                <a:solidFill>
                  <a:srgbClr val="004D90"/>
                </a:solidFill>
                <a:effectLst/>
                <a:uLnTx/>
                <a:uFillTx/>
                <a:latin typeface="Arial" panose="020B0604020202020204" pitchFamily="34" charset="0"/>
                <a:ea typeface="+mn-ea"/>
                <a:cs typeface="Arial" panose="020B0604020202020204" pitchFamily="34" charset="0"/>
                <a:hlinkClick r:id="rId4"/>
              </a:rPr>
              <a:t>Regulation 18 (Staffing)</a:t>
            </a:r>
            <a:endParaRPr lang="en-GB" sz="5600" b="1" i="0" u="sng" dirty="0">
              <a:solidFill>
                <a:schemeClr val="tx1">
                  <a:lumMod val="95000"/>
                  <a:lumOff val="5000"/>
                </a:schemeClr>
              </a:solidFill>
              <a:effectLst/>
              <a:latin typeface="Arial" panose="020B0604020202020204" pitchFamily="34" charset="0"/>
              <a:cs typeface="Arial" panose="020B0604020202020204" pitchFamily="34" charset="0"/>
            </a:endParaRPr>
          </a:p>
          <a:p>
            <a:pPr marL="0" indent="0">
              <a:buNone/>
            </a:pPr>
            <a:r>
              <a:rPr lang="en-GB" sz="5600" b="1" u="sng" dirty="0">
                <a:solidFill>
                  <a:schemeClr val="tx1">
                    <a:lumMod val="95000"/>
                    <a:lumOff val="5000"/>
                  </a:schemeClr>
                </a:solidFill>
                <a:latin typeface="Arial" panose="020B0604020202020204" pitchFamily="34" charset="0"/>
                <a:cs typeface="Arial" panose="020B0604020202020204" pitchFamily="34" charset="0"/>
              </a:rPr>
              <a:t>Resuscitation in GP Surgeries </a:t>
            </a:r>
          </a:p>
          <a:p>
            <a:pPr algn="l"/>
            <a:r>
              <a:rPr lang="en-GB" sz="5600" b="0" i="0" dirty="0">
                <a:solidFill>
                  <a:srgbClr val="212121"/>
                </a:solidFill>
                <a:effectLst/>
                <a:latin typeface="Arial" panose="020B0604020202020204" pitchFamily="34" charset="0"/>
                <a:cs typeface="Arial" panose="020B0604020202020204" pitchFamily="34" charset="0"/>
              </a:rPr>
              <a:t>We consider how practice staff respond to emergencies, and how they recognise and manage patients who are:</a:t>
            </a:r>
          </a:p>
          <a:p>
            <a:pPr algn="l">
              <a:buFont typeface="Arial" panose="020B0604020202020204" pitchFamily="34" charset="0"/>
              <a:buChar char="•"/>
            </a:pPr>
            <a:r>
              <a:rPr lang="en-GB" sz="5600" b="0" i="0" dirty="0">
                <a:solidFill>
                  <a:srgbClr val="212121"/>
                </a:solidFill>
                <a:effectLst/>
                <a:latin typeface="Arial" panose="020B0604020202020204" pitchFamily="34" charset="0"/>
                <a:cs typeface="Arial" panose="020B0604020202020204" pitchFamily="34" charset="0"/>
              </a:rPr>
              <a:t>critically ill</a:t>
            </a:r>
          </a:p>
          <a:p>
            <a:pPr algn="l">
              <a:buFont typeface="Arial" panose="020B0604020202020204" pitchFamily="34" charset="0"/>
              <a:buChar char="•"/>
            </a:pPr>
            <a:r>
              <a:rPr lang="en-GB" sz="5600" b="0" i="0" dirty="0">
                <a:solidFill>
                  <a:srgbClr val="212121"/>
                </a:solidFill>
                <a:effectLst/>
                <a:latin typeface="Arial" panose="020B0604020202020204" pitchFamily="34" charset="0"/>
                <a:cs typeface="Arial" panose="020B0604020202020204" pitchFamily="34" charset="0"/>
              </a:rPr>
              <a:t>at risk of deterioration</a:t>
            </a:r>
          </a:p>
          <a:p>
            <a:pPr algn="l">
              <a:buFont typeface="Arial" panose="020B0604020202020204" pitchFamily="34" charset="0"/>
              <a:buChar char="•"/>
            </a:pPr>
            <a:r>
              <a:rPr lang="en-GB" sz="5600" b="0" i="0" dirty="0">
                <a:solidFill>
                  <a:srgbClr val="212121"/>
                </a:solidFill>
                <a:effectLst/>
                <a:latin typeface="Arial" panose="020B0604020202020204" pitchFamily="34" charset="0"/>
                <a:cs typeface="Arial" panose="020B0604020202020204" pitchFamily="34" charset="0"/>
              </a:rPr>
              <a:t>in cardiac or respiratory arrest.</a:t>
            </a:r>
          </a:p>
          <a:p>
            <a:pPr marL="0" indent="0" algn="l">
              <a:buNone/>
            </a:pPr>
            <a:r>
              <a:rPr lang="en-GB" sz="5600" b="0" i="0" dirty="0">
                <a:solidFill>
                  <a:srgbClr val="212121"/>
                </a:solidFill>
                <a:effectLst/>
                <a:latin typeface="Arial" panose="020B0604020202020204" pitchFamily="34" charset="0"/>
                <a:cs typeface="Arial" panose="020B0604020202020204" pitchFamily="34" charset="0"/>
              </a:rPr>
              <a:t>We expect each GP practice to have a named resuscitation lead to make sure:</a:t>
            </a:r>
          </a:p>
          <a:p>
            <a:pPr algn="l">
              <a:buFont typeface="Arial" panose="020B0604020202020204" pitchFamily="34" charset="0"/>
              <a:buChar char="•"/>
            </a:pPr>
            <a:r>
              <a:rPr lang="en-GB" sz="5600" b="0" i="0" dirty="0">
                <a:solidFill>
                  <a:srgbClr val="212121"/>
                </a:solidFill>
                <a:effectLst/>
                <a:latin typeface="Arial" panose="020B0604020202020204" pitchFamily="34" charset="0"/>
                <a:cs typeface="Arial" panose="020B0604020202020204" pitchFamily="34" charset="0"/>
              </a:rPr>
              <a:t>staff have access to resuscitation advice, training and practice</a:t>
            </a:r>
          </a:p>
          <a:p>
            <a:pPr algn="l">
              <a:buFont typeface="Arial" panose="020B0604020202020204" pitchFamily="34" charset="0"/>
              <a:buChar char="•"/>
            </a:pPr>
            <a:r>
              <a:rPr lang="en-GB" sz="5600" b="0" i="0" dirty="0">
                <a:solidFill>
                  <a:srgbClr val="212121"/>
                </a:solidFill>
                <a:effectLst/>
                <a:latin typeface="Arial" panose="020B0604020202020204" pitchFamily="34" charset="0"/>
                <a:cs typeface="Arial" panose="020B0604020202020204" pitchFamily="34" charset="0"/>
              </a:rPr>
              <a:t>quality standards are maintained</a:t>
            </a:r>
          </a:p>
          <a:p>
            <a:pPr algn="l">
              <a:buFont typeface="Arial" panose="020B0604020202020204" pitchFamily="34" charset="0"/>
              <a:buChar char="•"/>
            </a:pPr>
            <a:r>
              <a:rPr lang="en-GB" sz="5600" b="0" i="0" dirty="0">
                <a:solidFill>
                  <a:srgbClr val="212121"/>
                </a:solidFill>
                <a:effectLst/>
                <a:latin typeface="Arial" panose="020B0604020202020204" pitchFamily="34" charset="0"/>
                <a:cs typeface="Arial" panose="020B0604020202020204" pitchFamily="34" charset="0"/>
              </a:rPr>
              <a:t>equipment is checked regularly.</a:t>
            </a:r>
          </a:p>
          <a:p>
            <a:pPr marL="0" indent="0" algn="l">
              <a:buNone/>
            </a:pPr>
            <a:r>
              <a:rPr lang="en-GB" sz="5600" b="1" i="0" u="sng" dirty="0">
                <a:solidFill>
                  <a:srgbClr val="212121"/>
                </a:solidFill>
                <a:effectLst/>
                <a:latin typeface="Arial" panose="020B0604020202020204" pitchFamily="34" charset="0"/>
                <a:cs typeface="Arial" panose="020B0604020202020204" pitchFamily="34" charset="0"/>
              </a:rPr>
              <a:t>Emergency Medicines in GP Practices</a:t>
            </a:r>
          </a:p>
          <a:p>
            <a:pPr algn="l"/>
            <a:r>
              <a:rPr lang="en-GB" sz="5600" b="0" i="0" dirty="0">
                <a:solidFill>
                  <a:srgbClr val="212121"/>
                </a:solidFill>
                <a:effectLst/>
                <a:latin typeface="Arial" panose="020B0604020202020204" pitchFamily="34" charset="0"/>
                <a:cs typeface="Arial" panose="020B0604020202020204" pitchFamily="34" charset="0"/>
              </a:rPr>
              <a:t>We would expect to see evidence that an appropriate risk assessment has been carried out. This is to identify a list of medicines that are </a:t>
            </a:r>
            <a:r>
              <a:rPr lang="en-GB" sz="5600" b="1" i="0" dirty="0">
                <a:solidFill>
                  <a:srgbClr val="212121"/>
                </a:solidFill>
                <a:effectLst/>
                <a:latin typeface="Arial" panose="020B0604020202020204" pitchFamily="34" charset="0"/>
                <a:cs typeface="Arial" panose="020B0604020202020204" pitchFamily="34" charset="0"/>
              </a:rPr>
              <a:t>not </a:t>
            </a:r>
            <a:r>
              <a:rPr lang="en-GB" sz="5600" b="0" i="0" dirty="0">
                <a:solidFill>
                  <a:srgbClr val="212121"/>
                </a:solidFill>
                <a:effectLst/>
                <a:latin typeface="Arial" panose="020B0604020202020204" pitchFamily="34" charset="0"/>
                <a:cs typeface="Arial" panose="020B0604020202020204" pitchFamily="34" charset="0"/>
              </a:rPr>
              <a:t>suitable for a practice to stock, and how this is kept under review. There should be a process and system in place to check that drugs are in date and equipment is well maintained. </a:t>
            </a:r>
          </a:p>
          <a:p>
            <a:pPr marL="0" indent="0" algn="l">
              <a:buNone/>
            </a:pPr>
            <a:r>
              <a:rPr lang="en-GB" sz="5600" b="0" i="0" dirty="0">
                <a:solidFill>
                  <a:srgbClr val="212121"/>
                </a:solidFill>
                <a:effectLst/>
                <a:latin typeface="Arial" panose="020B0604020202020204" pitchFamily="34" charset="0"/>
                <a:cs typeface="Arial" panose="020B0604020202020204" pitchFamily="34" charset="0"/>
              </a:rPr>
              <a:t>It is part of our </a:t>
            </a:r>
            <a:r>
              <a:rPr lang="en-GB" sz="5600" b="0" i="0" u="sng" dirty="0">
                <a:solidFill>
                  <a:srgbClr val="004D90"/>
                </a:solidFill>
                <a:effectLst/>
                <a:latin typeface="Arial" panose="020B0604020202020204" pitchFamily="34" charset="0"/>
                <a:cs typeface="Arial" panose="020B0604020202020204" pitchFamily="34" charset="0"/>
                <a:hlinkClick r:id="rId5"/>
              </a:rPr>
              <a:t>key lines of enquiry</a:t>
            </a:r>
            <a:r>
              <a:rPr lang="en-GB" sz="5600" b="0" i="0" dirty="0">
                <a:solidFill>
                  <a:srgbClr val="212121"/>
                </a:solidFill>
                <a:effectLst/>
                <a:latin typeface="Arial" panose="020B0604020202020204" pitchFamily="34" charset="0"/>
                <a:cs typeface="Arial" panose="020B0604020202020204" pitchFamily="34" charset="0"/>
              </a:rPr>
              <a:t> (</a:t>
            </a:r>
            <a:r>
              <a:rPr lang="en-GB" sz="5600" b="0" i="0" dirty="0" err="1">
                <a:solidFill>
                  <a:srgbClr val="212121"/>
                </a:solidFill>
                <a:effectLst/>
                <a:latin typeface="Arial" panose="020B0604020202020204" pitchFamily="34" charset="0"/>
                <a:cs typeface="Arial" panose="020B0604020202020204" pitchFamily="34" charset="0"/>
              </a:rPr>
              <a:t>KLOEs</a:t>
            </a:r>
            <a:r>
              <a:rPr lang="en-GB" sz="5600" b="0" i="0" dirty="0">
                <a:solidFill>
                  <a:srgbClr val="212121"/>
                </a:solidFill>
                <a:effectLst/>
                <a:latin typeface="Arial" panose="020B0604020202020204" pitchFamily="34" charset="0"/>
                <a:cs typeface="Arial" panose="020B0604020202020204" pitchFamily="34" charset="0"/>
              </a:rPr>
              <a:t>). In particular:</a:t>
            </a:r>
          </a:p>
          <a:p>
            <a:pPr algn="l">
              <a:buFont typeface="Arial" panose="020B0604020202020204" pitchFamily="34" charset="0"/>
              <a:buChar char="•"/>
            </a:pPr>
            <a:r>
              <a:rPr lang="en-GB" sz="5600" b="0" i="0" u="sng" dirty="0">
                <a:solidFill>
                  <a:srgbClr val="004D90"/>
                </a:solidFill>
                <a:effectLst/>
                <a:latin typeface="Arial" panose="020B0604020202020204" pitchFamily="34" charset="0"/>
                <a:cs typeface="Arial" panose="020B0604020202020204" pitchFamily="34" charset="0"/>
                <a:hlinkClick r:id="rId6"/>
              </a:rPr>
              <a:t>S2: Managing risks</a:t>
            </a:r>
            <a:endParaRPr lang="en-GB" sz="5600" b="0" i="0" dirty="0">
              <a:solidFill>
                <a:srgbClr val="212121"/>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GB" sz="5600" b="0" i="0" u="sng" dirty="0">
                <a:solidFill>
                  <a:srgbClr val="004D90"/>
                </a:solidFill>
                <a:effectLst/>
                <a:latin typeface="Arial" panose="020B0604020202020204" pitchFamily="34" charset="0"/>
                <a:cs typeface="Arial" panose="020B0604020202020204" pitchFamily="34" charset="0"/>
                <a:hlinkClick r:id="rId7"/>
              </a:rPr>
              <a:t>S3: Safe care and treatment</a:t>
            </a:r>
            <a:endParaRPr lang="en-GB" sz="5600" b="0" i="0" dirty="0">
              <a:solidFill>
                <a:srgbClr val="212121"/>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GB" sz="5600" b="0" i="0" u="sng" dirty="0">
                <a:solidFill>
                  <a:srgbClr val="004D90"/>
                </a:solidFill>
                <a:effectLst/>
                <a:latin typeface="Arial" panose="020B0604020202020204" pitchFamily="34" charset="0"/>
                <a:cs typeface="Arial" panose="020B0604020202020204" pitchFamily="34" charset="0"/>
                <a:hlinkClick r:id="rId8"/>
              </a:rPr>
              <a:t>S4: Medicines management</a:t>
            </a:r>
            <a:endParaRPr lang="en-GB" sz="5600" b="0" i="0" dirty="0">
              <a:solidFill>
                <a:srgbClr val="212121"/>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endParaRPr lang="en-GB" sz="1400" b="0" i="0" dirty="0">
              <a:solidFill>
                <a:srgbClr val="212121"/>
              </a:solidFill>
              <a:effectLst/>
              <a:latin typeface="Arial" panose="020B0604020202020204" pitchFamily="34" charset="0"/>
              <a:cs typeface="Arial" panose="020B0604020202020204" pitchFamily="34" charset="0"/>
            </a:endParaRPr>
          </a:p>
          <a:p>
            <a:pPr marL="0" indent="0">
              <a:buNone/>
            </a:pPr>
            <a:endParaRPr lang="en-GB" dirty="0"/>
          </a:p>
        </p:txBody>
      </p:sp>
      <p:pic>
        <p:nvPicPr>
          <p:cNvPr id="4" name="Picture 3">
            <a:extLst>
              <a:ext uri="{FF2B5EF4-FFF2-40B4-BE49-F238E27FC236}">
                <a16:creationId xmlns:a16="http://schemas.microsoft.com/office/drawing/2014/main" id="{A23EBD13-4684-397A-7420-FC38513C8450}"/>
              </a:ext>
            </a:extLst>
          </p:cNvPr>
          <p:cNvPicPr>
            <a:picLocks noChangeAspect="1"/>
          </p:cNvPicPr>
          <p:nvPr/>
        </p:nvPicPr>
        <p:blipFill>
          <a:blip r:embed="rId9"/>
          <a:stretch>
            <a:fillRect/>
          </a:stretch>
        </p:blipFill>
        <p:spPr>
          <a:xfrm>
            <a:off x="8989742" y="157819"/>
            <a:ext cx="2853175" cy="1066892"/>
          </a:xfrm>
          <a:prstGeom prst="rect">
            <a:avLst/>
          </a:prstGeom>
        </p:spPr>
      </p:pic>
      <p:sp>
        <p:nvSpPr>
          <p:cNvPr id="9" name="TextBox 8">
            <a:extLst>
              <a:ext uri="{FF2B5EF4-FFF2-40B4-BE49-F238E27FC236}">
                <a16:creationId xmlns:a16="http://schemas.microsoft.com/office/drawing/2014/main" id="{73384A27-6C52-A154-2FA5-7645CB28DB3A}"/>
              </a:ext>
            </a:extLst>
          </p:cNvPr>
          <p:cNvSpPr txBox="1"/>
          <p:nvPr/>
        </p:nvSpPr>
        <p:spPr>
          <a:xfrm>
            <a:off x="838200" y="544414"/>
            <a:ext cx="6097554" cy="584775"/>
          </a:xfrm>
          <a:prstGeom prst="rect">
            <a:avLst/>
          </a:prstGeom>
          <a:noFill/>
        </p:spPr>
        <p:txBody>
          <a:bodyPr wrap="square">
            <a:spAutoFit/>
          </a:bodyPr>
          <a:lstStyle/>
          <a:p>
            <a:r>
              <a:rPr kumimoji="0" lang="en-GB" sz="3200" b="1" i="0" u="none" strike="noStrike" kern="1200" cap="none" spc="0" normalizeH="0" baseline="0" noProof="0" dirty="0">
                <a:ln>
                  <a:noFill/>
                </a:ln>
                <a:solidFill>
                  <a:srgbClr val="005EB8"/>
                </a:solidFill>
                <a:effectLst/>
                <a:uLnTx/>
                <a:uFillTx/>
                <a:latin typeface="Arial" panose="020B0604020202020204" pitchFamily="34" charset="0"/>
                <a:ea typeface="+mj-ea"/>
                <a:cs typeface="Arial" panose="020B0604020202020204" pitchFamily="34" charset="0"/>
              </a:rPr>
              <a:t>What CQC Inspect</a:t>
            </a:r>
            <a:endParaRPr lang="en-GB" dirty="0"/>
          </a:p>
        </p:txBody>
      </p:sp>
      <p:sp>
        <p:nvSpPr>
          <p:cNvPr id="13" name="TextBox 12">
            <a:extLst>
              <a:ext uri="{FF2B5EF4-FFF2-40B4-BE49-F238E27FC236}">
                <a16:creationId xmlns:a16="http://schemas.microsoft.com/office/drawing/2014/main" id="{F3428F76-73E8-378D-BFBD-BB1C576B6780}"/>
              </a:ext>
            </a:extLst>
          </p:cNvPr>
          <p:cNvSpPr txBox="1"/>
          <p:nvPr/>
        </p:nvSpPr>
        <p:spPr>
          <a:xfrm>
            <a:off x="6729827" y="6211447"/>
            <a:ext cx="6094602" cy="523220"/>
          </a:xfrm>
          <a:prstGeom prst="rect">
            <a:avLst/>
          </a:prstGeom>
          <a:noFill/>
        </p:spPr>
        <p:txBody>
          <a:bodyPr wrap="square">
            <a:spAutoFit/>
          </a:bodyPr>
          <a:lstStyle/>
          <a:p>
            <a:r>
              <a:rPr lang="en-GB" sz="1400" dirty="0">
                <a:latin typeface="Arial" panose="020B0604020202020204" pitchFamily="34" charset="0"/>
                <a:cs typeface="Arial" panose="020B0604020202020204" pitchFamily="34" charset="0"/>
                <a:hlinkClick r:id="rId10"/>
              </a:rPr>
              <a:t>GP </a:t>
            </a:r>
            <a:r>
              <a:rPr lang="en-GB" sz="1400" dirty="0" err="1">
                <a:latin typeface="Arial" panose="020B0604020202020204" pitchFamily="34" charset="0"/>
                <a:cs typeface="Arial" panose="020B0604020202020204" pitchFamily="34" charset="0"/>
                <a:hlinkClick r:id="rId10"/>
              </a:rPr>
              <a:t>mythbuster</a:t>
            </a:r>
            <a:r>
              <a:rPr lang="en-GB" sz="1400" dirty="0">
                <a:latin typeface="Arial" panose="020B0604020202020204" pitchFamily="34" charset="0"/>
                <a:cs typeface="Arial" panose="020B0604020202020204" pitchFamily="34" charset="0"/>
                <a:hlinkClick r:id="rId10"/>
              </a:rPr>
              <a:t> 1: Resuscitation in GP surgeries - Care Quality Commission (cqc.org.uk)</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1932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6FC2567-D187-E118-06D9-BB671D34596B}"/>
              </a:ext>
            </a:extLst>
          </p:cNvPr>
          <p:cNvSpPr txBox="1"/>
          <p:nvPr/>
        </p:nvSpPr>
        <p:spPr>
          <a:xfrm>
            <a:off x="3676649" y="98379"/>
            <a:ext cx="4267200" cy="135147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700" b="1" kern="1200" dirty="0">
                <a:solidFill>
                  <a:schemeClr val="tx1">
                    <a:lumMod val="85000"/>
                    <a:lumOff val="15000"/>
                  </a:schemeClr>
                </a:solidFill>
                <a:latin typeface="+mj-lt"/>
                <a:ea typeface="+mj-ea"/>
                <a:cs typeface="+mj-cs"/>
              </a:rPr>
              <a:t>Primary Care Quality Hampshire Place </a:t>
            </a:r>
          </a:p>
        </p:txBody>
      </p:sp>
      <p:pic>
        <p:nvPicPr>
          <p:cNvPr id="11" name="Picture 10" descr="A person wearing glasses and a leopard print shirt&#10;&#10;Description automatically generated">
            <a:extLst>
              <a:ext uri="{FF2B5EF4-FFF2-40B4-BE49-F238E27FC236}">
                <a16:creationId xmlns:a16="http://schemas.microsoft.com/office/drawing/2014/main" id="{A89556FC-8DF4-4779-0E37-C1573947DC18}"/>
              </a:ext>
            </a:extLst>
          </p:cNvPr>
          <p:cNvPicPr>
            <a:picLocks noChangeAspect="1"/>
          </p:cNvPicPr>
          <p:nvPr/>
        </p:nvPicPr>
        <p:blipFill rotWithShape="1">
          <a:blip r:embed="rId2">
            <a:extLst>
              <a:ext uri="{28A0092B-C50C-407E-A947-70E740481C1C}">
                <a14:useLocalDpi xmlns:a14="http://schemas.microsoft.com/office/drawing/2010/main" val="0"/>
              </a:ext>
            </a:extLst>
          </a:blip>
          <a:srcRect l="17848" r="13721"/>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2" name="TextBox 1">
            <a:extLst>
              <a:ext uri="{FF2B5EF4-FFF2-40B4-BE49-F238E27FC236}">
                <a16:creationId xmlns:a16="http://schemas.microsoft.com/office/drawing/2014/main" id="{C2164BBC-6F94-9AFD-A423-C18D0B4CD415}"/>
              </a:ext>
            </a:extLst>
          </p:cNvPr>
          <p:cNvSpPr txBox="1"/>
          <p:nvPr/>
        </p:nvSpPr>
        <p:spPr>
          <a:xfrm>
            <a:off x="4198966" y="2147357"/>
            <a:ext cx="3810000" cy="4101042"/>
          </a:xfrm>
          <a:prstGeom prst="rect">
            <a:avLst/>
          </a:prstGeom>
        </p:spPr>
        <p:txBody>
          <a:bodyPr vert="horz" lIns="91440" tIns="45720" rIns="91440" bIns="45720" rtlCol="0">
            <a:noAutofit/>
          </a:bodyPr>
          <a:lstStyle/>
          <a:p>
            <a:pPr>
              <a:lnSpc>
                <a:spcPct val="90000"/>
              </a:lnSpc>
              <a:spcAft>
                <a:spcPts val="600"/>
              </a:spcAft>
            </a:pPr>
            <a:r>
              <a:rPr lang="en-US" sz="2400" b="1" dirty="0">
                <a:solidFill>
                  <a:schemeClr val="tx1">
                    <a:lumMod val="85000"/>
                    <a:lumOff val="15000"/>
                  </a:schemeClr>
                </a:solidFill>
              </a:rPr>
              <a:t>Helena Blake </a:t>
            </a:r>
            <a:r>
              <a:rPr lang="en-US" sz="2400" dirty="0">
                <a:solidFill>
                  <a:schemeClr val="tx1">
                    <a:lumMod val="85000"/>
                    <a:lumOff val="15000"/>
                  </a:schemeClr>
                </a:solidFill>
                <a:effectLst/>
              </a:rPr>
              <a:t>RN, BSc (Hons), </a:t>
            </a:r>
            <a:r>
              <a:rPr lang="en-US" sz="2400" dirty="0">
                <a:solidFill>
                  <a:schemeClr val="tx1">
                    <a:lumMod val="85000"/>
                    <a:lumOff val="15000"/>
                  </a:schemeClr>
                </a:solidFill>
              </a:rPr>
              <a:t>Queens</a:t>
            </a:r>
            <a:r>
              <a:rPr lang="en-US" sz="2400" dirty="0">
                <a:solidFill>
                  <a:schemeClr val="tx1">
                    <a:lumMod val="85000"/>
                    <a:lumOff val="15000"/>
                  </a:schemeClr>
                </a:solidFill>
                <a:effectLst/>
              </a:rPr>
              <a:t> Nurse</a:t>
            </a:r>
            <a:endParaRPr lang="en-US" sz="2400" dirty="0">
              <a:solidFill>
                <a:schemeClr val="tx1">
                  <a:lumMod val="85000"/>
                  <a:lumOff val="15000"/>
                </a:schemeClr>
              </a:solidFill>
            </a:endParaRPr>
          </a:p>
          <a:p>
            <a:pPr>
              <a:lnSpc>
                <a:spcPct val="90000"/>
              </a:lnSpc>
              <a:spcAft>
                <a:spcPts val="600"/>
              </a:spcAft>
            </a:pPr>
            <a:r>
              <a:rPr lang="en-US" sz="2400" dirty="0">
                <a:solidFill>
                  <a:schemeClr val="tx1">
                    <a:lumMod val="85000"/>
                    <a:lumOff val="15000"/>
                  </a:schemeClr>
                </a:solidFill>
              </a:rPr>
              <a:t>Quality Manager – Primary Care </a:t>
            </a:r>
          </a:p>
          <a:p>
            <a:pPr>
              <a:lnSpc>
                <a:spcPct val="90000"/>
              </a:lnSpc>
              <a:spcAft>
                <a:spcPts val="600"/>
              </a:spcAft>
            </a:pPr>
            <a:endParaRPr lang="en-US" sz="2400" dirty="0">
              <a:solidFill>
                <a:schemeClr val="tx1">
                  <a:lumMod val="85000"/>
                  <a:lumOff val="15000"/>
                </a:schemeClr>
              </a:solidFill>
            </a:endParaRPr>
          </a:p>
          <a:p>
            <a:pPr>
              <a:lnSpc>
                <a:spcPct val="90000"/>
              </a:lnSpc>
              <a:spcAft>
                <a:spcPts val="600"/>
              </a:spcAft>
            </a:pPr>
            <a:endParaRPr lang="en-US" sz="2400" dirty="0">
              <a:solidFill>
                <a:schemeClr val="tx1">
                  <a:lumMod val="85000"/>
                  <a:lumOff val="15000"/>
                </a:schemeClr>
              </a:solidFill>
            </a:endParaRPr>
          </a:p>
          <a:p>
            <a:pPr indent="-228600">
              <a:lnSpc>
                <a:spcPct val="90000"/>
              </a:lnSpc>
              <a:spcAft>
                <a:spcPts val="600"/>
              </a:spcAft>
              <a:buFont typeface="Arial" panose="020B0604020202020204" pitchFamily="34" charset="0"/>
              <a:buChar char="•"/>
            </a:pPr>
            <a:endParaRPr lang="en-US" sz="2400" dirty="0">
              <a:solidFill>
                <a:schemeClr val="tx1">
                  <a:lumMod val="85000"/>
                  <a:lumOff val="15000"/>
                </a:schemeClr>
              </a:solidFill>
            </a:endParaRPr>
          </a:p>
          <a:p>
            <a:pPr>
              <a:lnSpc>
                <a:spcPct val="90000"/>
              </a:lnSpc>
              <a:spcAft>
                <a:spcPts val="600"/>
              </a:spcAft>
            </a:pPr>
            <a:r>
              <a:rPr lang="en-US" sz="2400" b="1" dirty="0">
                <a:solidFill>
                  <a:schemeClr val="tx1">
                    <a:lumMod val="85000"/>
                    <a:lumOff val="15000"/>
                  </a:schemeClr>
                </a:solidFill>
              </a:rPr>
              <a:t>Holly Hartley </a:t>
            </a:r>
            <a:r>
              <a:rPr lang="en-US" sz="2400" dirty="0">
                <a:solidFill>
                  <a:schemeClr val="tx1">
                    <a:lumMod val="85000"/>
                    <a:lumOff val="15000"/>
                  </a:schemeClr>
                </a:solidFill>
                <a:effectLst/>
              </a:rPr>
              <a:t>RGN (adult) </a:t>
            </a:r>
            <a:r>
              <a:rPr lang="en-US" sz="2400" dirty="0">
                <a:solidFill>
                  <a:schemeClr val="tx1">
                    <a:lumMod val="85000"/>
                    <a:lumOff val="15000"/>
                  </a:schemeClr>
                </a:solidFill>
              </a:rPr>
              <a:t>Queens</a:t>
            </a:r>
            <a:r>
              <a:rPr lang="en-US" sz="2400" dirty="0">
                <a:solidFill>
                  <a:schemeClr val="tx1">
                    <a:lumMod val="85000"/>
                    <a:lumOff val="15000"/>
                  </a:schemeClr>
                </a:solidFill>
                <a:effectLst/>
              </a:rPr>
              <a:t> Nurse</a:t>
            </a:r>
          </a:p>
          <a:p>
            <a:pPr>
              <a:lnSpc>
                <a:spcPct val="90000"/>
              </a:lnSpc>
              <a:spcAft>
                <a:spcPts val="600"/>
              </a:spcAft>
            </a:pPr>
            <a:r>
              <a:rPr lang="en-US" sz="2400" dirty="0">
                <a:solidFill>
                  <a:schemeClr val="tx1">
                    <a:lumMod val="85000"/>
                    <a:lumOff val="15000"/>
                  </a:schemeClr>
                </a:solidFill>
                <a:effectLst/>
              </a:rPr>
              <a:t>Clinical Quality Nurse Facilitator for Primary and Community Care</a:t>
            </a:r>
            <a:endParaRPr lang="en-US" sz="2400" dirty="0">
              <a:solidFill>
                <a:schemeClr val="tx1">
                  <a:lumMod val="85000"/>
                  <a:lumOff val="15000"/>
                </a:schemeClr>
              </a:solidFill>
            </a:endParaRPr>
          </a:p>
        </p:txBody>
      </p:sp>
      <p:pic>
        <p:nvPicPr>
          <p:cNvPr id="9" name="Picture 8">
            <a:extLst>
              <a:ext uri="{FF2B5EF4-FFF2-40B4-BE49-F238E27FC236}">
                <a16:creationId xmlns:a16="http://schemas.microsoft.com/office/drawing/2014/main" id="{86F67ED4-986B-392B-2B44-71D5160D736E}"/>
              </a:ext>
            </a:extLst>
          </p:cNvPr>
          <p:cNvPicPr>
            <a:picLocks noChangeAspect="1"/>
          </p:cNvPicPr>
          <p:nvPr/>
        </p:nvPicPr>
        <p:blipFill rotWithShape="1">
          <a:blip r:embed="rId3">
            <a:extLst>
              <a:ext uri="{28A0092B-C50C-407E-A947-70E740481C1C}">
                <a14:useLocalDpi xmlns:a14="http://schemas.microsoft.com/office/drawing/2010/main" val="0"/>
              </a:ext>
            </a:extLst>
          </a:blip>
          <a:srcRect l="5932" r="5932"/>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
        <p:nvSpPr>
          <p:cNvPr id="3" name="TextBox 2">
            <a:extLst>
              <a:ext uri="{FF2B5EF4-FFF2-40B4-BE49-F238E27FC236}">
                <a16:creationId xmlns:a16="http://schemas.microsoft.com/office/drawing/2014/main" id="{900641B6-1222-6771-77DE-A379D3B40B87}"/>
              </a:ext>
            </a:extLst>
          </p:cNvPr>
          <p:cNvSpPr txBox="1"/>
          <p:nvPr/>
        </p:nvSpPr>
        <p:spPr>
          <a:xfrm>
            <a:off x="16519734" y="2599180"/>
            <a:ext cx="531638" cy="4262705"/>
          </a:xfrm>
          <a:prstGeom prst="rect">
            <a:avLst/>
          </a:prstGeom>
          <a:noFill/>
        </p:spPr>
        <p:txBody>
          <a:bodyPr wrap="square" rtlCol="0">
            <a:spAutoFit/>
          </a:bodyPr>
          <a:lstStyle/>
          <a:p>
            <a:pPr>
              <a:spcAft>
                <a:spcPts val="600"/>
              </a:spcAft>
            </a:pPr>
            <a:endParaRPr lang="en-GB"/>
          </a:p>
          <a:p>
            <a:pPr>
              <a:spcAft>
                <a:spcPts val="600"/>
              </a:spcAft>
            </a:pPr>
            <a:endParaRPr lang="en-GB"/>
          </a:p>
          <a:p>
            <a:pPr>
              <a:spcAft>
                <a:spcPts val="600"/>
              </a:spcAft>
            </a:pPr>
            <a:endParaRPr lang="en-GB"/>
          </a:p>
          <a:p>
            <a:pPr>
              <a:spcAft>
                <a:spcPts val="600"/>
              </a:spcAft>
            </a:pPr>
            <a:endParaRPr lang="en-GB"/>
          </a:p>
          <a:p>
            <a:pPr>
              <a:spcAft>
                <a:spcPts val="600"/>
              </a:spcAft>
            </a:pPr>
            <a:endParaRPr lang="en-GB"/>
          </a:p>
          <a:p>
            <a:pPr>
              <a:spcAft>
                <a:spcPts val="600"/>
              </a:spcAft>
            </a:pPr>
            <a:endParaRPr lang="en-GB"/>
          </a:p>
          <a:p>
            <a:pPr>
              <a:spcAft>
                <a:spcPts val="600"/>
              </a:spcAft>
            </a:pPr>
            <a:endParaRPr lang="en-GB"/>
          </a:p>
          <a:p>
            <a:pPr>
              <a:spcAft>
                <a:spcPts val="600"/>
              </a:spcAft>
            </a:pPr>
            <a:endParaRPr lang="en-GB"/>
          </a:p>
          <a:p>
            <a:pPr>
              <a:spcAft>
                <a:spcPts val="600"/>
              </a:spcAft>
            </a:pPr>
            <a:endParaRPr lang="en-GB"/>
          </a:p>
          <a:p>
            <a:pPr>
              <a:spcAft>
                <a:spcPts val="600"/>
              </a:spcAft>
            </a:pPr>
            <a:endParaRPr lang="en-GB"/>
          </a:p>
          <a:p>
            <a:pPr>
              <a:spcAft>
                <a:spcPts val="600"/>
              </a:spcAft>
            </a:pPr>
            <a:endParaRPr lang="en-GB"/>
          </a:p>
          <a:p>
            <a:pPr>
              <a:spcAft>
                <a:spcPts val="600"/>
              </a:spcAft>
            </a:pPr>
            <a:endParaRPr lang="en-GB"/>
          </a:p>
        </p:txBody>
      </p:sp>
    </p:spTree>
    <p:extLst>
      <p:ext uri="{BB962C8B-B14F-4D97-AF65-F5344CB8AC3E}">
        <p14:creationId xmlns:p14="http://schemas.microsoft.com/office/powerpoint/2010/main" val="2050805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E98CC9-A978-F381-C311-E84EB89A56C5}"/>
              </a:ext>
            </a:extLst>
          </p:cNvPr>
          <p:cNvSpPr>
            <a:spLocks noGrp="1"/>
          </p:cNvSpPr>
          <p:nvPr>
            <p:ph type="title"/>
          </p:nvPr>
        </p:nvSpPr>
        <p:spPr>
          <a:xfrm>
            <a:off x="344385" y="2198885"/>
            <a:ext cx="11198431" cy="720493"/>
          </a:xfrm>
        </p:spPr>
        <p:txBody>
          <a:bodyPr>
            <a:noAutofit/>
          </a:bodyPr>
          <a:lstStyle/>
          <a:p>
            <a:r>
              <a:rPr lang="en-GB" sz="3600" kern="0" dirty="0">
                <a:solidFill>
                  <a:srgbClr val="000000"/>
                </a:solidFill>
                <a:effectLst/>
                <a:latin typeface="Arial" panose="020B0604020202020204" pitchFamily="34" charset="0"/>
                <a:ea typeface="Times New Roman" panose="02020603050405020304" pitchFamily="18" charset="0"/>
              </a:rPr>
              <a:t>All organisations providing primary care should have appropriate equipment and drugs for managing other life-threatening emergencies.</a:t>
            </a:r>
            <a:endParaRPr lang="en-GB" sz="3600" dirty="0"/>
          </a:p>
        </p:txBody>
      </p:sp>
      <p:sp>
        <p:nvSpPr>
          <p:cNvPr id="4" name="TextBox 3">
            <a:extLst>
              <a:ext uri="{FF2B5EF4-FFF2-40B4-BE49-F238E27FC236}">
                <a16:creationId xmlns:a16="http://schemas.microsoft.com/office/drawing/2014/main" id="{47E6F721-1FA7-98A2-712F-8D7D5DF37D80}"/>
              </a:ext>
            </a:extLst>
          </p:cNvPr>
          <p:cNvSpPr txBox="1"/>
          <p:nvPr/>
        </p:nvSpPr>
        <p:spPr>
          <a:xfrm>
            <a:off x="213756" y="3515097"/>
            <a:ext cx="10806546" cy="1569660"/>
          </a:xfrm>
          <a:prstGeom prst="rect">
            <a:avLst/>
          </a:prstGeom>
          <a:noFill/>
        </p:spPr>
        <p:txBody>
          <a:bodyPr wrap="square" rtlCol="0">
            <a:spAutoFit/>
          </a:bodyPr>
          <a:lstStyle/>
          <a:p>
            <a:pPr marL="285750" indent="-285750">
              <a:buFont typeface="Arial" panose="020B0604020202020204" pitchFamily="34" charset="0"/>
              <a:buChar char="•"/>
            </a:pPr>
            <a:r>
              <a:rPr lang="en-GB" sz="2400" dirty="0"/>
              <a:t>Choking</a:t>
            </a:r>
          </a:p>
          <a:p>
            <a:pPr marL="285750" indent="-285750">
              <a:buFont typeface="Arial" panose="020B0604020202020204" pitchFamily="34" charset="0"/>
              <a:buChar char="•"/>
            </a:pPr>
            <a:r>
              <a:rPr lang="en-GB" sz="2400" dirty="0"/>
              <a:t>Sepsis</a:t>
            </a:r>
          </a:p>
          <a:p>
            <a:pPr marL="285750" indent="-285750">
              <a:buFont typeface="Arial" panose="020B0604020202020204" pitchFamily="34" charset="0"/>
              <a:buChar char="•"/>
            </a:pPr>
            <a:r>
              <a:rPr lang="en-GB" sz="2400" dirty="0"/>
              <a:t>Hypoglycaemia</a:t>
            </a:r>
          </a:p>
          <a:p>
            <a:pPr marL="285750" indent="-285750">
              <a:buFont typeface="Arial" panose="020B0604020202020204" pitchFamily="34" charset="0"/>
              <a:buChar char="•"/>
            </a:pPr>
            <a:r>
              <a:rPr lang="en-GB" sz="2400" dirty="0"/>
              <a:t>Anaphylaxis</a:t>
            </a:r>
          </a:p>
        </p:txBody>
      </p:sp>
    </p:spTree>
    <p:extLst>
      <p:ext uri="{BB962C8B-B14F-4D97-AF65-F5344CB8AC3E}">
        <p14:creationId xmlns:p14="http://schemas.microsoft.com/office/powerpoint/2010/main" val="1258425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7AC36-D7A1-4B63-DD29-143DB1AF052C}"/>
              </a:ext>
            </a:extLst>
          </p:cNvPr>
          <p:cNvSpPr>
            <a:spLocks noGrp="1"/>
          </p:cNvSpPr>
          <p:nvPr>
            <p:ph type="title"/>
          </p:nvPr>
        </p:nvSpPr>
        <p:spPr/>
        <p:txBody>
          <a:bodyPr>
            <a:normAutofit/>
          </a:bodyPr>
          <a:lstStyle/>
          <a:p>
            <a:r>
              <a:rPr kumimoji="0" lang="en-GB" sz="32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Resuscitation Algorithms </a:t>
            </a:r>
            <a:br>
              <a:rPr kumimoji="0" lang="en-GB" sz="18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br>
            <a:endParaRPr lang="en-GB" sz="1800" dirty="0">
              <a:latin typeface="Arial" panose="020B0604020202020204" pitchFamily="34" charset="0"/>
              <a:cs typeface="Arial" panose="020B0604020202020204" pitchFamily="34" charset="0"/>
            </a:endParaRPr>
          </a:p>
        </p:txBody>
      </p:sp>
      <p:pic>
        <p:nvPicPr>
          <p:cNvPr id="7" name="Content Placeholder 6">
            <a:extLst>
              <a:ext uri="{FF2B5EF4-FFF2-40B4-BE49-F238E27FC236}">
                <a16:creationId xmlns:a16="http://schemas.microsoft.com/office/drawing/2014/main" id="{3DB8A766-304F-C956-3693-D49DBC320A5B}"/>
              </a:ext>
            </a:extLst>
          </p:cNvPr>
          <p:cNvPicPr>
            <a:picLocks noGrp="1" noChangeAspect="1"/>
          </p:cNvPicPr>
          <p:nvPr>
            <p:ph idx="1"/>
          </p:nvPr>
        </p:nvPicPr>
        <p:blipFill>
          <a:blip r:embed="rId2"/>
          <a:stretch>
            <a:fillRect/>
          </a:stretch>
        </p:blipFill>
        <p:spPr>
          <a:xfrm>
            <a:off x="3031646" y="2054842"/>
            <a:ext cx="1990993" cy="2827274"/>
          </a:xfrm>
        </p:spPr>
      </p:pic>
      <p:pic>
        <p:nvPicPr>
          <p:cNvPr id="9" name="Picture 8">
            <a:extLst>
              <a:ext uri="{FF2B5EF4-FFF2-40B4-BE49-F238E27FC236}">
                <a16:creationId xmlns:a16="http://schemas.microsoft.com/office/drawing/2014/main" id="{3873BC48-BBB1-44C7-EC68-FECD9C5284C3}"/>
              </a:ext>
            </a:extLst>
          </p:cNvPr>
          <p:cNvPicPr>
            <a:picLocks noChangeAspect="1"/>
          </p:cNvPicPr>
          <p:nvPr/>
        </p:nvPicPr>
        <p:blipFill>
          <a:blip r:embed="rId3"/>
          <a:stretch>
            <a:fillRect/>
          </a:stretch>
        </p:blipFill>
        <p:spPr>
          <a:xfrm>
            <a:off x="359185" y="2049261"/>
            <a:ext cx="1990349" cy="2827275"/>
          </a:xfrm>
          <a:prstGeom prst="rect">
            <a:avLst/>
          </a:prstGeom>
        </p:spPr>
      </p:pic>
      <p:pic>
        <p:nvPicPr>
          <p:cNvPr id="11" name="Picture 10">
            <a:extLst>
              <a:ext uri="{FF2B5EF4-FFF2-40B4-BE49-F238E27FC236}">
                <a16:creationId xmlns:a16="http://schemas.microsoft.com/office/drawing/2014/main" id="{AB7F1276-372A-5CDF-5CE6-A88E7E3837CE}"/>
              </a:ext>
            </a:extLst>
          </p:cNvPr>
          <p:cNvPicPr>
            <a:picLocks noChangeAspect="1"/>
          </p:cNvPicPr>
          <p:nvPr/>
        </p:nvPicPr>
        <p:blipFill>
          <a:blip r:embed="rId4"/>
          <a:stretch>
            <a:fillRect/>
          </a:stretch>
        </p:blipFill>
        <p:spPr>
          <a:xfrm>
            <a:off x="5431362" y="2049261"/>
            <a:ext cx="1990994" cy="2827274"/>
          </a:xfrm>
          <a:prstGeom prst="rect">
            <a:avLst/>
          </a:prstGeom>
        </p:spPr>
      </p:pic>
      <p:pic>
        <p:nvPicPr>
          <p:cNvPr id="13" name="Picture 12">
            <a:extLst>
              <a:ext uri="{FF2B5EF4-FFF2-40B4-BE49-F238E27FC236}">
                <a16:creationId xmlns:a16="http://schemas.microsoft.com/office/drawing/2014/main" id="{5638C9C2-47BA-858B-9C95-5E2B4FE35D26}"/>
              </a:ext>
            </a:extLst>
          </p:cNvPr>
          <p:cNvPicPr>
            <a:picLocks noChangeAspect="1"/>
          </p:cNvPicPr>
          <p:nvPr/>
        </p:nvPicPr>
        <p:blipFill>
          <a:blip r:embed="rId5"/>
          <a:stretch>
            <a:fillRect/>
          </a:stretch>
        </p:blipFill>
        <p:spPr>
          <a:xfrm>
            <a:off x="7663544" y="2050201"/>
            <a:ext cx="1916684" cy="2746108"/>
          </a:xfrm>
          <a:prstGeom prst="rect">
            <a:avLst/>
          </a:prstGeom>
        </p:spPr>
      </p:pic>
      <p:pic>
        <p:nvPicPr>
          <p:cNvPr id="15" name="Picture 14">
            <a:extLst>
              <a:ext uri="{FF2B5EF4-FFF2-40B4-BE49-F238E27FC236}">
                <a16:creationId xmlns:a16="http://schemas.microsoft.com/office/drawing/2014/main" id="{E6389C98-6F74-901C-27E3-61BFDB35B68F}"/>
              </a:ext>
            </a:extLst>
          </p:cNvPr>
          <p:cNvPicPr>
            <a:picLocks noChangeAspect="1"/>
          </p:cNvPicPr>
          <p:nvPr/>
        </p:nvPicPr>
        <p:blipFill>
          <a:blip r:embed="rId6"/>
          <a:stretch>
            <a:fillRect/>
          </a:stretch>
        </p:blipFill>
        <p:spPr>
          <a:xfrm>
            <a:off x="9983754" y="2049262"/>
            <a:ext cx="2136849" cy="2827273"/>
          </a:xfrm>
          <a:prstGeom prst="rect">
            <a:avLst/>
          </a:prstGeom>
        </p:spPr>
      </p:pic>
      <p:sp>
        <p:nvSpPr>
          <p:cNvPr id="17" name="TextBox 16">
            <a:extLst>
              <a:ext uri="{FF2B5EF4-FFF2-40B4-BE49-F238E27FC236}">
                <a16:creationId xmlns:a16="http://schemas.microsoft.com/office/drawing/2014/main" id="{CA6FB39A-8A2D-B316-7B4B-B12E54B19541}"/>
              </a:ext>
            </a:extLst>
          </p:cNvPr>
          <p:cNvSpPr txBox="1"/>
          <p:nvPr/>
        </p:nvSpPr>
        <p:spPr>
          <a:xfrm>
            <a:off x="6096000" y="5816722"/>
            <a:ext cx="6097554" cy="830997"/>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hlinkClick r:id="rId7"/>
              </a:rPr>
              <a:t>2021 Resuscitation Guidelines | Resuscitation Council UK</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hlinkClick r:id="rId8"/>
            </a:endParaRPr>
          </a:p>
          <a:p>
            <a:r>
              <a:rPr lang="en-GB" sz="1200" dirty="0">
                <a:latin typeface="Arial" panose="020B0604020202020204" pitchFamily="34" charset="0"/>
                <a:cs typeface="Arial" panose="020B0604020202020204" pitchFamily="34" charset="0"/>
                <a:hlinkClick r:id="rId8"/>
              </a:rPr>
              <a:t>MANAGEMENT OF ANAPHYLAXIS IN THE VACCINATION SETTING Guidance Aug 2021.pdf</a:t>
            </a:r>
            <a:endParaRPr lang="en-GB" sz="1200" dirty="0">
              <a:latin typeface="Arial" panose="020B0604020202020204" pitchFamily="34" charset="0"/>
              <a:cs typeface="Arial" panose="020B0604020202020204" pitchFamily="34" charset="0"/>
            </a:endParaRPr>
          </a:p>
        </p:txBody>
      </p:sp>
      <p:pic>
        <p:nvPicPr>
          <p:cNvPr id="18" name="Picture 17" descr="A picture containing text&#10;&#10;Description automatically generated">
            <a:extLst>
              <a:ext uri="{FF2B5EF4-FFF2-40B4-BE49-F238E27FC236}">
                <a16:creationId xmlns:a16="http://schemas.microsoft.com/office/drawing/2014/main" id="{98F9087D-49CD-34F5-5F55-AFCFC44F4044}"/>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9066598" y="127517"/>
            <a:ext cx="2857692" cy="1066563"/>
          </a:xfrm>
          <a:prstGeom prst="rect">
            <a:avLst/>
          </a:prstGeom>
        </p:spPr>
      </p:pic>
    </p:spTree>
    <p:extLst>
      <p:ext uri="{BB962C8B-B14F-4D97-AF65-F5344CB8AC3E}">
        <p14:creationId xmlns:p14="http://schemas.microsoft.com/office/powerpoint/2010/main" val="1080004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FAA49-445A-93DC-B132-343C5517C340}"/>
              </a:ext>
            </a:extLst>
          </p:cNvPr>
          <p:cNvSpPr>
            <a:spLocks noGrp="1"/>
          </p:cNvSpPr>
          <p:nvPr>
            <p:ph type="title"/>
          </p:nvPr>
        </p:nvSpPr>
        <p:spPr/>
        <p:txBody>
          <a:bodyPr/>
          <a:lstStyle/>
          <a:p>
            <a:r>
              <a:rPr lang="en-GB" sz="3200" b="1" dirty="0">
                <a:solidFill>
                  <a:srgbClr val="005EB8"/>
                </a:solidFill>
                <a:latin typeface="Arial" panose="020B0604020202020204" pitchFamily="34" charset="0"/>
                <a:cs typeface="Arial" panose="020B0604020202020204" pitchFamily="34" charset="0"/>
              </a:rPr>
              <a:t>Sepsis</a:t>
            </a:r>
            <a:endParaRPr lang="en-GB" dirty="0"/>
          </a:p>
        </p:txBody>
      </p:sp>
      <p:sp>
        <p:nvSpPr>
          <p:cNvPr id="3" name="Content Placeholder 2">
            <a:extLst>
              <a:ext uri="{FF2B5EF4-FFF2-40B4-BE49-F238E27FC236}">
                <a16:creationId xmlns:a16="http://schemas.microsoft.com/office/drawing/2014/main" id="{8FDFF973-923F-F127-90C0-B53B70E2A6D7}"/>
              </a:ext>
            </a:extLst>
          </p:cNvPr>
          <p:cNvSpPr>
            <a:spLocks noGrp="1"/>
          </p:cNvSpPr>
          <p:nvPr>
            <p:ph idx="1"/>
          </p:nvPr>
        </p:nvSpPr>
        <p:spPr>
          <a:xfrm>
            <a:off x="6569018" y="5940294"/>
            <a:ext cx="4986817" cy="523220"/>
          </a:xfrm>
        </p:spPr>
        <p:txBody>
          <a:bodyPr>
            <a:normAutofit fontScale="77500" lnSpcReduction="20000"/>
          </a:bodyPr>
          <a:lstStyle/>
          <a:p>
            <a:pPr marL="0" indent="0">
              <a:buNone/>
            </a:pPr>
            <a:r>
              <a:rPr lang="en-GB" sz="1400" dirty="0">
                <a:solidFill>
                  <a:srgbClr val="0563C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Sepsis toolkit: Clinical resources and guidance for practices (rcgp.org.uk)</a:t>
            </a:r>
            <a:endParaRPr lang="en-GB" sz="1400" dirty="0">
              <a:solidFill>
                <a:srgbClr val="0563C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GP </a:t>
            </a:r>
            <a:r>
              <a:rPr kumimoji="0" lang="en-GB"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hlinkClick r:id="rId3"/>
              </a:rPr>
              <a:t>mythbuster</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 88: Identifying and responding to sepsis - Care Quality Commission (cqc.org.uk)</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indent="0">
              <a:buNone/>
            </a:pPr>
            <a:endParaRPr lang="en-GB" sz="1200" dirty="0">
              <a:solidFill>
                <a:srgbClr val="0563C1"/>
              </a:solidFill>
              <a:latin typeface="Arial" panose="020B0604020202020204" pitchFamily="34" charset="0"/>
              <a:cs typeface="Arial" panose="020B0604020202020204" pitchFamily="34" charset="0"/>
            </a:endParaRPr>
          </a:p>
          <a:p>
            <a:endParaRPr lang="en-GB" dirty="0"/>
          </a:p>
        </p:txBody>
      </p:sp>
      <p:sp>
        <p:nvSpPr>
          <p:cNvPr id="9" name="TextBox 8">
            <a:extLst>
              <a:ext uri="{FF2B5EF4-FFF2-40B4-BE49-F238E27FC236}">
                <a16:creationId xmlns:a16="http://schemas.microsoft.com/office/drawing/2014/main" id="{43558CBE-07C7-17B7-2E48-B06AB0801B32}"/>
              </a:ext>
            </a:extLst>
          </p:cNvPr>
          <p:cNvSpPr txBox="1"/>
          <p:nvPr/>
        </p:nvSpPr>
        <p:spPr>
          <a:xfrm>
            <a:off x="1040235" y="1501629"/>
            <a:ext cx="8758106" cy="954107"/>
          </a:xfrm>
          <a:prstGeom prst="rect">
            <a:avLst/>
          </a:prstGeom>
          <a:noFill/>
        </p:spPr>
        <p:txBody>
          <a:bodyPr wrap="square" rtlCol="0">
            <a:spAutoFit/>
          </a:bodyPr>
          <a:lstStyle/>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Early detection of sepsis is vital and therefore it is important that all practice staff can identify sepsis and act appropriately.</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All staff (clinical and non-clinical) need to be able to act appropriately, this includes on reception desk, triage, admin contacts as well as clinical contacts.</a:t>
            </a:r>
          </a:p>
        </p:txBody>
      </p:sp>
      <p:pic>
        <p:nvPicPr>
          <p:cNvPr id="11" name="Picture 10">
            <a:extLst>
              <a:ext uri="{FF2B5EF4-FFF2-40B4-BE49-F238E27FC236}">
                <a16:creationId xmlns:a16="http://schemas.microsoft.com/office/drawing/2014/main" id="{1B15A8FE-3FD5-5F56-843E-0DB1107427E5}"/>
              </a:ext>
            </a:extLst>
          </p:cNvPr>
          <p:cNvPicPr>
            <a:picLocks noChangeAspect="1"/>
          </p:cNvPicPr>
          <p:nvPr/>
        </p:nvPicPr>
        <p:blipFill>
          <a:blip r:embed="rId4"/>
          <a:stretch>
            <a:fillRect/>
          </a:stretch>
        </p:blipFill>
        <p:spPr>
          <a:xfrm>
            <a:off x="917966" y="2742882"/>
            <a:ext cx="5178034" cy="3256647"/>
          </a:xfrm>
          <a:prstGeom prst="rect">
            <a:avLst/>
          </a:prstGeom>
        </p:spPr>
      </p:pic>
      <p:pic>
        <p:nvPicPr>
          <p:cNvPr id="12" name="Picture 11">
            <a:extLst>
              <a:ext uri="{FF2B5EF4-FFF2-40B4-BE49-F238E27FC236}">
                <a16:creationId xmlns:a16="http://schemas.microsoft.com/office/drawing/2014/main" id="{9057F2B2-D109-EEBC-8F78-80105CAC8D9B}"/>
              </a:ext>
            </a:extLst>
          </p:cNvPr>
          <p:cNvPicPr>
            <a:picLocks noChangeAspect="1"/>
          </p:cNvPicPr>
          <p:nvPr/>
        </p:nvPicPr>
        <p:blipFill>
          <a:blip r:embed="rId5"/>
          <a:stretch>
            <a:fillRect/>
          </a:stretch>
        </p:blipFill>
        <p:spPr>
          <a:xfrm>
            <a:off x="9143301" y="147591"/>
            <a:ext cx="2859272" cy="1066892"/>
          </a:xfrm>
          <a:prstGeom prst="rect">
            <a:avLst/>
          </a:prstGeom>
        </p:spPr>
      </p:pic>
    </p:spTree>
    <p:extLst>
      <p:ext uri="{BB962C8B-B14F-4D97-AF65-F5344CB8AC3E}">
        <p14:creationId xmlns:p14="http://schemas.microsoft.com/office/powerpoint/2010/main" val="431513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13D08-6F38-690D-F7E2-1BF8E3306315}"/>
              </a:ext>
            </a:extLst>
          </p:cNvPr>
          <p:cNvSpPr>
            <a:spLocks noGrp="1"/>
          </p:cNvSpPr>
          <p:nvPr>
            <p:ph type="title"/>
          </p:nvPr>
        </p:nvSpPr>
        <p:spPr/>
        <p:txBody>
          <a:bodyPr/>
          <a:lstStyle/>
          <a:p>
            <a:pPr marL="0" marR="0" lvl="0" indent="0" defTabSz="914400" rtl="0" eaLnBrk="1" fontAlgn="auto" latinLnBrk="0" hangingPunct="1">
              <a:lnSpc>
                <a:spcPct val="100000"/>
              </a:lnSpc>
              <a:spcBef>
                <a:spcPts val="0"/>
              </a:spcBef>
              <a:spcAft>
                <a:spcPts val="0"/>
              </a:spcAft>
              <a:tabLst/>
              <a:defRPr/>
            </a:pPr>
            <a:r>
              <a:rPr lang="en-GB" sz="3200" b="1" dirty="0">
                <a:solidFill>
                  <a:srgbClr val="005EB8"/>
                </a:solidFill>
                <a:latin typeface="Arial" panose="020B0604020202020204" pitchFamily="34" charset="0"/>
                <a:ea typeface="+mn-ea"/>
                <a:cs typeface="Arial" panose="020B0604020202020204" pitchFamily="34" charset="0"/>
              </a:rPr>
              <a:t>Key messages</a:t>
            </a:r>
            <a:br>
              <a:rPr kumimoji="0" lang="en-GB" sz="32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id="{97268F33-34C1-EBFD-C505-2F2FBA3626EE}"/>
              </a:ext>
            </a:extLst>
          </p:cNvPr>
          <p:cNvSpPr>
            <a:spLocks noGrp="1"/>
          </p:cNvSpPr>
          <p:nvPr>
            <p:ph idx="1"/>
          </p:nvPr>
        </p:nvSpPr>
        <p:spPr>
          <a:xfrm>
            <a:off x="105282" y="1174374"/>
            <a:ext cx="10515600" cy="5516746"/>
          </a:xfrm>
        </p:spPr>
        <p:txBody>
          <a:bodyPr>
            <a:normAutofit fontScale="55000" lnSpcReduction="20000"/>
          </a:bodyPr>
          <a:lstStyle/>
          <a:p>
            <a:r>
              <a:rPr lang="en-GB" sz="2600" dirty="0">
                <a:effectLst/>
                <a:latin typeface="Arial" panose="020B0604020202020204" pitchFamily="34" charset="0"/>
                <a:ea typeface="Calibri" panose="020F0502020204030204" pitchFamily="34" charset="0"/>
                <a:cs typeface="Arial" panose="020B0604020202020204" pitchFamily="34" charset="0"/>
              </a:rPr>
              <a:t>Know the guidance/quality standards.</a:t>
            </a:r>
          </a:p>
          <a:p>
            <a:endParaRPr lang="en-GB" sz="2600" dirty="0">
              <a:effectLst/>
              <a:latin typeface="Arial" panose="020B0604020202020204" pitchFamily="34" charset="0"/>
              <a:ea typeface="Calibri" panose="020F0502020204030204" pitchFamily="34" charset="0"/>
              <a:cs typeface="Arial" panose="020B0604020202020204" pitchFamily="34" charset="0"/>
            </a:endParaRPr>
          </a:p>
          <a:p>
            <a:r>
              <a:rPr lang="en-GB" sz="2600" dirty="0">
                <a:latin typeface="Arial" panose="020B0604020202020204" pitchFamily="34" charset="0"/>
                <a:ea typeface="Calibri" panose="020F0502020204030204" pitchFamily="34" charset="0"/>
                <a:cs typeface="Arial" panose="020B0604020202020204" pitchFamily="34" charset="0"/>
              </a:rPr>
              <a:t>Is your resus trolley fit for purpose? Accessible? Movable? 3 separate bags? Is it all together?</a:t>
            </a:r>
          </a:p>
          <a:p>
            <a:endParaRPr lang="en-GB" sz="2600" dirty="0">
              <a:latin typeface="Arial" panose="020B0604020202020204" pitchFamily="34" charset="0"/>
              <a:ea typeface="Calibri" panose="020F0502020204030204" pitchFamily="34" charset="0"/>
              <a:cs typeface="Arial" panose="020B0604020202020204" pitchFamily="34" charset="0"/>
            </a:endParaRPr>
          </a:p>
          <a:p>
            <a:r>
              <a:rPr lang="en-GB" sz="2600" dirty="0">
                <a:latin typeface="Arial" panose="020B0604020202020204" pitchFamily="34" charset="0"/>
                <a:ea typeface="Calibri" panose="020F0502020204030204" pitchFamily="34" charset="0"/>
                <a:cs typeface="Arial" panose="020B0604020202020204" pitchFamily="34" charset="0"/>
              </a:rPr>
              <a:t>Are all staff familiar with the resus equipment? Do they know what they are grabbing?</a:t>
            </a:r>
          </a:p>
          <a:p>
            <a:endParaRPr lang="en-GB" sz="2600" dirty="0">
              <a:latin typeface="Arial" panose="020B0604020202020204" pitchFamily="34" charset="0"/>
              <a:ea typeface="Calibri" panose="020F0502020204030204" pitchFamily="34" charset="0"/>
              <a:cs typeface="Arial" panose="020B0604020202020204" pitchFamily="34" charset="0"/>
            </a:endParaRPr>
          </a:p>
          <a:p>
            <a:r>
              <a:rPr lang="en-GB" sz="2600" dirty="0">
                <a:effectLst/>
                <a:latin typeface="Arial" panose="020B0604020202020204" pitchFamily="34" charset="0"/>
                <a:ea typeface="Calibri" panose="020F0502020204030204" pitchFamily="34" charset="0"/>
                <a:cs typeface="Arial" panose="020B0604020202020204" pitchFamily="34" charset="0"/>
              </a:rPr>
              <a:t>Do you have a local risk assessment for emergency equipment and dru</a:t>
            </a:r>
            <a:r>
              <a:rPr lang="en-GB" sz="2600" dirty="0">
                <a:latin typeface="Arial" panose="020B0604020202020204" pitchFamily="34" charset="0"/>
                <a:ea typeface="Calibri" panose="020F0502020204030204" pitchFamily="34" charset="0"/>
                <a:cs typeface="Arial" panose="020B0604020202020204" pitchFamily="34" charset="0"/>
              </a:rPr>
              <a:t>gs you need/do not need?</a:t>
            </a:r>
          </a:p>
          <a:p>
            <a:endParaRPr lang="en-GB" sz="2600" dirty="0">
              <a:latin typeface="Arial" panose="020B0604020202020204" pitchFamily="34" charset="0"/>
              <a:ea typeface="Calibri" panose="020F0502020204030204" pitchFamily="34" charset="0"/>
              <a:cs typeface="Arial" panose="020B0604020202020204" pitchFamily="34" charset="0"/>
            </a:endParaRPr>
          </a:p>
          <a:p>
            <a:r>
              <a:rPr lang="en-GB" sz="2600" dirty="0">
                <a:effectLst/>
                <a:latin typeface="Arial" panose="020B0604020202020204" pitchFamily="34" charset="0"/>
                <a:ea typeface="Calibri" panose="020F0502020204030204" pitchFamily="34" charset="0"/>
                <a:cs typeface="Arial" panose="020B0604020202020204" pitchFamily="34" charset="0"/>
              </a:rPr>
              <a:t>Have you considered simulation in your practice? </a:t>
            </a:r>
          </a:p>
          <a:p>
            <a:endParaRPr lang="en-GB" sz="2600" dirty="0">
              <a:effectLst/>
              <a:latin typeface="Arial" panose="020B0604020202020204" pitchFamily="34" charset="0"/>
              <a:ea typeface="Calibri" panose="020F0502020204030204" pitchFamily="34" charset="0"/>
              <a:cs typeface="Arial" panose="020B0604020202020204" pitchFamily="34" charset="0"/>
            </a:endParaRPr>
          </a:p>
          <a:p>
            <a:r>
              <a:rPr lang="en-GB" sz="2600" dirty="0">
                <a:effectLst/>
                <a:latin typeface="Arial" panose="020B0604020202020204" pitchFamily="34" charset="0"/>
                <a:ea typeface="Calibri" panose="020F0502020204030204" pitchFamily="34" charset="0"/>
                <a:cs typeface="Arial" panose="020B0604020202020204" pitchFamily="34" charset="0"/>
              </a:rPr>
              <a:t>Do you know where your panic buttons are? Is it easy to get help?</a:t>
            </a:r>
          </a:p>
          <a:p>
            <a:endParaRPr lang="en-GB" sz="2600" dirty="0">
              <a:effectLst/>
              <a:latin typeface="Arial" panose="020B0604020202020204" pitchFamily="34" charset="0"/>
              <a:ea typeface="Calibri" panose="020F0502020204030204" pitchFamily="34" charset="0"/>
              <a:cs typeface="Arial" panose="020B0604020202020204" pitchFamily="34" charset="0"/>
            </a:endParaRPr>
          </a:p>
          <a:p>
            <a:r>
              <a:rPr lang="en-GB" sz="2600" dirty="0">
                <a:latin typeface="Arial" panose="020B0604020202020204" pitchFamily="34" charset="0"/>
                <a:ea typeface="Calibri" panose="020F0502020204030204" pitchFamily="34" charset="0"/>
                <a:cs typeface="Arial" panose="020B0604020202020204" pitchFamily="34" charset="0"/>
              </a:rPr>
              <a:t>Do you have a robust process for checking the emergency equipment and drugs weekly and is this documented?</a:t>
            </a:r>
          </a:p>
          <a:p>
            <a:endParaRPr lang="en-GB" sz="2600" dirty="0">
              <a:latin typeface="Arial" panose="020B0604020202020204" pitchFamily="34" charset="0"/>
              <a:ea typeface="Calibri" panose="020F0502020204030204" pitchFamily="34" charset="0"/>
              <a:cs typeface="Arial" panose="020B0604020202020204" pitchFamily="34" charset="0"/>
            </a:endParaRPr>
          </a:p>
          <a:p>
            <a:r>
              <a:rPr lang="en-GB" sz="2600" dirty="0">
                <a:latin typeface="Arial" panose="020B0604020202020204" pitchFamily="34" charset="0"/>
                <a:ea typeface="Calibri" panose="020F0502020204030204" pitchFamily="34" charset="0"/>
                <a:cs typeface="Arial" panose="020B0604020202020204" pitchFamily="34" charset="0"/>
              </a:rPr>
              <a:t>If any advanced equipment or drugs are required, how do staff maintain/evidence skills/competence to use them? </a:t>
            </a:r>
          </a:p>
          <a:p>
            <a:endParaRPr lang="en-GB" sz="2600" dirty="0">
              <a:latin typeface="Arial" panose="020B0604020202020204" pitchFamily="34" charset="0"/>
              <a:ea typeface="Calibri" panose="020F050202020403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The lists are not exhaustive. Local experts should be consulted to ensure that appropriate equipment and drugs are available when they are needed, to enable provision of high-quality attempted resuscitation.</a:t>
            </a:r>
          </a:p>
          <a:p>
            <a:endParaRPr lang="en-GB" sz="26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GB" sz="2800" dirty="0">
                <a:effectLst/>
                <a:latin typeface="Arial" panose="020B0604020202020204" pitchFamily="34" charset="0"/>
                <a:ea typeface="Calibri" panose="020F0502020204030204" pitchFamily="34" charset="0"/>
                <a:cs typeface="Arial" panose="020B0604020202020204" pitchFamily="34" charset="0"/>
              </a:rPr>
              <a:t> </a:t>
            </a:r>
          </a:p>
        </p:txBody>
      </p:sp>
      <p:pic>
        <p:nvPicPr>
          <p:cNvPr id="6" name="Picture 5" descr="A picture containing text&#10;&#10;Description automatically generated">
            <a:extLst>
              <a:ext uri="{FF2B5EF4-FFF2-40B4-BE49-F238E27FC236}">
                <a16:creationId xmlns:a16="http://schemas.microsoft.com/office/drawing/2014/main" id="{58F2473F-69FF-00C2-2174-EC77FFFAF83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001516" y="166880"/>
            <a:ext cx="2857692" cy="1066563"/>
          </a:xfrm>
          <a:prstGeom prst="rect">
            <a:avLst/>
          </a:prstGeom>
        </p:spPr>
      </p:pic>
    </p:spTree>
    <p:extLst>
      <p:ext uri="{BB962C8B-B14F-4D97-AF65-F5344CB8AC3E}">
        <p14:creationId xmlns:p14="http://schemas.microsoft.com/office/powerpoint/2010/main" val="1826874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34E632C-58B0-B7B2-39AF-1B8E96AEB358}"/>
              </a:ext>
            </a:extLst>
          </p:cNvPr>
          <p:cNvSpPr>
            <a:spLocks noGrp="1"/>
          </p:cNvSpPr>
          <p:nvPr>
            <p:ph idx="1"/>
          </p:nvPr>
        </p:nvSpPr>
        <p:spPr/>
        <p:txBody>
          <a:bodyPr/>
          <a:lstStyle/>
          <a:p>
            <a:r>
              <a:rPr lang="en-GB" dirty="0"/>
              <a:t>Any Questions?</a:t>
            </a:r>
          </a:p>
        </p:txBody>
      </p:sp>
      <p:pic>
        <p:nvPicPr>
          <p:cNvPr id="3074" name="Picture 2" descr="The Art of Asking Questions">
            <a:extLst>
              <a:ext uri="{FF2B5EF4-FFF2-40B4-BE49-F238E27FC236}">
                <a16:creationId xmlns:a16="http://schemas.microsoft.com/office/drawing/2014/main" id="{B0A2A25E-F4B7-F02D-9389-3ABA5CF264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3232" y="1621806"/>
            <a:ext cx="6486144" cy="361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876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11045E-1986-CF6E-2967-2A4933655EF6}"/>
              </a:ext>
            </a:extLst>
          </p:cNvPr>
          <p:cNvSpPr>
            <a:spLocks noGrp="1"/>
          </p:cNvSpPr>
          <p:nvPr>
            <p:ph idx="1"/>
          </p:nvPr>
        </p:nvSpPr>
        <p:spPr>
          <a:xfrm>
            <a:off x="675643" y="1621806"/>
            <a:ext cx="11282809" cy="4351338"/>
          </a:xfrm>
        </p:spPr>
        <p:txBody>
          <a:bodyPr>
            <a:normAutofit/>
          </a:bodyPr>
          <a:lstStyle/>
          <a:p>
            <a:r>
              <a:rPr lang="en-GB" sz="3600" dirty="0">
                <a:latin typeface="+mn-lt"/>
              </a:rPr>
              <a:t>GPN/HCA Network Forum Tuesday 12</a:t>
            </a:r>
            <a:r>
              <a:rPr lang="en-GB" sz="3600" baseline="30000" dirty="0">
                <a:latin typeface="+mn-lt"/>
              </a:rPr>
              <a:t>th</a:t>
            </a:r>
            <a:r>
              <a:rPr lang="en-GB" sz="3600" dirty="0">
                <a:latin typeface="+mn-lt"/>
              </a:rPr>
              <a:t> March 1300-1400 MS Teams</a:t>
            </a:r>
          </a:p>
          <a:p>
            <a:pPr marL="0" indent="0">
              <a:buNone/>
            </a:pPr>
            <a:r>
              <a:rPr lang="en-GB" sz="2000" dirty="0">
                <a:latin typeface="+mn-lt"/>
              </a:rPr>
              <a:t>Denise </a:t>
            </a:r>
            <a:r>
              <a:rPr lang="en-GB" sz="2000" dirty="0" err="1">
                <a:latin typeface="+mn-lt"/>
              </a:rPr>
              <a:t>Woodd</a:t>
            </a:r>
            <a:r>
              <a:rPr lang="en-GB" sz="2000" dirty="0">
                <a:latin typeface="+mn-lt"/>
              </a:rPr>
              <a:t> </a:t>
            </a:r>
            <a:r>
              <a:rPr lang="en-GB" sz="2000" dirty="0">
                <a:effectLst/>
                <a:latin typeface="+mn-lt"/>
                <a:ea typeface="Calibri" panose="020F0502020204030204" pitchFamily="34" charset="0"/>
              </a:rPr>
              <a:t>RN, BSc (Hons), NDN, Independent Clinical Nurse Specialist, Leg Ulceration &amp; </a:t>
            </a:r>
            <a:r>
              <a:rPr lang="en-GB" sz="2000" dirty="0" err="1">
                <a:effectLst/>
                <a:latin typeface="+mn-lt"/>
                <a:ea typeface="Calibri" panose="020F0502020204030204" pitchFamily="34" charset="0"/>
              </a:rPr>
              <a:t>Woundcare</a:t>
            </a:r>
            <a:r>
              <a:rPr lang="en-GB" sz="2000" dirty="0">
                <a:effectLst/>
                <a:latin typeface="+mn-lt"/>
                <a:ea typeface="Calibri" panose="020F0502020204030204" pitchFamily="34" charset="0"/>
              </a:rPr>
              <a:t>+ NHS Portsmouth ICB</a:t>
            </a:r>
          </a:p>
          <a:p>
            <a:pPr marL="0" indent="0">
              <a:buNone/>
            </a:pPr>
            <a:endParaRPr lang="en-GB" sz="3600" dirty="0"/>
          </a:p>
          <a:p>
            <a:pPr marL="0" indent="0">
              <a:buNone/>
            </a:pPr>
            <a:r>
              <a:rPr lang="en-GB" sz="3600" dirty="0"/>
              <a:t>Discussion regarding recent LCS, and NICE guidance re automated dopplers. </a:t>
            </a:r>
          </a:p>
        </p:txBody>
      </p:sp>
      <p:sp>
        <p:nvSpPr>
          <p:cNvPr id="3" name="Title 2">
            <a:extLst>
              <a:ext uri="{FF2B5EF4-FFF2-40B4-BE49-F238E27FC236}">
                <a16:creationId xmlns:a16="http://schemas.microsoft.com/office/drawing/2014/main" id="{13DDA3B2-1243-47DF-FBEF-826B9076068E}"/>
              </a:ext>
            </a:extLst>
          </p:cNvPr>
          <p:cNvSpPr>
            <a:spLocks noGrp="1"/>
          </p:cNvSpPr>
          <p:nvPr>
            <p:ph type="title"/>
          </p:nvPr>
        </p:nvSpPr>
        <p:spPr/>
        <p:txBody>
          <a:bodyPr/>
          <a:lstStyle/>
          <a:p>
            <a:r>
              <a:rPr lang="en-GB" dirty="0"/>
              <a:t>Important Date for the diary</a:t>
            </a:r>
          </a:p>
        </p:txBody>
      </p:sp>
    </p:spTree>
    <p:extLst>
      <p:ext uri="{BB962C8B-B14F-4D97-AF65-F5344CB8AC3E}">
        <p14:creationId xmlns:p14="http://schemas.microsoft.com/office/powerpoint/2010/main" val="3955517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5D3E10-4955-88A1-CEAE-C0FEF08A5D79}"/>
              </a:ext>
            </a:extLst>
          </p:cNvPr>
          <p:cNvSpPr>
            <a:spLocks noGrp="1"/>
          </p:cNvSpPr>
          <p:nvPr>
            <p:ph type="ctrTitle"/>
          </p:nvPr>
        </p:nvSpPr>
        <p:spPr>
          <a:xfrm>
            <a:off x="443575" y="3166961"/>
            <a:ext cx="7976030" cy="1828193"/>
          </a:xfrm>
        </p:spPr>
        <p:txBody>
          <a:bodyPr/>
          <a:lstStyle/>
          <a:p>
            <a:r>
              <a:rPr lang="en-GB" sz="4400" dirty="0"/>
              <a:t>Quality standards for emergency management in primary care</a:t>
            </a:r>
          </a:p>
        </p:txBody>
      </p:sp>
    </p:spTree>
    <p:extLst>
      <p:ext uri="{BB962C8B-B14F-4D97-AF65-F5344CB8AC3E}">
        <p14:creationId xmlns:p14="http://schemas.microsoft.com/office/powerpoint/2010/main" val="474613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82B9C7-744D-0C0D-BD76-88BA68CAEAA2}"/>
              </a:ext>
            </a:extLst>
          </p:cNvPr>
          <p:cNvSpPr>
            <a:spLocks noGrp="1"/>
          </p:cNvSpPr>
          <p:nvPr>
            <p:ph idx="1"/>
          </p:nvPr>
        </p:nvSpPr>
        <p:spPr>
          <a:xfrm>
            <a:off x="675643" y="1621806"/>
            <a:ext cx="11272517" cy="4351338"/>
          </a:xfrm>
        </p:spPr>
        <p:txBody>
          <a:bodyPr/>
          <a:lstStyle/>
          <a:p>
            <a:r>
              <a:rPr lang="en-GB" dirty="0"/>
              <a:t>How often should you be checking your defibrillator, oxygen and emergency drugs? </a:t>
            </a:r>
          </a:p>
          <a:p>
            <a:r>
              <a:rPr lang="en-GB" dirty="0"/>
              <a:t>Who should be checking it?</a:t>
            </a:r>
          </a:p>
        </p:txBody>
      </p:sp>
      <p:pic>
        <p:nvPicPr>
          <p:cNvPr id="1030" name="Picture 6" descr="Philips HeartStart HS1 Semi Automatic AED With Slim Carry Case Defibrillator  - Defib4Life Ltd|Defibrillators and Defibrillator Pads">
            <a:extLst>
              <a:ext uri="{FF2B5EF4-FFF2-40B4-BE49-F238E27FC236}">
                <a16:creationId xmlns:a16="http://schemas.microsoft.com/office/drawing/2014/main" id="{92395031-AF6A-1631-5837-B6EFD11A4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336740"/>
            <a:ext cx="2365248" cy="23925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uy Medical Oxygen Cylinders Online | Gas Suppliers - BOC UK Official Shop">
            <a:extLst>
              <a:ext uri="{FF2B5EF4-FFF2-40B4-BE49-F238E27FC236}">
                <a16:creationId xmlns:a16="http://schemas.microsoft.com/office/drawing/2014/main" id="{A1EC1BD6-2DBE-C3A1-3830-579DAD7E6A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8848" y="2614914"/>
            <a:ext cx="3207509" cy="295683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ygnet ILS Resus Bag full kit contents*">
            <a:extLst>
              <a:ext uri="{FF2B5EF4-FFF2-40B4-BE49-F238E27FC236}">
                <a16:creationId xmlns:a16="http://schemas.microsoft.com/office/drawing/2014/main" id="{133A2BD4-0B96-4BF1-B94E-EE683ECBB1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3012" y="3429000"/>
            <a:ext cx="2725484" cy="2544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106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4AA2DC-7953-EB6C-837F-595BFC715637}"/>
              </a:ext>
            </a:extLst>
          </p:cNvPr>
          <p:cNvSpPr>
            <a:spLocks noGrp="1"/>
          </p:cNvSpPr>
          <p:nvPr>
            <p:ph idx="1"/>
          </p:nvPr>
        </p:nvSpPr>
        <p:spPr>
          <a:xfrm>
            <a:off x="675643" y="1621806"/>
            <a:ext cx="11235941" cy="4351338"/>
          </a:xfrm>
        </p:spPr>
        <p:txBody>
          <a:bodyPr/>
          <a:lstStyle/>
          <a:p>
            <a:r>
              <a:rPr lang="en-GB" dirty="0"/>
              <a:t>Who should be BLS trained in your practice?</a:t>
            </a:r>
          </a:p>
          <a:p>
            <a:r>
              <a:rPr lang="en-GB" dirty="0"/>
              <a:t>How often should this be updated?</a:t>
            </a:r>
          </a:p>
        </p:txBody>
      </p:sp>
      <p:pic>
        <p:nvPicPr>
          <p:cNvPr id="2050" name="Picture 2" descr="Why Training Employees Will Benefit Your Nursery - Nursery HR people">
            <a:extLst>
              <a:ext uri="{FF2B5EF4-FFF2-40B4-BE49-F238E27FC236}">
                <a16:creationId xmlns:a16="http://schemas.microsoft.com/office/drawing/2014/main" id="{EB88C897-406C-E9CE-5458-5E2DB5688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3328" y="2621280"/>
            <a:ext cx="7888224" cy="3243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8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EE4BEC-6EB2-C034-C02E-7FADFDFC3C73}"/>
              </a:ext>
            </a:extLst>
          </p:cNvPr>
          <p:cNvSpPr>
            <a:spLocks noGrp="1"/>
          </p:cNvSpPr>
          <p:nvPr>
            <p:ph idx="1"/>
          </p:nvPr>
        </p:nvSpPr>
        <p:spPr>
          <a:xfrm>
            <a:off x="675643" y="1621806"/>
            <a:ext cx="11101829" cy="4351338"/>
          </a:xfrm>
        </p:spPr>
        <p:txBody>
          <a:bodyPr/>
          <a:lstStyle/>
          <a:p>
            <a:r>
              <a:rPr lang="en-GB" dirty="0"/>
              <a:t>Should your emergency drugs be locked away?</a:t>
            </a:r>
          </a:p>
        </p:txBody>
      </p:sp>
      <p:pic>
        <p:nvPicPr>
          <p:cNvPr id="3074" name="Picture 2" descr="Keysecure KSWC3MD Steel Wall Cabinet Slam Shut Digital Lock">
            <a:extLst>
              <a:ext uri="{FF2B5EF4-FFF2-40B4-BE49-F238E27FC236}">
                <a16:creationId xmlns:a16="http://schemas.microsoft.com/office/drawing/2014/main" id="{774CB0D3-D09D-DE92-C2F2-F37BD08AD7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5457" y="2670048"/>
            <a:ext cx="5047488" cy="3633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262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DE0CBA-514D-1F3E-D026-58B397EDF69A}"/>
              </a:ext>
            </a:extLst>
          </p:cNvPr>
          <p:cNvSpPr>
            <a:spLocks noGrp="1"/>
          </p:cNvSpPr>
          <p:nvPr>
            <p:ph idx="1"/>
          </p:nvPr>
        </p:nvSpPr>
        <p:spPr>
          <a:xfrm>
            <a:off x="675643" y="804672"/>
            <a:ext cx="11187173" cy="5168472"/>
          </a:xfrm>
        </p:spPr>
        <p:txBody>
          <a:bodyPr>
            <a:normAutofit/>
          </a:bodyPr>
          <a:lstStyle/>
          <a:p>
            <a:r>
              <a:rPr lang="en-GB" dirty="0"/>
              <a:t>A member of the public comes to reception and asks to use your defib for a person who has collapsed down the road. What do you do?</a:t>
            </a:r>
          </a:p>
          <a:p>
            <a:pPr marL="0" indent="0">
              <a:buNone/>
            </a:pPr>
            <a:endParaRPr lang="en-GB" dirty="0"/>
          </a:p>
          <a:p>
            <a:pPr marL="514350" indent="-514350">
              <a:buAutoNum type="alphaUcParenR"/>
            </a:pPr>
            <a:r>
              <a:rPr lang="en-GB" dirty="0"/>
              <a:t>Say no, the equipment is expensive and may get lost or damaged but offer to call an ambulance.</a:t>
            </a:r>
          </a:p>
          <a:p>
            <a:pPr marL="514350" indent="-514350">
              <a:buAutoNum type="alphaUcParenR"/>
            </a:pPr>
            <a:endParaRPr lang="en-GB" dirty="0"/>
          </a:p>
          <a:p>
            <a:pPr marL="514350" indent="-514350">
              <a:buFont typeface="Arial" panose="020B0604020202020204" pitchFamily="34" charset="0"/>
              <a:buAutoNum type="alphaUcParenR"/>
            </a:pPr>
            <a:r>
              <a:rPr lang="en-GB" dirty="0"/>
              <a:t>Hand over the defib without delay. Asking them to return it.</a:t>
            </a:r>
          </a:p>
          <a:p>
            <a:pPr marL="514350" indent="-514350">
              <a:buAutoNum type="alphaUcParenR"/>
            </a:pPr>
            <a:endParaRPr lang="en-GB" dirty="0"/>
          </a:p>
          <a:p>
            <a:pPr marL="514350" indent="-514350">
              <a:buAutoNum type="alphaUcParenR"/>
            </a:pPr>
            <a:r>
              <a:rPr lang="en-GB" dirty="0"/>
              <a:t>Take the emergency drugs trolley, including the defib and assess the situation yourself.</a:t>
            </a:r>
          </a:p>
          <a:p>
            <a:pPr marL="0" indent="0">
              <a:buNone/>
            </a:pPr>
            <a:endParaRPr lang="en-GB" dirty="0"/>
          </a:p>
          <a:p>
            <a:pPr marL="514350" indent="-514350">
              <a:buAutoNum type="alphaUcParenR"/>
            </a:pPr>
            <a:endParaRPr lang="en-GB" dirty="0"/>
          </a:p>
          <a:p>
            <a:pPr marL="514350" indent="-514350">
              <a:buAutoNum type="alphaUcParenR"/>
            </a:pPr>
            <a:endParaRPr lang="en-GB" dirty="0"/>
          </a:p>
          <a:p>
            <a:pPr marL="514350" indent="-514350">
              <a:buAutoNum type="alphaUcParenR"/>
            </a:pPr>
            <a:endParaRPr lang="en-GB" dirty="0"/>
          </a:p>
        </p:txBody>
      </p:sp>
    </p:spTree>
    <p:extLst>
      <p:ext uri="{BB962C8B-B14F-4D97-AF65-F5344CB8AC3E}">
        <p14:creationId xmlns:p14="http://schemas.microsoft.com/office/powerpoint/2010/main" val="1146410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B40A75-F5A7-9734-8706-1C962C7249AC}"/>
              </a:ext>
            </a:extLst>
          </p:cNvPr>
          <p:cNvSpPr>
            <a:spLocks noGrp="1"/>
          </p:cNvSpPr>
          <p:nvPr>
            <p:ph idx="1"/>
          </p:nvPr>
        </p:nvSpPr>
        <p:spPr>
          <a:xfrm>
            <a:off x="675643" y="1621806"/>
            <a:ext cx="11248133" cy="4351338"/>
          </a:xfrm>
        </p:spPr>
        <p:txBody>
          <a:bodyPr/>
          <a:lstStyle/>
          <a:p>
            <a:r>
              <a:rPr lang="en-GB" dirty="0"/>
              <a:t>You used to cannulate in your old role 3 years ago. A patient now requires IV fluids in an emergency.</a:t>
            </a:r>
          </a:p>
          <a:p>
            <a:pPr marL="0" indent="0">
              <a:buNone/>
            </a:pPr>
            <a:endParaRPr lang="en-GB" dirty="0"/>
          </a:p>
          <a:p>
            <a:pPr marL="0" indent="0">
              <a:buNone/>
            </a:pPr>
            <a:r>
              <a:rPr lang="en-GB" dirty="0"/>
              <a:t>Should you cannulate?</a:t>
            </a:r>
          </a:p>
          <a:p>
            <a:pPr marL="0" indent="0">
              <a:buNone/>
            </a:pPr>
            <a:endParaRPr lang="en-GB" dirty="0"/>
          </a:p>
          <a:p>
            <a:pPr marL="0" indent="0">
              <a:buNone/>
            </a:pPr>
            <a:r>
              <a:rPr lang="en-GB" dirty="0"/>
              <a:t>What other factors need to be</a:t>
            </a:r>
          </a:p>
          <a:p>
            <a:pPr marL="0" indent="0">
              <a:buNone/>
            </a:pPr>
            <a:r>
              <a:rPr lang="en-GB" dirty="0"/>
              <a:t>considered?</a:t>
            </a:r>
          </a:p>
        </p:txBody>
      </p:sp>
      <p:pic>
        <p:nvPicPr>
          <p:cNvPr id="1026" name="Picture 2" descr="cannulate - Wiktionary, the free dictionary">
            <a:extLst>
              <a:ext uri="{FF2B5EF4-FFF2-40B4-BE49-F238E27FC236}">
                <a16:creationId xmlns:a16="http://schemas.microsoft.com/office/drawing/2014/main" id="{490CFC60-DDC8-4B1E-9259-AF70A08AF9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8350" y="2743200"/>
            <a:ext cx="5543550" cy="322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549830"/>
      </p:ext>
    </p:extLst>
  </p:cSld>
  <p:clrMapOvr>
    <a:masterClrMapping/>
  </p:clrMapOvr>
</p:sld>
</file>

<file path=ppt/theme/theme1.xml><?xml version="1.0" encoding="utf-8"?>
<a:theme xmlns:a="http://schemas.openxmlformats.org/drawingml/2006/main" name="Office Theme">
  <a:themeElements>
    <a:clrScheme name="HIoW">
      <a:dk1>
        <a:srgbClr val="003087"/>
      </a:dk1>
      <a:lt1>
        <a:srgbClr val="FFFFFF"/>
      </a:lt1>
      <a:dk2>
        <a:srgbClr val="41B6E6"/>
      </a:dk2>
      <a:lt2>
        <a:srgbClr val="E8EDEE"/>
      </a:lt2>
      <a:accent1>
        <a:srgbClr val="DA281C"/>
      </a:accent1>
      <a:accent2>
        <a:srgbClr val="78BE20"/>
      </a:accent2>
      <a:accent3>
        <a:srgbClr val="FFB81C"/>
      </a:accent3>
      <a:accent4>
        <a:srgbClr val="00A399"/>
      </a:accent4>
      <a:accent5>
        <a:srgbClr val="AE2473"/>
      </a:accent5>
      <a:accent6>
        <a:srgbClr val="768692"/>
      </a:accent6>
      <a:hlink>
        <a:srgbClr val="005EB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IoW-NHS slide deck v06 ICB.zip" id="{C6FCC0E9-34B1-BF43-849B-58B3091E244C}" vid="{EED9D61B-B392-1047-998E-9F0F1C9F87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2445</TotalTime>
  <Words>2064</Words>
  <Application>Microsoft Office PowerPoint</Application>
  <PresentationFormat>Widescreen</PresentationFormat>
  <Paragraphs>218</Paragraphs>
  <Slides>24</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Arial</vt:lpstr>
      <vt:lpstr>Calibri</vt:lpstr>
      <vt:lpstr>Calibri Light</vt:lpstr>
      <vt:lpstr>Courier New</vt:lpstr>
      <vt:lpstr>Open Sans</vt:lpstr>
      <vt:lpstr>Resus</vt:lpstr>
      <vt:lpstr>Times New Roman</vt:lpstr>
      <vt:lpstr>Office Theme</vt:lpstr>
      <vt:lpstr>Office Theme</vt:lpstr>
      <vt:lpstr>Office Theme</vt:lpstr>
      <vt:lpstr>Nurse Plenary Session</vt:lpstr>
      <vt:lpstr>PowerPoint Presentation</vt:lpstr>
      <vt:lpstr>Important Date for the diary</vt:lpstr>
      <vt:lpstr>Quality standards for emergency management in primary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Emergency drugs</vt:lpstr>
      <vt:lpstr>Other considerations. </vt:lpstr>
      <vt:lpstr>Resuscitation Council UK has received queries following inspections by the Care Quality Commission (CQC), regarding the storage and availability of emergency drugs on resuscitation trolleys.  </vt:lpstr>
      <vt:lpstr>PowerPoint Presentation</vt:lpstr>
      <vt:lpstr>PowerPoint Presentation</vt:lpstr>
      <vt:lpstr>All organisations providing primary care should have appropriate equipment and drugs for managing other life-threatening emergencies.</vt:lpstr>
      <vt:lpstr>Resuscitation Algorithms  </vt:lpstr>
      <vt:lpstr>Sepsis</vt:lpstr>
      <vt:lpstr>Key messages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LOVELL, Amy (NHS HAMPSHIRE AND ISLE OF WIGHT ICB - D9Y0V)</dc:creator>
  <cp:lastModifiedBy>HARTLEY, Holly (NHS HAMPSHIRE AND ISLE OF WIGHT ICB - D9Y0V)</cp:lastModifiedBy>
  <cp:revision>44</cp:revision>
  <dcterms:created xsi:type="dcterms:W3CDTF">2023-08-02T09:48:57Z</dcterms:created>
  <dcterms:modified xsi:type="dcterms:W3CDTF">2024-03-01T10:02:41Z</dcterms:modified>
</cp:coreProperties>
</file>