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omments/modernComment_7D4_83BA42A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9" r:id="rId4"/>
    <p:sldMasterId id="2147483809" r:id="rId5"/>
    <p:sldMasterId id="2147483829" r:id="rId6"/>
  </p:sldMasterIdLst>
  <p:notesMasterIdLst>
    <p:notesMasterId r:id="rId41"/>
  </p:notesMasterIdLst>
  <p:handoutMasterIdLst>
    <p:handoutMasterId r:id="rId42"/>
  </p:handoutMasterIdLst>
  <p:sldIdLst>
    <p:sldId id="1882" r:id="rId7"/>
    <p:sldId id="1867" r:id="rId8"/>
    <p:sldId id="1744" r:id="rId9"/>
    <p:sldId id="1893" r:id="rId10"/>
    <p:sldId id="1748" r:id="rId11"/>
    <p:sldId id="1749" r:id="rId12"/>
    <p:sldId id="1850" r:id="rId13"/>
    <p:sldId id="2004" r:id="rId14"/>
    <p:sldId id="1997" r:id="rId15"/>
    <p:sldId id="1879" r:id="rId16"/>
    <p:sldId id="1876" r:id="rId17"/>
    <p:sldId id="1755" r:id="rId18"/>
    <p:sldId id="1753" r:id="rId19"/>
    <p:sldId id="1858" r:id="rId20"/>
    <p:sldId id="1880" r:id="rId21"/>
    <p:sldId id="1647" r:id="rId22"/>
    <p:sldId id="1846" r:id="rId23"/>
    <p:sldId id="1649" r:id="rId24"/>
    <p:sldId id="1878" r:id="rId25"/>
    <p:sldId id="2005" r:id="rId26"/>
    <p:sldId id="2006" r:id="rId27"/>
    <p:sldId id="1881" r:id="rId28"/>
    <p:sldId id="1885" r:id="rId29"/>
    <p:sldId id="260" r:id="rId30"/>
    <p:sldId id="259" r:id="rId31"/>
    <p:sldId id="1874" r:id="rId32"/>
    <p:sldId id="1875" r:id="rId33"/>
    <p:sldId id="1697" r:id="rId34"/>
    <p:sldId id="1888" r:id="rId35"/>
    <p:sldId id="2007" r:id="rId36"/>
    <p:sldId id="1801" r:id="rId37"/>
    <p:sldId id="1652" r:id="rId38"/>
    <p:sldId id="1996" r:id="rId39"/>
    <p:sldId id="1734" r:id="rId40"/>
  </p:sldIdLst>
  <p:sldSz cx="12192000" cy="6858000"/>
  <p:notesSz cx="6858000" cy="9144000"/>
  <p:embeddedFontLst>
    <p:embeddedFont>
      <p:font typeface="Rubik" pitchFamily="2" charset="-79"/>
      <p:regular r:id="rId43"/>
      <p:bold r:id="rId44"/>
      <p:italic r:id="rId45"/>
      <p:boldItalic r:id="rId46"/>
    </p:embeddedFont>
    <p:embeddedFont>
      <p:font typeface="Rubik Light" pitchFamily="2" charset="-79"/>
      <p:regular r:id="rId47"/>
      <p:italic r:id="rId48"/>
    </p:embeddedFont>
    <p:embeddedFont>
      <p:font typeface="Rubik Medium" pitchFamily="2" charset="-79"/>
      <p:regular r:id="rId49"/>
      <p:italic r:id="rId50"/>
    </p:embeddedFont>
    <p:embeddedFont>
      <p:font typeface="Segoe UI" panose="020B05020402040202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LIENT DECK" id="{8C59EFF8-5422-4ED4-88E9-651F84219005}">
          <p14:sldIdLst>
            <p14:sldId id="1882"/>
            <p14:sldId id="1867"/>
            <p14:sldId id="1744"/>
            <p14:sldId id="1893"/>
            <p14:sldId id="1748"/>
            <p14:sldId id="1749"/>
            <p14:sldId id="1850"/>
            <p14:sldId id="2004"/>
            <p14:sldId id="1997"/>
            <p14:sldId id="1879"/>
            <p14:sldId id="1876"/>
            <p14:sldId id="1755"/>
            <p14:sldId id="1753"/>
            <p14:sldId id="1858"/>
            <p14:sldId id="1880"/>
            <p14:sldId id="1647"/>
            <p14:sldId id="1846"/>
            <p14:sldId id="1649"/>
            <p14:sldId id="1878"/>
            <p14:sldId id="2005"/>
            <p14:sldId id="2006"/>
            <p14:sldId id="1881"/>
            <p14:sldId id="1885"/>
            <p14:sldId id="260"/>
            <p14:sldId id="259"/>
            <p14:sldId id="1874"/>
            <p14:sldId id="1875"/>
            <p14:sldId id="1697"/>
            <p14:sldId id="1888"/>
            <p14:sldId id="2007"/>
            <p14:sldId id="1801"/>
            <p14:sldId id="1652"/>
            <p14:sldId id="1996"/>
            <p14:sldId id="1734"/>
          </p14:sldIdLst>
        </p14:section>
      </p14:sectionLst>
    </p:ext>
    <p:ext uri="{EFAFB233-063F-42B5-8137-9DF3F51BA10A}">
      <p15:sldGuideLst xmlns:p15="http://schemas.microsoft.com/office/powerpoint/2012/main">
        <p15:guide id="2" pos="3840" userDrawn="1">
          <p15:clr>
            <a:srgbClr val="A4A3A4"/>
          </p15:clr>
        </p15:guide>
        <p15:guide id="3" orient="horz" pos="2183" userDrawn="1">
          <p15:clr>
            <a:srgbClr val="A4A3A4"/>
          </p15:clr>
        </p15:guide>
        <p15:guide id="4" orient="horz" pos="25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82FF48-2542-77CC-F87B-B57592500E8C}" name="Nicola Jersche" initials="" userId="S::nicola.jersche@xylahealth.com::db7c8b12-d78f-4e76-ac6c-935de50d04b4" providerId="AD"/>
  <p188:author id="{250E40DC-1E2A-7709-8995-CE2440BBE2CE}" name="Antony Wood" initials="AW" userId="S::antony.wood@xylahealth.com::c75c0a45-efc7-4d22-b264-6905264ca9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ce Connolly" initials="AC" lastIdx="2" clrIdx="0">
    <p:extLst>
      <p:ext uri="{19B8F6BF-5375-455C-9EA6-DF929625EA0E}">
        <p15:presenceInfo xmlns:p15="http://schemas.microsoft.com/office/powerpoint/2012/main" userId="S::Alice.Connolly@xylahealth.com::cbb99d41-606d-40e6-a9e1-0407f6cae73e" providerId="AD"/>
      </p:ext>
    </p:extLst>
  </p:cmAuthor>
  <p:cmAuthor id="2" name="Bradley Hall" initials="BH" lastIdx="16" clrIdx="1">
    <p:extLst>
      <p:ext uri="{19B8F6BF-5375-455C-9EA6-DF929625EA0E}">
        <p15:presenceInfo xmlns:p15="http://schemas.microsoft.com/office/powerpoint/2012/main" userId="S::Bradley.Hall@xylahealth.com::2c137b16-b319-4aa8-afca-6d2b9e495564" providerId="AD"/>
      </p:ext>
    </p:extLst>
  </p:cmAuthor>
  <p:cmAuthor id="3" name="Robert Rout" initials="RR" lastIdx="6" clrIdx="2">
    <p:extLst>
      <p:ext uri="{19B8F6BF-5375-455C-9EA6-DF929625EA0E}">
        <p15:presenceInfo xmlns:p15="http://schemas.microsoft.com/office/powerpoint/2012/main" userId="S::robert.rout@xylahealth.com::a539692c-54e2-4aae-a986-1d07b56f95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AE9"/>
    <a:srgbClr val="E4DEE8"/>
    <a:srgbClr val="CBE0FF"/>
    <a:srgbClr val="E1A9D0"/>
    <a:srgbClr val="49234A"/>
    <a:srgbClr val="092E51"/>
    <a:srgbClr val="30B092"/>
    <a:srgbClr val="E2AA46"/>
    <a:srgbClr val="DAE1E8"/>
    <a:srgbClr val="2F7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789B8-3A7F-4D0E-9AA2-EA243ED7E0CA}" v="565" dt="2024-02-29T10:28:43.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77868" autoAdjust="0"/>
  </p:normalViewPr>
  <p:slideViewPr>
    <p:cSldViewPr snapToGrid="0">
      <p:cViewPr varScale="1">
        <p:scale>
          <a:sx n="52" d="100"/>
          <a:sy n="52" d="100"/>
        </p:scale>
        <p:origin x="1188" y="48"/>
      </p:cViewPr>
      <p:guideLst>
        <p:guide pos="3840"/>
        <p:guide orient="horz" pos="2183"/>
        <p:guide orient="horz" pos="25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tableStyles" Target="tableStyles.xml"/></Relationships>
</file>

<file path=ppt/comments/modernComment_7D4_83BA42A4.xml><?xml version="1.0" encoding="utf-8"?>
<p188:cmLst xmlns:a="http://schemas.openxmlformats.org/drawingml/2006/main" xmlns:r="http://schemas.openxmlformats.org/officeDocument/2006/relationships" xmlns:p188="http://schemas.microsoft.com/office/powerpoint/2018/8/main">
  <p188:cm id="{A198AC49-2655-4395-B632-1825A7A853A2}" authorId="{250E40DC-1E2A-7709-8995-CE2440BBE2CE}" created="2024-01-17T17:30:56.551">
    <pc:sldMkLst xmlns:pc="http://schemas.microsoft.com/office/powerpoint/2013/main/command">
      <pc:docMk/>
      <pc:sldMk cId="3043566507" sldId="1748"/>
    </pc:sldMkLst>
    <p188:replyLst>
      <p188:reply id="{54233819-F49F-47F0-80F1-A09DCEA54FBF}" authorId="{F782FF48-2542-77CC-F87B-B57592500E8C}" created="2024-01-17T17:48:49.473">
        <p188:txBody>
          <a:bodyPr/>
          <a:lstStyle/>
          <a:p>
            <a:r>
              <a:rPr lang="en-GB"/>
              <a:t>added</a:t>
            </a:r>
          </a:p>
        </p188:txBody>
      </p188:reply>
    </p188:replyLst>
    <p188:txBody>
      <a:bodyPr/>
      <a:lstStyle/>
      <a:p>
        <a:r>
          <a:rPr lang="en-GB"/>
          <a:t>[@Nicola Jersche] I would put 18-80 in the box to be clear</a:t>
        </a:r>
      </a:p>
    </p188:txBody>
  </p188:cm>
  <p188:cm id="{FDAE5138-59BE-421A-925A-1D04BA78EC73}" authorId="{250E40DC-1E2A-7709-8995-CE2440BBE2CE}" created="2024-01-17T17:32:46.399">
    <ac:deMkLst xmlns:ac="http://schemas.microsoft.com/office/drawing/2013/main/command">
      <pc:docMk xmlns:pc="http://schemas.microsoft.com/office/powerpoint/2013/main/command"/>
      <pc:sldMk xmlns:pc="http://schemas.microsoft.com/office/powerpoint/2013/main/command" cId="2210022052" sldId="2004"/>
      <ac:spMk id="4" creationId="{6B0E6E4E-FF87-6A41-AE63-699492FF0A81}"/>
    </ac:deMkLst>
    <p188:replyLst>
      <p188:reply id="{A08E2678-FE83-4917-8613-402AE30A9F35}" authorId="{F782FF48-2542-77CC-F87B-B57592500E8C}" created="2024-01-17T17:50:15.334">
        <p188:txBody>
          <a:bodyPr/>
          <a:lstStyle/>
          <a:p>
            <a:r>
              <a:rPr lang="en-GB"/>
              <a:t>This is for NDPP eligibility but I discuss the pathways for GDM dependant on blood test results </a:t>
            </a:r>
          </a:p>
        </p188:txBody>
      </p188:reply>
    </p188:replyLst>
    <p188:txBody>
      <a:bodyPr/>
      <a:lstStyle/>
      <a:p>
        <a:r>
          <a:rPr lang="en-GB"/>
          <a:t>[@Nicola Jersche]  Should we put GDM eligibility criteria at the top?</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AC5F8-F044-486B-8D5C-BA66C7036C7C}" type="doc">
      <dgm:prSet loTypeId="urn:microsoft.com/office/officeart/2005/8/layout/cycle8" loCatId="cycle" qsTypeId="urn:microsoft.com/office/officeart/2005/8/quickstyle/simple1" qsCatId="simple" csTypeId="urn:microsoft.com/office/officeart/2005/8/colors/accent1_2" csCatId="accent1" phldr="1"/>
      <dgm:spPr/>
    </dgm:pt>
    <dgm:pt modelId="{58507BEA-0001-4F37-8DED-EC259971D6A9}">
      <dgm:prSet phldrT="[Text]"/>
      <dgm:spPr>
        <a:solidFill>
          <a:srgbClr val="0A2F51"/>
        </a:solidFill>
      </dgm:spPr>
      <dgm:t>
        <a:bodyPr/>
        <a:lstStyle/>
        <a:p>
          <a:r>
            <a:rPr lang="en-GB">
              <a:latin typeface="Rubik" pitchFamily="2" charset="-79"/>
              <a:cs typeface="Rubik" pitchFamily="2" charset="-79"/>
            </a:rPr>
            <a:t>Diabetes UK</a:t>
          </a:r>
        </a:p>
      </dgm:t>
    </dgm:pt>
    <dgm:pt modelId="{524CCD01-320D-41A8-9273-D396DC5FEC39}" type="parTrans" cxnId="{C1872C2B-436C-4A1D-91F0-D850A45A5B15}">
      <dgm:prSet/>
      <dgm:spPr/>
      <dgm:t>
        <a:bodyPr/>
        <a:lstStyle/>
        <a:p>
          <a:endParaRPr lang="en-GB">
            <a:latin typeface="Rubik" pitchFamily="2" charset="-79"/>
            <a:cs typeface="Rubik" pitchFamily="2" charset="-79"/>
          </a:endParaRPr>
        </a:p>
      </dgm:t>
    </dgm:pt>
    <dgm:pt modelId="{A5C0BCB0-6772-49D5-811A-C5AE0F0BEFDC}" type="sibTrans" cxnId="{C1872C2B-436C-4A1D-91F0-D850A45A5B15}">
      <dgm:prSet/>
      <dgm:spPr/>
      <dgm:t>
        <a:bodyPr/>
        <a:lstStyle/>
        <a:p>
          <a:endParaRPr lang="en-GB">
            <a:latin typeface="Rubik" pitchFamily="2" charset="-79"/>
            <a:cs typeface="Rubik" pitchFamily="2" charset="-79"/>
          </a:endParaRPr>
        </a:p>
      </dgm:t>
    </dgm:pt>
    <dgm:pt modelId="{60B77E5C-E093-4069-934B-4951835535A0}">
      <dgm:prSet phldrT="[Text]"/>
      <dgm:spPr>
        <a:solidFill>
          <a:srgbClr val="30B092"/>
        </a:solidFill>
      </dgm:spPr>
      <dgm:t>
        <a:bodyPr/>
        <a:lstStyle/>
        <a:p>
          <a:r>
            <a:rPr lang="en-GB">
              <a:latin typeface="Rubik" pitchFamily="2" charset="-79"/>
              <a:cs typeface="Rubik" pitchFamily="2" charset="-79"/>
            </a:rPr>
            <a:t>Office for Health Improvement &amp; Disparities (OHID)</a:t>
          </a:r>
        </a:p>
      </dgm:t>
    </dgm:pt>
    <dgm:pt modelId="{876D1E61-6682-48A3-AEB8-1DE2D2DA8433}" type="parTrans" cxnId="{47C9A6E8-0F99-425F-AC97-4D3C23B1A6D5}">
      <dgm:prSet/>
      <dgm:spPr/>
      <dgm:t>
        <a:bodyPr/>
        <a:lstStyle/>
        <a:p>
          <a:endParaRPr lang="en-GB">
            <a:latin typeface="Rubik" pitchFamily="2" charset="-79"/>
            <a:cs typeface="Rubik" pitchFamily="2" charset="-79"/>
          </a:endParaRPr>
        </a:p>
      </dgm:t>
    </dgm:pt>
    <dgm:pt modelId="{FDC85A65-4CDE-4B66-AF92-6F57E1F84955}" type="sibTrans" cxnId="{47C9A6E8-0F99-425F-AC97-4D3C23B1A6D5}">
      <dgm:prSet/>
      <dgm:spPr/>
      <dgm:t>
        <a:bodyPr/>
        <a:lstStyle/>
        <a:p>
          <a:endParaRPr lang="en-GB">
            <a:latin typeface="Rubik" pitchFamily="2" charset="-79"/>
            <a:cs typeface="Rubik" pitchFamily="2" charset="-79"/>
          </a:endParaRPr>
        </a:p>
      </dgm:t>
    </dgm:pt>
    <dgm:pt modelId="{EA59224F-C243-4969-AE93-BEBF4B2D86DD}">
      <dgm:prSet phldrT="[Text]"/>
      <dgm:spPr>
        <a:solidFill>
          <a:srgbClr val="49234A"/>
        </a:solidFill>
      </dgm:spPr>
      <dgm:t>
        <a:bodyPr/>
        <a:lstStyle/>
        <a:p>
          <a:r>
            <a:rPr lang="en-GB">
              <a:latin typeface="Rubik" pitchFamily="2" charset="-79"/>
              <a:cs typeface="Rubik" pitchFamily="2" charset="-79"/>
            </a:rPr>
            <a:t>NHS England &amp; Improvement (NHSE&amp;I)</a:t>
          </a:r>
        </a:p>
      </dgm:t>
    </dgm:pt>
    <dgm:pt modelId="{62497D9F-62E2-4923-BDB9-9247455FAE26}" type="parTrans" cxnId="{620A2C6A-36C3-462F-8CF2-9C6E75A3BFC0}">
      <dgm:prSet/>
      <dgm:spPr/>
      <dgm:t>
        <a:bodyPr/>
        <a:lstStyle/>
        <a:p>
          <a:endParaRPr lang="en-GB">
            <a:latin typeface="Rubik" pitchFamily="2" charset="-79"/>
            <a:cs typeface="Rubik" pitchFamily="2" charset="-79"/>
          </a:endParaRPr>
        </a:p>
      </dgm:t>
    </dgm:pt>
    <dgm:pt modelId="{35350A4B-411A-4483-AE06-1FEE16644888}" type="sibTrans" cxnId="{620A2C6A-36C3-462F-8CF2-9C6E75A3BFC0}">
      <dgm:prSet/>
      <dgm:spPr/>
      <dgm:t>
        <a:bodyPr/>
        <a:lstStyle/>
        <a:p>
          <a:endParaRPr lang="en-GB">
            <a:latin typeface="Rubik" pitchFamily="2" charset="-79"/>
            <a:cs typeface="Rubik" pitchFamily="2" charset="-79"/>
          </a:endParaRPr>
        </a:p>
      </dgm:t>
    </dgm:pt>
    <dgm:pt modelId="{AF11C62C-3E9A-44DD-8652-358B9213C70B}" type="pres">
      <dgm:prSet presAssocID="{5AEAC5F8-F044-486B-8D5C-BA66C7036C7C}" presName="compositeShape" presStyleCnt="0">
        <dgm:presLayoutVars>
          <dgm:chMax val="7"/>
          <dgm:dir/>
          <dgm:resizeHandles val="exact"/>
        </dgm:presLayoutVars>
      </dgm:prSet>
      <dgm:spPr/>
    </dgm:pt>
    <dgm:pt modelId="{3D097FFC-E863-4D0B-8556-5DBB4A5B7193}" type="pres">
      <dgm:prSet presAssocID="{5AEAC5F8-F044-486B-8D5C-BA66C7036C7C}" presName="wedge1" presStyleLbl="node1" presStyleIdx="0" presStyleCnt="3"/>
      <dgm:spPr/>
    </dgm:pt>
    <dgm:pt modelId="{9BB7C49B-BC31-4C6B-B9D7-CD4ACF7084FE}" type="pres">
      <dgm:prSet presAssocID="{5AEAC5F8-F044-486B-8D5C-BA66C7036C7C}" presName="dummy1a" presStyleCnt="0"/>
      <dgm:spPr/>
    </dgm:pt>
    <dgm:pt modelId="{077C431B-B060-4530-BDF7-A4773199559B}" type="pres">
      <dgm:prSet presAssocID="{5AEAC5F8-F044-486B-8D5C-BA66C7036C7C}" presName="dummy1b" presStyleCnt="0"/>
      <dgm:spPr/>
    </dgm:pt>
    <dgm:pt modelId="{B359428D-A9CD-48EE-9C72-14D957711F65}" type="pres">
      <dgm:prSet presAssocID="{5AEAC5F8-F044-486B-8D5C-BA66C7036C7C}" presName="wedge1Tx" presStyleLbl="node1" presStyleIdx="0" presStyleCnt="3">
        <dgm:presLayoutVars>
          <dgm:chMax val="0"/>
          <dgm:chPref val="0"/>
          <dgm:bulletEnabled val="1"/>
        </dgm:presLayoutVars>
      </dgm:prSet>
      <dgm:spPr/>
    </dgm:pt>
    <dgm:pt modelId="{2315F596-EC14-4F45-9530-B07817CEA5B0}" type="pres">
      <dgm:prSet presAssocID="{5AEAC5F8-F044-486B-8D5C-BA66C7036C7C}" presName="wedge2" presStyleLbl="node1" presStyleIdx="1" presStyleCnt="3"/>
      <dgm:spPr/>
    </dgm:pt>
    <dgm:pt modelId="{3A71A621-E565-4E57-B19B-F2CE3C4BED19}" type="pres">
      <dgm:prSet presAssocID="{5AEAC5F8-F044-486B-8D5C-BA66C7036C7C}" presName="dummy2a" presStyleCnt="0"/>
      <dgm:spPr/>
    </dgm:pt>
    <dgm:pt modelId="{8A4C9C88-1EFF-4269-8FF3-2DAA72017F83}" type="pres">
      <dgm:prSet presAssocID="{5AEAC5F8-F044-486B-8D5C-BA66C7036C7C}" presName="dummy2b" presStyleCnt="0"/>
      <dgm:spPr/>
    </dgm:pt>
    <dgm:pt modelId="{8DDA5C84-CF55-4DCA-B3CF-B3D23249D70A}" type="pres">
      <dgm:prSet presAssocID="{5AEAC5F8-F044-486B-8D5C-BA66C7036C7C}" presName="wedge2Tx" presStyleLbl="node1" presStyleIdx="1" presStyleCnt="3">
        <dgm:presLayoutVars>
          <dgm:chMax val="0"/>
          <dgm:chPref val="0"/>
          <dgm:bulletEnabled val="1"/>
        </dgm:presLayoutVars>
      </dgm:prSet>
      <dgm:spPr/>
    </dgm:pt>
    <dgm:pt modelId="{ADE0BCFD-C470-419C-AA90-FAD6BE0116E6}" type="pres">
      <dgm:prSet presAssocID="{5AEAC5F8-F044-486B-8D5C-BA66C7036C7C}" presName="wedge3" presStyleLbl="node1" presStyleIdx="2" presStyleCnt="3"/>
      <dgm:spPr/>
    </dgm:pt>
    <dgm:pt modelId="{CEF55BF4-5CC7-4132-973B-6E5F1A162CD2}" type="pres">
      <dgm:prSet presAssocID="{5AEAC5F8-F044-486B-8D5C-BA66C7036C7C}" presName="dummy3a" presStyleCnt="0"/>
      <dgm:spPr/>
    </dgm:pt>
    <dgm:pt modelId="{C589852D-BF32-4454-ABA0-2C19134FB1A3}" type="pres">
      <dgm:prSet presAssocID="{5AEAC5F8-F044-486B-8D5C-BA66C7036C7C}" presName="dummy3b" presStyleCnt="0"/>
      <dgm:spPr/>
    </dgm:pt>
    <dgm:pt modelId="{DA56BB8B-C152-4604-9EB9-0A4017F86738}" type="pres">
      <dgm:prSet presAssocID="{5AEAC5F8-F044-486B-8D5C-BA66C7036C7C}" presName="wedge3Tx" presStyleLbl="node1" presStyleIdx="2" presStyleCnt="3">
        <dgm:presLayoutVars>
          <dgm:chMax val="0"/>
          <dgm:chPref val="0"/>
          <dgm:bulletEnabled val="1"/>
        </dgm:presLayoutVars>
      </dgm:prSet>
      <dgm:spPr/>
    </dgm:pt>
    <dgm:pt modelId="{C76335DE-C474-4AA3-B0D1-2F7FA95AB90F}" type="pres">
      <dgm:prSet presAssocID="{A5C0BCB0-6772-49D5-811A-C5AE0F0BEFDC}" presName="arrowWedge1" presStyleLbl="fgSibTrans2D1" presStyleIdx="0" presStyleCnt="3"/>
      <dgm:spPr>
        <a:solidFill>
          <a:srgbClr val="A6B5BF"/>
        </a:solidFill>
      </dgm:spPr>
    </dgm:pt>
    <dgm:pt modelId="{BB3514A6-4546-4AD4-A470-622FA2B3CD8A}" type="pres">
      <dgm:prSet presAssocID="{FDC85A65-4CDE-4B66-AF92-6F57E1F84955}" presName="arrowWedge2" presStyleLbl="fgSibTrans2D1" presStyleIdx="1" presStyleCnt="3"/>
      <dgm:spPr>
        <a:solidFill>
          <a:srgbClr val="A6B5BF"/>
        </a:solidFill>
      </dgm:spPr>
    </dgm:pt>
    <dgm:pt modelId="{3AD2C2D3-F781-4757-AF0D-A8988A1CEB94}" type="pres">
      <dgm:prSet presAssocID="{35350A4B-411A-4483-AE06-1FEE16644888}" presName="arrowWedge3" presStyleLbl="fgSibTrans2D1" presStyleIdx="2" presStyleCnt="3"/>
      <dgm:spPr>
        <a:solidFill>
          <a:srgbClr val="A6B5BF"/>
        </a:solidFill>
      </dgm:spPr>
    </dgm:pt>
  </dgm:ptLst>
  <dgm:cxnLst>
    <dgm:cxn modelId="{05CC7604-7A75-4163-B29E-C256D1D30DD8}" type="presOf" srcId="{60B77E5C-E093-4069-934B-4951835535A0}" destId="{2315F596-EC14-4F45-9530-B07817CEA5B0}" srcOrd="0" destOrd="0" presId="urn:microsoft.com/office/officeart/2005/8/layout/cycle8"/>
    <dgm:cxn modelId="{C1872C2B-436C-4A1D-91F0-D850A45A5B15}" srcId="{5AEAC5F8-F044-486B-8D5C-BA66C7036C7C}" destId="{58507BEA-0001-4F37-8DED-EC259971D6A9}" srcOrd="0" destOrd="0" parTransId="{524CCD01-320D-41A8-9273-D396DC5FEC39}" sibTransId="{A5C0BCB0-6772-49D5-811A-C5AE0F0BEFDC}"/>
    <dgm:cxn modelId="{B6559236-8374-4FDB-BC50-AFC1816684D7}" type="presOf" srcId="{EA59224F-C243-4969-AE93-BEBF4B2D86DD}" destId="{ADE0BCFD-C470-419C-AA90-FAD6BE0116E6}" srcOrd="0" destOrd="0" presId="urn:microsoft.com/office/officeart/2005/8/layout/cycle8"/>
    <dgm:cxn modelId="{DFD8BE5D-427E-48F8-97C8-05C2427BAC60}" type="presOf" srcId="{58507BEA-0001-4F37-8DED-EC259971D6A9}" destId="{B359428D-A9CD-48EE-9C72-14D957711F65}" srcOrd="1" destOrd="0" presId="urn:microsoft.com/office/officeart/2005/8/layout/cycle8"/>
    <dgm:cxn modelId="{27284744-67AE-40C2-B422-ADFC94DE35A0}" type="presOf" srcId="{EA59224F-C243-4969-AE93-BEBF4B2D86DD}" destId="{DA56BB8B-C152-4604-9EB9-0A4017F86738}" srcOrd="1" destOrd="0" presId="urn:microsoft.com/office/officeart/2005/8/layout/cycle8"/>
    <dgm:cxn modelId="{620A2C6A-36C3-462F-8CF2-9C6E75A3BFC0}" srcId="{5AEAC5F8-F044-486B-8D5C-BA66C7036C7C}" destId="{EA59224F-C243-4969-AE93-BEBF4B2D86DD}" srcOrd="2" destOrd="0" parTransId="{62497D9F-62E2-4923-BDB9-9247455FAE26}" sibTransId="{35350A4B-411A-4483-AE06-1FEE16644888}"/>
    <dgm:cxn modelId="{63F3A598-B45C-4FD3-BBAC-2F78F8C375C5}" type="presOf" srcId="{60B77E5C-E093-4069-934B-4951835535A0}" destId="{8DDA5C84-CF55-4DCA-B3CF-B3D23249D70A}" srcOrd="1" destOrd="0" presId="urn:microsoft.com/office/officeart/2005/8/layout/cycle8"/>
    <dgm:cxn modelId="{A156ADDF-2176-441D-A58A-990760AF3D93}" type="presOf" srcId="{5AEAC5F8-F044-486B-8D5C-BA66C7036C7C}" destId="{AF11C62C-3E9A-44DD-8652-358B9213C70B}" srcOrd="0" destOrd="0" presId="urn:microsoft.com/office/officeart/2005/8/layout/cycle8"/>
    <dgm:cxn modelId="{47C9A6E8-0F99-425F-AC97-4D3C23B1A6D5}" srcId="{5AEAC5F8-F044-486B-8D5C-BA66C7036C7C}" destId="{60B77E5C-E093-4069-934B-4951835535A0}" srcOrd="1" destOrd="0" parTransId="{876D1E61-6682-48A3-AEB8-1DE2D2DA8433}" sibTransId="{FDC85A65-4CDE-4B66-AF92-6F57E1F84955}"/>
    <dgm:cxn modelId="{C5C699EE-D15A-4A5A-9B77-8A45269DF4EB}" type="presOf" srcId="{58507BEA-0001-4F37-8DED-EC259971D6A9}" destId="{3D097FFC-E863-4D0B-8556-5DBB4A5B7193}" srcOrd="0" destOrd="0" presId="urn:microsoft.com/office/officeart/2005/8/layout/cycle8"/>
    <dgm:cxn modelId="{D1234599-6E76-464D-83C6-62B42DDF9E61}" type="presParOf" srcId="{AF11C62C-3E9A-44DD-8652-358B9213C70B}" destId="{3D097FFC-E863-4D0B-8556-5DBB4A5B7193}" srcOrd="0" destOrd="0" presId="urn:microsoft.com/office/officeart/2005/8/layout/cycle8"/>
    <dgm:cxn modelId="{0D15AE8D-5647-4B5D-8BBF-97D24E83E81A}" type="presParOf" srcId="{AF11C62C-3E9A-44DD-8652-358B9213C70B}" destId="{9BB7C49B-BC31-4C6B-B9D7-CD4ACF7084FE}" srcOrd="1" destOrd="0" presId="urn:microsoft.com/office/officeart/2005/8/layout/cycle8"/>
    <dgm:cxn modelId="{E9FF4FAD-60AC-4035-8480-194D608D3004}" type="presParOf" srcId="{AF11C62C-3E9A-44DD-8652-358B9213C70B}" destId="{077C431B-B060-4530-BDF7-A4773199559B}" srcOrd="2" destOrd="0" presId="urn:microsoft.com/office/officeart/2005/8/layout/cycle8"/>
    <dgm:cxn modelId="{31A2A9FF-BAA4-4CF0-9092-5F01A32C53CD}" type="presParOf" srcId="{AF11C62C-3E9A-44DD-8652-358B9213C70B}" destId="{B359428D-A9CD-48EE-9C72-14D957711F65}" srcOrd="3" destOrd="0" presId="urn:microsoft.com/office/officeart/2005/8/layout/cycle8"/>
    <dgm:cxn modelId="{96A3B748-3698-4ADC-A2D4-78B151468C94}" type="presParOf" srcId="{AF11C62C-3E9A-44DD-8652-358B9213C70B}" destId="{2315F596-EC14-4F45-9530-B07817CEA5B0}" srcOrd="4" destOrd="0" presId="urn:microsoft.com/office/officeart/2005/8/layout/cycle8"/>
    <dgm:cxn modelId="{B88EAAAF-A902-4001-A09C-831501FDF3A0}" type="presParOf" srcId="{AF11C62C-3E9A-44DD-8652-358B9213C70B}" destId="{3A71A621-E565-4E57-B19B-F2CE3C4BED19}" srcOrd="5" destOrd="0" presId="urn:microsoft.com/office/officeart/2005/8/layout/cycle8"/>
    <dgm:cxn modelId="{E2549C56-460B-4564-8AC5-61A4960FAAD0}" type="presParOf" srcId="{AF11C62C-3E9A-44DD-8652-358B9213C70B}" destId="{8A4C9C88-1EFF-4269-8FF3-2DAA72017F83}" srcOrd="6" destOrd="0" presId="urn:microsoft.com/office/officeart/2005/8/layout/cycle8"/>
    <dgm:cxn modelId="{B87737BC-2D7F-4284-823A-811CFA56E79D}" type="presParOf" srcId="{AF11C62C-3E9A-44DD-8652-358B9213C70B}" destId="{8DDA5C84-CF55-4DCA-B3CF-B3D23249D70A}" srcOrd="7" destOrd="0" presId="urn:microsoft.com/office/officeart/2005/8/layout/cycle8"/>
    <dgm:cxn modelId="{BE902E51-3983-4BB5-B8C2-A10176533463}" type="presParOf" srcId="{AF11C62C-3E9A-44DD-8652-358B9213C70B}" destId="{ADE0BCFD-C470-419C-AA90-FAD6BE0116E6}" srcOrd="8" destOrd="0" presId="urn:microsoft.com/office/officeart/2005/8/layout/cycle8"/>
    <dgm:cxn modelId="{28635B9A-7337-40A7-8747-7ACC2993BB19}" type="presParOf" srcId="{AF11C62C-3E9A-44DD-8652-358B9213C70B}" destId="{CEF55BF4-5CC7-4132-973B-6E5F1A162CD2}" srcOrd="9" destOrd="0" presId="urn:microsoft.com/office/officeart/2005/8/layout/cycle8"/>
    <dgm:cxn modelId="{BEDE3CEE-6780-4A17-8D1E-9CED722D9C65}" type="presParOf" srcId="{AF11C62C-3E9A-44DD-8652-358B9213C70B}" destId="{C589852D-BF32-4454-ABA0-2C19134FB1A3}" srcOrd="10" destOrd="0" presId="urn:microsoft.com/office/officeart/2005/8/layout/cycle8"/>
    <dgm:cxn modelId="{A4694D3F-67EC-48B7-A06B-8B4B9E7AB379}" type="presParOf" srcId="{AF11C62C-3E9A-44DD-8652-358B9213C70B}" destId="{DA56BB8B-C152-4604-9EB9-0A4017F86738}" srcOrd="11" destOrd="0" presId="urn:microsoft.com/office/officeart/2005/8/layout/cycle8"/>
    <dgm:cxn modelId="{AB830375-2C45-4A2E-AEED-1E44C93A77D4}" type="presParOf" srcId="{AF11C62C-3E9A-44DD-8652-358B9213C70B}" destId="{C76335DE-C474-4AA3-B0D1-2F7FA95AB90F}" srcOrd="12" destOrd="0" presId="urn:microsoft.com/office/officeart/2005/8/layout/cycle8"/>
    <dgm:cxn modelId="{9D9565A5-6A12-4017-B5A0-30F96EF865DD}" type="presParOf" srcId="{AF11C62C-3E9A-44DD-8652-358B9213C70B}" destId="{BB3514A6-4546-4AD4-A470-622FA2B3CD8A}" srcOrd="13" destOrd="0" presId="urn:microsoft.com/office/officeart/2005/8/layout/cycle8"/>
    <dgm:cxn modelId="{EA772FDE-7D72-47C4-9CF3-FA008CF28CD8}" type="presParOf" srcId="{AF11C62C-3E9A-44DD-8652-358B9213C70B}" destId="{3AD2C2D3-F781-4757-AF0D-A8988A1CEB9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77C209-D3F0-4EEE-8ABD-4A7A7FC968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282BA8D-83DA-4F23-85E5-597A85200C3A}">
      <dgm:prSet/>
      <dgm:spPr>
        <a:solidFill>
          <a:srgbClr val="0A2F51"/>
        </a:solidFill>
      </dgm:spPr>
      <dgm:t>
        <a:bodyPr/>
        <a:lstStyle/>
        <a:p>
          <a:r>
            <a:rPr lang="en-GB">
              <a:latin typeface="Rubik" pitchFamily="2" charset="-79"/>
              <a:cs typeface="Rubik" pitchFamily="2" charset="-79"/>
            </a:rPr>
            <a:t>❌ Previous diagnosis of T2DM</a:t>
          </a:r>
          <a:endParaRPr lang="en-US">
            <a:latin typeface="Rubik" pitchFamily="2" charset="-79"/>
            <a:cs typeface="Rubik" pitchFamily="2" charset="-79"/>
          </a:endParaRPr>
        </a:p>
      </dgm:t>
    </dgm:pt>
    <dgm:pt modelId="{BC057247-EB6B-4A3D-8A06-5A40A608993A}" type="parTrans" cxnId="{802BCC2E-4322-4B07-8975-E36984CB0633}">
      <dgm:prSet/>
      <dgm:spPr/>
      <dgm:t>
        <a:bodyPr/>
        <a:lstStyle/>
        <a:p>
          <a:endParaRPr lang="en-US">
            <a:latin typeface="Rubik" pitchFamily="2" charset="-79"/>
            <a:cs typeface="Rubik" pitchFamily="2" charset="-79"/>
          </a:endParaRPr>
        </a:p>
      </dgm:t>
    </dgm:pt>
    <dgm:pt modelId="{FAE21B97-B25F-4ABC-8155-49B4F8544D12}" type="sibTrans" cxnId="{802BCC2E-4322-4B07-8975-E36984CB0633}">
      <dgm:prSet/>
      <dgm:spPr/>
      <dgm:t>
        <a:bodyPr/>
        <a:lstStyle/>
        <a:p>
          <a:endParaRPr lang="en-US">
            <a:latin typeface="Rubik" pitchFamily="2" charset="-79"/>
            <a:cs typeface="Rubik" pitchFamily="2" charset="-79"/>
          </a:endParaRPr>
        </a:p>
      </dgm:t>
    </dgm:pt>
    <dgm:pt modelId="{051F5C7B-56A5-4E82-9318-7466FE4AC594}">
      <dgm:prSet/>
      <dgm:spPr>
        <a:solidFill>
          <a:srgbClr val="307D91"/>
        </a:solidFill>
      </dgm:spPr>
      <dgm:t>
        <a:bodyPr/>
        <a:lstStyle/>
        <a:p>
          <a:r>
            <a:rPr lang="en-GB">
              <a:latin typeface="Rubik" pitchFamily="2" charset="-79"/>
              <a:cs typeface="Rubik" pitchFamily="2" charset="-79"/>
            </a:rPr>
            <a:t>❌ Active eating disorder</a:t>
          </a:r>
          <a:endParaRPr lang="en-US">
            <a:latin typeface="Rubik" pitchFamily="2" charset="-79"/>
            <a:cs typeface="Rubik" pitchFamily="2" charset="-79"/>
          </a:endParaRPr>
        </a:p>
      </dgm:t>
    </dgm:pt>
    <dgm:pt modelId="{70CEEEB7-209D-4DC1-9315-7E41DDFEB7F1}" type="parTrans" cxnId="{0E87F8D8-95A1-45EE-BDFC-8805911255A6}">
      <dgm:prSet/>
      <dgm:spPr/>
      <dgm:t>
        <a:bodyPr/>
        <a:lstStyle/>
        <a:p>
          <a:endParaRPr lang="en-US">
            <a:latin typeface="Rubik" pitchFamily="2" charset="-79"/>
            <a:cs typeface="Rubik" pitchFamily="2" charset="-79"/>
          </a:endParaRPr>
        </a:p>
      </dgm:t>
    </dgm:pt>
    <dgm:pt modelId="{257230F6-7C35-4389-9EC3-7CCDCEA944A5}" type="sibTrans" cxnId="{0E87F8D8-95A1-45EE-BDFC-8805911255A6}">
      <dgm:prSet/>
      <dgm:spPr/>
      <dgm:t>
        <a:bodyPr/>
        <a:lstStyle/>
        <a:p>
          <a:endParaRPr lang="en-US">
            <a:latin typeface="Rubik" pitchFamily="2" charset="-79"/>
            <a:cs typeface="Rubik" pitchFamily="2" charset="-79"/>
          </a:endParaRPr>
        </a:p>
      </dgm:t>
    </dgm:pt>
    <dgm:pt modelId="{673D8472-433F-4A9A-B5FE-8F86A3E8E1DA}">
      <dgm:prSet/>
      <dgm:spPr>
        <a:solidFill>
          <a:srgbClr val="E1AA46"/>
        </a:solidFill>
      </dgm:spPr>
      <dgm:t>
        <a:bodyPr/>
        <a:lstStyle/>
        <a:p>
          <a:r>
            <a:rPr lang="en-GB">
              <a:latin typeface="Rubik" pitchFamily="2" charset="-79"/>
              <a:cs typeface="Rubik" pitchFamily="2" charset="-79"/>
            </a:rPr>
            <a:t>❌ Severe/moderate frailty</a:t>
          </a:r>
          <a:endParaRPr lang="en-US">
            <a:latin typeface="Rubik" pitchFamily="2" charset="-79"/>
            <a:cs typeface="Rubik" pitchFamily="2" charset="-79"/>
          </a:endParaRPr>
        </a:p>
      </dgm:t>
    </dgm:pt>
    <dgm:pt modelId="{454C32C6-768B-4E27-82C5-707851D79D45}" type="parTrans" cxnId="{184B9DAB-A23D-4BB1-84D8-EE8B154BD1FF}">
      <dgm:prSet/>
      <dgm:spPr/>
      <dgm:t>
        <a:bodyPr/>
        <a:lstStyle/>
        <a:p>
          <a:endParaRPr lang="en-US">
            <a:latin typeface="Rubik" pitchFamily="2" charset="-79"/>
            <a:cs typeface="Rubik" pitchFamily="2" charset="-79"/>
          </a:endParaRPr>
        </a:p>
      </dgm:t>
    </dgm:pt>
    <dgm:pt modelId="{160E46E6-27DB-4141-A7E1-3C5EFED5ED3F}" type="sibTrans" cxnId="{184B9DAB-A23D-4BB1-84D8-EE8B154BD1FF}">
      <dgm:prSet/>
      <dgm:spPr/>
      <dgm:t>
        <a:bodyPr/>
        <a:lstStyle/>
        <a:p>
          <a:endParaRPr lang="en-US">
            <a:latin typeface="Rubik" pitchFamily="2" charset="-79"/>
            <a:cs typeface="Rubik" pitchFamily="2" charset="-79"/>
          </a:endParaRPr>
        </a:p>
      </dgm:t>
    </dgm:pt>
    <dgm:pt modelId="{7D77667B-2DAB-42AB-8B20-4FEDD236B22F}">
      <dgm:prSet/>
      <dgm:spPr>
        <a:solidFill>
          <a:srgbClr val="30B092"/>
        </a:solidFill>
      </dgm:spPr>
      <dgm:t>
        <a:bodyPr/>
        <a:lstStyle/>
        <a:p>
          <a:r>
            <a:rPr lang="en-GB">
              <a:latin typeface="Rubik" pitchFamily="2" charset="-79"/>
              <a:cs typeface="Rubik" pitchFamily="2" charset="-79"/>
            </a:rPr>
            <a:t>❌ Undergone bariatric surgery in the last 2 years</a:t>
          </a:r>
          <a:endParaRPr lang="en-US">
            <a:latin typeface="Rubik" pitchFamily="2" charset="-79"/>
            <a:cs typeface="Rubik" pitchFamily="2" charset="-79"/>
          </a:endParaRPr>
        </a:p>
      </dgm:t>
    </dgm:pt>
    <dgm:pt modelId="{0DC29A2A-DF9D-457B-B162-85438BF1C3B7}" type="parTrans" cxnId="{DC4A88A0-0204-4237-890B-1A3994C01817}">
      <dgm:prSet/>
      <dgm:spPr/>
      <dgm:t>
        <a:bodyPr/>
        <a:lstStyle/>
        <a:p>
          <a:endParaRPr lang="en-US">
            <a:latin typeface="Rubik" pitchFamily="2" charset="-79"/>
            <a:cs typeface="Rubik" pitchFamily="2" charset="-79"/>
          </a:endParaRPr>
        </a:p>
      </dgm:t>
    </dgm:pt>
    <dgm:pt modelId="{CCA82575-C6C1-4C2F-A980-1BD7C9B3F0A0}" type="sibTrans" cxnId="{DC4A88A0-0204-4237-890B-1A3994C01817}">
      <dgm:prSet/>
      <dgm:spPr/>
      <dgm:t>
        <a:bodyPr/>
        <a:lstStyle/>
        <a:p>
          <a:endParaRPr lang="en-US">
            <a:latin typeface="Rubik" pitchFamily="2" charset="-79"/>
            <a:cs typeface="Rubik" pitchFamily="2" charset="-79"/>
          </a:endParaRPr>
        </a:p>
      </dgm:t>
    </dgm:pt>
    <dgm:pt modelId="{401BF52B-1782-42AA-9CD8-672A5650A1A8}">
      <dgm:prSet/>
      <dgm:spPr>
        <a:solidFill>
          <a:srgbClr val="49234A"/>
        </a:solidFill>
      </dgm:spPr>
      <dgm:t>
        <a:bodyPr/>
        <a:lstStyle/>
        <a:p>
          <a:r>
            <a:rPr lang="en-GB" dirty="0">
              <a:solidFill>
                <a:schemeClr val="tx1"/>
              </a:solidFill>
              <a:highlight>
                <a:srgbClr val="FFFF00"/>
              </a:highlight>
              <a:latin typeface="Rubik" pitchFamily="2" charset="-79"/>
              <a:cs typeface="Rubik" pitchFamily="2" charset="-79"/>
            </a:rPr>
            <a:t>❌ Pregnant…   </a:t>
          </a:r>
          <a:endParaRPr lang="en-US" dirty="0">
            <a:solidFill>
              <a:schemeClr val="tx1"/>
            </a:solidFill>
            <a:highlight>
              <a:srgbClr val="FFFF00"/>
            </a:highlight>
            <a:latin typeface="Rubik" pitchFamily="2" charset="-79"/>
            <a:cs typeface="Rubik" pitchFamily="2" charset="-79"/>
          </a:endParaRPr>
        </a:p>
      </dgm:t>
    </dgm:pt>
    <dgm:pt modelId="{A9D979D0-E549-40B9-A13A-E03344DEE900}" type="parTrans" cxnId="{C39BC770-89E2-4956-8938-A20F45FB258B}">
      <dgm:prSet/>
      <dgm:spPr/>
      <dgm:t>
        <a:bodyPr/>
        <a:lstStyle/>
        <a:p>
          <a:endParaRPr lang="en-US">
            <a:latin typeface="Rubik" pitchFamily="2" charset="-79"/>
            <a:cs typeface="Rubik" pitchFamily="2" charset="-79"/>
          </a:endParaRPr>
        </a:p>
      </dgm:t>
    </dgm:pt>
    <dgm:pt modelId="{3F75C817-3A45-4DBC-859D-09E278DD1A82}" type="sibTrans" cxnId="{C39BC770-89E2-4956-8938-A20F45FB258B}">
      <dgm:prSet/>
      <dgm:spPr/>
      <dgm:t>
        <a:bodyPr/>
        <a:lstStyle/>
        <a:p>
          <a:endParaRPr lang="en-US">
            <a:latin typeface="Rubik" pitchFamily="2" charset="-79"/>
            <a:cs typeface="Rubik" pitchFamily="2" charset="-79"/>
          </a:endParaRPr>
        </a:p>
      </dgm:t>
    </dgm:pt>
    <dgm:pt modelId="{1CA899AA-AF08-4CC8-806C-E56820F29E88}">
      <dgm:prSet/>
      <dgm:spPr>
        <a:solidFill>
          <a:srgbClr val="A6B5BF"/>
        </a:solidFill>
      </dgm:spPr>
      <dgm:t>
        <a:bodyPr/>
        <a:lstStyle/>
        <a:p>
          <a:r>
            <a:rPr lang="en-GB">
              <a:latin typeface="Rubik" pitchFamily="2" charset="-79"/>
              <a:cs typeface="Rubik" pitchFamily="2" charset="-79"/>
            </a:rPr>
            <a:t>❌ &lt;18-years-old</a:t>
          </a:r>
          <a:endParaRPr lang="en-US">
            <a:latin typeface="Rubik" pitchFamily="2" charset="-79"/>
            <a:cs typeface="Rubik" pitchFamily="2" charset="-79"/>
          </a:endParaRPr>
        </a:p>
      </dgm:t>
    </dgm:pt>
    <dgm:pt modelId="{629D8C9B-4E7D-4109-B289-D1C39EEEF449}" type="parTrans" cxnId="{84592B3C-E3DD-49A4-AD5D-C66F17000BEC}">
      <dgm:prSet/>
      <dgm:spPr/>
      <dgm:t>
        <a:bodyPr/>
        <a:lstStyle/>
        <a:p>
          <a:endParaRPr lang="en-US">
            <a:latin typeface="Rubik" pitchFamily="2" charset="-79"/>
            <a:cs typeface="Rubik" pitchFamily="2" charset="-79"/>
          </a:endParaRPr>
        </a:p>
      </dgm:t>
    </dgm:pt>
    <dgm:pt modelId="{164201AB-F3F2-4E13-8D35-21BBD535C5A9}" type="sibTrans" cxnId="{84592B3C-E3DD-49A4-AD5D-C66F17000BEC}">
      <dgm:prSet/>
      <dgm:spPr/>
      <dgm:t>
        <a:bodyPr/>
        <a:lstStyle/>
        <a:p>
          <a:endParaRPr lang="en-US">
            <a:latin typeface="Rubik" pitchFamily="2" charset="-79"/>
            <a:cs typeface="Rubik" pitchFamily="2" charset="-79"/>
          </a:endParaRPr>
        </a:p>
      </dgm:t>
    </dgm:pt>
    <dgm:pt modelId="{A5526000-0A31-4F8B-9092-3FA43FDAA1E8}" type="pres">
      <dgm:prSet presAssocID="{D477C209-D3F0-4EEE-8ABD-4A7A7FC96896}" presName="linear" presStyleCnt="0">
        <dgm:presLayoutVars>
          <dgm:animLvl val="lvl"/>
          <dgm:resizeHandles val="exact"/>
        </dgm:presLayoutVars>
      </dgm:prSet>
      <dgm:spPr/>
    </dgm:pt>
    <dgm:pt modelId="{EFC60BB4-B46F-4E7C-8E19-9CE667CCE890}" type="pres">
      <dgm:prSet presAssocID="{9282BA8D-83DA-4F23-85E5-597A85200C3A}" presName="parentText" presStyleLbl="node1" presStyleIdx="0" presStyleCnt="6">
        <dgm:presLayoutVars>
          <dgm:chMax val="0"/>
          <dgm:bulletEnabled val="1"/>
        </dgm:presLayoutVars>
      </dgm:prSet>
      <dgm:spPr/>
    </dgm:pt>
    <dgm:pt modelId="{6658DC25-E4D3-4CFD-B692-5C5224516259}" type="pres">
      <dgm:prSet presAssocID="{FAE21B97-B25F-4ABC-8155-49B4F8544D12}" presName="spacer" presStyleCnt="0"/>
      <dgm:spPr/>
    </dgm:pt>
    <dgm:pt modelId="{AB8D318E-3F79-47A7-A37C-3D257DCC8199}" type="pres">
      <dgm:prSet presAssocID="{051F5C7B-56A5-4E82-9318-7466FE4AC594}" presName="parentText" presStyleLbl="node1" presStyleIdx="1" presStyleCnt="6" custLinFactNeighborX="-190">
        <dgm:presLayoutVars>
          <dgm:chMax val="0"/>
          <dgm:bulletEnabled val="1"/>
        </dgm:presLayoutVars>
      </dgm:prSet>
      <dgm:spPr/>
    </dgm:pt>
    <dgm:pt modelId="{5F598C12-A36E-415D-9BAD-229511BDF687}" type="pres">
      <dgm:prSet presAssocID="{257230F6-7C35-4389-9EC3-7CCDCEA944A5}" presName="spacer" presStyleCnt="0"/>
      <dgm:spPr/>
    </dgm:pt>
    <dgm:pt modelId="{E557E7F9-82BE-4D14-BF67-994CB71CCE64}" type="pres">
      <dgm:prSet presAssocID="{673D8472-433F-4A9A-B5FE-8F86A3E8E1DA}" presName="parentText" presStyleLbl="node1" presStyleIdx="2" presStyleCnt="6">
        <dgm:presLayoutVars>
          <dgm:chMax val="0"/>
          <dgm:bulletEnabled val="1"/>
        </dgm:presLayoutVars>
      </dgm:prSet>
      <dgm:spPr/>
    </dgm:pt>
    <dgm:pt modelId="{DFEC9BE9-ADA4-434A-9F88-7C91B0200256}" type="pres">
      <dgm:prSet presAssocID="{160E46E6-27DB-4141-A7E1-3C5EFED5ED3F}" presName="spacer" presStyleCnt="0"/>
      <dgm:spPr/>
    </dgm:pt>
    <dgm:pt modelId="{5EBFBAD4-7F50-4A18-B3A6-BF3034FAEAD5}" type="pres">
      <dgm:prSet presAssocID="{7D77667B-2DAB-42AB-8B20-4FEDD236B22F}" presName="parentText" presStyleLbl="node1" presStyleIdx="3" presStyleCnt="6">
        <dgm:presLayoutVars>
          <dgm:chMax val="0"/>
          <dgm:bulletEnabled val="1"/>
        </dgm:presLayoutVars>
      </dgm:prSet>
      <dgm:spPr/>
    </dgm:pt>
    <dgm:pt modelId="{7F7A74CD-A0C3-4E77-8E23-10A34254EAE7}" type="pres">
      <dgm:prSet presAssocID="{CCA82575-C6C1-4C2F-A980-1BD7C9B3F0A0}" presName="spacer" presStyleCnt="0"/>
      <dgm:spPr/>
    </dgm:pt>
    <dgm:pt modelId="{96049099-E685-4CA8-A001-94442C0E972B}" type="pres">
      <dgm:prSet presAssocID="{401BF52B-1782-42AA-9CD8-672A5650A1A8}" presName="parentText" presStyleLbl="node1" presStyleIdx="4" presStyleCnt="6">
        <dgm:presLayoutVars>
          <dgm:chMax val="0"/>
          <dgm:bulletEnabled val="1"/>
        </dgm:presLayoutVars>
      </dgm:prSet>
      <dgm:spPr/>
    </dgm:pt>
    <dgm:pt modelId="{CFC08B83-2628-45BB-BEF2-0D5D0EF256CA}" type="pres">
      <dgm:prSet presAssocID="{3F75C817-3A45-4DBC-859D-09E278DD1A82}" presName="spacer" presStyleCnt="0"/>
      <dgm:spPr/>
    </dgm:pt>
    <dgm:pt modelId="{80B6ED26-0167-494C-9A69-17F0E3C280B5}" type="pres">
      <dgm:prSet presAssocID="{1CA899AA-AF08-4CC8-806C-E56820F29E88}" presName="parentText" presStyleLbl="node1" presStyleIdx="5" presStyleCnt="6">
        <dgm:presLayoutVars>
          <dgm:chMax val="0"/>
          <dgm:bulletEnabled val="1"/>
        </dgm:presLayoutVars>
      </dgm:prSet>
      <dgm:spPr/>
    </dgm:pt>
  </dgm:ptLst>
  <dgm:cxnLst>
    <dgm:cxn modelId="{802BCC2E-4322-4B07-8975-E36984CB0633}" srcId="{D477C209-D3F0-4EEE-8ABD-4A7A7FC96896}" destId="{9282BA8D-83DA-4F23-85E5-597A85200C3A}" srcOrd="0" destOrd="0" parTransId="{BC057247-EB6B-4A3D-8A06-5A40A608993A}" sibTransId="{FAE21B97-B25F-4ABC-8155-49B4F8544D12}"/>
    <dgm:cxn modelId="{84592B3C-E3DD-49A4-AD5D-C66F17000BEC}" srcId="{D477C209-D3F0-4EEE-8ABD-4A7A7FC96896}" destId="{1CA899AA-AF08-4CC8-806C-E56820F29E88}" srcOrd="5" destOrd="0" parTransId="{629D8C9B-4E7D-4109-B289-D1C39EEEF449}" sibTransId="{164201AB-F3F2-4E13-8D35-21BBD535C5A9}"/>
    <dgm:cxn modelId="{A5DD2763-7A11-4796-A200-F3A6A35D51BF}" type="presOf" srcId="{673D8472-433F-4A9A-B5FE-8F86A3E8E1DA}" destId="{E557E7F9-82BE-4D14-BF67-994CB71CCE64}" srcOrd="0" destOrd="0" presId="urn:microsoft.com/office/officeart/2005/8/layout/vList2"/>
    <dgm:cxn modelId="{EFB83F4F-FBA0-4073-B559-3179FF684C2E}" type="presOf" srcId="{401BF52B-1782-42AA-9CD8-672A5650A1A8}" destId="{96049099-E685-4CA8-A001-94442C0E972B}" srcOrd="0" destOrd="0" presId="urn:microsoft.com/office/officeart/2005/8/layout/vList2"/>
    <dgm:cxn modelId="{C39BC770-89E2-4956-8938-A20F45FB258B}" srcId="{D477C209-D3F0-4EEE-8ABD-4A7A7FC96896}" destId="{401BF52B-1782-42AA-9CD8-672A5650A1A8}" srcOrd="4" destOrd="0" parTransId="{A9D979D0-E549-40B9-A13A-E03344DEE900}" sibTransId="{3F75C817-3A45-4DBC-859D-09E278DD1A82}"/>
    <dgm:cxn modelId="{14003F51-2C69-442A-A83F-6A6E888F5F4E}" type="presOf" srcId="{7D77667B-2DAB-42AB-8B20-4FEDD236B22F}" destId="{5EBFBAD4-7F50-4A18-B3A6-BF3034FAEAD5}" srcOrd="0" destOrd="0" presId="urn:microsoft.com/office/officeart/2005/8/layout/vList2"/>
    <dgm:cxn modelId="{543FB554-3019-4F91-8704-5D1D25112202}" type="presOf" srcId="{051F5C7B-56A5-4E82-9318-7466FE4AC594}" destId="{AB8D318E-3F79-47A7-A37C-3D257DCC8199}" srcOrd="0" destOrd="0" presId="urn:microsoft.com/office/officeart/2005/8/layout/vList2"/>
    <dgm:cxn modelId="{DC4A88A0-0204-4237-890B-1A3994C01817}" srcId="{D477C209-D3F0-4EEE-8ABD-4A7A7FC96896}" destId="{7D77667B-2DAB-42AB-8B20-4FEDD236B22F}" srcOrd="3" destOrd="0" parTransId="{0DC29A2A-DF9D-457B-B162-85438BF1C3B7}" sibTransId="{CCA82575-C6C1-4C2F-A980-1BD7C9B3F0A0}"/>
    <dgm:cxn modelId="{184B9DAB-A23D-4BB1-84D8-EE8B154BD1FF}" srcId="{D477C209-D3F0-4EEE-8ABD-4A7A7FC96896}" destId="{673D8472-433F-4A9A-B5FE-8F86A3E8E1DA}" srcOrd="2" destOrd="0" parTransId="{454C32C6-768B-4E27-82C5-707851D79D45}" sibTransId="{160E46E6-27DB-4141-A7E1-3C5EFED5ED3F}"/>
    <dgm:cxn modelId="{F7CA9DB0-238B-4F9B-8F9C-63D256D71028}" type="presOf" srcId="{1CA899AA-AF08-4CC8-806C-E56820F29E88}" destId="{80B6ED26-0167-494C-9A69-17F0E3C280B5}" srcOrd="0" destOrd="0" presId="urn:microsoft.com/office/officeart/2005/8/layout/vList2"/>
    <dgm:cxn modelId="{62A0E7CB-4924-49D3-83F0-9388237F71CC}" type="presOf" srcId="{9282BA8D-83DA-4F23-85E5-597A85200C3A}" destId="{EFC60BB4-B46F-4E7C-8E19-9CE667CCE890}" srcOrd="0" destOrd="0" presId="urn:microsoft.com/office/officeart/2005/8/layout/vList2"/>
    <dgm:cxn modelId="{0E87F8D8-95A1-45EE-BDFC-8805911255A6}" srcId="{D477C209-D3F0-4EEE-8ABD-4A7A7FC96896}" destId="{051F5C7B-56A5-4E82-9318-7466FE4AC594}" srcOrd="1" destOrd="0" parTransId="{70CEEEB7-209D-4DC1-9315-7E41DDFEB7F1}" sibTransId="{257230F6-7C35-4389-9EC3-7CCDCEA944A5}"/>
    <dgm:cxn modelId="{B53851DB-8CEC-40DB-AB38-C0DAF5AB3E24}" type="presOf" srcId="{D477C209-D3F0-4EEE-8ABD-4A7A7FC96896}" destId="{A5526000-0A31-4F8B-9092-3FA43FDAA1E8}" srcOrd="0" destOrd="0" presId="urn:microsoft.com/office/officeart/2005/8/layout/vList2"/>
    <dgm:cxn modelId="{243EEF83-DC8A-4F4B-A41D-410D61A91603}" type="presParOf" srcId="{A5526000-0A31-4F8B-9092-3FA43FDAA1E8}" destId="{EFC60BB4-B46F-4E7C-8E19-9CE667CCE890}" srcOrd="0" destOrd="0" presId="urn:microsoft.com/office/officeart/2005/8/layout/vList2"/>
    <dgm:cxn modelId="{54BFAA54-6111-4B1C-B7B1-23A8C52699B1}" type="presParOf" srcId="{A5526000-0A31-4F8B-9092-3FA43FDAA1E8}" destId="{6658DC25-E4D3-4CFD-B692-5C5224516259}" srcOrd="1" destOrd="0" presId="urn:microsoft.com/office/officeart/2005/8/layout/vList2"/>
    <dgm:cxn modelId="{7E838285-4A0B-437A-9ECF-4C7CD237E42C}" type="presParOf" srcId="{A5526000-0A31-4F8B-9092-3FA43FDAA1E8}" destId="{AB8D318E-3F79-47A7-A37C-3D257DCC8199}" srcOrd="2" destOrd="0" presId="urn:microsoft.com/office/officeart/2005/8/layout/vList2"/>
    <dgm:cxn modelId="{2DEF4B54-7718-4A75-A765-AB988E1DFE16}" type="presParOf" srcId="{A5526000-0A31-4F8B-9092-3FA43FDAA1E8}" destId="{5F598C12-A36E-415D-9BAD-229511BDF687}" srcOrd="3" destOrd="0" presId="urn:microsoft.com/office/officeart/2005/8/layout/vList2"/>
    <dgm:cxn modelId="{22D07BC1-AC62-4789-BCF5-CF8A1C098FF4}" type="presParOf" srcId="{A5526000-0A31-4F8B-9092-3FA43FDAA1E8}" destId="{E557E7F9-82BE-4D14-BF67-994CB71CCE64}" srcOrd="4" destOrd="0" presId="urn:microsoft.com/office/officeart/2005/8/layout/vList2"/>
    <dgm:cxn modelId="{D2B3C48B-C3DE-433B-B4E3-E32A7400D718}" type="presParOf" srcId="{A5526000-0A31-4F8B-9092-3FA43FDAA1E8}" destId="{DFEC9BE9-ADA4-434A-9F88-7C91B0200256}" srcOrd="5" destOrd="0" presId="urn:microsoft.com/office/officeart/2005/8/layout/vList2"/>
    <dgm:cxn modelId="{028CC0AA-3208-4B83-87CA-4BAE05A6988C}" type="presParOf" srcId="{A5526000-0A31-4F8B-9092-3FA43FDAA1E8}" destId="{5EBFBAD4-7F50-4A18-B3A6-BF3034FAEAD5}" srcOrd="6" destOrd="0" presId="urn:microsoft.com/office/officeart/2005/8/layout/vList2"/>
    <dgm:cxn modelId="{6C2B3133-4089-412E-A809-543436A27834}" type="presParOf" srcId="{A5526000-0A31-4F8B-9092-3FA43FDAA1E8}" destId="{7F7A74CD-A0C3-4E77-8E23-10A34254EAE7}" srcOrd="7" destOrd="0" presId="urn:microsoft.com/office/officeart/2005/8/layout/vList2"/>
    <dgm:cxn modelId="{A35698EE-0D66-4510-9888-2AA450FAB109}" type="presParOf" srcId="{A5526000-0A31-4F8B-9092-3FA43FDAA1E8}" destId="{96049099-E685-4CA8-A001-94442C0E972B}" srcOrd="8" destOrd="0" presId="urn:microsoft.com/office/officeart/2005/8/layout/vList2"/>
    <dgm:cxn modelId="{731E90FC-39D1-4E6F-A5FD-B5C817A103E4}" type="presParOf" srcId="{A5526000-0A31-4F8B-9092-3FA43FDAA1E8}" destId="{CFC08B83-2628-45BB-BEF2-0D5D0EF256CA}" srcOrd="9" destOrd="0" presId="urn:microsoft.com/office/officeart/2005/8/layout/vList2"/>
    <dgm:cxn modelId="{D20A6A63-ABA2-4C9C-85C9-4E76836AF04A}" type="presParOf" srcId="{A5526000-0A31-4F8B-9092-3FA43FDAA1E8}" destId="{80B6ED26-0167-494C-9A69-17F0E3C280B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EC40E4-CDBB-4E79-B731-CA54222D6F3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A1FFFA2-9203-48A7-8BDC-236CF8B6BD73}">
      <dgm:prSet custT="1"/>
      <dgm:spPr/>
      <dgm:t>
        <a:bodyPr/>
        <a:lstStyle/>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7x Increased risk in women with gestational diabetes developing type 2 diabetes in later life. </a:t>
          </a:r>
        </a:p>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(Diabetes UK)</a:t>
          </a:r>
        </a:p>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50% of women diagnosed with gestational diabetes develop type 2 diabetes within 5 years of the birth.</a:t>
          </a:r>
        </a:p>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(NICE)</a:t>
          </a:r>
          <a:endParaRPr lang="en-US" sz="1400" kern="1200" dirty="0">
            <a:solidFill>
              <a:prstClr val="white"/>
            </a:solidFill>
            <a:latin typeface="Rubik" pitchFamily="2" charset="-79"/>
            <a:ea typeface="+mn-ea"/>
            <a:cs typeface="Rubik" pitchFamily="2" charset="-79"/>
          </a:endParaRPr>
        </a:p>
      </dgm:t>
    </dgm:pt>
    <dgm:pt modelId="{19782C2C-66DA-46C7-B49D-AE4D83CF4D18}" type="parTrans" cxnId="{5F6F9054-1CD6-4965-9346-4134E6008240}">
      <dgm:prSet/>
      <dgm:spPr/>
      <dgm:t>
        <a:bodyPr/>
        <a:lstStyle/>
        <a:p>
          <a:endParaRPr lang="en-US"/>
        </a:p>
      </dgm:t>
    </dgm:pt>
    <dgm:pt modelId="{91D6E457-5B69-4A2E-B38E-DEF6698F5948}" type="sibTrans" cxnId="{5F6F9054-1CD6-4965-9346-4134E6008240}">
      <dgm:prSet/>
      <dgm:spPr/>
      <dgm:t>
        <a:bodyPr/>
        <a:lstStyle/>
        <a:p>
          <a:endParaRPr lang="en-US"/>
        </a:p>
      </dgm:t>
    </dgm:pt>
    <dgm:pt modelId="{E77CED6A-FFF8-49C6-BDE8-65A619361703}">
      <dgm:prSet custT="1"/>
      <dgm:spPr/>
      <dgm:t>
        <a:bodyPr/>
        <a:lstStyle/>
        <a:p>
          <a:r>
            <a:rPr lang="en-GB" sz="1400" b="0" i="1" kern="1200" dirty="0">
              <a:solidFill>
                <a:prstClr val="white"/>
              </a:solidFill>
              <a:latin typeface="Rubik" pitchFamily="2" charset="-79"/>
              <a:ea typeface="+mn-ea"/>
              <a:cs typeface="Rubik" pitchFamily="2" charset="-79"/>
            </a:rPr>
            <a:t>Recommendations: FPG at 6 weeks post-partum OR a HbA1c 13 weeks post-partum - to check Normoglycaemia</a:t>
          </a:r>
          <a:r>
            <a:rPr lang="en-GB" sz="1400" kern="1200" dirty="0"/>
            <a:t> </a:t>
          </a:r>
          <a:r>
            <a:rPr lang="en-GB" sz="1400" b="0" i="1" kern="1200" dirty="0">
              <a:solidFill>
                <a:prstClr val="white"/>
              </a:solidFill>
              <a:latin typeface="Rubik" pitchFamily="2" charset="-79"/>
              <a:ea typeface="+mn-ea"/>
              <a:cs typeface="Rubik" pitchFamily="2" charset="-79"/>
            </a:rPr>
            <a:t>status</a:t>
          </a:r>
          <a:r>
            <a:rPr lang="en-GB" sz="1400" b="0" i="0" u="none" kern="1200" dirty="0"/>
            <a:t>.</a:t>
          </a:r>
          <a:endParaRPr lang="en-GB" sz="1400" b="0" i="1" kern="1200" dirty="0">
            <a:latin typeface="Rubik" pitchFamily="2" charset="-79"/>
            <a:cs typeface="Rubik" pitchFamily="2" charset="-79"/>
          </a:endParaRPr>
        </a:p>
        <a:p>
          <a:r>
            <a:rPr lang="en-GB" sz="1400" b="1" i="0" kern="1200" dirty="0">
              <a:latin typeface="Rubik" pitchFamily="2" charset="-79"/>
              <a:cs typeface="Rubik" pitchFamily="2" charset="-79"/>
            </a:rPr>
            <a:t>Refer patient to the National Diabetes Prevention Program</a:t>
          </a:r>
        </a:p>
        <a:p>
          <a:endParaRPr lang="en-US" sz="2000" kern="1200" dirty="0"/>
        </a:p>
      </dgm:t>
    </dgm:pt>
    <dgm:pt modelId="{415408A0-0E0B-47DF-93D7-275A89D97013}" type="parTrans" cxnId="{B7A26501-2ACD-49A9-A628-B355552C3E98}">
      <dgm:prSet/>
      <dgm:spPr/>
      <dgm:t>
        <a:bodyPr/>
        <a:lstStyle/>
        <a:p>
          <a:endParaRPr lang="en-US"/>
        </a:p>
      </dgm:t>
    </dgm:pt>
    <dgm:pt modelId="{489D2A38-8918-447F-9A74-543A9C44D1DA}" type="sibTrans" cxnId="{B7A26501-2ACD-49A9-A628-B355552C3E98}">
      <dgm:prSet/>
      <dgm:spPr/>
      <dgm:t>
        <a:bodyPr/>
        <a:lstStyle/>
        <a:p>
          <a:endParaRPr lang="en-US"/>
        </a:p>
      </dgm:t>
    </dgm:pt>
    <dgm:pt modelId="{328DC201-A6B7-4C90-992B-FE8AC98153CD}" type="pres">
      <dgm:prSet presAssocID="{ADEC40E4-CDBB-4E79-B731-CA54222D6F35}" presName="Name0" presStyleCnt="0">
        <dgm:presLayoutVars>
          <dgm:dir/>
          <dgm:resizeHandles val="exact"/>
        </dgm:presLayoutVars>
      </dgm:prSet>
      <dgm:spPr/>
    </dgm:pt>
    <dgm:pt modelId="{2E1038DB-7473-4B94-BEA1-D8B4B5E3A301}" type="pres">
      <dgm:prSet presAssocID="{5A1FFFA2-9203-48A7-8BDC-236CF8B6BD73}" presName="node" presStyleLbl="node1" presStyleIdx="0" presStyleCnt="2">
        <dgm:presLayoutVars>
          <dgm:bulletEnabled val="1"/>
        </dgm:presLayoutVars>
      </dgm:prSet>
      <dgm:spPr/>
    </dgm:pt>
    <dgm:pt modelId="{F22EA97A-EA9D-43FD-9AE9-AF6245CCDB04}" type="pres">
      <dgm:prSet presAssocID="{91D6E457-5B69-4A2E-B38E-DEF6698F5948}" presName="sibTrans" presStyleLbl="sibTrans2D1" presStyleIdx="0" presStyleCnt="1"/>
      <dgm:spPr/>
    </dgm:pt>
    <dgm:pt modelId="{A46EF54F-C0FB-4DB5-BE6B-5791C11DCD27}" type="pres">
      <dgm:prSet presAssocID="{91D6E457-5B69-4A2E-B38E-DEF6698F5948}" presName="connectorText" presStyleLbl="sibTrans2D1" presStyleIdx="0" presStyleCnt="1"/>
      <dgm:spPr/>
    </dgm:pt>
    <dgm:pt modelId="{B06D9620-1906-4AEA-8C39-B1DCB7F9444A}" type="pres">
      <dgm:prSet presAssocID="{E77CED6A-FFF8-49C6-BDE8-65A619361703}" presName="node" presStyleLbl="node1" presStyleIdx="1" presStyleCnt="2">
        <dgm:presLayoutVars>
          <dgm:bulletEnabled val="1"/>
        </dgm:presLayoutVars>
      </dgm:prSet>
      <dgm:spPr/>
    </dgm:pt>
  </dgm:ptLst>
  <dgm:cxnLst>
    <dgm:cxn modelId="{B7A26501-2ACD-49A9-A628-B355552C3E98}" srcId="{ADEC40E4-CDBB-4E79-B731-CA54222D6F35}" destId="{E77CED6A-FFF8-49C6-BDE8-65A619361703}" srcOrd="1" destOrd="0" parTransId="{415408A0-0E0B-47DF-93D7-275A89D97013}" sibTransId="{489D2A38-8918-447F-9A74-543A9C44D1DA}"/>
    <dgm:cxn modelId="{BEEB4415-2E56-49AA-9233-3D1702D3E088}" type="presOf" srcId="{91D6E457-5B69-4A2E-B38E-DEF6698F5948}" destId="{F22EA97A-EA9D-43FD-9AE9-AF6245CCDB04}" srcOrd="0" destOrd="0" presId="urn:microsoft.com/office/officeart/2005/8/layout/process1"/>
    <dgm:cxn modelId="{5F6F9054-1CD6-4965-9346-4134E6008240}" srcId="{ADEC40E4-CDBB-4E79-B731-CA54222D6F35}" destId="{5A1FFFA2-9203-48A7-8BDC-236CF8B6BD73}" srcOrd="0" destOrd="0" parTransId="{19782C2C-66DA-46C7-B49D-AE4D83CF4D18}" sibTransId="{91D6E457-5B69-4A2E-B38E-DEF6698F5948}"/>
    <dgm:cxn modelId="{BC6D73AD-AC5F-4929-937A-23A161854C6D}" type="presOf" srcId="{5A1FFFA2-9203-48A7-8BDC-236CF8B6BD73}" destId="{2E1038DB-7473-4B94-BEA1-D8B4B5E3A301}" srcOrd="0" destOrd="0" presId="urn:microsoft.com/office/officeart/2005/8/layout/process1"/>
    <dgm:cxn modelId="{7376ACC4-27C1-45B5-B712-B0729BEE5BE9}" type="presOf" srcId="{E77CED6A-FFF8-49C6-BDE8-65A619361703}" destId="{B06D9620-1906-4AEA-8C39-B1DCB7F9444A}" srcOrd="0" destOrd="0" presId="urn:microsoft.com/office/officeart/2005/8/layout/process1"/>
    <dgm:cxn modelId="{9DCEEDCE-EF72-4229-BD89-1D970ED3DB38}" type="presOf" srcId="{ADEC40E4-CDBB-4E79-B731-CA54222D6F35}" destId="{328DC201-A6B7-4C90-992B-FE8AC98153CD}" srcOrd="0" destOrd="0" presId="urn:microsoft.com/office/officeart/2005/8/layout/process1"/>
    <dgm:cxn modelId="{1B2F6EDA-CEF2-4B80-883A-5C26A4728EF7}" type="presOf" srcId="{91D6E457-5B69-4A2E-B38E-DEF6698F5948}" destId="{A46EF54F-C0FB-4DB5-BE6B-5791C11DCD27}" srcOrd="1" destOrd="0" presId="urn:microsoft.com/office/officeart/2005/8/layout/process1"/>
    <dgm:cxn modelId="{E8C2A835-5BDC-4C2A-8296-F14F7D7EC829}" type="presParOf" srcId="{328DC201-A6B7-4C90-992B-FE8AC98153CD}" destId="{2E1038DB-7473-4B94-BEA1-D8B4B5E3A301}" srcOrd="0" destOrd="0" presId="urn:microsoft.com/office/officeart/2005/8/layout/process1"/>
    <dgm:cxn modelId="{E81022AB-6F5D-46A0-B346-88C829668CE8}" type="presParOf" srcId="{328DC201-A6B7-4C90-992B-FE8AC98153CD}" destId="{F22EA97A-EA9D-43FD-9AE9-AF6245CCDB04}" srcOrd="1" destOrd="0" presId="urn:microsoft.com/office/officeart/2005/8/layout/process1"/>
    <dgm:cxn modelId="{EDB2629F-606C-4224-B213-A7885EFC6B8E}" type="presParOf" srcId="{F22EA97A-EA9D-43FD-9AE9-AF6245CCDB04}" destId="{A46EF54F-C0FB-4DB5-BE6B-5791C11DCD27}" srcOrd="0" destOrd="0" presId="urn:microsoft.com/office/officeart/2005/8/layout/process1"/>
    <dgm:cxn modelId="{BBEA2E59-0A35-4F1D-BFE9-00ECAF89707D}" type="presParOf" srcId="{328DC201-A6B7-4C90-992B-FE8AC98153CD}" destId="{B06D9620-1906-4AEA-8C39-B1DCB7F9444A}"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071729-BA77-4A16-B407-334673398EE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E5B93A95-3C86-4449-82B0-7BF9FC8DDA0E}">
      <dgm:prSet phldrT="[Text]"/>
      <dgm:spPr>
        <a:solidFill>
          <a:srgbClr val="49234A"/>
        </a:solidFill>
        <a:ln>
          <a:solidFill>
            <a:srgbClr val="49234A"/>
          </a:solidFill>
        </a:ln>
      </dgm:spPr>
      <dgm:t>
        <a:bodyPr/>
        <a:lstStyle/>
        <a:p>
          <a:endParaRPr lang="en-GB" dirty="0"/>
        </a:p>
      </dgm:t>
    </dgm:pt>
    <dgm:pt modelId="{5BD69A7B-9E2F-411A-A94C-4D1BF343A22D}" type="parTrans" cxnId="{2A9BECB3-8526-4E4E-A6F0-BCBAB5D18816}">
      <dgm:prSet/>
      <dgm:spPr/>
      <dgm:t>
        <a:bodyPr/>
        <a:lstStyle/>
        <a:p>
          <a:endParaRPr lang="en-GB"/>
        </a:p>
      </dgm:t>
    </dgm:pt>
    <dgm:pt modelId="{E5A2060E-6BCB-423E-AD73-1B7C1F7C06FF}" type="sibTrans" cxnId="{2A9BECB3-8526-4E4E-A6F0-BCBAB5D18816}">
      <dgm:prSet/>
      <dgm:spPr/>
      <dgm:t>
        <a:bodyPr/>
        <a:lstStyle/>
        <a:p>
          <a:endParaRPr lang="en-GB"/>
        </a:p>
      </dgm:t>
    </dgm:pt>
    <dgm:pt modelId="{B71D7E49-37F2-434C-937E-A3C070E3033C}">
      <dgm:prSet phldrT="[Text]"/>
      <dgm:spPr>
        <a:ln>
          <a:solidFill>
            <a:srgbClr val="49234A"/>
          </a:solidFill>
        </a:ln>
      </dgm:spPr>
      <dgm:t>
        <a:bodyPr/>
        <a:lstStyle/>
        <a:p>
          <a:r>
            <a:rPr lang="en-GB" b="1" dirty="0"/>
            <a:t>Proactive, opportunistic identification </a:t>
          </a:r>
          <a:r>
            <a:rPr lang="en-GB" dirty="0"/>
            <a:t>of eligible patients via health check or general check-up, requesting HbA1c test where prediabetes is suspected. Staff groups that could do this are GP, Nurse, Pharmacist, Physicians Associate …</a:t>
          </a:r>
        </a:p>
      </dgm:t>
    </dgm:pt>
    <dgm:pt modelId="{08614622-EDE6-470A-8131-F41890F8B529}" type="parTrans" cxnId="{A0396F2C-8798-46C0-A637-8267F8BA4C66}">
      <dgm:prSet/>
      <dgm:spPr/>
      <dgm:t>
        <a:bodyPr/>
        <a:lstStyle/>
        <a:p>
          <a:endParaRPr lang="en-GB"/>
        </a:p>
      </dgm:t>
    </dgm:pt>
    <dgm:pt modelId="{AC8B6D06-725B-4839-8AE7-02BBBB953694}" type="sibTrans" cxnId="{A0396F2C-8798-46C0-A637-8267F8BA4C66}">
      <dgm:prSet/>
      <dgm:spPr/>
      <dgm:t>
        <a:bodyPr/>
        <a:lstStyle/>
        <a:p>
          <a:endParaRPr lang="en-GB"/>
        </a:p>
      </dgm:t>
    </dgm:pt>
    <dgm:pt modelId="{A74F55E3-7F6B-4406-8166-4F4E7E636AE8}">
      <dgm:prSet phldrT="[Text]"/>
      <dgm:spPr>
        <a:solidFill>
          <a:srgbClr val="49234A"/>
        </a:solidFill>
        <a:ln>
          <a:solidFill>
            <a:srgbClr val="49234A"/>
          </a:solidFill>
        </a:ln>
      </dgm:spPr>
      <dgm:t>
        <a:bodyPr/>
        <a:lstStyle/>
        <a:p>
          <a:endParaRPr lang="en-GB" dirty="0"/>
        </a:p>
      </dgm:t>
    </dgm:pt>
    <dgm:pt modelId="{23E7475F-6E02-472A-BD7D-1A55D2AD9AEB}" type="parTrans" cxnId="{77DD0B75-7D9E-4A62-A624-79AD40529139}">
      <dgm:prSet/>
      <dgm:spPr/>
      <dgm:t>
        <a:bodyPr/>
        <a:lstStyle/>
        <a:p>
          <a:endParaRPr lang="en-GB"/>
        </a:p>
      </dgm:t>
    </dgm:pt>
    <dgm:pt modelId="{829A24BE-5870-40CD-B5CF-FEC56094AF03}" type="sibTrans" cxnId="{77DD0B75-7D9E-4A62-A624-79AD40529139}">
      <dgm:prSet/>
      <dgm:spPr/>
      <dgm:t>
        <a:bodyPr/>
        <a:lstStyle/>
        <a:p>
          <a:endParaRPr lang="en-GB"/>
        </a:p>
      </dgm:t>
    </dgm:pt>
    <dgm:pt modelId="{BF5E6A80-DF8D-4A8F-A3AA-1945765C332F}">
      <dgm:prSet phldrT="[Text]" custT="1"/>
      <dgm:spPr>
        <a:ln>
          <a:solidFill>
            <a:srgbClr val="49234A"/>
          </a:solidFill>
        </a:ln>
      </dgm:spPr>
      <dgm:t>
        <a:bodyPr/>
        <a:lstStyle/>
        <a:p>
          <a:r>
            <a:rPr lang="en-GB" sz="2400" b="1" kern="1200" dirty="0"/>
            <a:t>Regular review of clinical systems searches – </a:t>
          </a:r>
          <a:r>
            <a:rPr lang="en-GB" sz="2400" kern="1200" dirty="0">
              <a:solidFill>
                <a:srgbClr val="000000">
                  <a:hueOff val="0"/>
                  <a:satOff val="0"/>
                  <a:lumOff val="0"/>
                  <a:alphaOff val="0"/>
                </a:srgbClr>
              </a:solidFill>
              <a:latin typeface="Calibri" panose="020F0502020204030204"/>
              <a:ea typeface="+mn-ea"/>
              <a:cs typeface="+mn-cs"/>
            </a:rPr>
            <a:t>to </a:t>
          </a:r>
          <a:r>
            <a:rPr lang="en-GB" sz="2400" kern="1200" dirty="0"/>
            <a:t>identify those who may be at risk. Our guide will assist you to run and cleanse your report. Staff groups that could do this are GP, Nurse, HCA, Pharmacist, Physicians Associate and Administrator </a:t>
          </a:r>
        </a:p>
      </dgm:t>
    </dgm:pt>
    <dgm:pt modelId="{CF968E04-4DBD-45C4-8175-A3FDF3123BB6}" type="parTrans" cxnId="{2C6F2CA3-FCE6-4EEF-8AD8-6AE0D62B5F93}">
      <dgm:prSet/>
      <dgm:spPr/>
      <dgm:t>
        <a:bodyPr/>
        <a:lstStyle/>
        <a:p>
          <a:endParaRPr lang="en-GB"/>
        </a:p>
      </dgm:t>
    </dgm:pt>
    <dgm:pt modelId="{AC7B16B3-7031-4DD7-A7CC-E9406BB032E9}" type="sibTrans" cxnId="{2C6F2CA3-FCE6-4EEF-8AD8-6AE0D62B5F93}">
      <dgm:prSet/>
      <dgm:spPr/>
      <dgm:t>
        <a:bodyPr/>
        <a:lstStyle/>
        <a:p>
          <a:endParaRPr lang="en-GB"/>
        </a:p>
      </dgm:t>
    </dgm:pt>
    <dgm:pt modelId="{781E9A1C-6B54-401C-B0BA-84525C51C6FC}" type="pres">
      <dgm:prSet presAssocID="{74071729-BA77-4A16-B407-334673398EE7}" presName="linearFlow" presStyleCnt="0">
        <dgm:presLayoutVars>
          <dgm:dir/>
          <dgm:animLvl val="lvl"/>
          <dgm:resizeHandles val="exact"/>
        </dgm:presLayoutVars>
      </dgm:prSet>
      <dgm:spPr/>
    </dgm:pt>
    <dgm:pt modelId="{978CF27A-2A46-430F-B56F-34B168DB46A1}" type="pres">
      <dgm:prSet presAssocID="{E5B93A95-3C86-4449-82B0-7BF9FC8DDA0E}" presName="composite" presStyleCnt="0"/>
      <dgm:spPr/>
    </dgm:pt>
    <dgm:pt modelId="{005FF372-25F8-4EF7-997D-A1770920263D}" type="pres">
      <dgm:prSet presAssocID="{E5B93A95-3C86-4449-82B0-7BF9FC8DDA0E}" presName="parentText" presStyleLbl="alignNode1" presStyleIdx="0" presStyleCnt="2">
        <dgm:presLayoutVars>
          <dgm:chMax val="1"/>
          <dgm:bulletEnabled val="1"/>
        </dgm:presLayoutVars>
      </dgm:prSet>
      <dgm:spPr/>
    </dgm:pt>
    <dgm:pt modelId="{5E163D49-0CF4-4ADC-AC1A-89C9A62FC684}" type="pres">
      <dgm:prSet presAssocID="{E5B93A95-3C86-4449-82B0-7BF9FC8DDA0E}" presName="descendantText" presStyleLbl="alignAcc1" presStyleIdx="0" presStyleCnt="2">
        <dgm:presLayoutVars>
          <dgm:bulletEnabled val="1"/>
        </dgm:presLayoutVars>
      </dgm:prSet>
      <dgm:spPr/>
    </dgm:pt>
    <dgm:pt modelId="{57FAD198-89AE-418B-A57D-DA6B0A57ED91}" type="pres">
      <dgm:prSet presAssocID="{E5A2060E-6BCB-423E-AD73-1B7C1F7C06FF}" presName="sp" presStyleCnt="0"/>
      <dgm:spPr/>
    </dgm:pt>
    <dgm:pt modelId="{BCA9D928-B361-4593-B8AC-56F9F1AFCE80}" type="pres">
      <dgm:prSet presAssocID="{A74F55E3-7F6B-4406-8166-4F4E7E636AE8}" presName="composite" presStyleCnt="0"/>
      <dgm:spPr/>
    </dgm:pt>
    <dgm:pt modelId="{210F6389-D0D2-4CA8-87F9-D7018FB227EA}" type="pres">
      <dgm:prSet presAssocID="{A74F55E3-7F6B-4406-8166-4F4E7E636AE8}" presName="parentText" presStyleLbl="alignNode1" presStyleIdx="1" presStyleCnt="2">
        <dgm:presLayoutVars>
          <dgm:chMax val="1"/>
          <dgm:bulletEnabled val="1"/>
        </dgm:presLayoutVars>
      </dgm:prSet>
      <dgm:spPr/>
    </dgm:pt>
    <dgm:pt modelId="{E8ACECA4-4D47-45D7-BB80-CFF45A7E397B}" type="pres">
      <dgm:prSet presAssocID="{A74F55E3-7F6B-4406-8166-4F4E7E636AE8}" presName="descendantText" presStyleLbl="alignAcc1" presStyleIdx="1" presStyleCnt="2">
        <dgm:presLayoutVars>
          <dgm:bulletEnabled val="1"/>
        </dgm:presLayoutVars>
      </dgm:prSet>
      <dgm:spPr/>
    </dgm:pt>
  </dgm:ptLst>
  <dgm:cxnLst>
    <dgm:cxn modelId="{EF08C113-0F57-45B6-A31C-51D4118F100A}" type="presOf" srcId="{B71D7E49-37F2-434C-937E-A3C070E3033C}" destId="{5E163D49-0CF4-4ADC-AC1A-89C9A62FC684}" srcOrd="0" destOrd="0" presId="urn:microsoft.com/office/officeart/2005/8/layout/chevron2"/>
    <dgm:cxn modelId="{A0396F2C-8798-46C0-A637-8267F8BA4C66}" srcId="{E5B93A95-3C86-4449-82B0-7BF9FC8DDA0E}" destId="{B71D7E49-37F2-434C-937E-A3C070E3033C}" srcOrd="0" destOrd="0" parTransId="{08614622-EDE6-470A-8131-F41890F8B529}" sibTransId="{AC8B6D06-725B-4839-8AE7-02BBBB953694}"/>
    <dgm:cxn modelId="{77DD0B75-7D9E-4A62-A624-79AD40529139}" srcId="{74071729-BA77-4A16-B407-334673398EE7}" destId="{A74F55E3-7F6B-4406-8166-4F4E7E636AE8}" srcOrd="1" destOrd="0" parTransId="{23E7475F-6E02-472A-BD7D-1A55D2AD9AEB}" sibTransId="{829A24BE-5870-40CD-B5CF-FEC56094AF03}"/>
    <dgm:cxn modelId="{9FB6D295-A6CD-4710-86AE-CCE3C3BFDE58}" type="presOf" srcId="{A74F55E3-7F6B-4406-8166-4F4E7E636AE8}" destId="{210F6389-D0D2-4CA8-87F9-D7018FB227EA}" srcOrd="0" destOrd="0" presId="urn:microsoft.com/office/officeart/2005/8/layout/chevron2"/>
    <dgm:cxn modelId="{54EB0C99-8D7D-4490-9B75-484830673A1F}" type="presOf" srcId="{BF5E6A80-DF8D-4A8F-A3AA-1945765C332F}" destId="{E8ACECA4-4D47-45D7-BB80-CFF45A7E397B}" srcOrd="0" destOrd="0" presId="urn:microsoft.com/office/officeart/2005/8/layout/chevron2"/>
    <dgm:cxn modelId="{2C6F2CA3-FCE6-4EEF-8AD8-6AE0D62B5F93}" srcId="{A74F55E3-7F6B-4406-8166-4F4E7E636AE8}" destId="{BF5E6A80-DF8D-4A8F-A3AA-1945765C332F}" srcOrd="0" destOrd="0" parTransId="{CF968E04-4DBD-45C4-8175-A3FDF3123BB6}" sibTransId="{AC7B16B3-7031-4DD7-A7CC-E9406BB032E9}"/>
    <dgm:cxn modelId="{2A9BECB3-8526-4E4E-A6F0-BCBAB5D18816}" srcId="{74071729-BA77-4A16-B407-334673398EE7}" destId="{E5B93A95-3C86-4449-82B0-7BF9FC8DDA0E}" srcOrd="0" destOrd="0" parTransId="{5BD69A7B-9E2F-411A-A94C-4D1BF343A22D}" sibTransId="{E5A2060E-6BCB-423E-AD73-1B7C1F7C06FF}"/>
    <dgm:cxn modelId="{131CD2C1-75E3-4AC3-8A18-0CEB31D14E30}" type="presOf" srcId="{74071729-BA77-4A16-B407-334673398EE7}" destId="{781E9A1C-6B54-401C-B0BA-84525C51C6FC}" srcOrd="0" destOrd="0" presId="urn:microsoft.com/office/officeart/2005/8/layout/chevron2"/>
    <dgm:cxn modelId="{8FC95EFF-942A-41E1-A664-E5B1AFF91026}" type="presOf" srcId="{E5B93A95-3C86-4449-82B0-7BF9FC8DDA0E}" destId="{005FF372-25F8-4EF7-997D-A1770920263D}" srcOrd="0" destOrd="0" presId="urn:microsoft.com/office/officeart/2005/8/layout/chevron2"/>
    <dgm:cxn modelId="{55505429-9D51-49F5-A2C4-4F0F1FF0EB6D}" type="presParOf" srcId="{781E9A1C-6B54-401C-B0BA-84525C51C6FC}" destId="{978CF27A-2A46-430F-B56F-34B168DB46A1}" srcOrd="0" destOrd="0" presId="urn:microsoft.com/office/officeart/2005/8/layout/chevron2"/>
    <dgm:cxn modelId="{0D247893-1A63-467F-9A5B-09B04B7A9087}" type="presParOf" srcId="{978CF27A-2A46-430F-B56F-34B168DB46A1}" destId="{005FF372-25F8-4EF7-997D-A1770920263D}" srcOrd="0" destOrd="0" presId="urn:microsoft.com/office/officeart/2005/8/layout/chevron2"/>
    <dgm:cxn modelId="{06407005-5EB4-408B-A7DF-B47522D93593}" type="presParOf" srcId="{978CF27A-2A46-430F-B56F-34B168DB46A1}" destId="{5E163D49-0CF4-4ADC-AC1A-89C9A62FC684}" srcOrd="1" destOrd="0" presId="urn:microsoft.com/office/officeart/2005/8/layout/chevron2"/>
    <dgm:cxn modelId="{732D2E57-DC5C-4AA3-A8E0-0226DF9AD11E}" type="presParOf" srcId="{781E9A1C-6B54-401C-B0BA-84525C51C6FC}" destId="{57FAD198-89AE-418B-A57D-DA6B0A57ED91}" srcOrd="1" destOrd="0" presId="urn:microsoft.com/office/officeart/2005/8/layout/chevron2"/>
    <dgm:cxn modelId="{422E9E3D-2F01-4137-9E42-BBC3E4D5A791}" type="presParOf" srcId="{781E9A1C-6B54-401C-B0BA-84525C51C6FC}" destId="{BCA9D928-B361-4593-B8AC-56F9F1AFCE80}" srcOrd="2" destOrd="0" presId="urn:microsoft.com/office/officeart/2005/8/layout/chevron2"/>
    <dgm:cxn modelId="{D90D636D-BE8B-41C4-98ED-AA99B06192AC}" type="presParOf" srcId="{BCA9D928-B361-4593-B8AC-56F9F1AFCE80}" destId="{210F6389-D0D2-4CA8-87F9-D7018FB227EA}" srcOrd="0" destOrd="0" presId="urn:microsoft.com/office/officeart/2005/8/layout/chevron2"/>
    <dgm:cxn modelId="{EBE76949-36BE-46F0-A30A-4F39429F946F}" type="presParOf" srcId="{BCA9D928-B361-4593-B8AC-56F9F1AFCE80}" destId="{E8ACECA4-4D47-45D7-BB80-CFF45A7E397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77C209-D3F0-4EEE-8ABD-4A7A7FC968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282BA8D-83DA-4F23-85E5-597A85200C3A}">
      <dgm:prSet/>
      <dgm:spPr>
        <a:solidFill>
          <a:srgbClr val="0A2F51"/>
        </a:solidFill>
      </dgm:spPr>
      <dgm:t>
        <a:bodyPr/>
        <a:lstStyle/>
        <a:p>
          <a:pPr rtl="0"/>
          <a:r>
            <a:rPr lang="en-GB"/>
            <a:t>GP, Nurse, Pharmacist and Physicians Associate</a:t>
          </a:r>
          <a:r>
            <a:rPr lang="en-US"/>
            <a:t> can review the blood test result</a:t>
          </a:r>
          <a:endParaRPr lang="en-US">
            <a:latin typeface="Rubik" pitchFamily="2" charset="-79"/>
            <a:cs typeface="Rubik" pitchFamily="2" charset="-79"/>
          </a:endParaRPr>
        </a:p>
      </dgm:t>
    </dgm:pt>
    <dgm:pt modelId="{BC057247-EB6B-4A3D-8A06-5A40A608993A}" type="parTrans" cxnId="{802BCC2E-4322-4B07-8975-E36984CB0633}">
      <dgm:prSet/>
      <dgm:spPr/>
      <dgm:t>
        <a:bodyPr/>
        <a:lstStyle/>
        <a:p>
          <a:endParaRPr lang="en-US">
            <a:latin typeface="Rubik" pitchFamily="2" charset="-79"/>
            <a:cs typeface="Rubik" pitchFamily="2" charset="-79"/>
          </a:endParaRPr>
        </a:p>
      </dgm:t>
    </dgm:pt>
    <dgm:pt modelId="{FAE21B97-B25F-4ABC-8155-49B4F8544D12}" type="sibTrans" cxnId="{802BCC2E-4322-4B07-8975-E36984CB0633}">
      <dgm:prSet/>
      <dgm:spPr/>
      <dgm:t>
        <a:bodyPr/>
        <a:lstStyle/>
        <a:p>
          <a:endParaRPr lang="en-US">
            <a:latin typeface="Rubik" pitchFamily="2" charset="-79"/>
            <a:cs typeface="Rubik" pitchFamily="2" charset="-79"/>
          </a:endParaRPr>
        </a:p>
      </dgm:t>
    </dgm:pt>
    <dgm:pt modelId="{051F5C7B-56A5-4E82-9318-7466FE4AC594}">
      <dgm:prSet/>
      <dgm:spPr>
        <a:solidFill>
          <a:srgbClr val="307D91"/>
        </a:solidFill>
      </dgm:spPr>
      <dgm:t>
        <a:bodyPr/>
        <a:lstStyle/>
        <a:p>
          <a:pPr rtl="0"/>
          <a:r>
            <a:rPr lang="en-US"/>
            <a:t>Clinician can task the nurse to invite the patient onto the programme and code them as NDH</a:t>
          </a:r>
          <a:endParaRPr lang="en-US">
            <a:latin typeface="Rubik" pitchFamily="2" charset="-79"/>
            <a:cs typeface="Rubik"/>
          </a:endParaRPr>
        </a:p>
      </dgm:t>
    </dgm:pt>
    <dgm:pt modelId="{70CEEEB7-209D-4DC1-9315-7E41DDFEB7F1}" type="parTrans" cxnId="{0E87F8D8-95A1-45EE-BDFC-8805911255A6}">
      <dgm:prSet/>
      <dgm:spPr/>
      <dgm:t>
        <a:bodyPr/>
        <a:lstStyle/>
        <a:p>
          <a:endParaRPr lang="en-US">
            <a:latin typeface="Rubik" pitchFamily="2" charset="-79"/>
            <a:cs typeface="Rubik" pitchFamily="2" charset="-79"/>
          </a:endParaRPr>
        </a:p>
      </dgm:t>
    </dgm:pt>
    <dgm:pt modelId="{257230F6-7C35-4389-9EC3-7CCDCEA944A5}" type="sibTrans" cxnId="{0E87F8D8-95A1-45EE-BDFC-8805911255A6}">
      <dgm:prSet/>
      <dgm:spPr/>
      <dgm:t>
        <a:bodyPr/>
        <a:lstStyle/>
        <a:p>
          <a:endParaRPr lang="en-US">
            <a:latin typeface="Rubik" pitchFamily="2" charset="-79"/>
            <a:cs typeface="Rubik" pitchFamily="2" charset="-79"/>
          </a:endParaRPr>
        </a:p>
      </dgm:t>
    </dgm:pt>
    <dgm:pt modelId="{673D8472-433F-4A9A-B5FE-8F86A3E8E1DA}">
      <dgm:prSet/>
      <dgm:spPr>
        <a:solidFill>
          <a:srgbClr val="E1AA46"/>
        </a:solidFill>
      </dgm:spPr>
      <dgm:t>
        <a:bodyPr/>
        <a:lstStyle/>
        <a:p>
          <a:pPr rtl="0"/>
          <a:r>
            <a:rPr lang="en-US"/>
            <a:t>Clinician or nurse tasks reception team to submit the referral</a:t>
          </a:r>
          <a:endParaRPr lang="en-US">
            <a:latin typeface="Rubik" pitchFamily="2" charset="-79"/>
            <a:cs typeface="Rubik"/>
          </a:endParaRPr>
        </a:p>
      </dgm:t>
    </dgm:pt>
    <dgm:pt modelId="{454C32C6-768B-4E27-82C5-707851D79D45}" type="parTrans" cxnId="{184B9DAB-A23D-4BB1-84D8-EE8B154BD1FF}">
      <dgm:prSet/>
      <dgm:spPr/>
      <dgm:t>
        <a:bodyPr/>
        <a:lstStyle/>
        <a:p>
          <a:endParaRPr lang="en-US">
            <a:latin typeface="Rubik" pitchFamily="2" charset="-79"/>
            <a:cs typeface="Rubik" pitchFamily="2" charset="-79"/>
          </a:endParaRPr>
        </a:p>
      </dgm:t>
    </dgm:pt>
    <dgm:pt modelId="{160E46E6-27DB-4141-A7E1-3C5EFED5ED3F}" type="sibTrans" cxnId="{184B9DAB-A23D-4BB1-84D8-EE8B154BD1FF}">
      <dgm:prSet/>
      <dgm:spPr/>
      <dgm:t>
        <a:bodyPr/>
        <a:lstStyle/>
        <a:p>
          <a:endParaRPr lang="en-US">
            <a:latin typeface="Rubik" pitchFamily="2" charset="-79"/>
            <a:cs typeface="Rubik" pitchFamily="2" charset="-79"/>
          </a:endParaRPr>
        </a:p>
      </dgm:t>
    </dgm:pt>
    <dgm:pt modelId="{7D77667B-2DAB-42AB-8B20-4FEDD236B22F}">
      <dgm:prSet/>
      <dgm:spPr>
        <a:solidFill>
          <a:srgbClr val="30B092"/>
        </a:solidFill>
      </dgm:spPr>
      <dgm:t>
        <a:bodyPr/>
        <a:lstStyle/>
        <a:p>
          <a:pPr rtl="0"/>
          <a:r>
            <a:rPr lang="en-GB" dirty="0"/>
            <a:t>GP, Nurse, HCA, Pharmacist, Physicians Associate and Administrator can conduct a monthly cleanse of the at-risk register using the search built by LHIS</a:t>
          </a:r>
          <a:endParaRPr lang="en-US" dirty="0">
            <a:latin typeface="Rubik" pitchFamily="2" charset="-79"/>
            <a:cs typeface="Rubik"/>
          </a:endParaRPr>
        </a:p>
      </dgm:t>
    </dgm:pt>
    <dgm:pt modelId="{0DC29A2A-DF9D-457B-B162-85438BF1C3B7}" type="parTrans" cxnId="{DC4A88A0-0204-4237-890B-1A3994C01817}">
      <dgm:prSet/>
      <dgm:spPr/>
      <dgm:t>
        <a:bodyPr/>
        <a:lstStyle/>
        <a:p>
          <a:endParaRPr lang="en-US">
            <a:latin typeface="Rubik" pitchFamily="2" charset="-79"/>
            <a:cs typeface="Rubik" pitchFamily="2" charset="-79"/>
          </a:endParaRPr>
        </a:p>
      </dgm:t>
    </dgm:pt>
    <dgm:pt modelId="{CCA82575-C6C1-4C2F-A980-1BD7C9B3F0A0}" type="sibTrans" cxnId="{DC4A88A0-0204-4237-890B-1A3994C01817}">
      <dgm:prSet/>
      <dgm:spPr/>
      <dgm:t>
        <a:bodyPr/>
        <a:lstStyle/>
        <a:p>
          <a:endParaRPr lang="en-US">
            <a:latin typeface="Rubik" pitchFamily="2" charset="-79"/>
            <a:cs typeface="Rubik" pitchFamily="2" charset="-79"/>
          </a:endParaRPr>
        </a:p>
      </dgm:t>
    </dgm:pt>
    <dgm:pt modelId="{401BF52B-1782-42AA-9CD8-672A5650A1A8}">
      <dgm:prSet/>
      <dgm:spPr>
        <a:solidFill>
          <a:srgbClr val="49234A"/>
        </a:solidFill>
      </dgm:spPr>
      <dgm:t>
        <a:bodyPr/>
        <a:lstStyle/>
        <a:p>
          <a:r>
            <a:rPr lang="en-US" dirty="0"/>
            <a:t>Social prescriber or non-clinical healthcare professional can use the Know Your Risk Questionnaire for patients that may be at risk</a:t>
          </a:r>
          <a:endParaRPr lang="en-US" dirty="0">
            <a:latin typeface="Rubik" pitchFamily="2" charset="-79"/>
            <a:cs typeface="Rubik"/>
          </a:endParaRPr>
        </a:p>
      </dgm:t>
    </dgm:pt>
    <dgm:pt modelId="{A9D979D0-E549-40B9-A13A-E03344DEE900}" type="parTrans" cxnId="{C39BC770-89E2-4956-8938-A20F45FB258B}">
      <dgm:prSet/>
      <dgm:spPr/>
      <dgm:t>
        <a:bodyPr/>
        <a:lstStyle/>
        <a:p>
          <a:endParaRPr lang="en-US">
            <a:latin typeface="Rubik" pitchFamily="2" charset="-79"/>
            <a:cs typeface="Rubik" pitchFamily="2" charset="-79"/>
          </a:endParaRPr>
        </a:p>
      </dgm:t>
    </dgm:pt>
    <dgm:pt modelId="{3F75C817-3A45-4DBC-859D-09E278DD1A82}" type="sibTrans" cxnId="{C39BC770-89E2-4956-8938-A20F45FB258B}">
      <dgm:prSet/>
      <dgm:spPr/>
      <dgm:t>
        <a:bodyPr/>
        <a:lstStyle/>
        <a:p>
          <a:endParaRPr lang="en-US">
            <a:latin typeface="Rubik" pitchFamily="2" charset="-79"/>
            <a:cs typeface="Rubik" pitchFamily="2" charset="-79"/>
          </a:endParaRPr>
        </a:p>
      </dgm:t>
    </dgm:pt>
    <dgm:pt modelId="{A5526000-0A31-4F8B-9092-3FA43FDAA1E8}" type="pres">
      <dgm:prSet presAssocID="{D477C209-D3F0-4EEE-8ABD-4A7A7FC96896}" presName="linear" presStyleCnt="0">
        <dgm:presLayoutVars>
          <dgm:animLvl val="lvl"/>
          <dgm:resizeHandles val="exact"/>
        </dgm:presLayoutVars>
      </dgm:prSet>
      <dgm:spPr/>
    </dgm:pt>
    <dgm:pt modelId="{EFC60BB4-B46F-4E7C-8E19-9CE667CCE890}" type="pres">
      <dgm:prSet presAssocID="{9282BA8D-83DA-4F23-85E5-597A85200C3A}" presName="parentText" presStyleLbl="node1" presStyleIdx="0" presStyleCnt="5">
        <dgm:presLayoutVars>
          <dgm:chMax val="0"/>
          <dgm:bulletEnabled val="1"/>
        </dgm:presLayoutVars>
      </dgm:prSet>
      <dgm:spPr/>
    </dgm:pt>
    <dgm:pt modelId="{6658DC25-E4D3-4CFD-B692-5C5224516259}" type="pres">
      <dgm:prSet presAssocID="{FAE21B97-B25F-4ABC-8155-49B4F8544D12}" presName="spacer" presStyleCnt="0"/>
      <dgm:spPr/>
    </dgm:pt>
    <dgm:pt modelId="{AB8D318E-3F79-47A7-A37C-3D257DCC8199}" type="pres">
      <dgm:prSet presAssocID="{051F5C7B-56A5-4E82-9318-7466FE4AC594}" presName="parentText" presStyleLbl="node1" presStyleIdx="1" presStyleCnt="5">
        <dgm:presLayoutVars>
          <dgm:chMax val="0"/>
          <dgm:bulletEnabled val="1"/>
        </dgm:presLayoutVars>
      </dgm:prSet>
      <dgm:spPr/>
    </dgm:pt>
    <dgm:pt modelId="{5F598C12-A36E-415D-9BAD-229511BDF687}" type="pres">
      <dgm:prSet presAssocID="{257230F6-7C35-4389-9EC3-7CCDCEA944A5}" presName="spacer" presStyleCnt="0"/>
      <dgm:spPr/>
    </dgm:pt>
    <dgm:pt modelId="{E557E7F9-82BE-4D14-BF67-994CB71CCE64}" type="pres">
      <dgm:prSet presAssocID="{673D8472-433F-4A9A-B5FE-8F86A3E8E1DA}" presName="parentText" presStyleLbl="node1" presStyleIdx="2" presStyleCnt="5">
        <dgm:presLayoutVars>
          <dgm:chMax val="0"/>
          <dgm:bulletEnabled val="1"/>
        </dgm:presLayoutVars>
      </dgm:prSet>
      <dgm:spPr/>
    </dgm:pt>
    <dgm:pt modelId="{DFEC9BE9-ADA4-434A-9F88-7C91B0200256}" type="pres">
      <dgm:prSet presAssocID="{160E46E6-27DB-4141-A7E1-3C5EFED5ED3F}" presName="spacer" presStyleCnt="0"/>
      <dgm:spPr/>
    </dgm:pt>
    <dgm:pt modelId="{5EBFBAD4-7F50-4A18-B3A6-BF3034FAEAD5}" type="pres">
      <dgm:prSet presAssocID="{7D77667B-2DAB-42AB-8B20-4FEDD236B22F}" presName="parentText" presStyleLbl="node1" presStyleIdx="3" presStyleCnt="5">
        <dgm:presLayoutVars>
          <dgm:chMax val="0"/>
          <dgm:bulletEnabled val="1"/>
        </dgm:presLayoutVars>
      </dgm:prSet>
      <dgm:spPr/>
    </dgm:pt>
    <dgm:pt modelId="{7F7A74CD-A0C3-4E77-8E23-10A34254EAE7}" type="pres">
      <dgm:prSet presAssocID="{CCA82575-C6C1-4C2F-A980-1BD7C9B3F0A0}" presName="spacer" presStyleCnt="0"/>
      <dgm:spPr/>
    </dgm:pt>
    <dgm:pt modelId="{96049099-E685-4CA8-A001-94442C0E972B}" type="pres">
      <dgm:prSet presAssocID="{401BF52B-1782-42AA-9CD8-672A5650A1A8}" presName="parentText" presStyleLbl="node1" presStyleIdx="4" presStyleCnt="5">
        <dgm:presLayoutVars>
          <dgm:chMax val="0"/>
          <dgm:bulletEnabled val="1"/>
        </dgm:presLayoutVars>
      </dgm:prSet>
      <dgm:spPr/>
    </dgm:pt>
  </dgm:ptLst>
  <dgm:cxnLst>
    <dgm:cxn modelId="{802BCC2E-4322-4B07-8975-E36984CB0633}" srcId="{D477C209-D3F0-4EEE-8ABD-4A7A7FC96896}" destId="{9282BA8D-83DA-4F23-85E5-597A85200C3A}" srcOrd="0" destOrd="0" parTransId="{BC057247-EB6B-4A3D-8A06-5A40A608993A}" sibTransId="{FAE21B97-B25F-4ABC-8155-49B4F8544D12}"/>
    <dgm:cxn modelId="{A5DD2763-7A11-4796-A200-F3A6A35D51BF}" type="presOf" srcId="{673D8472-433F-4A9A-B5FE-8F86A3E8E1DA}" destId="{E557E7F9-82BE-4D14-BF67-994CB71CCE64}" srcOrd="0" destOrd="0" presId="urn:microsoft.com/office/officeart/2005/8/layout/vList2"/>
    <dgm:cxn modelId="{EFB83F4F-FBA0-4073-B559-3179FF684C2E}" type="presOf" srcId="{401BF52B-1782-42AA-9CD8-672A5650A1A8}" destId="{96049099-E685-4CA8-A001-94442C0E972B}" srcOrd="0" destOrd="0" presId="urn:microsoft.com/office/officeart/2005/8/layout/vList2"/>
    <dgm:cxn modelId="{C39BC770-89E2-4956-8938-A20F45FB258B}" srcId="{D477C209-D3F0-4EEE-8ABD-4A7A7FC96896}" destId="{401BF52B-1782-42AA-9CD8-672A5650A1A8}" srcOrd="4" destOrd="0" parTransId="{A9D979D0-E549-40B9-A13A-E03344DEE900}" sibTransId="{3F75C817-3A45-4DBC-859D-09E278DD1A82}"/>
    <dgm:cxn modelId="{14003F51-2C69-442A-A83F-6A6E888F5F4E}" type="presOf" srcId="{7D77667B-2DAB-42AB-8B20-4FEDD236B22F}" destId="{5EBFBAD4-7F50-4A18-B3A6-BF3034FAEAD5}" srcOrd="0" destOrd="0" presId="urn:microsoft.com/office/officeart/2005/8/layout/vList2"/>
    <dgm:cxn modelId="{543FB554-3019-4F91-8704-5D1D25112202}" type="presOf" srcId="{051F5C7B-56A5-4E82-9318-7466FE4AC594}" destId="{AB8D318E-3F79-47A7-A37C-3D257DCC8199}" srcOrd="0" destOrd="0" presId="urn:microsoft.com/office/officeart/2005/8/layout/vList2"/>
    <dgm:cxn modelId="{DC4A88A0-0204-4237-890B-1A3994C01817}" srcId="{D477C209-D3F0-4EEE-8ABD-4A7A7FC96896}" destId="{7D77667B-2DAB-42AB-8B20-4FEDD236B22F}" srcOrd="3" destOrd="0" parTransId="{0DC29A2A-DF9D-457B-B162-85438BF1C3B7}" sibTransId="{CCA82575-C6C1-4C2F-A980-1BD7C9B3F0A0}"/>
    <dgm:cxn modelId="{184B9DAB-A23D-4BB1-84D8-EE8B154BD1FF}" srcId="{D477C209-D3F0-4EEE-8ABD-4A7A7FC96896}" destId="{673D8472-433F-4A9A-B5FE-8F86A3E8E1DA}" srcOrd="2" destOrd="0" parTransId="{454C32C6-768B-4E27-82C5-707851D79D45}" sibTransId="{160E46E6-27DB-4141-A7E1-3C5EFED5ED3F}"/>
    <dgm:cxn modelId="{62A0E7CB-4924-49D3-83F0-9388237F71CC}" type="presOf" srcId="{9282BA8D-83DA-4F23-85E5-597A85200C3A}" destId="{EFC60BB4-B46F-4E7C-8E19-9CE667CCE890}" srcOrd="0" destOrd="0" presId="urn:microsoft.com/office/officeart/2005/8/layout/vList2"/>
    <dgm:cxn modelId="{0E87F8D8-95A1-45EE-BDFC-8805911255A6}" srcId="{D477C209-D3F0-4EEE-8ABD-4A7A7FC96896}" destId="{051F5C7B-56A5-4E82-9318-7466FE4AC594}" srcOrd="1" destOrd="0" parTransId="{70CEEEB7-209D-4DC1-9315-7E41DDFEB7F1}" sibTransId="{257230F6-7C35-4389-9EC3-7CCDCEA944A5}"/>
    <dgm:cxn modelId="{B53851DB-8CEC-40DB-AB38-C0DAF5AB3E24}" type="presOf" srcId="{D477C209-D3F0-4EEE-8ABD-4A7A7FC96896}" destId="{A5526000-0A31-4F8B-9092-3FA43FDAA1E8}" srcOrd="0" destOrd="0" presId="urn:microsoft.com/office/officeart/2005/8/layout/vList2"/>
    <dgm:cxn modelId="{243EEF83-DC8A-4F4B-A41D-410D61A91603}" type="presParOf" srcId="{A5526000-0A31-4F8B-9092-3FA43FDAA1E8}" destId="{EFC60BB4-B46F-4E7C-8E19-9CE667CCE890}" srcOrd="0" destOrd="0" presId="urn:microsoft.com/office/officeart/2005/8/layout/vList2"/>
    <dgm:cxn modelId="{54BFAA54-6111-4B1C-B7B1-23A8C52699B1}" type="presParOf" srcId="{A5526000-0A31-4F8B-9092-3FA43FDAA1E8}" destId="{6658DC25-E4D3-4CFD-B692-5C5224516259}" srcOrd="1" destOrd="0" presId="urn:microsoft.com/office/officeart/2005/8/layout/vList2"/>
    <dgm:cxn modelId="{7E838285-4A0B-437A-9ECF-4C7CD237E42C}" type="presParOf" srcId="{A5526000-0A31-4F8B-9092-3FA43FDAA1E8}" destId="{AB8D318E-3F79-47A7-A37C-3D257DCC8199}" srcOrd="2" destOrd="0" presId="urn:microsoft.com/office/officeart/2005/8/layout/vList2"/>
    <dgm:cxn modelId="{2DEF4B54-7718-4A75-A765-AB988E1DFE16}" type="presParOf" srcId="{A5526000-0A31-4F8B-9092-3FA43FDAA1E8}" destId="{5F598C12-A36E-415D-9BAD-229511BDF687}" srcOrd="3" destOrd="0" presId="urn:microsoft.com/office/officeart/2005/8/layout/vList2"/>
    <dgm:cxn modelId="{22D07BC1-AC62-4789-BCF5-CF8A1C098FF4}" type="presParOf" srcId="{A5526000-0A31-4F8B-9092-3FA43FDAA1E8}" destId="{E557E7F9-82BE-4D14-BF67-994CB71CCE64}" srcOrd="4" destOrd="0" presId="urn:microsoft.com/office/officeart/2005/8/layout/vList2"/>
    <dgm:cxn modelId="{D2B3C48B-C3DE-433B-B4E3-E32A7400D718}" type="presParOf" srcId="{A5526000-0A31-4F8B-9092-3FA43FDAA1E8}" destId="{DFEC9BE9-ADA4-434A-9F88-7C91B0200256}" srcOrd="5" destOrd="0" presId="urn:microsoft.com/office/officeart/2005/8/layout/vList2"/>
    <dgm:cxn modelId="{028CC0AA-3208-4B83-87CA-4BAE05A6988C}" type="presParOf" srcId="{A5526000-0A31-4F8B-9092-3FA43FDAA1E8}" destId="{5EBFBAD4-7F50-4A18-B3A6-BF3034FAEAD5}" srcOrd="6" destOrd="0" presId="urn:microsoft.com/office/officeart/2005/8/layout/vList2"/>
    <dgm:cxn modelId="{6C2B3133-4089-412E-A809-543436A27834}" type="presParOf" srcId="{A5526000-0A31-4F8B-9092-3FA43FDAA1E8}" destId="{7F7A74CD-A0C3-4E77-8E23-10A34254EAE7}" srcOrd="7" destOrd="0" presId="urn:microsoft.com/office/officeart/2005/8/layout/vList2"/>
    <dgm:cxn modelId="{A35698EE-0D66-4510-9888-2AA450FAB109}" type="presParOf" srcId="{A5526000-0A31-4F8B-9092-3FA43FDAA1E8}" destId="{96049099-E685-4CA8-A001-94442C0E972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071729-BA77-4A16-B407-334673398EE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E5B93A95-3C86-4449-82B0-7BF9FC8DDA0E}">
      <dgm:prSet phldrT="[Text]"/>
      <dgm:spPr>
        <a:solidFill>
          <a:srgbClr val="49234A"/>
        </a:solidFill>
        <a:ln>
          <a:solidFill>
            <a:srgbClr val="49234A"/>
          </a:solidFill>
        </a:ln>
      </dgm:spPr>
      <dgm:t>
        <a:bodyPr/>
        <a:lstStyle/>
        <a:p>
          <a:r>
            <a:rPr lang="en-GB"/>
            <a:t>1</a:t>
          </a:r>
        </a:p>
      </dgm:t>
    </dgm:pt>
    <dgm:pt modelId="{5BD69A7B-9E2F-411A-A94C-4D1BF343A22D}" type="parTrans" cxnId="{2A9BECB3-8526-4E4E-A6F0-BCBAB5D18816}">
      <dgm:prSet/>
      <dgm:spPr/>
      <dgm:t>
        <a:bodyPr/>
        <a:lstStyle/>
        <a:p>
          <a:endParaRPr lang="en-GB"/>
        </a:p>
      </dgm:t>
    </dgm:pt>
    <dgm:pt modelId="{E5A2060E-6BCB-423E-AD73-1B7C1F7C06FF}" type="sibTrans" cxnId="{2A9BECB3-8526-4E4E-A6F0-BCBAB5D18816}">
      <dgm:prSet/>
      <dgm:spPr/>
      <dgm:t>
        <a:bodyPr/>
        <a:lstStyle/>
        <a:p>
          <a:endParaRPr lang="en-GB"/>
        </a:p>
      </dgm:t>
    </dgm:pt>
    <dgm:pt modelId="{A74F55E3-7F6B-4406-8166-4F4E7E636AE8}">
      <dgm:prSet phldrT="[Text]"/>
      <dgm:spPr>
        <a:solidFill>
          <a:srgbClr val="49234A"/>
        </a:solidFill>
        <a:ln>
          <a:solidFill>
            <a:srgbClr val="49234A"/>
          </a:solidFill>
        </a:ln>
      </dgm:spPr>
      <dgm:t>
        <a:bodyPr/>
        <a:lstStyle/>
        <a:p>
          <a:r>
            <a:rPr lang="en-GB"/>
            <a:t>2</a:t>
          </a:r>
        </a:p>
      </dgm:t>
    </dgm:pt>
    <dgm:pt modelId="{23E7475F-6E02-472A-BD7D-1A55D2AD9AEB}" type="parTrans" cxnId="{77DD0B75-7D9E-4A62-A624-79AD40529139}">
      <dgm:prSet/>
      <dgm:spPr/>
      <dgm:t>
        <a:bodyPr/>
        <a:lstStyle/>
        <a:p>
          <a:endParaRPr lang="en-GB"/>
        </a:p>
      </dgm:t>
    </dgm:pt>
    <dgm:pt modelId="{829A24BE-5870-40CD-B5CF-FEC56094AF03}" type="sibTrans" cxnId="{77DD0B75-7D9E-4A62-A624-79AD40529139}">
      <dgm:prSet/>
      <dgm:spPr/>
      <dgm:t>
        <a:bodyPr/>
        <a:lstStyle/>
        <a:p>
          <a:endParaRPr lang="en-GB"/>
        </a:p>
      </dgm:t>
    </dgm:pt>
    <dgm:pt modelId="{210EBD69-C1C5-46E1-B726-4480FEDCCB1E}">
      <dgm:prSet phldrT="[Text]"/>
      <dgm:spPr>
        <a:ln>
          <a:solidFill>
            <a:srgbClr val="49234A"/>
          </a:solidFill>
        </a:ln>
      </dgm:spPr>
      <dgm:t>
        <a:bodyPr/>
        <a:lstStyle/>
        <a:p>
          <a:r>
            <a:rPr lang="en-GB" dirty="0"/>
            <a:t>Make sure that any </a:t>
          </a:r>
          <a:r>
            <a:rPr lang="en-GB" b="1" dirty="0"/>
            <a:t>patient updates from </a:t>
          </a:r>
          <a:r>
            <a:rPr lang="en-GB" b="1" dirty="0" err="1"/>
            <a:t>Xyla</a:t>
          </a:r>
          <a:r>
            <a:rPr lang="en-GB" b="1" dirty="0"/>
            <a:t> are coded in the patient record</a:t>
          </a:r>
          <a:r>
            <a:rPr lang="en-GB" dirty="0"/>
            <a:t>. This helps you identify remaining eligible patients more easily and to record their progress. Updates will be sent from xylahealth@nhs.net to your generic practice email and any other nominate email (to add nominated email, please contact Clare)</a:t>
          </a:r>
        </a:p>
      </dgm:t>
    </dgm:pt>
    <dgm:pt modelId="{20AF99C6-E2AD-4219-ADE1-7641AF79DAB7}" type="parTrans" cxnId="{E2D87B0A-E1DD-4E9C-813B-690BFB646D6A}">
      <dgm:prSet/>
      <dgm:spPr/>
      <dgm:t>
        <a:bodyPr/>
        <a:lstStyle/>
        <a:p>
          <a:endParaRPr lang="en-GB"/>
        </a:p>
      </dgm:t>
    </dgm:pt>
    <dgm:pt modelId="{5C34A082-325D-4A7D-B58F-F6EBDA3E4D47}" type="sibTrans" cxnId="{E2D87B0A-E1DD-4E9C-813B-690BFB646D6A}">
      <dgm:prSet/>
      <dgm:spPr/>
      <dgm:t>
        <a:bodyPr/>
        <a:lstStyle/>
        <a:p>
          <a:endParaRPr lang="en-GB"/>
        </a:p>
      </dgm:t>
    </dgm:pt>
    <dgm:pt modelId="{75596341-2481-440E-A054-87D95EBFE32D}">
      <dgm:prSet phldrT="[Text]"/>
      <dgm:spPr>
        <a:ln>
          <a:solidFill>
            <a:srgbClr val="49234A"/>
          </a:solidFill>
        </a:ln>
      </dgm:spPr>
      <dgm:t>
        <a:bodyPr/>
        <a:lstStyle/>
        <a:p>
          <a:r>
            <a:rPr lang="en-GB" b="1"/>
            <a:t>Once a patient complete the programme</a:t>
          </a:r>
          <a:r>
            <a:rPr lang="en-GB"/>
            <a:t>, book them in for a blood test to review the patient’s progress and to motivate them to continue their positive lifestyle changes long-term</a:t>
          </a:r>
        </a:p>
      </dgm:t>
    </dgm:pt>
    <dgm:pt modelId="{AB33C130-7F8F-4388-9A9B-24EEAC0A3735}" type="parTrans" cxnId="{65E58D97-5F71-4058-AE98-B7FCE6FFD905}">
      <dgm:prSet/>
      <dgm:spPr/>
      <dgm:t>
        <a:bodyPr/>
        <a:lstStyle/>
        <a:p>
          <a:endParaRPr lang="en-GB"/>
        </a:p>
      </dgm:t>
    </dgm:pt>
    <dgm:pt modelId="{4DF499F0-67A3-4DBF-9714-129BE8515AE8}" type="sibTrans" cxnId="{65E58D97-5F71-4058-AE98-B7FCE6FFD905}">
      <dgm:prSet/>
      <dgm:spPr/>
      <dgm:t>
        <a:bodyPr/>
        <a:lstStyle/>
        <a:p>
          <a:endParaRPr lang="en-GB"/>
        </a:p>
      </dgm:t>
    </dgm:pt>
    <dgm:pt modelId="{781E9A1C-6B54-401C-B0BA-84525C51C6FC}" type="pres">
      <dgm:prSet presAssocID="{74071729-BA77-4A16-B407-334673398EE7}" presName="linearFlow" presStyleCnt="0">
        <dgm:presLayoutVars>
          <dgm:dir/>
          <dgm:animLvl val="lvl"/>
          <dgm:resizeHandles val="exact"/>
        </dgm:presLayoutVars>
      </dgm:prSet>
      <dgm:spPr/>
    </dgm:pt>
    <dgm:pt modelId="{978CF27A-2A46-430F-B56F-34B168DB46A1}" type="pres">
      <dgm:prSet presAssocID="{E5B93A95-3C86-4449-82B0-7BF9FC8DDA0E}" presName="composite" presStyleCnt="0"/>
      <dgm:spPr/>
    </dgm:pt>
    <dgm:pt modelId="{005FF372-25F8-4EF7-997D-A1770920263D}" type="pres">
      <dgm:prSet presAssocID="{E5B93A95-3C86-4449-82B0-7BF9FC8DDA0E}" presName="parentText" presStyleLbl="alignNode1" presStyleIdx="0" presStyleCnt="2">
        <dgm:presLayoutVars>
          <dgm:chMax val="1"/>
          <dgm:bulletEnabled val="1"/>
        </dgm:presLayoutVars>
      </dgm:prSet>
      <dgm:spPr/>
    </dgm:pt>
    <dgm:pt modelId="{5E163D49-0CF4-4ADC-AC1A-89C9A62FC684}" type="pres">
      <dgm:prSet presAssocID="{E5B93A95-3C86-4449-82B0-7BF9FC8DDA0E}" presName="descendantText" presStyleLbl="alignAcc1" presStyleIdx="0" presStyleCnt="2" custLinFactNeighborY="7951">
        <dgm:presLayoutVars>
          <dgm:bulletEnabled val="1"/>
        </dgm:presLayoutVars>
      </dgm:prSet>
      <dgm:spPr/>
    </dgm:pt>
    <dgm:pt modelId="{57FAD198-89AE-418B-A57D-DA6B0A57ED91}" type="pres">
      <dgm:prSet presAssocID="{E5A2060E-6BCB-423E-AD73-1B7C1F7C06FF}" presName="sp" presStyleCnt="0"/>
      <dgm:spPr/>
    </dgm:pt>
    <dgm:pt modelId="{BCA9D928-B361-4593-B8AC-56F9F1AFCE80}" type="pres">
      <dgm:prSet presAssocID="{A74F55E3-7F6B-4406-8166-4F4E7E636AE8}" presName="composite" presStyleCnt="0"/>
      <dgm:spPr/>
    </dgm:pt>
    <dgm:pt modelId="{210F6389-D0D2-4CA8-87F9-D7018FB227EA}" type="pres">
      <dgm:prSet presAssocID="{A74F55E3-7F6B-4406-8166-4F4E7E636AE8}" presName="parentText" presStyleLbl="alignNode1" presStyleIdx="1" presStyleCnt="2">
        <dgm:presLayoutVars>
          <dgm:chMax val="1"/>
          <dgm:bulletEnabled val="1"/>
        </dgm:presLayoutVars>
      </dgm:prSet>
      <dgm:spPr/>
    </dgm:pt>
    <dgm:pt modelId="{E8ACECA4-4D47-45D7-BB80-CFF45A7E397B}" type="pres">
      <dgm:prSet presAssocID="{A74F55E3-7F6B-4406-8166-4F4E7E636AE8}" presName="descendantText" presStyleLbl="alignAcc1" presStyleIdx="1" presStyleCnt="2">
        <dgm:presLayoutVars>
          <dgm:bulletEnabled val="1"/>
        </dgm:presLayoutVars>
      </dgm:prSet>
      <dgm:spPr/>
    </dgm:pt>
  </dgm:ptLst>
  <dgm:cxnLst>
    <dgm:cxn modelId="{E2D87B0A-E1DD-4E9C-813B-690BFB646D6A}" srcId="{E5B93A95-3C86-4449-82B0-7BF9FC8DDA0E}" destId="{210EBD69-C1C5-46E1-B726-4480FEDCCB1E}" srcOrd="0" destOrd="0" parTransId="{20AF99C6-E2AD-4219-ADE1-7641AF79DAB7}" sibTransId="{5C34A082-325D-4A7D-B58F-F6EBDA3E4D47}"/>
    <dgm:cxn modelId="{89F21A3F-B718-481A-9267-97359D05BDD3}" type="presOf" srcId="{75596341-2481-440E-A054-87D95EBFE32D}" destId="{E8ACECA4-4D47-45D7-BB80-CFF45A7E397B}" srcOrd="0" destOrd="0" presId="urn:microsoft.com/office/officeart/2005/8/layout/chevron2"/>
    <dgm:cxn modelId="{3158AA61-0F21-4077-8656-04B5FA06E983}" type="presOf" srcId="{210EBD69-C1C5-46E1-B726-4480FEDCCB1E}" destId="{5E163D49-0CF4-4ADC-AC1A-89C9A62FC684}" srcOrd="0" destOrd="0" presId="urn:microsoft.com/office/officeart/2005/8/layout/chevron2"/>
    <dgm:cxn modelId="{77DD0B75-7D9E-4A62-A624-79AD40529139}" srcId="{74071729-BA77-4A16-B407-334673398EE7}" destId="{A74F55E3-7F6B-4406-8166-4F4E7E636AE8}" srcOrd="1" destOrd="0" parTransId="{23E7475F-6E02-472A-BD7D-1A55D2AD9AEB}" sibTransId="{829A24BE-5870-40CD-B5CF-FEC56094AF03}"/>
    <dgm:cxn modelId="{9FB6D295-A6CD-4710-86AE-CCE3C3BFDE58}" type="presOf" srcId="{A74F55E3-7F6B-4406-8166-4F4E7E636AE8}" destId="{210F6389-D0D2-4CA8-87F9-D7018FB227EA}" srcOrd="0" destOrd="0" presId="urn:microsoft.com/office/officeart/2005/8/layout/chevron2"/>
    <dgm:cxn modelId="{65E58D97-5F71-4058-AE98-B7FCE6FFD905}" srcId="{A74F55E3-7F6B-4406-8166-4F4E7E636AE8}" destId="{75596341-2481-440E-A054-87D95EBFE32D}" srcOrd="0" destOrd="0" parTransId="{AB33C130-7F8F-4388-9A9B-24EEAC0A3735}" sibTransId="{4DF499F0-67A3-4DBF-9714-129BE8515AE8}"/>
    <dgm:cxn modelId="{2A9BECB3-8526-4E4E-A6F0-BCBAB5D18816}" srcId="{74071729-BA77-4A16-B407-334673398EE7}" destId="{E5B93A95-3C86-4449-82B0-7BF9FC8DDA0E}" srcOrd="0" destOrd="0" parTransId="{5BD69A7B-9E2F-411A-A94C-4D1BF343A22D}" sibTransId="{E5A2060E-6BCB-423E-AD73-1B7C1F7C06FF}"/>
    <dgm:cxn modelId="{131CD2C1-75E3-4AC3-8A18-0CEB31D14E30}" type="presOf" srcId="{74071729-BA77-4A16-B407-334673398EE7}" destId="{781E9A1C-6B54-401C-B0BA-84525C51C6FC}" srcOrd="0" destOrd="0" presId="urn:microsoft.com/office/officeart/2005/8/layout/chevron2"/>
    <dgm:cxn modelId="{8FC95EFF-942A-41E1-A664-E5B1AFF91026}" type="presOf" srcId="{E5B93A95-3C86-4449-82B0-7BF9FC8DDA0E}" destId="{005FF372-25F8-4EF7-997D-A1770920263D}" srcOrd="0" destOrd="0" presId="urn:microsoft.com/office/officeart/2005/8/layout/chevron2"/>
    <dgm:cxn modelId="{55505429-9D51-49F5-A2C4-4F0F1FF0EB6D}" type="presParOf" srcId="{781E9A1C-6B54-401C-B0BA-84525C51C6FC}" destId="{978CF27A-2A46-430F-B56F-34B168DB46A1}" srcOrd="0" destOrd="0" presId="urn:microsoft.com/office/officeart/2005/8/layout/chevron2"/>
    <dgm:cxn modelId="{0D247893-1A63-467F-9A5B-09B04B7A9087}" type="presParOf" srcId="{978CF27A-2A46-430F-B56F-34B168DB46A1}" destId="{005FF372-25F8-4EF7-997D-A1770920263D}" srcOrd="0" destOrd="0" presId="urn:microsoft.com/office/officeart/2005/8/layout/chevron2"/>
    <dgm:cxn modelId="{06407005-5EB4-408B-A7DF-B47522D93593}" type="presParOf" srcId="{978CF27A-2A46-430F-B56F-34B168DB46A1}" destId="{5E163D49-0CF4-4ADC-AC1A-89C9A62FC684}" srcOrd="1" destOrd="0" presId="urn:microsoft.com/office/officeart/2005/8/layout/chevron2"/>
    <dgm:cxn modelId="{732D2E57-DC5C-4AA3-A8E0-0226DF9AD11E}" type="presParOf" srcId="{781E9A1C-6B54-401C-B0BA-84525C51C6FC}" destId="{57FAD198-89AE-418B-A57D-DA6B0A57ED91}" srcOrd="1" destOrd="0" presId="urn:microsoft.com/office/officeart/2005/8/layout/chevron2"/>
    <dgm:cxn modelId="{422E9E3D-2F01-4137-9E42-BBC3E4D5A791}" type="presParOf" srcId="{781E9A1C-6B54-401C-B0BA-84525C51C6FC}" destId="{BCA9D928-B361-4593-B8AC-56F9F1AFCE80}" srcOrd="2" destOrd="0" presId="urn:microsoft.com/office/officeart/2005/8/layout/chevron2"/>
    <dgm:cxn modelId="{D90D636D-BE8B-41C4-98ED-AA99B06192AC}" type="presParOf" srcId="{BCA9D928-B361-4593-B8AC-56F9F1AFCE80}" destId="{210F6389-D0D2-4CA8-87F9-D7018FB227EA}" srcOrd="0" destOrd="0" presId="urn:microsoft.com/office/officeart/2005/8/layout/chevron2"/>
    <dgm:cxn modelId="{EBE76949-36BE-46F0-A30A-4F39429F946F}" type="presParOf" srcId="{BCA9D928-B361-4593-B8AC-56F9F1AFCE80}" destId="{E8ACECA4-4D47-45D7-BB80-CFF45A7E397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F7ACF4-1A4F-42F8-BA2D-B61AD459C42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81CE7348-37DD-44FE-81FD-B948D7FD5E2F}">
      <dgm:prSet/>
      <dgm:spPr/>
      <dgm:t>
        <a:bodyPr/>
        <a:lstStyle/>
        <a:p>
          <a:r>
            <a:rPr lang="en-GB" b="1">
              <a:latin typeface="Rubik" pitchFamily="2" charset="-79"/>
              <a:cs typeface="Rubik" pitchFamily="2" charset="-79"/>
            </a:rPr>
            <a:t>Please scan the QR code to provide feedback on your training today</a:t>
          </a:r>
          <a:endParaRPr lang="en-US">
            <a:latin typeface="Rubik" pitchFamily="2" charset="-79"/>
            <a:cs typeface="Rubik" pitchFamily="2" charset="-79"/>
          </a:endParaRPr>
        </a:p>
      </dgm:t>
    </dgm:pt>
    <dgm:pt modelId="{4D48EF27-30D4-44A2-A1CC-C947ED4889DF}" type="parTrans" cxnId="{6FCE4110-AF9D-4FCD-B8FA-85F3BE848F2E}">
      <dgm:prSet/>
      <dgm:spPr/>
      <dgm:t>
        <a:bodyPr/>
        <a:lstStyle/>
        <a:p>
          <a:endParaRPr lang="en-US">
            <a:latin typeface="Rubik" pitchFamily="2" charset="-79"/>
            <a:cs typeface="Rubik" pitchFamily="2" charset="-79"/>
          </a:endParaRPr>
        </a:p>
      </dgm:t>
    </dgm:pt>
    <dgm:pt modelId="{5F31E65C-D4CB-46B7-8E7C-2B35935825F4}" type="sibTrans" cxnId="{6FCE4110-AF9D-4FCD-B8FA-85F3BE848F2E}">
      <dgm:prSet/>
      <dgm:spPr/>
      <dgm:t>
        <a:bodyPr/>
        <a:lstStyle/>
        <a:p>
          <a:endParaRPr lang="en-US">
            <a:latin typeface="Rubik" pitchFamily="2" charset="-79"/>
            <a:cs typeface="Rubik" pitchFamily="2" charset="-79"/>
          </a:endParaRPr>
        </a:p>
      </dgm:t>
    </dgm:pt>
    <dgm:pt modelId="{E18DA373-92E5-4360-93A2-B57692B90190}">
      <dgm:prSet/>
      <dgm:spPr/>
      <dgm:t>
        <a:bodyPr/>
        <a:lstStyle/>
        <a:p>
          <a:r>
            <a:rPr lang="en-GB" b="1">
              <a:latin typeface="Rubik" pitchFamily="2" charset="-79"/>
              <a:cs typeface="Rubik" pitchFamily="2" charset="-79"/>
            </a:rPr>
            <a:t>Thank you for helping us improve our training</a:t>
          </a:r>
          <a:endParaRPr lang="en-US">
            <a:latin typeface="Rubik" pitchFamily="2" charset="-79"/>
            <a:cs typeface="Rubik" pitchFamily="2" charset="-79"/>
          </a:endParaRPr>
        </a:p>
      </dgm:t>
    </dgm:pt>
    <dgm:pt modelId="{3060645A-B224-482B-8998-83B19E193F62}" type="parTrans" cxnId="{F6B11DC4-99B4-4F9E-BD4A-EA6B5301EC76}">
      <dgm:prSet/>
      <dgm:spPr/>
      <dgm:t>
        <a:bodyPr/>
        <a:lstStyle/>
        <a:p>
          <a:endParaRPr lang="en-US">
            <a:latin typeface="Rubik" pitchFamily="2" charset="-79"/>
            <a:cs typeface="Rubik" pitchFamily="2" charset="-79"/>
          </a:endParaRPr>
        </a:p>
      </dgm:t>
    </dgm:pt>
    <dgm:pt modelId="{40B3F255-746C-4175-8C8D-F19B94507C24}" type="sibTrans" cxnId="{F6B11DC4-99B4-4F9E-BD4A-EA6B5301EC76}">
      <dgm:prSet/>
      <dgm:spPr/>
      <dgm:t>
        <a:bodyPr/>
        <a:lstStyle/>
        <a:p>
          <a:endParaRPr lang="en-US">
            <a:latin typeface="Rubik" pitchFamily="2" charset="-79"/>
            <a:cs typeface="Rubik" pitchFamily="2" charset="-79"/>
          </a:endParaRPr>
        </a:p>
      </dgm:t>
    </dgm:pt>
    <dgm:pt modelId="{FA5CA976-F543-4F9B-80F2-0CB90F3F2A3F}" type="pres">
      <dgm:prSet presAssocID="{9AF7ACF4-1A4F-42F8-BA2D-B61AD459C424}" presName="hierChild1" presStyleCnt="0">
        <dgm:presLayoutVars>
          <dgm:chPref val="1"/>
          <dgm:dir/>
          <dgm:animOne val="branch"/>
          <dgm:animLvl val="lvl"/>
          <dgm:resizeHandles/>
        </dgm:presLayoutVars>
      </dgm:prSet>
      <dgm:spPr/>
    </dgm:pt>
    <dgm:pt modelId="{69F6EC0E-74D2-4161-BFBC-054E883314D9}" type="pres">
      <dgm:prSet presAssocID="{81CE7348-37DD-44FE-81FD-B948D7FD5E2F}" presName="hierRoot1" presStyleCnt="0"/>
      <dgm:spPr/>
    </dgm:pt>
    <dgm:pt modelId="{FA0A54C9-F812-4927-A8E5-C9E2ED5FD388}" type="pres">
      <dgm:prSet presAssocID="{81CE7348-37DD-44FE-81FD-B948D7FD5E2F}" presName="composite" presStyleCnt="0"/>
      <dgm:spPr/>
    </dgm:pt>
    <dgm:pt modelId="{AA9DA427-5AB3-495A-AF07-54A610DC4713}" type="pres">
      <dgm:prSet presAssocID="{81CE7348-37DD-44FE-81FD-B948D7FD5E2F}" presName="background" presStyleLbl="node0" presStyleIdx="0" presStyleCnt="2"/>
      <dgm:spPr>
        <a:solidFill>
          <a:srgbClr val="30B092"/>
        </a:solidFill>
      </dgm:spPr>
    </dgm:pt>
    <dgm:pt modelId="{E0A2AD1A-B51A-4FAB-8784-B3ED347D1730}" type="pres">
      <dgm:prSet presAssocID="{81CE7348-37DD-44FE-81FD-B948D7FD5E2F}" presName="text" presStyleLbl="fgAcc0" presStyleIdx="0" presStyleCnt="2">
        <dgm:presLayoutVars>
          <dgm:chPref val="3"/>
        </dgm:presLayoutVars>
      </dgm:prSet>
      <dgm:spPr/>
    </dgm:pt>
    <dgm:pt modelId="{BE236055-14B0-4CDA-88DB-2D1A8013142A}" type="pres">
      <dgm:prSet presAssocID="{81CE7348-37DD-44FE-81FD-B948D7FD5E2F}" presName="hierChild2" presStyleCnt="0"/>
      <dgm:spPr/>
    </dgm:pt>
    <dgm:pt modelId="{AD9E22CC-34EE-4657-A839-01603C82B54F}" type="pres">
      <dgm:prSet presAssocID="{E18DA373-92E5-4360-93A2-B57692B90190}" presName="hierRoot1" presStyleCnt="0"/>
      <dgm:spPr/>
    </dgm:pt>
    <dgm:pt modelId="{EED8071D-4836-405B-8B8D-481D4EE889D4}" type="pres">
      <dgm:prSet presAssocID="{E18DA373-92E5-4360-93A2-B57692B90190}" presName="composite" presStyleCnt="0"/>
      <dgm:spPr/>
    </dgm:pt>
    <dgm:pt modelId="{6FB27B89-FF9D-469B-B3E2-DE96B44245E9}" type="pres">
      <dgm:prSet presAssocID="{E18DA373-92E5-4360-93A2-B57692B90190}" presName="background" presStyleLbl="node0" presStyleIdx="1" presStyleCnt="2"/>
      <dgm:spPr>
        <a:solidFill>
          <a:srgbClr val="E2AA46"/>
        </a:solidFill>
      </dgm:spPr>
    </dgm:pt>
    <dgm:pt modelId="{4B1E071E-C7E2-4461-9E4B-222B8EF1EF35}" type="pres">
      <dgm:prSet presAssocID="{E18DA373-92E5-4360-93A2-B57692B90190}" presName="text" presStyleLbl="fgAcc0" presStyleIdx="1" presStyleCnt="2">
        <dgm:presLayoutVars>
          <dgm:chPref val="3"/>
        </dgm:presLayoutVars>
      </dgm:prSet>
      <dgm:spPr/>
    </dgm:pt>
    <dgm:pt modelId="{CF2BA699-0D5F-40B5-B6ED-B652FA62EB05}" type="pres">
      <dgm:prSet presAssocID="{E18DA373-92E5-4360-93A2-B57692B90190}" presName="hierChild2" presStyleCnt="0"/>
      <dgm:spPr/>
    </dgm:pt>
  </dgm:ptLst>
  <dgm:cxnLst>
    <dgm:cxn modelId="{6FCE4110-AF9D-4FCD-B8FA-85F3BE848F2E}" srcId="{9AF7ACF4-1A4F-42F8-BA2D-B61AD459C424}" destId="{81CE7348-37DD-44FE-81FD-B948D7FD5E2F}" srcOrd="0" destOrd="0" parTransId="{4D48EF27-30D4-44A2-A1CC-C947ED4889DF}" sibTransId="{5F31E65C-D4CB-46B7-8E7C-2B35935825F4}"/>
    <dgm:cxn modelId="{ABBAB028-E639-41E5-8BA5-AFF694F254C4}" type="presOf" srcId="{E18DA373-92E5-4360-93A2-B57692B90190}" destId="{4B1E071E-C7E2-4461-9E4B-222B8EF1EF35}" srcOrd="0" destOrd="0" presId="urn:microsoft.com/office/officeart/2005/8/layout/hierarchy1"/>
    <dgm:cxn modelId="{1871FC56-DB38-4F4D-83FC-835CAF55876B}" type="presOf" srcId="{81CE7348-37DD-44FE-81FD-B948D7FD5E2F}" destId="{E0A2AD1A-B51A-4FAB-8784-B3ED347D1730}" srcOrd="0" destOrd="0" presId="urn:microsoft.com/office/officeart/2005/8/layout/hierarchy1"/>
    <dgm:cxn modelId="{E260A3C2-D912-48C5-AF31-3C28CF387514}" type="presOf" srcId="{9AF7ACF4-1A4F-42F8-BA2D-B61AD459C424}" destId="{FA5CA976-F543-4F9B-80F2-0CB90F3F2A3F}" srcOrd="0" destOrd="0" presId="urn:microsoft.com/office/officeart/2005/8/layout/hierarchy1"/>
    <dgm:cxn modelId="{F6B11DC4-99B4-4F9E-BD4A-EA6B5301EC76}" srcId="{9AF7ACF4-1A4F-42F8-BA2D-B61AD459C424}" destId="{E18DA373-92E5-4360-93A2-B57692B90190}" srcOrd="1" destOrd="0" parTransId="{3060645A-B224-482B-8998-83B19E193F62}" sibTransId="{40B3F255-746C-4175-8C8D-F19B94507C24}"/>
    <dgm:cxn modelId="{76ABD8F6-9725-48AD-83C0-6143202A651D}" type="presParOf" srcId="{FA5CA976-F543-4F9B-80F2-0CB90F3F2A3F}" destId="{69F6EC0E-74D2-4161-BFBC-054E883314D9}" srcOrd="0" destOrd="0" presId="urn:microsoft.com/office/officeart/2005/8/layout/hierarchy1"/>
    <dgm:cxn modelId="{4AA0A1EE-8DDB-4301-9167-689003E13BD7}" type="presParOf" srcId="{69F6EC0E-74D2-4161-BFBC-054E883314D9}" destId="{FA0A54C9-F812-4927-A8E5-C9E2ED5FD388}" srcOrd="0" destOrd="0" presId="urn:microsoft.com/office/officeart/2005/8/layout/hierarchy1"/>
    <dgm:cxn modelId="{F8FBE296-0D85-43B3-839C-6E8B7B612ED3}" type="presParOf" srcId="{FA0A54C9-F812-4927-A8E5-C9E2ED5FD388}" destId="{AA9DA427-5AB3-495A-AF07-54A610DC4713}" srcOrd="0" destOrd="0" presId="urn:microsoft.com/office/officeart/2005/8/layout/hierarchy1"/>
    <dgm:cxn modelId="{63305A73-799D-4685-B9B4-15714AAE2EC8}" type="presParOf" srcId="{FA0A54C9-F812-4927-A8E5-C9E2ED5FD388}" destId="{E0A2AD1A-B51A-4FAB-8784-B3ED347D1730}" srcOrd="1" destOrd="0" presId="urn:microsoft.com/office/officeart/2005/8/layout/hierarchy1"/>
    <dgm:cxn modelId="{5278BB4D-CD34-4925-9AD7-7527085724C4}" type="presParOf" srcId="{69F6EC0E-74D2-4161-BFBC-054E883314D9}" destId="{BE236055-14B0-4CDA-88DB-2D1A8013142A}" srcOrd="1" destOrd="0" presId="urn:microsoft.com/office/officeart/2005/8/layout/hierarchy1"/>
    <dgm:cxn modelId="{70EA28FF-84CE-4287-B31C-EC36EFB6DB90}" type="presParOf" srcId="{FA5CA976-F543-4F9B-80F2-0CB90F3F2A3F}" destId="{AD9E22CC-34EE-4657-A839-01603C82B54F}" srcOrd="1" destOrd="0" presId="urn:microsoft.com/office/officeart/2005/8/layout/hierarchy1"/>
    <dgm:cxn modelId="{F573BEAE-6101-4B88-99FA-1F03613FE295}" type="presParOf" srcId="{AD9E22CC-34EE-4657-A839-01603C82B54F}" destId="{EED8071D-4836-405B-8B8D-481D4EE889D4}" srcOrd="0" destOrd="0" presId="urn:microsoft.com/office/officeart/2005/8/layout/hierarchy1"/>
    <dgm:cxn modelId="{2B8AA63C-2513-470C-8F0A-FD8320D422E9}" type="presParOf" srcId="{EED8071D-4836-405B-8B8D-481D4EE889D4}" destId="{6FB27B89-FF9D-469B-B3E2-DE96B44245E9}" srcOrd="0" destOrd="0" presId="urn:microsoft.com/office/officeart/2005/8/layout/hierarchy1"/>
    <dgm:cxn modelId="{1D3C3CE1-E74E-47F1-9F8B-933905B7B821}" type="presParOf" srcId="{EED8071D-4836-405B-8B8D-481D4EE889D4}" destId="{4B1E071E-C7E2-4461-9E4B-222B8EF1EF35}" srcOrd="1" destOrd="0" presId="urn:microsoft.com/office/officeart/2005/8/layout/hierarchy1"/>
    <dgm:cxn modelId="{A5164E89-16B6-42A7-827B-CE99EF0BDC1D}" type="presParOf" srcId="{AD9E22CC-34EE-4657-A839-01603C82B54F}" destId="{CF2BA699-0D5F-40B5-B6ED-B652FA62EB0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97FFC-E863-4D0B-8556-5DBB4A5B7193}">
      <dsp:nvSpPr>
        <dsp:cNvPr id="0" name=""/>
        <dsp:cNvSpPr/>
      </dsp:nvSpPr>
      <dsp:spPr>
        <a:xfrm>
          <a:off x="1881902" y="352213"/>
          <a:ext cx="4551680" cy="4551680"/>
        </a:xfrm>
        <a:prstGeom prst="pie">
          <a:avLst>
            <a:gd name="adj1" fmla="val 16200000"/>
            <a:gd name="adj2" fmla="val 1800000"/>
          </a:avLst>
        </a:prstGeom>
        <a:solidFill>
          <a:srgbClr val="0A2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latin typeface="Rubik" pitchFamily="2" charset="-79"/>
              <a:cs typeface="Rubik" pitchFamily="2" charset="-79"/>
            </a:rPr>
            <a:t>Diabetes UK</a:t>
          </a:r>
        </a:p>
      </dsp:txBody>
      <dsp:txXfrm>
        <a:off x="4280746" y="1316736"/>
        <a:ext cx="1625600" cy="1354666"/>
      </dsp:txXfrm>
    </dsp:sp>
    <dsp:sp modelId="{2315F596-EC14-4F45-9530-B07817CEA5B0}">
      <dsp:nvSpPr>
        <dsp:cNvPr id="0" name=""/>
        <dsp:cNvSpPr/>
      </dsp:nvSpPr>
      <dsp:spPr>
        <a:xfrm>
          <a:off x="1788159" y="514773"/>
          <a:ext cx="4551680" cy="4551680"/>
        </a:xfrm>
        <a:prstGeom prst="pie">
          <a:avLst>
            <a:gd name="adj1" fmla="val 1800000"/>
            <a:gd name="adj2" fmla="val 9000000"/>
          </a:avLst>
        </a:prstGeom>
        <a:solidFill>
          <a:srgbClr val="30B0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latin typeface="Rubik" pitchFamily="2" charset="-79"/>
              <a:cs typeface="Rubik" pitchFamily="2" charset="-79"/>
            </a:rPr>
            <a:t>Office for Health Improvement &amp; Disparities (OHID)</a:t>
          </a:r>
        </a:p>
      </dsp:txBody>
      <dsp:txXfrm>
        <a:off x="2871893" y="3467946"/>
        <a:ext cx="2438400" cy="1192106"/>
      </dsp:txXfrm>
    </dsp:sp>
    <dsp:sp modelId="{ADE0BCFD-C470-419C-AA90-FAD6BE0116E6}">
      <dsp:nvSpPr>
        <dsp:cNvPr id="0" name=""/>
        <dsp:cNvSpPr/>
      </dsp:nvSpPr>
      <dsp:spPr>
        <a:xfrm>
          <a:off x="1694416" y="352213"/>
          <a:ext cx="4551680" cy="4551680"/>
        </a:xfrm>
        <a:prstGeom prst="pie">
          <a:avLst>
            <a:gd name="adj1" fmla="val 9000000"/>
            <a:gd name="adj2" fmla="val 16200000"/>
          </a:avLst>
        </a:prstGeom>
        <a:solidFill>
          <a:srgbClr val="4923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latin typeface="Rubik" pitchFamily="2" charset="-79"/>
              <a:cs typeface="Rubik" pitchFamily="2" charset="-79"/>
            </a:rPr>
            <a:t>NHS England &amp; Improvement (NHSE&amp;I)</a:t>
          </a:r>
        </a:p>
      </dsp:txBody>
      <dsp:txXfrm>
        <a:off x="2221653" y="1316736"/>
        <a:ext cx="1625600" cy="1354666"/>
      </dsp:txXfrm>
    </dsp:sp>
    <dsp:sp modelId="{C76335DE-C474-4AA3-B0D1-2F7FA95AB90F}">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rgbClr val="A6B5BF"/>
        </a:solidFill>
        <a:ln>
          <a:noFill/>
        </a:ln>
        <a:effectLst/>
      </dsp:spPr>
      <dsp:style>
        <a:lnRef idx="0">
          <a:scrgbClr r="0" g="0" b="0"/>
        </a:lnRef>
        <a:fillRef idx="1">
          <a:scrgbClr r="0" g="0" b="0"/>
        </a:fillRef>
        <a:effectRef idx="0">
          <a:scrgbClr r="0" g="0" b="0"/>
        </a:effectRef>
        <a:fontRef idx="minor">
          <a:schemeClr val="lt1"/>
        </a:fontRef>
      </dsp:style>
    </dsp:sp>
    <dsp:sp modelId="{BB3514A6-4546-4AD4-A470-622FA2B3CD8A}">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rgbClr val="A6B5BF"/>
        </a:solidFill>
        <a:ln>
          <a:noFill/>
        </a:ln>
        <a:effectLst/>
      </dsp:spPr>
      <dsp:style>
        <a:lnRef idx="0">
          <a:scrgbClr r="0" g="0" b="0"/>
        </a:lnRef>
        <a:fillRef idx="1">
          <a:scrgbClr r="0" g="0" b="0"/>
        </a:fillRef>
        <a:effectRef idx="0">
          <a:scrgbClr r="0" g="0" b="0"/>
        </a:effectRef>
        <a:fontRef idx="minor">
          <a:schemeClr val="lt1"/>
        </a:fontRef>
      </dsp:style>
    </dsp:sp>
    <dsp:sp modelId="{3AD2C2D3-F781-4757-AF0D-A8988A1CEB94}">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rgbClr val="A6B5B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60BB4-B46F-4E7C-8E19-9CE667CCE890}">
      <dsp:nvSpPr>
        <dsp:cNvPr id="0" name=""/>
        <dsp:cNvSpPr/>
      </dsp:nvSpPr>
      <dsp:spPr>
        <a:xfrm>
          <a:off x="0" y="979417"/>
          <a:ext cx="6519187" cy="540540"/>
        </a:xfrm>
        <a:prstGeom prst="roundRect">
          <a:avLst/>
        </a:prstGeom>
        <a:solidFill>
          <a:srgbClr val="0A2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Rubik" pitchFamily="2" charset="-79"/>
              <a:cs typeface="Rubik" pitchFamily="2" charset="-79"/>
            </a:rPr>
            <a:t>❌ Previous diagnosis of T2DM</a:t>
          </a:r>
          <a:endParaRPr lang="en-US" sz="2100" kern="1200">
            <a:latin typeface="Rubik" pitchFamily="2" charset="-79"/>
            <a:cs typeface="Rubik" pitchFamily="2" charset="-79"/>
          </a:endParaRPr>
        </a:p>
      </dsp:txBody>
      <dsp:txXfrm>
        <a:off x="26387" y="1005804"/>
        <a:ext cx="6466413" cy="487766"/>
      </dsp:txXfrm>
    </dsp:sp>
    <dsp:sp modelId="{AB8D318E-3F79-47A7-A37C-3D257DCC8199}">
      <dsp:nvSpPr>
        <dsp:cNvPr id="0" name=""/>
        <dsp:cNvSpPr/>
      </dsp:nvSpPr>
      <dsp:spPr>
        <a:xfrm>
          <a:off x="0" y="1580437"/>
          <a:ext cx="6519187" cy="540540"/>
        </a:xfrm>
        <a:prstGeom prst="roundRect">
          <a:avLst/>
        </a:prstGeom>
        <a:solidFill>
          <a:srgbClr val="307D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Rubik" pitchFamily="2" charset="-79"/>
              <a:cs typeface="Rubik" pitchFamily="2" charset="-79"/>
            </a:rPr>
            <a:t>❌ Active eating disorder</a:t>
          </a:r>
          <a:endParaRPr lang="en-US" sz="2100" kern="1200">
            <a:latin typeface="Rubik" pitchFamily="2" charset="-79"/>
            <a:cs typeface="Rubik" pitchFamily="2" charset="-79"/>
          </a:endParaRPr>
        </a:p>
      </dsp:txBody>
      <dsp:txXfrm>
        <a:off x="26387" y="1606824"/>
        <a:ext cx="6466413" cy="487766"/>
      </dsp:txXfrm>
    </dsp:sp>
    <dsp:sp modelId="{E557E7F9-82BE-4D14-BF67-994CB71CCE64}">
      <dsp:nvSpPr>
        <dsp:cNvPr id="0" name=""/>
        <dsp:cNvSpPr/>
      </dsp:nvSpPr>
      <dsp:spPr>
        <a:xfrm>
          <a:off x="0" y="2181457"/>
          <a:ext cx="6519187" cy="540540"/>
        </a:xfrm>
        <a:prstGeom prst="roundRect">
          <a:avLst/>
        </a:prstGeom>
        <a:solidFill>
          <a:srgbClr val="E1AA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Rubik" pitchFamily="2" charset="-79"/>
              <a:cs typeface="Rubik" pitchFamily="2" charset="-79"/>
            </a:rPr>
            <a:t>❌ Severe/moderate frailty</a:t>
          </a:r>
          <a:endParaRPr lang="en-US" sz="2100" kern="1200">
            <a:latin typeface="Rubik" pitchFamily="2" charset="-79"/>
            <a:cs typeface="Rubik" pitchFamily="2" charset="-79"/>
          </a:endParaRPr>
        </a:p>
      </dsp:txBody>
      <dsp:txXfrm>
        <a:off x="26387" y="2207844"/>
        <a:ext cx="6466413" cy="487766"/>
      </dsp:txXfrm>
    </dsp:sp>
    <dsp:sp modelId="{5EBFBAD4-7F50-4A18-B3A6-BF3034FAEAD5}">
      <dsp:nvSpPr>
        <dsp:cNvPr id="0" name=""/>
        <dsp:cNvSpPr/>
      </dsp:nvSpPr>
      <dsp:spPr>
        <a:xfrm>
          <a:off x="0" y="2782477"/>
          <a:ext cx="6519187" cy="540540"/>
        </a:xfrm>
        <a:prstGeom prst="roundRect">
          <a:avLst/>
        </a:prstGeom>
        <a:solidFill>
          <a:srgbClr val="30B0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Rubik" pitchFamily="2" charset="-79"/>
              <a:cs typeface="Rubik" pitchFamily="2" charset="-79"/>
            </a:rPr>
            <a:t>❌ Undergone bariatric surgery in the last 2 years</a:t>
          </a:r>
          <a:endParaRPr lang="en-US" sz="2100" kern="1200">
            <a:latin typeface="Rubik" pitchFamily="2" charset="-79"/>
            <a:cs typeface="Rubik" pitchFamily="2" charset="-79"/>
          </a:endParaRPr>
        </a:p>
      </dsp:txBody>
      <dsp:txXfrm>
        <a:off x="26387" y="2808864"/>
        <a:ext cx="6466413" cy="487766"/>
      </dsp:txXfrm>
    </dsp:sp>
    <dsp:sp modelId="{96049099-E685-4CA8-A001-94442C0E972B}">
      <dsp:nvSpPr>
        <dsp:cNvPr id="0" name=""/>
        <dsp:cNvSpPr/>
      </dsp:nvSpPr>
      <dsp:spPr>
        <a:xfrm>
          <a:off x="0" y="3383497"/>
          <a:ext cx="6519187" cy="540540"/>
        </a:xfrm>
        <a:prstGeom prst="roundRect">
          <a:avLst/>
        </a:prstGeom>
        <a:solidFill>
          <a:srgbClr val="4923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solidFill>
                <a:schemeClr val="tx1"/>
              </a:solidFill>
              <a:highlight>
                <a:srgbClr val="FFFF00"/>
              </a:highlight>
              <a:latin typeface="Rubik" pitchFamily="2" charset="-79"/>
              <a:cs typeface="Rubik" pitchFamily="2" charset="-79"/>
            </a:rPr>
            <a:t>❌ Pregnant…   </a:t>
          </a:r>
          <a:endParaRPr lang="en-US" sz="2100" kern="1200" dirty="0">
            <a:solidFill>
              <a:schemeClr val="tx1"/>
            </a:solidFill>
            <a:highlight>
              <a:srgbClr val="FFFF00"/>
            </a:highlight>
            <a:latin typeface="Rubik" pitchFamily="2" charset="-79"/>
            <a:cs typeface="Rubik" pitchFamily="2" charset="-79"/>
          </a:endParaRPr>
        </a:p>
      </dsp:txBody>
      <dsp:txXfrm>
        <a:off x="26387" y="3409884"/>
        <a:ext cx="6466413" cy="487766"/>
      </dsp:txXfrm>
    </dsp:sp>
    <dsp:sp modelId="{80B6ED26-0167-494C-9A69-17F0E3C280B5}">
      <dsp:nvSpPr>
        <dsp:cNvPr id="0" name=""/>
        <dsp:cNvSpPr/>
      </dsp:nvSpPr>
      <dsp:spPr>
        <a:xfrm>
          <a:off x="0" y="3984517"/>
          <a:ext cx="6519187" cy="540540"/>
        </a:xfrm>
        <a:prstGeom prst="roundRect">
          <a:avLst/>
        </a:prstGeom>
        <a:solidFill>
          <a:srgbClr val="A6B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Rubik" pitchFamily="2" charset="-79"/>
              <a:cs typeface="Rubik" pitchFamily="2" charset="-79"/>
            </a:rPr>
            <a:t>❌ &lt;18-years-old</a:t>
          </a:r>
          <a:endParaRPr lang="en-US" sz="2100" kern="1200">
            <a:latin typeface="Rubik" pitchFamily="2" charset="-79"/>
            <a:cs typeface="Rubik" pitchFamily="2" charset="-79"/>
          </a:endParaRPr>
        </a:p>
      </dsp:txBody>
      <dsp:txXfrm>
        <a:off x="26387" y="4010904"/>
        <a:ext cx="6466413" cy="487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38DB-7473-4B94-BEA1-D8B4B5E3A301}">
      <dsp:nvSpPr>
        <dsp:cNvPr id="0" name=""/>
        <dsp:cNvSpPr/>
      </dsp:nvSpPr>
      <dsp:spPr>
        <a:xfrm>
          <a:off x="1287" y="1137681"/>
          <a:ext cx="2745100" cy="24191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7x Increased risk in women with gestational diabetes developing type 2 diabetes in later life. </a:t>
          </a:r>
        </a:p>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(Diabetes UK)</a:t>
          </a:r>
        </a:p>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50% of women diagnosed with gestational diabetes develop type 2 diabetes within 5 years of the birth.</a:t>
          </a:r>
        </a:p>
        <a:p>
          <a:pPr marL="0" lvl="0" indent="0" algn="ctr" defTabSz="933450">
            <a:lnSpc>
              <a:spcPct val="90000"/>
            </a:lnSpc>
            <a:spcBef>
              <a:spcPct val="0"/>
            </a:spcBef>
            <a:spcAft>
              <a:spcPct val="35000"/>
            </a:spcAft>
            <a:buNone/>
          </a:pPr>
          <a:r>
            <a:rPr lang="en-GB" sz="1400" kern="1200" dirty="0">
              <a:solidFill>
                <a:prstClr val="white"/>
              </a:solidFill>
              <a:latin typeface="Rubik" pitchFamily="2" charset="-79"/>
              <a:ea typeface="+mn-ea"/>
              <a:cs typeface="Rubik" pitchFamily="2" charset="-79"/>
            </a:rPr>
            <a:t>(NICE)</a:t>
          </a:r>
          <a:endParaRPr lang="en-US" sz="1400" kern="1200" dirty="0">
            <a:solidFill>
              <a:prstClr val="white"/>
            </a:solidFill>
            <a:latin typeface="Rubik" pitchFamily="2" charset="-79"/>
            <a:ea typeface="+mn-ea"/>
            <a:cs typeface="Rubik" pitchFamily="2" charset="-79"/>
          </a:endParaRPr>
        </a:p>
      </dsp:txBody>
      <dsp:txXfrm>
        <a:off x="72141" y="1208535"/>
        <a:ext cx="2603392" cy="2277411"/>
      </dsp:txXfrm>
    </dsp:sp>
    <dsp:sp modelId="{F22EA97A-EA9D-43FD-9AE9-AF6245CCDB04}">
      <dsp:nvSpPr>
        <dsp:cNvPr id="0" name=""/>
        <dsp:cNvSpPr/>
      </dsp:nvSpPr>
      <dsp:spPr>
        <a:xfrm>
          <a:off x="3020897" y="2006848"/>
          <a:ext cx="581961" cy="680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20897" y="2143005"/>
        <a:ext cx="407373" cy="408470"/>
      </dsp:txXfrm>
    </dsp:sp>
    <dsp:sp modelId="{B06D9620-1906-4AEA-8C39-B1DCB7F9444A}">
      <dsp:nvSpPr>
        <dsp:cNvPr id="0" name=""/>
        <dsp:cNvSpPr/>
      </dsp:nvSpPr>
      <dsp:spPr>
        <a:xfrm>
          <a:off x="3844428" y="1137681"/>
          <a:ext cx="2745100" cy="24191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1" kern="1200" dirty="0">
              <a:solidFill>
                <a:prstClr val="white"/>
              </a:solidFill>
              <a:latin typeface="Rubik" pitchFamily="2" charset="-79"/>
              <a:ea typeface="+mn-ea"/>
              <a:cs typeface="Rubik" pitchFamily="2" charset="-79"/>
            </a:rPr>
            <a:t>Recommendations: FPG at 6 weeks post-partum OR a HbA1c 13 weeks post-partum - to check Normoglycaemia</a:t>
          </a:r>
          <a:r>
            <a:rPr lang="en-GB" sz="1400" kern="1200" dirty="0"/>
            <a:t> </a:t>
          </a:r>
          <a:r>
            <a:rPr lang="en-GB" sz="1400" b="0" i="1" kern="1200" dirty="0">
              <a:solidFill>
                <a:prstClr val="white"/>
              </a:solidFill>
              <a:latin typeface="Rubik" pitchFamily="2" charset="-79"/>
              <a:ea typeface="+mn-ea"/>
              <a:cs typeface="Rubik" pitchFamily="2" charset="-79"/>
            </a:rPr>
            <a:t>status</a:t>
          </a:r>
          <a:r>
            <a:rPr lang="en-GB" sz="1400" b="0" i="0" u="none" kern="1200" dirty="0"/>
            <a:t>.</a:t>
          </a:r>
          <a:endParaRPr lang="en-GB" sz="1400" b="0" i="1" kern="1200" dirty="0">
            <a:latin typeface="Rubik" pitchFamily="2" charset="-79"/>
            <a:cs typeface="Rubik" pitchFamily="2" charset="-79"/>
          </a:endParaRPr>
        </a:p>
        <a:p>
          <a:pPr marL="0" lvl="0" indent="0" algn="ctr" defTabSz="622300">
            <a:lnSpc>
              <a:spcPct val="90000"/>
            </a:lnSpc>
            <a:spcBef>
              <a:spcPct val="0"/>
            </a:spcBef>
            <a:spcAft>
              <a:spcPct val="35000"/>
            </a:spcAft>
            <a:buNone/>
          </a:pPr>
          <a:r>
            <a:rPr lang="en-GB" sz="1400" b="1" i="0" kern="1200" dirty="0">
              <a:latin typeface="Rubik" pitchFamily="2" charset="-79"/>
              <a:cs typeface="Rubik" pitchFamily="2" charset="-79"/>
            </a:rPr>
            <a:t>Refer patient to the National Diabetes Prevention Program</a:t>
          </a:r>
        </a:p>
        <a:p>
          <a:pPr marL="0" lvl="0" indent="0" algn="ctr" defTabSz="622300">
            <a:lnSpc>
              <a:spcPct val="90000"/>
            </a:lnSpc>
            <a:spcBef>
              <a:spcPct val="0"/>
            </a:spcBef>
            <a:spcAft>
              <a:spcPct val="35000"/>
            </a:spcAft>
            <a:buNone/>
          </a:pPr>
          <a:endParaRPr lang="en-US" sz="2000" kern="1200" dirty="0"/>
        </a:p>
      </dsp:txBody>
      <dsp:txXfrm>
        <a:off x="3915282" y="1208535"/>
        <a:ext cx="2603392" cy="22774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FF372-25F8-4EF7-997D-A1770920263D}">
      <dsp:nvSpPr>
        <dsp:cNvPr id="0" name=""/>
        <dsp:cNvSpPr/>
      </dsp:nvSpPr>
      <dsp:spPr>
        <a:xfrm rot="5400000">
          <a:off x="-370142" y="371294"/>
          <a:ext cx="2467617" cy="1727332"/>
        </a:xfrm>
        <a:prstGeom prst="chevron">
          <a:avLst/>
        </a:prstGeom>
        <a:solidFill>
          <a:srgbClr val="49234A"/>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GB" sz="4800" kern="1200" dirty="0"/>
        </a:p>
      </dsp:txBody>
      <dsp:txXfrm rot="-5400000">
        <a:off x="1" y="864817"/>
        <a:ext cx="1727332" cy="740285"/>
      </dsp:txXfrm>
    </dsp:sp>
    <dsp:sp modelId="{5E163D49-0CF4-4ADC-AC1A-89C9A62FC684}">
      <dsp:nvSpPr>
        <dsp:cNvPr id="0" name=""/>
        <dsp:cNvSpPr/>
      </dsp:nvSpPr>
      <dsp:spPr>
        <a:xfrm rot="5400000">
          <a:off x="5203209" y="-3474725"/>
          <a:ext cx="1603951" cy="8555706"/>
        </a:xfrm>
        <a:prstGeom prst="round2SameRect">
          <a:avLst/>
        </a:prstGeom>
        <a:solidFill>
          <a:schemeClr val="lt1">
            <a:alpha val="90000"/>
            <a:hueOff val="0"/>
            <a:satOff val="0"/>
            <a:lumOff val="0"/>
            <a:alphaOff val="0"/>
          </a:schemeClr>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GB" sz="2500" b="1" kern="1200" dirty="0"/>
            <a:t>Proactive, opportunistic identification </a:t>
          </a:r>
          <a:r>
            <a:rPr lang="en-GB" sz="2500" kern="1200" dirty="0"/>
            <a:t>of eligible patients via health check or general check-up, requesting HbA1c test where prediabetes is suspected. Staff groups that could do this are GP, Nurse, Pharmacist, Physicians Associate …</a:t>
          </a:r>
        </a:p>
      </dsp:txBody>
      <dsp:txXfrm rot="-5400000">
        <a:off x="1727332" y="79450"/>
        <a:ext cx="8477408" cy="1447355"/>
      </dsp:txXfrm>
    </dsp:sp>
    <dsp:sp modelId="{210F6389-D0D2-4CA8-87F9-D7018FB227EA}">
      <dsp:nvSpPr>
        <dsp:cNvPr id="0" name=""/>
        <dsp:cNvSpPr/>
      </dsp:nvSpPr>
      <dsp:spPr>
        <a:xfrm rot="5400000">
          <a:off x="-370142" y="2554855"/>
          <a:ext cx="2467617" cy="1727332"/>
        </a:xfrm>
        <a:prstGeom prst="chevron">
          <a:avLst/>
        </a:prstGeom>
        <a:solidFill>
          <a:srgbClr val="49234A"/>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GB" sz="4800" kern="1200" dirty="0"/>
        </a:p>
      </dsp:txBody>
      <dsp:txXfrm rot="-5400000">
        <a:off x="1" y="3048378"/>
        <a:ext cx="1727332" cy="740285"/>
      </dsp:txXfrm>
    </dsp:sp>
    <dsp:sp modelId="{E8ACECA4-4D47-45D7-BB80-CFF45A7E397B}">
      <dsp:nvSpPr>
        <dsp:cNvPr id="0" name=""/>
        <dsp:cNvSpPr/>
      </dsp:nvSpPr>
      <dsp:spPr>
        <a:xfrm rot="5400000">
          <a:off x="5203209" y="-1291164"/>
          <a:ext cx="1603951" cy="8555706"/>
        </a:xfrm>
        <a:prstGeom prst="round2SameRect">
          <a:avLst/>
        </a:prstGeom>
        <a:solidFill>
          <a:schemeClr val="lt1">
            <a:alpha val="90000"/>
            <a:hueOff val="0"/>
            <a:satOff val="0"/>
            <a:lumOff val="0"/>
            <a:alphaOff val="0"/>
          </a:schemeClr>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t>Regular review of clinical systems searches – </a:t>
          </a:r>
          <a:r>
            <a:rPr lang="en-GB" sz="2400" kern="1200" dirty="0">
              <a:solidFill>
                <a:srgbClr val="000000">
                  <a:hueOff val="0"/>
                  <a:satOff val="0"/>
                  <a:lumOff val="0"/>
                  <a:alphaOff val="0"/>
                </a:srgbClr>
              </a:solidFill>
              <a:latin typeface="Calibri" panose="020F0502020204030204"/>
              <a:ea typeface="+mn-ea"/>
              <a:cs typeface="+mn-cs"/>
            </a:rPr>
            <a:t>to </a:t>
          </a:r>
          <a:r>
            <a:rPr lang="en-GB" sz="2400" kern="1200" dirty="0"/>
            <a:t>identify those who may be at risk. Our guide will assist you to run and cleanse your report. Staff groups that could do this are GP, Nurse, HCA, Pharmacist, Physicians Associate and Administrator </a:t>
          </a:r>
        </a:p>
      </dsp:txBody>
      <dsp:txXfrm rot="-5400000">
        <a:off x="1727332" y="2263011"/>
        <a:ext cx="8477408" cy="1447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60BB4-B46F-4E7C-8E19-9CE667CCE890}">
      <dsp:nvSpPr>
        <dsp:cNvPr id="0" name=""/>
        <dsp:cNvSpPr/>
      </dsp:nvSpPr>
      <dsp:spPr>
        <a:xfrm>
          <a:off x="0" y="643852"/>
          <a:ext cx="8583514" cy="794503"/>
        </a:xfrm>
        <a:prstGeom prst="roundRect">
          <a:avLst/>
        </a:prstGeom>
        <a:solidFill>
          <a:srgbClr val="0A2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a:t>GP, Nurse, Pharmacist and Physicians Associate</a:t>
          </a:r>
          <a:r>
            <a:rPr lang="en-US" sz="2000" kern="1200"/>
            <a:t> can review the blood test result</a:t>
          </a:r>
          <a:endParaRPr lang="en-US" sz="2000" kern="1200">
            <a:latin typeface="Rubik" pitchFamily="2" charset="-79"/>
            <a:cs typeface="Rubik" pitchFamily="2" charset="-79"/>
          </a:endParaRPr>
        </a:p>
      </dsp:txBody>
      <dsp:txXfrm>
        <a:off x="38784" y="682636"/>
        <a:ext cx="8505946" cy="716935"/>
      </dsp:txXfrm>
    </dsp:sp>
    <dsp:sp modelId="{AB8D318E-3F79-47A7-A37C-3D257DCC8199}">
      <dsp:nvSpPr>
        <dsp:cNvPr id="0" name=""/>
        <dsp:cNvSpPr/>
      </dsp:nvSpPr>
      <dsp:spPr>
        <a:xfrm>
          <a:off x="0" y="1495955"/>
          <a:ext cx="8583514" cy="794503"/>
        </a:xfrm>
        <a:prstGeom prst="roundRect">
          <a:avLst/>
        </a:prstGeom>
        <a:solidFill>
          <a:srgbClr val="307D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Clinician can task the nurse to invite the patient onto the programme and code them as NDH</a:t>
          </a:r>
          <a:endParaRPr lang="en-US" sz="2000" kern="1200">
            <a:latin typeface="Rubik" pitchFamily="2" charset="-79"/>
            <a:cs typeface="Rubik"/>
          </a:endParaRPr>
        </a:p>
      </dsp:txBody>
      <dsp:txXfrm>
        <a:off x="38784" y="1534739"/>
        <a:ext cx="8505946" cy="716935"/>
      </dsp:txXfrm>
    </dsp:sp>
    <dsp:sp modelId="{E557E7F9-82BE-4D14-BF67-994CB71CCE64}">
      <dsp:nvSpPr>
        <dsp:cNvPr id="0" name=""/>
        <dsp:cNvSpPr/>
      </dsp:nvSpPr>
      <dsp:spPr>
        <a:xfrm>
          <a:off x="0" y="2348058"/>
          <a:ext cx="8583514" cy="794503"/>
        </a:xfrm>
        <a:prstGeom prst="roundRect">
          <a:avLst/>
        </a:prstGeom>
        <a:solidFill>
          <a:srgbClr val="E1AA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Clinician or nurse tasks reception team to submit the referral</a:t>
          </a:r>
          <a:endParaRPr lang="en-US" sz="2000" kern="1200">
            <a:latin typeface="Rubik" pitchFamily="2" charset="-79"/>
            <a:cs typeface="Rubik"/>
          </a:endParaRPr>
        </a:p>
      </dsp:txBody>
      <dsp:txXfrm>
        <a:off x="38784" y="2386842"/>
        <a:ext cx="8505946" cy="716935"/>
      </dsp:txXfrm>
    </dsp:sp>
    <dsp:sp modelId="{5EBFBAD4-7F50-4A18-B3A6-BF3034FAEAD5}">
      <dsp:nvSpPr>
        <dsp:cNvPr id="0" name=""/>
        <dsp:cNvSpPr/>
      </dsp:nvSpPr>
      <dsp:spPr>
        <a:xfrm>
          <a:off x="0" y="3200162"/>
          <a:ext cx="8583514" cy="794503"/>
        </a:xfrm>
        <a:prstGeom prst="roundRect">
          <a:avLst/>
        </a:prstGeom>
        <a:solidFill>
          <a:srgbClr val="30B0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dirty="0"/>
            <a:t>GP, Nurse, HCA, Pharmacist, Physicians Associate and Administrator can conduct a monthly cleanse of the at-risk register using the search built by LHIS</a:t>
          </a:r>
          <a:endParaRPr lang="en-US" sz="2000" kern="1200" dirty="0">
            <a:latin typeface="Rubik" pitchFamily="2" charset="-79"/>
            <a:cs typeface="Rubik"/>
          </a:endParaRPr>
        </a:p>
      </dsp:txBody>
      <dsp:txXfrm>
        <a:off x="38784" y="3238946"/>
        <a:ext cx="8505946" cy="716935"/>
      </dsp:txXfrm>
    </dsp:sp>
    <dsp:sp modelId="{96049099-E685-4CA8-A001-94442C0E972B}">
      <dsp:nvSpPr>
        <dsp:cNvPr id="0" name=""/>
        <dsp:cNvSpPr/>
      </dsp:nvSpPr>
      <dsp:spPr>
        <a:xfrm>
          <a:off x="0" y="4052265"/>
          <a:ext cx="8583514" cy="794503"/>
        </a:xfrm>
        <a:prstGeom prst="roundRect">
          <a:avLst/>
        </a:prstGeom>
        <a:solidFill>
          <a:srgbClr val="4923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Social prescriber or non-clinical healthcare professional can use the Know Your Risk Questionnaire for patients that may be at risk</a:t>
          </a:r>
          <a:endParaRPr lang="en-US" sz="2000" kern="1200" dirty="0">
            <a:latin typeface="Rubik" pitchFamily="2" charset="-79"/>
            <a:cs typeface="Rubik"/>
          </a:endParaRPr>
        </a:p>
      </dsp:txBody>
      <dsp:txXfrm>
        <a:off x="38784" y="4091049"/>
        <a:ext cx="8505946" cy="716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FF372-25F8-4EF7-997D-A1770920263D}">
      <dsp:nvSpPr>
        <dsp:cNvPr id="0" name=""/>
        <dsp:cNvSpPr/>
      </dsp:nvSpPr>
      <dsp:spPr>
        <a:xfrm rot="5400000">
          <a:off x="-370142" y="371294"/>
          <a:ext cx="2467617" cy="1727332"/>
        </a:xfrm>
        <a:prstGeom prst="chevron">
          <a:avLst/>
        </a:prstGeom>
        <a:solidFill>
          <a:srgbClr val="49234A"/>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GB" sz="4800" kern="1200"/>
            <a:t>1</a:t>
          </a:r>
        </a:p>
      </dsp:txBody>
      <dsp:txXfrm rot="-5400000">
        <a:off x="1" y="864817"/>
        <a:ext cx="1727332" cy="740285"/>
      </dsp:txXfrm>
    </dsp:sp>
    <dsp:sp modelId="{5E163D49-0CF4-4ADC-AC1A-89C9A62FC684}">
      <dsp:nvSpPr>
        <dsp:cNvPr id="0" name=""/>
        <dsp:cNvSpPr/>
      </dsp:nvSpPr>
      <dsp:spPr>
        <a:xfrm rot="5400000">
          <a:off x="5203209" y="-3347195"/>
          <a:ext cx="1603951" cy="8555706"/>
        </a:xfrm>
        <a:prstGeom prst="round2SameRect">
          <a:avLst/>
        </a:prstGeom>
        <a:solidFill>
          <a:schemeClr val="lt1">
            <a:alpha val="90000"/>
            <a:hueOff val="0"/>
            <a:satOff val="0"/>
            <a:lumOff val="0"/>
            <a:alphaOff val="0"/>
          </a:schemeClr>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Make sure that any </a:t>
          </a:r>
          <a:r>
            <a:rPr lang="en-GB" sz="2000" b="1" kern="1200" dirty="0"/>
            <a:t>patient updates from </a:t>
          </a:r>
          <a:r>
            <a:rPr lang="en-GB" sz="2000" b="1" kern="1200" dirty="0" err="1"/>
            <a:t>Xyla</a:t>
          </a:r>
          <a:r>
            <a:rPr lang="en-GB" sz="2000" b="1" kern="1200" dirty="0"/>
            <a:t> are coded in the patient record</a:t>
          </a:r>
          <a:r>
            <a:rPr lang="en-GB" sz="2000" kern="1200" dirty="0"/>
            <a:t>. This helps you identify remaining eligible patients more easily and to record their progress. Updates will be sent from xylahealth@nhs.net to your generic practice email and any other nominate email (to add nominated email, please contact Clare)</a:t>
          </a:r>
        </a:p>
      </dsp:txBody>
      <dsp:txXfrm rot="-5400000">
        <a:off x="1727332" y="206980"/>
        <a:ext cx="8477408" cy="1447355"/>
      </dsp:txXfrm>
    </dsp:sp>
    <dsp:sp modelId="{210F6389-D0D2-4CA8-87F9-D7018FB227EA}">
      <dsp:nvSpPr>
        <dsp:cNvPr id="0" name=""/>
        <dsp:cNvSpPr/>
      </dsp:nvSpPr>
      <dsp:spPr>
        <a:xfrm rot="5400000">
          <a:off x="-370142" y="2554855"/>
          <a:ext cx="2467617" cy="1727332"/>
        </a:xfrm>
        <a:prstGeom prst="chevron">
          <a:avLst/>
        </a:prstGeom>
        <a:solidFill>
          <a:srgbClr val="49234A"/>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GB" sz="4800" kern="1200"/>
            <a:t>2</a:t>
          </a:r>
        </a:p>
      </dsp:txBody>
      <dsp:txXfrm rot="-5400000">
        <a:off x="1" y="3048378"/>
        <a:ext cx="1727332" cy="740285"/>
      </dsp:txXfrm>
    </dsp:sp>
    <dsp:sp modelId="{E8ACECA4-4D47-45D7-BB80-CFF45A7E397B}">
      <dsp:nvSpPr>
        <dsp:cNvPr id="0" name=""/>
        <dsp:cNvSpPr/>
      </dsp:nvSpPr>
      <dsp:spPr>
        <a:xfrm rot="5400000">
          <a:off x="5203209" y="-1291164"/>
          <a:ext cx="1603951" cy="8555706"/>
        </a:xfrm>
        <a:prstGeom prst="round2SameRect">
          <a:avLst/>
        </a:prstGeom>
        <a:solidFill>
          <a:schemeClr val="lt1">
            <a:alpha val="90000"/>
            <a:hueOff val="0"/>
            <a:satOff val="0"/>
            <a:lumOff val="0"/>
            <a:alphaOff val="0"/>
          </a:schemeClr>
        </a:solidFill>
        <a:ln w="12700" cap="flat" cmpd="sng" algn="ctr">
          <a:solidFill>
            <a:srgbClr val="4923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b="1" kern="1200"/>
            <a:t>Once a patient complete the programme</a:t>
          </a:r>
          <a:r>
            <a:rPr lang="en-GB" sz="2000" kern="1200"/>
            <a:t>, book them in for a blood test to review the patient’s progress and to motivate them to continue their positive lifestyle changes long-term</a:t>
          </a:r>
        </a:p>
      </dsp:txBody>
      <dsp:txXfrm rot="-5400000">
        <a:off x="1727332" y="2263011"/>
        <a:ext cx="8477408" cy="1447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DA427-5AB3-495A-AF07-54A610DC4713}">
      <dsp:nvSpPr>
        <dsp:cNvPr id="0" name=""/>
        <dsp:cNvSpPr/>
      </dsp:nvSpPr>
      <dsp:spPr>
        <a:xfrm>
          <a:off x="1039" y="79762"/>
          <a:ext cx="3649688" cy="2317552"/>
        </a:xfrm>
        <a:prstGeom prst="roundRect">
          <a:avLst>
            <a:gd name="adj" fmla="val 10000"/>
          </a:avLst>
        </a:prstGeom>
        <a:solidFill>
          <a:srgbClr val="30B0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2AD1A-B51A-4FAB-8784-B3ED347D1730}">
      <dsp:nvSpPr>
        <dsp:cNvPr id="0" name=""/>
        <dsp:cNvSpPr/>
      </dsp:nvSpPr>
      <dsp:spPr>
        <a:xfrm>
          <a:off x="406560" y="465007"/>
          <a:ext cx="3649688" cy="23175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Rubik" pitchFamily="2" charset="-79"/>
              <a:cs typeface="Rubik" pitchFamily="2" charset="-79"/>
            </a:rPr>
            <a:t>Please scan the QR code to provide feedback on your training today</a:t>
          </a:r>
          <a:endParaRPr lang="en-US" sz="2800" kern="1200">
            <a:latin typeface="Rubik" pitchFamily="2" charset="-79"/>
            <a:cs typeface="Rubik" pitchFamily="2" charset="-79"/>
          </a:endParaRPr>
        </a:p>
      </dsp:txBody>
      <dsp:txXfrm>
        <a:off x="474439" y="532886"/>
        <a:ext cx="3513930" cy="2181794"/>
      </dsp:txXfrm>
    </dsp:sp>
    <dsp:sp modelId="{6FB27B89-FF9D-469B-B3E2-DE96B44245E9}">
      <dsp:nvSpPr>
        <dsp:cNvPr id="0" name=""/>
        <dsp:cNvSpPr/>
      </dsp:nvSpPr>
      <dsp:spPr>
        <a:xfrm>
          <a:off x="4461769" y="79762"/>
          <a:ext cx="3649688" cy="2317552"/>
        </a:xfrm>
        <a:prstGeom prst="roundRect">
          <a:avLst>
            <a:gd name="adj" fmla="val 10000"/>
          </a:avLst>
        </a:prstGeom>
        <a:solidFill>
          <a:srgbClr val="E2AA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E071E-C7E2-4461-9E4B-222B8EF1EF35}">
      <dsp:nvSpPr>
        <dsp:cNvPr id="0" name=""/>
        <dsp:cNvSpPr/>
      </dsp:nvSpPr>
      <dsp:spPr>
        <a:xfrm>
          <a:off x="4867290" y="465007"/>
          <a:ext cx="3649688" cy="23175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Rubik" pitchFamily="2" charset="-79"/>
              <a:cs typeface="Rubik" pitchFamily="2" charset="-79"/>
            </a:rPr>
            <a:t>Thank you for helping us improve our training</a:t>
          </a:r>
          <a:endParaRPr lang="en-US" sz="2800" kern="1200">
            <a:latin typeface="Rubik" pitchFamily="2" charset="-79"/>
            <a:cs typeface="Rubik" pitchFamily="2" charset="-79"/>
          </a:endParaRPr>
        </a:p>
      </dsp:txBody>
      <dsp:txXfrm>
        <a:off x="4935169" y="532886"/>
        <a:ext cx="3513930" cy="218179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55D171-CAE3-4C89-8939-BFD0910455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D1FD508-B3A3-499A-8A08-AB7781D21C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A8A55B-0FB3-4100-B38D-871F704E12B0}" type="datetimeFigureOut">
              <a:rPr lang="en-GB" smtClean="0"/>
              <a:t>29/02/2024</a:t>
            </a:fld>
            <a:endParaRPr lang="en-GB"/>
          </a:p>
        </p:txBody>
      </p:sp>
      <p:sp>
        <p:nvSpPr>
          <p:cNvPr id="4" name="Footer Placeholder 3">
            <a:extLst>
              <a:ext uri="{FF2B5EF4-FFF2-40B4-BE49-F238E27FC236}">
                <a16:creationId xmlns:a16="http://schemas.microsoft.com/office/drawing/2014/main" id="{567484BA-0C1D-44D1-ADEB-D3ECE05523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86B0B07-8D41-4FDA-B4E5-A5E242955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9A161-82DB-4AA6-948F-823B2872D37F}" type="slidenum">
              <a:rPr lang="en-GB" smtClean="0"/>
              <a:t>‹#›</a:t>
            </a:fld>
            <a:endParaRPr lang="en-GB"/>
          </a:p>
        </p:txBody>
      </p:sp>
    </p:spTree>
    <p:extLst>
      <p:ext uri="{BB962C8B-B14F-4D97-AF65-F5344CB8AC3E}">
        <p14:creationId xmlns:p14="http://schemas.microsoft.com/office/powerpoint/2010/main" val="26301352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8586D-5BB4-47AA-BC6D-D13C1F3E3F92}"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E97BE-C253-412E-A1C3-AB9F56922290}" type="slidenum">
              <a:rPr lang="en-US" smtClean="0"/>
              <a:t>‹#›</a:t>
            </a:fld>
            <a:endParaRPr lang="en-US"/>
          </a:p>
        </p:txBody>
      </p:sp>
    </p:spTree>
    <p:extLst>
      <p:ext uri="{BB962C8B-B14F-4D97-AF65-F5344CB8AC3E}">
        <p14:creationId xmlns:p14="http://schemas.microsoft.com/office/powerpoint/2010/main" val="1191023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iabetes.org.uk/About_us/What-we-say/Statistic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5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1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1" u="none">
              <a:solidFill>
                <a:srgbClr val="49234A"/>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57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96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t>
            </a:r>
            <a:r>
              <a:rPr lang="en-GB" dirty="0" err="1"/>
              <a:t>Xyla</a:t>
            </a:r>
            <a:r>
              <a:rPr lang="en-GB" dirty="0"/>
              <a:t> we believe in patient choice and our triage process ensures that you find the correct delivery option that will work for your preferences and individual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three delivery options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primary offer is a face to face service, you will have an initial assessment followed by 6 fortnightly and 7 monthly group sessions. There is also a final end of programme review to ensure you have all the support you need for success after the programme. In the event you miss a session we offer remote catch up sessions over MS Teams. This ensures you don’t miss out on important content and keep up your momentum.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those who may have additional needs such as needing a language group or groups tailored for those with visual or hearing impairment we have our tailored remote service which is held over MS Teams. We also provide a tailored group for those with a history of gestational diabetes. These sessions allow use of accessibility features to aid learning and enhance the programme experience. These sessions also include an initial assessment and end of programme review as with the face to face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we have our digital 1-1 service, support is provided via the us of an app and telephone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extremely important that we support you for continued success after the programme. For our programmes we have developed an extended support package which includes </a:t>
            </a:r>
            <a:r>
              <a:rPr lang="en-GB" sz="1200" dirty="0">
                <a:solidFill>
                  <a:prstClr val="black"/>
                </a:solidFill>
                <a:latin typeface="Rubik" pitchFamily="2" charset="-79"/>
                <a:cs typeface="Rubik" pitchFamily="2" charset="-79"/>
              </a:rPr>
              <a:t>12 months of unique webinars with our expert Dietitians, Clinical Psychologists and Physical Activity Leads, covering topics such as:</a:t>
            </a:r>
          </a:p>
          <a:p>
            <a:pPr marL="380876" indent="-380876" algn="l" defTabSz="609402">
              <a:buFont typeface="Arial" panose="020B0604020202020204" pitchFamily="34" charset="0"/>
              <a:buChar char="•"/>
            </a:pPr>
            <a:r>
              <a:rPr lang="en-GB" sz="1200" dirty="0">
                <a:solidFill>
                  <a:prstClr val="black"/>
                </a:solidFill>
                <a:latin typeface="Rubik" pitchFamily="2" charset="-79"/>
                <a:cs typeface="Rubik" pitchFamily="2" charset="-79"/>
              </a:rPr>
              <a:t>Disordered eating and comfort eating</a:t>
            </a:r>
          </a:p>
          <a:p>
            <a:pPr marL="380876" indent="-380876" algn="l" defTabSz="609402">
              <a:buFont typeface="Arial" panose="020B0604020202020204" pitchFamily="34" charset="0"/>
              <a:buChar char="•"/>
            </a:pPr>
            <a:r>
              <a:rPr lang="en-GB" sz="1200" dirty="0">
                <a:solidFill>
                  <a:prstClr val="black"/>
                </a:solidFill>
                <a:latin typeface="Rubik" pitchFamily="2" charset="-79"/>
                <a:cs typeface="Rubik" pitchFamily="2" charset="-79"/>
              </a:rPr>
              <a:t>Body image</a:t>
            </a:r>
          </a:p>
          <a:p>
            <a:pPr marL="380876" indent="-380876" algn="l" defTabSz="609402">
              <a:buFont typeface="Arial" panose="020B0604020202020204" pitchFamily="34" charset="0"/>
              <a:buChar char="•"/>
            </a:pPr>
            <a:r>
              <a:rPr lang="en-GB" sz="1200" dirty="0">
                <a:solidFill>
                  <a:prstClr val="black"/>
                </a:solidFill>
                <a:latin typeface="Rubik" pitchFamily="2" charset="-79"/>
                <a:cs typeface="Rubik" pitchFamily="2" charset="-79"/>
              </a:rPr>
              <a:t>Addressing barriers to physical activity</a:t>
            </a:r>
          </a:p>
          <a:p>
            <a:pPr marL="380876" indent="-380876" algn="l" defTabSz="609402">
              <a:buFont typeface="Arial" panose="020B0604020202020204" pitchFamily="34" charset="0"/>
              <a:buChar char="•"/>
            </a:pPr>
            <a:r>
              <a:rPr lang="en-GB" sz="1200" dirty="0">
                <a:solidFill>
                  <a:prstClr val="black"/>
                </a:solidFill>
                <a:latin typeface="Rubik" pitchFamily="2" charset="-79"/>
                <a:cs typeface="Rubik" pitchFamily="2" charset="-79"/>
              </a:rPr>
              <a:t>Weight maintenance and managing fluctuations</a:t>
            </a:r>
          </a:p>
          <a:p>
            <a:pPr marL="0" indent="0" algn="l" defTabSz="609402">
              <a:buFont typeface="Arial" panose="020B0604020202020204" pitchFamily="34" charset="0"/>
              <a:buNone/>
            </a:pPr>
            <a:endParaRPr lang="en-GB" sz="1200" dirty="0">
              <a:solidFill>
                <a:prstClr val="black"/>
              </a:solidFill>
              <a:latin typeface="Rubik" pitchFamily="2" charset="-79"/>
              <a:cs typeface="Rubik"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B80E7-063C-43E7-8665-B0CFD35833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31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B80E7-063C-43E7-8665-B0CFD35833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400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T2Day work 18-39</a:t>
            </a:r>
          </a:p>
        </p:txBody>
      </p:sp>
      <p:sp>
        <p:nvSpPr>
          <p:cNvPr id="4" name="Slide Number Placeholder 3"/>
          <p:cNvSpPr>
            <a:spLocks noGrp="1"/>
          </p:cNvSpPr>
          <p:nvPr>
            <p:ph type="sldNum" sz="quarter" idx="5"/>
          </p:nvPr>
        </p:nvSpPr>
        <p:spPr/>
        <p:txBody>
          <a:bodyPr/>
          <a:lstStyle/>
          <a:p>
            <a:fld id="{319E97BE-C253-412E-A1C3-AB9F56922290}" type="slidenum">
              <a:rPr lang="en-US" smtClean="0"/>
              <a:t>17</a:t>
            </a:fld>
            <a:endParaRPr lang="en-US"/>
          </a:p>
        </p:txBody>
      </p:sp>
    </p:spTree>
    <p:extLst>
      <p:ext uri="{BB962C8B-B14F-4D97-AF65-F5344CB8AC3E}">
        <p14:creationId xmlns:p14="http://schemas.microsoft.com/office/powerpoint/2010/main" val="3669657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9B80E7-063C-43E7-8665-B0CFD35833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353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9E97BE-C253-412E-A1C3-AB9F56922290}" type="slidenum">
              <a:rPr lang="en-US" smtClean="0"/>
              <a:t>22</a:t>
            </a:fld>
            <a:endParaRPr lang="en-US"/>
          </a:p>
        </p:txBody>
      </p:sp>
    </p:spTree>
    <p:extLst>
      <p:ext uri="{BB962C8B-B14F-4D97-AF65-F5344CB8AC3E}">
        <p14:creationId xmlns:p14="http://schemas.microsoft.com/office/powerpoint/2010/main" val="327157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Here are some examples of how practices have </a:t>
            </a:r>
            <a:r>
              <a:rPr lang="en-US" dirty="0" err="1">
                <a:cs typeface="Calibri" panose="020F0502020204030204"/>
              </a:rPr>
              <a:t>utilised</a:t>
            </a:r>
            <a:r>
              <a:rPr lang="en-US" dirty="0">
                <a:cs typeface="Calibri" panose="020F0502020204030204"/>
              </a:rPr>
              <a:t> their whole team more effectively</a:t>
            </a:r>
          </a:p>
          <a:p>
            <a:r>
              <a:rPr lang="en-US" dirty="0">
                <a:cs typeface="Calibri" panose="020F0502020204030204"/>
              </a:rPr>
              <a:t>NDH – help support you with achieving QOF targets</a:t>
            </a:r>
          </a:p>
        </p:txBody>
      </p:sp>
      <p:sp>
        <p:nvSpPr>
          <p:cNvPr id="4" name="Slide Number Placeholder 3"/>
          <p:cNvSpPr>
            <a:spLocks noGrp="1"/>
          </p:cNvSpPr>
          <p:nvPr>
            <p:ph type="sldNum" sz="quarter" idx="5"/>
          </p:nvPr>
        </p:nvSpPr>
        <p:spPr/>
        <p:txBody>
          <a:bodyPr/>
          <a:lstStyle/>
          <a:p>
            <a:fld id="{319E97BE-C253-412E-A1C3-AB9F56922290}" type="slidenum">
              <a:rPr lang="en-US" smtClean="0"/>
              <a:t>23</a:t>
            </a:fld>
            <a:endParaRPr lang="en-US"/>
          </a:p>
        </p:txBody>
      </p:sp>
    </p:spTree>
    <p:extLst>
      <p:ext uri="{BB962C8B-B14F-4D97-AF65-F5344CB8AC3E}">
        <p14:creationId xmlns:p14="http://schemas.microsoft.com/office/powerpoint/2010/main" val="4081851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These resources will be shared after the session</a:t>
            </a:r>
            <a:endParaRPr lang="en-GB"/>
          </a:p>
        </p:txBody>
      </p:sp>
      <p:sp>
        <p:nvSpPr>
          <p:cNvPr id="4" name="Slide Number Placeholder 3"/>
          <p:cNvSpPr>
            <a:spLocks noGrp="1"/>
          </p:cNvSpPr>
          <p:nvPr>
            <p:ph type="sldNum" sz="quarter" idx="5"/>
          </p:nvPr>
        </p:nvSpPr>
        <p:spPr/>
        <p:txBody>
          <a:bodyPr/>
          <a:lstStyle/>
          <a:p>
            <a:fld id="{319E97BE-C253-412E-A1C3-AB9F56922290}" type="slidenum">
              <a:rPr lang="en-US" smtClean="0"/>
              <a:t>24</a:t>
            </a:fld>
            <a:endParaRPr lang="en-US"/>
          </a:p>
        </p:txBody>
      </p:sp>
    </p:spTree>
    <p:extLst>
      <p:ext uri="{BB962C8B-B14F-4D97-AF65-F5344CB8AC3E}">
        <p14:creationId xmlns:p14="http://schemas.microsoft.com/office/powerpoint/2010/main" val="33895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024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9E97BE-C253-412E-A1C3-AB9F56922290}" type="slidenum">
              <a:rPr lang="en-US" smtClean="0"/>
              <a:t>25</a:t>
            </a:fld>
            <a:endParaRPr lang="en-US"/>
          </a:p>
        </p:txBody>
      </p:sp>
    </p:spTree>
    <p:extLst>
      <p:ext uri="{BB962C8B-B14F-4D97-AF65-F5344CB8AC3E}">
        <p14:creationId xmlns:p14="http://schemas.microsoft.com/office/powerpoint/2010/main" val="208369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86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https://vimeo.com/manage/videos/783238403</a:t>
            </a:r>
          </a:p>
          <a:p>
            <a:endParaRPr lang="en-US" dirty="0"/>
          </a:p>
          <a:p>
            <a:r>
              <a:rPr lang="en-US" dirty="0"/>
              <a:t>PDF leaflets can be located using the steps in the </a:t>
            </a:r>
            <a:r>
              <a:rPr lang="en-US" dirty="0" err="1"/>
              <a:t>systmone</a:t>
            </a:r>
            <a:r>
              <a:rPr lang="en-US" dirty="0"/>
              <a:t> /EMIS guide but we’ll circulate all the resources after the session</a:t>
            </a:r>
          </a:p>
          <a:p>
            <a:endParaRPr lang="en-US" dirty="0"/>
          </a:p>
          <a:p>
            <a:r>
              <a:rPr lang="en-US" dirty="0"/>
              <a:t>Attach leaflet to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0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Any feedback pop it in the chat. Respond to you directly. Leave name and email in the chat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933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Post https://www.surveymonkey.co.uk/r/T8KQ7JW in the chat box too</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E97BE-C253-412E-A1C3-AB9F56922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365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9E97BE-C253-412E-A1C3-AB9F56922290}" type="slidenum">
              <a:rPr lang="en-US" smtClean="0"/>
              <a:t>30</a:t>
            </a:fld>
            <a:endParaRPr lang="en-US"/>
          </a:p>
        </p:txBody>
      </p:sp>
    </p:spTree>
    <p:extLst>
      <p:ext uri="{BB962C8B-B14F-4D97-AF65-F5344CB8AC3E}">
        <p14:creationId xmlns:p14="http://schemas.microsoft.com/office/powerpoint/2010/main" val="2281056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076A586-64A8-4516-9229-750C7DDC0FF3}" type="slidenum">
              <a:rPr lang="en-GB" smtClean="0"/>
              <a:t>32</a:t>
            </a:fld>
            <a:endParaRPr lang="en-GB"/>
          </a:p>
        </p:txBody>
      </p:sp>
    </p:spTree>
    <p:extLst>
      <p:ext uri="{BB962C8B-B14F-4D97-AF65-F5344CB8AC3E}">
        <p14:creationId xmlns:p14="http://schemas.microsoft.com/office/powerpoint/2010/main" val="2804847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91" rtl="0" eaLnBrk="1" fontAlgn="auto" latinLnBrk="0" hangingPunct="1">
              <a:lnSpc>
                <a:spcPct val="90000"/>
              </a:lnSpc>
              <a:spcBef>
                <a:spcPts val="0"/>
              </a:spcBef>
              <a:spcAft>
                <a:spcPts val="45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Rubik" pitchFamily="2" charset="-79"/>
                <a:ea typeface="+mn-ea"/>
                <a:cs typeface="Rubik"/>
              </a:rPr>
              <a:t>Please note attending this session does not mean a patient has been referred to the programme and we will not cover any medication changes that may be required to begin the programme. If they wish to be referred once attending this session patients will need to contact their practice. </a:t>
            </a:r>
            <a:endParaRPr kumimoji="0" lang="en-US" sz="800" b="0" i="0" u="none" strike="noStrike" kern="1200" cap="none" spc="0" normalizeH="0" baseline="0" noProof="0" dirty="0">
              <a:ln>
                <a:noFill/>
              </a:ln>
              <a:solidFill>
                <a:prstClr val="black"/>
              </a:solidFill>
              <a:effectLst/>
              <a:uLnTx/>
              <a:uFillTx/>
              <a:latin typeface="Rubik" pitchFamily="2" charset="-79"/>
              <a:ea typeface="+mn-ea"/>
              <a:cs typeface="Rubik" pitchFamily="2" charset="-79"/>
            </a:endParaRPr>
          </a:p>
          <a:p>
            <a:pPr marL="0" marR="0" lvl="0" indent="0" algn="l" defTabSz="457291" rtl="0" eaLnBrk="1" fontAlgn="auto" latinLnBrk="0" hangingPunct="1">
              <a:lnSpc>
                <a:spcPct val="90000"/>
              </a:lnSpc>
              <a:spcBef>
                <a:spcPts val="0"/>
              </a:spcBef>
              <a:spcAft>
                <a:spcPts val="450"/>
              </a:spcAft>
              <a:buClrTx/>
              <a:buSzTx/>
              <a:buFontTx/>
              <a:buNone/>
              <a:tabLst/>
              <a:defRPr/>
            </a:pPr>
            <a:endParaRPr kumimoji="0" lang="en-US" sz="800" b="0" i="1" u="none" strike="noStrike" kern="1200" cap="none" spc="0" normalizeH="0" baseline="0" noProof="0" dirty="0">
              <a:ln>
                <a:noFill/>
              </a:ln>
              <a:solidFill>
                <a:prstClr val="black"/>
              </a:solidFill>
              <a:effectLst/>
              <a:uLnTx/>
              <a:uFillTx/>
              <a:latin typeface="Rubik" pitchFamily="2" charset="-79"/>
              <a:ea typeface="+mn-ea"/>
              <a:cs typeface="Rubik" pitchFamily="2" charset="-79"/>
            </a:endParaRPr>
          </a:p>
          <a:p>
            <a:pPr marL="0" marR="0" lvl="0" indent="0" algn="l" defTabSz="457291" rtl="0" eaLnBrk="1" fontAlgn="auto" latinLnBrk="0" hangingPunct="1">
              <a:lnSpc>
                <a:spcPct val="90000"/>
              </a:lnSpc>
              <a:spcBef>
                <a:spcPts val="0"/>
              </a:spcBef>
              <a:spcAft>
                <a:spcPts val="45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Rubik" pitchFamily="2" charset="-79"/>
                <a:ea typeface="+mn-ea"/>
                <a:cs typeface="Rubik"/>
              </a:rPr>
              <a:t>*Sessions can be delivered in GP practices - please speak to Xyla Health and Wellbeing if you wish to arrange this </a:t>
            </a:r>
            <a:endParaRPr kumimoji="0" lang="en-US" sz="800" b="0" i="1" u="none" strike="noStrike" kern="1200" cap="none" spc="0" normalizeH="0" baseline="0" noProof="0" dirty="0">
              <a:ln>
                <a:noFill/>
              </a:ln>
              <a:solidFill>
                <a:prstClr val="black"/>
              </a:solidFill>
              <a:effectLst/>
              <a:uLnTx/>
              <a:uFillTx/>
              <a:latin typeface="Rubik" pitchFamily="2" charset="-79"/>
              <a:ea typeface="+mn-ea"/>
              <a:cs typeface="Rubik" pitchFamily="2" charset="-79"/>
            </a:endParaRPr>
          </a:p>
          <a:p>
            <a:endParaRPr lang="en-GB" dirty="0"/>
          </a:p>
        </p:txBody>
      </p:sp>
      <p:sp>
        <p:nvSpPr>
          <p:cNvPr id="4" name="Slide Number Placeholder 3"/>
          <p:cNvSpPr>
            <a:spLocks noGrp="1"/>
          </p:cNvSpPr>
          <p:nvPr>
            <p:ph type="sldNum" sz="quarter" idx="5"/>
          </p:nvPr>
        </p:nvSpPr>
        <p:spPr/>
        <p:txBody>
          <a:bodyPr/>
          <a:lstStyle/>
          <a:p>
            <a:fld id="{595C6024-A8FF-4BBA-B592-68B364694DBB}" type="slidenum">
              <a:rPr lang="en-GB" smtClean="0"/>
              <a:t>33</a:t>
            </a:fld>
            <a:endParaRPr lang="en-GB"/>
          </a:p>
        </p:txBody>
      </p:sp>
    </p:spTree>
    <p:extLst>
      <p:ext uri="{BB962C8B-B14F-4D97-AF65-F5344CB8AC3E}">
        <p14:creationId xmlns:p14="http://schemas.microsoft.com/office/powerpoint/2010/main" val="205533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28008-7A7C-8A4B-BF2A-A978407C4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0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FE4462-BD00-4FE3-BDEE-64B7FF5A180D}" type="slidenum">
              <a:rPr lang="en-GB" smtClean="0"/>
              <a:t>4</a:t>
            </a:fld>
            <a:endParaRPr lang="en-GB"/>
          </a:p>
        </p:txBody>
      </p:sp>
    </p:spTree>
    <p:extLst>
      <p:ext uri="{BB962C8B-B14F-4D97-AF65-F5344CB8AC3E}">
        <p14:creationId xmlns:p14="http://schemas.microsoft.com/office/powerpoint/2010/main" val="338019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indent="-171450">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28008-7A7C-8A4B-BF2A-A978407C4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28008-7A7C-8A4B-BF2A-A978407C4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47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prstClr val="white"/>
                </a:solidFill>
                <a:latin typeface="Rubik" pitchFamily="2" charset="-79"/>
                <a:ea typeface="+mn-ea"/>
                <a:cs typeface="Rubik" pitchFamily="2" charset="-79"/>
                <a:hlinkClick r:id="rId3">
                  <a:extLst>
                    <a:ext uri="{A12FA001-AC4F-418D-AE19-62706E023703}">
                      <ahyp:hlinkClr xmlns:ahyp="http://schemas.microsoft.com/office/drawing/2018/hyperlinkcolor" val="tx"/>
                    </a:ext>
                  </a:extLst>
                </a:hlinkClick>
              </a:rPr>
              <a:t>Statistics</a:t>
            </a:r>
            <a:r>
              <a:rPr lang="en-GB" sz="1200" kern="1200" dirty="0">
                <a:solidFill>
                  <a:prstClr val="white"/>
                </a:solidFill>
                <a:latin typeface="Rubik" pitchFamily="2" charset="-79"/>
                <a:ea typeface="+mn-ea"/>
                <a:cs typeface="Rubik" pitchFamily="2" charset="-79"/>
              </a:rPr>
              <a:t> from Diabetes UK state that there is a seven-fold increased risk in women with gestational diabetes developing type 2 diabetes in later life. NICE state that up to 50% of women diagnosed with gestational diabetes develop type 2 diabetes within 5 years of the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prstClr val="white"/>
              </a:solidFill>
              <a:latin typeface="Rubik" pitchFamily="2" charset="-79"/>
              <a:ea typeface="+mn-ea"/>
              <a:cs typeface="Rubik"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prstClr val="white"/>
                </a:solidFill>
                <a:latin typeface="Rubik" pitchFamily="2" charset="-79"/>
                <a:ea typeface="+mn-ea"/>
                <a:cs typeface="Rubik" pitchFamily="2" charset="-79"/>
              </a:rPr>
              <a:t>Breast feeding – 13 weeks.</a:t>
            </a:r>
            <a:endParaRPr lang="en-US" sz="1200" kern="1200" dirty="0">
              <a:solidFill>
                <a:prstClr val="white"/>
              </a:solidFill>
              <a:latin typeface="Rubik" pitchFamily="2" charset="-79"/>
              <a:ea typeface="+mn-ea"/>
              <a:cs typeface="Rubik" pitchFamily="2" charset="-79"/>
            </a:endParaRPr>
          </a:p>
          <a:p>
            <a:endParaRPr lang="en-GB" dirty="0"/>
          </a:p>
        </p:txBody>
      </p:sp>
      <p:sp>
        <p:nvSpPr>
          <p:cNvPr id="4" name="Slide Number Placeholder 3"/>
          <p:cNvSpPr>
            <a:spLocks noGrp="1"/>
          </p:cNvSpPr>
          <p:nvPr>
            <p:ph type="sldNum" sz="quarter" idx="5"/>
          </p:nvPr>
        </p:nvSpPr>
        <p:spPr/>
        <p:txBody>
          <a:bodyPr/>
          <a:lstStyle/>
          <a:p>
            <a:fld id="{BC6FE0EF-0000-4623-812B-1549FE8D0664}" type="slidenum">
              <a:rPr lang="en-GB" smtClean="0"/>
              <a:t>7</a:t>
            </a:fld>
            <a:endParaRPr lang="en-GB"/>
          </a:p>
        </p:txBody>
      </p:sp>
    </p:spTree>
    <p:extLst>
      <p:ext uri="{BB962C8B-B14F-4D97-AF65-F5344CB8AC3E}">
        <p14:creationId xmlns:p14="http://schemas.microsoft.com/office/powerpoint/2010/main" val="420733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a:buFont typeface="Arial"/>
              <a:buNone/>
            </a:pPr>
            <a:r>
              <a:rPr lang="en-GB" dirty="0">
                <a:ea typeface="Calibri" panose="020F0502020204030204"/>
                <a:cs typeface="Calibri" panose="020F0502020204030204"/>
              </a:rPr>
              <a:t>For gestational diabetes, you will have been informed of this by your midwife team.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28008-7A7C-8A4B-BF2A-A978407C4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1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FE4462-BD00-4FE3-BDEE-64B7FF5A180D}" type="slidenum">
              <a:rPr lang="en-GB" smtClean="0"/>
              <a:t>9</a:t>
            </a:fld>
            <a:endParaRPr lang="en-GB"/>
          </a:p>
        </p:txBody>
      </p:sp>
    </p:spTree>
    <p:extLst>
      <p:ext uri="{BB962C8B-B14F-4D97-AF65-F5344CB8AC3E}">
        <p14:creationId xmlns:p14="http://schemas.microsoft.com/office/powerpoint/2010/main" val="338019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1AEE-26FA-4442-AABE-390DDDAD4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3E65D04-13F3-4129-BFCD-5A5CEDE933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3BD4A2-1B7C-4C46-82D6-8FF2CD8855F1}"/>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5" name="Footer Placeholder 4">
            <a:extLst>
              <a:ext uri="{FF2B5EF4-FFF2-40B4-BE49-F238E27FC236}">
                <a16:creationId xmlns:a16="http://schemas.microsoft.com/office/drawing/2014/main" id="{41E0E968-A588-4CFF-B1DF-F3F9919065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72D2B-C063-49CB-861D-79CCC9D243BC}"/>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360662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654A-6A41-456F-9A4F-98C8A22F4C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C4298D-1254-42DC-BE40-63A418705F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8CCDFE-7A33-4908-8254-27440EC49DC0}"/>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5" name="Footer Placeholder 4">
            <a:extLst>
              <a:ext uri="{FF2B5EF4-FFF2-40B4-BE49-F238E27FC236}">
                <a16:creationId xmlns:a16="http://schemas.microsoft.com/office/drawing/2014/main" id="{20C80F9A-DCE7-4FD8-8DB0-042A65344D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05C90A-A365-425E-AB88-59C5B1527B9C}"/>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6317006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ured Title Slide - Green">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3B8B515-0703-F24A-849B-82A3CDED17D1}"/>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2DDFBA03-9F4F-A948-BD68-9D93107AC14A}"/>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2751FE97-E9B1-614B-A9C2-77F4D9CC4C0B}"/>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29829874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extured Title Slide - Green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3B8B515-0703-F24A-849B-82A3CDED17D1}"/>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2DDFBA03-9F4F-A948-BD68-9D93107AC14A}"/>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2751FE97-E9B1-614B-A9C2-77F4D9CC4C0B}"/>
              </a:ext>
            </a:extLst>
          </p:cNvPr>
          <p:cNvPicPr>
            <a:picLocks noChangeAspect="1"/>
          </p:cNvPicPr>
          <p:nvPr userDrawn="1"/>
        </p:nvPicPr>
        <p:blipFill>
          <a:blip r:embed="rId3"/>
          <a:srcRect/>
          <a:stretch/>
        </p:blipFill>
        <p:spPr>
          <a:xfrm>
            <a:off x="9714678"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33FC88D7-0C8E-1E4F-9948-C93A5D8FC98A}"/>
              </a:ext>
            </a:extLst>
          </p:cNvPr>
          <p:cNvPicPr>
            <a:picLocks noChangeAspect="1"/>
          </p:cNvPicPr>
          <p:nvPr userDrawn="1"/>
        </p:nvPicPr>
        <p:blipFill>
          <a:blip r:embed="rId4">
            <a:alphaModFix amt="50000"/>
          </a:blip>
          <a:stretch>
            <a:fillRect/>
          </a:stretch>
        </p:blipFill>
        <p:spPr>
          <a:xfrm>
            <a:off x="-3704245" y="-2546369"/>
            <a:ext cx="11516813" cy="11516813"/>
          </a:xfrm>
          <a:prstGeom prst="rect">
            <a:avLst/>
          </a:prstGeom>
        </p:spPr>
      </p:pic>
    </p:spTree>
    <p:extLst>
      <p:ext uri="{BB962C8B-B14F-4D97-AF65-F5344CB8AC3E}">
        <p14:creationId xmlns:p14="http://schemas.microsoft.com/office/powerpoint/2010/main" val="8901680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ured Title Slide - Navy">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507B223-D0C5-C34B-8FB1-5592A0AF8485}"/>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B572A2C0-84AC-A843-B19E-F0A866CF6E49}"/>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C89A8938-47F0-D141-A53A-84EDF097ABB8}"/>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8570248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xtured Title Slide - Navy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507B223-D0C5-C34B-8FB1-5592A0AF8485}"/>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B572A2C0-84AC-A843-B19E-F0A866CF6E49}"/>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C89A8938-47F0-D141-A53A-84EDF097ABB8}"/>
              </a:ext>
            </a:extLst>
          </p:cNvPr>
          <p:cNvPicPr>
            <a:picLocks noChangeAspect="1"/>
          </p:cNvPicPr>
          <p:nvPr userDrawn="1"/>
        </p:nvPicPr>
        <p:blipFill>
          <a:blip r:embed="rId3"/>
          <a:srcRect/>
          <a:stretch/>
        </p:blipFill>
        <p:spPr>
          <a:xfrm>
            <a:off x="9714678"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84C84977-CD7C-D24C-861F-2382264A08EA}"/>
              </a:ext>
            </a:extLst>
          </p:cNvPr>
          <p:cNvPicPr>
            <a:picLocks noChangeAspect="1"/>
          </p:cNvPicPr>
          <p:nvPr userDrawn="1"/>
        </p:nvPicPr>
        <p:blipFill>
          <a:blip r:embed="rId4">
            <a:alphaModFix amt="50000"/>
          </a:blip>
          <a:stretch>
            <a:fillRect/>
          </a:stretch>
        </p:blipFill>
        <p:spPr>
          <a:xfrm>
            <a:off x="-3704245" y="-2546369"/>
            <a:ext cx="11516813" cy="11516813"/>
          </a:xfrm>
          <a:prstGeom prst="rect">
            <a:avLst/>
          </a:prstGeom>
        </p:spPr>
      </p:pic>
    </p:spTree>
    <p:extLst>
      <p:ext uri="{BB962C8B-B14F-4D97-AF65-F5344CB8AC3E}">
        <p14:creationId xmlns:p14="http://schemas.microsoft.com/office/powerpoint/2010/main" val="33878848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ured Title Slide - Left - Purple">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512CDA4D-C940-C743-BE1B-E76D4F0E452C}"/>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19629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extured Title Slide - Left - Purple + X">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512CDA4D-C940-C743-BE1B-E76D4F0E452C}"/>
              </a:ext>
            </a:extLst>
          </p:cNvPr>
          <p:cNvPicPr>
            <a:picLocks noChangeAspect="1"/>
          </p:cNvPicPr>
          <p:nvPr userDrawn="1"/>
        </p:nvPicPr>
        <p:blipFill>
          <a:blip r:embed="rId3"/>
          <a:srcRect/>
          <a:stretch/>
        </p:blipFill>
        <p:spPr>
          <a:xfrm>
            <a:off x="9714678" y="6323980"/>
            <a:ext cx="2111559" cy="376408"/>
          </a:xfrm>
          <a:prstGeom prst="rect">
            <a:avLst/>
          </a:prstGeom>
        </p:spPr>
      </p:pic>
      <p:pic>
        <p:nvPicPr>
          <p:cNvPr id="14" name="Picture 13" descr="Icon&#10;&#10;Description automatically generated">
            <a:extLst>
              <a:ext uri="{FF2B5EF4-FFF2-40B4-BE49-F238E27FC236}">
                <a16:creationId xmlns:a16="http://schemas.microsoft.com/office/drawing/2014/main" id="{1DB236D8-6168-1147-85BD-8A9185839106}"/>
              </a:ext>
            </a:extLst>
          </p:cNvPr>
          <p:cNvPicPr>
            <a:picLocks noChangeAspect="1"/>
          </p:cNvPicPr>
          <p:nvPr userDrawn="1"/>
        </p:nvPicPr>
        <p:blipFill>
          <a:blip r:embed="rId4">
            <a:alphaModFix amt="50000"/>
          </a:blip>
          <a:stretch>
            <a:fillRect/>
          </a:stretch>
        </p:blipFill>
        <p:spPr>
          <a:xfrm>
            <a:off x="4566919" y="-2485021"/>
            <a:ext cx="11516813" cy="11516813"/>
          </a:xfrm>
          <a:prstGeom prst="rect">
            <a:avLst/>
          </a:prstGeom>
        </p:spPr>
      </p:pic>
    </p:spTree>
    <p:extLst>
      <p:ext uri="{BB962C8B-B14F-4D97-AF65-F5344CB8AC3E}">
        <p14:creationId xmlns:p14="http://schemas.microsoft.com/office/powerpoint/2010/main" val="2341635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ured Title Slide - Right - Purple">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B8D78231-A176-3148-9857-FFCE89DD95C0}"/>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C00E1526-7D69-A54F-81FE-D424812CF593}"/>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35E2EF0C-7211-914B-B7A7-19E7DF6D8FFA}"/>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7955348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ured Title Slide - Right - Purple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B8D78231-A176-3148-9857-FFCE89DD95C0}"/>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C00E1526-7D69-A54F-81FE-D424812CF593}"/>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35E2EF0C-7211-914B-B7A7-19E7DF6D8FFA}"/>
              </a:ext>
            </a:extLst>
          </p:cNvPr>
          <p:cNvPicPr>
            <a:picLocks noChangeAspect="1"/>
          </p:cNvPicPr>
          <p:nvPr userDrawn="1"/>
        </p:nvPicPr>
        <p:blipFill>
          <a:blip r:embed="rId3"/>
          <a:srcRect/>
          <a:stretch/>
        </p:blipFill>
        <p:spPr>
          <a:xfrm>
            <a:off x="9714678"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3CEEFE32-6B1F-054A-A18E-E9058E8A29AA}"/>
              </a:ext>
            </a:extLst>
          </p:cNvPr>
          <p:cNvPicPr>
            <a:picLocks noChangeAspect="1"/>
          </p:cNvPicPr>
          <p:nvPr userDrawn="1"/>
        </p:nvPicPr>
        <p:blipFill>
          <a:blip r:embed="rId4">
            <a:alphaModFix amt="50000"/>
          </a:blip>
          <a:stretch>
            <a:fillRect/>
          </a:stretch>
        </p:blipFill>
        <p:spPr>
          <a:xfrm>
            <a:off x="4566919" y="-2485021"/>
            <a:ext cx="11516813" cy="11516813"/>
          </a:xfrm>
          <a:prstGeom prst="rect">
            <a:avLst/>
          </a:prstGeom>
        </p:spPr>
      </p:pic>
    </p:spTree>
    <p:extLst>
      <p:ext uri="{BB962C8B-B14F-4D97-AF65-F5344CB8AC3E}">
        <p14:creationId xmlns:p14="http://schemas.microsoft.com/office/powerpoint/2010/main" val="22099826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ured Title Slide - Left - Navy">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8F837206-1D86-AB48-86C4-69261BC8BD1D}"/>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B369ACD-FFE2-8445-AEC8-ADC6B0D7D6E4}"/>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6C6CA8FC-4C32-E045-8784-9774EEB7AAB6}"/>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31188784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extured Title Slide - Left - Navy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8F837206-1D86-AB48-86C4-69261BC8BD1D}"/>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B369ACD-FFE2-8445-AEC8-ADC6B0D7D6E4}"/>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6C6CA8FC-4C32-E045-8784-9774EEB7AAB6}"/>
              </a:ext>
            </a:extLst>
          </p:cNvPr>
          <p:cNvPicPr>
            <a:picLocks noChangeAspect="1"/>
          </p:cNvPicPr>
          <p:nvPr userDrawn="1"/>
        </p:nvPicPr>
        <p:blipFill>
          <a:blip r:embed="rId3"/>
          <a:srcRect/>
          <a:stretch/>
        </p:blipFill>
        <p:spPr>
          <a:xfrm>
            <a:off x="9714678"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7D82EF30-8189-084C-A9D4-2BD79938CA24}"/>
              </a:ext>
            </a:extLst>
          </p:cNvPr>
          <p:cNvPicPr>
            <a:picLocks noChangeAspect="1"/>
          </p:cNvPicPr>
          <p:nvPr userDrawn="1"/>
        </p:nvPicPr>
        <p:blipFill>
          <a:blip r:embed="rId4">
            <a:alphaModFix amt="50000"/>
          </a:blip>
          <a:stretch>
            <a:fillRect/>
          </a:stretch>
        </p:blipFill>
        <p:spPr>
          <a:xfrm>
            <a:off x="4566919" y="-2485021"/>
            <a:ext cx="11516813" cy="11516813"/>
          </a:xfrm>
          <a:prstGeom prst="rect">
            <a:avLst/>
          </a:prstGeom>
        </p:spPr>
      </p:pic>
    </p:spTree>
    <p:extLst>
      <p:ext uri="{BB962C8B-B14F-4D97-AF65-F5344CB8AC3E}">
        <p14:creationId xmlns:p14="http://schemas.microsoft.com/office/powerpoint/2010/main" val="118915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FF8B9D-B4A2-412D-B183-669CFF2490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59A2A2-4DBD-4CFC-8B5A-E5570E485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9CCFB8-2D3F-42AC-BC45-7AEDB17A6877}"/>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5" name="Footer Placeholder 4">
            <a:extLst>
              <a:ext uri="{FF2B5EF4-FFF2-40B4-BE49-F238E27FC236}">
                <a16:creationId xmlns:a16="http://schemas.microsoft.com/office/drawing/2014/main" id="{A362309C-2CBA-442A-A56E-5A1E0FEDF6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CEAF04-EF06-4CDB-A93D-ABC6E09FB928}"/>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25461163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Footer Placeholder 6">
            <a:extLst>
              <a:ext uri="{FF2B5EF4-FFF2-40B4-BE49-F238E27FC236}">
                <a16:creationId xmlns:a16="http://schemas.microsoft.com/office/drawing/2014/main" id="{5C1AC727-2CAA-4C01-ADB7-4754E2DD467F}"/>
              </a:ext>
            </a:extLst>
          </p:cNvPr>
          <p:cNvSpPr>
            <a:spLocks noGrp="1"/>
          </p:cNvSpPr>
          <p:nvPr>
            <p:ph type="ftr" sz="quarter" idx="11"/>
          </p:nvPr>
        </p:nvSpPr>
        <p:spPr/>
        <p:txBody>
          <a:bodyPr/>
          <a:lstStyle>
            <a:lvl1pPr algn="l">
              <a:defRPr/>
            </a:lvl1pPr>
          </a:lstStyle>
          <a:p>
            <a:r>
              <a:rPr lang="en-GB"/>
              <a:t>Xyla Health &amp; Wellbeing</a:t>
            </a:r>
          </a:p>
        </p:txBody>
      </p:sp>
      <p:sp>
        <p:nvSpPr>
          <p:cNvPr id="8" name="Slide Number Placeholder 7">
            <a:extLst>
              <a:ext uri="{FF2B5EF4-FFF2-40B4-BE49-F238E27FC236}">
                <a16:creationId xmlns:a16="http://schemas.microsoft.com/office/drawing/2014/main" id="{6F9FD935-E0A3-4B9A-8761-F6224118C98B}"/>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4617290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Full Blee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icture Placeholder 2">
            <a:extLst>
              <a:ext uri="{FF2B5EF4-FFF2-40B4-BE49-F238E27FC236}">
                <a16:creationId xmlns:a16="http://schemas.microsoft.com/office/drawing/2014/main" id="{695B4BFD-62E2-D240-93F6-7754E90C2E21}"/>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7">
            <a:extLst>
              <a:ext uri="{FF2B5EF4-FFF2-40B4-BE49-F238E27FC236}">
                <a16:creationId xmlns:a16="http://schemas.microsoft.com/office/drawing/2014/main" id="{52BB3039-AA6C-4CB0-93FC-8B2588DC1F09}"/>
              </a:ext>
            </a:extLst>
          </p:cNvPr>
          <p:cNvSpPr>
            <a:spLocks noGrp="1"/>
          </p:cNvSpPr>
          <p:nvPr>
            <p:ph type="ftr" sz="quarter" idx="12"/>
          </p:nvPr>
        </p:nvSpPr>
        <p:spPr/>
        <p:txBody>
          <a:bodyPr/>
          <a:lstStyle>
            <a:lvl1pPr algn="l">
              <a:defRPr/>
            </a:lvl1pPr>
          </a:lstStyle>
          <a:p>
            <a:r>
              <a:rPr lang="en-GB"/>
              <a:t>Xyla Health &amp; Wellbeing</a:t>
            </a:r>
          </a:p>
        </p:txBody>
      </p:sp>
      <p:sp>
        <p:nvSpPr>
          <p:cNvPr id="9" name="Slide Number Placeholder 8">
            <a:extLst>
              <a:ext uri="{FF2B5EF4-FFF2-40B4-BE49-F238E27FC236}">
                <a16:creationId xmlns:a16="http://schemas.microsoft.com/office/drawing/2014/main" id="{57878B69-59F0-4EAA-9BE3-D7A4B6D680AC}"/>
              </a:ext>
            </a:extLst>
          </p:cNvPr>
          <p:cNvSpPr>
            <a:spLocks noGrp="1"/>
          </p:cNvSpPr>
          <p:nvPr>
            <p:ph type="sldNum" sz="quarter" idx="13"/>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4059382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Full Blee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1"/>
            <a:ext cx="60960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icture Placeholder 2">
            <a:extLst>
              <a:ext uri="{FF2B5EF4-FFF2-40B4-BE49-F238E27FC236}">
                <a16:creationId xmlns:a16="http://schemas.microsoft.com/office/drawing/2014/main" id="{695B4BFD-62E2-D240-93F6-7754E90C2E21}"/>
              </a:ext>
            </a:extLst>
          </p:cNvPr>
          <p:cNvSpPr>
            <a:spLocks noGrp="1"/>
          </p:cNvSpPr>
          <p:nvPr>
            <p:ph type="pic" idx="10"/>
          </p:nvPr>
        </p:nvSpPr>
        <p:spPr>
          <a:xfrm>
            <a:off x="6096000" y="1"/>
            <a:ext cx="6096000" cy="3428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Picture Placeholder 2">
            <a:extLst>
              <a:ext uri="{FF2B5EF4-FFF2-40B4-BE49-F238E27FC236}">
                <a16:creationId xmlns:a16="http://schemas.microsoft.com/office/drawing/2014/main" id="{924F8BC1-F30E-6644-8029-97E38159FAFE}"/>
              </a:ext>
            </a:extLst>
          </p:cNvPr>
          <p:cNvSpPr>
            <a:spLocks noGrp="1"/>
          </p:cNvSpPr>
          <p:nvPr>
            <p:ph type="pic" idx="11"/>
          </p:nvPr>
        </p:nvSpPr>
        <p:spPr>
          <a:xfrm>
            <a:off x="0" y="3429000"/>
            <a:ext cx="60960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a:extLst>
              <a:ext uri="{FF2B5EF4-FFF2-40B4-BE49-F238E27FC236}">
                <a16:creationId xmlns:a16="http://schemas.microsoft.com/office/drawing/2014/main" id="{701ED059-8871-1A4D-98E8-FB18673B2326}"/>
              </a:ext>
            </a:extLst>
          </p:cNvPr>
          <p:cNvSpPr>
            <a:spLocks noGrp="1"/>
          </p:cNvSpPr>
          <p:nvPr>
            <p:ph type="pic" idx="12"/>
          </p:nvPr>
        </p:nvSpPr>
        <p:spPr>
          <a:xfrm>
            <a:off x="6096000" y="3429000"/>
            <a:ext cx="6096000" cy="3428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Footer Placeholder 9">
            <a:extLst>
              <a:ext uri="{FF2B5EF4-FFF2-40B4-BE49-F238E27FC236}">
                <a16:creationId xmlns:a16="http://schemas.microsoft.com/office/drawing/2014/main" id="{E87E5F29-B81C-46FD-99AE-27B85182171B}"/>
              </a:ext>
            </a:extLst>
          </p:cNvPr>
          <p:cNvSpPr>
            <a:spLocks noGrp="1"/>
          </p:cNvSpPr>
          <p:nvPr>
            <p:ph type="ftr" sz="quarter" idx="14"/>
          </p:nvPr>
        </p:nvSpPr>
        <p:spPr/>
        <p:txBody>
          <a:bodyPr/>
          <a:lstStyle>
            <a:lvl1pPr algn="l">
              <a:defRPr/>
            </a:lvl1pPr>
          </a:lstStyle>
          <a:p>
            <a:r>
              <a:rPr lang="en-GB"/>
              <a:t>Xyla Health &amp; Wellbeing</a:t>
            </a:r>
          </a:p>
        </p:txBody>
      </p:sp>
      <p:sp>
        <p:nvSpPr>
          <p:cNvPr id="11" name="Slide Number Placeholder 10">
            <a:extLst>
              <a:ext uri="{FF2B5EF4-FFF2-40B4-BE49-F238E27FC236}">
                <a16:creationId xmlns:a16="http://schemas.microsoft.com/office/drawing/2014/main" id="{85DBB077-8EB4-4BF2-A240-BB033931CA61}"/>
              </a:ext>
            </a:extLst>
          </p:cNvPr>
          <p:cNvSpPr>
            <a:spLocks noGrp="1"/>
          </p:cNvSpPr>
          <p:nvPr>
            <p:ph type="sldNum" sz="quarter" idx="15"/>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40561876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py and image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5496339"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496339" cy="3811588"/>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496339" cy="381314"/>
          </a:xfrm>
          <a:prstGeom prst="rect">
            <a:avLst/>
          </a:prstGeom>
        </p:spPr>
        <p:txBody>
          <a:bodyPr>
            <a:norm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8" name="Straight Connector 7">
            <a:extLst>
              <a:ext uri="{FF2B5EF4-FFF2-40B4-BE49-F238E27FC236}">
                <a16:creationId xmlns:a16="http://schemas.microsoft.com/office/drawing/2014/main" id="{1C255593-C520-234F-BB8E-BDBACCE33B83}"/>
              </a:ext>
            </a:extLst>
          </p:cNvPr>
          <p:cNvCxnSpPr>
            <a:cxnSpLocks/>
          </p:cNvCxnSpPr>
          <p:nvPr userDrawn="1"/>
        </p:nvCxnSpPr>
        <p:spPr>
          <a:xfrm>
            <a:off x="387625" y="1730519"/>
            <a:ext cx="5390323" cy="0"/>
          </a:xfrm>
          <a:prstGeom prst="line">
            <a:avLst/>
          </a:prstGeom>
          <a:ln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65C57FD-3CF6-42C2-B9E2-4DE81348C88B}"/>
              </a:ext>
            </a:extLst>
          </p:cNvPr>
          <p:cNvSpPr>
            <a:spLocks noGrp="1"/>
          </p:cNvSpPr>
          <p:nvPr>
            <p:ph type="ftr" sz="quarter" idx="13"/>
          </p:nvPr>
        </p:nvSpPr>
        <p:spPr/>
        <p:txBody>
          <a:bodyPr/>
          <a:lstStyle>
            <a:lvl1pPr algn="l">
              <a:defRPr/>
            </a:lvl1pPr>
          </a:lstStyle>
          <a:p>
            <a:r>
              <a:rPr lang="en-GB"/>
              <a:t>Xyla Health &amp; Wellbeing</a:t>
            </a:r>
          </a:p>
        </p:txBody>
      </p:sp>
      <p:sp>
        <p:nvSpPr>
          <p:cNvPr id="10" name="Slide Number Placeholder 9">
            <a:extLst>
              <a:ext uri="{FF2B5EF4-FFF2-40B4-BE49-F238E27FC236}">
                <a16:creationId xmlns:a16="http://schemas.microsoft.com/office/drawing/2014/main" id="{042F523B-1183-4D5B-969A-12B609A2A7E7}"/>
              </a:ext>
            </a:extLst>
          </p:cNvPr>
          <p:cNvSpPr>
            <a:spLocks noGrp="1"/>
          </p:cNvSpPr>
          <p:nvPr>
            <p:ph type="sldNum" sz="quarter" idx="14"/>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42220431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py and image - Purple">
    <p:bg>
      <p:bgPr>
        <a:solidFill>
          <a:srgbClr val="492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5496339" cy="483014"/>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496339" cy="3811588"/>
          </a:xfrm>
          <a:prstGeom prst="rect">
            <a:avLst/>
          </a:prstGeom>
        </p:spPr>
        <p:txBody>
          <a:bodyPr>
            <a:normAutofit/>
          </a:bodyPr>
          <a:lstStyle>
            <a:lvl1pPr marL="0" indent="0">
              <a:buNone/>
              <a:defRPr sz="14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496339" cy="381314"/>
          </a:xfrm>
          <a:prstGeom prst="rect">
            <a:avLst/>
          </a:prstGeom>
        </p:spPr>
        <p:txBody>
          <a:bodyPr>
            <a:normAutofit/>
          </a:bodyPr>
          <a:lstStyle>
            <a:lvl1pPr marL="0" indent="0">
              <a:buNone/>
              <a:defRPr sz="20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9" name="Straight Connector 8">
            <a:extLst>
              <a:ext uri="{FF2B5EF4-FFF2-40B4-BE49-F238E27FC236}">
                <a16:creationId xmlns:a16="http://schemas.microsoft.com/office/drawing/2014/main" id="{1EFC7124-C55E-6C4E-93B4-F04A14B94730}"/>
              </a:ext>
            </a:extLst>
          </p:cNvPr>
          <p:cNvCxnSpPr>
            <a:cxnSpLocks/>
          </p:cNvCxnSpPr>
          <p:nvPr userDrawn="1"/>
        </p:nvCxnSpPr>
        <p:spPr>
          <a:xfrm>
            <a:off x="387625" y="1730519"/>
            <a:ext cx="5390323" cy="0"/>
          </a:xfrm>
          <a:prstGeom prst="line">
            <a:avLst/>
          </a:prstGeom>
          <a:ln w="12700" cap="rnd">
            <a:solidFill>
              <a:srgbClr val="F7F1F6"/>
            </a:solidFill>
            <a:prstDash val="sysDot"/>
            <a:round/>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C9AFC7B-94B1-4C75-A553-890681D62C3E}"/>
              </a:ext>
            </a:extLst>
          </p:cNvPr>
          <p:cNvSpPr>
            <a:spLocks noGrp="1"/>
          </p:cNvSpPr>
          <p:nvPr>
            <p:ph type="ftr" sz="quarter" idx="13"/>
          </p:nvPr>
        </p:nvSpPr>
        <p:spPr/>
        <p:txBody>
          <a:bodyPr/>
          <a:lstStyle>
            <a:lvl1pPr algn="l">
              <a:defRPr>
                <a:solidFill>
                  <a:schemeClr val="bg1"/>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EEB7B684-A8D3-4E62-B1E5-DE03DF9B41B1}"/>
              </a:ext>
            </a:extLst>
          </p:cNvPr>
          <p:cNvSpPr>
            <a:spLocks noGrp="1"/>
          </p:cNvSpPr>
          <p:nvPr>
            <p:ph type="sldNum" sz="quarter" idx="14"/>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14" name="Picture 13">
            <a:extLst>
              <a:ext uri="{FF2B5EF4-FFF2-40B4-BE49-F238E27FC236}">
                <a16:creationId xmlns:a16="http://schemas.microsoft.com/office/drawing/2014/main" id="{A1CE228A-A285-3F41-AAB4-32DB0162BF03}"/>
              </a:ext>
            </a:extLst>
          </p:cNvPr>
          <p:cNvPicPr>
            <a:picLocks noChangeAspect="1"/>
          </p:cNvPicPr>
          <p:nvPr userDrawn="1"/>
        </p:nvPicPr>
        <p:blipFill>
          <a:blip r:embed="rId2"/>
          <a:srcRect/>
          <a:stretch/>
        </p:blipFill>
        <p:spPr>
          <a:xfrm>
            <a:off x="9714678" y="6323980"/>
            <a:ext cx="2111559" cy="376408"/>
          </a:xfrm>
          <a:prstGeom prst="rect">
            <a:avLst/>
          </a:prstGeom>
        </p:spPr>
      </p:pic>
    </p:spTree>
    <p:extLst>
      <p:ext uri="{BB962C8B-B14F-4D97-AF65-F5344CB8AC3E}">
        <p14:creationId xmlns:p14="http://schemas.microsoft.com/office/powerpoint/2010/main" val="2336245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py and image - Navy">
    <p:bg>
      <p:bgPr>
        <a:solidFill>
          <a:srgbClr val="092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5496339" cy="483014"/>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496339" cy="3811588"/>
          </a:xfrm>
          <a:prstGeom prst="rect">
            <a:avLst/>
          </a:prstGeom>
        </p:spPr>
        <p:txBody>
          <a:bodyPr>
            <a:normAutofit/>
          </a:bodyPr>
          <a:lstStyle>
            <a:lvl1pPr marL="0" indent="0">
              <a:buNone/>
              <a:defRPr sz="14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496339" cy="381314"/>
          </a:xfrm>
          <a:prstGeom prst="rect">
            <a:avLst/>
          </a:prstGeom>
        </p:spPr>
        <p:txBody>
          <a:bodyPr>
            <a:normAutofit/>
          </a:bodyPr>
          <a:lstStyle>
            <a:lvl1pPr marL="0" indent="0">
              <a:buNone/>
              <a:defRPr sz="20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9" name="Straight Connector 8">
            <a:extLst>
              <a:ext uri="{FF2B5EF4-FFF2-40B4-BE49-F238E27FC236}">
                <a16:creationId xmlns:a16="http://schemas.microsoft.com/office/drawing/2014/main" id="{1EFC7124-C55E-6C4E-93B4-F04A14B94730}"/>
              </a:ext>
            </a:extLst>
          </p:cNvPr>
          <p:cNvCxnSpPr>
            <a:cxnSpLocks/>
          </p:cNvCxnSpPr>
          <p:nvPr userDrawn="1"/>
        </p:nvCxnSpPr>
        <p:spPr>
          <a:xfrm>
            <a:off x="387625" y="1730519"/>
            <a:ext cx="5390323" cy="0"/>
          </a:xfrm>
          <a:prstGeom prst="line">
            <a:avLst/>
          </a:prstGeom>
          <a:ln w="12700" cap="rnd">
            <a:solidFill>
              <a:srgbClr val="E2AA46"/>
            </a:solidFill>
            <a:prstDash val="sysDot"/>
            <a:round/>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C9AFC7B-94B1-4C75-A553-890681D62C3E}"/>
              </a:ext>
            </a:extLst>
          </p:cNvPr>
          <p:cNvSpPr>
            <a:spLocks noGrp="1"/>
          </p:cNvSpPr>
          <p:nvPr>
            <p:ph type="ftr" sz="quarter" idx="13"/>
          </p:nvPr>
        </p:nvSpPr>
        <p:spPr/>
        <p:txBody>
          <a:bodyPr/>
          <a:lstStyle>
            <a:lvl1pPr algn="l">
              <a:defRPr>
                <a:solidFill>
                  <a:schemeClr val="bg1"/>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EEB7B684-A8D3-4E62-B1E5-DE03DF9B41B1}"/>
              </a:ext>
            </a:extLst>
          </p:cNvPr>
          <p:cNvSpPr>
            <a:spLocks noGrp="1"/>
          </p:cNvSpPr>
          <p:nvPr>
            <p:ph type="sldNum" sz="quarter" idx="14"/>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14" name="Picture 13">
            <a:extLst>
              <a:ext uri="{FF2B5EF4-FFF2-40B4-BE49-F238E27FC236}">
                <a16:creationId xmlns:a16="http://schemas.microsoft.com/office/drawing/2014/main" id="{F9447FFE-23EC-874B-B425-5CB9DA68778D}"/>
              </a:ext>
            </a:extLst>
          </p:cNvPr>
          <p:cNvPicPr>
            <a:picLocks noChangeAspect="1"/>
          </p:cNvPicPr>
          <p:nvPr userDrawn="1"/>
        </p:nvPicPr>
        <p:blipFill>
          <a:blip r:embed="rId2"/>
          <a:srcRect/>
          <a:stretch/>
        </p:blipFill>
        <p:spPr>
          <a:xfrm>
            <a:off x="9714678" y="6323980"/>
            <a:ext cx="2111559" cy="376408"/>
          </a:xfrm>
          <a:prstGeom prst="rect">
            <a:avLst/>
          </a:prstGeom>
        </p:spPr>
      </p:pic>
    </p:spTree>
    <p:extLst>
      <p:ext uri="{BB962C8B-B14F-4D97-AF65-F5344CB8AC3E}">
        <p14:creationId xmlns:p14="http://schemas.microsoft.com/office/powerpoint/2010/main" val="12510881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lours - Pri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9CF8C-F8BA-0A4B-A745-5F7EF1D728B7}"/>
              </a:ext>
            </a:extLst>
          </p:cNvPr>
          <p:cNvSpPr/>
          <p:nvPr userDrawn="1"/>
        </p:nvSpPr>
        <p:spPr>
          <a:xfrm>
            <a:off x="636104" y="1967948"/>
            <a:ext cx="1828800" cy="2922104"/>
          </a:xfrm>
          <a:prstGeom prst="rect">
            <a:avLst/>
          </a:prstGeom>
          <a:solidFill>
            <a:srgbClr val="482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Rectangle 5">
            <a:extLst>
              <a:ext uri="{FF2B5EF4-FFF2-40B4-BE49-F238E27FC236}">
                <a16:creationId xmlns:a16="http://schemas.microsoft.com/office/drawing/2014/main" id="{9410664E-0887-3A4D-9B61-17C3D75C8F1D}"/>
              </a:ext>
            </a:extLst>
          </p:cNvPr>
          <p:cNvSpPr/>
          <p:nvPr userDrawn="1"/>
        </p:nvSpPr>
        <p:spPr>
          <a:xfrm>
            <a:off x="2922104" y="1967948"/>
            <a:ext cx="1828800" cy="2922104"/>
          </a:xfrm>
          <a:prstGeom prst="rect">
            <a:avLst/>
          </a:prstGeom>
          <a:solidFill>
            <a:srgbClr val="EB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5127B3C4-7810-4C4F-9F3A-1667CEF12BB8}"/>
              </a:ext>
            </a:extLst>
          </p:cNvPr>
          <p:cNvSpPr/>
          <p:nvPr userDrawn="1"/>
        </p:nvSpPr>
        <p:spPr>
          <a:xfrm>
            <a:off x="7494104" y="1967948"/>
            <a:ext cx="1828800" cy="2922104"/>
          </a:xfrm>
          <a:prstGeom prst="rect">
            <a:avLst/>
          </a:prstGeom>
          <a:solidFill>
            <a:srgbClr val="C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Rectangle 9">
            <a:extLst>
              <a:ext uri="{FF2B5EF4-FFF2-40B4-BE49-F238E27FC236}">
                <a16:creationId xmlns:a16="http://schemas.microsoft.com/office/drawing/2014/main" id="{483DB4B6-ADBB-8443-AFB8-CFCD3D0B6FA6}"/>
              </a:ext>
            </a:extLst>
          </p:cNvPr>
          <p:cNvSpPr/>
          <p:nvPr userDrawn="1"/>
        </p:nvSpPr>
        <p:spPr>
          <a:xfrm>
            <a:off x="5208104" y="1967948"/>
            <a:ext cx="1828800" cy="2922104"/>
          </a:xfrm>
          <a:prstGeom prst="rect">
            <a:avLst/>
          </a:prstGeom>
          <a:solidFill>
            <a:srgbClr val="09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ectangle 10">
            <a:extLst>
              <a:ext uri="{FF2B5EF4-FFF2-40B4-BE49-F238E27FC236}">
                <a16:creationId xmlns:a16="http://schemas.microsoft.com/office/drawing/2014/main" id="{A705CDFA-FDC6-614F-9712-C518081FF6EA}"/>
              </a:ext>
            </a:extLst>
          </p:cNvPr>
          <p:cNvSpPr/>
          <p:nvPr userDrawn="1"/>
        </p:nvSpPr>
        <p:spPr>
          <a:xfrm>
            <a:off x="9780104" y="1967948"/>
            <a:ext cx="1828800" cy="2922104"/>
          </a:xfrm>
          <a:prstGeom prst="rect">
            <a:avLst/>
          </a:prstGeom>
          <a:solidFill>
            <a:srgbClr val="2F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Title 1">
            <a:extLst>
              <a:ext uri="{FF2B5EF4-FFF2-40B4-BE49-F238E27FC236}">
                <a16:creationId xmlns:a16="http://schemas.microsoft.com/office/drawing/2014/main" id="{07C76FD5-0952-9A45-80A8-36E8BBB265B8}"/>
              </a:ext>
            </a:extLst>
          </p:cNvPr>
          <p:cNvSpPr>
            <a:spLocks noGrp="1"/>
          </p:cNvSpPr>
          <p:nvPr>
            <p:ph type="title" hasCustomPrompt="1"/>
          </p:nvPr>
        </p:nvSpPr>
        <p:spPr>
          <a:xfrm>
            <a:off x="281609" y="245857"/>
            <a:ext cx="10515600" cy="483014"/>
          </a:xfrm>
          <a:prstGeom prst="rect">
            <a:avLst/>
          </a:prstGeom>
        </p:spPr>
        <p:txBody>
          <a:bodyPr/>
          <a:lstStyle>
            <a:lvl1pPr>
              <a:defRPr>
                <a:solidFill>
                  <a:srgbClr val="49234A"/>
                </a:solidFill>
              </a:defRPr>
            </a:lvl1pPr>
          </a:lstStyle>
          <a:p>
            <a:r>
              <a:rPr lang="en-GB" err="1"/>
              <a:t>Xyla</a:t>
            </a:r>
            <a:r>
              <a:rPr lang="en-GB"/>
              <a:t> - Primary colour palette</a:t>
            </a:r>
            <a:endParaRPr lang="en-US"/>
          </a:p>
        </p:txBody>
      </p:sp>
      <p:sp>
        <p:nvSpPr>
          <p:cNvPr id="9" name="Footer Placeholder 8">
            <a:extLst>
              <a:ext uri="{FF2B5EF4-FFF2-40B4-BE49-F238E27FC236}">
                <a16:creationId xmlns:a16="http://schemas.microsoft.com/office/drawing/2014/main" id="{83C92B78-244A-454D-BF58-6B0EC4FC4B26}"/>
              </a:ext>
            </a:extLst>
          </p:cNvPr>
          <p:cNvSpPr>
            <a:spLocks noGrp="1"/>
          </p:cNvSpPr>
          <p:nvPr>
            <p:ph type="ftr" sz="quarter" idx="11"/>
          </p:nvPr>
        </p:nvSpPr>
        <p:spPr/>
        <p:txBody>
          <a:bodyPr/>
          <a:lstStyle>
            <a:lvl1pPr algn="l">
              <a:defRPr/>
            </a:lvl1pPr>
          </a:lstStyle>
          <a:p>
            <a:r>
              <a:rPr lang="en-GB"/>
              <a:t>Xyla Health &amp; Wellbeing</a:t>
            </a:r>
          </a:p>
        </p:txBody>
      </p:sp>
      <p:sp>
        <p:nvSpPr>
          <p:cNvPr id="12" name="Slide Number Placeholder 11">
            <a:extLst>
              <a:ext uri="{FF2B5EF4-FFF2-40B4-BE49-F238E27FC236}">
                <a16:creationId xmlns:a16="http://schemas.microsoft.com/office/drawing/2014/main" id="{CCC04BF4-F9B6-46FE-B07C-A965110F0217}"/>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5091457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lours - Secondary">
    <p:bg>
      <p:bgPr>
        <a:solidFill>
          <a:srgbClr val="F7F1F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9CF8C-F8BA-0A4B-A745-5F7EF1D728B7}"/>
              </a:ext>
            </a:extLst>
          </p:cNvPr>
          <p:cNvSpPr/>
          <p:nvPr userDrawn="1"/>
        </p:nvSpPr>
        <p:spPr>
          <a:xfrm>
            <a:off x="636104" y="1967948"/>
            <a:ext cx="1828800" cy="2922104"/>
          </a:xfrm>
          <a:prstGeom prst="rect">
            <a:avLst/>
          </a:prstGeom>
          <a:solidFill>
            <a:srgbClr val="E2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Rectangle 5">
            <a:extLst>
              <a:ext uri="{FF2B5EF4-FFF2-40B4-BE49-F238E27FC236}">
                <a16:creationId xmlns:a16="http://schemas.microsoft.com/office/drawing/2014/main" id="{9410664E-0887-3A4D-9B61-17C3D75C8F1D}"/>
              </a:ext>
            </a:extLst>
          </p:cNvPr>
          <p:cNvSpPr/>
          <p:nvPr userDrawn="1"/>
        </p:nvSpPr>
        <p:spPr>
          <a:xfrm>
            <a:off x="2922104" y="1967948"/>
            <a:ext cx="1828800" cy="2922104"/>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5127B3C4-7810-4C4F-9F3A-1667CEF12BB8}"/>
              </a:ext>
            </a:extLst>
          </p:cNvPr>
          <p:cNvSpPr/>
          <p:nvPr userDrawn="1"/>
        </p:nvSpPr>
        <p:spPr>
          <a:xfrm>
            <a:off x="7494104" y="1967948"/>
            <a:ext cx="1828800" cy="2922104"/>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Rectangle 9">
            <a:extLst>
              <a:ext uri="{FF2B5EF4-FFF2-40B4-BE49-F238E27FC236}">
                <a16:creationId xmlns:a16="http://schemas.microsoft.com/office/drawing/2014/main" id="{483DB4B6-ADBB-8443-AFB8-CFCD3D0B6FA6}"/>
              </a:ext>
            </a:extLst>
          </p:cNvPr>
          <p:cNvSpPr/>
          <p:nvPr userDrawn="1"/>
        </p:nvSpPr>
        <p:spPr>
          <a:xfrm>
            <a:off x="5208104" y="1967948"/>
            <a:ext cx="1828800" cy="2922104"/>
          </a:xfrm>
          <a:prstGeom prst="rect">
            <a:avLst/>
          </a:prstGeom>
          <a:solidFill>
            <a:srgbClr val="A6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Title 1">
            <a:extLst>
              <a:ext uri="{FF2B5EF4-FFF2-40B4-BE49-F238E27FC236}">
                <a16:creationId xmlns:a16="http://schemas.microsoft.com/office/drawing/2014/main" id="{07C76FD5-0952-9A45-80A8-36E8BBB265B8}"/>
              </a:ext>
            </a:extLst>
          </p:cNvPr>
          <p:cNvSpPr>
            <a:spLocks noGrp="1"/>
          </p:cNvSpPr>
          <p:nvPr>
            <p:ph type="title" hasCustomPrompt="1"/>
          </p:nvPr>
        </p:nvSpPr>
        <p:spPr>
          <a:xfrm>
            <a:off x="281609" y="245857"/>
            <a:ext cx="10515600" cy="483014"/>
          </a:xfrm>
          <a:prstGeom prst="rect">
            <a:avLst/>
          </a:prstGeom>
        </p:spPr>
        <p:txBody>
          <a:bodyPr/>
          <a:lstStyle>
            <a:lvl1pPr>
              <a:defRPr>
                <a:solidFill>
                  <a:srgbClr val="49234A"/>
                </a:solidFill>
              </a:defRPr>
            </a:lvl1pPr>
          </a:lstStyle>
          <a:p>
            <a:r>
              <a:rPr lang="en-GB" err="1"/>
              <a:t>Xyla</a:t>
            </a:r>
            <a:r>
              <a:rPr lang="en-GB"/>
              <a:t> Secondary Colour Palette</a:t>
            </a:r>
            <a:endParaRPr lang="en-US"/>
          </a:p>
        </p:txBody>
      </p:sp>
      <p:sp>
        <p:nvSpPr>
          <p:cNvPr id="9" name="Footer Placeholder 8">
            <a:extLst>
              <a:ext uri="{FF2B5EF4-FFF2-40B4-BE49-F238E27FC236}">
                <a16:creationId xmlns:a16="http://schemas.microsoft.com/office/drawing/2014/main" id="{490A8B71-0E5E-468E-8AC8-CB0CAE7C8014}"/>
              </a:ext>
            </a:extLst>
          </p:cNvPr>
          <p:cNvSpPr>
            <a:spLocks noGrp="1"/>
          </p:cNvSpPr>
          <p:nvPr>
            <p:ph type="ftr" sz="quarter" idx="11"/>
          </p:nvPr>
        </p:nvSpPr>
        <p:spPr/>
        <p:txBody>
          <a:bodyPr/>
          <a:lstStyle>
            <a:lvl1pPr algn="l">
              <a:defRPr/>
            </a:lvl1pPr>
          </a:lstStyle>
          <a:p>
            <a:r>
              <a:rPr lang="en-GB"/>
              <a:t>Xyla Health &amp; Wellbeing</a:t>
            </a:r>
          </a:p>
        </p:txBody>
      </p:sp>
      <p:sp>
        <p:nvSpPr>
          <p:cNvPr id="11" name="Slide Number Placeholder 10">
            <a:extLst>
              <a:ext uri="{FF2B5EF4-FFF2-40B4-BE49-F238E27FC236}">
                <a16:creationId xmlns:a16="http://schemas.microsoft.com/office/drawing/2014/main" id="{05D199C8-D45A-4376-AB9E-A1E21D1FAD46}"/>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329106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ab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1"/>
            <a:ext cx="11629404" cy="5883067"/>
          </a:xfrm>
          <a:prstGeom prst="rect">
            <a:avLst/>
          </a:prstGeom>
        </p:spPr>
        <p:txBody>
          <a:bodyPr/>
          <a:lstStyle>
            <a:lvl1pPr>
              <a:defRPr>
                <a:solidFill>
                  <a:srgbClr val="49234A"/>
                </a:solidFill>
              </a:defRPr>
            </a:lvl1pPr>
          </a:lstStyle>
          <a:p>
            <a:endParaRPr lang="en-US"/>
          </a:p>
        </p:txBody>
      </p:sp>
      <p:sp>
        <p:nvSpPr>
          <p:cNvPr id="11" name="Footer Placeholder 10">
            <a:extLst>
              <a:ext uri="{FF2B5EF4-FFF2-40B4-BE49-F238E27FC236}">
                <a16:creationId xmlns:a16="http://schemas.microsoft.com/office/drawing/2014/main" id="{451A25F4-3C2B-4AE9-8F44-981ADCC050DE}"/>
              </a:ext>
            </a:extLst>
          </p:cNvPr>
          <p:cNvSpPr>
            <a:spLocks noGrp="1"/>
          </p:cNvSpPr>
          <p:nvPr>
            <p:ph type="ftr" sz="quarter" idx="12"/>
          </p:nvPr>
        </p:nvSpPr>
        <p:spPr/>
        <p:txBody>
          <a:bodyPr/>
          <a:lstStyle>
            <a:lvl1pPr algn="l">
              <a:defRPr>
                <a:solidFill>
                  <a:srgbClr val="49234A"/>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F3DB9B05-A148-418F-9ADA-76B1271C490A}"/>
              </a:ext>
            </a:extLst>
          </p:cNvPr>
          <p:cNvSpPr>
            <a:spLocks noGrp="1"/>
          </p:cNvSpPr>
          <p:nvPr>
            <p:ph type="sldNum" sz="quarter" idx="13"/>
          </p:nvPr>
        </p:nvSpPr>
        <p:spPr/>
        <p:txBody>
          <a:bodyPr/>
          <a:lstStyle>
            <a:lvl1pPr algn="r">
              <a:defRPr>
                <a:solidFill>
                  <a:srgbClr val="49234A"/>
                </a:solidFill>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41112592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 Chart">
    <p:bg>
      <p:bgPr>
        <a:solidFill>
          <a:srgbClr val="492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chemeClr val="bg1"/>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1"/>
            <a:ext cx="11629404" cy="5883067"/>
          </a:xfrm>
          <a:prstGeom prst="rect">
            <a:avLst/>
          </a:prstGeom>
        </p:spPr>
        <p:txBody>
          <a:bodyPr/>
          <a:lstStyle>
            <a:lvl1pPr>
              <a:defRPr>
                <a:solidFill>
                  <a:schemeClr val="bg1"/>
                </a:solidFill>
              </a:defRPr>
            </a:lvl1pPr>
          </a:lstStyle>
          <a:p>
            <a:endParaRPr lang="en-US"/>
          </a:p>
        </p:txBody>
      </p:sp>
      <p:sp>
        <p:nvSpPr>
          <p:cNvPr id="12" name="Footer Placeholder 11">
            <a:extLst>
              <a:ext uri="{FF2B5EF4-FFF2-40B4-BE49-F238E27FC236}">
                <a16:creationId xmlns:a16="http://schemas.microsoft.com/office/drawing/2014/main" id="{A9471514-9651-42B8-8135-ACF6984EA4D6}"/>
              </a:ext>
            </a:extLst>
          </p:cNvPr>
          <p:cNvSpPr>
            <a:spLocks noGrp="1"/>
          </p:cNvSpPr>
          <p:nvPr>
            <p:ph type="ftr" sz="quarter" idx="12"/>
          </p:nvPr>
        </p:nvSpPr>
        <p:spPr/>
        <p:txBody>
          <a:bodyPr/>
          <a:lstStyle>
            <a:lvl1pPr algn="l">
              <a:defRPr>
                <a:solidFill>
                  <a:schemeClr val="bg1"/>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AEEDD7ED-9AB5-4C72-986B-F0D805FCBAE3}"/>
              </a:ext>
            </a:extLst>
          </p:cNvPr>
          <p:cNvSpPr>
            <a:spLocks noGrp="1"/>
          </p:cNvSpPr>
          <p:nvPr>
            <p:ph type="sldNum" sz="quarter" idx="13"/>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9969D735-D7FB-DB43-9882-8CE9F8B4B176}"/>
              </a:ext>
            </a:extLst>
          </p:cNvPr>
          <p:cNvPicPr>
            <a:picLocks noChangeAspect="1"/>
          </p:cNvPicPr>
          <p:nvPr userDrawn="1"/>
        </p:nvPicPr>
        <p:blipFill>
          <a:blip r:embed="rId2"/>
          <a:srcRect/>
          <a:stretch/>
        </p:blipFill>
        <p:spPr>
          <a:xfrm>
            <a:off x="9714678" y="6323980"/>
            <a:ext cx="2111559" cy="376408"/>
          </a:xfrm>
          <a:prstGeom prst="rect">
            <a:avLst/>
          </a:prstGeom>
        </p:spPr>
      </p:pic>
    </p:spTree>
    <p:extLst>
      <p:ext uri="{BB962C8B-B14F-4D97-AF65-F5344CB8AC3E}">
        <p14:creationId xmlns:p14="http://schemas.microsoft.com/office/powerpoint/2010/main" val="3672567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Xyla 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6E7743-3758-D047-83D4-4443A56C55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Subheader</a:t>
            </a:r>
            <a:r>
              <a:rPr lang="en-GB"/>
              <a:t> here</a:t>
            </a:r>
          </a:p>
        </p:txBody>
      </p:sp>
      <p:pic>
        <p:nvPicPr>
          <p:cNvPr id="9" name="Picture 8">
            <a:extLst>
              <a:ext uri="{FF2B5EF4-FFF2-40B4-BE49-F238E27FC236}">
                <a16:creationId xmlns:a16="http://schemas.microsoft.com/office/drawing/2014/main" id="{50B9057C-E530-4E0B-B8E1-54EDD6F3905B}"/>
              </a:ext>
            </a:extLst>
          </p:cNvPr>
          <p:cNvPicPr>
            <a:picLocks noChangeAspect="1"/>
          </p:cNvPicPr>
          <p:nvPr userDrawn="1"/>
        </p:nvPicPr>
        <p:blipFill rotWithShape="1">
          <a:blip r:embed="rId3"/>
          <a:srcRect l="22760" t="25510" b="24903"/>
          <a:stretch/>
        </p:blipFill>
        <p:spPr>
          <a:xfrm>
            <a:off x="0" y="0"/>
            <a:ext cx="10682513" cy="6858000"/>
          </a:xfrm>
          <a:prstGeom prst="rect">
            <a:avLst/>
          </a:prstGeom>
        </p:spPr>
      </p:pic>
    </p:spTree>
    <p:extLst>
      <p:ext uri="{BB962C8B-B14F-4D97-AF65-F5344CB8AC3E}">
        <p14:creationId xmlns:p14="http://schemas.microsoft.com/office/powerpoint/2010/main" val="1750877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le / Chart   ">
    <p:bg>
      <p:bgPr>
        <a:solidFill>
          <a:srgbClr val="092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chemeClr val="bg1"/>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1"/>
            <a:ext cx="11629404" cy="5883067"/>
          </a:xfrm>
          <a:prstGeom prst="rect">
            <a:avLst/>
          </a:prstGeom>
        </p:spPr>
        <p:txBody>
          <a:bodyPr/>
          <a:lstStyle>
            <a:lvl1pPr>
              <a:defRPr>
                <a:solidFill>
                  <a:schemeClr val="bg1"/>
                </a:solidFill>
              </a:defRPr>
            </a:lvl1pPr>
          </a:lstStyle>
          <a:p>
            <a:endParaRPr lang="en-US"/>
          </a:p>
        </p:txBody>
      </p:sp>
      <p:sp>
        <p:nvSpPr>
          <p:cNvPr id="10" name="Footer Placeholder 9">
            <a:extLst>
              <a:ext uri="{FF2B5EF4-FFF2-40B4-BE49-F238E27FC236}">
                <a16:creationId xmlns:a16="http://schemas.microsoft.com/office/drawing/2014/main" id="{855B9CB3-C41E-4C62-9031-4B551798398A}"/>
              </a:ext>
            </a:extLst>
          </p:cNvPr>
          <p:cNvSpPr>
            <a:spLocks noGrp="1"/>
          </p:cNvSpPr>
          <p:nvPr>
            <p:ph type="ftr" sz="quarter" idx="12"/>
          </p:nvPr>
        </p:nvSpPr>
        <p:spPr/>
        <p:txBody>
          <a:bodyPr/>
          <a:lstStyle>
            <a:lvl1pPr algn="l">
              <a:defRPr>
                <a:solidFill>
                  <a:schemeClr val="bg1"/>
                </a:solidFill>
              </a:defRPr>
            </a:lvl1pPr>
          </a:lstStyle>
          <a:p>
            <a:r>
              <a:rPr lang="en-GB"/>
              <a:t>Xyla Health &amp; Wellbeing</a:t>
            </a:r>
          </a:p>
        </p:txBody>
      </p:sp>
      <p:sp>
        <p:nvSpPr>
          <p:cNvPr id="11" name="Slide Number Placeholder 10">
            <a:extLst>
              <a:ext uri="{FF2B5EF4-FFF2-40B4-BE49-F238E27FC236}">
                <a16:creationId xmlns:a16="http://schemas.microsoft.com/office/drawing/2014/main" id="{E9E161FB-32DF-4681-A6AE-30989F60C017}"/>
              </a:ext>
            </a:extLst>
          </p:cNvPr>
          <p:cNvSpPr>
            <a:spLocks noGrp="1"/>
          </p:cNvSpPr>
          <p:nvPr>
            <p:ph type="sldNum" sz="quarter" idx="13"/>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37804408-04E3-EA4B-AAB8-FE4D018B84A5}"/>
              </a:ext>
            </a:extLst>
          </p:cNvPr>
          <p:cNvPicPr>
            <a:picLocks noChangeAspect="1"/>
          </p:cNvPicPr>
          <p:nvPr userDrawn="1"/>
        </p:nvPicPr>
        <p:blipFill>
          <a:blip r:embed="rId2"/>
          <a:srcRect/>
          <a:stretch/>
        </p:blipFill>
        <p:spPr>
          <a:xfrm>
            <a:off x="9714678" y="6323980"/>
            <a:ext cx="2111559" cy="376408"/>
          </a:xfrm>
          <a:prstGeom prst="rect">
            <a:avLst/>
          </a:prstGeom>
        </p:spPr>
      </p:pic>
    </p:spTree>
    <p:extLst>
      <p:ext uri="{BB962C8B-B14F-4D97-AF65-F5344CB8AC3E}">
        <p14:creationId xmlns:p14="http://schemas.microsoft.com/office/powerpoint/2010/main" val="942390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Slide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09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3CC4B63C-017E-1C41-9363-229D7EDB7291}"/>
              </a:ext>
            </a:extLst>
          </p:cNvPr>
          <p:cNvPicPr>
            <a:picLocks noChangeAspect="1"/>
          </p:cNvPicPr>
          <p:nvPr userDrawn="1"/>
        </p:nvPicPr>
        <p:blipFill>
          <a:blip r:embed="rId2"/>
          <a:stretch>
            <a:fillRect/>
          </a:stretch>
        </p:blipFill>
        <p:spPr>
          <a:xfrm>
            <a:off x="4613429" y="1946429"/>
            <a:ext cx="2965142" cy="2965142"/>
          </a:xfrm>
          <a:prstGeom prst="rect">
            <a:avLst/>
          </a:prstGeom>
        </p:spPr>
      </p:pic>
    </p:spTree>
    <p:extLst>
      <p:ext uri="{BB962C8B-B14F-4D97-AF65-F5344CB8AC3E}">
        <p14:creationId xmlns:p14="http://schemas.microsoft.com/office/powerpoint/2010/main" val="2441596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2F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3CC4B63C-017E-1C41-9363-229D7EDB7291}"/>
              </a:ext>
            </a:extLst>
          </p:cNvPr>
          <p:cNvPicPr>
            <a:picLocks noChangeAspect="1"/>
          </p:cNvPicPr>
          <p:nvPr userDrawn="1"/>
        </p:nvPicPr>
        <p:blipFill>
          <a:blip r:embed="rId2"/>
          <a:stretch>
            <a:fillRect/>
          </a:stretch>
        </p:blipFill>
        <p:spPr>
          <a:xfrm>
            <a:off x="4613429" y="1946429"/>
            <a:ext cx="2965142" cy="2965142"/>
          </a:xfrm>
          <a:prstGeom prst="rect">
            <a:avLst/>
          </a:prstGeom>
        </p:spPr>
      </p:pic>
    </p:spTree>
    <p:extLst>
      <p:ext uri="{BB962C8B-B14F-4D97-AF65-F5344CB8AC3E}">
        <p14:creationId xmlns:p14="http://schemas.microsoft.com/office/powerpoint/2010/main" val="27336614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White Title and 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D55C4EE3-C494-7D4B-951C-B5C0769DA3D3}"/>
              </a:ext>
            </a:extLst>
          </p:cNvPr>
          <p:cNvSpPr>
            <a:spLocks noGrp="1"/>
          </p:cNvSpPr>
          <p:nvPr>
            <p:ph idx="12"/>
          </p:nvPr>
        </p:nvSpPr>
        <p:spPr>
          <a:xfrm>
            <a:off x="914400" y="2298539"/>
            <a:ext cx="10363200" cy="3403441"/>
          </a:xfrm>
          <a:prstGeom prst="rect">
            <a:avLst/>
          </a:prstGeom>
        </p:spPr>
        <p:txBody>
          <a:bodyPr/>
          <a:lstStyle>
            <a:lvl1pPr marL="594591" indent="-349137">
              <a:buFontTx/>
              <a:buBlip>
                <a:blip r:embed="rId2"/>
              </a:buBlip>
              <a:tabLst/>
              <a:defRPr sz="2399"/>
            </a:lvl1pPr>
            <a:lvl2pPr marL="954307" indent="-321629">
              <a:buFontTx/>
              <a:buBlip>
                <a:blip r:embed="rId3"/>
              </a:buBlip>
              <a:tabLst/>
              <a:defRPr sz="1999"/>
            </a:lvl2pPr>
            <a:lvl3pPr marL="1303443" indent="-275077">
              <a:buFontTx/>
              <a:buBlip>
                <a:blip r:embed="rId4"/>
              </a:buBlip>
              <a:tabLst/>
              <a:defRPr sz="1799"/>
            </a:lvl3pPr>
            <a:lvl4pPr marL="1661044" indent="-230642">
              <a:buFontTx/>
              <a:buBlip>
                <a:blip r:embed="rId2"/>
              </a:buBlip>
              <a:tabLst/>
              <a:defRPr sz="1466"/>
            </a:lvl4pPr>
            <a:lvl5pPr marL="2056731" indent="-228526">
              <a:buFontTx/>
              <a:buBlip>
                <a:blip r:embed="rId3"/>
              </a:buBlip>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Footer Placeholder 6">
            <a:extLst>
              <a:ext uri="{FF2B5EF4-FFF2-40B4-BE49-F238E27FC236}">
                <a16:creationId xmlns:a16="http://schemas.microsoft.com/office/drawing/2014/main" id="{084E9098-DCE7-B044-8646-B172EBFFB88A}"/>
              </a:ext>
            </a:extLst>
          </p:cNvPr>
          <p:cNvSpPr>
            <a:spLocks noGrp="1"/>
          </p:cNvSpPr>
          <p:nvPr>
            <p:ph type="ftr" sz="quarter" idx="10"/>
          </p:nvPr>
        </p:nvSpPr>
        <p:spPr>
          <a:xfrm>
            <a:off x="481906" y="6210702"/>
            <a:ext cx="8064895" cy="320001"/>
          </a:xfrm>
          <a:prstGeom prst="rect">
            <a:avLst/>
          </a:prstGeom>
        </p:spPr>
        <p:txBody>
          <a:bodyPr/>
          <a:lstStyle>
            <a:lvl1pPr>
              <a:defRPr sz="1200">
                <a:solidFill>
                  <a:srgbClr val="006298"/>
                </a:solidFill>
              </a:defRPr>
            </a:lvl1pPr>
          </a:lstStyle>
          <a:p>
            <a:r>
              <a:rPr lang="en-US"/>
              <a:t>Healthy Futures: Section title</a:t>
            </a:r>
          </a:p>
        </p:txBody>
      </p:sp>
      <p:sp>
        <p:nvSpPr>
          <p:cNvPr id="10" name="Slide Number Placeholder 7">
            <a:extLst>
              <a:ext uri="{FF2B5EF4-FFF2-40B4-BE49-F238E27FC236}">
                <a16:creationId xmlns:a16="http://schemas.microsoft.com/office/drawing/2014/main" id="{3EB208D3-3B45-794B-B5DD-4A8FA41EF082}"/>
              </a:ext>
            </a:extLst>
          </p:cNvPr>
          <p:cNvSpPr>
            <a:spLocks noGrp="1"/>
          </p:cNvSpPr>
          <p:nvPr>
            <p:ph type="sldNum" sz="quarter" idx="11"/>
          </p:nvPr>
        </p:nvSpPr>
        <p:spPr>
          <a:xfrm>
            <a:off x="8989164" y="6199456"/>
            <a:ext cx="2743200" cy="321030"/>
          </a:xfrm>
          <a:prstGeom prst="rect">
            <a:avLst/>
          </a:prstGeom>
        </p:spPr>
        <p:txBody>
          <a:bodyPr/>
          <a:lstStyle>
            <a:lvl1pPr algn="r">
              <a:defRPr sz="1200">
                <a:solidFill>
                  <a:srgbClr val="006298"/>
                </a:solidFill>
              </a:defRPr>
            </a:lvl1pPr>
          </a:lstStyle>
          <a:p>
            <a:fld id="{4EAB7AA5-0142-CA4F-AD1D-CDFA00715ECB}" type="slidenum">
              <a:rPr lang="en-US" smtClean="0"/>
              <a:pPr/>
              <a:t>‹#›</a:t>
            </a:fld>
            <a:endParaRPr lang="en-US"/>
          </a:p>
        </p:txBody>
      </p:sp>
      <p:sp>
        <p:nvSpPr>
          <p:cNvPr id="8" name="Title 1">
            <a:extLst>
              <a:ext uri="{FF2B5EF4-FFF2-40B4-BE49-F238E27FC236}">
                <a16:creationId xmlns:a16="http://schemas.microsoft.com/office/drawing/2014/main" id="{DDFC84D0-B894-C545-8496-4CD718939F5B}"/>
              </a:ext>
            </a:extLst>
          </p:cNvPr>
          <p:cNvSpPr>
            <a:spLocks noGrp="1"/>
          </p:cNvSpPr>
          <p:nvPr>
            <p:ph type="ctrTitle"/>
          </p:nvPr>
        </p:nvSpPr>
        <p:spPr>
          <a:xfrm>
            <a:off x="914400" y="1460766"/>
            <a:ext cx="10363200" cy="743716"/>
          </a:xfrm>
          <a:prstGeom prst="rect">
            <a:avLst/>
          </a:prstGeom>
        </p:spPr>
        <p:txBody>
          <a:bodyPr vert="horz" anchor="t">
            <a:noAutofit/>
          </a:bodyPr>
          <a:lstStyle>
            <a:lvl1pPr algn="l">
              <a:defRPr sz="4265" b="1">
                <a:solidFill>
                  <a:srgbClr val="006298"/>
                </a:solidFill>
              </a:defRPr>
            </a:lvl1pPr>
          </a:lstStyle>
          <a:p>
            <a:r>
              <a:rPr lang="en-US"/>
              <a:t>Click to edit Master title style</a:t>
            </a:r>
          </a:p>
        </p:txBody>
      </p:sp>
    </p:spTree>
    <p:extLst>
      <p:ext uri="{BB962C8B-B14F-4D97-AF65-F5344CB8AC3E}">
        <p14:creationId xmlns:p14="http://schemas.microsoft.com/office/powerpoint/2010/main" val="1443885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py - Two Col - Pink">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noAutofit/>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668617" cy="3811588"/>
          </a:xfrm>
          <a:prstGeom prst="rect">
            <a:avLst/>
          </a:prstGeom>
        </p:spPr>
        <p:txBody>
          <a:bodyPr>
            <a:noAutofit/>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668617" cy="381314"/>
          </a:xfrm>
          <a:prstGeom prst="rect">
            <a:avLst/>
          </a:prstGeom>
        </p:spPr>
        <p:txBody>
          <a:bodyPr>
            <a:noAutofit/>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282945"/>
            <a:ext cx="5668617" cy="381314"/>
          </a:xfrm>
          <a:prstGeom prst="rect">
            <a:avLst/>
          </a:prstGeom>
        </p:spPr>
        <p:txBody>
          <a:bodyPr>
            <a:noAutofit/>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5"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4"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3" name="Footer Placeholder 18">
            <a:extLst>
              <a:ext uri="{FF2B5EF4-FFF2-40B4-BE49-F238E27FC236}">
                <a16:creationId xmlns:a16="http://schemas.microsoft.com/office/drawing/2014/main" id="{E7894C56-2C4E-E74E-9372-892A34D5259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4" name="Slide Number Placeholder 19">
            <a:extLst>
              <a:ext uri="{FF2B5EF4-FFF2-40B4-BE49-F238E27FC236}">
                <a16:creationId xmlns:a16="http://schemas.microsoft.com/office/drawing/2014/main" id="{245FC142-666F-A043-AA68-974908D1838E}"/>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853531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0" y="66527"/>
            <a:ext cx="12192000" cy="541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44"/>
            <a:ext cx="12192000"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11"/>
          </p:nvPr>
        </p:nvSpPr>
        <p:spPr>
          <a:xfrm>
            <a:off x="3684598" y="155013"/>
            <a:ext cx="4822804" cy="365125"/>
          </a:xfrm>
        </p:spPr>
        <p:txBody>
          <a:bodyPr/>
          <a:lstStyle>
            <a:lvl1pPr>
              <a:defRPr sz="1800"/>
            </a:lvl1pPr>
          </a:lstStyle>
          <a:p>
            <a:r>
              <a:rPr lang="en-GB"/>
              <a:t>THE REWIND PROGRAMME</a:t>
            </a:r>
            <a:endParaRPr lang="en-GB" sz="1800"/>
          </a:p>
        </p:txBody>
      </p:sp>
      <p:sp>
        <p:nvSpPr>
          <p:cNvPr id="6" name="Slide Number Placeholder 5"/>
          <p:cNvSpPr>
            <a:spLocks noGrp="1"/>
          </p:cNvSpPr>
          <p:nvPr>
            <p:ph type="sldNum" sz="quarter" idx="12"/>
          </p:nvPr>
        </p:nvSpPr>
        <p:spPr>
          <a:xfrm>
            <a:off x="10793554" y="6396615"/>
            <a:ext cx="1312025" cy="365125"/>
          </a:xfrm>
        </p:spPr>
        <p:txBody>
          <a:bodyPr/>
          <a:lstStyle>
            <a:lvl1pPr>
              <a:defRPr>
                <a:solidFill>
                  <a:schemeClr val="accent1"/>
                </a:solidFill>
              </a:defRPr>
            </a:lvl1pPr>
          </a:lstStyle>
          <a:p>
            <a:fld id="{BBD3A08D-8507-0140-B882-FAA60BAEE9AB}" type="slidenum">
              <a:rPr lang="en-GB" smtClean="0"/>
              <a:pPr/>
              <a:t>‹#›</a:t>
            </a:fld>
            <a:endParaRPr lang="en-GB"/>
          </a:p>
        </p:txBody>
      </p:sp>
      <p:pic>
        <p:nvPicPr>
          <p:cNvPr id="10" name="Picture 9">
            <a:extLst>
              <a:ext uri="{FF2B5EF4-FFF2-40B4-BE49-F238E27FC236}">
                <a16:creationId xmlns:a16="http://schemas.microsoft.com/office/drawing/2014/main" id="{3209B63B-2768-9141-A6AB-8D37D5EC30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555" y="96260"/>
            <a:ext cx="1312025" cy="439475"/>
          </a:xfrm>
          <a:prstGeom prst="rect">
            <a:avLst/>
          </a:prstGeom>
        </p:spPr>
      </p:pic>
      <p:pic>
        <p:nvPicPr>
          <p:cNvPr id="11" name="Picture 10">
            <a:extLst>
              <a:ext uri="{FF2B5EF4-FFF2-40B4-BE49-F238E27FC236}">
                <a16:creationId xmlns:a16="http://schemas.microsoft.com/office/drawing/2014/main" id="{5CBF5D8A-3938-B745-9094-A0B6724E48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366" y="155013"/>
            <a:ext cx="1212215" cy="365125"/>
          </a:xfrm>
          <a:prstGeom prst="rect">
            <a:avLst/>
          </a:prstGeom>
        </p:spPr>
      </p:pic>
    </p:spTree>
    <p:extLst>
      <p:ext uri="{BB962C8B-B14F-4D97-AF65-F5344CB8AC3E}">
        <p14:creationId xmlns:p14="http://schemas.microsoft.com/office/powerpoint/2010/main" val="3275716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4D7492-CFC1-6442-B9AC-DDE7D9555CE1}"/>
              </a:ext>
            </a:extLst>
          </p:cNvPr>
          <p:cNvSpPr/>
          <p:nvPr userDrawn="1"/>
        </p:nvSpPr>
        <p:spPr>
          <a:xfrm>
            <a:off x="0" y="66527"/>
            <a:ext cx="12192000" cy="541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9A90BC55-D4E5-C046-8F09-178A2FE832E9}"/>
              </a:ext>
            </a:extLst>
          </p:cNvPr>
          <p:cNvSpPr/>
          <p:nvPr userDrawn="1"/>
        </p:nvSpPr>
        <p:spPr>
          <a:xfrm>
            <a:off x="0" y="44"/>
            <a:ext cx="12192000"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ooter Placeholder 4">
            <a:extLst>
              <a:ext uri="{FF2B5EF4-FFF2-40B4-BE49-F238E27FC236}">
                <a16:creationId xmlns:a16="http://schemas.microsoft.com/office/drawing/2014/main" id="{CB5F36CE-BE5C-5C4D-81A2-8174C96C8893}"/>
              </a:ext>
            </a:extLst>
          </p:cNvPr>
          <p:cNvSpPr>
            <a:spLocks noGrp="1"/>
          </p:cNvSpPr>
          <p:nvPr>
            <p:ph type="ftr" sz="quarter" idx="11"/>
          </p:nvPr>
        </p:nvSpPr>
        <p:spPr>
          <a:xfrm>
            <a:off x="3684598" y="155013"/>
            <a:ext cx="4822804" cy="365125"/>
          </a:xfrm>
        </p:spPr>
        <p:txBody>
          <a:bodyPr/>
          <a:lstStyle>
            <a:lvl1pPr>
              <a:defRPr sz="1800"/>
            </a:lvl1pPr>
          </a:lstStyle>
          <a:p>
            <a:r>
              <a:rPr lang="en-GB"/>
              <a:t>THE REWIND PROGRAMME</a:t>
            </a:r>
            <a:endParaRPr lang="en-GB" sz="1800"/>
          </a:p>
        </p:txBody>
      </p:sp>
      <p:sp>
        <p:nvSpPr>
          <p:cNvPr id="23" name="Slide Number Placeholder 5">
            <a:extLst>
              <a:ext uri="{FF2B5EF4-FFF2-40B4-BE49-F238E27FC236}">
                <a16:creationId xmlns:a16="http://schemas.microsoft.com/office/drawing/2014/main" id="{7680DAF5-22DC-AF4E-9EA0-FBE9716EF9A0}"/>
              </a:ext>
            </a:extLst>
          </p:cNvPr>
          <p:cNvSpPr>
            <a:spLocks noGrp="1"/>
          </p:cNvSpPr>
          <p:nvPr>
            <p:ph type="sldNum" sz="quarter" idx="12"/>
          </p:nvPr>
        </p:nvSpPr>
        <p:spPr>
          <a:xfrm>
            <a:off x="10793554" y="6396615"/>
            <a:ext cx="1312025" cy="365125"/>
          </a:xfrm>
        </p:spPr>
        <p:txBody>
          <a:bodyPr/>
          <a:lstStyle>
            <a:lvl1pPr>
              <a:defRPr>
                <a:solidFill>
                  <a:schemeClr val="accent1"/>
                </a:solidFill>
              </a:defRPr>
            </a:lvl1pPr>
          </a:lstStyle>
          <a:p>
            <a:fld id="{BBD3A08D-8507-0140-B882-FAA60BAEE9AB}" type="slidenum">
              <a:rPr lang="en-GB" smtClean="0"/>
              <a:pPr/>
              <a:t>‹#›</a:t>
            </a:fld>
            <a:endParaRPr lang="en-GB"/>
          </a:p>
        </p:txBody>
      </p:sp>
      <p:pic>
        <p:nvPicPr>
          <p:cNvPr id="24" name="Picture 23">
            <a:extLst>
              <a:ext uri="{FF2B5EF4-FFF2-40B4-BE49-F238E27FC236}">
                <a16:creationId xmlns:a16="http://schemas.microsoft.com/office/drawing/2014/main" id="{5FCFD2A4-B5C9-E648-ADE5-9F1E59F657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555" y="96260"/>
            <a:ext cx="1312025" cy="439475"/>
          </a:xfrm>
          <a:prstGeom prst="rect">
            <a:avLst/>
          </a:prstGeom>
        </p:spPr>
      </p:pic>
      <p:pic>
        <p:nvPicPr>
          <p:cNvPr id="25" name="Picture 24">
            <a:extLst>
              <a:ext uri="{FF2B5EF4-FFF2-40B4-BE49-F238E27FC236}">
                <a16:creationId xmlns:a16="http://schemas.microsoft.com/office/drawing/2014/main" id="{210C5550-C64E-684A-8633-38F0AC8D22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366" y="155013"/>
            <a:ext cx="1212215" cy="365125"/>
          </a:xfrm>
          <a:prstGeom prst="rect">
            <a:avLst/>
          </a:prstGeom>
        </p:spPr>
      </p:pic>
    </p:spTree>
    <p:extLst>
      <p:ext uri="{BB962C8B-B14F-4D97-AF65-F5344CB8AC3E}">
        <p14:creationId xmlns:p14="http://schemas.microsoft.com/office/powerpoint/2010/main" val="1736178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White Title and 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D55C4EE3-C494-7D4B-951C-B5C0769DA3D3}"/>
              </a:ext>
            </a:extLst>
          </p:cNvPr>
          <p:cNvSpPr>
            <a:spLocks noGrp="1"/>
          </p:cNvSpPr>
          <p:nvPr>
            <p:ph idx="12"/>
          </p:nvPr>
        </p:nvSpPr>
        <p:spPr>
          <a:xfrm>
            <a:off x="914400" y="2298539"/>
            <a:ext cx="10363200" cy="3403441"/>
          </a:xfrm>
          <a:prstGeom prst="rect">
            <a:avLst/>
          </a:prstGeom>
        </p:spPr>
        <p:txBody>
          <a:bodyPr/>
          <a:lstStyle>
            <a:lvl1pPr marL="594591" indent="-349137">
              <a:buFontTx/>
              <a:buBlip>
                <a:blip r:embed="rId2"/>
              </a:buBlip>
              <a:tabLst/>
              <a:defRPr sz="2399"/>
            </a:lvl1pPr>
            <a:lvl2pPr marL="954307" indent="-321629">
              <a:buFontTx/>
              <a:buBlip>
                <a:blip r:embed="rId3"/>
              </a:buBlip>
              <a:tabLst/>
              <a:defRPr sz="1999"/>
            </a:lvl2pPr>
            <a:lvl3pPr marL="1303443" indent="-275077">
              <a:buFontTx/>
              <a:buBlip>
                <a:blip r:embed="rId4"/>
              </a:buBlip>
              <a:tabLst/>
              <a:defRPr sz="1799"/>
            </a:lvl3pPr>
            <a:lvl4pPr marL="1661044" indent="-230642">
              <a:buFontTx/>
              <a:buBlip>
                <a:blip r:embed="rId2"/>
              </a:buBlip>
              <a:tabLst/>
              <a:defRPr sz="1466"/>
            </a:lvl4pPr>
            <a:lvl5pPr marL="2056731" indent="-228526">
              <a:buFontTx/>
              <a:buBlip>
                <a:blip r:embed="rId3"/>
              </a:buBlip>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Footer Placeholder 6">
            <a:extLst>
              <a:ext uri="{FF2B5EF4-FFF2-40B4-BE49-F238E27FC236}">
                <a16:creationId xmlns:a16="http://schemas.microsoft.com/office/drawing/2014/main" id="{084E9098-DCE7-B044-8646-B172EBFFB88A}"/>
              </a:ext>
            </a:extLst>
          </p:cNvPr>
          <p:cNvSpPr>
            <a:spLocks noGrp="1"/>
          </p:cNvSpPr>
          <p:nvPr>
            <p:ph type="ftr" sz="quarter" idx="10"/>
          </p:nvPr>
        </p:nvSpPr>
        <p:spPr>
          <a:xfrm>
            <a:off x="481906" y="6210702"/>
            <a:ext cx="8064895" cy="320001"/>
          </a:xfrm>
          <a:prstGeom prst="rect">
            <a:avLst/>
          </a:prstGeom>
        </p:spPr>
        <p:txBody>
          <a:bodyPr/>
          <a:lstStyle>
            <a:lvl1pPr>
              <a:defRPr sz="1200">
                <a:solidFill>
                  <a:srgbClr val="006298"/>
                </a:solidFill>
              </a:defRPr>
            </a:lvl1pPr>
          </a:lstStyle>
          <a:p>
            <a:r>
              <a:rPr lang="en-US"/>
              <a:t>Healthy Futures: Section title</a:t>
            </a:r>
          </a:p>
        </p:txBody>
      </p:sp>
      <p:sp>
        <p:nvSpPr>
          <p:cNvPr id="10" name="Slide Number Placeholder 7">
            <a:extLst>
              <a:ext uri="{FF2B5EF4-FFF2-40B4-BE49-F238E27FC236}">
                <a16:creationId xmlns:a16="http://schemas.microsoft.com/office/drawing/2014/main" id="{3EB208D3-3B45-794B-B5DD-4A8FA41EF082}"/>
              </a:ext>
            </a:extLst>
          </p:cNvPr>
          <p:cNvSpPr>
            <a:spLocks noGrp="1"/>
          </p:cNvSpPr>
          <p:nvPr>
            <p:ph type="sldNum" sz="quarter" idx="11"/>
          </p:nvPr>
        </p:nvSpPr>
        <p:spPr>
          <a:xfrm>
            <a:off x="8989164" y="6199456"/>
            <a:ext cx="2743200" cy="321030"/>
          </a:xfrm>
          <a:prstGeom prst="rect">
            <a:avLst/>
          </a:prstGeom>
        </p:spPr>
        <p:txBody>
          <a:bodyPr/>
          <a:lstStyle>
            <a:lvl1pPr algn="r">
              <a:defRPr sz="1200">
                <a:solidFill>
                  <a:srgbClr val="006298"/>
                </a:solidFill>
              </a:defRPr>
            </a:lvl1pPr>
          </a:lstStyle>
          <a:p>
            <a:fld id="{4EAB7AA5-0142-CA4F-AD1D-CDFA00715ECB}" type="slidenum">
              <a:rPr lang="en-US" smtClean="0"/>
              <a:pPr/>
              <a:t>‹#›</a:t>
            </a:fld>
            <a:endParaRPr lang="en-US"/>
          </a:p>
        </p:txBody>
      </p:sp>
      <p:sp>
        <p:nvSpPr>
          <p:cNvPr id="8" name="Title 1">
            <a:extLst>
              <a:ext uri="{FF2B5EF4-FFF2-40B4-BE49-F238E27FC236}">
                <a16:creationId xmlns:a16="http://schemas.microsoft.com/office/drawing/2014/main" id="{DDFC84D0-B894-C545-8496-4CD718939F5B}"/>
              </a:ext>
            </a:extLst>
          </p:cNvPr>
          <p:cNvSpPr>
            <a:spLocks noGrp="1"/>
          </p:cNvSpPr>
          <p:nvPr>
            <p:ph type="ctrTitle"/>
          </p:nvPr>
        </p:nvSpPr>
        <p:spPr>
          <a:xfrm>
            <a:off x="914400" y="1460766"/>
            <a:ext cx="10363200" cy="743716"/>
          </a:xfrm>
          <a:prstGeom prst="rect">
            <a:avLst/>
          </a:prstGeom>
        </p:spPr>
        <p:txBody>
          <a:bodyPr vert="horz" anchor="t">
            <a:noAutofit/>
          </a:bodyPr>
          <a:lstStyle>
            <a:lvl1pPr algn="l">
              <a:defRPr sz="4265" b="1">
                <a:solidFill>
                  <a:srgbClr val="006298"/>
                </a:solidFill>
              </a:defRPr>
            </a:lvl1pPr>
          </a:lstStyle>
          <a:p>
            <a:r>
              <a:rPr lang="en-US"/>
              <a:t>Click to edit Master title style</a:t>
            </a:r>
          </a:p>
        </p:txBody>
      </p:sp>
    </p:spTree>
    <p:extLst>
      <p:ext uri="{BB962C8B-B14F-4D97-AF65-F5344CB8AC3E}">
        <p14:creationId xmlns:p14="http://schemas.microsoft.com/office/powerpoint/2010/main" val="21321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ue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FB1EDF-6AE7-5A4B-80D5-CF22B425C932}"/>
              </a:ext>
            </a:extLst>
          </p:cNvPr>
          <p:cNvSpPr/>
          <p:nvPr userDrawn="1"/>
        </p:nvSpPr>
        <p:spPr>
          <a:xfrm>
            <a:off x="2" y="0"/>
            <a:ext cx="12192000" cy="685800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Footer Placeholder 6">
            <a:extLst>
              <a:ext uri="{FF2B5EF4-FFF2-40B4-BE49-F238E27FC236}">
                <a16:creationId xmlns:a16="http://schemas.microsoft.com/office/drawing/2014/main" id="{084E9098-DCE7-B044-8646-B172EBFFB88A}"/>
              </a:ext>
            </a:extLst>
          </p:cNvPr>
          <p:cNvSpPr>
            <a:spLocks noGrp="1"/>
          </p:cNvSpPr>
          <p:nvPr>
            <p:ph type="ftr" sz="quarter" idx="10"/>
          </p:nvPr>
        </p:nvSpPr>
        <p:spPr>
          <a:xfrm>
            <a:off x="481905" y="6210701"/>
            <a:ext cx="8064894" cy="320001"/>
          </a:xfrm>
          <a:prstGeom prst="rect">
            <a:avLst/>
          </a:prstGeom>
        </p:spPr>
        <p:txBody>
          <a:bodyPr/>
          <a:lstStyle>
            <a:lvl1pPr>
              <a:defRPr sz="1200">
                <a:solidFill>
                  <a:schemeClr val="bg1"/>
                </a:solidFill>
              </a:defRPr>
            </a:lvl1pPr>
          </a:lstStyle>
          <a:p>
            <a:r>
              <a:rPr lang="en-US"/>
              <a:t>Healthy Futures: Section title</a:t>
            </a:r>
          </a:p>
        </p:txBody>
      </p:sp>
      <p:sp>
        <p:nvSpPr>
          <p:cNvPr id="10" name="Slide Number Placeholder 7">
            <a:extLst>
              <a:ext uri="{FF2B5EF4-FFF2-40B4-BE49-F238E27FC236}">
                <a16:creationId xmlns:a16="http://schemas.microsoft.com/office/drawing/2014/main" id="{3EB208D3-3B45-794B-B5DD-4A8FA41EF082}"/>
              </a:ext>
            </a:extLst>
          </p:cNvPr>
          <p:cNvSpPr>
            <a:spLocks noGrp="1"/>
          </p:cNvSpPr>
          <p:nvPr>
            <p:ph type="sldNum" sz="quarter" idx="11"/>
          </p:nvPr>
        </p:nvSpPr>
        <p:spPr>
          <a:xfrm>
            <a:off x="8989164" y="6199456"/>
            <a:ext cx="2743200" cy="321030"/>
          </a:xfrm>
          <a:prstGeom prst="rect">
            <a:avLst/>
          </a:prstGeom>
        </p:spPr>
        <p:txBody>
          <a:bodyPr/>
          <a:lstStyle>
            <a:lvl1pPr algn="r">
              <a:defRPr sz="1200">
                <a:solidFill>
                  <a:schemeClr val="bg1"/>
                </a:solidFill>
              </a:defRPr>
            </a:lvl1pPr>
          </a:lstStyle>
          <a:p>
            <a:fld id="{4EAB7AA5-0142-CA4F-AD1D-CDFA00715ECB}" type="slidenum">
              <a:rPr lang="en-US" smtClean="0"/>
              <a:pPr/>
              <a:t>‹#›</a:t>
            </a:fld>
            <a:endParaRPr lang="en-US"/>
          </a:p>
        </p:txBody>
      </p:sp>
      <p:pic>
        <p:nvPicPr>
          <p:cNvPr id="11" name="Picture 10">
            <a:extLst>
              <a:ext uri="{FF2B5EF4-FFF2-40B4-BE49-F238E27FC236}">
                <a16:creationId xmlns:a16="http://schemas.microsoft.com/office/drawing/2014/main" id="{9C0E3686-B858-D840-BC07-A15E8388FECA}"/>
              </a:ext>
            </a:extLst>
          </p:cNvPr>
          <p:cNvPicPr>
            <a:picLocks noChangeAspect="1"/>
          </p:cNvPicPr>
          <p:nvPr userDrawn="1"/>
        </p:nvPicPr>
        <p:blipFill>
          <a:blip r:embed="rId2"/>
          <a:stretch>
            <a:fillRect/>
          </a:stretch>
        </p:blipFill>
        <p:spPr>
          <a:xfrm>
            <a:off x="9866684" y="419532"/>
            <a:ext cx="1772407" cy="513623"/>
          </a:xfrm>
          <a:prstGeom prst="rect">
            <a:avLst/>
          </a:prstGeom>
        </p:spPr>
      </p:pic>
      <p:sp>
        <p:nvSpPr>
          <p:cNvPr id="13" name="Title 1">
            <a:extLst>
              <a:ext uri="{FF2B5EF4-FFF2-40B4-BE49-F238E27FC236}">
                <a16:creationId xmlns:a16="http://schemas.microsoft.com/office/drawing/2014/main" id="{F3FA2A35-5E58-E347-9073-5B1264DB799E}"/>
              </a:ext>
            </a:extLst>
          </p:cNvPr>
          <p:cNvSpPr>
            <a:spLocks noGrp="1"/>
          </p:cNvSpPr>
          <p:nvPr>
            <p:ph type="ctrTitle"/>
          </p:nvPr>
        </p:nvSpPr>
        <p:spPr>
          <a:xfrm>
            <a:off x="914400" y="1460765"/>
            <a:ext cx="10363200" cy="733118"/>
          </a:xfrm>
          <a:prstGeom prst="rect">
            <a:avLst/>
          </a:prstGeom>
        </p:spPr>
        <p:txBody>
          <a:bodyPr vert="horz" anchor="t">
            <a:noAutofit/>
          </a:bodyPr>
          <a:lstStyle>
            <a:lvl1pPr algn="l">
              <a:defRPr sz="4265" b="1">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2591F7CA-ED5F-B64A-A73A-26A3EA8C170D}"/>
              </a:ext>
            </a:extLst>
          </p:cNvPr>
          <p:cNvSpPr>
            <a:spLocks noGrp="1"/>
          </p:cNvSpPr>
          <p:nvPr>
            <p:ph idx="12"/>
          </p:nvPr>
        </p:nvSpPr>
        <p:spPr>
          <a:xfrm>
            <a:off x="914400" y="2298538"/>
            <a:ext cx="10363200" cy="3403441"/>
          </a:xfrm>
          <a:prstGeom prst="rect">
            <a:avLst/>
          </a:prstGeom>
        </p:spPr>
        <p:txBody>
          <a:bodyPr/>
          <a:lstStyle>
            <a:lvl1pPr marL="594591" indent="-349137">
              <a:buFontTx/>
              <a:buBlip>
                <a:blip r:embed="rId3"/>
              </a:buBlip>
              <a:tabLst/>
              <a:defRPr sz="2399">
                <a:solidFill>
                  <a:schemeClr val="bg1"/>
                </a:solidFill>
              </a:defRPr>
            </a:lvl1pPr>
            <a:lvl2pPr marL="954307" indent="-321629">
              <a:buFontTx/>
              <a:buBlip>
                <a:blip r:embed="rId4"/>
              </a:buBlip>
              <a:tabLst/>
              <a:defRPr sz="1999">
                <a:solidFill>
                  <a:schemeClr val="bg1"/>
                </a:solidFill>
              </a:defRPr>
            </a:lvl2pPr>
            <a:lvl3pPr marL="1303443" indent="-275077">
              <a:buFontTx/>
              <a:buBlip>
                <a:blip r:embed="rId3"/>
              </a:buBlip>
              <a:tabLst/>
              <a:defRPr sz="1799">
                <a:solidFill>
                  <a:schemeClr val="bg1"/>
                </a:solidFill>
              </a:defRPr>
            </a:lvl3pPr>
            <a:lvl4pPr marL="1661044" indent="-230642">
              <a:buFontTx/>
              <a:buBlip>
                <a:blip r:embed="rId4"/>
              </a:buBlip>
              <a:tabLst/>
              <a:defRPr sz="1466">
                <a:solidFill>
                  <a:schemeClr val="bg1"/>
                </a:solidFill>
              </a:defRPr>
            </a:lvl4pPr>
            <a:lvl5pPr marL="2056731" indent="-228526">
              <a:buFontTx/>
              <a:buBlip>
                <a:blip r:embed="rId4"/>
              </a:buBlip>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95347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Xyla 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6E7743-3758-D047-83D4-4443A56C55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err="1"/>
              <a:t>Subheader</a:t>
            </a:r>
            <a:r>
              <a:rPr lang="en-GB"/>
              <a:t> here</a:t>
            </a:r>
          </a:p>
        </p:txBody>
      </p:sp>
      <p:pic>
        <p:nvPicPr>
          <p:cNvPr id="9" name="Picture 8">
            <a:extLst>
              <a:ext uri="{FF2B5EF4-FFF2-40B4-BE49-F238E27FC236}">
                <a16:creationId xmlns:a16="http://schemas.microsoft.com/office/drawing/2014/main" id="{50B9057C-E530-4E0B-B8E1-54EDD6F3905B}"/>
              </a:ext>
            </a:extLst>
          </p:cNvPr>
          <p:cNvPicPr>
            <a:picLocks noChangeAspect="1"/>
          </p:cNvPicPr>
          <p:nvPr userDrawn="1"/>
        </p:nvPicPr>
        <p:blipFill rotWithShape="1">
          <a:blip r:embed="rId3"/>
          <a:srcRect l="22760" t="25510" b="24903"/>
          <a:stretch/>
        </p:blipFill>
        <p:spPr>
          <a:xfrm>
            <a:off x="1" y="0"/>
            <a:ext cx="10682513" cy="6858000"/>
          </a:xfrm>
          <a:prstGeom prst="rect">
            <a:avLst/>
          </a:prstGeom>
        </p:spPr>
      </p:pic>
    </p:spTree>
    <p:extLst>
      <p:ext uri="{BB962C8B-B14F-4D97-AF65-F5344CB8AC3E}">
        <p14:creationId xmlns:p14="http://schemas.microsoft.com/office/powerpoint/2010/main" val="267780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lour background - Pink">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C927489A-21B9-6A4F-85A0-E50C4024F5DD}"/>
              </a:ext>
            </a:extLst>
          </p:cNvPr>
          <p:cNvPicPr>
            <a:picLocks noChangeAspect="1"/>
          </p:cNvPicPr>
          <p:nvPr userDrawn="1"/>
        </p:nvPicPr>
        <p:blipFill>
          <a:blip r:embed="rId3"/>
          <a:srcRect/>
          <a:stretch/>
        </p:blipFill>
        <p:spPr>
          <a:xfrm>
            <a:off x="9714679" y="6323980"/>
            <a:ext cx="2111557" cy="376408"/>
          </a:xfrm>
          <a:prstGeom prst="rect">
            <a:avLst/>
          </a:prstGeom>
        </p:spPr>
      </p:pic>
    </p:spTree>
    <p:extLst>
      <p:ext uri="{BB962C8B-B14F-4D97-AF65-F5344CB8AC3E}">
        <p14:creationId xmlns:p14="http://schemas.microsoft.com/office/powerpoint/2010/main" val="1368804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Xyla Title Slide - Nav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E7743-3758-D047-83D4-4443A56C553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err="1"/>
              <a:t>Subheader</a:t>
            </a:r>
            <a:r>
              <a:rPr lang="en-GB"/>
              <a:t> here</a:t>
            </a:r>
          </a:p>
        </p:txBody>
      </p:sp>
      <p:pic>
        <p:nvPicPr>
          <p:cNvPr id="7" name="Picture 6">
            <a:extLst>
              <a:ext uri="{FF2B5EF4-FFF2-40B4-BE49-F238E27FC236}">
                <a16:creationId xmlns:a16="http://schemas.microsoft.com/office/drawing/2014/main" id="{43A83969-4E07-495A-AC43-1DF3A1DE71BA}"/>
              </a:ext>
            </a:extLst>
          </p:cNvPr>
          <p:cNvPicPr>
            <a:picLocks noChangeAspect="1"/>
          </p:cNvPicPr>
          <p:nvPr userDrawn="1"/>
        </p:nvPicPr>
        <p:blipFill rotWithShape="1">
          <a:blip r:embed="rId3"/>
          <a:srcRect l="22760" t="25510" b="24903"/>
          <a:stretch/>
        </p:blipFill>
        <p:spPr>
          <a:xfrm>
            <a:off x="1" y="0"/>
            <a:ext cx="10682513" cy="6858000"/>
          </a:xfrm>
          <a:prstGeom prst="rect">
            <a:avLst/>
          </a:prstGeom>
        </p:spPr>
      </p:pic>
    </p:spTree>
    <p:extLst>
      <p:ext uri="{BB962C8B-B14F-4D97-AF65-F5344CB8AC3E}">
        <p14:creationId xmlns:p14="http://schemas.microsoft.com/office/powerpoint/2010/main" val="3471438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extured background -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6" name="Picture 5">
            <a:extLst>
              <a:ext uri="{FF2B5EF4-FFF2-40B4-BE49-F238E27FC236}">
                <a16:creationId xmlns:a16="http://schemas.microsoft.com/office/drawing/2014/main" id="{73DF323D-D822-C147-8455-E75124226E79}"/>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2318445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extured background -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1C6557EF-4BEE-F44F-929A-DE3AD4053DD9}"/>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327542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extured background -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6" name="Picture 5">
            <a:extLst>
              <a:ext uri="{FF2B5EF4-FFF2-40B4-BE49-F238E27FC236}">
                <a16:creationId xmlns:a16="http://schemas.microsoft.com/office/drawing/2014/main" id="{83D75CD1-8909-2041-85CD-8ED266249A77}"/>
              </a:ext>
            </a:extLst>
          </p:cNvPr>
          <p:cNvPicPr>
            <a:picLocks noChangeAspect="1"/>
          </p:cNvPicPr>
          <p:nvPr userDrawn="1"/>
        </p:nvPicPr>
        <p:blipFill>
          <a:blip r:embed="rId3"/>
          <a:srcRect/>
          <a:stretch/>
        </p:blipFill>
        <p:spPr>
          <a:xfrm>
            <a:off x="9714680" y="6323980"/>
            <a:ext cx="2111557" cy="376408"/>
          </a:xfrm>
          <a:prstGeom prst="rect">
            <a:avLst/>
          </a:prstGeom>
        </p:spPr>
      </p:pic>
    </p:spTree>
    <p:extLst>
      <p:ext uri="{BB962C8B-B14F-4D97-AF65-F5344CB8AC3E}">
        <p14:creationId xmlns:p14="http://schemas.microsoft.com/office/powerpoint/2010/main" val="3335645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olour background - Purple">
    <p:spTree>
      <p:nvGrpSpPr>
        <p:cNvPr id="1" name=""/>
        <p:cNvGrpSpPr/>
        <p:nvPr/>
      </p:nvGrpSpPr>
      <p:grpSpPr>
        <a:xfrm>
          <a:off x="0" y="0"/>
          <a:ext cx="0" cy="0"/>
          <a:chOff x="0" y="0"/>
          <a:chExt cx="0" cy="0"/>
        </a:xfrm>
      </p:grpSpPr>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5" name="Picture 4">
            <a:extLst>
              <a:ext uri="{FF2B5EF4-FFF2-40B4-BE49-F238E27FC236}">
                <a16:creationId xmlns:a16="http://schemas.microsoft.com/office/drawing/2014/main" id="{8E0080F8-77D6-5E48-8572-A91E849C363D}"/>
              </a:ext>
            </a:extLst>
          </p:cNvPr>
          <p:cNvPicPr>
            <a:picLocks noChangeAspect="1"/>
          </p:cNvPicPr>
          <p:nvPr userDrawn="1"/>
        </p:nvPicPr>
        <p:blipFill>
          <a:blip r:embed="rId2"/>
          <a:srcRect/>
          <a:stretch/>
        </p:blipFill>
        <p:spPr>
          <a:xfrm>
            <a:off x="9714679" y="6323980"/>
            <a:ext cx="2111559" cy="376408"/>
          </a:xfrm>
          <a:prstGeom prst="rect">
            <a:avLst/>
          </a:prstGeom>
        </p:spPr>
      </p:pic>
    </p:spTree>
    <p:extLst>
      <p:ext uri="{BB962C8B-B14F-4D97-AF65-F5344CB8AC3E}">
        <p14:creationId xmlns:p14="http://schemas.microsoft.com/office/powerpoint/2010/main" val="2654182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Colour background - Navy">
    <p:spTree>
      <p:nvGrpSpPr>
        <p:cNvPr id="1" name=""/>
        <p:cNvGrpSpPr/>
        <p:nvPr/>
      </p:nvGrpSpPr>
      <p:grpSpPr>
        <a:xfrm>
          <a:off x="0" y="0"/>
          <a:ext cx="0" cy="0"/>
          <a:chOff x="0" y="0"/>
          <a:chExt cx="0" cy="0"/>
        </a:xfrm>
      </p:grpSpPr>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5" name="Picture 4">
            <a:extLst>
              <a:ext uri="{FF2B5EF4-FFF2-40B4-BE49-F238E27FC236}">
                <a16:creationId xmlns:a16="http://schemas.microsoft.com/office/drawing/2014/main" id="{05FE4566-D7A4-4F45-9354-6EE84BD42AF1}"/>
              </a:ext>
            </a:extLst>
          </p:cNvPr>
          <p:cNvPicPr>
            <a:picLocks noChangeAspect="1"/>
          </p:cNvPicPr>
          <p:nvPr userDrawn="1"/>
        </p:nvPicPr>
        <p:blipFill>
          <a:blip r:embed="rId2"/>
          <a:srcRect/>
          <a:stretch/>
        </p:blipFill>
        <p:spPr>
          <a:xfrm>
            <a:off x="9714679" y="6323980"/>
            <a:ext cx="2111559" cy="376408"/>
          </a:xfrm>
          <a:prstGeom prst="rect">
            <a:avLst/>
          </a:prstGeom>
        </p:spPr>
      </p:pic>
    </p:spTree>
    <p:extLst>
      <p:ext uri="{BB962C8B-B14F-4D97-AF65-F5344CB8AC3E}">
        <p14:creationId xmlns:p14="http://schemas.microsoft.com/office/powerpoint/2010/main" val="4167901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olour background -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6" name="Picture 5">
            <a:extLst>
              <a:ext uri="{FF2B5EF4-FFF2-40B4-BE49-F238E27FC236}">
                <a16:creationId xmlns:a16="http://schemas.microsoft.com/office/drawing/2014/main" id="{38AE8C64-926A-654C-8198-E06E024D85FB}"/>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4021314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lour background -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C927489A-21B9-6A4F-85A0-E50C4024F5DD}"/>
              </a:ext>
            </a:extLst>
          </p:cNvPr>
          <p:cNvPicPr>
            <a:picLocks noChangeAspect="1"/>
          </p:cNvPicPr>
          <p:nvPr userDrawn="1"/>
        </p:nvPicPr>
        <p:blipFill>
          <a:blip r:embed="rId3"/>
          <a:srcRect/>
          <a:stretch/>
        </p:blipFill>
        <p:spPr>
          <a:xfrm>
            <a:off x="9714680" y="6323980"/>
            <a:ext cx="2111557" cy="376408"/>
          </a:xfrm>
          <a:prstGeom prst="rect">
            <a:avLst/>
          </a:prstGeom>
        </p:spPr>
      </p:pic>
    </p:spTree>
    <p:extLst>
      <p:ext uri="{BB962C8B-B14F-4D97-AF65-F5344CB8AC3E}">
        <p14:creationId xmlns:p14="http://schemas.microsoft.com/office/powerpoint/2010/main" val="104400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and Copy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0" name="Footer Placeholder 18">
            <a:extLst>
              <a:ext uri="{FF2B5EF4-FFF2-40B4-BE49-F238E27FC236}">
                <a16:creationId xmlns:a16="http://schemas.microsoft.com/office/drawing/2014/main" id="{33F8F602-8AB0-1F40-B0E5-470A4B18BC3C}"/>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3" name="Slide Number Placeholder 19">
            <a:extLst>
              <a:ext uri="{FF2B5EF4-FFF2-40B4-BE49-F238E27FC236}">
                <a16:creationId xmlns:a16="http://schemas.microsoft.com/office/drawing/2014/main" id="{5A003D40-0F52-404F-A3F7-C3470312FBA8}"/>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4956962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Copy - Pink + Strok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8" name="Straight Connector 7">
            <a:extLst>
              <a:ext uri="{FF2B5EF4-FFF2-40B4-BE49-F238E27FC236}">
                <a16:creationId xmlns:a16="http://schemas.microsoft.com/office/drawing/2014/main" id="{9DCABA1E-E6F4-FA40-8184-C759F34280B8}"/>
              </a:ext>
            </a:extLst>
          </p:cNvPr>
          <p:cNvCxnSpPr>
            <a:cxnSpLocks/>
          </p:cNvCxnSpPr>
          <p:nvPr userDrawn="1"/>
        </p:nvCxnSpPr>
        <p:spPr>
          <a:xfrm>
            <a:off x="387626"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D6472E0E-1AEB-457A-BBF7-54196B9EC941}"/>
              </a:ext>
            </a:extLst>
          </p:cNvPr>
          <p:cNvSpPr>
            <a:spLocks noGrp="1"/>
          </p:cNvSpPr>
          <p:nvPr>
            <p:ph type="ftr" sz="quarter" idx="13"/>
          </p:nvPr>
        </p:nvSpPr>
        <p:spPr/>
        <p:txBody>
          <a:bodyPr/>
          <a:lstStyle>
            <a:lvl1pPr>
              <a:defRPr>
                <a:solidFill>
                  <a:srgbClr val="49234A"/>
                </a:solidFill>
              </a:defRPr>
            </a:lvl1pPr>
          </a:lstStyle>
          <a:p>
            <a:r>
              <a:rPr lang="en-GB"/>
              <a:t>Xyla Health &amp; Wellbeing</a:t>
            </a:r>
          </a:p>
        </p:txBody>
      </p:sp>
      <p:sp>
        <p:nvSpPr>
          <p:cNvPr id="18" name="Slide Number Placeholder 17">
            <a:extLst>
              <a:ext uri="{FF2B5EF4-FFF2-40B4-BE49-F238E27FC236}">
                <a16:creationId xmlns:a16="http://schemas.microsoft.com/office/drawing/2014/main" id="{8C8BA0A2-6ABC-4CF2-90BB-A1794823A515}"/>
              </a:ext>
            </a:extLst>
          </p:cNvPr>
          <p:cNvSpPr>
            <a:spLocks noGrp="1"/>
          </p:cNvSpPr>
          <p:nvPr>
            <p:ph type="sldNum" sz="quarter" idx="14"/>
          </p:nvPr>
        </p:nvSpPr>
        <p:spPr/>
        <p:txBody>
          <a:bodyPr/>
          <a:lstStyle>
            <a:lvl1pPr>
              <a:defRPr>
                <a:solidFill>
                  <a:srgbClr val="49234A"/>
                </a:solidFill>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869753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Footer Placeholder 18">
            <a:extLst>
              <a:ext uri="{FF2B5EF4-FFF2-40B4-BE49-F238E27FC236}">
                <a16:creationId xmlns:a16="http://schemas.microsoft.com/office/drawing/2014/main" id="{D3AB3618-6745-D440-AE71-781FFB2F7ED8}"/>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9" name="Slide Number Placeholder 19">
            <a:extLst>
              <a:ext uri="{FF2B5EF4-FFF2-40B4-BE49-F238E27FC236}">
                <a16:creationId xmlns:a16="http://schemas.microsoft.com/office/drawing/2014/main" id="{469DF924-163F-8C4A-828E-2B735367938F}"/>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6735546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and Copy - Two Col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5"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5"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21" name="Footer Placeholder 20">
            <a:extLst>
              <a:ext uri="{FF2B5EF4-FFF2-40B4-BE49-F238E27FC236}">
                <a16:creationId xmlns:a16="http://schemas.microsoft.com/office/drawing/2014/main" id="{018BFCA6-3071-4AE7-A01E-B455037B9503}"/>
              </a:ext>
            </a:extLst>
          </p:cNvPr>
          <p:cNvSpPr>
            <a:spLocks noGrp="1"/>
          </p:cNvSpPr>
          <p:nvPr>
            <p:ph type="ftr" sz="quarter" idx="18"/>
          </p:nvPr>
        </p:nvSpPr>
        <p:spPr/>
        <p:txBody>
          <a:bodyPr/>
          <a:lstStyle>
            <a:lvl1pPr>
              <a:defRPr>
                <a:solidFill>
                  <a:srgbClr val="49234A"/>
                </a:solidFill>
              </a:defRPr>
            </a:lvl1pPr>
          </a:lstStyle>
          <a:p>
            <a:r>
              <a:rPr lang="en-GB"/>
              <a:t>Xyla Health &amp; Wellbeing</a:t>
            </a:r>
          </a:p>
        </p:txBody>
      </p:sp>
      <p:sp>
        <p:nvSpPr>
          <p:cNvPr id="22" name="Slide Number Placeholder 21">
            <a:extLst>
              <a:ext uri="{FF2B5EF4-FFF2-40B4-BE49-F238E27FC236}">
                <a16:creationId xmlns:a16="http://schemas.microsoft.com/office/drawing/2014/main" id="{6CDDD0E6-C991-42B4-82B6-3BCF45A268D2}"/>
              </a:ext>
            </a:extLst>
          </p:cNvPr>
          <p:cNvSpPr>
            <a:spLocks noGrp="1"/>
          </p:cNvSpPr>
          <p:nvPr>
            <p:ph type="sldNum" sz="quarter" idx="19"/>
          </p:nvPr>
        </p:nvSpPr>
        <p:spPr/>
        <p:txBody>
          <a:bodyPr/>
          <a:lstStyle>
            <a:lvl1pPr>
              <a:defRPr>
                <a:solidFill>
                  <a:srgbClr val="49234A"/>
                </a:solidFill>
              </a:defRPr>
            </a:lvl1pPr>
          </a:lstStyle>
          <a:p>
            <a:fld id="{A407E1D6-C31A-4E97-86ED-2591DCD76DD1}" type="slidenum">
              <a:rPr lang="en-GB" smtClean="0"/>
              <a:pPr/>
              <a:t>‹#›</a:t>
            </a:fld>
            <a:endParaRPr lang="en-GB"/>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6"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5"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9194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Contents p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186EA7-E538-1047-A9D7-2B037C0CAF1E}"/>
              </a:ext>
            </a:extLst>
          </p:cNvPr>
          <p:cNvSpPr txBox="1">
            <a:spLocks/>
          </p:cNvSpPr>
          <p:nvPr userDrawn="1"/>
        </p:nvSpPr>
        <p:spPr>
          <a:xfrm>
            <a:off x="281610" y="245857"/>
            <a:ext cx="10515600" cy="483014"/>
          </a:xfrm>
          <a:prstGeom prst="rect">
            <a:avLst/>
          </a:prstGeom>
        </p:spPr>
        <p:txBody>
          <a:bodyPr vert="horz" lIns="91437" tIns="45719" rIns="91437" bIns="45719" rtlCol="0" anchor="ctr">
            <a:normAutofit/>
          </a:bodyPr>
          <a:lstStyle>
            <a:lvl1pPr algn="l" defTabSz="914400" rtl="0" eaLnBrk="1" latinLnBrk="0" hangingPunct="1">
              <a:lnSpc>
                <a:spcPct val="90000"/>
              </a:lnSpc>
              <a:spcBef>
                <a:spcPct val="0"/>
              </a:spcBef>
              <a:buNone/>
              <a:defRPr sz="2000" kern="1200">
                <a:solidFill>
                  <a:srgbClr val="1F3043"/>
                </a:solidFill>
                <a:latin typeface="Museo Sans 300" panose="02000000000000000000" charset="0"/>
                <a:ea typeface="+mj-ea"/>
                <a:cs typeface="+mj-cs"/>
              </a:defRPr>
            </a:lvl1pPr>
          </a:lstStyle>
          <a:p>
            <a:r>
              <a:rPr lang="en-US" sz="2000">
                <a:solidFill>
                  <a:srgbClr val="49234A"/>
                </a:solidFill>
                <a:latin typeface="Calibri" panose="020F0502020204030204" pitchFamily="34" charset="0"/>
                <a:cs typeface="Calibri" panose="020F0502020204030204" pitchFamily="34" charset="0"/>
              </a:rPr>
              <a:t>Contents</a:t>
            </a:r>
          </a:p>
        </p:txBody>
      </p:sp>
      <p:sp>
        <p:nvSpPr>
          <p:cNvPr id="8" name="Text Placeholder 2">
            <a:extLst>
              <a:ext uri="{FF2B5EF4-FFF2-40B4-BE49-F238E27FC236}">
                <a16:creationId xmlns:a16="http://schemas.microsoft.com/office/drawing/2014/main" id="{AE397942-A1AC-AB49-A7DF-9CB835205BB7}"/>
              </a:ext>
            </a:extLst>
          </p:cNvPr>
          <p:cNvSpPr>
            <a:spLocks noGrp="1"/>
          </p:cNvSpPr>
          <p:nvPr>
            <p:ph type="body" sz="half" idx="2"/>
          </p:nvPr>
        </p:nvSpPr>
        <p:spPr>
          <a:xfrm>
            <a:off x="281610"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15" name="Text Placeholder 2">
            <a:extLst>
              <a:ext uri="{FF2B5EF4-FFF2-40B4-BE49-F238E27FC236}">
                <a16:creationId xmlns:a16="http://schemas.microsoft.com/office/drawing/2014/main" id="{C4847D81-C636-A440-A9F5-6678ADCA7257}"/>
              </a:ext>
            </a:extLst>
          </p:cNvPr>
          <p:cNvSpPr>
            <a:spLocks noGrp="1"/>
          </p:cNvSpPr>
          <p:nvPr>
            <p:ph type="body" sz="half" idx="15"/>
          </p:nvPr>
        </p:nvSpPr>
        <p:spPr>
          <a:xfrm>
            <a:off x="4251828"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10" name="Footer Placeholder 9">
            <a:extLst>
              <a:ext uri="{FF2B5EF4-FFF2-40B4-BE49-F238E27FC236}">
                <a16:creationId xmlns:a16="http://schemas.microsoft.com/office/drawing/2014/main" id="{5BD0F04E-EA1D-4468-A81C-5EB464A0DFD7}"/>
              </a:ext>
            </a:extLst>
          </p:cNvPr>
          <p:cNvSpPr>
            <a:spLocks noGrp="1"/>
          </p:cNvSpPr>
          <p:nvPr>
            <p:ph type="ftr" sz="quarter" idx="13"/>
          </p:nvPr>
        </p:nvSpPr>
        <p:spPr>
          <a:xfrm>
            <a:off x="421541" y="6513341"/>
            <a:ext cx="2111559" cy="170334"/>
          </a:xfrm>
        </p:spPr>
        <p:txBody>
          <a:bodyPr/>
          <a:lstStyle>
            <a:lvl1pPr>
              <a:defRPr>
                <a:solidFill>
                  <a:srgbClr val="49234A"/>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0AA72FB1-30F3-40FB-BBDB-42629671E60A}"/>
              </a:ext>
            </a:extLst>
          </p:cNvPr>
          <p:cNvSpPr>
            <a:spLocks noGrp="1"/>
          </p:cNvSpPr>
          <p:nvPr>
            <p:ph type="sldNum" sz="quarter" idx="14"/>
          </p:nvPr>
        </p:nvSpPr>
        <p:spPr/>
        <p:txBody>
          <a:bodyPr/>
          <a:lstStyle>
            <a:lvl1pPr>
              <a:defRPr>
                <a:solidFill>
                  <a:srgbClr val="49234A"/>
                </a:solidFill>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2501167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nd Copy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0" name="Footer Placeholder 18">
            <a:extLst>
              <a:ext uri="{FF2B5EF4-FFF2-40B4-BE49-F238E27FC236}">
                <a16:creationId xmlns:a16="http://schemas.microsoft.com/office/drawing/2014/main" id="{33F8F602-8AB0-1F40-B0E5-470A4B18BC3C}"/>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3" name="Slide Number Placeholder 19">
            <a:extLst>
              <a:ext uri="{FF2B5EF4-FFF2-40B4-BE49-F238E27FC236}">
                <a16:creationId xmlns:a16="http://schemas.microsoft.com/office/drawing/2014/main" id="{5A003D40-0F52-404F-A3F7-C3470312FBA8}"/>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cxnSp>
        <p:nvCxnSpPr>
          <p:cNvPr id="7" name="Straight Connector 6">
            <a:extLst>
              <a:ext uri="{FF2B5EF4-FFF2-40B4-BE49-F238E27FC236}">
                <a16:creationId xmlns:a16="http://schemas.microsoft.com/office/drawing/2014/main" id="{3E2BAB42-53D9-3C40-9043-D4F261482F8D}"/>
              </a:ext>
            </a:extLst>
          </p:cNvPr>
          <p:cNvCxnSpPr>
            <a:cxnSpLocks/>
          </p:cNvCxnSpPr>
          <p:nvPr userDrawn="1"/>
        </p:nvCxnSpPr>
        <p:spPr>
          <a:xfrm>
            <a:off x="387626"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2967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and Copy - Two Col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5"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5"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21" name="Footer Placeholder 20">
            <a:extLst>
              <a:ext uri="{FF2B5EF4-FFF2-40B4-BE49-F238E27FC236}">
                <a16:creationId xmlns:a16="http://schemas.microsoft.com/office/drawing/2014/main" id="{018BFCA6-3071-4AE7-A01E-B455037B9503}"/>
              </a:ext>
            </a:extLst>
          </p:cNvPr>
          <p:cNvSpPr>
            <a:spLocks noGrp="1"/>
          </p:cNvSpPr>
          <p:nvPr>
            <p:ph type="ftr" sz="quarter" idx="18"/>
          </p:nvPr>
        </p:nvSpPr>
        <p:spPr/>
        <p:txBody>
          <a:bodyPr/>
          <a:lstStyle>
            <a:lvl1pPr>
              <a:defRPr>
                <a:solidFill>
                  <a:srgbClr val="49234A"/>
                </a:solidFill>
              </a:defRPr>
            </a:lvl1pPr>
          </a:lstStyle>
          <a:p>
            <a:r>
              <a:rPr lang="en-GB"/>
              <a:t>Xyla Health &amp; Wellbeing</a:t>
            </a:r>
          </a:p>
        </p:txBody>
      </p:sp>
      <p:sp>
        <p:nvSpPr>
          <p:cNvPr id="22" name="Slide Number Placeholder 21">
            <a:extLst>
              <a:ext uri="{FF2B5EF4-FFF2-40B4-BE49-F238E27FC236}">
                <a16:creationId xmlns:a16="http://schemas.microsoft.com/office/drawing/2014/main" id="{6CDDD0E6-C991-42B4-82B6-3BCF45A268D2}"/>
              </a:ext>
            </a:extLst>
          </p:cNvPr>
          <p:cNvSpPr>
            <a:spLocks noGrp="1"/>
          </p:cNvSpPr>
          <p:nvPr>
            <p:ph type="sldNum" sz="quarter" idx="19"/>
          </p:nvPr>
        </p:nvSpPr>
        <p:spPr/>
        <p:txBody>
          <a:bodyPr/>
          <a:lstStyle>
            <a:lvl1pPr>
              <a:defRPr>
                <a:solidFill>
                  <a:srgbClr val="49234A"/>
                </a:solidFill>
              </a:defRPr>
            </a:lvl1pPr>
          </a:lstStyle>
          <a:p>
            <a:fld id="{A407E1D6-C31A-4E97-86ED-2591DCD76DD1}" type="slidenum">
              <a:rPr lang="en-GB" smtClean="0"/>
              <a:pPr/>
              <a:t>‹#›</a:t>
            </a:fld>
            <a:endParaRPr lang="en-GB"/>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6"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5"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9295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lour background -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4C1CA8-183B-3A42-A9FC-BE50B6343B1A}"/>
              </a:ext>
            </a:extLst>
          </p:cNvPr>
          <p:cNvSpPr>
            <a:spLocks noGrp="1"/>
          </p:cNvSpPr>
          <p:nvPr>
            <p:ph type="ftr" sz="quarter" idx="10"/>
          </p:nvPr>
        </p:nvSpPr>
        <p:spPr/>
        <p:txBody>
          <a:bodyPr/>
          <a:lstStyle/>
          <a:p>
            <a:r>
              <a:rPr lang="en-GB"/>
              <a:t>Xyla Health &amp; Wellbeing</a:t>
            </a:r>
          </a:p>
        </p:txBody>
      </p:sp>
      <p:sp>
        <p:nvSpPr>
          <p:cNvPr id="4" name="Slide Number Placeholder 3">
            <a:extLst>
              <a:ext uri="{FF2B5EF4-FFF2-40B4-BE49-F238E27FC236}">
                <a16:creationId xmlns:a16="http://schemas.microsoft.com/office/drawing/2014/main" id="{B0EA408E-3470-8941-9AE4-CFC295B66A21}"/>
              </a:ext>
            </a:extLst>
          </p:cNvPr>
          <p:cNvSpPr>
            <a:spLocks noGrp="1"/>
          </p:cNvSpPr>
          <p:nvPr>
            <p:ph type="sldNum" sz="quarter" idx="11"/>
          </p:nvPr>
        </p:nvSpPr>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38176006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Agenda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6543261" cy="3811588"/>
          </a:xfrm>
          <a:prstGeom prst="rect">
            <a:avLst/>
          </a:prstGeom>
        </p:spPr>
        <p:txBody>
          <a:bodyPr/>
          <a:lstStyle>
            <a:lvl1pPr marL="0" indent="0">
              <a:buNone/>
              <a:defRPr sz="1600" b="0" i="0">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6543261" cy="381314"/>
          </a:xfrm>
          <a:prstGeom prst="rect">
            <a:avLst/>
          </a:prstGeom>
        </p:spPr>
        <p:txBody>
          <a:bodyPr/>
          <a:lstStyle>
            <a:lvl1pPr marL="0" indent="0">
              <a:buNone/>
              <a:defRPr sz="2000" b="0" i="0">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8" name="Footer Placeholder 18">
            <a:extLst>
              <a:ext uri="{FF2B5EF4-FFF2-40B4-BE49-F238E27FC236}">
                <a16:creationId xmlns:a16="http://schemas.microsoft.com/office/drawing/2014/main" id="{D3AB3618-6745-D440-AE71-781FFB2F7ED8}"/>
              </a:ext>
            </a:extLst>
          </p:cNvPr>
          <p:cNvSpPr>
            <a:spLocks noGrp="1"/>
          </p:cNvSpPr>
          <p:nvPr>
            <p:ph type="ftr" sz="quarter" idx="3"/>
          </p:nvPr>
        </p:nvSpPr>
        <p:spPr>
          <a:xfrm>
            <a:off x="421541" y="6513341"/>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9" name="Slide Number Placeholder 19">
            <a:extLst>
              <a:ext uri="{FF2B5EF4-FFF2-40B4-BE49-F238E27FC236}">
                <a16:creationId xmlns:a16="http://schemas.microsoft.com/office/drawing/2014/main" id="{469DF924-163F-8C4A-828E-2B735367938F}"/>
              </a:ext>
            </a:extLst>
          </p:cNvPr>
          <p:cNvSpPr>
            <a:spLocks noGrp="1"/>
          </p:cNvSpPr>
          <p:nvPr>
            <p:ph type="sldNum" sz="quarter" idx="4"/>
          </p:nvPr>
        </p:nvSpPr>
        <p:spPr>
          <a:xfrm>
            <a:off x="115875" y="6531097"/>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3651240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Title and Copy - Two Col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2638049"/>
            <a:ext cx="3852241" cy="3811588"/>
          </a:xfrm>
          <a:prstGeom prst="rect">
            <a:avLst/>
          </a:prstGeom>
        </p:spPr>
        <p:txBody>
          <a:bodyPr>
            <a:normAutofit/>
          </a:bodyPr>
          <a:lstStyle>
            <a:lvl1pPr marL="0" indent="0">
              <a:buNone/>
              <a:defRPr sz="1200" b="0" i="0">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p:nvPr>
        </p:nvSpPr>
        <p:spPr>
          <a:xfrm>
            <a:off x="281610" y="1549645"/>
            <a:ext cx="5004766" cy="848142"/>
          </a:xfrm>
          <a:prstGeom prst="rect">
            <a:avLst/>
          </a:prstGeom>
        </p:spPr>
        <p:txBody>
          <a:bodyPr>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endParaRPr lang="en-GB"/>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5" y="2638049"/>
            <a:ext cx="3852241" cy="3811588"/>
          </a:xfrm>
          <a:prstGeom prst="rect">
            <a:avLst/>
          </a:prstGeom>
        </p:spPr>
        <p:txBody>
          <a:bodyPr>
            <a:normAutofit/>
          </a:bodyPr>
          <a:lstStyle>
            <a:lvl1pPr marL="0" indent="0">
              <a:buNone/>
              <a:defRPr sz="1200" b="0" i="0">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5" y="1549645"/>
            <a:ext cx="5004766" cy="848138"/>
          </a:xfrm>
          <a:prstGeom prst="rect">
            <a:avLst/>
          </a:prstGeom>
        </p:spPr>
        <p:txBody>
          <a:bodyPr>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0" name="Straight Connector 9">
            <a:extLst>
              <a:ext uri="{FF2B5EF4-FFF2-40B4-BE49-F238E27FC236}">
                <a16:creationId xmlns:a16="http://schemas.microsoft.com/office/drawing/2014/main" id="{FF0FC319-1E5D-2D4E-9C47-F848BEE24497}"/>
              </a:ext>
            </a:extLst>
          </p:cNvPr>
          <p:cNvCxnSpPr>
            <a:cxnSpLocks/>
          </p:cNvCxnSpPr>
          <p:nvPr userDrawn="1"/>
        </p:nvCxnSpPr>
        <p:spPr>
          <a:xfrm>
            <a:off x="368575" y="2517919"/>
            <a:ext cx="5562601" cy="0"/>
          </a:xfrm>
          <a:prstGeom prst="line">
            <a:avLst/>
          </a:prstGeom>
          <a:ln>
            <a:solidFill>
              <a:srgbClr val="0516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996B3E-46B9-234C-B966-9DF6EBD403A4}"/>
              </a:ext>
            </a:extLst>
          </p:cNvPr>
          <p:cNvCxnSpPr>
            <a:cxnSpLocks/>
          </p:cNvCxnSpPr>
          <p:nvPr userDrawn="1"/>
        </p:nvCxnSpPr>
        <p:spPr>
          <a:xfrm>
            <a:off x="6325428" y="2517919"/>
            <a:ext cx="5562601" cy="0"/>
          </a:xfrm>
          <a:prstGeom prst="line">
            <a:avLst/>
          </a:prstGeom>
          <a:ln>
            <a:solidFill>
              <a:srgbClr val="051641"/>
            </a:solidFill>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1D155885-E312-4688-B6E5-45022C505191}"/>
              </a:ext>
            </a:extLst>
          </p:cNvPr>
          <p:cNvSpPr>
            <a:spLocks noGrp="1"/>
          </p:cNvSpPr>
          <p:nvPr>
            <p:ph type="ftr" sz="quarter" idx="18"/>
          </p:nvPr>
        </p:nvSpPr>
        <p:spPr/>
        <p:txBody>
          <a:bodyPr/>
          <a:lstStyle/>
          <a:p>
            <a:r>
              <a:rPr lang="en-GB"/>
              <a:t>Xyla Health &amp; Wellbeing</a:t>
            </a:r>
          </a:p>
        </p:txBody>
      </p:sp>
      <p:sp>
        <p:nvSpPr>
          <p:cNvPr id="18" name="Slide Number Placeholder 17">
            <a:extLst>
              <a:ext uri="{FF2B5EF4-FFF2-40B4-BE49-F238E27FC236}">
                <a16:creationId xmlns:a16="http://schemas.microsoft.com/office/drawing/2014/main" id="{9D4DCF74-FE6D-49EE-9A02-D6B6C483F497}"/>
              </a:ext>
            </a:extLst>
          </p:cNvPr>
          <p:cNvSpPr>
            <a:spLocks noGrp="1"/>
          </p:cNvSpPr>
          <p:nvPr>
            <p:ph type="sldNum" sz="quarter" idx="19"/>
          </p:nvPr>
        </p:nvSpPr>
        <p:spPr/>
        <p:txBody>
          <a:bodyPr/>
          <a:lstStyle/>
          <a:p>
            <a:pPr algn="r"/>
            <a:fld id="{A407E1D6-C31A-4E97-86ED-2591DCD76DD1}" type="slidenum">
              <a:rPr lang="en-GB" smtClean="0"/>
              <a:pPr algn="r"/>
              <a:t>‹#›</a:t>
            </a:fld>
            <a:endParaRPr lang="en-GB"/>
          </a:p>
        </p:txBody>
      </p:sp>
      <p:sp>
        <p:nvSpPr>
          <p:cNvPr id="20" name="Text Placeholder 3">
            <a:extLst>
              <a:ext uri="{FF2B5EF4-FFF2-40B4-BE49-F238E27FC236}">
                <a16:creationId xmlns:a16="http://schemas.microsoft.com/office/drawing/2014/main" id="{5FDC0F75-15B6-477B-9E96-58E1E4CE4D68}"/>
              </a:ext>
            </a:extLst>
          </p:cNvPr>
          <p:cNvSpPr>
            <a:spLocks noGrp="1"/>
          </p:cNvSpPr>
          <p:nvPr>
            <p:ph type="body" sz="half" idx="20" hasCustomPrompt="1"/>
          </p:nvPr>
        </p:nvSpPr>
        <p:spPr>
          <a:xfrm>
            <a:off x="281610" y="852505"/>
            <a:ext cx="5960165" cy="615679"/>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Tree>
    <p:extLst>
      <p:ext uri="{BB962C8B-B14F-4D97-AF65-F5344CB8AC3E}">
        <p14:creationId xmlns:p14="http://schemas.microsoft.com/office/powerpoint/2010/main" val="1425275480"/>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and Copy-Three Col-White +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563077"/>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8"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81006" y="1563077"/>
            <a:ext cx="3629991" cy="743069"/>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3"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56664" y="1563077"/>
            <a:ext cx="3629991" cy="74306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3"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9" y="847816"/>
            <a:ext cx="11642725" cy="562861"/>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Text Placeholder 14">
            <a:extLst>
              <a:ext uri="{FF2B5EF4-FFF2-40B4-BE49-F238E27FC236}">
                <a16:creationId xmlns:a16="http://schemas.microsoft.com/office/drawing/2014/main" id="{FDA6F05A-8F5C-4BA4-B941-1284668077C7}"/>
              </a:ext>
            </a:extLst>
          </p:cNvPr>
          <p:cNvSpPr>
            <a:spLocks noGrp="1"/>
          </p:cNvSpPr>
          <p:nvPr>
            <p:ph type="body" sz="quarter" idx="20"/>
          </p:nvPr>
        </p:nvSpPr>
        <p:spPr>
          <a:xfrm>
            <a:off x="252413" y="2424895"/>
            <a:ext cx="3630612" cy="3066778"/>
          </a:xfrm>
        </p:spPr>
        <p:txBody>
          <a:bodyPr>
            <a:normAutofit/>
          </a:bodyPr>
          <a:lstStyle>
            <a:lvl1pPr marL="0" indent="0">
              <a:buNone/>
              <a:defRPr sz="1200">
                <a:solidFill>
                  <a:srgbClr val="49234A"/>
                </a:solidFill>
              </a:defRPr>
            </a:lvl1pPr>
            <a:lvl2pPr>
              <a:buNone/>
              <a:defRPr sz="1200">
                <a:solidFill>
                  <a:srgbClr val="49234A"/>
                </a:solidFill>
              </a:defRPr>
            </a:lvl2pPr>
          </a:lstStyle>
          <a:p>
            <a:pPr lvl="0"/>
            <a:r>
              <a:rPr lang="en-US"/>
              <a:t>Click to edit Master text styles</a:t>
            </a:r>
          </a:p>
          <a:p>
            <a:pPr lvl="1"/>
            <a:endParaRPr lang="en-GB"/>
          </a:p>
        </p:txBody>
      </p:sp>
      <p:sp>
        <p:nvSpPr>
          <p:cNvPr id="21" name="Text Placeholder 14">
            <a:extLst>
              <a:ext uri="{FF2B5EF4-FFF2-40B4-BE49-F238E27FC236}">
                <a16:creationId xmlns:a16="http://schemas.microsoft.com/office/drawing/2014/main" id="{059569DD-B0CB-4661-8D38-23BDDCF3E517}"/>
              </a:ext>
            </a:extLst>
          </p:cNvPr>
          <p:cNvSpPr>
            <a:spLocks noGrp="1"/>
          </p:cNvSpPr>
          <p:nvPr>
            <p:ph type="body" sz="quarter" idx="21"/>
          </p:nvPr>
        </p:nvSpPr>
        <p:spPr>
          <a:xfrm>
            <a:off x="4258159" y="2424895"/>
            <a:ext cx="3630612" cy="3066778"/>
          </a:xfrm>
        </p:spPr>
        <p:txBody>
          <a:bodyPr>
            <a:normAutofit/>
          </a:bodyPr>
          <a:lstStyle>
            <a:lvl1pPr marL="0" indent="0">
              <a:buNone/>
              <a:defRPr sz="1200">
                <a:solidFill>
                  <a:srgbClr val="49234A"/>
                </a:solidFill>
              </a:defRPr>
            </a:lvl1pPr>
            <a:lvl2pPr>
              <a:buNone/>
              <a:defRPr sz="1200">
                <a:solidFill>
                  <a:srgbClr val="49234A"/>
                </a:solidFill>
              </a:defRPr>
            </a:lvl2pPr>
          </a:lstStyle>
          <a:p>
            <a:pPr lvl="0"/>
            <a:r>
              <a:rPr lang="en-US"/>
              <a:t>Click to edit Master text styles</a:t>
            </a:r>
          </a:p>
          <a:p>
            <a:pPr lvl="1"/>
            <a:endParaRPr lang="en-GB"/>
          </a:p>
        </p:txBody>
      </p:sp>
      <p:sp>
        <p:nvSpPr>
          <p:cNvPr id="22" name="Text Placeholder 14">
            <a:extLst>
              <a:ext uri="{FF2B5EF4-FFF2-40B4-BE49-F238E27FC236}">
                <a16:creationId xmlns:a16="http://schemas.microsoft.com/office/drawing/2014/main" id="{AF8EAE66-8AC2-4985-A5E6-9143FA8912AF}"/>
              </a:ext>
            </a:extLst>
          </p:cNvPr>
          <p:cNvSpPr>
            <a:spLocks noGrp="1"/>
          </p:cNvSpPr>
          <p:nvPr>
            <p:ph type="body" sz="quarter" idx="22"/>
          </p:nvPr>
        </p:nvSpPr>
        <p:spPr>
          <a:xfrm>
            <a:off x="8236510" y="2424895"/>
            <a:ext cx="3630612" cy="3066778"/>
          </a:xfrm>
        </p:spPr>
        <p:txBody>
          <a:bodyPr>
            <a:normAutofit/>
          </a:bodyPr>
          <a:lstStyle>
            <a:lvl1pPr marL="0" indent="0">
              <a:buNone/>
              <a:defRPr sz="1200">
                <a:solidFill>
                  <a:srgbClr val="49234A"/>
                </a:solidFill>
              </a:defRPr>
            </a:lvl1pPr>
            <a:lvl2pPr>
              <a:defRPr sz="1200">
                <a:solidFill>
                  <a:srgbClr val="49234A"/>
                </a:solidFill>
              </a:defRPr>
            </a:lvl2pPr>
          </a:lstStyle>
          <a:p>
            <a:pPr lvl="0"/>
            <a:r>
              <a:rPr lang="en-US"/>
              <a:t>Click to edit Master text styles</a:t>
            </a:r>
          </a:p>
          <a:p>
            <a:pPr lvl="1"/>
            <a:endParaRPr lang="en-GB"/>
          </a:p>
        </p:txBody>
      </p:sp>
      <p:sp>
        <p:nvSpPr>
          <p:cNvPr id="23" name="Footer Placeholder 16">
            <a:extLst>
              <a:ext uri="{FF2B5EF4-FFF2-40B4-BE49-F238E27FC236}">
                <a16:creationId xmlns:a16="http://schemas.microsoft.com/office/drawing/2014/main" id="{6D356F40-61D4-40EE-B0BC-D01782240D10}"/>
              </a:ext>
            </a:extLst>
          </p:cNvPr>
          <p:cNvSpPr>
            <a:spLocks noGrp="1"/>
          </p:cNvSpPr>
          <p:nvPr>
            <p:ph type="ftr" sz="quarter" idx="18"/>
          </p:nvPr>
        </p:nvSpPr>
        <p:spPr>
          <a:xfrm>
            <a:off x="421541" y="6513341"/>
            <a:ext cx="2111559" cy="170334"/>
          </a:xfrm>
        </p:spPr>
        <p:txBody>
          <a:bodyPr/>
          <a:lstStyle/>
          <a:p>
            <a:r>
              <a:rPr lang="en-GB"/>
              <a:t>Xyla Health &amp; Wellbeing</a:t>
            </a:r>
          </a:p>
        </p:txBody>
      </p:sp>
      <p:sp>
        <p:nvSpPr>
          <p:cNvPr id="24" name="Slide Number Placeholder 17">
            <a:extLst>
              <a:ext uri="{FF2B5EF4-FFF2-40B4-BE49-F238E27FC236}">
                <a16:creationId xmlns:a16="http://schemas.microsoft.com/office/drawing/2014/main" id="{37066841-BD29-4094-9C0C-A3CF6F6CC087}"/>
              </a:ext>
            </a:extLst>
          </p:cNvPr>
          <p:cNvSpPr>
            <a:spLocks noGrp="1"/>
          </p:cNvSpPr>
          <p:nvPr>
            <p:ph type="sldNum" sz="quarter" idx="19"/>
          </p:nvPr>
        </p:nvSpPr>
        <p:spPr>
          <a:xfrm>
            <a:off x="115875" y="6531097"/>
            <a:ext cx="235516" cy="170334"/>
          </a:xfrm>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1176119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and Copy - Three Col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563077"/>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81006" y="1563077"/>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56664" y="1563077"/>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9" y="847816"/>
            <a:ext cx="11642725" cy="562861"/>
          </a:xfrm>
          <a:prstGeom prst="rect">
            <a:avLst/>
          </a:prstGeom>
        </p:spPr>
        <p:txBody>
          <a:bodyPr/>
          <a:lstStyle>
            <a:lvl1pPr marL="0" indent="0">
              <a:buNone/>
              <a:defRPr i="0">
                <a:solidFill>
                  <a:srgbClr val="4923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Text Placeholder 14">
            <a:extLst>
              <a:ext uri="{FF2B5EF4-FFF2-40B4-BE49-F238E27FC236}">
                <a16:creationId xmlns:a16="http://schemas.microsoft.com/office/drawing/2014/main" id="{FDA6F05A-8F5C-4BA4-B941-1284668077C7}"/>
              </a:ext>
            </a:extLst>
          </p:cNvPr>
          <p:cNvSpPr>
            <a:spLocks noGrp="1"/>
          </p:cNvSpPr>
          <p:nvPr>
            <p:ph type="body" sz="quarter" idx="20"/>
          </p:nvPr>
        </p:nvSpPr>
        <p:spPr>
          <a:xfrm>
            <a:off x="252413" y="2415668"/>
            <a:ext cx="3630612" cy="4000373"/>
          </a:xfrm>
        </p:spPr>
        <p:txBody>
          <a:bodyPr>
            <a:noAutofit/>
          </a:bodyPr>
          <a:lstStyle>
            <a:lvl1pPr marL="0" indent="0">
              <a:buNone/>
              <a:defRPr sz="1200"/>
            </a:lvl1pPr>
            <a:lvl2pPr>
              <a:buNone/>
              <a:defRPr sz="1200"/>
            </a:lvl2pPr>
          </a:lstStyle>
          <a:p>
            <a:pPr lvl="0"/>
            <a:r>
              <a:rPr lang="en-US"/>
              <a:t>Click to edit Master text styles</a:t>
            </a:r>
          </a:p>
          <a:p>
            <a:pPr lvl="1"/>
            <a:endParaRPr lang="en-GB"/>
          </a:p>
        </p:txBody>
      </p:sp>
      <p:sp>
        <p:nvSpPr>
          <p:cNvPr id="21" name="Text Placeholder 14">
            <a:extLst>
              <a:ext uri="{FF2B5EF4-FFF2-40B4-BE49-F238E27FC236}">
                <a16:creationId xmlns:a16="http://schemas.microsoft.com/office/drawing/2014/main" id="{059569DD-B0CB-4661-8D38-23BDDCF3E517}"/>
              </a:ext>
            </a:extLst>
          </p:cNvPr>
          <p:cNvSpPr>
            <a:spLocks noGrp="1"/>
          </p:cNvSpPr>
          <p:nvPr>
            <p:ph type="body" sz="quarter" idx="21"/>
          </p:nvPr>
        </p:nvSpPr>
        <p:spPr>
          <a:xfrm>
            <a:off x="4258159" y="2415668"/>
            <a:ext cx="3630612" cy="4000373"/>
          </a:xfrm>
        </p:spPr>
        <p:txBody>
          <a:bodyPr>
            <a:noAutofit/>
          </a:bodyPr>
          <a:lstStyle>
            <a:lvl1pPr marL="0" indent="0">
              <a:buNone/>
              <a:defRPr sz="1200"/>
            </a:lvl1pPr>
            <a:lvl2pPr>
              <a:buNone/>
              <a:defRPr sz="1200"/>
            </a:lvl2pPr>
          </a:lstStyle>
          <a:p>
            <a:pPr lvl="0"/>
            <a:r>
              <a:rPr lang="en-US"/>
              <a:t>Click to edit Master text styles</a:t>
            </a:r>
          </a:p>
          <a:p>
            <a:pPr lvl="1"/>
            <a:endParaRPr lang="en-GB"/>
          </a:p>
        </p:txBody>
      </p:sp>
      <p:sp>
        <p:nvSpPr>
          <p:cNvPr id="22" name="Text Placeholder 14">
            <a:extLst>
              <a:ext uri="{FF2B5EF4-FFF2-40B4-BE49-F238E27FC236}">
                <a16:creationId xmlns:a16="http://schemas.microsoft.com/office/drawing/2014/main" id="{AF8EAE66-8AC2-4985-A5E6-9143FA8912AF}"/>
              </a:ext>
            </a:extLst>
          </p:cNvPr>
          <p:cNvSpPr>
            <a:spLocks noGrp="1"/>
          </p:cNvSpPr>
          <p:nvPr>
            <p:ph type="body" sz="quarter" idx="22"/>
          </p:nvPr>
        </p:nvSpPr>
        <p:spPr>
          <a:xfrm>
            <a:off x="8236510" y="2415668"/>
            <a:ext cx="3630612" cy="4000373"/>
          </a:xfrm>
        </p:spPr>
        <p:txBody>
          <a:bodyPr>
            <a:noAutofit/>
          </a:bodyPr>
          <a:lstStyle>
            <a:lvl1pPr marL="0" indent="0">
              <a:buNone/>
              <a:defRPr sz="1200"/>
            </a:lvl1pPr>
            <a:lvl2pPr>
              <a:defRPr sz="1200"/>
            </a:lvl2pPr>
          </a:lstStyle>
          <a:p>
            <a:pPr lvl="0"/>
            <a:r>
              <a:rPr lang="en-US"/>
              <a:t>Click to edit Master text styles</a:t>
            </a:r>
          </a:p>
          <a:p>
            <a:pPr lvl="1"/>
            <a:endParaRPr lang="en-GB"/>
          </a:p>
        </p:txBody>
      </p:sp>
      <p:sp>
        <p:nvSpPr>
          <p:cNvPr id="23" name="Footer Placeholder 16">
            <a:extLst>
              <a:ext uri="{FF2B5EF4-FFF2-40B4-BE49-F238E27FC236}">
                <a16:creationId xmlns:a16="http://schemas.microsoft.com/office/drawing/2014/main" id="{6D356F40-61D4-40EE-B0BC-D01782240D10}"/>
              </a:ext>
            </a:extLst>
          </p:cNvPr>
          <p:cNvSpPr>
            <a:spLocks noGrp="1"/>
          </p:cNvSpPr>
          <p:nvPr>
            <p:ph type="ftr" sz="quarter" idx="18"/>
          </p:nvPr>
        </p:nvSpPr>
        <p:spPr>
          <a:xfrm>
            <a:off x="421541" y="6513341"/>
            <a:ext cx="2111559" cy="170334"/>
          </a:xfrm>
        </p:spPr>
        <p:txBody>
          <a:bodyPr/>
          <a:lstStyle/>
          <a:p>
            <a:r>
              <a:rPr lang="en-GB"/>
              <a:t>Xyla Health &amp; Wellbeing</a:t>
            </a:r>
          </a:p>
        </p:txBody>
      </p:sp>
      <p:sp>
        <p:nvSpPr>
          <p:cNvPr id="24" name="Slide Number Placeholder 17">
            <a:extLst>
              <a:ext uri="{FF2B5EF4-FFF2-40B4-BE49-F238E27FC236}">
                <a16:creationId xmlns:a16="http://schemas.microsoft.com/office/drawing/2014/main" id="{37066841-BD29-4094-9C0C-A3CF6F6CC087}"/>
              </a:ext>
            </a:extLst>
          </p:cNvPr>
          <p:cNvSpPr>
            <a:spLocks noGrp="1"/>
          </p:cNvSpPr>
          <p:nvPr>
            <p:ph type="sldNum" sz="quarter" idx="19"/>
          </p:nvPr>
        </p:nvSpPr>
        <p:spPr>
          <a:xfrm>
            <a:off x="115875" y="6531097"/>
            <a:ext cx="235516" cy="170334"/>
          </a:xfrm>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20938236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 Three Co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58750" y="2620890"/>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8"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258147" y="2620890"/>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6"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3"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233805" y="2620890"/>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3"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9"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9" name="Footer Placeholder 8">
            <a:extLst>
              <a:ext uri="{FF2B5EF4-FFF2-40B4-BE49-F238E27FC236}">
                <a16:creationId xmlns:a16="http://schemas.microsoft.com/office/drawing/2014/main" id="{D1FF66AD-6AC6-4DAB-BD67-B46A37F4A936}"/>
              </a:ext>
            </a:extLst>
          </p:cNvPr>
          <p:cNvSpPr>
            <a:spLocks noGrp="1"/>
          </p:cNvSpPr>
          <p:nvPr>
            <p:ph type="ftr" sz="quarter" idx="19"/>
          </p:nvPr>
        </p:nvSpPr>
        <p:spPr/>
        <p:txBody>
          <a:bodyPr/>
          <a:lstStyle>
            <a:lvl1pPr algn="l">
              <a:defRPr/>
            </a:lvl1pPr>
          </a:lstStyle>
          <a:p>
            <a:r>
              <a:rPr lang="en-GB"/>
              <a:t>Xyla Health &amp; Wellbeing</a:t>
            </a:r>
          </a:p>
        </p:txBody>
      </p:sp>
      <p:sp>
        <p:nvSpPr>
          <p:cNvPr id="13" name="Slide Number Placeholder 12">
            <a:extLst>
              <a:ext uri="{FF2B5EF4-FFF2-40B4-BE49-F238E27FC236}">
                <a16:creationId xmlns:a16="http://schemas.microsoft.com/office/drawing/2014/main" id="{1DD29EC1-F3D0-4CED-B332-6A5B0931517D}"/>
              </a:ext>
            </a:extLst>
          </p:cNvPr>
          <p:cNvSpPr>
            <a:spLocks noGrp="1"/>
          </p:cNvSpPr>
          <p:nvPr>
            <p:ph type="sldNum" sz="quarter" idx="20"/>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00330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ured Title Slide - Left - Purple + X">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Icon&#10;&#10;Description automatically generated">
            <a:extLst>
              <a:ext uri="{FF2B5EF4-FFF2-40B4-BE49-F238E27FC236}">
                <a16:creationId xmlns:a16="http://schemas.microsoft.com/office/drawing/2014/main" id="{1DB236D8-6168-1147-85BD-8A9185839106}"/>
              </a:ext>
            </a:extLst>
          </p:cNvPr>
          <p:cNvPicPr>
            <a:picLocks noChangeAspect="1"/>
          </p:cNvPicPr>
          <p:nvPr userDrawn="1"/>
        </p:nvPicPr>
        <p:blipFill>
          <a:blip r:embed="rId3">
            <a:alphaModFix amt="50000"/>
          </a:blip>
          <a:stretch>
            <a:fillRect/>
          </a:stretch>
        </p:blipFill>
        <p:spPr>
          <a:xfrm>
            <a:off x="4566919" y="-2485021"/>
            <a:ext cx="11516813" cy="11516813"/>
          </a:xfrm>
          <a:prstGeom prst="rect">
            <a:avLst/>
          </a:prstGeom>
        </p:spPr>
      </p:pic>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Autofit/>
          </a:bodyPr>
          <a:lstStyle>
            <a:lvl1pPr marL="0" indent="0" algn="l">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14FE639D-2C5D-2444-9061-982D7D642734}"/>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A5E58C98-1F1A-E04C-9BA3-EB72BC970F0F}"/>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6" name="Picture 15">
            <a:extLst>
              <a:ext uri="{FF2B5EF4-FFF2-40B4-BE49-F238E27FC236}">
                <a16:creationId xmlns:a16="http://schemas.microsoft.com/office/drawing/2014/main" id="{FE78E1A8-8028-7646-BFFC-784F1D5C17F4}"/>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19732903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hree Col +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58750"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2688378"/>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8"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258147"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6" y="2688378"/>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3"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233805"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2688378"/>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3"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9"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7" name="Text Placeholder 6">
            <a:extLst>
              <a:ext uri="{FF2B5EF4-FFF2-40B4-BE49-F238E27FC236}">
                <a16:creationId xmlns:a16="http://schemas.microsoft.com/office/drawing/2014/main" id="{167E2CCC-B0C6-482B-B623-BE8B9DCD0FF7}"/>
              </a:ext>
            </a:extLst>
          </p:cNvPr>
          <p:cNvSpPr>
            <a:spLocks noGrp="1"/>
          </p:cNvSpPr>
          <p:nvPr>
            <p:ph type="body" sz="quarter" idx="17" hasCustomPrompt="1"/>
          </p:nvPr>
        </p:nvSpPr>
        <p:spPr>
          <a:xfrm>
            <a:off x="268289" y="1905136"/>
            <a:ext cx="11642725" cy="444029"/>
          </a:xfrm>
          <a:prstGeom prst="rect">
            <a:avLst/>
          </a:prstGeom>
        </p:spPr>
        <p:txBody>
          <a:bodyPr/>
          <a:lstStyle>
            <a:lvl1pPr marL="0" indent="0">
              <a:buNone/>
              <a:defRPr>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Offering Access</a:t>
            </a:r>
          </a:p>
        </p:txBody>
      </p:sp>
      <p:sp>
        <p:nvSpPr>
          <p:cNvPr id="9" name="Footer Placeholder 8">
            <a:extLst>
              <a:ext uri="{FF2B5EF4-FFF2-40B4-BE49-F238E27FC236}">
                <a16:creationId xmlns:a16="http://schemas.microsoft.com/office/drawing/2014/main" id="{D1FF66AD-6AC6-4DAB-BD67-B46A37F4A936}"/>
              </a:ext>
            </a:extLst>
          </p:cNvPr>
          <p:cNvSpPr>
            <a:spLocks noGrp="1"/>
          </p:cNvSpPr>
          <p:nvPr>
            <p:ph type="ftr" sz="quarter" idx="19"/>
          </p:nvPr>
        </p:nvSpPr>
        <p:spPr/>
        <p:txBody>
          <a:bodyPr/>
          <a:lstStyle>
            <a:lvl1pPr algn="l">
              <a:defRPr/>
            </a:lvl1pPr>
          </a:lstStyle>
          <a:p>
            <a:r>
              <a:rPr lang="en-GB"/>
              <a:t>Xyla Health &amp; Wellbeing</a:t>
            </a:r>
          </a:p>
        </p:txBody>
      </p:sp>
      <p:sp>
        <p:nvSpPr>
          <p:cNvPr id="13" name="Slide Number Placeholder 12">
            <a:extLst>
              <a:ext uri="{FF2B5EF4-FFF2-40B4-BE49-F238E27FC236}">
                <a16:creationId xmlns:a16="http://schemas.microsoft.com/office/drawing/2014/main" id="{1DD29EC1-F3D0-4CED-B332-6A5B0931517D}"/>
              </a:ext>
            </a:extLst>
          </p:cNvPr>
          <p:cNvSpPr>
            <a:spLocks noGrp="1"/>
          </p:cNvSpPr>
          <p:nvPr>
            <p:ph type="sldNum" sz="quarter" idx="20"/>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9456198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and Copy - Three Col + Icons  - Charco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836162"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2688378"/>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8"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835559"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6" y="2688378"/>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3"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811217"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2688378"/>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3"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9"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7" name="Text Placeholder 6">
            <a:extLst>
              <a:ext uri="{FF2B5EF4-FFF2-40B4-BE49-F238E27FC236}">
                <a16:creationId xmlns:a16="http://schemas.microsoft.com/office/drawing/2014/main" id="{167E2CCC-B0C6-482B-B623-BE8B9DCD0FF7}"/>
              </a:ext>
            </a:extLst>
          </p:cNvPr>
          <p:cNvSpPr>
            <a:spLocks noGrp="1"/>
          </p:cNvSpPr>
          <p:nvPr>
            <p:ph type="body" sz="quarter" idx="17" hasCustomPrompt="1"/>
          </p:nvPr>
        </p:nvSpPr>
        <p:spPr>
          <a:xfrm>
            <a:off x="268289" y="1905136"/>
            <a:ext cx="11642725" cy="444029"/>
          </a:xfrm>
          <a:prstGeom prst="rect">
            <a:avLst/>
          </a:prstGeom>
        </p:spPr>
        <p:txBody>
          <a:bodyPr/>
          <a:lstStyle>
            <a:lvl1pPr marL="0" indent="0">
              <a:buNone/>
              <a:defRPr>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Offering Access</a:t>
            </a:r>
          </a:p>
        </p:txBody>
      </p:sp>
      <p:sp>
        <p:nvSpPr>
          <p:cNvPr id="9" name="Footer Placeholder 8">
            <a:extLst>
              <a:ext uri="{FF2B5EF4-FFF2-40B4-BE49-F238E27FC236}">
                <a16:creationId xmlns:a16="http://schemas.microsoft.com/office/drawing/2014/main" id="{D1FF66AD-6AC6-4DAB-BD67-B46A37F4A936}"/>
              </a:ext>
            </a:extLst>
          </p:cNvPr>
          <p:cNvSpPr>
            <a:spLocks noGrp="1"/>
          </p:cNvSpPr>
          <p:nvPr>
            <p:ph type="ftr" sz="quarter" idx="19"/>
          </p:nvPr>
        </p:nvSpPr>
        <p:spPr/>
        <p:txBody>
          <a:bodyPr/>
          <a:lstStyle>
            <a:lvl1pPr algn="l">
              <a:defRPr/>
            </a:lvl1pPr>
          </a:lstStyle>
          <a:p>
            <a:r>
              <a:rPr lang="en-GB"/>
              <a:t>Xyla Health &amp; Wellbeing</a:t>
            </a:r>
          </a:p>
        </p:txBody>
      </p:sp>
      <p:sp>
        <p:nvSpPr>
          <p:cNvPr id="13" name="Slide Number Placeholder 12">
            <a:extLst>
              <a:ext uri="{FF2B5EF4-FFF2-40B4-BE49-F238E27FC236}">
                <a16:creationId xmlns:a16="http://schemas.microsoft.com/office/drawing/2014/main" id="{1DD29EC1-F3D0-4CED-B332-6A5B0931517D}"/>
              </a:ext>
            </a:extLst>
          </p:cNvPr>
          <p:cNvSpPr>
            <a:spLocks noGrp="1"/>
          </p:cNvSpPr>
          <p:nvPr>
            <p:ph type="sldNum" sz="quarter" idx="20"/>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4108727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Quad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9751"/>
            <a:ext cx="4326877" cy="1811045"/>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99831" y="1295959"/>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6272256" y="1809751"/>
            <a:ext cx="4326877" cy="1811045"/>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6281255" y="1295959"/>
            <a:ext cx="5612028"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9" y="691779"/>
            <a:ext cx="6958011"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3" name="Text Placeholder 3">
            <a:extLst>
              <a:ext uri="{FF2B5EF4-FFF2-40B4-BE49-F238E27FC236}">
                <a16:creationId xmlns:a16="http://schemas.microsoft.com/office/drawing/2014/main" id="{A8332F22-C91A-432D-A33C-AD6771EC8D8C}"/>
              </a:ext>
            </a:extLst>
          </p:cNvPr>
          <p:cNvSpPr>
            <a:spLocks noGrp="1"/>
          </p:cNvSpPr>
          <p:nvPr>
            <p:ph type="body" sz="half" idx="17" hasCustomPrompt="1"/>
          </p:nvPr>
        </p:nvSpPr>
        <p:spPr>
          <a:xfrm>
            <a:off x="281611" y="4425952"/>
            <a:ext cx="4326875" cy="2173492"/>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5" name="Text Placeholder 3">
            <a:extLst>
              <a:ext uri="{FF2B5EF4-FFF2-40B4-BE49-F238E27FC236}">
                <a16:creationId xmlns:a16="http://schemas.microsoft.com/office/drawing/2014/main" id="{55A96507-48A5-43FE-8626-A13F09C1BA8F}"/>
              </a:ext>
            </a:extLst>
          </p:cNvPr>
          <p:cNvSpPr>
            <a:spLocks noGrp="1"/>
          </p:cNvSpPr>
          <p:nvPr>
            <p:ph type="body" sz="half" idx="18" hasCustomPrompt="1"/>
          </p:nvPr>
        </p:nvSpPr>
        <p:spPr>
          <a:xfrm>
            <a:off x="299831" y="3912160"/>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21" name="Text Placeholder 3">
            <a:extLst>
              <a:ext uri="{FF2B5EF4-FFF2-40B4-BE49-F238E27FC236}">
                <a16:creationId xmlns:a16="http://schemas.microsoft.com/office/drawing/2014/main" id="{6AD3AB69-DE11-448B-8B5B-16CD6844E502}"/>
              </a:ext>
            </a:extLst>
          </p:cNvPr>
          <p:cNvSpPr>
            <a:spLocks noGrp="1"/>
          </p:cNvSpPr>
          <p:nvPr>
            <p:ph type="body" sz="half" idx="19" hasCustomPrompt="1"/>
          </p:nvPr>
        </p:nvSpPr>
        <p:spPr>
          <a:xfrm>
            <a:off x="6272256" y="4425952"/>
            <a:ext cx="4306845" cy="2173492"/>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30" name="Text Placeholder 3">
            <a:extLst>
              <a:ext uri="{FF2B5EF4-FFF2-40B4-BE49-F238E27FC236}">
                <a16:creationId xmlns:a16="http://schemas.microsoft.com/office/drawing/2014/main" id="{B01BEACB-5320-44A1-AFEE-2A8638E8E0D3}"/>
              </a:ext>
            </a:extLst>
          </p:cNvPr>
          <p:cNvSpPr>
            <a:spLocks noGrp="1"/>
          </p:cNvSpPr>
          <p:nvPr>
            <p:ph type="body" sz="half" idx="20" hasCustomPrompt="1"/>
          </p:nvPr>
        </p:nvSpPr>
        <p:spPr>
          <a:xfrm>
            <a:off x="6298373" y="3913032"/>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8" name="Footer Placeholder 7">
            <a:extLst>
              <a:ext uri="{FF2B5EF4-FFF2-40B4-BE49-F238E27FC236}">
                <a16:creationId xmlns:a16="http://schemas.microsoft.com/office/drawing/2014/main" id="{EEECF259-05A8-4FFC-A2A9-8CF973176851}"/>
              </a:ext>
            </a:extLst>
          </p:cNvPr>
          <p:cNvSpPr>
            <a:spLocks noGrp="1"/>
          </p:cNvSpPr>
          <p:nvPr>
            <p:ph type="ftr" sz="quarter" idx="22"/>
          </p:nvPr>
        </p:nvSpPr>
        <p:spPr/>
        <p:txBody>
          <a:bodyPr/>
          <a:lstStyle>
            <a:lvl1pPr algn="l">
              <a:defRPr/>
            </a:lvl1pPr>
          </a:lstStyle>
          <a:p>
            <a:r>
              <a:rPr lang="en-GB"/>
              <a:t>Xyla Health &amp; Wellbeing</a:t>
            </a:r>
          </a:p>
        </p:txBody>
      </p:sp>
      <p:sp>
        <p:nvSpPr>
          <p:cNvPr id="9" name="Slide Number Placeholder 8">
            <a:extLst>
              <a:ext uri="{FF2B5EF4-FFF2-40B4-BE49-F238E27FC236}">
                <a16:creationId xmlns:a16="http://schemas.microsoft.com/office/drawing/2014/main" id="{446AB51B-C359-4633-8071-9733E9CEFD2F}"/>
              </a:ext>
            </a:extLst>
          </p:cNvPr>
          <p:cNvSpPr>
            <a:spLocks noGrp="1"/>
          </p:cNvSpPr>
          <p:nvPr>
            <p:ph type="sldNum" sz="quarter" idx="23"/>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3819279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75097"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75097" y="901701"/>
            <a:ext cx="2015206" cy="762559"/>
          </a:xfrm>
          <a:prstGeom prst="rect">
            <a:avLst/>
          </a:prstGeom>
          <a:solidFill>
            <a:srgbClr val="051641"/>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8" name="Text Placeholder 3">
            <a:extLst>
              <a:ext uri="{FF2B5EF4-FFF2-40B4-BE49-F238E27FC236}">
                <a16:creationId xmlns:a16="http://schemas.microsoft.com/office/drawing/2014/main" id="{D165EB2E-46A3-41DF-81EF-E42E3BBD8945}"/>
              </a:ext>
            </a:extLst>
          </p:cNvPr>
          <p:cNvSpPr>
            <a:spLocks noGrp="1"/>
          </p:cNvSpPr>
          <p:nvPr>
            <p:ph type="body" sz="half" idx="12" hasCustomPrompt="1"/>
          </p:nvPr>
        </p:nvSpPr>
        <p:spPr>
          <a:xfrm>
            <a:off x="2688097" y="901701"/>
            <a:ext cx="2015206" cy="762559"/>
          </a:xfrm>
          <a:prstGeom prst="rect">
            <a:avLst/>
          </a:prstGeom>
          <a:solidFill>
            <a:srgbClr val="1F3043"/>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19" name="Text Placeholder 3">
            <a:extLst>
              <a:ext uri="{FF2B5EF4-FFF2-40B4-BE49-F238E27FC236}">
                <a16:creationId xmlns:a16="http://schemas.microsoft.com/office/drawing/2014/main" id="{13252E5A-44F2-4E12-893D-4E9AEEE1C3F5}"/>
              </a:ext>
            </a:extLst>
          </p:cNvPr>
          <p:cNvSpPr>
            <a:spLocks noGrp="1"/>
          </p:cNvSpPr>
          <p:nvPr>
            <p:ph type="body" sz="half" idx="13" hasCustomPrompt="1"/>
          </p:nvPr>
        </p:nvSpPr>
        <p:spPr>
          <a:xfrm>
            <a:off x="5101097" y="901701"/>
            <a:ext cx="2015206" cy="762559"/>
          </a:xfrm>
          <a:prstGeom prst="rect">
            <a:avLst/>
          </a:prstGeom>
          <a:solidFill>
            <a:srgbClr val="4E9EA7"/>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20" name="Text Placeholder 3">
            <a:extLst>
              <a:ext uri="{FF2B5EF4-FFF2-40B4-BE49-F238E27FC236}">
                <a16:creationId xmlns:a16="http://schemas.microsoft.com/office/drawing/2014/main" id="{3979C9C5-286B-41DA-A483-960D60890133}"/>
              </a:ext>
            </a:extLst>
          </p:cNvPr>
          <p:cNvSpPr>
            <a:spLocks noGrp="1"/>
          </p:cNvSpPr>
          <p:nvPr>
            <p:ph type="body" sz="half" idx="14" hasCustomPrompt="1"/>
          </p:nvPr>
        </p:nvSpPr>
        <p:spPr>
          <a:xfrm>
            <a:off x="7514097" y="901701"/>
            <a:ext cx="2015206" cy="762559"/>
          </a:xfrm>
          <a:prstGeom prst="rect">
            <a:avLst/>
          </a:prstGeom>
          <a:solidFill>
            <a:srgbClr val="FACF5A"/>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21" name="Text Placeholder 3">
            <a:extLst>
              <a:ext uri="{FF2B5EF4-FFF2-40B4-BE49-F238E27FC236}">
                <a16:creationId xmlns:a16="http://schemas.microsoft.com/office/drawing/2014/main" id="{A3230F9E-AC15-4037-B94F-6F78224F04EF}"/>
              </a:ext>
            </a:extLst>
          </p:cNvPr>
          <p:cNvSpPr>
            <a:spLocks noGrp="1"/>
          </p:cNvSpPr>
          <p:nvPr>
            <p:ph type="body" sz="half" idx="15" hasCustomPrompt="1"/>
          </p:nvPr>
        </p:nvSpPr>
        <p:spPr>
          <a:xfrm>
            <a:off x="9927097" y="901701"/>
            <a:ext cx="2015206" cy="762559"/>
          </a:xfrm>
          <a:prstGeom prst="rect">
            <a:avLst/>
          </a:prstGeom>
          <a:solidFill>
            <a:srgbClr val="F2B4B8"/>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22" name="Text Placeholder 3">
            <a:extLst>
              <a:ext uri="{FF2B5EF4-FFF2-40B4-BE49-F238E27FC236}">
                <a16:creationId xmlns:a16="http://schemas.microsoft.com/office/drawing/2014/main" id="{1336C3F8-A65E-4E31-ADDC-BD0BF280CDCE}"/>
              </a:ext>
            </a:extLst>
          </p:cNvPr>
          <p:cNvSpPr>
            <a:spLocks noGrp="1"/>
          </p:cNvSpPr>
          <p:nvPr>
            <p:ph type="body" sz="half" idx="16" hasCustomPrompt="1"/>
          </p:nvPr>
        </p:nvSpPr>
        <p:spPr>
          <a:xfrm>
            <a:off x="2688096"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23" name="Text Placeholder 3">
            <a:extLst>
              <a:ext uri="{FF2B5EF4-FFF2-40B4-BE49-F238E27FC236}">
                <a16:creationId xmlns:a16="http://schemas.microsoft.com/office/drawing/2014/main" id="{BF2CA481-F657-498F-AD57-755CBC6106F2}"/>
              </a:ext>
            </a:extLst>
          </p:cNvPr>
          <p:cNvSpPr>
            <a:spLocks noGrp="1"/>
          </p:cNvSpPr>
          <p:nvPr>
            <p:ph type="body" sz="half" idx="17" hasCustomPrompt="1"/>
          </p:nvPr>
        </p:nvSpPr>
        <p:spPr>
          <a:xfrm>
            <a:off x="5101095"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24" name="Text Placeholder 3">
            <a:extLst>
              <a:ext uri="{FF2B5EF4-FFF2-40B4-BE49-F238E27FC236}">
                <a16:creationId xmlns:a16="http://schemas.microsoft.com/office/drawing/2014/main" id="{6B2558EE-A623-4D18-BD54-FB2791E6E9E9}"/>
              </a:ext>
            </a:extLst>
          </p:cNvPr>
          <p:cNvSpPr>
            <a:spLocks noGrp="1"/>
          </p:cNvSpPr>
          <p:nvPr>
            <p:ph type="body" sz="half" idx="18" hasCustomPrompt="1"/>
          </p:nvPr>
        </p:nvSpPr>
        <p:spPr>
          <a:xfrm>
            <a:off x="7514094"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25" name="Text Placeholder 3">
            <a:extLst>
              <a:ext uri="{FF2B5EF4-FFF2-40B4-BE49-F238E27FC236}">
                <a16:creationId xmlns:a16="http://schemas.microsoft.com/office/drawing/2014/main" id="{378B62E6-7D5F-4EA0-8314-55EFD14098F3}"/>
              </a:ext>
            </a:extLst>
          </p:cNvPr>
          <p:cNvSpPr>
            <a:spLocks noGrp="1"/>
          </p:cNvSpPr>
          <p:nvPr>
            <p:ph type="body" sz="half" idx="19" hasCustomPrompt="1"/>
          </p:nvPr>
        </p:nvSpPr>
        <p:spPr>
          <a:xfrm>
            <a:off x="9927093"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3" name="Footer Placeholder 12">
            <a:extLst>
              <a:ext uri="{FF2B5EF4-FFF2-40B4-BE49-F238E27FC236}">
                <a16:creationId xmlns:a16="http://schemas.microsoft.com/office/drawing/2014/main" id="{1A77D847-295A-4156-843F-CD2658BE5C3A}"/>
              </a:ext>
            </a:extLst>
          </p:cNvPr>
          <p:cNvSpPr>
            <a:spLocks noGrp="1"/>
          </p:cNvSpPr>
          <p:nvPr>
            <p:ph type="ftr" sz="quarter" idx="21"/>
          </p:nvPr>
        </p:nvSpPr>
        <p:spPr/>
        <p:txBody>
          <a:bodyPr/>
          <a:lstStyle/>
          <a:p>
            <a:r>
              <a:rPr lang="en-GB"/>
              <a:t>Xyla Health &amp; Wellbeing</a:t>
            </a:r>
          </a:p>
        </p:txBody>
      </p:sp>
      <p:sp>
        <p:nvSpPr>
          <p:cNvPr id="14" name="Slide Number Placeholder 13">
            <a:extLst>
              <a:ext uri="{FF2B5EF4-FFF2-40B4-BE49-F238E27FC236}">
                <a16:creationId xmlns:a16="http://schemas.microsoft.com/office/drawing/2014/main" id="{1ECA6E16-5709-48A9-8A07-E54C0425742C}"/>
              </a:ext>
            </a:extLst>
          </p:cNvPr>
          <p:cNvSpPr>
            <a:spLocks noGrp="1"/>
          </p:cNvSpPr>
          <p:nvPr>
            <p:ph type="sldNum" sz="quarter" idx="22"/>
          </p:nvPr>
        </p:nvSpPr>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7314449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extured 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3B8B515-0703-F24A-849B-82A3CDED17D1}"/>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2DDFBA03-9F4F-A948-BD68-9D93107AC14A}"/>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2751FE97-E9B1-614B-A9C2-77F4D9CC4C0B}"/>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7291715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extured Title Slide - Green + 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3B8B515-0703-F24A-849B-82A3CDED17D1}"/>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2DDFBA03-9F4F-A948-BD68-9D93107AC14A}"/>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2751FE97-E9B1-614B-A9C2-77F4D9CC4C0B}"/>
              </a:ext>
            </a:extLst>
          </p:cNvPr>
          <p:cNvPicPr>
            <a:picLocks noChangeAspect="1"/>
          </p:cNvPicPr>
          <p:nvPr userDrawn="1"/>
        </p:nvPicPr>
        <p:blipFill>
          <a:blip r:embed="rId3"/>
          <a:srcRect/>
          <a:stretch/>
        </p:blipFill>
        <p:spPr>
          <a:xfrm>
            <a:off x="9714679"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33FC88D7-0C8E-1E4F-9948-C93A5D8FC98A}"/>
              </a:ext>
            </a:extLst>
          </p:cNvPr>
          <p:cNvPicPr>
            <a:picLocks noChangeAspect="1"/>
          </p:cNvPicPr>
          <p:nvPr userDrawn="1"/>
        </p:nvPicPr>
        <p:blipFill>
          <a:blip r:embed="rId4">
            <a:alphaModFix amt="50000"/>
          </a:blip>
          <a:stretch>
            <a:fillRect/>
          </a:stretch>
        </p:blipFill>
        <p:spPr>
          <a:xfrm>
            <a:off x="-3704245" y="-2546368"/>
            <a:ext cx="11516813" cy="11516813"/>
          </a:xfrm>
          <a:prstGeom prst="rect">
            <a:avLst/>
          </a:prstGeom>
        </p:spPr>
      </p:pic>
    </p:spTree>
    <p:extLst>
      <p:ext uri="{BB962C8B-B14F-4D97-AF65-F5344CB8AC3E}">
        <p14:creationId xmlns:p14="http://schemas.microsoft.com/office/powerpoint/2010/main" val="25227948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extured Title Slide - Nav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507B223-D0C5-C34B-8FB1-5592A0AF8485}"/>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B572A2C0-84AC-A843-B19E-F0A866CF6E49}"/>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C89A8938-47F0-D141-A53A-84EDF097ABB8}"/>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32819396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extured Title Slide - Navy + 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E507B223-D0C5-C34B-8FB1-5592A0AF8485}"/>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B572A2C0-84AC-A843-B19E-F0A866CF6E49}"/>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C89A8938-47F0-D141-A53A-84EDF097ABB8}"/>
              </a:ext>
            </a:extLst>
          </p:cNvPr>
          <p:cNvPicPr>
            <a:picLocks noChangeAspect="1"/>
          </p:cNvPicPr>
          <p:nvPr userDrawn="1"/>
        </p:nvPicPr>
        <p:blipFill>
          <a:blip r:embed="rId3"/>
          <a:srcRect/>
          <a:stretch/>
        </p:blipFill>
        <p:spPr>
          <a:xfrm>
            <a:off x="9714679"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84C84977-CD7C-D24C-861F-2382264A08EA}"/>
              </a:ext>
            </a:extLst>
          </p:cNvPr>
          <p:cNvPicPr>
            <a:picLocks noChangeAspect="1"/>
          </p:cNvPicPr>
          <p:nvPr userDrawn="1"/>
        </p:nvPicPr>
        <p:blipFill>
          <a:blip r:embed="rId4">
            <a:alphaModFix amt="50000"/>
          </a:blip>
          <a:stretch>
            <a:fillRect/>
          </a:stretch>
        </p:blipFill>
        <p:spPr>
          <a:xfrm>
            <a:off x="-3704245" y="-2546368"/>
            <a:ext cx="11516813" cy="11516813"/>
          </a:xfrm>
          <a:prstGeom prst="rect">
            <a:avLst/>
          </a:prstGeom>
        </p:spPr>
      </p:pic>
    </p:spTree>
    <p:extLst>
      <p:ext uri="{BB962C8B-B14F-4D97-AF65-F5344CB8AC3E}">
        <p14:creationId xmlns:p14="http://schemas.microsoft.com/office/powerpoint/2010/main" val="24562983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extured Title Slide - Left - Purp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rgbClr val="EBDAE9"/>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512CDA4D-C940-C743-BE1B-E76D4F0E452C}"/>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17376201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extured Title Slide - Left - Purple + X">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rgbClr val="EBDAE9"/>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512CDA4D-C940-C743-BE1B-E76D4F0E452C}"/>
              </a:ext>
            </a:extLst>
          </p:cNvPr>
          <p:cNvPicPr>
            <a:picLocks noChangeAspect="1"/>
          </p:cNvPicPr>
          <p:nvPr userDrawn="1"/>
        </p:nvPicPr>
        <p:blipFill>
          <a:blip r:embed="rId3"/>
          <a:srcRect/>
          <a:stretch/>
        </p:blipFill>
        <p:spPr>
          <a:xfrm>
            <a:off x="9714679" y="6323980"/>
            <a:ext cx="2111559" cy="376408"/>
          </a:xfrm>
          <a:prstGeom prst="rect">
            <a:avLst/>
          </a:prstGeom>
        </p:spPr>
      </p:pic>
      <p:pic>
        <p:nvPicPr>
          <p:cNvPr id="14" name="Picture 13" descr="Icon&#10;&#10;Description automatically generated">
            <a:extLst>
              <a:ext uri="{FF2B5EF4-FFF2-40B4-BE49-F238E27FC236}">
                <a16:creationId xmlns:a16="http://schemas.microsoft.com/office/drawing/2014/main" id="{1DB236D8-6168-1147-85BD-8A9185839106}"/>
              </a:ext>
            </a:extLst>
          </p:cNvPr>
          <p:cNvPicPr>
            <a:picLocks noChangeAspect="1"/>
          </p:cNvPicPr>
          <p:nvPr userDrawn="1"/>
        </p:nvPicPr>
        <p:blipFill>
          <a:blip r:embed="rId4">
            <a:alphaModFix amt="50000"/>
          </a:blip>
          <a:stretch>
            <a:fillRect/>
          </a:stretch>
        </p:blipFill>
        <p:spPr>
          <a:xfrm>
            <a:off x="4566920" y="-2485020"/>
            <a:ext cx="11516813" cy="11516813"/>
          </a:xfrm>
          <a:prstGeom prst="rect">
            <a:avLst/>
          </a:prstGeom>
        </p:spPr>
      </p:pic>
    </p:spTree>
    <p:extLst>
      <p:ext uri="{BB962C8B-B14F-4D97-AF65-F5344CB8AC3E}">
        <p14:creationId xmlns:p14="http://schemas.microsoft.com/office/powerpoint/2010/main" val="138105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py - Pink + Stroke ">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noAutofit/>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no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8" name="Straight Connector 7">
            <a:extLst>
              <a:ext uri="{FF2B5EF4-FFF2-40B4-BE49-F238E27FC236}">
                <a16:creationId xmlns:a16="http://schemas.microsoft.com/office/drawing/2014/main" id="{9DCABA1E-E6F4-FA40-8184-C759F34280B8}"/>
              </a:ext>
            </a:extLst>
          </p:cNvPr>
          <p:cNvCxnSpPr>
            <a:cxnSpLocks/>
          </p:cNvCxnSpPr>
          <p:nvPr userDrawn="1"/>
        </p:nvCxnSpPr>
        <p:spPr>
          <a:xfrm>
            <a:off x="387625"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0" name="Footer Placeholder 18">
            <a:extLst>
              <a:ext uri="{FF2B5EF4-FFF2-40B4-BE49-F238E27FC236}">
                <a16:creationId xmlns:a16="http://schemas.microsoft.com/office/drawing/2014/main" id="{8960696D-424E-8347-A2AA-53BEE1DDE6B3}"/>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3" name="Slide Number Placeholder 19">
            <a:extLst>
              <a:ext uri="{FF2B5EF4-FFF2-40B4-BE49-F238E27FC236}">
                <a16:creationId xmlns:a16="http://schemas.microsoft.com/office/drawing/2014/main" id="{92D073D5-DF81-494F-BE3E-00B9587FD924}"/>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7897995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extured Title Slide - Right -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B8D78231-A176-3148-9857-FFCE89DD95C0}"/>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C00E1526-7D69-A54F-81FE-D424812CF593}"/>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35E2EF0C-7211-914B-B7A7-19E7DF6D8FFA}"/>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19449286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extured Title Slide - Right - Purple + 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B8D78231-A176-3148-9857-FFCE89DD95C0}"/>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C00E1526-7D69-A54F-81FE-D424812CF593}"/>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35E2EF0C-7211-914B-B7A7-19E7DF6D8FFA}"/>
              </a:ext>
            </a:extLst>
          </p:cNvPr>
          <p:cNvPicPr>
            <a:picLocks noChangeAspect="1"/>
          </p:cNvPicPr>
          <p:nvPr userDrawn="1"/>
        </p:nvPicPr>
        <p:blipFill>
          <a:blip r:embed="rId3"/>
          <a:srcRect/>
          <a:stretch/>
        </p:blipFill>
        <p:spPr>
          <a:xfrm>
            <a:off x="9714679"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3CEEFE32-6B1F-054A-A18E-E9058E8A29AA}"/>
              </a:ext>
            </a:extLst>
          </p:cNvPr>
          <p:cNvPicPr>
            <a:picLocks noChangeAspect="1"/>
          </p:cNvPicPr>
          <p:nvPr userDrawn="1"/>
        </p:nvPicPr>
        <p:blipFill>
          <a:blip r:embed="rId4">
            <a:alphaModFix amt="50000"/>
          </a:blip>
          <a:stretch>
            <a:fillRect/>
          </a:stretch>
        </p:blipFill>
        <p:spPr>
          <a:xfrm>
            <a:off x="4566920" y="-2485020"/>
            <a:ext cx="11516813" cy="11516813"/>
          </a:xfrm>
          <a:prstGeom prst="rect">
            <a:avLst/>
          </a:prstGeom>
        </p:spPr>
      </p:pic>
    </p:spTree>
    <p:extLst>
      <p:ext uri="{BB962C8B-B14F-4D97-AF65-F5344CB8AC3E}">
        <p14:creationId xmlns:p14="http://schemas.microsoft.com/office/powerpoint/2010/main" val="29390822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extured Title Slide - Left - Nav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8F837206-1D86-AB48-86C4-69261BC8BD1D}"/>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B369ACD-FFE2-8445-AEC8-ADC6B0D7D6E4}"/>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6C6CA8FC-4C32-E045-8784-9774EEB7AAB6}"/>
              </a:ext>
            </a:extLst>
          </p:cNvPr>
          <p:cNvPicPr>
            <a:picLocks noChangeAspect="1"/>
          </p:cNvPicPr>
          <p:nvPr userDrawn="1"/>
        </p:nvPicPr>
        <p:blipFill>
          <a:blip r:embed="rId3"/>
          <a:srcRect/>
          <a:stretch/>
        </p:blipFill>
        <p:spPr>
          <a:xfrm>
            <a:off x="9714679" y="6323980"/>
            <a:ext cx="2111559" cy="376408"/>
          </a:xfrm>
          <a:prstGeom prst="rect">
            <a:avLst/>
          </a:prstGeom>
        </p:spPr>
      </p:pic>
    </p:spTree>
    <p:extLst>
      <p:ext uri="{BB962C8B-B14F-4D97-AF65-F5344CB8AC3E}">
        <p14:creationId xmlns:p14="http://schemas.microsoft.com/office/powerpoint/2010/main" val="19938949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Textured Title Slide - Left - Navy + 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sp>
        <p:nvSpPr>
          <p:cNvPr id="8" name="Title 1">
            <a:extLst>
              <a:ext uri="{FF2B5EF4-FFF2-40B4-BE49-F238E27FC236}">
                <a16:creationId xmlns:a16="http://schemas.microsoft.com/office/drawing/2014/main" id="{8F837206-1D86-AB48-86C4-69261BC8BD1D}"/>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B369ACD-FFE2-8445-AEC8-ADC6B0D7D6E4}"/>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GB"/>
              <a:t>Click to edit Master text styles</a:t>
            </a:r>
          </a:p>
        </p:txBody>
      </p:sp>
      <p:pic>
        <p:nvPicPr>
          <p:cNvPr id="13" name="Picture 12">
            <a:extLst>
              <a:ext uri="{FF2B5EF4-FFF2-40B4-BE49-F238E27FC236}">
                <a16:creationId xmlns:a16="http://schemas.microsoft.com/office/drawing/2014/main" id="{6C6CA8FC-4C32-E045-8784-9774EEB7AAB6}"/>
              </a:ext>
            </a:extLst>
          </p:cNvPr>
          <p:cNvPicPr>
            <a:picLocks noChangeAspect="1"/>
          </p:cNvPicPr>
          <p:nvPr userDrawn="1"/>
        </p:nvPicPr>
        <p:blipFill>
          <a:blip r:embed="rId3"/>
          <a:srcRect/>
          <a:stretch/>
        </p:blipFill>
        <p:spPr>
          <a:xfrm>
            <a:off x="9714679" y="6323980"/>
            <a:ext cx="2111559" cy="376408"/>
          </a:xfrm>
          <a:prstGeom prst="rect">
            <a:avLst/>
          </a:prstGeom>
        </p:spPr>
      </p:pic>
      <p:pic>
        <p:nvPicPr>
          <p:cNvPr id="9" name="Picture 8" descr="Icon&#10;&#10;Description automatically generated">
            <a:extLst>
              <a:ext uri="{FF2B5EF4-FFF2-40B4-BE49-F238E27FC236}">
                <a16:creationId xmlns:a16="http://schemas.microsoft.com/office/drawing/2014/main" id="{7D82EF30-8189-084C-A9D4-2BD79938CA24}"/>
              </a:ext>
            </a:extLst>
          </p:cNvPr>
          <p:cNvPicPr>
            <a:picLocks noChangeAspect="1"/>
          </p:cNvPicPr>
          <p:nvPr userDrawn="1"/>
        </p:nvPicPr>
        <p:blipFill>
          <a:blip r:embed="rId4">
            <a:alphaModFix amt="50000"/>
          </a:blip>
          <a:stretch>
            <a:fillRect/>
          </a:stretch>
        </p:blipFill>
        <p:spPr>
          <a:xfrm>
            <a:off x="4566920" y="-2485020"/>
            <a:ext cx="11516813" cy="11516813"/>
          </a:xfrm>
          <a:prstGeom prst="rect">
            <a:avLst/>
          </a:prstGeom>
        </p:spPr>
      </p:pic>
    </p:spTree>
    <p:extLst>
      <p:ext uri="{BB962C8B-B14F-4D97-AF65-F5344CB8AC3E}">
        <p14:creationId xmlns:p14="http://schemas.microsoft.com/office/powerpoint/2010/main" val="4556727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1"/>
            <a:ext cx="12192000" cy="6857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7" name="Footer Placeholder 6">
            <a:extLst>
              <a:ext uri="{FF2B5EF4-FFF2-40B4-BE49-F238E27FC236}">
                <a16:creationId xmlns:a16="http://schemas.microsoft.com/office/drawing/2014/main" id="{5C1AC727-2CAA-4C01-ADB7-4754E2DD467F}"/>
              </a:ext>
            </a:extLst>
          </p:cNvPr>
          <p:cNvSpPr>
            <a:spLocks noGrp="1"/>
          </p:cNvSpPr>
          <p:nvPr>
            <p:ph type="ftr" sz="quarter" idx="11"/>
          </p:nvPr>
        </p:nvSpPr>
        <p:spPr/>
        <p:txBody>
          <a:bodyPr/>
          <a:lstStyle>
            <a:lvl1pPr algn="l">
              <a:defRPr/>
            </a:lvl1pPr>
          </a:lstStyle>
          <a:p>
            <a:r>
              <a:rPr lang="en-GB"/>
              <a:t>Xyla Health &amp; Wellbeing</a:t>
            </a:r>
          </a:p>
        </p:txBody>
      </p:sp>
      <p:sp>
        <p:nvSpPr>
          <p:cNvPr id="8" name="Slide Number Placeholder 7">
            <a:extLst>
              <a:ext uri="{FF2B5EF4-FFF2-40B4-BE49-F238E27FC236}">
                <a16:creationId xmlns:a16="http://schemas.microsoft.com/office/drawing/2014/main" id="{6F9FD935-E0A3-4B9A-8761-F6224118C98B}"/>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5429482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Two Full Blee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Picture Placeholder 2">
            <a:extLst>
              <a:ext uri="{FF2B5EF4-FFF2-40B4-BE49-F238E27FC236}">
                <a16:creationId xmlns:a16="http://schemas.microsoft.com/office/drawing/2014/main" id="{695B4BFD-62E2-D240-93F6-7754E90C2E21}"/>
              </a:ext>
            </a:extLst>
          </p:cNvPr>
          <p:cNvSpPr>
            <a:spLocks noGrp="1"/>
          </p:cNvSpPr>
          <p:nvPr>
            <p:ph type="pic" idx="10"/>
          </p:nvPr>
        </p:nvSpPr>
        <p:spPr>
          <a:xfrm>
            <a:off x="6096000" y="2"/>
            <a:ext cx="6096000" cy="6857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8" name="Footer Placeholder 7">
            <a:extLst>
              <a:ext uri="{FF2B5EF4-FFF2-40B4-BE49-F238E27FC236}">
                <a16:creationId xmlns:a16="http://schemas.microsoft.com/office/drawing/2014/main" id="{52BB3039-AA6C-4CB0-93FC-8B2588DC1F09}"/>
              </a:ext>
            </a:extLst>
          </p:cNvPr>
          <p:cNvSpPr>
            <a:spLocks noGrp="1"/>
          </p:cNvSpPr>
          <p:nvPr>
            <p:ph type="ftr" sz="quarter" idx="12"/>
          </p:nvPr>
        </p:nvSpPr>
        <p:spPr/>
        <p:txBody>
          <a:bodyPr/>
          <a:lstStyle>
            <a:lvl1pPr algn="l">
              <a:defRPr/>
            </a:lvl1pPr>
          </a:lstStyle>
          <a:p>
            <a:r>
              <a:rPr lang="en-GB"/>
              <a:t>Xyla Health &amp; Wellbeing</a:t>
            </a:r>
          </a:p>
        </p:txBody>
      </p:sp>
      <p:sp>
        <p:nvSpPr>
          <p:cNvPr id="9" name="Slide Number Placeholder 8">
            <a:extLst>
              <a:ext uri="{FF2B5EF4-FFF2-40B4-BE49-F238E27FC236}">
                <a16:creationId xmlns:a16="http://schemas.microsoft.com/office/drawing/2014/main" id="{57878B69-59F0-4EAA-9BE3-D7A4B6D680AC}"/>
              </a:ext>
            </a:extLst>
          </p:cNvPr>
          <p:cNvSpPr>
            <a:spLocks noGrp="1"/>
          </p:cNvSpPr>
          <p:nvPr>
            <p:ph type="sldNum" sz="quarter" idx="13"/>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8276251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Four Full Blee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1"/>
            <a:ext cx="6096000" cy="3429000"/>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Picture Placeholder 2">
            <a:extLst>
              <a:ext uri="{FF2B5EF4-FFF2-40B4-BE49-F238E27FC236}">
                <a16:creationId xmlns:a16="http://schemas.microsoft.com/office/drawing/2014/main" id="{695B4BFD-62E2-D240-93F6-7754E90C2E21}"/>
              </a:ext>
            </a:extLst>
          </p:cNvPr>
          <p:cNvSpPr>
            <a:spLocks noGrp="1"/>
          </p:cNvSpPr>
          <p:nvPr>
            <p:ph type="pic" idx="10"/>
          </p:nvPr>
        </p:nvSpPr>
        <p:spPr>
          <a:xfrm>
            <a:off x="6096000" y="2"/>
            <a:ext cx="6096000" cy="3428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5" name="Picture Placeholder 2">
            <a:extLst>
              <a:ext uri="{FF2B5EF4-FFF2-40B4-BE49-F238E27FC236}">
                <a16:creationId xmlns:a16="http://schemas.microsoft.com/office/drawing/2014/main" id="{924F8BC1-F30E-6644-8029-97E38159FAFE}"/>
              </a:ext>
            </a:extLst>
          </p:cNvPr>
          <p:cNvSpPr>
            <a:spLocks noGrp="1"/>
          </p:cNvSpPr>
          <p:nvPr>
            <p:ph type="pic" idx="11"/>
          </p:nvPr>
        </p:nvSpPr>
        <p:spPr>
          <a:xfrm>
            <a:off x="0" y="3429000"/>
            <a:ext cx="6096000" cy="3429000"/>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6" name="Picture Placeholder 2">
            <a:extLst>
              <a:ext uri="{FF2B5EF4-FFF2-40B4-BE49-F238E27FC236}">
                <a16:creationId xmlns:a16="http://schemas.microsoft.com/office/drawing/2014/main" id="{701ED059-8871-1A4D-98E8-FB18673B2326}"/>
              </a:ext>
            </a:extLst>
          </p:cNvPr>
          <p:cNvSpPr>
            <a:spLocks noGrp="1"/>
          </p:cNvSpPr>
          <p:nvPr>
            <p:ph type="pic" idx="12"/>
          </p:nvPr>
        </p:nvSpPr>
        <p:spPr>
          <a:xfrm>
            <a:off x="6096000" y="3429001"/>
            <a:ext cx="6096000" cy="3428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10" name="Footer Placeholder 9">
            <a:extLst>
              <a:ext uri="{FF2B5EF4-FFF2-40B4-BE49-F238E27FC236}">
                <a16:creationId xmlns:a16="http://schemas.microsoft.com/office/drawing/2014/main" id="{E87E5F29-B81C-46FD-99AE-27B85182171B}"/>
              </a:ext>
            </a:extLst>
          </p:cNvPr>
          <p:cNvSpPr>
            <a:spLocks noGrp="1"/>
          </p:cNvSpPr>
          <p:nvPr>
            <p:ph type="ftr" sz="quarter" idx="14"/>
          </p:nvPr>
        </p:nvSpPr>
        <p:spPr/>
        <p:txBody>
          <a:bodyPr/>
          <a:lstStyle>
            <a:lvl1pPr algn="l">
              <a:defRPr/>
            </a:lvl1pPr>
          </a:lstStyle>
          <a:p>
            <a:r>
              <a:rPr lang="en-GB"/>
              <a:t>Xyla Health &amp; Wellbeing</a:t>
            </a:r>
          </a:p>
        </p:txBody>
      </p:sp>
      <p:sp>
        <p:nvSpPr>
          <p:cNvPr id="11" name="Slide Number Placeholder 10">
            <a:extLst>
              <a:ext uri="{FF2B5EF4-FFF2-40B4-BE49-F238E27FC236}">
                <a16:creationId xmlns:a16="http://schemas.microsoft.com/office/drawing/2014/main" id="{85DBB077-8EB4-4BF2-A240-BB033931CA61}"/>
              </a:ext>
            </a:extLst>
          </p:cNvPr>
          <p:cNvSpPr>
            <a:spLocks noGrp="1"/>
          </p:cNvSpPr>
          <p:nvPr>
            <p:ph type="sldNum" sz="quarter" idx="15"/>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9390271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Copy and image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5496339"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5496339" cy="3811588"/>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5496339" cy="381314"/>
          </a:xfrm>
          <a:prstGeom prst="rect">
            <a:avLst/>
          </a:prstGeom>
        </p:spPr>
        <p:txBody>
          <a:bodyPr>
            <a:norm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2"/>
            <a:ext cx="6096000" cy="6857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cxnSp>
        <p:nvCxnSpPr>
          <p:cNvPr id="8" name="Straight Connector 7">
            <a:extLst>
              <a:ext uri="{FF2B5EF4-FFF2-40B4-BE49-F238E27FC236}">
                <a16:creationId xmlns:a16="http://schemas.microsoft.com/office/drawing/2014/main" id="{1C255593-C520-234F-BB8E-BDBACCE33B83}"/>
              </a:ext>
            </a:extLst>
          </p:cNvPr>
          <p:cNvCxnSpPr>
            <a:cxnSpLocks/>
          </p:cNvCxnSpPr>
          <p:nvPr userDrawn="1"/>
        </p:nvCxnSpPr>
        <p:spPr>
          <a:xfrm>
            <a:off x="387626" y="1730519"/>
            <a:ext cx="5390323" cy="0"/>
          </a:xfrm>
          <a:prstGeom prst="line">
            <a:avLst/>
          </a:prstGeom>
          <a:ln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65C57FD-3CF6-42C2-B9E2-4DE81348C88B}"/>
              </a:ext>
            </a:extLst>
          </p:cNvPr>
          <p:cNvSpPr>
            <a:spLocks noGrp="1"/>
          </p:cNvSpPr>
          <p:nvPr>
            <p:ph type="ftr" sz="quarter" idx="13"/>
          </p:nvPr>
        </p:nvSpPr>
        <p:spPr/>
        <p:txBody>
          <a:bodyPr/>
          <a:lstStyle>
            <a:lvl1pPr algn="l">
              <a:defRPr/>
            </a:lvl1pPr>
          </a:lstStyle>
          <a:p>
            <a:r>
              <a:rPr lang="en-GB"/>
              <a:t>Xyla Health &amp; Wellbeing</a:t>
            </a:r>
          </a:p>
        </p:txBody>
      </p:sp>
      <p:sp>
        <p:nvSpPr>
          <p:cNvPr id="10" name="Slide Number Placeholder 9">
            <a:extLst>
              <a:ext uri="{FF2B5EF4-FFF2-40B4-BE49-F238E27FC236}">
                <a16:creationId xmlns:a16="http://schemas.microsoft.com/office/drawing/2014/main" id="{042F523B-1183-4D5B-969A-12B609A2A7E7}"/>
              </a:ext>
            </a:extLst>
          </p:cNvPr>
          <p:cNvSpPr>
            <a:spLocks noGrp="1"/>
          </p:cNvSpPr>
          <p:nvPr>
            <p:ph type="sldNum" sz="quarter" idx="14"/>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2883962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Copy and image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5496339" cy="483014"/>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5496339" cy="3811588"/>
          </a:xfrm>
          <a:prstGeom prst="rect">
            <a:avLst/>
          </a:prstGeom>
        </p:spPr>
        <p:txBody>
          <a:bodyPr>
            <a:normAutofit/>
          </a:bodyPr>
          <a:lstStyle>
            <a:lvl1pPr marL="0" indent="0">
              <a:buNone/>
              <a:defRPr sz="14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5496339" cy="381314"/>
          </a:xfrm>
          <a:prstGeom prst="rect">
            <a:avLst/>
          </a:prstGeom>
        </p:spPr>
        <p:txBody>
          <a:bodyPr>
            <a:normAutofit/>
          </a:bodyPr>
          <a:lstStyle>
            <a:lvl1pPr marL="0" indent="0">
              <a:buNone/>
              <a:defRPr sz="20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2"/>
            <a:ext cx="6096000" cy="6857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cxnSp>
        <p:nvCxnSpPr>
          <p:cNvPr id="9" name="Straight Connector 8">
            <a:extLst>
              <a:ext uri="{FF2B5EF4-FFF2-40B4-BE49-F238E27FC236}">
                <a16:creationId xmlns:a16="http://schemas.microsoft.com/office/drawing/2014/main" id="{1EFC7124-C55E-6C4E-93B4-F04A14B94730}"/>
              </a:ext>
            </a:extLst>
          </p:cNvPr>
          <p:cNvCxnSpPr>
            <a:cxnSpLocks/>
          </p:cNvCxnSpPr>
          <p:nvPr userDrawn="1"/>
        </p:nvCxnSpPr>
        <p:spPr>
          <a:xfrm>
            <a:off x="387626" y="1730519"/>
            <a:ext cx="5390323" cy="0"/>
          </a:xfrm>
          <a:prstGeom prst="line">
            <a:avLst/>
          </a:prstGeom>
          <a:ln w="12700" cap="rnd">
            <a:solidFill>
              <a:srgbClr val="F7F1F6"/>
            </a:solidFill>
            <a:prstDash val="sysDot"/>
            <a:round/>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C9AFC7B-94B1-4C75-A553-890681D62C3E}"/>
              </a:ext>
            </a:extLst>
          </p:cNvPr>
          <p:cNvSpPr>
            <a:spLocks noGrp="1"/>
          </p:cNvSpPr>
          <p:nvPr>
            <p:ph type="ftr" sz="quarter" idx="13"/>
          </p:nvPr>
        </p:nvSpPr>
        <p:spPr/>
        <p:txBody>
          <a:bodyPr/>
          <a:lstStyle>
            <a:lvl1pPr algn="l">
              <a:defRPr>
                <a:solidFill>
                  <a:schemeClr val="bg1"/>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EEB7B684-A8D3-4E62-B1E5-DE03DF9B41B1}"/>
              </a:ext>
            </a:extLst>
          </p:cNvPr>
          <p:cNvSpPr>
            <a:spLocks noGrp="1"/>
          </p:cNvSpPr>
          <p:nvPr>
            <p:ph type="sldNum" sz="quarter" idx="14"/>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14" name="Picture 13">
            <a:extLst>
              <a:ext uri="{FF2B5EF4-FFF2-40B4-BE49-F238E27FC236}">
                <a16:creationId xmlns:a16="http://schemas.microsoft.com/office/drawing/2014/main" id="{A1CE228A-A285-3F41-AAB4-32DB0162BF03}"/>
              </a:ext>
            </a:extLst>
          </p:cNvPr>
          <p:cNvPicPr>
            <a:picLocks noChangeAspect="1"/>
          </p:cNvPicPr>
          <p:nvPr userDrawn="1"/>
        </p:nvPicPr>
        <p:blipFill>
          <a:blip r:embed="rId2"/>
          <a:srcRect/>
          <a:stretch/>
        </p:blipFill>
        <p:spPr>
          <a:xfrm>
            <a:off x="9714679" y="6323980"/>
            <a:ext cx="2111559" cy="376408"/>
          </a:xfrm>
          <a:prstGeom prst="rect">
            <a:avLst/>
          </a:prstGeom>
        </p:spPr>
      </p:pic>
    </p:spTree>
    <p:extLst>
      <p:ext uri="{BB962C8B-B14F-4D97-AF65-F5344CB8AC3E}">
        <p14:creationId xmlns:p14="http://schemas.microsoft.com/office/powerpoint/2010/main" val="18073975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Copy and image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5496339" cy="483014"/>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10" y="1807108"/>
            <a:ext cx="5496339" cy="3811588"/>
          </a:xfrm>
          <a:prstGeom prst="rect">
            <a:avLst/>
          </a:prstGeom>
        </p:spPr>
        <p:txBody>
          <a:bodyPr>
            <a:normAutofit/>
          </a:bodyPr>
          <a:lstStyle>
            <a:lvl1pPr marL="0" indent="0">
              <a:buNone/>
              <a:defRPr sz="14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10" y="1282945"/>
            <a:ext cx="5496339" cy="381314"/>
          </a:xfrm>
          <a:prstGeom prst="rect">
            <a:avLst/>
          </a:prstGeom>
        </p:spPr>
        <p:txBody>
          <a:bodyPr>
            <a:normAutofit/>
          </a:bodyPr>
          <a:lstStyle>
            <a:lvl1pPr marL="0" indent="0">
              <a:buNone/>
              <a:defRPr sz="2000" b="0" i="0">
                <a:solidFill>
                  <a:schemeClr val="bg1"/>
                </a:solidFill>
                <a:latin typeface="Calibri" panose="020F0502020204030204" pitchFamily="34" charset="0"/>
                <a:cs typeface="Calibri" panose="020F0502020204030204" pitchFamily="34" charset="0"/>
              </a:defRPr>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2"/>
            <a:ext cx="6096000" cy="6857999"/>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cxnSp>
        <p:nvCxnSpPr>
          <p:cNvPr id="9" name="Straight Connector 8">
            <a:extLst>
              <a:ext uri="{FF2B5EF4-FFF2-40B4-BE49-F238E27FC236}">
                <a16:creationId xmlns:a16="http://schemas.microsoft.com/office/drawing/2014/main" id="{1EFC7124-C55E-6C4E-93B4-F04A14B94730}"/>
              </a:ext>
            </a:extLst>
          </p:cNvPr>
          <p:cNvCxnSpPr>
            <a:cxnSpLocks/>
          </p:cNvCxnSpPr>
          <p:nvPr userDrawn="1"/>
        </p:nvCxnSpPr>
        <p:spPr>
          <a:xfrm>
            <a:off x="387626" y="1730519"/>
            <a:ext cx="5390323" cy="0"/>
          </a:xfrm>
          <a:prstGeom prst="line">
            <a:avLst/>
          </a:prstGeom>
          <a:ln w="12700" cap="rnd">
            <a:solidFill>
              <a:srgbClr val="E2AA46"/>
            </a:solidFill>
            <a:prstDash val="sysDot"/>
            <a:round/>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C9AFC7B-94B1-4C75-A553-890681D62C3E}"/>
              </a:ext>
            </a:extLst>
          </p:cNvPr>
          <p:cNvSpPr>
            <a:spLocks noGrp="1"/>
          </p:cNvSpPr>
          <p:nvPr>
            <p:ph type="ftr" sz="quarter" idx="13"/>
          </p:nvPr>
        </p:nvSpPr>
        <p:spPr/>
        <p:txBody>
          <a:bodyPr/>
          <a:lstStyle>
            <a:lvl1pPr algn="l">
              <a:defRPr>
                <a:solidFill>
                  <a:schemeClr val="bg1"/>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EEB7B684-A8D3-4E62-B1E5-DE03DF9B41B1}"/>
              </a:ext>
            </a:extLst>
          </p:cNvPr>
          <p:cNvSpPr>
            <a:spLocks noGrp="1"/>
          </p:cNvSpPr>
          <p:nvPr>
            <p:ph type="sldNum" sz="quarter" idx="14"/>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14" name="Picture 13">
            <a:extLst>
              <a:ext uri="{FF2B5EF4-FFF2-40B4-BE49-F238E27FC236}">
                <a16:creationId xmlns:a16="http://schemas.microsoft.com/office/drawing/2014/main" id="{F9447FFE-23EC-874B-B425-5CB9DA68778D}"/>
              </a:ext>
            </a:extLst>
          </p:cNvPr>
          <p:cNvPicPr>
            <a:picLocks noChangeAspect="1"/>
          </p:cNvPicPr>
          <p:nvPr userDrawn="1"/>
        </p:nvPicPr>
        <p:blipFill>
          <a:blip r:embed="rId2"/>
          <a:srcRect/>
          <a:stretch/>
        </p:blipFill>
        <p:spPr>
          <a:xfrm>
            <a:off x="9714679" y="6323980"/>
            <a:ext cx="2111559" cy="376408"/>
          </a:xfrm>
          <a:prstGeom prst="rect">
            <a:avLst/>
          </a:prstGeom>
        </p:spPr>
      </p:pic>
    </p:spTree>
    <p:extLst>
      <p:ext uri="{BB962C8B-B14F-4D97-AF65-F5344CB8AC3E}">
        <p14:creationId xmlns:p14="http://schemas.microsoft.com/office/powerpoint/2010/main" val="1852669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py - Pink">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0" name="Footer Placeholder 18">
            <a:extLst>
              <a:ext uri="{FF2B5EF4-FFF2-40B4-BE49-F238E27FC236}">
                <a16:creationId xmlns:a16="http://schemas.microsoft.com/office/drawing/2014/main" id="{33F8F602-8AB0-1F40-B0E5-470A4B18BC3C}"/>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3" name="Slide Number Placeholder 19">
            <a:extLst>
              <a:ext uri="{FF2B5EF4-FFF2-40B4-BE49-F238E27FC236}">
                <a16:creationId xmlns:a16="http://schemas.microsoft.com/office/drawing/2014/main" id="{5A003D40-0F52-404F-A3F7-C3470312FBA8}"/>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42800928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Colours - Pri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9CF8C-F8BA-0A4B-A745-5F7EF1D728B7}"/>
              </a:ext>
            </a:extLst>
          </p:cNvPr>
          <p:cNvSpPr/>
          <p:nvPr userDrawn="1"/>
        </p:nvSpPr>
        <p:spPr>
          <a:xfrm>
            <a:off x="636104" y="1967949"/>
            <a:ext cx="1828800" cy="2922104"/>
          </a:xfrm>
          <a:prstGeom prst="rect">
            <a:avLst/>
          </a:prstGeom>
          <a:solidFill>
            <a:srgbClr val="482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6" name="Rectangle 5">
            <a:extLst>
              <a:ext uri="{FF2B5EF4-FFF2-40B4-BE49-F238E27FC236}">
                <a16:creationId xmlns:a16="http://schemas.microsoft.com/office/drawing/2014/main" id="{9410664E-0887-3A4D-9B61-17C3D75C8F1D}"/>
              </a:ext>
            </a:extLst>
          </p:cNvPr>
          <p:cNvSpPr/>
          <p:nvPr userDrawn="1"/>
        </p:nvSpPr>
        <p:spPr>
          <a:xfrm>
            <a:off x="2922104" y="1967949"/>
            <a:ext cx="1828800" cy="2922104"/>
          </a:xfrm>
          <a:prstGeom prst="rect">
            <a:avLst/>
          </a:prstGeom>
          <a:solidFill>
            <a:srgbClr val="EB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7" name="Rectangle 6">
            <a:extLst>
              <a:ext uri="{FF2B5EF4-FFF2-40B4-BE49-F238E27FC236}">
                <a16:creationId xmlns:a16="http://schemas.microsoft.com/office/drawing/2014/main" id="{5127B3C4-7810-4C4F-9F3A-1667CEF12BB8}"/>
              </a:ext>
            </a:extLst>
          </p:cNvPr>
          <p:cNvSpPr/>
          <p:nvPr userDrawn="1"/>
        </p:nvSpPr>
        <p:spPr>
          <a:xfrm>
            <a:off x="7494104" y="1967949"/>
            <a:ext cx="1828800" cy="2922104"/>
          </a:xfrm>
          <a:prstGeom prst="rect">
            <a:avLst/>
          </a:prstGeom>
          <a:solidFill>
            <a:srgbClr val="C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10" name="Rectangle 9">
            <a:extLst>
              <a:ext uri="{FF2B5EF4-FFF2-40B4-BE49-F238E27FC236}">
                <a16:creationId xmlns:a16="http://schemas.microsoft.com/office/drawing/2014/main" id="{483DB4B6-ADBB-8443-AFB8-CFCD3D0B6FA6}"/>
              </a:ext>
            </a:extLst>
          </p:cNvPr>
          <p:cNvSpPr/>
          <p:nvPr userDrawn="1"/>
        </p:nvSpPr>
        <p:spPr>
          <a:xfrm>
            <a:off x="5208105" y="1967949"/>
            <a:ext cx="1828800" cy="2922104"/>
          </a:xfrm>
          <a:prstGeom prst="rect">
            <a:avLst/>
          </a:prstGeom>
          <a:solidFill>
            <a:srgbClr val="09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11" name="Rectangle 10">
            <a:extLst>
              <a:ext uri="{FF2B5EF4-FFF2-40B4-BE49-F238E27FC236}">
                <a16:creationId xmlns:a16="http://schemas.microsoft.com/office/drawing/2014/main" id="{A705CDFA-FDC6-614F-9712-C518081FF6EA}"/>
              </a:ext>
            </a:extLst>
          </p:cNvPr>
          <p:cNvSpPr/>
          <p:nvPr userDrawn="1"/>
        </p:nvSpPr>
        <p:spPr>
          <a:xfrm>
            <a:off x="9780104" y="1967949"/>
            <a:ext cx="1828800" cy="2922104"/>
          </a:xfrm>
          <a:prstGeom prst="rect">
            <a:avLst/>
          </a:prstGeom>
          <a:solidFill>
            <a:srgbClr val="2F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14" name="Title 1">
            <a:extLst>
              <a:ext uri="{FF2B5EF4-FFF2-40B4-BE49-F238E27FC236}">
                <a16:creationId xmlns:a16="http://schemas.microsoft.com/office/drawing/2014/main" id="{07C76FD5-0952-9A45-80A8-36E8BBB265B8}"/>
              </a:ext>
            </a:extLst>
          </p:cNvPr>
          <p:cNvSpPr>
            <a:spLocks noGrp="1"/>
          </p:cNvSpPr>
          <p:nvPr>
            <p:ph type="title" hasCustomPrompt="1"/>
          </p:nvPr>
        </p:nvSpPr>
        <p:spPr>
          <a:xfrm>
            <a:off x="281610" y="245857"/>
            <a:ext cx="10515600" cy="483014"/>
          </a:xfrm>
          <a:prstGeom prst="rect">
            <a:avLst/>
          </a:prstGeom>
        </p:spPr>
        <p:txBody>
          <a:bodyPr/>
          <a:lstStyle>
            <a:lvl1pPr>
              <a:defRPr>
                <a:solidFill>
                  <a:srgbClr val="49234A"/>
                </a:solidFill>
              </a:defRPr>
            </a:lvl1pPr>
          </a:lstStyle>
          <a:p>
            <a:r>
              <a:rPr lang="en-GB" err="1"/>
              <a:t>Xyla</a:t>
            </a:r>
            <a:r>
              <a:rPr lang="en-GB"/>
              <a:t> - Primary colour palette</a:t>
            </a:r>
            <a:endParaRPr lang="en-US"/>
          </a:p>
        </p:txBody>
      </p:sp>
      <p:sp>
        <p:nvSpPr>
          <p:cNvPr id="9" name="Footer Placeholder 8">
            <a:extLst>
              <a:ext uri="{FF2B5EF4-FFF2-40B4-BE49-F238E27FC236}">
                <a16:creationId xmlns:a16="http://schemas.microsoft.com/office/drawing/2014/main" id="{83C92B78-244A-454D-BF58-6B0EC4FC4B26}"/>
              </a:ext>
            </a:extLst>
          </p:cNvPr>
          <p:cNvSpPr>
            <a:spLocks noGrp="1"/>
          </p:cNvSpPr>
          <p:nvPr>
            <p:ph type="ftr" sz="quarter" idx="11"/>
          </p:nvPr>
        </p:nvSpPr>
        <p:spPr/>
        <p:txBody>
          <a:bodyPr/>
          <a:lstStyle>
            <a:lvl1pPr algn="l">
              <a:defRPr/>
            </a:lvl1pPr>
          </a:lstStyle>
          <a:p>
            <a:r>
              <a:rPr lang="en-GB"/>
              <a:t>Xyla Health &amp; Wellbeing</a:t>
            </a:r>
          </a:p>
        </p:txBody>
      </p:sp>
      <p:sp>
        <p:nvSpPr>
          <p:cNvPr id="12" name="Slide Number Placeholder 11">
            <a:extLst>
              <a:ext uri="{FF2B5EF4-FFF2-40B4-BE49-F238E27FC236}">
                <a16:creationId xmlns:a16="http://schemas.microsoft.com/office/drawing/2014/main" id="{CCC04BF4-F9B6-46FE-B07C-A965110F0217}"/>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961044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Colours - Second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9CF8C-F8BA-0A4B-A745-5F7EF1D728B7}"/>
              </a:ext>
            </a:extLst>
          </p:cNvPr>
          <p:cNvSpPr/>
          <p:nvPr userDrawn="1"/>
        </p:nvSpPr>
        <p:spPr>
          <a:xfrm>
            <a:off x="636104" y="1967949"/>
            <a:ext cx="1828800" cy="2922104"/>
          </a:xfrm>
          <a:prstGeom prst="rect">
            <a:avLst/>
          </a:prstGeom>
          <a:solidFill>
            <a:srgbClr val="E2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6" name="Rectangle 5">
            <a:extLst>
              <a:ext uri="{FF2B5EF4-FFF2-40B4-BE49-F238E27FC236}">
                <a16:creationId xmlns:a16="http://schemas.microsoft.com/office/drawing/2014/main" id="{9410664E-0887-3A4D-9B61-17C3D75C8F1D}"/>
              </a:ext>
            </a:extLst>
          </p:cNvPr>
          <p:cNvSpPr/>
          <p:nvPr userDrawn="1"/>
        </p:nvSpPr>
        <p:spPr>
          <a:xfrm>
            <a:off x="2922104" y="1967949"/>
            <a:ext cx="1828800" cy="2922104"/>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7" name="Rectangle 6">
            <a:extLst>
              <a:ext uri="{FF2B5EF4-FFF2-40B4-BE49-F238E27FC236}">
                <a16:creationId xmlns:a16="http://schemas.microsoft.com/office/drawing/2014/main" id="{5127B3C4-7810-4C4F-9F3A-1667CEF12BB8}"/>
              </a:ext>
            </a:extLst>
          </p:cNvPr>
          <p:cNvSpPr/>
          <p:nvPr userDrawn="1"/>
        </p:nvSpPr>
        <p:spPr>
          <a:xfrm>
            <a:off x="7494104" y="1967949"/>
            <a:ext cx="1828800" cy="2922104"/>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10" name="Rectangle 9">
            <a:extLst>
              <a:ext uri="{FF2B5EF4-FFF2-40B4-BE49-F238E27FC236}">
                <a16:creationId xmlns:a16="http://schemas.microsoft.com/office/drawing/2014/main" id="{483DB4B6-ADBB-8443-AFB8-CFCD3D0B6FA6}"/>
              </a:ext>
            </a:extLst>
          </p:cNvPr>
          <p:cNvSpPr/>
          <p:nvPr userDrawn="1"/>
        </p:nvSpPr>
        <p:spPr>
          <a:xfrm>
            <a:off x="5208105" y="1967949"/>
            <a:ext cx="1828800" cy="2922104"/>
          </a:xfrm>
          <a:prstGeom prst="rect">
            <a:avLst/>
          </a:prstGeom>
          <a:solidFill>
            <a:srgbClr val="A6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sp>
        <p:nvSpPr>
          <p:cNvPr id="14" name="Title 1">
            <a:extLst>
              <a:ext uri="{FF2B5EF4-FFF2-40B4-BE49-F238E27FC236}">
                <a16:creationId xmlns:a16="http://schemas.microsoft.com/office/drawing/2014/main" id="{07C76FD5-0952-9A45-80A8-36E8BBB265B8}"/>
              </a:ext>
            </a:extLst>
          </p:cNvPr>
          <p:cNvSpPr>
            <a:spLocks noGrp="1"/>
          </p:cNvSpPr>
          <p:nvPr>
            <p:ph type="title" hasCustomPrompt="1"/>
          </p:nvPr>
        </p:nvSpPr>
        <p:spPr>
          <a:xfrm>
            <a:off x="281610" y="245857"/>
            <a:ext cx="10515600" cy="483014"/>
          </a:xfrm>
          <a:prstGeom prst="rect">
            <a:avLst/>
          </a:prstGeom>
        </p:spPr>
        <p:txBody>
          <a:bodyPr/>
          <a:lstStyle>
            <a:lvl1pPr>
              <a:defRPr>
                <a:solidFill>
                  <a:srgbClr val="49234A"/>
                </a:solidFill>
              </a:defRPr>
            </a:lvl1pPr>
          </a:lstStyle>
          <a:p>
            <a:r>
              <a:rPr lang="en-GB" err="1"/>
              <a:t>Xyla</a:t>
            </a:r>
            <a:r>
              <a:rPr lang="en-GB"/>
              <a:t> Secondary Colour Palette</a:t>
            </a:r>
            <a:endParaRPr lang="en-US"/>
          </a:p>
        </p:txBody>
      </p:sp>
      <p:sp>
        <p:nvSpPr>
          <p:cNvPr id="9" name="Footer Placeholder 8">
            <a:extLst>
              <a:ext uri="{FF2B5EF4-FFF2-40B4-BE49-F238E27FC236}">
                <a16:creationId xmlns:a16="http://schemas.microsoft.com/office/drawing/2014/main" id="{490A8B71-0E5E-468E-8AC8-CB0CAE7C8014}"/>
              </a:ext>
            </a:extLst>
          </p:cNvPr>
          <p:cNvSpPr>
            <a:spLocks noGrp="1"/>
          </p:cNvSpPr>
          <p:nvPr>
            <p:ph type="ftr" sz="quarter" idx="11"/>
          </p:nvPr>
        </p:nvSpPr>
        <p:spPr/>
        <p:txBody>
          <a:bodyPr/>
          <a:lstStyle>
            <a:lvl1pPr algn="l">
              <a:defRPr/>
            </a:lvl1pPr>
          </a:lstStyle>
          <a:p>
            <a:r>
              <a:rPr lang="en-GB"/>
              <a:t>Xyla Health &amp; Wellbeing</a:t>
            </a:r>
          </a:p>
        </p:txBody>
      </p:sp>
      <p:sp>
        <p:nvSpPr>
          <p:cNvPr id="11" name="Slide Number Placeholder 10">
            <a:extLst>
              <a:ext uri="{FF2B5EF4-FFF2-40B4-BE49-F238E27FC236}">
                <a16:creationId xmlns:a16="http://schemas.microsoft.com/office/drawing/2014/main" id="{05D199C8-D45A-4376-AB9E-A1E21D1FAD46}"/>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5044637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Tab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0515600" cy="483014"/>
          </a:xfrm>
          <a:prstGeom prst="rect">
            <a:avLst/>
          </a:prstGeom>
        </p:spPr>
        <p:txBody>
          <a:bodyPr/>
          <a:lstStyle>
            <a:lvl1pPr>
              <a:defRPr>
                <a:solidFill>
                  <a:schemeClr val="bg1"/>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2"/>
            <a:ext cx="11629404" cy="5883067"/>
          </a:xfrm>
          <a:prstGeom prst="rect">
            <a:avLst/>
          </a:prstGeom>
        </p:spPr>
        <p:txBody>
          <a:bodyPr/>
          <a:lstStyle>
            <a:lvl1pPr>
              <a:defRPr>
                <a:solidFill>
                  <a:schemeClr val="bg1"/>
                </a:solidFill>
              </a:defRPr>
            </a:lvl1pPr>
          </a:lstStyle>
          <a:p>
            <a:endParaRPr lang="en-US"/>
          </a:p>
        </p:txBody>
      </p:sp>
      <p:sp>
        <p:nvSpPr>
          <p:cNvPr id="12" name="Footer Placeholder 11">
            <a:extLst>
              <a:ext uri="{FF2B5EF4-FFF2-40B4-BE49-F238E27FC236}">
                <a16:creationId xmlns:a16="http://schemas.microsoft.com/office/drawing/2014/main" id="{A9471514-9651-42B8-8135-ACF6984EA4D6}"/>
              </a:ext>
            </a:extLst>
          </p:cNvPr>
          <p:cNvSpPr>
            <a:spLocks noGrp="1"/>
          </p:cNvSpPr>
          <p:nvPr>
            <p:ph type="ftr" sz="quarter" idx="12"/>
          </p:nvPr>
        </p:nvSpPr>
        <p:spPr/>
        <p:txBody>
          <a:bodyPr/>
          <a:lstStyle>
            <a:lvl1pPr algn="l">
              <a:defRPr>
                <a:solidFill>
                  <a:schemeClr val="bg1"/>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AEEDD7ED-9AB5-4C72-986B-F0D805FCBAE3}"/>
              </a:ext>
            </a:extLst>
          </p:cNvPr>
          <p:cNvSpPr>
            <a:spLocks noGrp="1"/>
          </p:cNvSpPr>
          <p:nvPr>
            <p:ph type="sldNum" sz="quarter" idx="13"/>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9969D735-D7FB-DB43-9882-8CE9F8B4B176}"/>
              </a:ext>
            </a:extLst>
          </p:cNvPr>
          <p:cNvPicPr>
            <a:picLocks noChangeAspect="1"/>
          </p:cNvPicPr>
          <p:nvPr userDrawn="1"/>
        </p:nvPicPr>
        <p:blipFill>
          <a:blip r:embed="rId2"/>
          <a:srcRect/>
          <a:stretch/>
        </p:blipFill>
        <p:spPr>
          <a:xfrm>
            <a:off x="9714679" y="6323980"/>
            <a:ext cx="2111559" cy="376408"/>
          </a:xfrm>
          <a:prstGeom prst="rect">
            <a:avLst/>
          </a:prstGeom>
        </p:spPr>
      </p:pic>
    </p:spTree>
    <p:extLst>
      <p:ext uri="{BB962C8B-B14F-4D97-AF65-F5344CB8AC3E}">
        <p14:creationId xmlns:p14="http://schemas.microsoft.com/office/powerpoint/2010/main" val="42439714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able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10" y="245857"/>
            <a:ext cx="10515600" cy="483014"/>
          </a:xfrm>
          <a:prstGeom prst="rect">
            <a:avLst/>
          </a:prstGeom>
        </p:spPr>
        <p:txBody>
          <a:bodyPr/>
          <a:lstStyle>
            <a:lvl1pPr>
              <a:defRPr>
                <a:solidFill>
                  <a:schemeClr val="bg1"/>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2"/>
            <a:ext cx="11629404" cy="5883067"/>
          </a:xfrm>
          <a:prstGeom prst="rect">
            <a:avLst/>
          </a:prstGeom>
        </p:spPr>
        <p:txBody>
          <a:bodyPr/>
          <a:lstStyle>
            <a:lvl1pPr>
              <a:defRPr>
                <a:solidFill>
                  <a:schemeClr val="bg1"/>
                </a:solidFill>
              </a:defRPr>
            </a:lvl1pPr>
          </a:lstStyle>
          <a:p>
            <a:endParaRPr lang="en-US"/>
          </a:p>
        </p:txBody>
      </p:sp>
      <p:sp>
        <p:nvSpPr>
          <p:cNvPr id="10" name="Footer Placeholder 9">
            <a:extLst>
              <a:ext uri="{FF2B5EF4-FFF2-40B4-BE49-F238E27FC236}">
                <a16:creationId xmlns:a16="http://schemas.microsoft.com/office/drawing/2014/main" id="{855B9CB3-C41E-4C62-9031-4B551798398A}"/>
              </a:ext>
            </a:extLst>
          </p:cNvPr>
          <p:cNvSpPr>
            <a:spLocks noGrp="1"/>
          </p:cNvSpPr>
          <p:nvPr>
            <p:ph type="ftr" sz="quarter" idx="12"/>
          </p:nvPr>
        </p:nvSpPr>
        <p:spPr/>
        <p:txBody>
          <a:bodyPr/>
          <a:lstStyle>
            <a:lvl1pPr algn="l">
              <a:defRPr>
                <a:solidFill>
                  <a:schemeClr val="bg1"/>
                </a:solidFill>
              </a:defRPr>
            </a:lvl1pPr>
          </a:lstStyle>
          <a:p>
            <a:r>
              <a:rPr lang="en-GB"/>
              <a:t>Xyla Health &amp; Wellbeing</a:t>
            </a:r>
          </a:p>
        </p:txBody>
      </p:sp>
      <p:sp>
        <p:nvSpPr>
          <p:cNvPr id="11" name="Slide Number Placeholder 10">
            <a:extLst>
              <a:ext uri="{FF2B5EF4-FFF2-40B4-BE49-F238E27FC236}">
                <a16:creationId xmlns:a16="http://schemas.microsoft.com/office/drawing/2014/main" id="{E9E161FB-32DF-4681-A6AE-30989F60C017}"/>
              </a:ext>
            </a:extLst>
          </p:cNvPr>
          <p:cNvSpPr>
            <a:spLocks noGrp="1"/>
          </p:cNvSpPr>
          <p:nvPr>
            <p:ph type="sldNum" sz="quarter" idx="13"/>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37804408-04E3-EA4B-AAB8-FE4D018B84A5}"/>
              </a:ext>
            </a:extLst>
          </p:cNvPr>
          <p:cNvPicPr>
            <a:picLocks noChangeAspect="1"/>
          </p:cNvPicPr>
          <p:nvPr userDrawn="1"/>
        </p:nvPicPr>
        <p:blipFill>
          <a:blip r:embed="rId2"/>
          <a:srcRect/>
          <a:stretch/>
        </p:blipFill>
        <p:spPr>
          <a:xfrm>
            <a:off x="9714679" y="6323980"/>
            <a:ext cx="2111559" cy="376408"/>
          </a:xfrm>
          <a:prstGeom prst="rect">
            <a:avLst/>
          </a:prstGeom>
        </p:spPr>
      </p:pic>
    </p:spTree>
    <p:extLst>
      <p:ext uri="{BB962C8B-B14F-4D97-AF65-F5344CB8AC3E}">
        <p14:creationId xmlns:p14="http://schemas.microsoft.com/office/powerpoint/2010/main" val="3533066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End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492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3CC4B63C-017E-1C41-9363-229D7EDB7291}"/>
              </a:ext>
            </a:extLst>
          </p:cNvPr>
          <p:cNvPicPr>
            <a:picLocks noChangeAspect="1"/>
          </p:cNvPicPr>
          <p:nvPr userDrawn="1"/>
        </p:nvPicPr>
        <p:blipFill>
          <a:blip r:embed="rId2"/>
          <a:stretch>
            <a:fillRect/>
          </a:stretch>
        </p:blipFill>
        <p:spPr>
          <a:xfrm>
            <a:off x="4613429" y="1946430"/>
            <a:ext cx="2965142" cy="2965142"/>
          </a:xfrm>
          <a:prstGeom prst="rect">
            <a:avLst/>
          </a:prstGeom>
        </p:spPr>
      </p:pic>
    </p:spTree>
    <p:extLst>
      <p:ext uri="{BB962C8B-B14F-4D97-AF65-F5344CB8AC3E}">
        <p14:creationId xmlns:p14="http://schemas.microsoft.com/office/powerpoint/2010/main" val="37320962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End Slide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09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3CC4B63C-017E-1C41-9363-229D7EDB7291}"/>
              </a:ext>
            </a:extLst>
          </p:cNvPr>
          <p:cNvPicPr>
            <a:picLocks noChangeAspect="1"/>
          </p:cNvPicPr>
          <p:nvPr userDrawn="1"/>
        </p:nvPicPr>
        <p:blipFill>
          <a:blip r:embed="rId2"/>
          <a:stretch>
            <a:fillRect/>
          </a:stretch>
        </p:blipFill>
        <p:spPr>
          <a:xfrm>
            <a:off x="4613429" y="1946430"/>
            <a:ext cx="2965142" cy="2965142"/>
          </a:xfrm>
          <a:prstGeom prst="rect">
            <a:avLst/>
          </a:prstGeom>
        </p:spPr>
      </p:pic>
    </p:spTree>
    <p:extLst>
      <p:ext uri="{BB962C8B-B14F-4D97-AF65-F5344CB8AC3E}">
        <p14:creationId xmlns:p14="http://schemas.microsoft.com/office/powerpoint/2010/main" val="23319015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End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2F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Calibri" panose="020F05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3CC4B63C-017E-1C41-9363-229D7EDB7291}"/>
              </a:ext>
            </a:extLst>
          </p:cNvPr>
          <p:cNvPicPr>
            <a:picLocks noChangeAspect="1"/>
          </p:cNvPicPr>
          <p:nvPr userDrawn="1"/>
        </p:nvPicPr>
        <p:blipFill>
          <a:blip r:embed="rId2"/>
          <a:stretch>
            <a:fillRect/>
          </a:stretch>
        </p:blipFill>
        <p:spPr>
          <a:xfrm>
            <a:off x="4613429" y="1946430"/>
            <a:ext cx="2965142" cy="2965142"/>
          </a:xfrm>
          <a:prstGeom prst="rect">
            <a:avLst/>
          </a:prstGeom>
        </p:spPr>
      </p:pic>
    </p:spTree>
    <p:extLst>
      <p:ext uri="{BB962C8B-B14F-4D97-AF65-F5344CB8AC3E}">
        <p14:creationId xmlns:p14="http://schemas.microsoft.com/office/powerpoint/2010/main" val="40511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page">
    <p:bg>
      <p:bgPr>
        <a:solidFill>
          <a:srgbClr val="F7F1F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186EA7-E538-1047-A9D7-2B037C0CAF1E}"/>
              </a:ext>
            </a:extLst>
          </p:cNvPr>
          <p:cNvSpPr txBox="1">
            <a:spLocks/>
          </p:cNvSpPr>
          <p:nvPr userDrawn="1"/>
        </p:nvSpPr>
        <p:spPr>
          <a:xfrm>
            <a:off x="281609" y="245857"/>
            <a:ext cx="10515600" cy="483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a:solidFill>
                  <a:srgbClr val="1F3043"/>
                </a:solidFill>
                <a:latin typeface="Museo Sans 300" panose="02000000000000000000" charset="0"/>
                <a:ea typeface="+mj-ea"/>
                <a:cs typeface="+mj-cs"/>
              </a:defRPr>
            </a:lvl1pPr>
          </a:lstStyle>
          <a:p>
            <a:r>
              <a:rPr lang="en-US">
                <a:solidFill>
                  <a:srgbClr val="49234A"/>
                </a:solidFill>
                <a:latin typeface="Calibri" panose="020F0502020204030204" pitchFamily="34" charset="0"/>
                <a:cs typeface="Calibri" panose="020F0502020204030204" pitchFamily="34" charset="0"/>
              </a:rPr>
              <a:t>Contents</a:t>
            </a:r>
          </a:p>
        </p:txBody>
      </p:sp>
      <p:sp>
        <p:nvSpPr>
          <p:cNvPr id="8" name="Text Placeholder 2">
            <a:extLst>
              <a:ext uri="{FF2B5EF4-FFF2-40B4-BE49-F238E27FC236}">
                <a16:creationId xmlns:a16="http://schemas.microsoft.com/office/drawing/2014/main" id="{AE397942-A1AC-AB49-A7DF-9CB835205BB7}"/>
              </a:ext>
            </a:extLst>
          </p:cNvPr>
          <p:cNvSpPr>
            <a:spLocks noGrp="1"/>
          </p:cNvSpPr>
          <p:nvPr>
            <p:ph type="body" sz="half" idx="2"/>
          </p:nvPr>
        </p:nvSpPr>
        <p:spPr>
          <a:xfrm>
            <a:off x="281610"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15" name="Text Placeholder 2">
            <a:extLst>
              <a:ext uri="{FF2B5EF4-FFF2-40B4-BE49-F238E27FC236}">
                <a16:creationId xmlns:a16="http://schemas.microsoft.com/office/drawing/2014/main" id="{C4847D81-C636-A440-A9F5-6678ADCA7257}"/>
              </a:ext>
            </a:extLst>
          </p:cNvPr>
          <p:cNvSpPr>
            <a:spLocks noGrp="1"/>
          </p:cNvSpPr>
          <p:nvPr>
            <p:ph type="body" sz="half" idx="15"/>
          </p:nvPr>
        </p:nvSpPr>
        <p:spPr>
          <a:xfrm>
            <a:off x="4251828"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9" name="Footer Placeholder 18">
            <a:extLst>
              <a:ext uri="{FF2B5EF4-FFF2-40B4-BE49-F238E27FC236}">
                <a16:creationId xmlns:a16="http://schemas.microsoft.com/office/drawing/2014/main" id="{412BDB08-D063-164A-AC10-C1E1FC2817AC}"/>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1" name="Slide Number Placeholder 19">
            <a:extLst>
              <a:ext uri="{FF2B5EF4-FFF2-40B4-BE49-F238E27FC236}">
                <a16:creationId xmlns:a16="http://schemas.microsoft.com/office/drawing/2014/main" id="{DBDFC951-E926-8F40-AA12-358BDB7B49D3}"/>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90304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Xyla 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6E7743-3758-D047-83D4-4443A56C553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73BE479A-9E97-304B-A4F0-001F2E4C2CE4}"/>
              </a:ext>
            </a:extLst>
          </p:cNvPr>
          <p:cNvPicPr>
            <a:picLocks noChangeAspect="1"/>
          </p:cNvPicPr>
          <p:nvPr userDrawn="1"/>
        </p:nvPicPr>
        <p:blipFill rotWithShape="1">
          <a:blip r:embed="rId3"/>
          <a:srcRect r="33447"/>
          <a:stretch/>
        </p:blipFill>
        <p:spPr>
          <a:xfrm>
            <a:off x="0" y="0"/>
            <a:ext cx="8114190" cy="6858000"/>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noAutofit/>
          </a:bodyPr>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noAutofit/>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Subheader</a:t>
            </a:r>
            <a:r>
              <a:rPr lang="en-GB"/>
              <a:t> here</a:t>
            </a:r>
          </a:p>
        </p:txBody>
      </p:sp>
    </p:spTree>
    <p:extLst>
      <p:ext uri="{BB962C8B-B14F-4D97-AF65-F5344CB8AC3E}">
        <p14:creationId xmlns:p14="http://schemas.microsoft.com/office/powerpoint/2010/main" val="3146956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BEC44-8FE1-4CB7-9840-67D9A90BA5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C356B9-8D31-4239-9E91-3A8157DCBA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10A611-C8A5-4BE9-A20B-AFE4C98B8F55}"/>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5" name="Footer Placeholder 4">
            <a:extLst>
              <a:ext uri="{FF2B5EF4-FFF2-40B4-BE49-F238E27FC236}">
                <a16:creationId xmlns:a16="http://schemas.microsoft.com/office/drawing/2014/main" id="{1D04EBB1-7BD2-4DBA-83CD-44E3E06EF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E81058-2634-466D-8C41-5F60CF969AF0}"/>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194715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Xyla Title Slide - Nav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E7743-3758-D047-83D4-4443A56C5537}"/>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3BE479A-9E97-304B-A4F0-001F2E4C2CE4}"/>
              </a:ext>
            </a:extLst>
          </p:cNvPr>
          <p:cNvPicPr>
            <a:picLocks noChangeAspect="1"/>
          </p:cNvPicPr>
          <p:nvPr userDrawn="1"/>
        </p:nvPicPr>
        <p:blipFill>
          <a:blip r:embed="rId3"/>
          <a:stretch>
            <a:fillRect/>
          </a:stretch>
        </p:blipFill>
        <p:spPr>
          <a:xfrm>
            <a:off x="0" y="3009"/>
            <a:ext cx="8114190" cy="6851982"/>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noAutofit/>
          </a:bodyPr>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noAutofit/>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Subheader</a:t>
            </a:r>
            <a:r>
              <a:rPr lang="en-GB"/>
              <a:t> here</a:t>
            </a:r>
          </a:p>
        </p:txBody>
      </p:sp>
    </p:spTree>
    <p:extLst>
      <p:ext uri="{BB962C8B-B14F-4D97-AF65-F5344CB8AC3E}">
        <p14:creationId xmlns:p14="http://schemas.microsoft.com/office/powerpoint/2010/main" val="4250311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ured background - Purple">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FA4DABDF-2A02-C240-BE62-0E4A9F55F79D}"/>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846696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ured background - Green">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6" name="Footer Placeholder 18">
            <a:extLst>
              <a:ext uri="{FF2B5EF4-FFF2-40B4-BE49-F238E27FC236}">
                <a16:creationId xmlns:a16="http://schemas.microsoft.com/office/drawing/2014/main" id="{D9745F1E-850D-7D4A-91EA-4CF4B289771F}"/>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8" name="Slide Number Placeholder 19">
            <a:extLst>
              <a:ext uri="{FF2B5EF4-FFF2-40B4-BE49-F238E27FC236}">
                <a16:creationId xmlns:a16="http://schemas.microsoft.com/office/drawing/2014/main" id="{ECB09548-B233-C540-8635-5BADBDDC8F7F}"/>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9" name="Picture 8">
            <a:extLst>
              <a:ext uri="{FF2B5EF4-FFF2-40B4-BE49-F238E27FC236}">
                <a16:creationId xmlns:a16="http://schemas.microsoft.com/office/drawing/2014/main" id="{03E14CA1-DA54-AB43-880C-7A43BE6B1AA8}"/>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2065622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ured background - Pink">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7" name="Footer Placeholder 18">
            <a:extLst>
              <a:ext uri="{FF2B5EF4-FFF2-40B4-BE49-F238E27FC236}">
                <a16:creationId xmlns:a16="http://schemas.microsoft.com/office/drawing/2014/main" id="{AC7CC404-190B-2E4C-8DCD-26A2518B6BEF}"/>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8" name="Slide Number Placeholder 19">
            <a:extLst>
              <a:ext uri="{FF2B5EF4-FFF2-40B4-BE49-F238E27FC236}">
                <a16:creationId xmlns:a16="http://schemas.microsoft.com/office/drawing/2014/main" id="{DE6EEC83-33F7-F044-9ADD-78DDFF2E7DC2}"/>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9" name="Picture 8">
            <a:extLst>
              <a:ext uri="{FF2B5EF4-FFF2-40B4-BE49-F238E27FC236}">
                <a16:creationId xmlns:a16="http://schemas.microsoft.com/office/drawing/2014/main" id="{828FC216-1E3B-2044-BE88-A94710CAD701}"/>
              </a:ext>
            </a:extLst>
          </p:cNvPr>
          <p:cNvPicPr>
            <a:picLocks noChangeAspect="1"/>
          </p:cNvPicPr>
          <p:nvPr userDrawn="1"/>
        </p:nvPicPr>
        <p:blipFill>
          <a:blip r:embed="rId3"/>
          <a:srcRect/>
          <a:stretch/>
        </p:blipFill>
        <p:spPr>
          <a:xfrm>
            <a:off x="9404685" y="6268720"/>
            <a:ext cx="2421552" cy="431668"/>
          </a:xfrm>
          <a:prstGeom prst="rect">
            <a:avLst/>
          </a:prstGeom>
        </p:spPr>
      </p:pic>
    </p:spTree>
    <p:extLst>
      <p:ext uri="{BB962C8B-B14F-4D97-AF65-F5344CB8AC3E}">
        <p14:creationId xmlns:p14="http://schemas.microsoft.com/office/powerpoint/2010/main" val="318655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ur background - Purple">
    <p:bg>
      <p:bgPr>
        <a:solidFill>
          <a:srgbClr val="49234A"/>
        </a:solidFill>
        <a:effectLst/>
      </p:bgPr>
    </p:bg>
    <p:spTree>
      <p:nvGrpSpPr>
        <p:cNvPr id="1" name=""/>
        <p:cNvGrpSpPr/>
        <p:nvPr/>
      </p:nvGrpSpPr>
      <p:grpSpPr>
        <a:xfrm>
          <a:off x="0" y="0"/>
          <a:ext cx="0" cy="0"/>
          <a:chOff x="0" y="0"/>
          <a:chExt cx="0" cy="0"/>
        </a:xfrm>
      </p:grpSpPr>
      <p:sp>
        <p:nvSpPr>
          <p:cNvPr id="6" name="Footer Placeholder 18">
            <a:extLst>
              <a:ext uri="{FF2B5EF4-FFF2-40B4-BE49-F238E27FC236}">
                <a16:creationId xmlns:a16="http://schemas.microsoft.com/office/drawing/2014/main" id="{28E9A6EA-3AA3-1D4C-B3CF-A58877B5F067}"/>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7" name="Slide Number Placeholder 19">
            <a:extLst>
              <a:ext uri="{FF2B5EF4-FFF2-40B4-BE49-F238E27FC236}">
                <a16:creationId xmlns:a16="http://schemas.microsoft.com/office/drawing/2014/main" id="{CE9D120A-7DFC-654E-BCF1-6ECEC8AD2C0B}"/>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8" name="Picture 7">
            <a:extLst>
              <a:ext uri="{FF2B5EF4-FFF2-40B4-BE49-F238E27FC236}">
                <a16:creationId xmlns:a16="http://schemas.microsoft.com/office/drawing/2014/main" id="{7C9FA518-F759-5C47-B943-29C45A373BF7}"/>
              </a:ext>
            </a:extLst>
          </p:cNvPr>
          <p:cNvPicPr>
            <a:picLocks noChangeAspect="1"/>
          </p:cNvPicPr>
          <p:nvPr userDrawn="1"/>
        </p:nvPicPr>
        <p:blipFill>
          <a:blip r:embed="rId2"/>
          <a:srcRect/>
          <a:stretch/>
        </p:blipFill>
        <p:spPr>
          <a:xfrm>
            <a:off x="9404685" y="6268720"/>
            <a:ext cx="2421552" cy="431667"/>
          </a:xfrm>
          <a:prstGeom prst="rect">
            <a:avLst/>
          </a:prstGeom>
        </p:spPr>
      </p:pic>
    </p:spTree>
    <p:extLst>
      <p:ext uri="{BB962C8B-B14F-4D97-AF65-F5344CB8AC3E}">
        <p14:creationId xmlns:p14="http://schemas.microsoft.com/office/powerpoint/2010/main" val="1932591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ur background - Navy">
    <p:bg>
      <p:bgPr>
        <a:solidFill>
          <a:srgbClr val="092E51"/>
        </a:solidFill>
        <a:effectLst/>
      </p:bgPr>
    </p:bg>
    <p:spTree>
      <p:nvGrpSpPr>
        <p:cNvPr id="1" name=""/>
        <p:cNvGrpSpPr/>
        <p:nvPr/>
      </p:nvGrpSpPr>
      <p:grpSpPr>
        <a:xfrm>
          <a:off x="0" y="0"/>
          <a:ext cx="0" cy="0"/>
          <a:chOff x="0" y="0"/>
          <a:chExt cx="0" cy="0"/>
        </a:xfrm>
      </p:grpSpPr>
      <p:sp>
        <p:nvSpPr>
          <p:cNvPr id="6" name="Footer Placeholder 18">
            <a:extLst>
              <a:ext uri="{FF2B5EF4-FFF2-40B4-BE49-F238E27FC236}">
                <a16:creationId xmlns:a16="http://schemas.microsoft.com/office/drawing/2014/main" id="{91F5E28C-FF85-8D4D-B3BA-3DAE78E60D7A}"/>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7" name="Slide Number Placeholder 19">
            <a:extLst>
              <a:ext uri="{FF2B5EF4-FFF2-40B4-BE49-F238E27FC236}">
                <a16:creationId xmlns:a16="http://schemas.microsoft.com/office/drawing/2014/main" id="{ECBF79F4-4777-1648-93CC-FEA16BD548F4}"/>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8" name="Picture 7">
            <a:extLst>
              <a:ext uri="{FF2B5EF4-FFF2-40B4-BE49-F238E27FC236}">
                <a16:creationId xmlns:a16="http://schemas.microsoft.com/office/drawing/2014/main" id="{8B9F44DA-950A-2640-A51E-30F0E51B6BCE}"/>
              </a:ext>
            </a:extLst>
          </p:cNvPr>
          <p:cNvPicPr>
            <a:picLocks noChangeAspect="1"/>
          </p:cNvPicPr>
          <p:nvPr userDrawn="1"/>
        </p:nvPicPr>
        <p:blipFill>
          <a:blip r:embed="rId2"/>
          <a:srcRect/>
          <a:stretch/>
        </p:blipFill>
        <p:spPr>
          <a:xfrm>
            <a:off x="9404685" y="6268720"/>
            <a:ext cx="2421552" cy="431667"/>
          </a:xfrm>
          <a:prstGeom prst="rect">
            <a:avLst/>
          </a:prstGeom>
        </p:spPr>
      </p:pic>
    </p:spTree>
    <p:extLst>
      <p:ext uri="{BB962C8B-B14F-4D97-AF65-F5344CB8AC3E}">
        <p14:creationId xmlns:p14="http://schemas.microsoft.com/office/powerpoint/2010/main" val="3661455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ackground - Green">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7" name="Footer Placeholder 18">
            <a:extLst>
              <a:ext uri="{FF2B5EF4-FFF2-40B4-BE49-F238E27FC236}">
                <a16:creationId xmlns:a16="http://schemas.microsoft.com/office/drawing/2014/main" id="{6B2E97AB-7612-2246-8215-6E10CD16A938}"/>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8" name="Slide Number Placeholder 19">
            <a:extLst>
              <a:ext uri="{FF2B5EF4-FFF2-40B4-BE49-F238E27FC236}">
                <a16:creationId xmlns:a16="http://schemas.microsoft.com/office/drawing/2014/main" id="{E1EE2D94-FE3F-7B43-9632-F7100D72EB50}"/>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9" name="Picture 8">
            <a:extLst>
              <a:ext uri="{FF2B5EF4-FFF2-40B4-BE49-F238E27FC236}">
                <a16:creationId xmlns:a16="http://schemas.microsoft.com/office/drawing/2014/main" id="{4AC5B007-EBAF-C648-8161-D2C9C993F2FC}"/>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1652209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ackground - Pink">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6" name="Footer Placeholder 18">
            <a:extLst>
              <a:ext uri="{FF2B5EF4-FFF2-40B4-BE49-F238E27FC236}">
                <a16:creationId xmlns:a16="http://schemas.microsoft.com/office/drawing/2014/main" id="{6E493ABC-E36A-6644-970E-48B5856A0C8B}"/>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8" name="Slide Number Placeholder 19">
            <a:extLst>
              <a:ext uri="{FF2B5EF4-FFF2-40B4-BE49-F238E27FC236}">
                <a16:creationId xmlns:a16="http://schemas.microsoft.com/office/drawing/2014/main" id="{8D8F00F7-1AC6-654B-99B5-949C9EF226C1}"/>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9" name="Picture 8">
            <a:extLst>
              <a:ext uri="{FF2B5EF4-FFF2-40B4-BE49-F238E27FC236}">
                <a16:creationId xmlns:a16="http://schemas.microsoft.com/office/drawing/2014/main" id="{B2517096-735D-754C-A762-96FC6A54CD66}"/>
              </a:ext>
            </a:extLst>
          </p:cNvPr>
          <p:cNvPicPr>
            <a:picLocks noChangeAspect="1"/>
          </p:cNvPicPr>
          <p:nvPr userDrawn="1"/>
        </p:nvPicPr>
        <p:blipFill>
          <a:blip r:embed="rId3"/>
          <a:srcRect/>
          <a:stretch/>
        </p:blipFill>
        <p:spPr>
          <a:xfrm>
            <a:off x="9404685" y="6268720"/>
            <a:ext cx="2421552" cy="431668"/>
          </a:xfrm>
          <a:prstGeom prst="rect">
            <a:avLst/>
          </a:prstGeom>
        </p:spPr>
      </p:pic>
    </p:spTree>
    <p:extLst>
      <p:ext uri="{BB962C8B-B14F-4D97-AF65-F5344CB8AC3E}">
        <p14:creationId xmlns:p14="http://schemas.microsoft.com/office/powerpoint/2010/main" val="3059442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Bulletpoints - Pink">
    <p:bg>
      <p:bgPr>
        <a:solidFill>
          <a:srgbClr val="F7F2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noAutofit/>
          </a:bodyPr>
          <a:lstStyle>
            <a:lvl1pPr>
              <a:defRPr>
                <a:solidFill>
                  <a:srgbClr val="49234A"/>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AD688A-7B4E-BA41-9277-027DE82C77F9}"/>
              </a:ext>
            </a:extLst>
          </p:cNvPr>
          <p:cNvSpPr>
            <a:spLocks noGrp="1"/>
          </p:cNvSpPr>
          <p:nvPr>
            <p:ph idx="1"/>
          </p:nvPr>
        </p:nvSpPr>
        <p:spPr>
          <a:xfrm>
            <a:off x="281609" y="1253331"/>
            <a:ext cx="4953000" cy="4351338"/>
          </a:xfrm>
          <a:prstGeom prst="rect">
            <a:avLst/>
          </a:prstGeom>
        </p:spPr>
        <p:txBody>
          <a:bodyPr>
            <a:noAutofit/>
          </a:bodyPr>
          <a:lstStyle>
            <a:lvl1pPr>
              <a:defRPr sz="1600">
                <a:solidFill>
                  <a:srgbClr val="49234A"/>
                </a:solidFill>
              </a:defRPr>
            </a:lvl1pPr>
            <a:lvl2pPr>
              <a:defRPr sz="1600">
                <a:solidFill>
                  <a:srgbClr val="49234A"/>
                </a:solidFill>
              </a:defRPr>
            </a:lvl2pPr>
            <a:lvl3pPr>
              <a:defRPr sz="1600">
                <a:solidFill>
                  <a:srgbClr val="49234A"/>
                </a:solidFill>
              </a:defRPr>
            </a:lvl3pPr>
            <a:lvl4pPr>
              <a:defRPr sz="1600">
                <a:solidFill>
                  <a:srgbClr val="49234A"/>
                </a:solidFill>
              </a:defRPr>
            </a:lvl4pPr>
            <a:lvl5pPr>
              <a:defRPr sz="1600">
                <a:solidFill>
                  <a:srgbClr val="49234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18">
            <a:extLst>
              <a:ext uri="{FF2B5EF4-FFF2-40B4-BE49-F238E27FC236}">
                <a16:creationId xmlns:a16="http://schemas.microsoft.com/office/drawing/2014/main" id="{531F45A3-5C16-9E4F-862C-3593240AA137}"/>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7" name="Slide Number Placeholder 19">
            <a:extLst>
              <a:ext uri="{FF2B5EF4-FFF2-40B4-BE49-F238E27FC236}">
                <a16:creationId xmlns:a16="http://schemas.microsoft.com/office/drawing/2014/main" id="{38E7C210-D80F-9C4B-9D1C-91B04FFC311E}"/>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502882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py - Pink">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noAutofit/>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noAutofit/>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no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Footer Placeholder 18">
            <a:extLst>
              <a:ext uri="{FF2B5EF4-FFF2-40B4-BE49-F238E27FC236}">
                <a16:creationId xmlns:a16="http://schemas.microsoft.com/office/drawing/2014/main" id="{78FB7437-7C5B-3349-969B-A5CA0953AB4F}"/>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8" name="Slide Number Placeholder 19">
            <a:extLst>
              <a:ext uri="{FF2B5EF4-FFF2-40B4-BE49-F238E27FC236}">
                <a16:creationId xmlns:a16="http://schemas.microsoft.com/office/drawing/2014/main" id="{BD009B38-DA55-0E46-B3EF-2137AA2FF93B}"/>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56903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398F-C4AA-4A6F-BBC0-D4802E1020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325460-D49A-4889-ACCC-C2FF62087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73077-FA91-4780-ADDC-D159C4EEB586}"/>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5" name="Footer Placeholder 4">
            <a:extLst>
              <a:ext uri="{FF2B5EF4-FFF2-40B4-BE49-F238E27FC236}">
                <a16:creationId xmlns:a16="http://schemas.microsoft.com/office/drawing/2014/main" id="{A0695960-4FE5-4EA9-B2CB-FB73180EB8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045820-0B23-464F-B1C2-5E2F85FBAAFF}"/>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1829726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py - Pink + Stroke ">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noAutofit/>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no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8" name="Straight Connector 7">
            <a:extLst>
              <a:ext uri="{FF2B5EF4-FFF2-40B4-BE49-F238E27FC236}">
                <a16:creationId xmlns:a16="http://schemas.microsoft.com/office/drawing/2014/main" id="{9DCABA1E-E6F4-FA40-8184-C759F34280B8}"/>
              </a:ext>
            </a:extLst>
          </p:cNvPr>
          <p:cNvCxnSpPr>
            <a:cxnSpLocks/>
          </p:cNvCxnSpPr>
          <p:nvPr userDrawn="1"/>
        </p:nvCxnSpPr>
        <p:spPr>
          <a:xfrm>
            <a:off x="387625"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0" name="Footer Placeholder 18">
            <a:extLst>
              <a:ext uri="{FF2B5EF4-FFF2-40B4-BE49-F238E27FC236}">
                <a16:creationId xmlns:a16="http://schemas.microsoft.com/office/drawing/2014/main" id="{8960696D-424E-8347-A2AA-53BEE1DDE6B3}"/>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3" name="Slide Number Placeholder 19">
            <a:extLst>
              <a:ext uri="{FF2B5EF4-FFF2-40B4-BE49-F238E27FC236}">
                <a16:creationId xmlns:a16="http://schemas.microsoft.com/office/drawing/2014/main" id="{92D073D5-DF81-494F-BE3E-00B9587FD924}"/>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57268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py - Two Col - Pink">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noAutofit/>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668617" cy="3811588"/>
          </a:xfrm>
          <a:prstGeom prst="rect">
            <a:avLst/>
          </a:prstGeom>
        </p:spPr>
        <p:txBody>
          <a:bodyPr>
            <a:noAutofit/>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668617" cy="381314"/>
          </a:xfrm>
          <a:prstGeom prst="rect">
            <a:avLst/>
          </a:prstGeom>
        </p:spPr>
        <p:txBody>
          <a:bodyPr>
            <a:noAutofit/>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282945"/>
            <a:ext cx="5668617" cy="381314"/>
          </a:xfrm>
          <a:prstGeom prst="rect">
            <a:avLst/>
          </a:prstGeom>
        </p:spPr>
        <p:txBody>
          <a:bodyPr>
            <a:noAutofit/>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5"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4"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3" name="Footer Placeholder 18">
            <a:extLst>
              <a:ext uri="{FF2B5EF4-FFF2-40B4-BE49-F238E27FC236}">
                <a16:creationId xmlns:a16="http://schemas.microsoft.com/office/drawing/2014/main" id="{E7894C56-2C4E-E74E-9372-892A34D5259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245FC142-666F-A043-AA68-974908D1838E}"/>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695401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rgbClr val="F7F1F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186EA7-E538-1047-A9D7-2B037C0CAF1E}"/>
              </a:ext>
            </a:extLst>
          </p:cNvPr>
          <p:cNvSpPr txBox="1">
            <a:spLocks/>
          </p:cNvSpPr>
          <p:nvPr userDrawn="1"/>
        </p:nvSpPr>
        <p:spPr>
          <a:xfrm>
            <a:off x="281609" y="245857"/>
            <a:ext cx="10515600" cy="483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a:solidFill>
                  <a:srgbClr val="1F3043"/>
                </a:solidFill>
                <a:latin typeface="Museo Sans 300" panose="02000000000000000000" charset="0"/>
                <a:ea typeface="+mj-ea"/>
                <a:cs typeface="+mj-cs"/>
              </a:defRPr>
            </a:lvl1pPr>
          </a:lstStyle>
          <a:p>
            <a:r>
              <a:rPr lang="en-US">
                <a:solidFill>
                  <a:srgbClr val="49234A"/>
                </a:solidFill>
                <a:latin typeface="Calibri" panose="020F0502020204030204" pitchFamily="34" charset="0"/>
                <a:cs typeface="Calibri" panose="020F0502020204030204" pitchFamily="34" charset="0"/>
              </a:rPr>
              <a:t>Contents</a:t>
            </a:r>
          </a:p>
        </p:txBody>
      </p:sp>
      <p:sp>
        <p:nvSpPr>
          <p:cNvPr id="8" name="Text Placeholder 2">
            <a:extLst>
              <a:ext uri="{FF2B5EF4-FFF2-40B4-BE49-F238E27FC236}">
                <a16:creationId xmlns:a16="http://schemas.microsoft.com/office/drawing/2014/main" id="{AE397942-A1AC-AB49-A7DF-9CB835205BB7}"/>
              </a:ext>
            </a:extLst>
          </p:cNvPr>
          <p:cNvSpPr>
            <a:spLocks noGrp="1"/>
          </p:cNvSpPr>
          <p:nvPr>
            <p:ph type="body" sz="half" idx="2"/>
          </p:nvPr>
        </p:nvSpPr>
        <p:spPr>
          <a:xfrm>
            <a:off x="281610"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15" name="Text Placeholder 2">
            <a:extLst>
              <a:ext uri="{FF2B5EF4-FFF2-40B4-BE49-F238E27FC236}">
                <a16:creationId xmlns:a16="http://schemas.microsoft.com/office/drawing/2014/main" id="{C4847D81-C636-A440-A9F5-6678ADCA7257}"/>
              </a:ext>
            </a:extLst>
          </p:cNvPr>
          <p:cNvSpPr>
            <a:spLocks noGrp="1"/>
          </p:cNvSpPr>
          <p:nvPr>
            <p:ph type="body" sz="half" idx="15"/>
          </p:nvPr>
        </p:nvSpPr>
        <p:spPr>
          <a:xfrm>
            <a:off x="4251828"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9" name="Footer Placeholder 18">
            <a:extLst>
              <a:ext uri="{FF2B5EF4-FFF2-40B4-BE49-F238E27FC236}">
                <a16:creationId xmlns:a16="http://schemas.microsoft.com/office/drawing/2014/main" id="{412BDB08-D063-164A-AC10-C1E1FC2817AC}"/>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1" name="Slide Number Placeholder 19">
            <a:extLst>
              <a:ext uri="{FF2B5EF4-FFF2-40B4-BE49-F238E27FC236}">
                <a16:creationId xmlns:a16="http://schemas.microsoft.com/office/drawing/2014/main" id="{DBDFC951-E926-8F40-AA12-358BDB7B49D3}"/>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900404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py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noAutofit/>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noAutofit/>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no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7" name="Straight Connector 6">
            <a:extLst>
              <a:ext uri="{FF2B5EF4-FFF2-40B4-BE49-F238E27FC236}">
                <a16:creationId xmlns:a16="http://schemas.microsoft.com/office/drawing/2014/main" id="{3E2BAB42-53D9-3C40-9043-D4F261482F8D}"/>
              </a:ext>
            </a:extLst>
          </p:cNvPr>
          <p:cNvCxnSpPr>
            <a:cxnSpLocks/>
          </p:cNvCxnSpPr>
          <p:nvPr userDrawn="1"/>
        </p:nvCxnSpPr>
        <p:spPr>
          <a:xfrm>
            <a:off x="387625"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8" name="Footer Placeholder 18">
            <a:extLst>
              <a:ext uri="{FF2B5EF4-FFF2-40B4-BE49-F238E27FC236}">
                <a16:creationId xmlns:a16="http://schemas.microsoft.com/office/drawing/2014/main" id="{F26762BE-2D19-9944-A642-90B3913A29AD}"/>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9" name="Slide Number Placeholder 19">
            <a:extLst>
              <a:ext uri="{FF2B5EF4-FFF2-40B4-BE49-F238E27FC236}">
                <a16:creationId xmlns:a16="http://schemas.microsoft.com/office/drawing/2014/main" id="{3C2CCE7A-0EDF-744A-BAE0-43F95D2C1D34}"/>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033623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py - Two Col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5"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4"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3" name="Footer Placeholder 18">
            <a:extLst>
              <a:ext uri="{FF2B5EF4-FFF2-40B4-BE49-F238E27FC236}">
                <a16:creationId xmlns:a16="http://schemas.microsoft.com/office/drawing/2014/main" id="{6C1A0BB9-ADC6-0D43-85BB-C6E85980B3AF}"/>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4A4500AA-8DBF-AE41-9E72-9452176DECC6}"/>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235402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ur background - White">
    <p:bg>
      <p:bgPr>
        <a:solidFill>
          <a:schemeClr val="bg1"/>
        </a:solidFill>
        <a:effectLst/>
      </p:bgPr>
    </p:bg>
    <p:spTree>
      <p:nvGrpSpPr>
        <p:cNvPr id="1" name=""/>
        <p:cNvGrpSpPr/>
        <p:nvPr/>
      </p:nvGrpSpPr>
      <p:grpSpPr>
        <a:xfrm>
          <a:off x="0" y="0"/>
          <a:ext cx="0" cy="0"/>
          <a:chOff x="0" y="0"/>
          <a:chExt cx="0" cy="0"/>
        </a:xfrm>
      </p:grpSpPr>
      <p:sp>
        <p:nvSpPr>
          <p:cNvPr id="5" name="Footer Placeholder 18">
            <a:extLst>
              <a:ext uri="{FF2B5EF4-FFF2-40B4-BE49-F238E27FC236}">
                <a16:creationId xmlns:a16="http://schemas.microsoft.com/office/drawing/2014/main" id="{00B9B507-B34D-C244-845A-533E7D2B1F1F}"/>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6" name="Slide Number Placeholder 19">
            <a:extLst>
              <a:ext uri="{FF2B5EF4-FFF2-40B4-BE49-F238E27FC236}">
                <a16:creationId xmlns:a16="http://schemas.microsoft.com/office/drawing/2014/main" id="{F6C6A25F-F2F8-CD42-AD98-D03C8A61B100}"/>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377300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Footer Placeholder 18">
            <a:extLst>
              <a:ext uri="{FF2B5EF4-FFF2-40B4-BE49-F238E27FC236}">
                <a16:creationId xmlns:a16="http://schemas.microsoft.com/office/drawing/2014/main" id="{D76F3C59-21D3-964D-B026-EDE191BF482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0" name="Slide Number Placeholder 19">
            <a:extLst>
              <a:ext uri="{FF2B5EF4-FFF2-40B4-BE49-F238E27FC236}">
                <a16:creationId xmlns:a16="http://schemas.microsoft.com/office/drawing/2014/main" id="{15899A96-A24A-BD4C-9383-C3937D3D02C6}"/>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689444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py - Two Col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2638049"/>
            <a:ext cx="3852241" cy="3811588"/>
          </a:xfrm>
          <a:prstGeom prst="rect">
            <a:avLst/>
          </a:prstGeom>
        </p:spPr>
        <p:txBody>
          <a:bodyPr>
            <a:normAutofit/>
          </a:bodyPr>
          <a:lstStyle>
            <a:lvl1pPr marL="0" indent="0">
              <a:buNone/>
              <a:defRPr sz="12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p:nvPr>
        </p:nvSpPr>
        <p:spPr>
          <a:xfrm>
            <a:off x="281609" y="1549645"/>
            <a:ext cx="5004766" cy="848142"/>
          </a:xfrm>
          <a:prstGeom prst="rect">
            <a:avLst/>
          </a:prstGeom>
        </p:spPr>
        <p:txBody>
          <a:bodyPr>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GB"/>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2638049"/>
            <a:ext cx="3852241" cy="3811588"/>
          </a:xfrm>
          <a:prstGeom prst="rect">
            <a:avLst/>
          </a:prstGeom>
        </p:spPr>
        <p:txBody>
          <a:bodyPr>
            <a:normAutofit/>
          </a:bodyPr>
          <a:lstStyle>
            <a:lvl1pPr marL="0" indent="0">
              <a:buNone/>
              <a:defRPr sz="12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549645"/>
            <a:ext cx="5004766" cy="848138"/>
          </a:xfrm>
          <a:prstGeom prst="rect">
            <a:avLst/>
          </a:prstGeom>
        </p:spPr>
        <p:txBody>
          <a:bodyPr>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0" name="Straight Connector 9">
            <a:extLst>
              <a:ext uri="{FF2B5EF4-FFF2-40B4-BE49-F238E27FC236}">
                <a16:creationId xmlns:a16="http://schemas.microsoft.com/office/drawing/2014/main" id="{FF0FC319-1E5D-2D4E-9C47-F848BEE24497}"/>
              </a:ext>
            </a:extLst>
          </p:cNvPr>
          <p:cNvCxnSpPr>
            <a:cxnSpLocks/>
          </p:cNvCxnSpPr>
          <p:nvPr userDrawn="1"/>
        </p:nvCxnSpPr>
        <p:spPr>
          <a:xfrm>
            <a:off x="368575" y="2517919"/>
            <a:ext cx="5562601" cy="0"/>
          </a:xfrm>
          <a:prstGeom prst="line">
            <a:avLst/>
          </a:prstGeom>
          <a:ln>
            <a:solidFill>
              <a:srgbClr val="0516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996B3E-46B9-234C-B966-9DF6EBD403A4}"/>
              </a:ext>
            </a:extLst>
          </p:cNvPr>
          <p:cNvCxnSpPr>
            <a:cxnSpLocks/>
          </p:cNvCxnSpPr>
          <p:nvPr userDrawn="1"/>
        </p:nvCxnSpPr>
        <p:spPr>
          <a:xfrm>
            <a:off x="6325427" y="2517919"/>
            <a:ext cx="5562601" cy="0"/>
          </a:xfrm>
          <a:prstGeom prst="line">
            <a:avLst/>
          </a:prstGeom>
          <a:ln>
            <a:solidFill>
              <a:srgbClr val="051641"/>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FDC0F75-15B6-477B-9E96-58E1E4CE4D68}"/>
              </a:ext>
            </a:extLst>
          </p:cNvPr>
          <p:cNvSpPr>
            <a:spLocks noGrp="1"/>
          </p:cNvSpPr>
          <p:nvPr>
            <p:ph type="body" sz="half" idx="20" hasCustomPrompt="1"/>
          </p:nvPr>
        </p:nvSpPr>
        <p:spPr>
          <a:xfrm>
            <a:off x="281609" y="852505"/>
            <a:ext cx="5960165" cy="615679"/>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4" name="Footer Placeholder 18">
            <a:extLst>
              <a:ext uri="{FF2B5EF4-FFF2-40B4-BE49-F238E27FC236}">
                <a16:creationId xmlns:a16="http://schemas.microsoft.com/office/drawing/2014/main" id="{CA6C031D-41A0-334C-A21F-A88C5CB3900D}"/>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6FB61603-7A9F-F643-822C-88FE883A5985}"/>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711942912"/>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py-Three Col-White + 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81005" y="1563076"/>
            <a:ext cx="3629991" cy="743069"/>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56664" y="1563077"/>
            <a:ext cx="3629991" cy="74306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847815"/>
            <a:ext cx="11642725" cy="562861"/>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Text Placeholder 14">
            <a:extLst>
              <a:ext uri="{FF2B5EF4-FFF2-40B4-BE49-F238E27FC236}">
                <a16:creationId xmlns:a16="http://schemas.microsoft.com/office/drawing/2014/main" id="{FDA6F05A-8F5C-4BA4-B941-1284668077C7}"/>
              </a:ext>
            </a:extLst>
          </p:cNvPr>
          <p:cNvSpPr>
            <a:spLocks noGrp="1"/>
          </p:cNvSpPr>
          <p:nvPr>
            <p:ph type="body" sz="quarter" idx="20"/>
          </p:nvPr>
        </p:nvSpPr>
        <p:spPr>
          <a:xfrm>
            <a:off x="252413" y="2424895"/>
            <a:ext cx="3630612" cy="3066778"/>
          </a:xfrm>
        </p:spPr>
        <p:txBody>
          <a:bodyPr>
            <a:normAutofit/>
          </a:bodyPr>
          <a:lstStyle>
            <a:lvl1pPr marL="0" indent="0">
              <a:buNone/>
              <a:defRPr sz="1200">
                <a:solidFill>
                  <a:srgbClr val="49234A"/>
                </a:solidFill>
              </a:defRPr>
            </a:lvl1pPr>
            <a:lvl2pPr>
              <a:buNone/>
              <a:defRPr sz="1200">
                <a:solidFill>
                  <a:srgbClr val="49234A"/>
                </a:solidFill>
              </a:defRPr>
            </a:lvl2pPr>
          </a:lstStyle>
          <a:p>
            <a:pPr lvl="0"/>
            <a:r>
              <a:rPr lang="en-US"/>
              <a:t>Click to edit Master text styles</a:t>
            </a:r>
          </a:p>
          <a:p>
            <a:pPr lvl="1"/>
            <a:endParaRPr lang="en-GB"/>
          </a:p>
        </p:txBody>
      </p:sp>
      <p:sp>
        <p:nvSpPr>
          <p:cNvPr id="21" name="Text Placeholder 14">
            <a:extLst>
              <a:ext uri="{FF2B5EF4-FFF2-40B4-BE49-F238E27FC236}">
                <a16:creationId xmlns:a16="http://schemas.microsoft.com/office/drawing/2014/main" id="{059569DD-B0CB-4661-8D38-23BDDCF3E517}"/>
              </a:ext>
            </a:extLst>
          </p:cNvPr>
          <p:cNvSpPr>
            <a:spLocks noGrp="1"/>
          </p:cNvSpPr>
          <p:nvPr>
            <p:ph type="body" sz="quarter" idx="21"/>
          </p:nvPr>
        </p:nvSpPr>
        <p:spPr>
          <a:xfrm>
            <a:off x="4258159" y="2424895"/>
            <a:ext cx="3630612" cy="3066778"/>
          </a:xfrm>
        </p:spPr>
        <p:txBody>
          <a:bodyPr>
            <a:normAutofit/>
          </a:bodyPr>
          <a:lstStyle>
            <a:lvl1pPr marL="0" indent="0">
              <a:buNone/>
              <a:defRPr sz="1200">
                <a:solidFill>
                  <a:srgbClr val="49234A"/>
                </a:solidFill>
              </a:defRPr>
            </a:lvl1pPr>
            <a:lvl2pPr>
              <a:buNone/>
              <a:defRPr sz="1200">
                <a:solidFill>
                  <a:srgbClr val="49234A"/>
                </a:solidFill>
              </a:defRPr>
            </a:lvl2pPr>
          </a:lstStyle>
          <a:p>
            <a:pPr lvl="0"/>
            <a:r>
              <a:rPr lang="en-US"/>
              <a:t>Click to edit Master text styles</a:t>
            </a:r>
          </a:p>
          <a:p>
            <a:pPr lvl="1"/>
            <a:endParaRPr lang="en-GB"/>
          </a:p>
        </p:txBody>
      </p:sp>
      <p:sp>
        <p:nvSpPr>
          <p:cNvPr id="22" name="Text Placeholder 14">
            <a:extLst>
              <a:ext uri="{FF2B5EF4-FFF2-40B4-BE49-F238E27FC236}">
                <a16:creationId xmlns:a16="http://schemas.microsoft.com/office/drawing/2014/main" id="{AF8EAE66-8AC2-4985-A5E6-9143FA8912AF}"/>
              </a:ext>
            </a:extLst>
          </p:cNvPr>
          <p:cNvSpPr>
            <a:spLocks noGrp="1"/>
          </p:cNvSpPr>
          <p:nvPr>
            <p:ph type="body" sz="quarter" idx="22"/>
          </p:nvPr>
        </p:nvSpPr>
        <p:spPr>
          <a:xfrm>
            <a:off x="8236510" y="2424895"/>
            <a:ext cx="3630612" cy="3066778"/>
          </a:xfrm>
        </p:spPr>
        <p:txBody>
          <a:bodyPr>
            <a:normAutofit/>
          </a:bodyPr>
          <a:lstStyle>
            <a:lvl1pPr marL="0" indent="0">
              <a:buNone/>
              <a:defRPr sz="1200">
                <a:solidFill>
                  <a:srgbClr val="49234A"/>
                </a:solidFill>
              </a:defRPr>
            </a:lvl1pPr>
            <a:lvl2pPr>
              <a:defRPr sz="1200">
                <a:solidFill>
                  <a:srgbClr val="49234A"/>
                </a:solidFill>
              </a:defRPr>
            </a:lvl2pPr>
          </a:lstStyle>
          <a:p>
            <a:pPr lvl="0"/>
            <a:r>
              <a:rPr lang="en-US"/>
              <a:t>Click to edit Master text styles</a:t>
            </a:r>
          </a:p>
          <a:p>
            <a:pPr lvl="1"/>
            <a:endParaRPr lang="en-GB"/>
          </a:p>
        </p:txBody>
      </p:sp>
      <p:sp>
        <p:nvSpPr>
          <p:cNvPr id="18" name="Footer Placeholder 18">
            <a:extLst>
              <a:ext uri="{FF2B5EF4-FFF2-40B4-BE49-F238E27FC236}">
                <a16:creationId xmlns:a16="http://schemas.microsoft.com/office/drawing/2014/main" id="{10318F7F-5B0C-604F-B33F-DADE8BDCDF6B}"/>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25" name="Slide Number Placeholder 19">
            <a:extLst>
              <a:ext uri="{FF2B5EF4-FFF2-40B4-BE49-F238E27FC236}">
                <a16:creationId xmlns:a16="http://schemas.microsoft.com/office/drawing/2014/main" id="{28192AF5-B153-E942-9879-5002D3A2A5BE}"/>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48195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py - Three Col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81005"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56664"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847815"/>
            <a:ext cx="11642725" cy="562861"/>
          </a:xfrm>
          <a:prstGeom prst="rect">
            <a:avLst/>
          </a:prstGeom>
        </p:spPr>
        <p:txBody>
          <a:bodyPr/>
          <a:lstStyle>
            <a:lvl1pPr marL="0" indent="0">
              <a:buNone/>
              <a:defRPr i="0">
                <a:solidFill>
                  <a:srgbClr val="4923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Text Placeholder 14">
            <a:extLst>
              <a:ext uri="{FF2B5EF4-FFF2-40B4-BE49-F238E27FC236}">
                <a16:creationId xmlns:a16="http://schemas.microsoft.com/office/drawing/2014/main" id="{FDA6F05A-8F5C-4BA4-B941-1284668077C7}"/>
              </a:ext>
            </a:extLst>
          </p:cNvPr>
          <p:cNvSpPr>
            <a:spLocks noGrp="1"/>
          </p:cNvSpPr>
          <p:nvPr>
            <p:ph type="body" sz="quarter" idx="20"/>
          </p:nvPr>
        </p:nvSpPr>
        <p:spPr>
          <a:xfrm>
            <a:off x="252413" y="2415667"/>
            <a:ext cx="3630612" cy="4000373"/>
          </a:xfrm>
        </p:spPr>
        <p:txBody>
          <a:bodyPr>
            <a:noAutofit/>
          </a:bodyPr>
          <a:lstStyle>
            <a:lvl1pPr marL="0" indent="0">
              <a:buNone/>
              <a:defRPr sz="1200"/>
            </a:lvl1pPr>
            <a:lvl2pPr>
              <a:buNone/>
              <a:defRPr sz="1200"/>
            </a:lvl2pPr>
          </a:lstStyle>
          <a:p>
            <a:pPr lvl="0"/>
            <a:r>
              <a:rPr lang="en-US"/>
              <a:t>Click to edit Master text styles</a:t>
            </a:r>
          </a:p>
          <a:p>
            <a:pPr lvl="1"/>
            <a:endParaRPr lang="en-GB"/>
          </a:p>
        </p:txBody>
      </p:sp>
      <p:sp>
        <p:nvSpPr>
          <p:cNvPr id="21" name="Text Placeholder 14">
            <a:extLst>
              <a:ext uri="{FF2B5EF4-FFF2-40B4-BE49-F238E27FC236}">
                <a16:creationId xmlns:a16="http://schemas.microsoft.com/office/drawing/2014/main" id="{059569DD-B0CB-4661-8D38-23BDDCF3E517}"/>
              </a:ext>
            </a:extLst>
          </p:cNvPr>
          <p:cNvSpPr>
            <a:spLocks noGrp="1"/>
          </p:cNvSpPr>
          <p:nvPr>
            <p:ph type="body" sz="quarter" idx="21"/>
          </p:nvPr>
        </p:nvSpPr>
        <p:spPr>
          <a:xfrm>
            <a:off x="4258159" y="2415667"/>
            <a:ext cx="3630612" cy="4000373"/>
          </a:xfrm>
        </p:spPr>
        <p:txBody>
          <a:bodyPr>
            <a:noAutofit/>
          </a:bodyPr>
          <a:lstStyle>
            <a:lvl1pPr marL="0" indent="0">
              <a:buNone/>
              <a:defRPr sz="1200"/>
            </a:lvl1pPr>
            <a:lvl2pPr>
              <a:buNone/>
              <a:defRPr sz="1200"/>
            </a:lvl2pPr>
          </a:lstStyle>
          <a:p>
            <a:pPr lvl="0"/>
            <a:r>
              <a:rPr lang="en-US"/>
              <a:t>Click to edit Master text styles</a:t>
            </a:r>
          </a:p>
          <a:p>
            <a:pPr lvl="1"/>
            <a:endParaRPr lang="en-GB"/>
          </a:p>
        </p:txBody>
      </p:sp>
      <p:sp>
        <p:nvSpPr>
          <p:cNvPr id="22" name="Text Placeholder 14">
            <a:extLst>
              <a:ext uri="{FF2B5EF4-FFF2-40B4-BE49-F238E27FC236}">
                <a16:creationId xmlns:a16="http://schemas.microsoft.com/office/drawing/2014/main" id="{AF8EAE66-8AC2-4985-A5E6-9143FA8912AF}"/>
              </a:ext>
            </a:extLst>
          </p:cNvPr>
          <p:cNvSpPr>
            <a:spLocks noGrp="1"/>
          </p:cNvSpPr>
          <p:nvPr>
            <p:ph type="body" sz="quarter" idx="22"/>
          </p:nvPr>
        </p:nvSpPr>
        <p:spPr>
          <a:xfrm>
            <a:off x="8236510" y="2415667"/>
            <a:ext cx="3630612" cy="4000373"/>
          </a:xfrm>
        </p:spPr>
        <p:txBody>
          <a:bodyPr>
            <a:noAutofit/>
          </a:bodyPr>
          <a:lstStyle>
            <a:lvl1pPr marL="0" indent="0">
              <a:buNone/>
              <a:defRPr sz="1200"/>
            </a:lvl1pPr>
            <a:lvl2pPr>
              <a:defRPr sz="1200"/>
            </a:lvl2pPr>
          </a:lstStyle>
          <a:p>
            <a:pPr lvl="0"/>
            <a:r>
              <a:rPr lang="en-US"/>
              <a:t>Click to edit Master text styles</a:t>
            </a:r>
          </a:p>
          <a:p>
            <a:pPr lvl="1"/>
            <a:endParaRPr lang="en-GB"/>
          </a:p>
        </p:txBody>
      </p:sp>
      <p:sp>
        <p:nvSpPr>
          <p:cNvPr id="13" name="Footer Placeholder 18">
            <a:extLst>
              <a:ext uri="{FF2B5EF4-FFF2-40B4-BE49-F238E27FC236}">
                <a16:creationId xmlns:a16="http://schemas.microsoft.com/office/drawing/2014/main" id="{CB9C5AB8-54D6-C940-8F55-E878406F5FDD}"/>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C380D06C-29D4-9A40-A206-3ED8FE33B0B6}"/>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28060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DC1B-132F-4272-AFE9-E101E9BFA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C8769A-FDEA-44FF-A3B6-9A19E74105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7ABE12-0656-4494-B3E4-B796CC4FD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DDAFDB-F51C-4A2E-A9B7-2D5806153769}"/>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6" name="Footer Placeholder 5">
            <a:extLst>
              <a:ext uri="{FF2B5EF4-FFF2-40B4-BE49-F238E27FC236}">
                <a16:creationId xmlns:a16="http://schemas.microsoft.com/office/drawing/2014/main" id="{994F5027-494C-4EC6-BC14-6784DF30AF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4E6804-173C-48A3-9508-575FBC6C0F09}"/>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588428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 Three Col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58750" y="262088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258146" y="262088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5"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233805" y="262088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Footer Placeholder 18">
            <a:extLst>
              <a:ext uri="{FF2B5EF4-FFF2-40B4-BE49-F238E27FC236}">
                <a16:creationId xmlns:a16="http://schemas.microsoft.com/office/drawing/2014/main" id="{4CD31C93-0E76-0F4B-B233-1BDC0BF9FFF0}"/>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21" name="Slide Number Placeholder 19">
            <a:extLst>
              <a:ext uri="{FF2B5EF4-FFF2-40B4-BE49-F238E27FC236}">
                <a16:creationId xmlns:a16="http://schemas.microsoft.com/office/drawing/2014/main" id="{6D7042BF-5082-764B-B04F-2812416C548D}"/>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699990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 + Su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58750"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258146"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5"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233805"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7" name="Text Placeholder 6">
            <a:extLst>
              <a:ext uri="{FF2B5EF4-FFF2-40B4-BE49-F238E27FC236}">
                <a16:creationId xmlns:a16="http://schemas.microsoft.com/office/drawing/2014/main" id="{167E2CCC-B0C6-482B-B623-BE8B9DCD0FF7}"/>
              </a:ext>
            </a:extLst>
          </p:cNvPr>
          <p:cNvSpPr>
            <a:spLocks noGrp="1"/>
          </p:cNvSpPr>
          <p:nvPr>
            <p:ph type="body" sz="quarter" idx="17" hasCustomPrompt="1"/>
          </p:nvPr>
        </p:nvSpPr>
        <p:spPr>
          <a:xfrm>
            <a:off x="268288" y="1905136"/>
            <a:ext cx="11642725" cy="444029"/>
          </a:xfrm>
          <a:prstGeom prst="rect">
            <a:avLst/>
          </a:prstGeom>
        </p:spPr>
        <p:txBody>
          <a:bodyPr/>
          <a:lstStyle>
            <a:lvl1pPr marL="0" indent="0">
              <a:buNone/>
              <a:defRPr>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Offering Access</a:t>
            </a:r>
          </a:p>
        </p:txBody>
      </p:sp>
      <p:sp>
        <p:nvSpPr>
          <p:cNvPr id="21" name="Footer Placeholder 18">
            <a:extLst>
              <a:ext uri="{FF2B5EF4-FFF2-40B4-BE49-F238E27FC236}">
                <a16:creationId xmlns:a16="http://schemas.microsoft.com/office/drawing/2014/main" id="{1ADDEEEE-F38B-824F-B6D4-37DED6B17D2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22" name="Slide Number Placeholder 19">
            <a:extLst>
              <a:ext uri="{FF2B5EF4-FFF2-40B4-BE49-F238E27FC236}">
                <a16:creationId xmlns:a16="http://schemas.microsoft.com/office/drawing/2014/main" id="{95A8177F-D228-6240-A7F5-E38C375A6184}"/>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563503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py - Three Col + Icons  - Charco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836162"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835558"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5"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811217"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7" name="Text Placeholder 6">
            <a:extLst>
              <a:ext uri="{FF2B5EF4-FFF2-40B4-BE49-F238E27FC236}">
                <a16:creationId xmlns:a16="http://schemas.microsoft.com/office/drawing/2014/main" id="{167E2CCC-B0C6-482B-B623-BE8B9DCD0FF7}"/>
              </a:ext>
            </a:extLst>
          </p:cNvPr>
          <p:cNvSpPr>
            <a:spLocks noGrp="1"/>
          </p:cNvSpPr>
          <p:nvPr>
            <p:ph type="body" sz="quarter" idx="17" hasCustomPrompt="1"/>
          </p:nvPr>
        </p:nvSpPr>
        <p:spPr>
          <a:xfrm>
            <a:off x="268288" y="1905136"/>
            <a:ext cx="11642725" cy="444029"/>
          </a:xfrm>
          <a:prstGeom prst="rect">
            <a:avLst/>
          </a:prstGeom>
        </p:spPr>
        <p:txBody>
          <a:bodyPr/>
          <a:lstStyle>
            <a:lvl1pPr marL="0" indent="0">
              <a:buNone/>
              <a:defRPr>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Offering Access</a:t>
            </a:r>
          </a:p>
        </p:txBody>
      </p:sp>
      <p:sp>
        <p:nvSpPr>
          <p:cNvPr id="21" name="Footer Placeholder 18">
            <a:extLst>
              <a:ext uri="{FF2B5EF4-FFF2-40B4-BE49-F238E27FC236}">
                <a16:creationId xmlns:a16="http://schemas.microsoft.com/office/drawing/2014/main" id="{325FA670-515C-8141-9597-3ADDC2B5F9DF}"/>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22" name="Slide Number Placeholder 19">
            <a:extLst>
              <a:ext uri="{FF2B5EF4-FFF2-40B4-BE49-F238E27FC236}">
                <a16:creationId xmlns:a16="http://schemas.microsoft.com/office/drawing/2014/main" id="{6553578E-5B04-D847-8FC8-669C6893C317}"/>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312028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ad - Cop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9750"/>
            <a:ext cx="4326877" cy="1811045"/>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99831" y="1295959"/>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6272255" y="1809750"/>
            <a:ext cx="4326877" cy="1811045"/>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6281255" y="1295959"/>
            <a:ext cx="5612028"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691779"/>
            <a:ext cx="6958011"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3" name="Text Placeholder 3">
            <a:extLst>
              <a:ext uri="{FF2B5EF4-FFF2-40B4-BE49-F238E27FC236}">
                <a16:creationId xmlns:a16="http://schemas.microsoft.com/office/drawing/2014/main" id="{A8332F22-C91A-432D-A33C-AD6771EC8D8C}"/>
              </a:ext>
            </a:extLst>
          </p:cNvPr>
          <p:cNvSpPr>
            <a:spLocks noGrp="1"/>
          </p:cNvSpPr>
          <p:nvPr>
            <p:ph type="body" sz="half" idx="17" hasCustomPrompt="1"/>
          </p:nvPr>
        </p:nvSpPr>
        <p:spPr>
          <a:xfrm>
            <a:off x="281611" y="4425951"/>
            <a:ext cx="4326875" cy="2173492"/>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5" name="Text Placeholder 3">
            <a:extLst>
              <a:ext uri="{FF2B5EF4-FFF2-40B4-BE49-F238E27FC236}">
                <a16:creationId xmlns:a16="http://schemas.microsoft.com/office/drawing/2014/main" id="{55A96507-48A5-43FE-8626-A13F09C1BA8F}"/>
              </a:ext>
            </a:extLst>
          </p:cNvPr>
          <p:cNvSpPr>
            <a:spLocks noGrp="1"/>
          </p:cNvSpPr>
          <p:nvPr>
            <p:ph type="body" sz="half" idx="18" hasCustomPrompt="1"/>
          </p:nvPr>
        </p:nvSpPr>
        <p:spPr>
          <a:xfrm>
            <a:off x="299831" y="3912159"/>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1" name="Text Placeholder 3">
            <a:extLst>
              <a:ext uri="{FF2B5EF4-FFF2-40B4-BE49-F238E27FC236}">
                <a16:creationId xmlns:a16="http://schemas.microsoft.com/office/drawing/2014/main" id="{6AD3AB69-DE11-448B-8B5B-16CD6844E502}"/>
              </a:ext>
            </a:extLst>
          </p:cNvPr>
          <p:cNvSpPr>
            <a:spLocks noGrp="1"/>
          </p:cNvSpPr>
          <p:nvPr>
            <p:ph type="body" sz="half" idx="19" hasCustomPrompt="1"/>
          </p:nvPr>
        </p:nvSpPr>
        <p:spPr>
          <a:xfrm>
            <a:off x="6272255" y="4425951"/>
            <a:ext cx="4306845" cy="2173492"/>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30" name="Text Placeholder 3">
            <a:extLst>
              <a:ext uri="{FF2B5EF4-FFF2-40B4-BE49-F238E27FC236}">
                <a16:creationId xmlns:a16="http://schemas.microsoft.com/office/drawing/2014/main" id="{B01BEACB-5320-44A1-AFEE-2A8638E8E0D3}"/>
              </a:ext>
            </a:extLst>
          </p:cNvPr>
          <p:cNvSpPr>
            <a:spLocks noGrp="1"/>
          </p:cNvSpPr>
          <p:nvPr>
            <p:ph type="body" sz="half" idx="20" hasCustomPrompt="1"/>
          </p:nvPr>
        </p:nvSpPr>
        <p:spPr>
          <a:xfrm>
            <a:off x="6298372" y="3913032"/>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4" name="Footer Placeholder 18">
            <a:extLst>
              <a:ext uri="{FF2B5EF4-FFF2-40B4-BE49-F238E27FC236}">
                <a16:creationId xmlns:a16="http://schemas.microsoft.com/office/drawing/2014/main" id="{F2F84BB9-68AD-4B41-BC56-0439D315AD9C}"/>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7" name="Slide Number Placeholder 19">
            <a:extLst>
              <a:ext uri="{FF2B5EF4-FFF2-40B4-BE49-F238E27FC236}">
                <a16:creationId xmlns:a16="http://schemas.microsoft.com/office/drawing/2014/main" id="{F3A7B945-0AA1-9440-990D-450105CB33E2}"/>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4283635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75097"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75097" y="901700"/>
            <a:ext cx="2015206" cy="762559"/>
          </a:xfrm>
          <a:prstGeom prst="rect">
            <a:avLst/>
          </a:prstGeom>
          <a:solidFill>
            <a:srgbClr val="051641"/>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8" name="Text Placeholder 3">
            <a:extLst>
              <a:ext uri="{FF2B5EF4-FFF2-40B4-BE49-F238E27FC236}">
                <a16:creationId xmlns:a16="http://schemas.microsoft.com/office/drawing/2014/main" id="{D165EB2E-46A3-41DF-81EF-E42E3BBD8945}"/>
              </a:ext>
            </a:extLst>
          </p:cNvPr>
          <p:cNvSpPr>
            <a:spLocks noGrp="1"/>
          </p:cNvSpPr>
          <p:nvPr>
            <p:ph type="body" sz="half" idx="12" hasCustomPrompt="1"/>
          </p:nvPr>
        </p:nvSpPr>
        <p:spPr>
          <a:xfrm>
            <a:off x="2688097" y="901700"/>
            <a:ext cx="2015206" cy="762559"/>
          </a:xfrm>
          <a:prstGeom prst="rect">
            <a:avLst/>
          </a:prstGeom>
          <a:solidFill>
            <a:srgbClr val="1F3043"/>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9" name="Text Placeholder 3">
            <a:extLst>
              <a:ext uri="{FF2B5EF4-FFF2-40B4-BE49-F238E27FC236}">
                <a16:creationId xmlns:a16="http://schemas.microsoft.com/office/drawing/2014/main" id="{13252E5A-44F2-4E12-893D-4E9AEEE1C3F5}"/>
              </a:ext>
            </a:extLst>
          </p:cNvPr>
          <p:cNvSpPr>
            <a:spLocks noGrp="1"/>
          </p:cNvSpPr>
          <p:nvPr>
            <p:ph type="body" sz="half" idx="13" hasCustomPrompt="1"/>
          </p:nvPr>
        </p:nvSpPr>
        <p:spPr>
          <a:xfrm>
            <a:off x="5101097" y="901700"/>
            <a:ext cx="2015206" cy="762559"/>
          </a:xfrm>
          <a:prstGeom prst="rect">
            <a:avLst/>
          </a:prstGeom>
          <a:solidFill>
            <a:srgbClr val="4E9EA7"/>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0" name="Text Placeholder 3">
            <a:extLst>
              <a:ext uri="{FF2B5EF4-FFF2-40B4-BE49-F238E27FC236}">
                <a16:creationId xmlns:a16="http://schemas.microsoft.com/office/drawing/2014/main" id="{3979C9C5-286B-41DA-A483-960D60890133}"/>
              </a:ext>
            </a:extLst>
          </p:cNvPr>
          <p:cNvSpPr>
            <a:spLocks noGrp="1"/>
          </p:cNvSpPr>
          <p:nvPr>
            <p:ph type="body" sz="half" idx="14" hasCustomPrompt="1"/>
          </p:nvPr>
        </p:nvSpPr>
        <p:spPr>
          <a:xfrm>
            <a:off x="7514097" y="901700"/>
            <a:ext cx="2015206" cy="762559"/>
          </a:xfrm>
          <a:prstGeom prst="rect">
            <a:avLst/>
          </a:prstGeom>
          <a:solidFill>
            <a:srgbClr val="FACF5A"/>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1" name="Text Placeholder 3">
            <a:extLst>
              <a:ext uri="{FF2B5EF4-FFF2-40B4-BE49-F238E27FC236}">
                <a16:creationId xmlns:a16="http://schemas.microsoft.com/office/drawing/2014/main" id="{A3230F9E-AC15-4037-B94F-6F78224F04EF}"/>
              </a:ext>
            </a:extLst>
          </p:cNvPr>
          <p:cNvSpPr>
            <a:spLocks noGrp="1"/>
          </p:cNvSpPr>
          <p:nvPr>
            <p:ph type="body" sz="half" idx="15" hasCustomPrompt="1"/>
          </p:nvPr>
        </p:nvSpPr>
        <p:spPr>
          <a:xfrm>
            <a:off x="9927097" y="901700"/>
            <a:ext cx="2015206" cy="762559"/>
          </a:xfrm>
          <a:prstGeom prst="rect">
            <a:avLst/>
          </a:prstGeom>
          <a:solidFill>
            <a:srgbClr val="F2B4B8"/>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2" name="Text Placeholder 3">
            <a:extLst>
              <a:ext uri="{FF2B5EF4-FFF2-40B4-BE49-F238E27FC236}">
                <a16:creationId xmlns:a16="http://schemas.microsoft.com/office/drawing/2014/main" id="{1336C3F8-A65E-4E31-ADDC-BD0BF280CDCE}"/>
              </a:ext>
            </a:extLst>
          </p:cNvPr>
          <p:cNvSpPr>
            <a:spLocks noGrp="1"/>
          </p:cNvSpPr>
          <p:nvPr>
            <p:ph type="body" sz="half" idx="16" hasCustomPrompt="1"/>
          </p:nvPr>
        </p:nvSpPr>
        <p:spPr>
          <a:xfrm>
            <a:off x="2688096"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23" name="Text Placeholder 3">
            <a:extLst>
              <a:ext uri="{FF2B5EF4-FFF2-40B4-BE49-F238E27FC236}">
                <a16:creationId xmlns:a16="http://schemas.microsoft.com/office/drawing/2014/main" id="{BF2CA481-F657-498F-AD57-755CBC6106F2}"/>
              </a:ext>
            </a:extLst>
          </p:cNvPr>
          <p:cNvSpPr>
            <a:spLocks noGrp="1"/>
          </p:cNvSpPr>
          <p:nvPr>
            <p:ph type="body" sz="half" idx="17" hasCustomPrompt="1"/>
          </p:nvPr>
        </p:nvSpPr>
        <p:spPr>
          <a:xfrm>
            <a:off x="5101095"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24" name="Text Placeholder 3">
            <a:extLst>
              <a:ext uri="{FF2B5EF4-FFF2-40B4-BE49-F238E27FC236}">
                <a16:creationId xmlns:a16="http://schemas.microsoft.com/office/drawing/2014/main" id="{6B2558EE-A623-4D18-BD54-FB2791E6E9E9}"/>
              </a:ext>
            </a:extLst>
          </p:cNvPr>
          <p:cNvSpPr>
            <a:spLocks noGrp="1"/>
          </p:cNvSpPr>
          <p:nvPr>
            <p:ph type="body" sz="half" idx="18" hasCustomPrompt="1"/>
          </p:nvPr>
        </p:nvSpPr>
        <p:spPr>
          <a:xfrm>
            <a:off x="7514094"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25" name="Text Placeholder 3">
            <a:extLst>
              <a:ext uri="{FF2B5EF4-FFF2-40B4-BE49-F238E27FC236}">
                <a16:creationId xmlns:a16="http://schemas.microsoft.com/office/drawing/2014/main" id="{378B62E6-7D5F-4EA0-8314-55EFD14098F3}"/>
              </a:ext>
            </a:extLst>
          </p:cNvPr>
          <p:cNvSpPr>
            <a:spLocks noGrp="1"/>
          </p:cNvSpPr>
          <p:nvPr>
            <p:ph type="body" sz="half" idx="19" hasCustomPrompt="1"/>
          </p:nvPr>
        </p:nvSpPr>
        <p:spPr>
          <a:xfrm>
            <a:off x="9927093"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5" name="Footer Placeholder 18">
            <a:extLst>
              <a:ext uri="{FF2B5EF4-FFF2-40B4-BE49-F238E27FC236}">
                <a16:creationId xmlns:a16="http://schemas.microsoft.com/office/drawing/2014/main" id="{E81FE839-4E65-C847-BFC9-F339C0090078}"/>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6" name="Slide Number Placeholder 19">
            <a:extLst>
              <a:ext uri="{FF2B5EF4-FFF2-40B4-BE49-F238E27FC236}">
                <a16:creationId xmlns:a16="http://schemas.microsoft.com/office/drawing/2014/main" id="{E92491B9-B423-2742-B3C0-BD1A977B8E38}"/>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24838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tatem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268B-9D45-3A4D-80D0-04BA0A709B2E}"/>
              </a:ext>
            </a:extLst>
          </p:cNvPr>
          <p:cNvSpPr>
            <a:spLocks noGrp="1"/>
          </p:cNvSpPr>
          <p:nvPr>
            <p:ph type="title"/>
          </p:nvPr>
        </p:nvSpPr>
        <p:spPr>
          <a:xfrm>
            <a:off x="281608" y="2334465"/>
            <a:ext cx="11561203" cy="1154457"/>
          </a:xfrm>
          <a:prstGeom prst="rect">
            <a:avLst/>
          </a:prstGeom>
        </p:spPr>
        <p:txBody>
          <a:bodyPr anchor="b"/>
          <a:lstStyle>
            <a:lvl1pPr algn="ctr">
              <a:defRPr sz="6000">
                <a:solidFill>
                  <a:srgbClr val="49234A"/>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5A103-0DDF-9E4B-BAAF-F86896F9FF7C}"/>
              </a:ext>
            </a:extLst>
          </p:cNvPr>
          <p:cNvSpPr>
            <a:spLocks noGrp="1"/>
          </p:cNvSpPr>
          <p:nvPr>
            <p:ph type="body" idx="1"/>
          </p:nvPr>
        </p:nvSpPr>
        <p:spPr>
          <a:xfrm>
            <a:off x="281608" y="3486962"/>
            <a:ext cx="11561203" cy="1541186"/>
          </a:xfrm>
          <a:prstGeom prst="rect">
            <a:avLst/>
          </a:prstGeom>
        </p:spPr>
        <p:txBody>
          <a:bodyPr/>
          <a:lstStyle>
            <a:lvl1pPr marL="0" indent="0" algn="ctr">
              <a:buNone/>
              <a:defRPr sz="2400" b="0" i="0">
                <a:solidFill>
                  <a:schemeClr val="tx1">
                    <a:tint val="75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18">
            <a:extLst>
              <a:ext uri="{FF2B5EF4-FFF2-40B4-BE49-F238E27FC236}">
                <a16:creationId xmlns:a16="http://schemas.microsoft.com/office/drawing/2014/main" id="{1403A0A0-CEA8-0D4D-8CB8-100A6D7ED9E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7" name="Slide Number Placeholder 19">
            <a:extLst>
              <a:ext uri="{FF2B5EF4-FFF2-40B4-BE49-F238E27FC236}">
                <a16:creationId xmlns:a16="http://schemas.microsoft.com/office/drawing/2014/main" id="{401F3EA9-B41D-624C-B21C-5544FBD6DADF}"/>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11616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extured Title Slide - Purple">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09268B-9D45-3A4D-80D0-04BA0A709B2E}"/>
              </a:ext>
            </a:extLst>
          </p:cNvPr>
          <p:cNvSpPr>
            <a:spLocks noGrp="1"/>
          </p:cNvSpPr>
          <p:nvPr>
            <p:ph type="title"/>
          </p:nvPr>
        </p:nvSpPr>
        <p:spPr>
          <a:xfrm>
            <a:off x="281609" y="2432118"/>
            <a:ext cx="11516814" cy="1136702"/>
          </a:xfrm>
          <a:prstGeom prst="rect">
            <a:avLst/>
          </a:prstGeom>
        </p:spPr>
        <p:txBody>
          <a:bodyPr anchor="b">
            <a:noAutofit/>
          </a:bodyPr>
          <a:lstStyle>
            <a:lvl1pPr algn="r">
              <a:defRPr sz="5000">
                <a:solidFill>
                  <a:srgbClr val="EBDAE9"/>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5A103-0DDF-9E4B-BAAF-F86896F9FF7C}"/>
              </a:ext>
            </a:extLst>
          </p:cNvPr>
          <p:cNvSpPr>
            <a:spLocks noGrp="1"/>
          </p:cNvSpPr>
          <p:nvPr>
            <p:ph type="body" idx="1"/>
          </p:nvPr>
        </p:nvSpPr>
        <p:spPr>
          <a:xfrm>
            <a:off x="281609" y="3584614"/>
            <a:ext cx="11516814" cy="1517483"/>
          </a:xfrm>
          <a:prstGeom prst="rect">
            <a:avLst/>
          </a:prstGeom>
        </p:spPr>
        <p:txBody>
          <a:bodyPr>
            <a:noAutofit/>
          </a:bodyPr>
          <a:lstStyle>
            <a:lvl1pPr marL="0" indent="0" algn="r">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F5AC9F5D-D21A-D544-9142-EDE9BA6F61D3}"/>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0" name="Slide Number Placeholder 19">
            <a:extLst>
              <a:ext uri="{FF2B5EF4-FFF2-40B4-BE49-F238E27FC236}">
                <a16:creationId xmlns:a16="http://schemas.microsoft.com/office/drawing/2014/main" id="{EE4FB7A7-A638-B640-A8E7-2B4971C4FFB9}"/>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3" name="Picture 12">
            <a:extLst>
              <a:ext uri="{FF2B5EF4-FFF2-40B4-BE49-F238E27FC236}">
                <a16:creationId xmlns:a16="http://schemas.microsoft.com/office/drawing/2014/main" id="{5E5CC474-B511-3442-B198-109E6215280B}"/>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765871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Textured Title Slide - Purple + X">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Icon&#10;&#10;Description automatically generated">
            <a:extLst>
              <a:ext uri="{FF2B5EF4-FFF2-40B4-BE49-F238E27FC236}">
                <a16:creationId xmlns:a16="http://schemas.microsoft.com/office/drawing/2014/main" id="{1062B736-B7A5-C245-B992-7E265591F8A6}"/>
              </a:ext>
            </a:extLst>
          </p:cNvPr>
          <p:cNvPicPr>
            <a:picLocks noChangeAspect="1"/>
          </p:cNvPicPr>
          <p:nvPr userDrawn="1"/>
        </p:nvPicPr>
        <p:blipFill>
          <a:blip r:embed="rId3">
            <a:alphaModFix amt="50000"/>
          </a:blip>
          <a:stretch>
            <a:fillRect/>
          </a:stretch>
        </p:blipFill>
        <p:spPr>
          <a:xfrm>
            <a:off x="-3704245" y="-2546369"/>
            <a:ext cx="11516813" cy="11516813"/>
          </a:xfrm>
          <a:prstGeom prst="rect">
            <a:avLst/>
          </a:prstGeom>
        </p:spPr>
      </p:pic>
      <p:sp>
        <p:nvSpPr>
          <p:cNvPr id="2" name="Title 1">
            <a:extLst>
              <a:ext uri="{FF2B5EF4-FFF2-40B4-BE49-F238E27FC236}">
                <a16:creationId xmlns:a16="http://schemas.microsoft.com/office/drawing/2014/main" id="{7009268B-9D45-3A4D-80D0-04BA0A709B2E}"/>
              </a:ext>
            </a:extLst>
          </p:cNvPr>
          <p:cNvSpPr>
            <a:spLocks noGrp="1"/>
          </p:cNvSpPr>
          <p:nvPr>
            <p:ph type="title"/>
          </p:nvPr>
        </p:nvSpPr>
        <p:spPr>
          <a:xfrm>
            <a:off x="281609" y="2432118"/>
            <a:ext cx="11516814" cy="1136702"/>
          </a:xfrm>
          <a:prstGeom prst="rect">
            <a:avLst/>
          </a:prstGeom>
        </p:spPr>
        <p:txBody>
          <a:bodyPr anchor="b">
            <a:noAutofit/>
          </a:bodyPr>
          <a:lstStyle>
            <a:lvl1pPr algn="r">
              <a:defRPr sz="5000">
                <a:solidFill>
                  <a:srgbClr val="EBDAE9"/>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5A103-0DDF-9E4B-BAAF-F86896F9FF7C}"/>
              </a:ext>
            </a:extLst>
          </p:cNvPr>
          <p:cNvSpPr>
            <a:spLocks noGrp="1"/>
          </p:cNvSpPr>
          <p:nvPr>
            <p:ph type="body" idx="1"/>
          </p:nvPr>
        </p:nvSpPr>
        <p:spPr>
          <a:xfrm>
            <a:off x="281609" y="3584614"/>
            <a:ext cx="11516814" cy="1517483"/>
          </a:xfrm>
          <a:prstGeom prst="rect">
            <a:avLst/>
          </a:prstGeom>
        </p:spPr>
        <p:txBody>
          <a:bodyPr>
            <a:noAutofit/>
          </a:bodyPr>
          <a:lstStyle>
            <a:lvl1pPr marL="0" indent="0" algn="r">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E3A0C1A1-6584-CB40-87D0-A4CB2BD269F3}"/>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0" name="Slide Number Placeholder 19">
            <a:extLst>
              <a:ext uri="{FF2B5EF4-FFF2-40B4-BE49-F238E27FC236}">
                <a16:creationId xmlns:a16="http://schemas.microsoft.com/office/drawing/2014/main" id="{D1FE2250-6D50-F643-98C0-27C3EC81814D}"/>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3" name="Picture 12">
            <a:extLst>
              <a:ext uri="{FF2B5EF4-FFF2-40B4-BE49-F238E27FC236}">
                <a16:creationId xmlns:a16="http://schemas.microsoft.com/office/drawing/2014/main" id="{47283AA0-9C06-2E48-AC2C-701144DC785F}"/>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3538636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ured Title Slide - Green">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E3B8B515-0703-F24A-849B-82A3CDED17D1}"/>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2DDFBA03-9F4F-A948-BD68-9D93107AC14A}"/>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6" name="Footer Placeholder 18">
            <a:extLst>
              <a:ext uri="{FF2B5EF4-FFF2-40B4-BE49-F238E27FC236}">
                <a16:creationId xmlns:a16="http://schemas.microsoft.com/office/drawing/2014/main" id="{E1C6F186-DBB6-9547-8CAB-DA879351E145}"/>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7" name="Slide Number Placeholder 19">
            <a:extLst>
              <a:ext uri="{FF2B5EF4-FFF2-40B4-BE49-F238E27FC236}">
                <a16:creationId xmlns:a16="http://schemas.microsoft.com/office/drawing/2014/main" id="{8AE7E97B-DB59-D04F-8897-01620BA16802}"/>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8" name="Picture 17">
            <a:extLst>
              <a:ext uri="{FF2B5EF4-FFF2-40B4-BE49-F238E27FC236}">
                <a16:creationId xmlns:a16="http://schemas.microsoft.com/office/drawing/2014/main" id="{B9774353-31D4-2145-AE7C-6290FF436AC0}"/>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3120265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ured Title Slide - Green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33FC88D7-0C8E-1E4F-9948-C93A5D8FC98A}"/>
              </a:ext>
            </a:extLst>
          </p:cNvPr>
          <p:cNvPicPr>
            <a:picLocks noChangeAspect="1"/>
          </p:cNvPicPr>
          <p:nvPr userDrawn="1"/>
        </p:nvPicPr>
        <p:blipFill>
          <a:blip r:embed="rId3">
            <a:alphaModFix amt="50000"/>
          </a:blip>
          <a:stretch>
            <a:fillRect/>
          </a:stretch>
        </p:blipFill>
        <p:spPr>
          <a:xfrm>
            <a:off x="-3704245" y="-2546369"/>
            <a:ext cx="11516813" cy="11516813"/>
          </a:xfrm>
          <a:prstGeom prst="rect">
            <a:avLst/>
          </a:prstGeom>
        </p:spPr>
      </p:pic>
      <p:sp>
        <p:nvSpPr>
          <p:cNvPr id="8" name="Title 1">
            <a:extLst>
              <a:ext uri="{FF2B5EF4-FFF2-40B4-BE49-F238E27FC236}">
                <a16:creationId xmlns:a16="http://schemas.microsoft.com/office/drawing/2014/main" id="{E3B8B515-0703-F24A-849B-82A3CDED17D1}"/>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2DDFBA03-9F4F-A948-BD68-9D93107AC14A}"/>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4" name="Footer Placeholder 18">
            <a:extLst>
              <a:ext uri="{FF2B5EF4-FFF2-40B4-BE49-F238E27FC236}">
                <a16:creationId xmlns:a16="http://schemas.microsoft.com/office/drawing/2014/main" id="{CB5C3182-108B-F14A-BA8B-472C575F8457}"/>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E83E0174-DFBF-8843-A550-E166541BAC65}"/>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6" name="Picture 15">
            <a:extLst>
              <a:ext uri="{FF2B5EF4-FFF2-40B4-BE49-F238E27FC236}">
                <a16:creationId xmlns:a16="http://schemas.microsoft.com/office/drawing/2014/main" id="{F1CED759-0D81-9149-BB7A-C124FB57872A}"/>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268855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76BA-85F8-4408-B771-4372DBE7F4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2A021-634D-4FFC-8307-731C6132F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FE670A-314C-4A62-A4B4-392334046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C5083A-F204-493A-8CF9-B979AFA7A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25948-6D6B-4B1A-8706-2D053A139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DD7C61-A1B5-4BC2-8DCA-FB0E9F75AF07}"/>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8" name="Footer Placeholder 7">
            <a:extLst>
              <a:ext uri="{FF2B5EF4-FFF2-40B4-BE49-F238E27FC236}">
                <a16:creationId xmlns:a16="http://schemas.microsoft.com/office/drawing/2014/main" id="{5B803EC9-1F06-4F43-B6B7-281EDF12A7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5CC907-525D-4D28-85E4-6DAE1556E0AC}"/>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2537633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ured Title Slide - Navy">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E507B223-D0C5-C34B-8FB1-5592A0AF8485}"/>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B572A2C0-84AC-A843-B19E-F0A866CF6E49}"/>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787F7384-B06A-514E-813A-90A1A401DA26}"/>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B6DCC349-FB4D-4545-9AC9-3538056EA62D}"/>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5" name="Picture 14">
            <a:extLst>
              <a:ext uri="{FF2B5EF4-FFF2-40B4-BE49-F238E27FC236}">
                <a16:creationId xmlns:a16="http://schemas.microsoft.com/office/drawing/2014/main" id="{69F439A3-0DD5-444C-A28D-C98E9B3B8EA3}"/>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1928533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ured Title Slide - Navy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84C84977-CD7C-D24C-861F-2382264A08EA}"/>
              </a:ext>
            </a:extLst>
          </p:cNvPr>
          <p:cNvPicPr>
            <a:picLocks noChangeAspect="1"/>
          </p:cNvPicPr>
          <p:nvPr userDrawn="1"/>
        </p:nvPicPr>
        <p:blipFill>
          <a:blip r:embed="rId3">
            <a:alphaModFix amt="50000"/>
          </a:blip>
          <a:stretch>
            <a:fillRect/>
          </a:stretch>
        </p:blipFill>
        <p:spPr>
          <a:xfrm>
            <a:off x="-3704245" y="-2546369"/>
            <a:ext cx="11516813" cy="11516813"/>
          </a:xfrm>
          <a:prstGeom prst="rect">
            <a:avLst/>
          </a:prstGeom>
        </p:spPr>
      </p:pic>
      <p:sp>
        <p:nvSpPr>
          <p:cNvPr id="8" name="Title 1">
            <a:extLst>
              <a:ext uri="{FF2B5EF4-FFF2-40B4-BE49-F238E27FC236}">
                <a16:creationId xmlns:a16="http://schemas.microsoft.com/office/drawing/2014/main" id="{E507B223-D0C5-C34B-8FB1-5592A0AF8485}"/>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B572A2C0-84AC-A843-B19E-F0A866CF6E49}"/>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4" name="Footer Placeholder 18">
            <a:extLst>
              <a:ext uri="{FF2B5EF4-FFF2-40B4-BE49-F238E27FC236}">
                <a16:creationId xmlns:a16="http://schemas.microsoft.com/office/drawing/2014/main" id="{92A38E6D-EFE6-C243-8858-D991C5B764AC}"/>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38518BCD-10BB-6547-899F-14CF58F9367B}"/>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6" name="Picture 15">
            <a:extLst>
              <a:ext uri="{FF2B5EF4-FFF2-40B4-BE49-F238E27FC236}">
                <a16:creationId xmlns:a16="http://schemas.microsoft.com/office/drawing/2014/main" id="{EDC8170A-4CE1-D342-AD78-DD80DDF81DD4}"/>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2752621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ured Title Slide - Left - Purple">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62983A0B-81C3-0F4C-8D08-BBA9CB06E6B2}"/>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5A5DB080-640B-6743-810F-CC736468ED33}"/>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5" name="Picture 14">
            <a:extLst>
              <a:ext uri="{FF2B5EF4-FFF2-40B4-BE49-F238E27FC236}">
                <a16:creationId xmlns:a16="http://schemas.microsoft.com/office/drawing/2014/main" id="{01EB1BA2-34C2-4447-A843-818526DB2DE1}"/>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1508910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xtured Title Slide - Left - Purple + X">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Icon&#10;&#10;Description automatically generated">
            <a:extLst>
              <a:ext uri="{FF2B5EF4-FFF2-40B4-BE49-F238E27FC236}">
                <a16:creationId xmlns:a16="http://schemas.microsoft.com/office/drawing/2014/main" id="{1DB236D8-6168-1147-85BD-8A9185839106}"/>
              </a:ext>
            </a:extLst>
          </p:cNvPr>
          <p:cNvPicPr>
            <a:picLocks noChangeAspect="1"/>
          </p:cNvPicPr>
          <p:nvPr userDrawn="1"/>
        </p:nvPicPr>
        <p:blipFill>
          <a:blip r:embed="rId3">
            <a:alphaModFix amt="50000"/>
          </a:blip>
          <a:stretch>
            <a:fillRect/>
          </a:stretch>
        </p:blipFill>
        <p:spPr>
          <a:xfrm>
            <a:off x="4566919" y="-2485021"/>
            <a:ext cx="11516813" cy="11516813"/>
          </a:xfrm>
          <a:prstGeom prst="rect">
            <a:avLst/>
          </a:prstGeom>
        </p:spPr>
      </p:pic>
      <p:sp>
        <p:nvSpPr>
          <p:cNvPr id="8" name="Title 1">
            <a:extLst>
              <a:ext uri="{FF2B5EF4-FFF2-40B4-BE49-F238E27FC236}">
                <a16:creationId xmlns:a16="http://schemas.microsoft.com/office/drawing/2014/main" id="{4A9FA91F-FBC5-4445-9B15-B20220497A68}"/>
              </a:ext>
            </a:extLst>
          </p:cNvPr>
          <p:cNvSpPr>
            <a:spLocks noGrp="1"/>
          </p:cNvSpPr>
          <p:nvPr>
            <p:ph type="title"/>
          </p:nvPr>
        </p:nvSpPr>
        <p:spPr>
          <a:xfrm>
            <a:off x="281609" y="2432118"/>
            <a:ext cx="11516814" cy="1136702"/>
          </a:xfrm>
          <a:prstGeom prst="rect">
            <a:avLst/>
          </a:prstGeom>
        </p:spPr>
        <p:txBody>
          <a:bodyPr anchor="b">
            <a:noAutofit/>
          </a:bodyPr>
          <a:lstStyle>
            <a:lvl1pPr algn="l">
              <a:defRPr sz="5000">
                <a:solidFill>
                  <a:srgbClr val="EBDAE9"/>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35658FE6-C11D-024E-90C5-AA8052142829}"/>
              </a:ext>
            </a:extLst>
          </p:cNvPr>
          <p:cNvSpPr>
            <a:spLocks noGrp="1"/>
          </p:cNvSpPr>
          <p:nvPr>
            <p:ph type="body" idx="1"/>
          </p:nvPr>
        </p:nvSpPr>
        <p:spPr>
          <a:xfrm>
            <a:off x="281609" y="3584614"/>
            <a:ext cx="11516814" cy="1517483"/>
          </a:xfrm>
          <a:prstGeom prst="rect">
            <a:avLst/>
          </a:prstGeom>
        </p:spPr>
        <p:txBody>
          <a:bodyPr>
            <a:noAutofit/>
          </a:bodyPr>
          <a:lstStyle>
            <a:lvl1pPr marL="0" indent="0" algn="l">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14FE639D-2C5D-2444-9061-982D7D642734}"/>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A5E58C98-1F1A-E04C-9BA3-EB72BC970F0F}"/>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6" name="Picture 15">
            <a:extLst>
              <a:ext uri="{FF2B5EF4-FFF2-40B4-BE49-F238E27FC236}">
                <a16:creationId xmlns:a16="http://schemas.microsoft.com/office/drawing/2014/main" id="{FE78E1A8-8028-7646-BFFC-784F1D5C17F4}"/>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2223444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ured Title Slide - Right - Purple">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8D78231-A176-3148-9857-FFCE89DD95C0}"/>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C00E1526-7D69-A54F-81FE-D424812CF593}"/>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C8A3E55C-A371-1E46-A68D-CAFE3F6DF05C}"/>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6953A99E-F14F-F142-8710-5614414DFC8C}"/>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5" name="Picture 14">
            <a:extLst>
              <a:ext uri="{FF2B5EF4-FFF2-40B4-BE49-F238E27FC236}">
                <a16:creationId xmlns:a16="http://schemas.microsoft.com/office/drawing/2014/main" id="{6795196D-7797-6349-86DA-5C3E0B6345B1}"/>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678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extured Title Slide - Right - Purple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3CEEFE32-6B1F-054A-A18E-E9058E8A29AA}"/>
              </a:ext>
            </a:extLst>
          </p:cNvPr>
          <p:cNvPicPr>
            <a:picLocks noChangeAspect="1"/>
          </p:cNvPicPr>
          <p:nvPr userDrawn="1"/>
        </p:nvPicPr>
        <p:blipFill>
          <a:blip r:embed="rId3">
            <a:alphaModFix amt="50000"/>
          </a:blip>
          <a:stretch>
            <a:fillRect/>
          </a:stretch>
        </p:blipFill>
        <p:spPr>
          <a:xfrm>
            <a:off x="4566919" y="-2485021"/>
            <a:ext cx="11516813" cy="11516813"/>
          </a:xfrm>
          <a:prstGeom prst="rect">
            <a:avLst/>
          </a:prstGeom>
        </p:spPr>
      </p:pic>
      <p:sp>
        <p:nvSpPr>
          <p:cNvPr id="8" name="Title 1">
            <a:extLst>
              <a:ext uri="{FF2B5EF4-FFF2-40B4-BE49-F238E27FC236}">
                <a16:creationId xmlns:a16="http://schemas.microsoft.com/office/drawing/2014/main" id="{B8D78231-A176-3148-9857-FFCE89DD95C0}"/>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C00E1526-7D69-A54F-81FE-D424812CF593}"/>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4" name="Footer Placeholder 18">
            <a:extLst>
              <a:ext uri="{FF2B5EF4-FFF2-40B4-BE49-F238E27FC236}">
                <a16:creationId xmlns:a16="http://schemas.microsoft.com/office/drawing/2014/main" id="{57F5BD51-9740-714B-9230-C7131C2B7A1A}"/>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AD27B998-DEA0-554B-9BA9-E5D4D995FA6D}"/>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6" name="Picture 15">
            <a:extLst>
              <a:ext uri="{FF2B5EF4-FFF2-40B4-BE49-F238E27FC236}">
                <a16:creationId xmlns:a16="http://schemas.microsoft.com/office/drawing/2014/main" id="{4ED861B6-4E2A-B94F-8A12-41373100D684}"/>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2920555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ured Title Slide - Left - Navy">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F837206-1D86-AB48-86C4-69261BC8BD1D}"/>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B369ACD-FFE2-8445-AEC8-ADC6B0D7D6E4}"/>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Footer Placeholder 18">
            <a:extLst>
              <a:ext uri="{FF2B5EF4-FFF2-40B4-BE49-F238E27FC236}">
                <a16:creationId xmlns:a16="http://schemas.microsoft.com/office/drawing/2014/main" id="{462FF4DA-8C67-354A-BA51-2325D7311949}"/>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A28904AF-8731-4A42-AF12-C1E1AD946177}"/>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5" name="Picture 14">
            <a:extLst>
              <a:ext uri="{FF2B5EF4-FFF2-40B4-BE49-F238E27FC236}">
                <a16:creationId xmlns:a16="http://schemas.microsoft.com/office/drawing/2014/main" id="{A097B7F6-0BCC-6A43-8CE8-36A52E3A66AE}"/>
              </a:ext>
            </a:extLst>
          </p:cNvPr>
          <p:cNvPicPr>
            <a:picLocks noChangeAspect="1"/>
          </p:cNvPicPr>
          <p:nvPr userDrawn="1"/>
        </p:nvPicPr>
        <p:blipFill>
          <a:blip r:embed="rId3"/>
          <a:srcRect/>
          <a:stretch/>
        </p:blipFill>
        <p:spPr>
          <a:xfrm>
            <a:off x="9404685" y="6268720"/>
            <a:ext cx="2421552" cy="431667"/>
          </a:xfrm>
          <a:prstGeom prst="rect">
            <a:avLst/>
          </a:prstGeom>
        </p:spPr>
      </p:pic>
    </p:spTree>
    <p:extLst>
      <p:ext uri="{BB962C8B-B14F-4D97-AF65-F5344CB8AC3E}">
        <p14:creationId xmlns:p14="http://schemas.microsoft.com/office/powerpoint/2010/main" val="1424915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ured Title Slide - Left - Navy + X">
    <p:bg>
      <p:bgPr>
        <a:solidFill>
          <a:srgbClr val="0516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81154-D759-2A42-8BC3-8134A0EC4E5D}"/>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id="{7D82EF30-8189-084C-A9D4-2BD79938CA24}"/>
              </a:ext>
            </a:extLst>
          </p:cNvPr>
          <p:cNvPicPr>
            <a:picLocks noChangeAspect="1"/>
          </p:cNvPicPr>
          <p:nvPr userDrawn="1"/>
        </p:nvPicPr>
        <p:blipFill>
          <a:blip r:embed="rId3">
            <a:alphaModFix amt="50000"/>
          </a:blip>
          <a:stretch>
            <a:fillRect/>
          </a:stretch>
        </p:blipFill>
        <p:spPr>
          <a:xfrm>
            <a:off x="4566919" y="-2485021"/>
            <a:ext cx="11516813" cy="11516813"/>
          </a:xfrm>
          <a:prstGeom prst="rect">
            <a:avLst/>
          </a:prstGeom>
        </p:spPr>
      </p:pic>
      <p:sp>
        <p:nvSpPr>
          <p:cNvPr id="8" name="Title 1">
            <a:extLst>
              <a:ext uri="{FF2B5EF4-FFF2-40B4-BE49-F238E27FC236}">
                <a16:creationId xmlns:a16="http://schemas.microsoft.com/office/drawing/2014/main" id="{8F837206-1D86-AB48-86C4-69261BC8BD1D}"/>
              </a:ext>
            </a:extLst>
          </p:cNvPr>
          <p:cNvSpPr>
            <a:spLocks noGrp="1"/>
          </p:cNvSpPr>
          <p:nvPr>
            <p:ph type="title"/>
          </p:nvPr>
        </p:nvSpPr>
        <p:spPr>
          <a:xfrm>
            <a:off x="281609" y="2432118"/>
            <a:ext cx="11516814" cy="1136702"/>
          </a:xfrm>
          <a:prstGeom prst="rect">
            <a:avLst/>
          </a:prstGeom>
        </p:spPr>
        <p:txBody>
          <a:bodyPr anchor="b">
            <a:normAutofit/>
          </a:bodyPr>
          <a:lstStyle>
            <a:lvl1pPr algn="l">
              <a:defRPr sz="5000">
                <a:solidFill>
                  <a:schemeClr val="bg1"/>
                </a:solidFill>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B369ACD-FFE2-8445-AEC8-ADC6B0D7D6E4}"/>
              </a:ext>
            </a:extLst>
          </p:cNvPr>
          <p:cNvSpPr>
            <a:spLocks noGrp="1"/>
          </p:cNvSpPr>
          <p:nvPr>
            <p:ph type="body" idx="1"/>
          </p:nvPr>
        </p:nvSpPr>
        <p:spPr>
          <a:xfrm>
            <a:off x="281609" y="3584614"/>
            <a:ext cx="11516814" cy="1517483"/>
          </a:xfrm>
          <a:prstGeom prst="rect">
            <a:avLst/>
          </a:prstGeom>
        </p:spPr>
        <p:txBody>
          <a:bodyPr>
            <a:normAutofit/>
          </a:bodyPr>
          <a:lstStyle>
            <a:lvl1pPr marL="0" indent="0" algn="l">
              <a:buNone/>
              <a:defRPr sz="1800" b="0" i="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4" name="Footer Placeholder 18">
            <a:extLst>
              <a:ext uri="{FF2B5EF4-FFF2-40B4-BE49-F238E27FC236}">
                <a16:creationId xmlns:a16="http://schemas.microsoft.com/office/drawing/2014/main" id="{7FA23A74-B965-DB4A-A312-F72A99758343}"/>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5" name="Slide Number Placeholder 19">
            <a:extLst>
              <a:ext uri="{FF2B5EF4-FFF2-40B4-BE49-F238E27FC236}">
                <a16:creationId xmlns:a16="http://schemas.microsoft.com/office/drawing/2014/main" id="{675A0B0E-47E5-D04E-8BFA-15C6BDC98293}"/>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6" name="Picture 15">
            <a:extLst>
              <a:ext uri="{FF2B5EF4-FFF2-40B4-BE49-F238E27FC236}">
                <a16:creationId xmlns:a16="http://schemas.microsoft.com/office/drawing/2014/main" id="{3F84A7A2-EE95-FC45-BC2C-4EC9968A747D}"/>
              </a:ext>
            </a:extLst>
          </p:cNvPr>
          <p:cNvPicPr>
            <a:picLocks noChangeAspect="1"/>
          </p:cNvPicPr>
          <p:nvPr userDrawn="1"/>
        </p:nvPicPr>
        <p:blipFill>
          <a:blip r:embed="rId4"/>
          <a:srcRect/>
          <a:stretch/>
        </p:blipFill>
        <p:spPr>
          <a:xfrm>
            <a:off x="9404685" y="6268720"/>
            <a:ext cx="2421552" cy="431667"/>
          </a:xfrm>
          <a:prstGeom prst="rect">
            <a:avLst/>
          </a:prstGeom>
        </p:spPr>
      </p:pic>
    </p:spTree>
    <p:extLst>
      <p:ext uri="{BB962C8B-B14F-4D97-AF65-F5344CB8AC3E}">
        <p14:creationId xmlns:p14="http://schemas.microsoft.com/office/powerpoint/2010/main" val="113227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Footer Placeholder 18">
            <a:extLst>
              <a:ext uri="{FF2B5EF4-FFF2-40B4-BE49-F238E27FC236}">
                <a16:creationId xmlns:a16="http://schemas.microsoft.com/office/drawing/2014/main" id="{53AF81F0-9C87-2140-B960-DC1CB66913AF}"/>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6" name="Slide Number Placeholder 19">
            <a:extLst>
              <a:ext uri="{FF2B5EF4-FFF2-40B4-BE49-F238E27FC236}">
                <a16:creationId xmlns:a16="http://schemas.microsoft.com/office/drawing/2014/main" id="{7B719097-007D-3349-8BAE-964C4F9C31CC}"/>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423828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Full Blee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icture Placeholder 2">
            <a:extLst>
              <a:ext uri="{FF2B5EF4-FFF2-40B4-BE49-F238E27FC236}">
                <a16:creationId xmlns:a16="http://schemas.microsoft.com/office/drawing/2014/main" id="{695B4BFD-62E2-D240-93F6-7754E90C2E21}"/>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18">
            <a:extLst>
              <a:ext uri="{FF2B5EF4-FFF2-40B4-BE49-F238E27FC236}">
                <a16:creationId xmlns:a16="http://schemas.microsoft.com/office/drawing/2014/main" id="{B93D7ED6-6595-D041-9237-16E0619B5599}"/>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7" name="Slide Number Placeholder 19">
            <a:extLst>
              <a:ext uri="{FF2B5EF4-FFF2-40B4-BE49-F238E27FC236}">
                <a16:creationId xmlns:a16="http://schemas.microsoft.com/office/drawing/2014/main" id="{F035FEAA-5C8E-2943-A98B-E0D05D9B9908}"/>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86831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F1DD-F475-4864-88F3-5158A21F91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00F2A5-F08D-49E3-9F2B-B5F11BBC5579}"/>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4" name="Footer Placeholder 3">
            <a:extLst>
              <a:ext uri="{FF2B5EF4-FFF2-40B4-BE49-F238E27FC236}">
                <a16:creationId xmlns:a16="http://schemas.microsoft.com/office/drawing/2014/main" id="{758CE99E-68AA-407D-82E7-58BE25AB60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8DB8AE-4278-47F3-B300-57744EB1D7F0}"/>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2945104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ull Blee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BB21A-E7CE-E44B-8EC3-0F9666F124CC}"/>
              </a:ext>
            </a:extLst>
          </p:cNvPr>
          <p:cNvSpPr>
            <a:spLocks noGrp="1"/>
          </p:cNvSpPr>
          <p:nvPr>
            <p:ph type="pic" idx="1"/>
          </p:nvPr>
        </p:nvSpPr>
        <p:spPr>
          <a:xfrm>
            <a:off x="0" y="1"/>
            <a:ext cx="60960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icture Placeholder 2">
            <a:extLst>
              <a:ext uri="{FF2B5EF4-FFF2-40B4-BE49-F238E27FC236}">
                <a16:creationId xmlns:a16="http://schemas.microsoft.com/office/drawing/2014/main" id="{695B4BFD-62E2-D240-93F6-7754E90C2E21}"/>
              </a:ext>
            </a:extLst>
          </p:cNvPr>
          <p:cNvSpPr>
            <a:spLocks noGrp="1"/>
          </p:cNvSpPr>
          <p:nvPr>
            <p:ph type="pic" idx="10"/>
          </p:nvPr>
        </p:nvSpPr>
        <p:spPr>
          <a:xfrm>
            <a:off x="6096000" y="1"/>
            <a:ext cx="6096000" cy="3428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Picture Placeholder 2">
            <a:extLst>
              <a:ext uri="{FF2B5EF4-FFF2-40B4-BE49-F238E27FC236}">
                <a16:creationId xmlns:a16="http://schemas.microsoft.com/office/drawing/2014/main" id="{924F8BC1-F30E-6644-8029-97E38159FAFE}"/>
              </a:ext>
            </a:extLst>
          </p:cNvPr>
          <p:cNvSpPr>
            <a:spLocks noGrp="1"/>
          </p:cNvSpPr>
          <p:nvPr>
            <p:ph type="pic" idx="11"/>
          </p:nvPr>
        </p:nvSpPr>
        <p:spPr>
          <a:xfrm>
            <a:off x="0" y="3429000"/>
            <a:ext cx="60960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a:extLst>
              <a:ext uri="{FF2B5EF4-FFF2-40B4-BE49-F238E27FC236}">
                <a16:creationId xmlns:a16="http://schemas.microsoft.com/office/drawing/2014/main" id="{701ED059-8871-1A4D-98E8-FB18673B2326}"/>
              </a:ext>
            </a:extLst>
          </p:cNvPr>
          <p:cNvSpPr>
            <a:spLocks noGrp="1"/>
          </p:cNvSpPr>
          <p:nvPr>
            <p:ph type="pic" idx="12"/>
          </p:nvPr>
        </p:nvSpPr>
        <p:spPr>
          <a:xfrm>
            <a:off x="6096000" y="3429000"/>
            <a:ext cx="6096000" cy="3428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18">
            <a:extLst>
              <a:ext uri="{FF2B5EF4-FFF2-40B4-BE49-F238E27FC236}">
                <a16:creationId xmlns:a16="http://schemas.microsoft.com/office/drawing/2014/main" id="{98B4C62A-DF64-EA46-B701-C47CA48F3F71}"/>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9" name="Slide Number Placeholder 19">
            <a:extLst>
              <a:ext uri="{FF2B5EF4-FFF2-40B4-BE49-F238E27FC236}">
                <a16:creationId xmlns:a16="http://schemas.microsoft.com/office/drawing/2014/main" id="{859C5056-B548-8944-A6E9-B38BDECF33AB}"/>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5432934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py and image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5496339"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496339" cy="3811588"/>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496339" cy="381314"/>
          </a:xfrm>
          <a:prstGeom prst="rect">
            <a:avLst/>
          </a:prstGeom>
        </p:spPr>
        <p:txBody>
          <a:bodyPr>
            <a:normAutofit/>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8" name="Straight Connector 7">
            <a:extLst>
              <a:ext uri="{FF2B5EF4-FFF2-40B4-BE49-F238E27FC236}">
                <a16:creationId xmlns:a16="http://schemas.microsoft.com/office/drawing/2014/main" id="{1C255593-C520-234F-BB8E-BDBACCE33B83}"/>
              </a:ext>
            </a:extLst>
          </p:cNvPr>
          <p:cNvCxnSpPr>
            <a:cxnSpLocks/>
          </p:cNvCxnSpPr>
          <p:nvPr userDrawn="1"/>
        </p:nvCxnSpPr>
        <p:spPr>
          <a:xfrm>
            <a:off x="387625" y="1730519"/>
            <a:ext cx="5390323" cy="0"/>
          </a:xfrm>
          <a:prstGeom prst="line">
            <a:avLst/>
          </a:prstGeom>
          <a:ln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3" name="Footer Placeholder 18">
            <a:extLst>
              <a:ext uri="{FF2B5EF4-FFF2-40B4-BE49-F238E27FC236}">
                <a16:creationId xmlns:a16="http://schemas.microsoft.com/office/drawing/2014/main" id="{B8D8279D-6303-CA40-B96C-EBA0D9E6AC37}"/>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4" name="Slide Number Placeholder 19">
            <a:extLst>
              <a:ext uri="{FF2B5EF4-FFF2-40B4-BE49-F238E27FC236}">
                <a16:creationId xmlns:a16="http://schemas.microsoft.com/office/drawing/2014/main" id="{0A1C73F9-2B94-1443-BD80-CB2499871C73}"/>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6057904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py and image - Purple">
    <p:bg>
      <p:bgPr>
        <a:solidFill>
          <a:srgbClr val="492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5496339" cy="483014"/>
          </a:xfrm>
          <a:prstGeom prst="rect">
            <a:avLst/>
          </a:prstGeom>
        </p:spPr>
        <p:txBody>
          <a:bodyPr>
            <a:noAutofit/>
          </a:bodyPr>
          <a:lstStyle>
            <a:lvl1pPr>
              <a:defRPr>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496339" cy="3811588"/>
          </a:xfrm>
          <a:prstGeom prst="rect">
            <a:avLst/>
          </a:prstGeom>
        </p:spPr>
        <p:txBody>
          <a:bodyPr>
            <a:noAutofit/>
          </a:bodyPr>
          <a:lstStyle>
            <a:lvl1pPr marL="0" indent="0">
              <a:buNone/>
              <a:defRPr sz="14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496339" cy="381314"/>
          </a:xfrm>
          <a:prstGeom prst="rect">
            <a:avLst/>
          </a:prstGeom>
        </p:spPr>
        <p:txBody>
          <a:bodyPr>
            <a:noAutofit/>
          </a:bodyPr>
          <a:lstStyle>
            <a:lvl1pPr marL="0" indent="0">
              <a:buNone/>
              <a:defRPr sz="20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9" name="Straight Connector 8">
            <a:extLst>
              <a:ext uri="{FF2B5EF4-FFF2-40B4-BE49-F238E27FC236}">
                <a16:creationId xmlns:a16="http://schemas.microsoft.com/office/drawing/2014/main" id="{1EFC7124-C55E-6C4E-93B4-F04A14B94730}"/>
              </a:ext>
            </a:extLst>
          </p:cNvPr>
          <p:cNvCxnSpPr>
            <a:cxnSpLocks/>
          </p:cNvCxnSpPr>
          <p:nvPr userDrawn="1"/>
        </p:nvCxnSpPr>
        <p:spPr>
          <a:xfrm>
            <a:off x="387625" y="1730519"/>
            <a:ext cx="5390323" cy="0"/>
          </a:xfrm>
          <a:prstGeom prst="line">
            <a:avLst/>
          </a:prstGeom>
          <a:ln w="12700" cap="rnd">
            <a:solidFill>
              <a:srgbClr val="F7F1F6"/>
            </a:solidFill>
            <a:prstDash val="sysDot"/>
            <a:round/>
          </a:ln>
        </p:spPr>
        <p:style>
          <a:lnRef idx="1">
            <a:schemeClr val="accent1"/>
          </a:lnRef>
          <a:fillRef idx="0">
            <a:schemeClr val="accent1"/>
          </a:fillRef>
          <a:effectRef idx="0">
            <a:schemeClr val="accent1"/>
          </a:effectRef>
          <a:fontRef idx="minor">
            <a:schemeClr val="tx1"/>
          </a:fontRef>
        </p:style>
      </p:cxnSp>
      <p:sp>
        <p:nvSpPr>
          <p:cNvPr id="17" name="Footer Placeholder 18">
            <a:extLst>
              <a:ext uri="{FF2B5EF4-FFF2-40B4-BE49-F238E27FC236}">
                <a16:creationId xmlns:a16="http://schemas.microsoft.com/office/drawing/2014/main" id="{1FA2639C-CCFC-1E4B-AAF6-C2F0C3878B86}"/>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8" name="Slide Number Placeholder 19">
            <a:extLst>
              <a:ext uri="{FF2B5EF4-FFF2-40B4-BE49-F238E27FC236}">
                <a16:creationId xmlns:a16="http://schemas.microsoft.com/office/drawing/2014/main" id="{A26CA095-C2BE-2449-ADA8-475D381EB470}"/>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9" name="Picture 18">
            <a:extLst>
              <a:ext uri="{FF2B5EF4-FFF2-40B4-BE49-F238E27FC236}">
                <a16:creationId xmlns:a16="http://schemas.microsoft.com/office/drawing/2014/main" id="{EA8F6714-FA12-BB42-8F90-8B183FD99A02}"/>
              </a:ext>
            </a:extLst>
          </p:cNvPr>
          <p:cNvPicPr>
            <a:picLocks noChangeAspect="1"/>
          </p:cNvPicPr>
          <p:nvPr userDrawn="1"/>
        </p:nvPicPr>
        <p:blipFill>
          <a:blip r:embed="rId2"/>
          <a:srcRect/>
          <a:stretch/>
        </p:blipFill>
        <p:spPr>
          <a:xfrm>
            <a:off x="9404685" y="6268720"/>
            <a:ext cx="2421552" cy="431667"/>
          </a:xfrm>
          <a:prstGeom prst="rect">
            <a:avLst/>
          </a:prstGeom>
        </p:spPr>
      </p:pic>
    </p:spTree>
    <p:extLst>
      <p:ext uri="{BB962C8B-B14F-4D97-AF65-F5344CB8AC3E}">
        <p14:creationId xmlns:p14="http://schemas.microsoft.com/office/powerpoint/2010/main" val="1300599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py and image - Navy">
    <p:bg>
      <p:bgPr>
        <a:solidFill>
          <a:srgbClr val="092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5496339" cy="483014"/>
          </a:xfrm>
          <a:prstGeom prst="rect">
            <a:avLst/>
          </a:prstGeom>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496339" cy="3811588"/>
          </a:xfrm>
          <a:prstGeom prst="rect">
            <a:avLst/>
          </a:prstGeom>
        </p:spPr>
        <p:txBody>
          <a:bodyPr>
            <a:normAutofit/>
          </a:bodyPr>
          <a:lstStyle>
            <a:lvl1pPr marL="0" indent="0">
              <a:buNone/>
              <a:defRPr sz="14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496339" cy="381314"/>
          </a:xfrm>
          <a:prstGeom prst="rect">
            <a:avLst/>
          </a:prstGeom>
        </p:spPr>
        <p:txBody>
          <a:bodyPr>
            <a:normAutofit/>
          </a:bodyPr>
          <a:lstStyle>
            <a:lvl1pPr marL="0" indent="0">
              <a:buNone/>
              <a:defRPr sz="20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7" name="Picture Placeholder 2">
            <a:extLst>
              <a:ext uri="{FF2B5EF4-FFF2-40B4-BE49-F238E27FC236}">
                <a16:creationId xmlns:a16="http://schemas.microsoft.com/office/drawing/2014/main" id="{AEC106AB-92F6-0645-8AC6-40FDD5B0A622}"/>
              </a:ext>
            </a:extLst>
          </p:cNvPr>
          <p:cNvSpPr>
            <a:spLocks noGrp="1"/>
          </p:cNvSpPr>
          <p:nvPr>
            <p:ph type="pic" idx="10"/>
          </p:nvPr>
        </p:nvSpPr>
        <p:spPr>
          <a:xfrm>
            <a:off x="609600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9" name="Straight Connector 8">
            <a:extLst>
              <a:ext uri="{FF2B5EF4-FFF2-40B4-BE49-F238E27FC236}">
                <a16:creationId xmlns:a16="http://schemas.microsoft.com/office/drawing/2014/main" id="{1EFC7124-C55E-6C4E-93B4-F04A14B94730}"/>
              </a:ext>
            </a:extLst>
          </p:cNvPr>
          <p:cNvCxnSpPr>
            <a:cxnSpLocks/>
          </p:cNvCxnSpPr>
          <p:nvPr userDrawn="1"/>
        </p:nvCxnSpPr>
        <p:spPr>
          <a:xfrm>
            <a:off x="387625" y="1730519"/>
            <a:ext cx="5390323" cy="0"/>
          </a:xfrm>
          <a:prstGeom prst="line">
            <a:avLst/>
          </a:prstGeom>
          <a:ln w="12700" cap="rnd">
            <a:solidFill>
              <a:srgbClr val="E2AA46"/>
            </a:solidFill>
            <a:prstDash val="sysDot"/>
            <a:round/>
          </a:ln>
        </p:spPr>
        <p:style>
          <a:lnRef idx="1">
            <a:schemeClr val="accent1"/>
          </a:lnRef>
          <a:fillRef idx="0">
            <a:schemeClr val="accent1"/>
          </a:fillRef>
          <a:effectRef idx="0">
            <a:schemeClr val="accent1"/>
          </a:effectRef>
          <a:fontRef idx="minor">
            <a:schemeClr val="tx1"/>
          </a:fontRef>
        </p:style>
      </p:cxnSp>
      <p:sp>
        <p:nvSpPr>
          <p:cNvPr id="18" name="Footer Placeholder 18">
            <a:extLst>
              <a:ext uri="{FF2B5EF4-FFF2-40B4-BE49-F238E27FC236}">
                <a16:creationId xmlns:a16="http://schemas.microsoft.com/office/drawing/2014/main" id="{B6E63658-4640-F642-AA24-02D89030FE5E}"/>
              </a:ext>
            </a:extLst>
          </p:cNvPr>
          <p:cNvSpPr>
            <a:spLocks noGrp="1"/>
          </p:cNvSpPr>
          <p:nvPr>
            <p:ph type="ftr" sz="quarter" idx="3"/>
          </p:nvPr>
        </p:nvSpPr>
        <p:spPr>
          <a:xfrm>
            <a:off x="421540" y="6517736"/>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9" name="Slide Number Placeholder 19">
            <a:extLst>
              <a:ext uri="{FF2B5EF4-FFF2-40B4-BE49-F238E27FC236}">
                <a16:creationId xmlns:a16="http://schemas.microsoft.com/office/drawing/2014/main" id="{54A56A2D-8E22-0546-AFA8-863CAF7203B2}"/>
              </a:ext>
            </a:extLst>
          </p:cNvPr>
          <p:cNvSpPr>
            <a:spLocks noGrp="1"/>
          </p:cNvSpPr>
          <p:nvPr>
            <p:ph type="sldNum" sz="quarter" idx="4"/>
          </p:nvPr>
        </p:nvSpPr>
        <p:spPr>
          <a:xfrm>
            <a:off x="115875" y="6522304"/>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20" name="Picture 19">
            <a:extLst>
              <a:ext uri="{FF2B5EF4-FFF2-40B4-BE49-F238E27FC236}">
                <a16:creationId xmlns:a16="http://schemas.microsoft.com/office/drawing/2014/main" id="{94F49677-1EA1-B04C-8135-150937ADBB25}"/>
              </a:ext>
            </a:extLst>
          </p:cNvPr>
          <p:cNvPicPr>
            <a:picLocks noChangeAspect="1"/>
          </p:cNvPicPr>
          <p:nvPr userDrawn="1"/>
        </p:nvPicPr>
        <p:blipFill>
          <a:blip r:embed="rId2"/>
          <a:srcRect/>
          <a:stretch/>
        </p:blipFill>
        <p:spPr>
          <a:xfrm>
            <a:off x="9404685" y="6268720"/>
            <a:ext cx="2421552" cy="431667"/>
          </a:xfrm>
          <a:prstGeom prst="rect">
            <a:avLst/>
          </a:prstGeom>
        </p:spPr>
      </p:pic>
    </p:spTree>
    <p:extLst>
      <p:ext uri="{BB962C8B-B14F-4D97-AF65-F5344CB8AC3E}">
        <p14:creationId xmlns:p14="http://schemas.microsoft.com/office/powerpoint/2010/main" val="1591150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ours - Pri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9CF8C-F8BA-0A4B-A745-5F7EF1D728B7}"/>
              </a:ext>
            </a:extLst>
          </p:cNvPr>
          <p:cNvSpPr/>
          <p:nvPr userDrawn="1"/>
        </p:nvSpPr>
        <p:spPr>
          <a:xfrm>
            <a:off x="636104" y="1967948"/>
            <a:ext cx="1828800" cy="2922104"/>
          </a:xfrm>
          <a:prstGeom prst="rect">
            <a:avLst/>
          </a:prstGeom>
          <a:solidFill>
            <a:srgbClr val="482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Rectangle 5">
            <a:extLst>
              <a:ext uri="{FF2B5EF4-FFF2-40B4-BE49-F238E27FC236}">
                <a16:creationId xmlns:a16="http://schemas.microsoft.com/office/drawing/2014/main" id="{9410664E-0887-3A4D-9B61-17C3D75C8F1D}"/>
              </a:ext>
            </a:extLst>
          </p:cNvPr>
          <p:cNvSpPr/>
          <p:nvPr userDrawn="1"/>
        </p:nvSpPr>
        <p:spPr>
          <a:xfrm>
            <a:off x="2922104" y="1967948"/>
            <a:ext cx="1828800" cy="2922104"/>
          </a:xfrm>
          <a:prstGeom prst="rect">
            <a:avLst/>
          </a:prstGeom>
          <a:solidFill>
            <a:srgbClr val="EB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5127B3C4-7810-4C4F-9F3A-1667CEF12BB8}"/>
              </a:ext>
            </a:extLst>
          </p:cNvPr>
          <p:cNvSpPr/>
          <p:nvPr userDrawn="1"/>
        </p:nvSpPr>
        <p:spPr>
          <a:xfrm>
            <a:off x="7494104" y="1967948"/>
            <a:ext cx="1828800" cy="2922104"/>
          </a:xfrm>
          <a:prstGeom prst="rect">
            <a:avLst/>
          </a:prstGeom>
          <a:solidFill>
            <a:srgbClr val="C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Rectangle 9">
            <a:extLst>
              <a:ext uri="{FF2B5EF4-FFF2-40B4-BE49-F238E27FC236}">
                <a16:creationId xmlns:a16="http://schemas.microsoft.com/office/drawing/2014/main" id="{483DB4B6-ADBB-8443-AFB8-CFCD3D0B6FA6}"/>
              </a:ext>
            </a:extLst>
          </p:cNvPr>
          <p:cNvSpPr/>
          <p:nvPr userDrawn="1"/>
        </p:nvSpPr>
        <p:spPr>
          <a:xfrm>
            <a:off x="5208104" y="1967948"/>
            <a:ext cx="1828800" cy="2922104"/>
          </a:xfrm>
          <a:prstGeom prst="rect">
            <a:avLst/>
          </a:prstGeom>
          <a:solidFill>
            <a:srgbClr val="09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ectangle 10">
            <a:extLst>
              <a:ext uri="{FF2B5EF4-FFF2-40B4-BE49-F238E27FC236}">
                <a16:creationId xmlns:a16="http://schemas.microsoft.com/office/drawing/2014/main" id="{A705CDFA-FDC6-614F-9712-C518081FF6EA}"/>
              </a:ext>
            </a:extLst>
          </p:cNvPr>
          <p:cNvSpPr/>
          <p:nvPr userDrawn="1"/>
        </p:nvSpPr>
        <p:spPr>
          <a:xfrm>
            <a:off x="9780104" y="1967948"/>
            <a:ext cx="1828800" cy="2922104"/>
          </a:xfrm>
          <a:prstGeom prst="rect">
            <a:avLst/>
          </a:prstGeom>
          <a:solidFill>
            <a:srgbClr val="2F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Title 1">
            <a:extLst>
              <a:ext uri="{FF2B5EF4-FFF2-40B4-BE49-F238E27FC236}">
                <a16:creationId xmlns:a16="http://schemas.microsoft.com/office/drawing/2014/main" id="{07C76FD5-0952-9A45-80A8-36E8BBB265B8}"/>
              </a:ext>
            </a:extLst>
          </p:cNvPr>
          <p:cNvSpPr>
            <a:spLocks noGrp="1"/>
          </p:cNvSpPr>
          <p:nvPr>
            <p:ph type="title" hasCustomPrompt="1"/>
          </p:nvPr>
        </p:nvSpPr>
        <p:spPr>
          <a:xfrm>
            <a:off x="281609" y="245857"/>
            <a:ext cx="10515600" cy="483014"/>
          </a:xfrm>
          <a:prstGeom prst="rect">
            <a:avLst/>
          </a:prstGeom>
        </p:spPr>
        <p:txBody>
          <a:bodyPr/>
          <a:lstStyle>
            <a:lvl1pPr>
              <a:defRPr>
                <a:solidFill>
                  <a:srgbClr val="49234A"/>
                </a:solidFill>
              </a:defRPr>
            </a:lvl1pPr>
          </a:lstStyle>
          <a:p>
            <a:r>
              <a:rPr lang="en-GB" err="1"/>
              <a:t>Xyla</a:t>
            </a:r>
            <a:r>
              <a:rPr lang="en-GB"/>
              <a:t> - Primary colour palette</a:t>
            </a:r>
            <a:endParaRPr lang="en-US"/>
          </a:p>
        </p:txBody>
      </p:sp>
      <p:sp>
        <p:nvSpPr>
          <p:cNvPr id="17" name="Footer Placeholder 18">
            <a:extLst>
              <a:ext uri="{FF2B5EF4-FFF2-40B4-BE49-F238E27FC236}">
                <a16:creationId xmlns:a16="http://schemas.microsoft.com/office/drawing/2014/main" id="{77DFE2AA-3CCE-4940-BE2C-9FE89969EFE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8" name="Slide Number Placeholder 19">
            <a:extLst>
              <a:ext uri="{FF2B5EF4-FFF2-40B4-BE49-F238E27FC236}">
                <a16:creationId xmlns:a16="http://schemas.microsoft.com/office/drawing/2014/main" id="{CE0EF254-CE6A-A245-BB53-D6DE727061B0}"/>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832886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urs - Secondary">
    <p:bg>
      <p:bgPr>
        <a:solidFill>
          <a:srgbClr val="F7F1F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9CF8C-F8BA-0A4B-A745-5F7EF1D728B7}"/>
              </a:ext>
            </a:extLst>
          </p:cNvPr>
          <p:cNvSpPr/>
          <p:nvPr userDrawn="1"/>
        </p:nvSpPr>
        <p:spPr>
          <a:xfrm>
            <a:off x="636104" y="1967948"/>
            <a:ext cx="1828800" cy="2922104"/>
          </a:xfrm>
          <a:prstGeom prst="rect">
            <a:avLst/>
          </a:prstGeom>
          <a:solidFill>
            <a:srgbClr val="E2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Rectangle 5">
            <a:extLst>
              <a:ext uri="{FF2B5EF4-FFF2-40B4-BE49-F238E27FC236}">
                <a16:creationId xmlns:a16="http://schemas.microsoft.com/office/drawing/2014/main" id="{9410664E-0887-3A4D-9B61-17C3D75C8F1D}"/>
              </a:ext>
            </a:extLst>
          </p:cNvPr>
          <p:cNvSpPr/>
          <p:nvPr userDrawn="1"/>
        </p:nvSpPr>
        <p:spPr>
          <a:xfrm>
            <a:off x="2922104" y="1967948"/>
            <a:ext cx="1828800" cy="2922104"/>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5127B3C4-7810-4C4F-9F3A-1667CEF12BB8}"/>
              </a:ext>
            </a:extLst>
          </p:cNvPr>
          <p:cNvSpPr/>
          <p:nvPr userDrawn="1"/>
        </p:nvSpPr>
        <p:spPr>
          <a:xfrm>
            <a:off x="7494104" y="1967948"/>
            <a:ext cx="1828800" cy="2922104"/>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Rectangle 9">
            <a:extLst>
              <a:ext uri="{FF2B5EF4-FFF2-40B4-BE49-F238E27FC236}">
                <a16:creationId xmlns:a16="http://schemas.microsoft.com/office/drawing/2014/main" id="{483DB4B6-ADBB-8443-AFB8-CFCD3D0B6FA6}"/>
              </a:ext>
            </a:extLst>
          </p:cNvPr>
          <p:cNvSpPr/>
          <p:nvPr userDrawn="1"/>
        </p:nvSpPr>
        <p:spPr>
          <a:xfrm>
            <a:off x="5208104" y="1967948"/>
            <a:ext cx="1828800" cy="2922104"/>
          </a:xfrm>
          <a:prstGeom prst="rect">
            <a:avLst/>
          </a:prstGeom>
          <a:solidFill>
            <a:srgbClr val="A6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Title 1">
            <a:extLst>
              <a:ext uri="{FF2B5EF4-FFF2-40B4-BE49-F238E27FC236}">
                <a16:creationId xmlns:a16="http://schemas.microsoft.com/office/drawing/2014/main" id="{07C76FD5-0952-9A45-80A8-36E8BBB265B8}"/>
              </a:ext>
            </a:extLst>
          </p:cNvPr>
          <p:cNvSpPr>
            <a:spLocks noGrp="1"/>
          </p:cNvSpPr>
          <p:nvPr>
            <p:ph type="title" hasCustomPrompt="1"/>
          </p:nvPr>
        </p:nvSpPr>
        <p:spPr>
          <a:xfrm>
            <a:off x="281609" y="245857"/>
            <a:ext cx="10515600" cy="483014"/>
          </a:xfrm>
          <a:prstGeom prst="rect">
            <a:avLst/>
          </a:prstGeom>
        </p:spPr>
        <p:txBody>
          <a:bodyPr/>
          <a:lstStyle>
            <a:lvl1pPr>
              <a:defRPr>
                <a:solidFill>
                  <a:srgbClr val="49234A"/>
                </a:solidFill>
              </a:defRPr>
            </a:lvl1pPr>
          </a:lstStyle>
          <a:p>
            <a:r>
              <a:rPr lang="en-GB" err="1"/>
              <a:t>Xyla</a:t>
            </a:r>
            <a:r>
              <a:rPr lang="en-GB"/>
              <a:t> Secondary Colour Palette</a:t>
            </a:r>
            <a:endParaRPr lang="en-US"/>
          </a:p>
        </p:txBody>
      </p:sp>
      <p:sp>
        <p:nvSpPr>
          <p:cNvPr id="12" name="Footer Placeholder 18">
            <a:extLst>
              <a:ext uri="{FF2B5EF4-FFF2-40B4-BE49-F238E27FC236}">
                <a16:creationId xmlns:a16="http://schemas.microsoft.com/office/drawing/2014/main" id="{D0821F99-4887-394D-B787-FD32F167B1FB}"/>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13" name="Slide Number Placeholder 19">
            <a:extLst>
              <a:ext uri="{FF2B5EF4-FFF2-40B4-BE49-F238E27FC236}">
                <a16:creationId xmlns:a16="http://schemas.microsoft.com/office/drawing/2014/main" id="{929216B9-FCAB-0E47-B81C-54538B9A7521}"/>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831942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ab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1"/>
            <a:ext cx="11629404" cy="5883067"/>
          </a:xfrm>
          <a:prstGeom prst="rect">
            <a:avLst/>
          </a:prstGeom>
        </p:spPr>
        <p:txBody>
          <a:bodyPr/>
          <a:lstStyle>
            <a:lvl1pPr>
              <a:defRPr>
                <a:solidFill>
                  <a:srgbClr val="49234A"/>
                </a:solidFill>
              </a:defRPr>
            </a:lvl1pPr>
          </a:lstStyle>
          <a:p>
            <a:endParaRPr lang="en-US"/>
          </a:p>
        </p:txBody>
      </p:sp>
      <p:sp>
        <p:nvSpPr>
          <p:cNvPr id="6" name="Footer Placeholder 18">
            <a:extLst>
              <a:ext uri="{FF2B5EF4-FFF2-40B4-BE49-F238E27FC236}">
                <a16:creationId xmlns:a16="http://schemas.microsoft.com/office/drawing/2014/main" id="{CD37701E-38DA-3544-A165-A86F3E1BC996}"/>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7" name="Slide Number Placeholder 19">
            <a:extLst>
              <a:ext uri="{FF2B5EF4-FFF2-40B4-BE49-F238E27FC236}">
                <a16:creationId xmlns:a16="http://schemas.microsoft.com/office/drawing/2014/main" id="{114913BB-A594-0D41-89CD-2E6434D16909}"/>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39155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 Chart">
    <p:bg>
      <p:bgPr>
        <a:solidFill>
          <a:srgbClr val="492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chemeClr val="bg1"/>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1"/>
            <a:ext cx="11629404" cy="5883067"/>
          </a:xfrm>
          <a:prstGeom prst="rect">
            <a:avLst/>
          </a:prstGeom>
        </p:spPr>
        <p:txBody>
          <a:bodyPr/>
          <a:lstStyle>
            <a:lvl1pPr>
              <a:defRPr>
                <a:solidFill>
                  <a:schemeClr val="bg1"/>
                </a:solidFill>
              </a:defRPr>
            </a:lvl1pPr>
          </a:lstStyle>
          <a:p>
            <a:endParaRPr lang="en-US"/>
          </a:p>
        </p:txBody>
      </p:sp>
      <p:sp>
        <p:nvSpPr>
          <p:cNvPr id="8" name="Footer Placeholder 18">
            <a:extLst>
              <a:ext uri="{FF2B5EF4-FFF2-40B4-BE49-F238E27FC236}">
                <a16:creationId xmlns:a16="http://schemas.microsoft.com/office/drawing/2014/main" id="{5E8D41C0-FB04-D747-952D-57DD772A57F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9" name="Slide Number Placeholder 19">
            <a:extLst>
              <a:ext uri="{FF2B5EF4-FFF2-40B4-BE49-F238E27FC236}">
                <a16:creationId xmlns:a16="http://schemas.microsoft.com/office/drawing/2014/main" id="{60E9A859-468B-1041-8A44-AC7E1EAA248B}"/>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0" name="Picture 9">
            <a:extLst>
              <a:ext uri="{FF2B5EF4-FFF2-40B4-BE49-F238E27FC236}">
                <a16:creationId xmlns:a16="http://schemas.microsoft.com/office/drawing/2014/main" id="{95168E8B-C586-514C-A816-B7724947EB9D}"/>
              </a:ext>
            </a:extLst>
          </p:cNvPr>
          <p:cNvPicPr>
            <a:picLocks noChangeAspect="1"/>
          </p:cNvPicPr>
          <p:nvPr userDrawn="1"/>
        </p:nvPicPr>
        <p:blipFill>
          <a:blip r:embed="rId2"/>
          <a:srcRect/>
          <a:stretch/>
        </p:blipFill>
        <p:spPr>
          <a:xfrm>
            <a:off x="9404685" y="6268720"/>
            <a:ext cx="2421552" cy="431667"/>
          </a:xfrm>
          <a:prstGeom prst="rect">
            <a:avLst/>
          </a:prstGeom>
        </p:spPr>
      </p:pic>
    </p:spTree>
    <p:extLst>
      <p:ext uri="{BB962C8B-B14F-4D97-AF65-F5344CB8AC3E}">
        <p14:creationId xmlns:p14="http://schemas.microsoft.com/office/powerpoint/2010/main" val="1724644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 Chart   ">
    <p:bg>
      <p:bgPr>
        <a:solidFill>
          <a:srgbClr val="092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chemeClr val="bg1"/>
                </a:solidFill>
              </a:defRPr>
            </a:lvl1pPr>
          </a:lstStyle>
          <a:p>
            <a:r>
              <a:rPr lang="en-GB"/>
              <a:t>Click to edit Master title style</a:t>
            </a:r>
            <a:endParaRPr lang="en-US"/>
          </a:p>
        </p:txBody>
      </p:sp>
      <p:sp>
        <p:nvSpPr>
          <p:cNvPr id="5" name="Chart Placeholder 4">
            <a:extLst>
              <a:ext uri="{FF2B5EF4-FFF2-40B4-BE49-F238E27FC236}">
                <a16:creationId xmlns:a16="http://schemas.microsoft.com/office/drawing/2014/main" id="{30CE1C92-107A-42AA-932B-9AF10640CC6D}"/>
              </a:ext>
            </a:extLst>
          </p:cNvPr>
          <p:cNvSpPr>
            <a:spLocks noGrp="1"/>
          </p:cNvSpPr>
          <p:nvPr>
            <p:ph type="chart" sz="quarter" idx="10"/>
          </p:nvPr>
        </p:nvSpPr>
        <p:spPr>
          <a:xfrm>
            <a:off x="281609" y="728871"/>
            <a:ext cx="11629404" cy="5883067"/>
          </a:xfrm>
          <a:prstGeom prst="rect">
            <a:avLst/>
          </a:prstGeom>
        </p:spPr>
        <p:txBody>
          <a:bodyPr/>
          <a:lstStyle>
            <a:lvl1pPr>
              <a:defRPr>
                <a:solidFill>
                  <a:schemeClr val="bg1"/>
                </a:solidFill>
              </a:defRPr>
            </a:lvl1pPr>
          </a:lstStyle>
          <a:p>
            <a:endParaRPr lang="en-US"/>
          </a:p>
        </p:txBody>
      </p:sp>
      <p:sp>
        <p:nvSpPr>
          <p:cNvPr id="8" name="Footer Placeholder 18">
            <a:extLst>
              <a:ext uri="{FF2B5EF4-FFF2-40B4-BE49-F238E27FC236}">
                <a16:creationId xmlns:a16="http://schemas.microsoft.com/office/drawing/2014/main" id="{1A829BE2-A11E-8249-88E6-AFB725B6022E}"/>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9" name="Slide Number Placeholder 19">
            <a:extLst>
              <a:ext uri="{FF2B5EF4-FFF2-40B4-BE49-F238E27FC236}">
                <a16:creationId xmlns:a16="http://schemas.microsoft.com/office/drawing/2014/main" id="{1E2F8A21-5FF7-2B45-981D-F02350CAAF1A}"/>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12" name="Picture 11">
            <a:extLst>
              <a:ext uri="{FF2B5EF4-FFF2-40B4-BE49-F238E27FC236}">
                <a16:creationId xmlns:a16="http://schemas.microsoft.com/office/drawing/2014/main" id="{9F00C62E-EA1D-764B-9CDD-61125C60819F}"/>
              </a:ext>
            </a:extLst>
          </p:cNvPr>
          <p:cNvPicPr>
            <a:picLocks noChangeAspect="1"/>
          </p:cNvPicPr>
          <p:nvPr userDrawn="1"/>
        </p:nvPicPr>
        <p:blipFill>
          <a:blip r:embed="rId2"/>
          <a:srcRect/>
          <a:stretch/>
        </p:blipFill>
        <p:spPr>
          <a:xfrm>
            <a:off x="9404685" y="6268720"/>
            <a:ext cx="2421552" cy="431667"/>
          </a:xfrm>
          <a:prstGeom prst="rect">
            <a:avLst/>
          </a:prstGeom>
        </p:spPr>
      </p:pic>
    </p:spTree>
    <p:extLst>
      <p:ext uri="{BB962C8B-B14F-4D97-AF65-F5344CB8AC3E}">
        <p14:creationId xmlns:p14="http://schemas.microsoft.com/office/powerpoint/2010/main" val="2953627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 Slide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09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6" name="Picture 5">
            <a:extLst>
              <a:ext uri="{FF2B5EF4-FFF2-40B4-BE49-F238E27FC236}">
                <a16:creationId xmlns:a16="http://schemas.microsoft.com/office/drawing/2014/main" id="{FD8F5834-D58F-4185-A05F-952436096B1C}"/>
              </a:ext>
            </a:extLst>
          </p:cNvPr>
          <p:cNvPicPr>
            <a:picLocks noChangeAspect="1"/>
          </p:cNvPicPr>
          <p:nvPr userDrawn="1"/>
        </p:nvPicPr>
        <p:blipFill rotWithShape="1">
          <a:blip r:embed="rId2"/>
          <a:srcRect l="22330" t="45593" r="29722" b="45513"/>
          <a:stretch/>
        </p:blipFill>
        <p:spPr>
          <a:xfrm>
            <a:off x="3391889" y="2927430"/>
            <a:ext cx="5408221" cy="1003139"/>
          </a:xfrm>
          <a:prstGeom prst="rect">
            <a:avLst/>
          </a:prstGeom>
        </p:spPr>
      </p:pic>
    </p:spTree>
    <p:extLst>
      <p:ext uri="{BB962C8B-B14F-4D97-AF65-F5344CB8AC3E}">
        <p14:creationId xmlns:p14="http://schemas.microsoft.com/office/powerpoint/2010/main" val="332813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76CF1-D8A2-4E80-81FE-13DBCB717AC1}"/>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3" name="Footer Placeholder 2">
            <a:extLst>
              <a:ext uri="{FF2B5EF4-FFF2-40B4-BE49-F238E27FC236}">
                <a16:creationId xmlns:a16="http://schemas.microsoft.com/office/drawing/2014/main" id="{DCDB7C60-83DA-4F13-8405-A1EDBEF2C8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5B9A03-F449-44B3-B6F9-8613CFF6B66E}"/>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2913244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5F076-E58A-244A-9D17-E377A98C2739}"/>
              </a:ext>
            </a:extLst>
          </p:cNvPr>
          <p:cNvSpPr/>
          <p:nvPr userDrawn="1"/>
        </p:nvSpPr>
        <p:spPr>
          <a:xfrm>
            <a:off x="0" y="0"/>
            <a:ext cx="12192000" cy="6858000"/>
          </a:xfrm>
          <a:prstGeom prst="rect">
            <a:avLst/>
          </a:prstGeom>
          <a:solidFill>
            <a:srgbClr val="2F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4" name="Picture 3">
            <a:extLst>
              <a:ext uri="{FF2B5EF4-FFF2-40B4-BE49-F238E27FC236}">
                <a16:creationId xmlns:a16="http://schemas.microsoft.com/office/drawing/2014/main" id="{1C8431B0-E297-4A29-A6DC-1F49218C6A96}"/>
              </a:ext>
            </a:extLst>
          </p:cNvPr>
          <p:cNvPicPr>
            <a:picLocks noChangeAspect="1"/>
          </p:cNvPicPr>
          <p:nvPr userDrawn="1"/>
        </p:nvPicPr>
        <p:blipFill rotWithShape="1">
          <a:blip r:embed="rId2"/>
          <a:srcRect l="22330" t="45593" r="29722" b="45513"/>
          <a:stretch/>
        </p:blipFill>
        <p:spPr>
          <a:xfrm>
            <a:off x="3391889" y="2927430"/>
            <a:ext cx="5408221" cy="1003139"/>
          </a:xfrm>
          <a:prstGeom prst="rect">
            <a:avLst/>
          </a:prstGeom>
        </p:spPr>
      </p:pic>
    </p:spTree>
    <p:extLst>
      <p:ext uri="{BB962C8B-B14F-4D97-AF65-F5344CB8AC3E}">
        <p14:creationId xmlns:p14="http://schemas.microsoft.com/office/powerpoint/2010/main" val="2946228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Xyla 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6E7743-3758-D047-83D4-4443A56C55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Subheader</a:t>
            </a:r>
            <a:r>
              <a:rPr lang="en-GB"/>
              <a:t> here</a:t>
            </a:r>
          </a:p>
        </p:txBody>
      </p:sp>
      <p:pic>
        <p:nvPicPr>
          <p:cNvPr id="9" name="Picture 8">
            <a:extLst>
              <a:ext uri="{FF2B5EF4-FFF2-40B4-BE49-F238E27FC236}">
                <a16:creationId xmlns:a16="http://schemas.microsoft.com/office/drawing/2014/main" id="{50B9057C-E530-4E0B-B8E1-54EDD6F3905B}"/>
              </a:ext>
            </a:extLst>
          </p:cNvPr>
          <p:cNvPicPr>
            <a:picLocks noChangeAspect="1"/>
          </p:cNvPicPr>
          <p:nvPr userDrawn="1"/>
        </p:nvPicPr>
        <p:blipFill rotWithShape="1">
          <a:blip r:embed="rId3"/>
          <a:srcRect l="22760" t="25510" b="24903"/>
          <a:stretch/>
        </p:blipFill>
        <p:spPr>
          <a:xfrm>
            <a:off x="0" y="0"/>
            <a:ext cx="10682513" cy="6858000"/>
          </a:xfrm>
          <a:prstGeom prst="rect">
            <a:avLst/>
          </a:prstGeom>
        </p:spPr>
      </p:pic>
    </p:spTree>
    <p:extLst>
      <p:ext uri="{BB962C8B-B14F-4D97-AF65-F5344CB8AC3E}">
        <p14:creationId xmlns:p14="http://schemas.microsoft.com/office/powerpoint/2010/main" val="3895946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Xyla Title Slide - Nav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E7743-3758-D047-83D4-4443A56C553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068337-C650-724F-A051-8E0DF848E63B}"/>
              </a:ext>
            </a:extLst>
          </p:cNvPr>
          <p:cNvSpPr>
            <a:spLocks noGrp="1"/>
          </p:cNvSpPr>
          <p:nvPr>
            <p:ph type="ctrTitle"/>
          </p:nvPr>
        </p:nvSpPr>
        <p:spPr>
          <a:xfrm>
            <a:off x="6096000" y="3114647"/>
            <a:ext cx="5486400" cy="550632"/>
          </a:xfrm>
          <a:prstGeom prst="rect">
            <a:avLst/>
          </a:prstGeom>
        </p:spPr>
        <p:txBody>
          <a:bodyPr anchor="b"/>
          <a:lstStyle>
            <a:lvl1pPr algn="r">
              <a:defRPr sz="25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6" name="Text Placeholder 3">
            <a:extLst>
              <a:ext uri="{FF2B5EF4-FFF2-40B4-BE49-F238E27FC236}">
                <a16:creationId xmlns:a16="http://schemas.microsoft.com/office/drawing/2014/main" id="{7FEAEEA9-3326-9441-A5D6-4B53B2C47D1E}"/>
              </a:ext>
            </a:extLst>
          </p:cNvPr>
          <p:cNvSpPr>
            <a:spLocks noGrp="1"/>
          </p:cNvSpPr>
          <p:nvPr>
            <p:ph type="body" sz="half" idx="2" hasCustomPrompt="1"/>
          </p:nvPr>
        </p:nvSpPr>
        <p:spPr>
          <a:xfrm>
            <a:off x="6096000" y="3778268"/>
            <a:ext cx="5486400" cy="406116"/>
          </a:xfrm>
          <a:prstGeom prst="rect">
            <a:avLst/>
          </a:prstGeom>
        </p:spPr>
        <p:txBody>
          <a:bodyPr/>
          <a:lstStyle>
            <a:lvl1pPr marL="0" indent="0" algn="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Subheader</a:t>
            </a:r>
            <a:r>
              <a:rPr lang="en-GB"/>
              <a:t> here</a:t>
            </a:r>
          </a:p>
        </p:txBody>
      </p:sp>
      <p:pic>
        <p:nvPicPr>
          <p:cNvPr id="7" name="Picture 6">
            <a:extLst>
              <a:ext uri="{FF2B5EF4-FFF2-40B4-BE49-F238E27FC236}">
                <a16:creationId xmlns:a16="http://schemas.microsoft.com/office/drawing/2014/main" id="{43A83969-4E07-495A-AC43-1DF3A1DE71BA}"/>
              </a:ext>
            </a:extLst>
          </p:cNvPr>
          <p:cNvPicPr>
            <a:picLocks noChangeAspect="1"/>
          </p:cNvPicPr>
          <p:nvPr userDrawn="1"/>
        </p:nvPicPr>
        <p:blipFill rotWithShape="1">
          <a:blip r:embed="rId3"/>
          <a:srcRect l="22760" t="25510" b="24903"/>
          <a:stretch/>
        </p:blipFill>
        <p:spPr>
          <a:xfrm>
            <a:off x="0" y="0"/>
            <a:ext cx="10682513" cy="6858000"/>
          </a:xfrm>
          <a:prstGeom prst="rect">
            <a:avLst/>
          </a:prstGeom>
        </p:spPr>
      </p:pic>
    </p:spTree>
    <p:extLst>
      <p:ext uri="{BB962C8B-B14F-4D97-AF65-F5344CB8AC3E}">
        <p14:creationId xmlns:p14="http://schemas.microsoft.com/office/powerpoint/2010/main" val="3174608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ured background - Purple">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6" name="Picture 5">
            <a:extLst>
              <a:ext uri="{FF2B5EF4-FFF2-40B4-BE49-F238E27FC236}">
                <a16:creationId xmlns:a16="http://schemas.microsoft.com/office/drawing/2014/main" id="{73DF323D-D822-C147-8455-E75124226E79}"/>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2570798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ured background - Green">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1C6557EF-4BEE-F44F-929A-DE3AD4053DD9}"/>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3892042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ured background - Pink">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6" name="Picture 5">
            <a:extLst>
              <a:ext uri="{FF2B5EF4-FFF2-40B4-BE49-F238E27FC236}">
                <a16:creationId xmlns:a16="http://schemas.microsoft.com/office/drawing/2014/main" id="{83D75CD1-8909-2041-85CD-8ED266249A77}"/>
              </a:ext>
            </a:extLst>
          </p:cNvPr>
          <p:cNvPicPr>
            <a:picLocks noChangeAspect="1"/>
          </p:cNvPicPr>
          <p:nvPr userDrawn="1"/>
        </p:nvPicPr>
        <p:blipFill>
          <a:blip r:embed="rId3"/>
          <a:srcRect/>
          <a:stretch/>
        </p:blipFill>
        <p:spPr>
          <a:xfrm>
            <a:off x="9714679" y="6323980"/>
            <a:ext cx="2111557" cy="376408"/>
          </a:xfrm>
          <a:prstGeom prst="rect">
            <a:avLst/>
          </a:prstGeom>
        </p:spPr>
      </p:pic>
    </p:spTree>
    <p:extLst>
      <p:ext uri="{BB962C8B-B14F-4D97-AF65-F5344CB8AC3E}">
        <p14:creationId xmlns:p14="http://schemas.microsoft.com/office/powerpoint/2010/main" val="2943533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ur background - Purple">
    <p:bg>
      <p:bgPr>
        <a:solidFill>
          <a:srgbClr val="49234A"/>
        </a:solidFill>
        <a:effectLst/>
      </p:bgPr>
    </p:bg>
    <p:spTree>
      <p:nvGrpSpPr>
        <p:cNvPr id="1" name=""/>
        <p:cNvGrpSpPr/>
        <p:nvPr/>
      </p:nvGrpSpPr>
      <p:grpSpPr>
        <a:xfrm>
          <a:off x="0" y="0"/>
          <a:ext cx="0" cy="0"/>
          <a:chOff x="0" y="0"/>
          <a:chExt cx="0" cy="0"/>
        </a:xfrm>
      </p:grpSpPr>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5" name="Picture 4">
            <a:extLst>
              <a:ext uri="{FF2B5EF4-FFF2-40B4-BE49-F238E27FC236}">
                <a16:creationId xmlns:a16="http://schemas.microsoft.com/office/drawing/2014/main" id="{8E0080F8-77D6-5E48-8572-A91E849C363D}"/>
              </a:ext>
            </a:extLst>
          </p:cNvPr>
          <p:cNvPicPr>
            <a:picLocks noChangeAspect="1"/>
          </p:cNvPicPr>
          <p:nvPr userDrawn="1"/>
        </p:nvPicPr>
        <p:blipFill>
          <a:blip r:embed="rId2"/>
          <a:srcRect/>
          <a:stretch/>
        </p:blipFill>
        <p:spPr>
          <a:xfrm>
            <a:off x="9714678" y="6323980"/>
            <a:ext cx="2111559" cy="376408"/>
          </a:xfrm>
          <a:prstGeom prst="rect">
            <a:avLst/>
          </a:prstGeom>
        </p:spPr>
      </p:pic>
    </p:spTree>
    <p:extLst>
      <p:ext uri="{BB962C8B-B14F-4D97-AF65-F5344CB8AC3E}">
        <p14:creationId xmlns:p14="http://schemas.microsoft.com/office/powerpoint/2010/main" val="2477661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our background - Navy">
    <p:bg>
      <p:bgPr>
        <a:solidFill>
          <a:srgbClr val="092E51"/>
        </a:solidFill>
        <a:effectLst/>
      </p:bgPr>
    </p:bg>
    <p:spTree>
      <p:nvGrpSpPr>
        <p:cNvPr id="1" name=""/>
        <p:cNvGrpSpPr/>
        <p:nvPr/>
      </p:nvGrpSpPr>
      <p:grpSpPr>
        <a:xfrm>
          <a:off x="0" y="0"/>
          <a:ext cx="0" cy="0"/>
          <a:chOff x="0" y="0"/>
          <a:chExt cx="0" cy="0"/>
        </a:xfrm>
      </p:grpSpPr>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5" name="Picture 4">
            <a:extLst>
              <a:ext uri="{FF2B5EF4-FFF2-40B4-BE49-F238E27FC236}">
                <a16:creationId xmlns:a16="http://schemas.microsoft.com/office/drawing/2014/main" id="{05FE4566-D7A4-4F45-9354-6EE84BD42AF1}"/>
              </a:ext>
            </a:extLst>
          </p:cNvPr>
          <p:cNvPicPr>
            <a:picLocks noChangeAspect="1"/>
          </p:cNvPicPr>
          <p:nvPr userDrawn="1"/>
        </p:nvPicPr>
        <p:blipFill>
          <a:blip r:embed="rId2"/>
          <a:srcRect/>
          <a:stretch/>
        </p:blipFill>
        <p:spPr>
          <a:xfrm>
            <a:off x="9714678" y="6323980"/>
            <a:ext cx="2111559" cy="376408"/>
          </a:xfrm>
          <a:prstGeom prst="rect">
            <a:avLst/>
          </a:prstGeom>
        </p:spPr>
      </p:pic>
    </p:spTree>
    <p:extLst>
      <p:ext uri="{BB962C8B-B14F-4D97-AF65-F5344CB8AC3E}">
        <p14:creationId xmlns:p14="http://schemas.microsoft.com/office/powerpoint/2010/main" val="103669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our background - Green">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chemeClr val="bg1"/>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chemeClr val="bg1"/>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6" name="Picture 5">
            <a:extLst>
              <a:ext uri="{FF2B5EF4-FFF2-40B4-BE49-F238E27FC236}">
                <a16:creationId xmlns:a16="http://schemas.microsoft.com/office/drawing/2014/main" id="{38AE8C64-926A-654C-8198-E06E024D85FB}"/>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1582497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our background - Pink">
    <p:bg>
      <p:bgPr>
        <a:solidFill>
          <a:srgbClr val="0516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B3A71-2DCD-404F-A729-11A650A24867}"/>
              </a:ext>
            </a:extLst>
          </p:cNvPr>
          <p:cNvPicPr>
            <a:picLocks noChangeAspect="1"/>
          </p:cNvPicPr>
          <p:nvPr userDrawn="1"/>
        </p:nvPicPr>
        <p:blipFill>
          <a:blip r:embed="rId2"/>
          <a:srcRect/>
          <a:stretch/>
        </p:blipFill>
        <p:spPr>
          <a:xfrm>
            <a:off x="0" y="0"/>
            <a:ext cx="12192000" cy="6858000"/>
          </a:xfrm>
          <a:prstGeom prst="rect">
            <a:avLst/>
          </a:prstGeom>
        </p:spPr>
      </p:pic>
      <p:sp>
        <p:nvSpPr>
          <p:cNvPr id="13" name="Footer Placeholder 18">
            <a:extLst>
              <a:ext uri="{FF2B5EF4-FFF2-40B4-BE49-F238E27FC236}">
                <a16:creationId xmlns:a16="http://schemas.microsoft.com/office/drawing/2014/main" id="{9452F1E9-B34D-E643-9DD3-EE94B5301DBD}"/>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5" name="Slide Number Placeholder 19">
            <a:extLst>
              <a:ext uri="{FF2B5EF4-FFF2-40B4-BE49-F238E27FC236}">
                <a16:creationId xmlns:a16="http://schemas.microsoft.com/office/drawing/2014/main" id="{BB6D0111-B140-7547-B881-D69B5941E8A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7" name="Picture 6">
            <a:extLst>
              <a:ext uri="{FF2B5EF4-FFF2-40B4-BE49-F238E27FC236}">
                <a16:creationId xmlns:a16="http://schemas.microsoft.com/office/drawing/2014/main" id="{C927489A-21B9-6A4F-85A0-E50C4024F5DD}"/>
              </a:ext>
            </a:extLst>
          </p:cNvPr>
          <p:cNvPicPr>
            <a:picLocks noChangeAspect="1"/>
          </p:cNvPicPr>
          <p:nvPr userDrawn="1"/>
        </p:nvPicPr>
        <p:blipFill>
          <a:blip r:embed="rId3"/>
          <a:srcRect/>
          <a:stretch/>
        </p:blipFill>
        <p:spPr>
          <a:xfrm>
            <a:off x="9714679" y="6323980"/>
            <a:ext cx="2111557" cy="376408"/>
          </a:xfrm>
          <a:prstGeom prst="rect">
            <a:avLst/>
          </a:prstGeom>
        </p:spPr>
      </p:pic>
    </p:spTree>
    <p:extLst>
      <p:ext uri="{BB962C8B-B14F-4D97-AF65-F5344CB8AC3E}">
        <p14:creationId xmlns:p14="http://schemas.microsoft.com/office/powerpoint/2010/main" val="3322615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F83C-BFED-4CA2-9E44-87E43476A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C4CB38-63F6-4837-98AF-665F28EB0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84CF5D-5DE6-4394-A145-ABD8FDCEE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7D61C-6217-4869-AAAD-B1F5D5D9109B}"/>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6" name="Footer Placeholder 5">
            <a:extLst>
              <a:ext uri="{FF2B5EF4-FFF2-40B4-BE49-F238E27FC236}">
                <a16:creationId xmlns:a16="http://schemas.microsoft.com/office/drawing/2014/main" id="{DBB3ADCD-CBED-422A-964C-3E726DEC31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B03C5F-5E2F-4573-8B07-633A67B4A662}"/>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14913427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Bulletpoints - Pink">
    <p:bg>
      <p:bgPr>
        <a:solidFill>
          <a:srgbClr val="F7F2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AD688A-7B4E-BA41-9277-027DE82C77F9}"/>
              </a:ext>
            </a:extLst>
          </p:cNvPr>
          <p:cNvSpPr>
            <a:spLocks noGrp="1"/>
          </p:cNvSpPr>
          <p:nvPr>
            <p:ph idx="1"/>
          </p:nvPr>
        </p:nvSpPr>
        <p:spPr>
          <a:xfrm>
            <a:off x="281609" y="1253331"/>
            <a:ext cx="4953000" cy="4351338"/>
          </a:xfrm>
          <a:prstGeom prst="rect">
            <a:avLst/>
          </a:prstGeom>
        </p:spPr>
        <p:txBody>
          <a:bodyPr/>
          <a:lstStyle>
            <a:lvl1pPr>
              <a:defRPr sz="1600">
                <a:solidFill>
                  <a:srgbClr val="49234A"/>
                </a:solidFill>
              </a:defRPr>
            </a:lvl1pPr>
            <a:lvl2pPr>
              <a:defRPr sz="1600">
                <a:solidFill>
                  <a:srgbClr val="49234A"/>
                </a:solidFill>
              </a:defRPr>
            </a:lvl2pPr>
            <a:lvl3pPr>
              <a:defRPr sz="1600">
                <a:solidFill>
                  <a:srgbClr val="49234A"/>
                </a:solidFill>
              </a:defRPr>
            </a:lvl3pPr>
            <a:lvl4pPr>
              <a:defRPr sz="1600">
                <a:solidFill>
                  <a:srgbClr val="49234A"/>
                </a:solidFill>
              </a:defRPr>
            </a:lvl4pPr>
            <a:lvl5pPr>
              <a:defRPr sz="1600">
                <a:solidFill>
                  <a:srgbClr val="49234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18">
            <a:extLst>
              <a:ext uri="{FF2B5EF4-FFF2-40B4-BE49-F238E27FC236}">
                <a16:creationId xmlns:a16="http://schemas.microsoft.com/office/drawing/2014/main" id="{06ECBEE3-9E10-DA4D-B1F9-E5C7F2117835}"/>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0" name="Slide Number Placeholder 19">
            <a:extLst>
              <a:ext uri="{FF2B5EF4-FFF2-40B4-BE49-F238E27FC236}">
                <a16:creationId xmlns:a16="http://schemas.microsoft.com/office/drawing/2014/main" id="{A3BC1598-94C3-1446-BB94-8696EC3AEA29}"/>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85724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py - Pink">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0" name="Footer Placeholder 18">
            <a:extLst>
              <a:ext uri="{FF2B5EF4-FFF2-40B4-BE49-F238E27FC236}">
                <a16:creationId xmlns:a16="http://schemas.microsoft.com/office/drawing/2014/main" id="{33F8F602-8AB0-1F40-B0E5-470A4B18BC3C}"/>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3" name="Slide Number Placeholder 19">
            <a:extLst>
              <a:ext uri="{FF2B5EF4-FFF2-40B4-BE49-F238E27FC236}">
                <a16:creationId xmlns:a16="http://schemas.microsoft.com/office/drawing/2014/main" id="{5A003D40-0F52-404F-A3F7-C3470312FBA8}"/>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495054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py - Pink + Stroke ">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8" name="Straight Connector 7">
            <a:extLst>
              <a:ext uri="{FF2B5EF4-FFF2-40B4-BE49-F238E27FC236}">
                <a16:creationId xmlns:a16="http://schemas.microsoft.com/office/drawing/2014/main" id="{9DCABA1E-E6F4-FA40-8184-C759F34280B8}"/>
              </a:ext>
            </a:extLst>
          </p:cNvPr>
          <p:cNvCxnSpPr>
            <a:cxnSpLocks/>
          </p:cNvCxnSpPr>
          <p:nvPr userDrawn="1"/>
        </p:nvCxnSpPr>
        <p:spPr>
          <a:xfrm>
            <a:off x="387625"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D6472E0E-1AEB-457A-BBF7-54196B9EC941}"/>
              </a:ext>
            </a:extLst>
          </p:cNvPr>
          <p:cNvSpPr>
            <a:spLocks noGrp="1"/>
          </p:cNvSpPr>
          <p:nvPr>
            <p:ph type="ftr" sz="quarter" idx="13"/>
          </p:nvPr>
        </p:nvSpPr>
        <p:spPr/>
        <p:txBody>
          <a:bodyPr/>
          <a:lstStyle>
            <a:lvl1pPr>
              <a:defRPr>
                <a:solidFill>
                  <a:srgbClr val="49234A"/>
                </a:solidFill>
              </a:defRPr>
            </a:lvl1pPr>
          </a:lstStyle>
          <a:p>
            <a:r>
              <a:rPr lang="en-GB"/>
              <a:t>Xyla Health &amp; Wellbeing</a:t>
            </a:r>
          </a:p>
        </p:txBody>
      </p:sp>
      <p:sp>
        <p:nvSpPr>
          <p:cNvPr id="18" name="Slide Number Placeholder 17">
            <a:extLst>
              <a:ext uri="{FF2B5EF4-FFF2-40B4-BE49-F238E27FC236}">
                <a16:creationId xmlns:a16="http://schemas.microsoft.com/office/drawing/2014/main" id="{8C8BA0A2-6ABC-4CF2-90BB-A1794823A515}"/>
              </a:ext>
            </a:extLst>
          </p:cNvPr>
          <p:cNvSpPr>
            <a:spLocks noGrp="1"/>
          </p:cNvSpPr>
          <p:nvPr>
            <p:ph type="sldNum" sz="quarter" idx="14"/>
          </p:nvPr>
        </p:nvSpPr>
        <p:spPr/>
        <p:txBody>
          <a:bodyPr/>
          <a:lstStyle>
            <a:lvl1pPr>
              <a:defRPr>
                <a:solidFill>
                  <a:srgbClr val="49234A"/>
                </a:solidFill>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82525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py - Two Col - Pink">
    <p:bg>
      <p:bgPr>
        <a:solidFill>
          <a:srgbClr val="F7F1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1" name="Footer Placeholder 20">
            <a:extLst>
              <a:ext uri="{FF2B5EF4-FFF2-40B4-BE49-F238E27FC236}">
                <a16:creationId xmlns:a16="http://schemas.microsoft.com/office/drawing/2014/main" id="{018BFCA6-3071-4AE7-A01E-B455037B9503}"/>
              </a:ext>
            </a:extLst>
          </p:cNvPr>
          <p:cNvSpPr>
            <a:spLocks noGrp="1"/>
          </p:cNvSpPr>
          <p:nvPr>
            <p:ph type="ftr" sz="quarter" idx="18"/>
          </p:nvPr>
        </p:nvSpPr>
        <p:spPr/>
        <p:txBody>
          <a:bodyPr/>
          <a:lstStyle>
            <a:lvl1pPr>
              <a:defRPr>
                <a:solidFill>
                  <a:srgbClr val="49234A"/>
                </a:solidFill>
              </a:defRPr>
            </a:lvl1pPr>
          </a:lstStyle>
          <a:p>
            <a:r>
              <a:rPr lang="en-GB"/>
              <a:t>Xyla Health &amp; Wellbeing</a:t>
            </a:r>
          </a:p>
        </p:txBody>
      </p:sp>
      <p:sp>
        <p:nvSpPr>
          <p:cNvPr id="22" name="Slide Number Placeholder 21">
            <a:extLst>
              <a:ext uri="{FF2B5EF4-FFF2-40B4-BE49-F238E27FC236}">
                <a16:creationId xmlns:a16="http://schemas.microsoft.com/office/drawing/2014/main" id="{6CDDD0E6-C991-42B4-82B6-3BCF45A268D2}"/>
              </a:ext>
            </a:extLst>
          </p:cNvPr>
          <p:cNvSpPr>
            <a:spLocks noGrp="1"/>
          </p:cNvSpPr>
          <p:nvPr>
            <p:ph type="sldNum" sz="quarter" idx="19"/>
          </p:nvPr>
        </p:nvSpPr>
        <p:spPr/>
        <p:txBody>
          <a:bodyPr/>
          <a:lstStyle>
            <a:lvl1pPr>
              <a:defRPr>
                <a:solidFill>
                  <a:srgbClr val="49234A"/>
                </a:solidFill>
              </a:defRPr>
            </a:lvl1pPr>
          </a:lstStyle>
          <a:p>
            <a:fld id="{A407E1D6-C31A-4E97-86ED-2591DCD76DD1}" type="slidenum">
              <a:rPr lang="en-GB" smtClean="0"/>
              <a:pPr/>
              <a:t>‹#›</a:t>
            </a:fld>
            <a:endParaRPr lang="en-GB"/>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5"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4"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5413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rgbClr val="F7F1F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186EA7-E538-1047-A9D7-2B037C0CAF1E}"/>
              </a:ext>
            </a:extLst>
          </p:cNvPr>
          <p:cNvSpPr txBox="1">
            <a:spLocks/>
          </p:cNvSpPr>
          <p:nvPr userDrawn="1"/>
        </p:nvSpPr>
        <p:spPr>
          <a:xfrm>
            <a:off x="281609" y="245857"/>
            <a:ext cx="10515600" cy="483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a:solidFill>
                  <a:srgbClr val="1F3043"/>
                </a:solidFill>
                <a:latin typeface="Museo Sans 300" panose="02000000000000000000" charset="0"/>
                <a:ea typeface="+mj-ea"/>
                <a:cs typeface="+mj-cs"/>
              </a:defRPr>
            </a:lvl1pPr>
          </a:lstStyle>
          <a:p>
            <a:r>
              <a:rPr lang="en-US">
                <a:solidFill>
                  <a:srgbClr val="49234A"/>
                </a:solidFill>
                <a:latin typeface="Calibri" panose="020F0502020204030204" pitchFamily="34" charset="0"/>
                <a:cs typeface="Calibri" panose="020F0502020204030204" pitchFamily="34" charset="0"/>
              </a:rPr>
              <a:t>Contents</a:t>
            </a:r>
          </a:p>
        </p:txBody>
      </p:sp>
      <p:sp>
        <p:nvSpPr>
          <p:cNvPr id="8" name="Text Placeholder 2">
            <a:extLst>
              <a:ext uri="{FF2B5EF4-FFF2-40B4-BE49-F238E27FC236}">
                <a16:creationId xmlns:a16="http://schemas.microsoft.com/office/drawing/2014/main" id="{AE397942-A1AC-AB49-A7DF-9CB835205BB7}"/>
              </a:ext>
            </a:extLst>
          </p:cNvPr>
          <p:cNvSpPr>
            <a:spLocks noGrp="1"/>
          </p:cNvSpPr>
          <p:nvPr>
            <p:ph type="body" sz="half" idx="2"/>
          </p:nvPr>
        </p:nvSpPr>
        <p:spPr>
          <a:xfrm>
            <a:off x="281610"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15" name="Text Placeholder 2">
            <a:extLst>
              <a:ext uri="{FF2B5EF4-FFF2-40B4-BE49-F238E27FC236}">
                <a16:creationId xmlns:a16="http://schemas.microsoft.com/office/drawing/2014/main" id="{C4847D81-C636-A440-A9F5-6678ADCA7257}"/>
              </a:ext>
            </a:extLst>
          </p:cNvPr>
          <p:cNvSpPr>
            <a:spLocks noGrp="1"/>
          </p:cNvSpPr>
          <p:nvPr>
            <p:ph type="body" sz="half" idx="15"/>
          </p:nvPr>
        </p:nvSpPr>
        <p:spPr>
          <a:xfrm>
            <a:off x="4251828" y="1807108"/>
            <a:ext cx="3674374" cy="3811588"/>
          </a:xfrm>
        </p:spPr>
        <p:txBody>
          <a:bodyPr/>
          <a:lstStyle>
            <a:lvl1pPr>
              <a:buFontTx/>
              <a:buNone/>
              <a:defRPr>
                <a:solidFill>
                  <a:srgbClr val="49234A"/>
                </a:solidFill>
                <a:latin typeface="Calibri" panose="020F0502020204030204" pitchFamily="34" charset="0"/>
                <a:cs typeface="Calibri" panose="020F0502020204030204" pitchFamily="34" charset="0"/>
              </a:defRPr>
            </a:lvl1pPr>
          </a:lstStyle>
          <a:p>
            <a:endParaRPr lang="en-US"/>
          </a:p>
        </p:txBody>
      </p:sp>
      <p:sp>
        <p:nvSpPr>
          <p:cNvPr id="10" name="Footer Placeholder 9">
            <a:extLst>
              <a:ext uri="{FF2B5EF4-FFF2-40B4-BE49-F238E27FC236}">
                <a16:creationId xmlns:a16="http://schemas.microsoft.com/office/drawing/2014/main" id="{5BD0F04E-EA1D-4468-A81C-5EB464A0DFD7}"/>
              </a:ext>
            </a:extLst>
          </p:cNvPr>
          <p:cNvSpPr>
            <a:spLocks noGrp="1"/>
          </p:cNvSpPr>
          <p:nvPr>
            <p:ph type="ftr" sz="quarter" idx="13"/>
          </p:nvPr>
        </p:nvSpPr>
        <p:spPr>
          <a:xfrm>
            <a:off x="421540" y="6513340"/>
            <a:ext cx="2111559" cy="170334"/>
          </a:xfrm>
        </p:spPr>
        <p:txBody>
          <a:bodyPr/>
          <a:lstStyle>
            <a:lvl1pPr>
              <a:defRPr>
                <a:solidFill>
                  <a:srgbClr val="49234A"/>
                </a:solidFill>
              </a:defRPr>
            </a:lvl1pPr>
          </a:lstStyle>
          <a:p>
            <a:r>
              <a:rPr lang="en-GB"/>
              <a:t>Xyla Health &amp; Wellbeing</a:t>
            </a:r>
          </a:p>
        </p:txBody>
      </p:sp>
      <p:sp>
        <p:nvSpPr>
          <p:cNvPr id="13" name="Slide Number Placeholder 12">
            <a:extLst>
              <a:ext uri="{FF2B5EF4-FFF2-40B4-BE49-F238E27FC236}">
                <a16:creationId xmlns:a16="http://schemas.microsoft.com/office/drawing/2014/main" id="{0AA72FB1-30F3-40FB-BBDB-42629671E60A}"/>
              </a:ext>
            </a:extLst>
          </p:cNvPr>
          <p:cNvSpPr>
            <a:spLocks noGrp="1"/>
          </p:cNvSpPr>
          <p:nvPr>
            <p:ph type="sldNum" sz="quarter" idx="14"/>
          </p:nvPr>
        </p:nvSpPr>
        <p:spPr/>
        <p:txBody>
          <a:bodyPr/>
          <a:lstStyle>
            <a:lvl1pPr>
              <a:defRPr>
                <a:solidFill>
                  <a:srgbClr val="49234A"/>
                </a:solidFill>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2709978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py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0" name="Footer Placeholder 18">
            <a:extLst>
              <a:ext uri="{FF2B5EF4-FFF2-40B4-BE49-F238E27FC236}">
                <a16:creationId xmlns:a16="http://schemas.microsoft.com/office/drawing/2014/main" id="{33F8F602-8AB0-1F40-B0E5-470A4B18BC3C}"/>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13" name="Slide Number Placeholder 19">
            <a:extLst>
              <a:ext uri="{FF2B5EF4-FFF2-40B4-BE49-F238E27FC236}">
                <a16:creationId xmlns:a16="http://schemas.microsoft.com/office/drawing/2014/main" id="{5A003D40-0F52-404F-A3F7-C3470312FBA8}"/>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cxnSp>
        <p:nvCxnSpPr>
          <p:cNvPr id="7" name="Straight Connector 6">
            <a:extLst>
              <a:ext uri="{FF2B5EF4-FFF2-40B4-BE49-F238E27FC236}">
                <a16:creationId xmlns:a16="http://schemas.microsoft.com/office/drawing/2014/main" id="{3E2BAB42-53D9-3C40-9043-D4F261482F8D}"/>
              </a:ext>
            </a:extLst>
          </p:cNvPr>
          <p:cNvCxnSpPr>
            <a:cxnSpLocks/>
          </p:cNvCxnSpPr>
          <p:nvPr userDrawn="1"/>
        </p:nvCxnSpPr>
        <p:spPr>
          <a:xfrm>
            <a:off x="387625" y="1730519"/>
            <a:ext cx="6437245"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7891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py - Two Col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1807108"/>
            <a:ext cx="5668617" cy="3811588"/>
          </a:xfrm>
          <a:prstGeom prst="rect">
            <a:avLst/>
          </a:prstGeom>
        </p:spPr>
        <p:txBody>
          <a:bodyPr/>
          <a:lstStyle>
            <a:lvl1pPr marL="0" indent="0">
              <a:buNone/>
              <a:defRPr sz="16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282945"/>
            <a:ext cx="5668617" cy="381314"/>
          </a:xfrm>
          <a:prstGeom prst="rect">
            <a:avLst/>
          </a:prstGeom>
        </p:spPr>
        <p:txBody>
          <a:bodyPr/>
          <a:lstStyle>
            <a:lvl1pPr marL="0" indent="0">
              <a:buNone/>
              <a:defRPr sz="21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1" name="Footer Placeholder 20">
            <a:extLst>
              <a:ext uri="{FF2B5EF4-FFF2-40B4-BE49-F238E27FC236}">
                <a16:creationId xmlns:a16="http://schemas.microsoft.com/office/drawing/2014/main" id="{018BFCA6-3071-4AE7-A01E-B455037B9503}"/>
              </a:ext>
            </a:extLst>
          </p:cNvPr>
          <p:cNvSpPr>
            <a:spLocks noGrp="1"/>
          </p:cNvSpPr>
          <p:nvPr>
            <p:ph type="ftr" sz="quarter" idx="18"/>
          </p:nvPr>
        </p:nvSpPr>
        <p:spPr/>
        <p:txBody>
          <a:bodyPr/>
          <a:lstStyle>
            <a:lvl1pPr>
              <a:defRPr>
                <a:solidFill>
                  <a:srgbClr val="49234A"/>
                </a:solidFill>
              </a:defRPr>
            </a:lvl1pPr>
          </a:lstStyle>
          <a:p>
            <a:r>
              <a:rPr lang="en-GB"/>
              <a:t>Xyla Health &amp; Wellbeing</a:t>
            </a:r>
          </a:p>
        </p:txBody>
      </p:sp>
      <p:sp>
        <p:nvSpPr>
          <p:cNvPr id="22" name="Slide Number Placeholder 21">
            <a:extLst>
              <a:ext uri="{FF2B5EF4-FFF2-40B4-BE49-F238E27FC236}">
                <a16:creationId xmlns:a16="http://schemas.microsoft.com/office/drawing/2014/main" id="{6CDDD0E6-C991-42B4-82B6-3BCF45A268D2}"/>
              </a:ext>
            </a:extLst>
          </p:cNvPr>
          <p:cNvSpPr>
            <a:spLocks noGrp="1"/>
          </p:cNvSpPr>
          <p:nvPr>
            <p:ph type="sldNum" sz="quarter" idx="19"/>
          </p:nvPr>
        </p:nvSpPr>
        <p:spPr/>
        <p:txBody>
          <a:bodyPr/>
          <a:lstStyle>
            <a:lvl1pPr>
              <a:defRPr>
                <a:solidFill>
                  <a:srgbClr val="49234A"/>
                </a:solidFill>
              </a:defRPr>
            </a:lvl1pPr>
          </a:lstStyle>
          <a:p>
            <a:fld id="{A407E1D6-C31A-4E97-86ED-2591DCD76DD1}" type="slidenum">
              <a:rPr lang="en-GB" smtClean="0"/>
              <a:pPr/>
              <a:t>‹#›</a:t>
            </a:fld>
            <a:endParaRPr lang="en-GB"/>
          </a:p>
        </p:txBody>
      </p:sp>
      <p:cxnSp>
        <p:nvCxnSpPr>
          <p:cNvPr id="17" name="Straight Connector 16">
            <a:extLst>
              <a:ext uri="{FF2B5EF4-FFF2-40B4-BE49-F238E27FC236}">
                <a16:creationId xmlns:a16="http://schemas.microsoft.com/office/drawing/2014/main" id="{9BAA83AB-905A-314D-BC54-3E2F6E5C7AD3}"/>
              </a:ext>
            </a:extLst>
          </p:cNvPr>
          <p:cNvCxnSpPr>
            <a:cxnSpLocks/>
          </p:cNvCxnSpPr>
          <p:nvPr userDrawn="1"/>
        </p:nvCxnSpPr>
        <p:spPr>
          <a:xfrm>
            <a:off x="387625" y="1730519"/>
            <a:ext cx="5562601"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5E1732-6221-2845-AF9F-EABA3CBAAB47}"/>
              </a:ext>
            </a:extLst>
          </p:cNvPr>
          <p:cNvCxnSpPr>
            <a:cxnSpLocks/>
          </p:cNvCxnSpPr>
          <p:nvPr userDrawn="1"/>
        </p:nvCxnSpPr>
        <p:spPr>
          <a:xfrm>
            <a:off x="6241774" y="1730519"/>
            <a:ext cx="5668617" cy="0"/>
          </a:xfrm>
          <a:prstGeom prst="line">
            <a:avLst/>
          </a:prstGeom>
          <a:ln w="12700" cap="rnd">
            <a:solidFill>
              <a:srgbClr val="49234A"/>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3424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lour background - Whit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4C1CA8-183B-3A42-A9FC-BE50B6343B1A}"/>
              </a:ext>
            </a:extLst>
          </p:cNvPr>
          <p:cNvSpPr>
            <a:spLocks noGrp="1"/>
          </p:cNvSpPr>
          <p:nvPr>
            <p:ph type="ftr" sz="quarter" idx="10"/>
          </p:nvPr>
        </p:nvSpPr>
        <p:spPr/>
        <p:txBody>
          <a:bodyPr/>
          <a:lstStyle/>
          <a:p>
            <a:r>
              <a:rPr lang="en-GB"/>
              <a:t>Xyla Health &amp; Wellbeing</a:t>
            </a:r>
          </a:p>
        </p:txBody>
      </p:sp>
      <p:sp>
        <p:nvSpPr>
          <p:cNvPr id="4" name="Slide Number Placeholder 3">
            <a:extLst>
              <a:ext uri="{FF2B5EF4-FFF2-40B4-BE49-F238E27FC236}">
                <a16:creationId xmlns:a16="http://schemas.microsoft.com/office/drawing/2014/main" id="{B0EA408E-3470-8941-9AE4-CFC295B66A21}"/>
              </a:ext>
            </a:extLst>
          </p:cNvPr>
          <p:cNvSpPr>
            <a:spLocks noGrp="1"/>
          </p:cNvSpPr>
          <p:nvPr>
            <p:ph type="sldNum" sz="quarter" idx="11"/>
          </p:nvPr>
        </p:nvSpPr>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261796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0515600"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7108"/>
            <a:ext cx="6543261" cy="3811588"/>
          </a:xfrm>
          <a:prstGeom prst="rect">
            <a:avLst/>
          </a:prstGeom>
        </p:spPr>
        <p:txBody>
          <a:bodyPr/>
          <a:lstStyle>
            <a:lvl1pPr marL="0" indent="0">
              <a:buNone/>
              <a:defRPr sz="16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282945"/>
            <a:ext cx="6543261" cy="381314"/>
          </a:xfrm>
          <a:prstGeom prst="rect">
            <a:avLst/>
          </a:prstGeom>
        </p:spPr>
        <p:txBody>
          <a:bodyPr/>
          <a:lstStyle>
            <a:lvl1pPr marL="0" indent="0">
              <a:buNone/>
              <a:defRPr sz="20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Footer Placeholder 18">
            <a:extLst>
              <a:ext uri="{FF2B5EF4-FFF2-40B4-BE49-F238E27FC236}">
                <a16:creationId xmlns:a16="http://schemas.microsoft.com/office/drawing/2014/main" id="{D3AB3618-6745-D440-AE71-781FFB2F7ED8}"/>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9" name="Slide Number Placeholder 19">
            <a:extLst>
              <a:ext uri="{FF2B5EF4-FFF2-40B4-BE49-F238E27FC236}">
                <a16:creationId xmlns:a16="http://schemas.microsoft.com/office/drawing/2014/main" id="{469DF924-163F-8C4A-828E-2B735367938F}"/>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1355595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py - Two Col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2638049"/>
            <a:ext cx="3852241" cy="3811588"/>
          </a:xfrm>
          <a:prstGeom prst="rect">
            <a:avLst/>
          </a:prstGeom>
        </p:spPr>
        <p:txBody>
          <a:bodyPr>
            <a:normAutofit/>
          </a:bodyPr>
          <a:lstStyle>
            <a:lvl1pPr marL="0" indent="0">
              <a:buNone/>
              <a:defRPr sz="12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p:nvPr>
        </p:nvSpPr>
        <p:spPr>
          <a:xfrm>
            <a:off x="281609" y="1549645"/>
            <a:ext cx="5004766" cy="848142"/>
          </a:xfrm>
          <a:prstGeom prst="rect">
            <a:avLst/>
          </a:prstGeom>
        </p:spPr>
        <p:txBody>
          <a:bodyPr>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GB"/>
          </a:p>
        </p:txBody>
      </p:sp>
      <p:sp>
        <p:nvSpPr>
          <p:cNvPr id="8" name="Text Placeholder 3">
            <a:extLst>
              <a:ext uri="{FF2B5EF4-FFF2-40B4-BE49-F238E27FC236}">
                <a16:creationId xmlns:a16="http://schemas.microsoft.com/office/drawing/2014/main" id="{76045B75-4CCD-1E42-81CA-552CA99061FA}"/>
              </a:ext>
            </a:extLst>
          </p:cNvPr>
          <p:cNvSpPr>
            <a:spLocks noGrp="1"/>
          </p:cNvSpPr>
          <p:nvPr>
            <p:ph type="body" sz="half" idx="12" hasCustomPrompt="1"/>
          </p:nvPr>
        </p:nvSpPr>
        <p:spPr>
          <a:xfrm>
            <a:off x="6241774" y="2638049"/>
            <a:ext cx="3852241" cy="3811588"/>
          </a:xfrm>
          <a:prstGeom prst="rect">
            <a:avLst/>
          </a:prstGeom>
        </p:spPr>
        <p:txBody>
          <a:bodyPr>
            <a:normAutofit/>
          </a:bodyPr>
          <a:lstStyle>
            <a:lvl1pPr marL="0" indent="0">
              <a:buNone/>
              <a:defRPr sz="1200" b="0" i="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9" name="Text Placeholder 3">
            <a:extLst>
              <a:ext uri="{FF2B5EF4-FFF2-40B4-BE49-F238E27FC236}">
                <a16:creationId xmlns:a16="http://schemas.microsoft.com/office/drawing/2014/main" id="{0B199BB4-640D-2242-BD11-F0010F10076D}"/>
              </a:ext>
            </a:extLst>
          </p:cNvPr>
          <p:cNvSpPr>
            <a:spLocks noGrp="1"/>
          </p:cNvSpPr>
          <p:nvPr>
            <p:ph type="body" sz="half" idx="13" hasCustomPrompt="1"/>
          </p:nvPr>
        </p:nvSpPr>
        <p:spPr>
          <a:xfrm>
            <a:off x="6241774" y="1549645"/>
            <a:ext cx="5004766" cy="848138"/>
          </a:xfrm>
          <a:prstGeom prst="rect">
            <a:avLst/>
          </a:prstGeom>
        </p:spPr>
        <p:txBody>
          <a:bodyPr>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0" name="Straight Connector 9">
            <a:extLst>
              <a:ext uri="{FF2B5EF4-FFF2-40B4-BE49-F238E27FC236}">
                <a16:creationId xmlns:a16="http://schemas.microsoft.com/office/drawing/2014/main" id="{FF0FC319-1E5D-2D4E-9C47-F848BEE24497}"/>
              </a:ext>
            </a:extLst>
          </p:cNvPr>
          <p:cNvCxnSpPr>
            <a:cxnSpLocks/>
          </p:cNvCxnSpPr>
          <p:nvPr userDrawn="1"/>
        </p:nvCxnSpPr>
        <p:spPr>
          <a:xfrm>
            <a:off x="368575" y="2517919"/>
            <a:ext cx="5562601" cy="0"/>
          </a:xfrm>
          <a:prstGeom prst="line">
            <a:avLst/>
          </a:prstGeom>
          <a:ln>
            <a:solidFill>
              <a:srgbClr val="0516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996B3E-46B9-234C-B966-9DF6EBD403A4}"/>
              </a:ext>
            </a:extLst>
          </p:cNvPr>
          <p:cNvCxnSpPr>
            <a:cxnSpLocks/>
          </p:cNvCxnSpPr>
          <p:nvPr userDrawn="1"/>
        </p:nvCxnSpPr>
        <p:spPr>
          <a:xfrm>
            <a:off x="6325427" y="2517919"/>
            <a:ext cx="5562601" cy="0"/>
          </a:xfrm>
          <a:prstGeom prst="line">
            <a:avLst/>
          </a:prstGeom>
          <a:ln>
            <a:solidFill>
              <a:srgbClr val="051641"/>
            </a:solidFill>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1D155885-E312-4688-B6E5-45022C505191}"/>
              </a:ext>
            </a:extLst>
          </p:cNvPr>
          <p:cNvSpPr>
            <a:spLocks noGrp="1"/>
          </p:cNvSpPr>
          <p:nvPr>
            <p:ph type="ftr" sz="quarter" idx="18"/>
          </p:nvPr>
        </p:nvSpPr>
        <p:spPr/>
        <p:txBody>
          <a:bodyPr/>
          <a:lstStyle/>
          <a:p>
            <a:r>
              <a:rPr lang="en-GB"/>
              <a:t>Xyla Health &amp; Wellbeing</a:t>
            </a:r>
          </a:p>
        </p:txBody>
      </p:sp>
      <p:sp>
        <p:nvSpPr>
          <p:cNvPr id="18" name="Slide Number Placeholder 17">
            <a:extLst>
              <a:ext uri="{FF2B5EF4-FFF2-40B4-BE49-F238E27FC236}">
                <a16:creationId xmlns:a16="http://schemas.microsoft.com/office/drawing/2014/main" id="{9D4DCF74-FE6D-49EE-9A02-D6B6C483F497}"/>
              </a:ext>
            </a:extLst>
          </p:cNvPr>
          <p:cNvSpPr>
            <a:spLocks noGrp="1"/>
          </p:cNvSpPr>
          <p:nvPr>
            <p:ph type="sldNum" sz="quarter" idx="19"/>
          </p:nvPr>
        </p:nvSpPr>
        <p:spPr/>
        <p:txBody>
          <a:bodyPr/>
          <a:lstStyle/>
          <a:p>
            <a:pPr algn="r"/>
            <a:fld id="{A407E1D6-C31A-4E97-86ED-2591DCD76DD1}" type="slidenum">
              <a:rPr lang="en-GB" smtClean="0"/>
              <a:pPr algn="r"/>
              <a:t>‹#›</a:t>
            </a:fld>
            <a:endParaRPr lang="en-GB"/>
          </a:p>
        </p:txBody>
      </p:sp>
      <p:sp>
        <p:nvSpPr>
          <p:cNvPr id="20" name="Text Placeholder 3">
            <a:extLst>
              <a:ext uri="{FF2B5EF4-FFF2-40B4-BE49-F238E27FC236}">
                <a16:creationId xmlns:a16="http://schemas.microsoft.com/office/drawing/2014/main" id="{5FDC0F75-15B6-477B-9E96-58E1E4CE4D68}"/>
              </a:ext>
            </a:extLst>
          </p:cNvPr>
          <p:cNvSpPr>
            <a:spLocks noGrp="1"/>
          </p:cNvSpPr>
          <p:nvPr>
            <p:ph type="body" sz="half" idx="20" hasCustomPrompt="1"/>
          </p:nvPr>
        </p:nvSpPr>
        <p:spPr>
          <a:xfrm>
            <a:off x="281609" y="852505"/>
            <a:ext cx="5960165" cy="615679"/>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Tree>
    <p:extLst>
      <p:ext uri="{BB962C8B-B14F-4D97-AF65-F5344CB8AC3E}">
        <p14:creationId xmlns:p14="http://schemas.microsoft.com/office/powerpoint/2010/main" val="164231874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D1E5-CAD6-4DDB-8497-2207D944B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05B212-FF36-490A-8010-31F606A39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A1A556-9221-47D7-81F0-D36B4A9A2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433B1-9AE2-421C-9B37-072AF6156848}"/>
              </a:ext>
            </a:extLst>
          </p:cNvPr>
          <p:cNvSpPr>
            <a:spLocks noGrp="1"/>
          </p:cNvSpPr>
          <p:nvPr>
            <p:ph type="dt" sz="half" idx="10"/>
          </p:nvPr>
        </p:nvSpPr>
        <p:spPr/>
        <p:txBody>
          <a:bodyPr/>
          <a:lstStyle/>
          <a:p>
            <a:fld id="{03D48EBE-CE8E-4948-91BE-36311CE74B82}" type="datetimeFigureOut">
              <a:rPr lang="en-GB" smtClean="0"/>
              <a:t>29/02/2024</a:t>
            </a:fld>
            <a:endParaRPr lang="en-GB"/>
          </a:p>
        </p:txBody>
      </p:sp>
      <p:sp>
        <p:nvSpPr>
          <p:cNvPr id="6" name="Footer Placeholder 5">
            <a:extLst>
              <a:ext uri="{FF2B5EF4-FFF2-40B4-BE49-F238E27FC236}">
                <a16:creationId xmlns:a16="http://schemas.microsoft.com/office/drawing/2014/main" id="{E9583798-0477-4A8D-B3D8-39F4E3EEDE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DB2BC1-C56B-482C-B3D5-A5FD2BAFDA53}"/>
              </a:ext>
            </a:extLst>
          </p:cNvPr>
          <p:cNvSpPr>
            <a:spLocks noGrp="1"/>
          </p:cNvSpPr>
          <p:nvPr>
            <p:ph type="sldNum" sz="quarter" idx="12"/>
          </p:nvPr>
        </p:nvSpPr>
        <p:spPr/>
        <p:txBody>
          <a:bodyPr/>
          <a:lstStyle/>
          <a:p>
            <a:fld id="{D0177FD5-E59D-4436-BF79-B1AA96A4D155}" type="slidenum">
              <a:rPr lang="en-GB" smtClean="0"/>
              <a:t>‹#›</a:t>
            </a:fld>
            <a:endParaRPr lang="en-GB"/>
          </a:p>
        </p:txBody>
      </p:sp>
    </p:spTree>
    <p:extLst>
      <p:ext uri="{BB962C8B-B14F-4D97-AF65-F5344CB8AC3E}">
        <p14:creationId xmlns:p14="http://schemas.microsoft.com/office/powerpoint/2010/main" val="1436684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py-Three Col-White + 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81005" y="1563076"/>
            <a:ext cx="3629991" cy="743069"/>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56664" y="1563077"/>
            <a:ext cx="3629991" cy="74306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2365519"/>
            <a:ext cx="3488477" cy="0"/>
          </a:xfrm>
          <a:prstGeom prst="line">
            <a:avLst/>
          </a:prstGeom>
          <a:ln w="12700" cap="rnd" cmpd="sng">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847815"/>
            <a:ext cx="11642725" cy="562861"/>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Text Placeholder 14">
            <a:extLst>
              <a:ext uri="{FF2B5EF4-FFF2-40B4-BE49-F238E27FC236}">
                <a16:creationId xmlns:a16="http://schemas.microsoft.com/office/drawing/2014/main" id="{FDA6F05A-8F5C-4BA4-B941-1284668077C7}"/>
              </a:ext>
            </a:extLst>
          </p:cNvPr>
          <p:cNvSpPr>
            <a:spLocks noGrp="1"/>
          </p:cNvSpPr>
          <p:nvPr>
            <p:ph type="body" sz="quarter" idx="20"/>
          </p:nvPr>
        </p:nvSpPr>
        <p:spPr>
          <a:xfrm>
            <a:off x="252413" y="2424895"/>
            <a:ext cx="3630612" cy="3066778"/>
          </a:xfrm>
        </p:spPr>
        <p:txBody>
          <a:bodyPr>
            <a:normAutofit/>
          </a:bodyPr>
          <a:lstStyle>
            <a:lvl1pPr marL="0" indent="0">
              <a:buNone/>
              <a:defRPr sz="1200">
                <a:solidFill>
                  <a:srgbClr val="49234A"/>
                </a:solidFill>
              </a:defRPr>
            </a:lvl1pPr>
            <a:lvl2pPr>
              <a:buNone/>
              <a:defRPr sz="1200">
                <a:solidFill>
                  <a:srgbClr val="49234A"/>
                </a:solidFill>
              </a:defRPr>
            </a:lvl2pPr>
          </a:lstStyle>
          <a:p>
            <a:pPr lvl="0"/>
            <a:r>
              <a:rPr lang="en-US"/>
              <a:t>Click to edit Master text styles</a:t>
            </a:r>
          </a:p>
          <a:p>
            <a:pPr lvl="1"/>
            <a:endParaRPr lang="en-GB"/>
          </a:p>
        </p:txBody>
      </p:sp>
      <p:sp>
        <p:nvSpPr>
          <p:cNvPr id="21" name="Text Placeholder 14">
            <a:extLst>
              <a:ext uri="{FF2B5EF4-FFF2-40B4-BE49-F238E27FC236}">
                <a16:creationId xmlns:a16="http://schemas.microsoft.com/office/drawing/2014/main" id="{059569DD-B0CB-4661-8D38-23BDDCF3E517}"/>
              </a:ext>
            </a:extLst>
          </p:cNvPr>
          <p:cNvSpPr>
            <a:spLocks noGrp="1"/>
          </p:cNvSpPr>
          <p:nvPr>
            <p:ph type="body" sz="quarter" idx="21"/>
          </p:nvPr>
        </p:nvSpPr>
        <p:spPr>
          <a:xfrm>
            <a:off x="4258159" y="2424895"/>
            <a:ext cx="3630612" cy="3066778"/>
          </a:xfrm>
        </p:spPr>
        <p:txBody>
          <a:bodyPr>
            <a:normAutofit/>
          </a:bodyPr>
          <a:lstStyle>
            <a:lvl1pPr marL="0" indent="0">
              <a:buNone/>
              <a:defRPr sz="1200">
                <a:solidFill>
                  <a:srgbClr val="49234A"/>
                </a:solidFill>
              </a:defRPr>
            </a:lvl1pPr>
            <a:lvl2pPr>
              <a:buNone/>
              <a:defRPr sz="1200">
                <a:solidFill>
                  <a:srgbClr val="49234A"/>
                </a:solidFill>
              </a:defRPr>
            </a:lvl2pPr>
          </a:lstStyle>
          <a:p>
            <a:pPr lvl="0"/>
            <a:r>
              <a:rPr lang="en-US"/>
              <a:t>Click to edit Master text styles</a:t>
            </a:r>
          </a:p>
          <a:p>
            <a:pPr lvl="1"/>
            <a:endParaRPr lang="en-GB"/>
          </a:p>
        </p:txBody>
      </p:sp>
      <p:sp>
        <p:nvSpPr>
          <p:cNvPr id="22" name="Text Placeholder 14">
            <a:extLst>
              <a:ext uri="{FF2B5EF4-FFF2-40B4-BE49-F238E27FC236}">
                <a16:creationId xmlns:a16="http://schemas.microsoft.com/office/drawing/2014/main" id="{AF8EAE66-8AC2-4985-A5E6-9143FA8912AF}"/>
              </a:ext>
            </a:extLst>
          </p:cNvPr>
          <p:cNvSpPr>
            <a:spLocks noGrp="1"/>
          </p:cNvSpPr>
          <p:nvPr>
            <p:ph type="body" sz="quarter" idx="22"/>
          </p:nvPr>
        </p:nvSpPr>
        <p:spPr>
          <a:xfrm>
            <a:off x="8236510" y="2424895"/>
            <a:ext cx="3630612" cy="3066778"/>
          </a:xfrm>
        </p:spPr>
        <p:txBody>
          <a:bodyPr>
            <a:normAutofit/>
          </a:bodyPr>
          <a:lstStyle>
            <a:lvl1pPr marL="0" indent="0">
              <a:buNone/>
              <a:defRPr sz="1200">
                <a:solidFill>
                  <a:srgbClr val="49234A"/>
                </a:solidFill>
              </a:defRPr>
            </a:lvl1pPr>
            <a:lvl2pPr>
              <a:defRPr sz="1200">
                <a:solidFill>
                  <a:srgbClr val="49234A"/>
                </a:solidFill>
              </a:defRPr>
            </a:lvl2pPr>
          </a:lstStyle>
          <a:p>
            <a:pPr lvl="0"/>
            <a:r>
              <a:rPr lang="en-US"/>
              <a:t>Click to edit Master text styles</a:t>
            </a:r>
          </a:p>
          <a:p>
            <a:pPr lvl="1"/>
            <a:endParaRPr lang="en-GB"/>
          </a:p>
        </p:txBody>
      </p:sp>
      <p:sp>
        <p:nvSpPr>
          <p:cNvPr id="23" name="Footer Placeholder 16">
            <a:extLst>
              <a:ext uri="{FF2B5EF4-FFF2-40B4-BE49-F238E27FC236}">
                <a16:creationId xmlns:a16="http://schemas.microsoft.com/office/drawing/2014/main" id="{6D356F40-61D4-40EE-B0BC-D01782240D10}"/>
              </a:ext>
            </a:extLst>
          </p:cNvPr>
          <p:cNvSpPr>
            <a:spLocks noGrp="1"/>
          </p:cNvSpPr>
          <p:nvPr>
            <p:ph type="ftr" sz="quarter" idx="18"/>
          </p:nvPr>
        </p:nvSpPr>
        <p:spPr>
          <a:xfrm>
            <a:off x="421540" y="6513340"/>
            <a:ext cx="2111559" cy="170334"/>
          </a:xfrm>
        </p:spPr>
        <p:txBody>
          <a:bodyPr/>
          <a:lstStyle/>
          <a:p>
            <a:r>
              <a:rPr lang="en-GB"/>
              <a:t>Xyla Health &amp; Wellbeing</a:t>
            </a:r>
          </a:p>
        </p:txBody>
      </p:sp>
      <p:sp>
        <p:nvSpPr>
          <p:cNvPr id="24" name="Slide Number Placeholder 17">
            <a:extLst>
              <a:ext uri="{FF2B5EF4-FFF2-40B4-BE49-F238E27FC236}">
                <a16:creationId xmlns:a16="http://schemas.microsoft.com/office/drawing/2014/main" id="{37066841-BD29-4094-9C0C-A3CF6F6CC087}"/>
              </a:ext>
            </a:extLst>
          </p:cNvPr>
          <p:cNvSpPr>
            <a:spLocks noGrp="1"/>
          </p:cNvSpPr>
          <p:nvPr>
            <p:ph type="sldNum" sz="quarter" idx="19"/>
          </p:nvPr>
        </p:nvSpPr>
        <p:spPr>
          <a:xfrm>
            <a:off x="115875" y="6531096"/>
            <a:ext cx="235516" cy="170334"/>
          </a:xfrm>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15813104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py - Three Col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81609"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81005"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56664" y="1563076"/>
            <a:ext cx="3629991" cy="743073"/>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847815"/>
            <a:ext cx="11642725" cy="562861"/>
          </a:xfrm>
          <a:prstGeom prst="rect">
            <a:avLst/>
          </a:prstGeom>
        </p:spPr>
        <p:txBody>
          <a:bodyPr/>
          <a:lstStyle>
            <a:lvl1pPr marL="0" indent="0">
              <a:buNone/>
              <a:defRPr i="0">
                <a:solidFill>
                  <a:srgbClr val="4923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5" name="Text Placeholder 14">
            <a:extLst>
              <a:ext uri="{FF2B5EF4-FFF2-40B4-BE49-F238E27FC236}">
                <a16:creationId xmlns:a16="http://schemas.microsoft.com/office/drawing/2014/main" id="{FDA6F05A-8F5C-4BA4-B941-1284668077C7}"/>
              </a:ext>
            </a:extLst>
          </p:cNvPr>
          <p:cNvSpPr>
            <a:spLocks noGrp="1"/>
          </p:cNvSpPr>
          <p:nvPr>
            <p:ph type="body" sz="quarter" idx="20"/>
          </p:nvPr>
        </p:nvSpPr>
        <p:spPr>
          <a:xfrm>
            <a:off x="252413" y="2415667"/>
            <a:ext cx="3630612" cy="4000373"/>
          </a:xfrm>
        </p:spPr>
        <p:txBody>
          <a:bodyPr>
            <a:noAutofit/>
          </a:bodyPr>
          <a:lstStyle>
            <a:lvl1pPr marL="0" indent="0">
              <a:buNone/>
              <a:defRPr sz="1200"/>
            </a:lvl1pPr>
            <a:lvl2pPr>
              <a:buNone/>
              <a:defRPr sz="1200"/>
            </a:lvl2pPr>
          </a:lstStyle>
          <a:p>
            <a:pPr lvl="0"/>
            <a:r>
              <a:rPr lang="en-US"/>
              <a:t>Click to edit Master text styles</a:t>
            </a:r>
          </a:p>
          <a:p>
            <a:pPr lvl="1"/>
            <a:endParaRPr lang="en-GB"/>
          </a:p>
        </p:txBody>
      </p:sp>
      <p:sp>
        <p:nvSpPr>
          <p:cNvPr id="21" name="Text Placeholder 14">
            <a:extLst>
              <a:ext uri="{FF2B5EF4-FFF2-40B4-BE49-F238E27FC236}">
                <a16:creationId xmlns:a16="http://schemas.microsoft.com/office/drawing/2014/main" id="{059569DD-B0CB-4661-8D38-23BDDCF3E517}"/>
              </a:ext>
            </a:extLst>
          </p:cNvPr>
          <p:cNvSpPr>
            <a:spLocks noGrp="1"/>
          </p:cNvSpPr>
          <p:nvPr>
            <p:ph type="body" sz="quarter" idx="21"/>
          </p:nvPr>
        </p:nvSpPr>
        <p:spPr>
          <a:xfrm>
            <a:off x="4258159" y="2415667"/>
            <a:ext cx="3630612" cy="4000373"/>
          </a:xfrm>
        </p:spPr>
        <p:txBody>
          <a:bodyPr>
            <a:noAutofit/>
          </a:bodyPr>
          <a:lstStyle>
            <a:lvl1pPr marL="0" indent="0">
              <a:buNone/>
              <a:defRPr sz="1200"/>
            </a:lvl1pPr>
            <a:lvl2pPr>
              <a:buNone/>
              <a:defRPr sz="1200"/>
            </a:lvl2pPr>
          </a:lstStyle>
          <a:p>
            <a:pPr lvl="0"/>
            <a:r>
              <a:rPr lang="en-US"/>
              <a:t>Click to edit Master text styles</a:t>
            </a:r>
          </a:p>
          <a:p>
            <a:pPr lvl="1"/>
            <a:endParaRPr lang="en-GB"/>
          </a:p>
        </p:txBody>
      </p:sp>
      <p:sp>
        <p:nvSpPr>
          <p:cNvPr id="22" name="Text Placeholder 14">
            <a:extLst>
              <a:ext uri="{FF2B5EF4-FFF2-40B4-BE49-F238E27FC236}">
                <a16:creationId xmlns:a16="http://schemas.microsoft.com/office/drawing/2014/main" id="{AF8EAE66-8AC2-4985-A5E6-9143FA8912AF}"/>
              </a:ext>
            </a:extLst>
          </p:cNvPr>
          <p:cNvSpPr>
            <a:spLocks noGrp="1"/>
          </p:cNvSpPr>
          <p:nvPr>
            <p:ph type="body" sz="quarter" idx="22"/>
          </p:nvPr>
        </p:nvSpPr>
        <p:spPr>
          <a:xfrm>
            <a:off x="8236510" y="2415667"/>
            <a:ext cx="3630612" cy="4000373"/>
          </a:xfrm>
        </p:spPr>
        <p:txBody>
          <a:bodyPr>
            <a:noAutofit/>
          </a:bodyPr>
          <a:lstStyle>
            <a:lvl1pPr marL="0" indent="0">
              <a:buNone/>
              <a:defRPr sz="1200"/>
            </a:lvl1pPr>
            <a:lvl2pPr>
              <a:defRPr sz="1200"/>
            </a:lvl2pPr>
          </a:lstStyle>
          <a:p>
            <a:pPr lvl="0"/>
            <a:r>
              <a:rPr lang="en-US"/>
              <a:t>Click to edit Master text styles</a:t>
            </a:r>
          </a:p>
          <a:p>
            <a:pPr lvl="1"/>
            <a:endParaRPr lang="en-GB"/>
          </a:p>
        </p:txBody>
      </p:sp>
      <p:sp>
        <p:nvSpPr>
          <p:cNvPr id="23" name="Footer Placeholder 16">
            <a:extLst>
              <a:ext uri="{FF2B5EF4-FFF2-40B4-BE49-F238E27FC236}">
                <a16:creationId xmlns:a16="http://schemas.microsoft.com/office/drawing/2014/main" id="{6D356F40-61D4-40EE-B0BC-D01782240D10}"/>
              </a:ext>
            </a:extLst>
          </p:cNvPr>
          <p:cNvSpPr>
            <a:spLocks noGrp="1"/>
          </p:cNvSpPr>
          <p:nvPr>
            <p:ph type="ftr" sz="quarter" idx="18"/>
          </p:nvPr>
        </p:nvSpPr>
        <p:spPr>
          <a:xfrm>
            <a:off x="421540" y="6513340"/>
            <a:ext cx="2111559" cy="170334"/>
          </a:xfrm>
        </p:spPr>
        <p:txBody>
          <a:bodyPr/>
          <a:lstStyle/>
          <a:p>
            <a:r>
              <a:rPr lang="en-GB"/>
              <a:t>Xyla Health &amp; Wellbeing</a:t>
            </a:r>
          </a:p>
        </p:txBody>
      </p:sp>
      <p:sp>
        <p:nvSpPr>
          <p:cNvPr id="24" name="Slide Number Placeholder 17">
            <a:extLst>
              <a:ext uri="{FF2B5EF4-FFF2-40B4-BE49-F238E27FC236}">
                <a16:creationId xmlns:a16="http://schemas.microsoft.com/office/drawing/2014/main" id="{37066841-BD29-4094-9C0C-A3CF6F6CC087}"/>
              </a:ext>
            </a:extLst>
          </p:cNvPr>
          <p:cNvSpPr>
            <a:spLocks noGrp="1"/>
          </p:cNvSpPr>
          <p:nvPr>
            <p:ph type="sldNum" sz="quarter" idx="19"/>
          </p:nvPr>
        </p:nvSpPr>
        <p:spPr>
          <a:xfrm>
            <a:off x="115875" y="6531096"/>
            <a:ext cx="235516" cy="170334"/>
          </a:xfrm>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889882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 Three Col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58750" y="262088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258146" y="262088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5"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233805" y="262088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1897802"/>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2481724"/>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9" name="Footer Placeholder 8">
            <a:extLst>
              <a:ext uri="{FF2B5EF4-FFF2-40B4-BE49-F238E27FC236}">
                <a16:creationId xmlns:a16="http://schemas.microsoft.com/office/drawing/2014/main" id="{D1FF66AD-6AC6-4DAB-BD67-B46A37F4A936}"/>
              </a:ext>
            </a:extLst>
          </p:cNvPr>
          <p:cNvSpPr>
            <a:spLocks noGrp="1"/>
          </p:cNvSpPr>
          <p:nvPr>
            <p:ph type="ftr" sz="quarter" idx="19"/>
          </p:nvPr>
        </p:nvSpPr>
        <p:spPr/>
        <p:txBody>
          <a:bodyPr/>
          <a:lstStyle>
            <a:lvl1pPr algn="l">
              <a:defRPr/>
            </a:lvl1pPr>
          </a:lstStyle>
          <a:p>
            <a:r>
              <a:rPr lang="en-GB"/>
              <a:t>Xyla Health &amp; Wellbeing</a:t>
            </a:r>
          </a:p>
        </p:txBody>
      </p:sp>
      <p:sp>
        <p:nvSpPr>
          <p:cNvPr id="13" name="Slide Number Placeholder 12">
            <a:extLst>
              <a:ext uri="{FF2B5EF4-FFF2-40B4-BE49-F238E27FC236}">
                <a16:creationId xmlns:a16="http://schemas.microsoft.com/office/drawing/2014/main" id="{1DD29EC1-F3D0-4CED-B332-6A5B0931517D}"/>
              </a:ext>
            </a:extLst>
          </p:cNvPr>
          <p:cNvSpPr>
            <a:spLocks noGrp="1"/>
          </p:cNvSpPr>
          <p:nvPr>
            <p:ph type="sldNum" sz="quarter" idx="20"/>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149069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l + Su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58750"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258146"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5"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233805" y="3401939"/>
            <a:ext cx="3643850"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3272299"/>
            <a:ext cx="3488477" cy="0"/>
          </a:xfrm>
          <a:prstGeom prst="line">
            <a:avLst/>
          </a:prstGeom>
          <a:ln w="12700" cap="rnd">
            <a:solidFill>
              <a:srgbClr val="49234A"/>
            </a:solidFill>
            <a:prstDash val="sysDot"/>
            <a:roun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7" name="Text Placeholder 6">
            <a:extLst>
              <a:ext uri="{FF2B5EF4-FFF2-40B4-BE49-F238E27FC236}">
                <a16:creationId xmlns:a16="http://schemas.microsoft.com/office/drawing/2014/main" id="{167E2CCC-B0C6-482B-B623-BE8B9DCD0FF7}"/>
              </a:ext>
            </a:extLst>
          </p:cNvPr>
          <p:cNvSpPr>
            <a:spLocks noGrp="1"/>
          </p:cNvSpPr>
          <p:nvPr>
            <p:ph type="body" sz="quarter" idx="17" hasCustomPrompt="1"/>
          </p:nvPr>
        </p:nvSpPr>
        <p:spPr>
          <a:xfrm>
            <a:off x="268288" y="1905136"/>
            <a:ext cx="11642725" cy="444029"/>
          </a:xfrm>
          <a:prstGeom prst="rect">
            <a:avLst/>
          </a:prstGeom>
        </p:spPr>
        <p:txBody>
          <a:bodyPr/>
          <a:lstStyle>
            <a:lvl1pPr marL="0" indent="0">
              <a:buNone/>
              <a:defRPr>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Offering Access</a:t>
            </a:r>
          </a:p>
        </p:txBody>
      </p:sp>
      <p:sp>
        <p:nvSpPr>
          <p:cNvPr id="9" name="Footer Placeholder 8">
            <a:extLst>
              <a:ext uri="{FF2B5EF4-FFF2-40B4-BE49-F238E27FC236}">
                <a16:creationId xmlns:a16="http://schemas.microsoft.com/office/drawing/2014/main" id="{D1FF66AD-6AC6-4DAB-BD67-B46A37F4A936}"/>
              </a:ext>
            </a:extLst>
          </p:cNvPr>
          <p:cNvSpPr>
            <a:spLocks noGrp="1"/>
          </p:cNvSpPr>
          <p:nvPr>
            <p:ph type="ftr" sz="quarter" idx="19"/>
          </p:nvPr>
        </p:nvSpPr>
        <p:spPr/>
        <p:txBody>
          <a:bodyPr/>
          <a:lstStyle>
            <a:lvl1pPr algn="l">
              <a:defRPr/>
            </a:lvl1pPr>
          </a:lstStyle>
          <a:p>
            <a:r>
              <a:rPr lang="en-GB"/>
              <a:t>Xyla Health &amp; Wellbeing</a:t>
            </a:r>
          </a:p>
        </p:txBody>
      </p:sp>
      <p:sp>
        <p:nvSpPr>
          <p:cNvPr id="13" name="Slide Number Placeholder 12">
            <a:extLst>
              <a:ext uri="{FF2B5EF4-FFF2-40B4-BE49-F238E27FC236}">
                <a16:creationId xmlns:a16="http://schemas.microsoft.com/office/drawing/2014/main" id="{1DD29EC1-F3D0-4CED-B332-6A5B0931517D}"/>
              </a:ext>
            </a:extLst>
          </p:cNvPr>
          <p:cNvSpPr>
            <a:spLocks noGrp="1"/>
          </p:cNvSpPr>
          <p:nvPr>
            <p:ph type="sldNum" sz="quarter" idx="20"/>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848053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py - Three Col + Icons  - Charco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42725"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836162"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58749"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4" name="Straight Connector 13">
            <a:extLst>
              <a:ext uri="{FF2B5EF4-FFF2-40B4-BE49-F238E27FC236}">
                <a16:creationId xmlns:a16="http://schemas.microsoft.com/office/drawing/2014/main" id="{A24BBDB0-5A9B-B944-9A8E-6D377B958C5C}"/>
              </a:ext>
            </a:extLst>
          </p:cNvPr>
          <p:cNvCxnSpPr>
            <a:cxnSpLocks/>
          </p:cNvCxnSpPr>
          <p:nvPr userDrawn="1"/>
        </p:nvCxnSpPr>
        <p:spPr>
          <a:xfrm>
            <a:off x="357887"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4835558"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4258145"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17" name="Straight Connector 16">
            <a:extLst>
              <a:ext uri="{FF2B5EF4-FFF2-40B4-BE49-F238E27FC236}">
                <a16:creationId xmlns:a16="http://schemas.microsoft.com/office/drawing/2014/main" id="{BF37A829-0A06-4E1A-97E8-A09B4F53F280}"/>
              </a:ext>
            </a:extLst>
          </p:cNvPr>
          <p:cNvCxnSpPr>
            <a:cxnSpLocks/>
          </p:cNvCxnSpPr>
          <p:nvPr userDrawn="1"/>
        </p:nvCxnSpPr>
        <p:spPr>
          <a:xfrm>
            <a:off x="4351762"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29CB7ED0-CE3E-4926-AB91-12CDC9D02FE2}"/>
              </a:ext>
            </a:extLst>
          </p:cNvPr>
          <p:cNvSpPr>
            <a:spLocks noGrp="1"/>
          </p:cNvSpPr>
          <p:nvPr>
            <p:ph type="body" sz="half" idx="14" hasCustomPrompt="1"/>
          </p:nvPr>
        </p:nvSpPr>
        <p:spPr>
          <a:xfrm>
            <a:off x="8811217" y="3490719"/>
            <a:ext cx="3066437" cy="2603366"/>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9" name="Text Placeholder 3">
            <a:extLst>
              <a:ext uri="{FF2B5EF4-FFF2-40B4-BE49-F238E27FC236}">
                <a16:creationId xmlns:a16="http://schemas.microsoft.com/office/drawing/2014/main" id="{F55EDE16-8BC9-450C-BAE0-92497578EB3F}"/>
              </a:ext>
            </a:extLst>
          </p:cNvPr>
          <p:cNvSpPr>
            <a:spLocks noGrp="1"/>
          </p:cNvSpPr>
          <p:nvPr>
            <p:ph type="body" sz="half" idx="15" hasCustomPrompt="1"/>
          </p:nvPr>
        </p:nvSpPr>
        <p:spPr>
          <a:xfrm>
            <a:off x="8233804" y="2688377"/>
            <a:ext cx="3629991" cy="459628"/>
          </a:xfrm>
          <a:prstGeom prst="rect">
            <a:avLst/>
          </a:prstGeom>
        </p:spPr>
        <p:txBody>
          <a:bodyPr wrap="square">
            <a:no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cxnSp>
        <p:nvCxnSpPr>
          <p:cNvPr id="20" name="Straight Connector 19">
            <a:extLst>
              <a:ext uri="{FF2B5EF4-FFF2-40B4-BE49-F238E27FC236}">
                <a16:creationId xmlns:a16="http://schemas.microsoft.com/office/drawing/2014/main" id="{2038C2E6-E23D-479D-A82D-2D18E3EC7419}"/>
              </a:ext>
            </a:extLst>
          </p:cNvPr>
          <p:cNvCxnSpPr>
            <a:cxnSpLocks/>
          </p:cNvCxnSpPr>
          <p:nvPr userDrawn="1"/>
        </p:nvCxnSpPr>
        <p:spPr>
          <a:xfrm>
            <a:off x="8332942" y="3272299"/>
            <a:ext cx="3488477" cy="0"/>
          </a:xfrm>
          <a:prstGeom prst="line">
            <a:avLst/>
          </a:prstGeom>
          <a:ln w="12700">
            <a:solidFill>
              <a:srgbClr val="49234A"/>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1068084"/>
            <a:ext cx="11642725"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7" name="Text Placeholder 6">
            <a:extLst>
              <a:ext uri="{FF2B5EF4-FFF2-40B4-BE49-F238E27FC236}">
                <a16:creationId xmlns:a16="http://schemas.microsoft.com/office/drawing/2014/main" id="{167E2CCC-B0C6-482B-B623-BE8B9DCD0FF7}"/>
              </a:ext>
            </a:extLst>
          </p:cNvPr>
          <p:cNvSpPr>
            <a:spLocks noGrp="1"/>
          </p:cNvSpPr>
          <p:nvPr>
            <p:ph type="body" sz="quarter" idx="17" hasCustomPrompt="1"/>
          </p:nvPr>
        </p:nvSpPr>
        <p:spPr>
          <a:xfrm>
            <a:off x="268288" y="1905136"/>
            <a:ext cx="11642725" cy="444029"/>
          </a:xfrm>
          <a:prstGeom prst="rect">
            <a:avLst/>
          </a:prstGeom>
        </p:spPr>
        <p:txBody>
          <a:bodyPr/>
          <a:lstStyle>
            <a:lvl1pPr marL="0" indent="0">
              <a:buNone/>
              <a:defRPr>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Offering Access</a:t>
            </a:r>
          </a:p>
        </p:txBody>
      </p:sp>
      <p:sp>
        <p:nvSpPr>
          <p:cNvPr id="9" name="Footer Placeholder 8">
            <a:extLst>
              <a:ext uri="{FF2B5EF4-FFF2-40B4-BE49-F238E27FC236}">
                <a16:creationId xmlns:a16="http://schemas.microsoft.com/office/drawing/2014/main" id="{D1FF66AD-6AC6-4DAB-BD67-B46A37F4A936}"/>
              </a:ext>
            </a:extLst>
          </p:cNvPr>
          <p:cNvSpPr>
            <a:spLocks noGrp="1"/>
          </p:cNvSpPr>
          <p:nvPr>
            <p:ph type="ftr" sz="quarter" idx="19"/>
          </p:nvPr>
        </p:nvSpPr>
        <p:spPr/>
        <p:txBody>
          <a:bodyPr/>
          <a:lstStyle>
            <a:lvl1pPr algn="l">
              <a:defRPr/>
            </a:lvl1pPr>
          </a:lstStyle>
          <a:p>
            <a:r>
              <a:rPr lang="en-GB"/>
              <a:t>Xyla Health &amp; Wellbeing</a:t>
            </a:r>
          </a:p>
        </p:txBody>
      </p:sp>
      <p:sp>
        <p:nvSpPr>
          <p:cNvPr id="13" name="Slide Number Placeholder 12">
            <a:extLst>
              <a:ext uri="{FF2B5EF4-FFF2-40B4-BE49-F238E27FC236}">
                <a16:creationId xmlns:a16="http://schemas.microsoft.com/office/drawing/2014/main" id="{1DD29EC1-F3D0-4CED-B332-6A5B0931517D}"/>
              </a:ext>
            </a:extLst>
          </p:cNvPr>
          <p:cNvSpPr>
            <a:spLocks noGrp="1"/>
          </p:cNvSpPr>
          <p:nvPr>
            <p:ph type="sldNum" sz="quarter" idx="20"/>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5339184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ad - Cop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81609" y="1809750"/>
            <a:ext cx="4326877" cy="1811045"/>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99831" y="1295959"/>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0" name="Text Placeholder 3">
            <a:extLst>
              <a:ext uri="{FF2B5EF4-FFF2-40B4-BE49-F238E27FC236}">
                <a16:creationId xmlns:a16="http://schemas.microsoft.com/office/drawing/2014/main" id="{4EA202F9-8345-461C-83A5-460A49DB08B1}"/>
              </a:ext>
            </a:extLst>
          </p:cNvPr>
          <p:cNvSpPr>
            <a:spLocks noGrp="1"/>
          </p:cNvSpPr>
          <p:nvPr>
            <p:ph type="body" sz="half" idx="12" hasCustomPrompt="1"/>
          </p:nvPr>
        </p:nvSpPr>
        <p:spPr>
          <a:xfrm>
            <a:off x="6272255" y="1809750"/>
            <a:ext cx="4326877" cy="1811045"/>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6" name="Text Placeholder 3">
            <a:extLst>
              <a:ext uri="{FF2B5EF4-FFF2-40B4-BE49-F238E27FC236}">
                <a16:creationId xmlns:a16="http://schemas.microsoft.com/office/drawing/2014/main" id="{44E63FE7-57CF-4267-BCC9-3D8512EE1AEC}"/>
              </a:ext>
            </a:extLst>
          </p:cNvPr>
          <p:cNvSpPr>
            <a:spLocks noGrp="1"/>
          </p:cNvSpPr>
          <p:nvPr>
            <p:ph type="body" sz="half" idx="13" hasCustomPrompt="1"/>
          </p:nvPr>
        </p:nvSpPr>
        <p:spPr>
          <a:xfrm>
            <a:off x="6281255" y="1295959"/>
            <a:ext cx="5612028"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5" name="Text Placeholder 4">
            <a:extLst>
              <a:ext uri="{FF2B5EF4-FFF2-40B4-BE49-F238E27FC236}">
                <a16:creationId xmlns:a16="http://schemas.microsoft.com/office/drawing/2014/main" id="{A56C40E5-ECB2-414F-98CF-7096D4F5ABC8}"/>
              </a:ext>
            </a:extLst>
          </p:cNvPr>
          <p:cNvSpPr>
            <a:spLocks noGrp="1"/>
          </p:cNvSpPr>
          <p:nvPr>
            <p:ph type="body" sz="quarter" idx="16" hasCustomPrompt="1"/>
          </p:nvPr>
        </p:nvSpPr>
        <p:spPr>
          <a:xfrm>
            <a:off x="268288" y="691779"/>
            <a:ext cx="6958011" cy="497839"/>
          </a:xfrm>
          <a:prstGeom prst="rect">
            <a:avLst/>
          </a:prstGeom>
        </p:spPr>
        <p:txBody>
          <a:bodyPr/>
          <a:lstStyle>
            <a:lvl1pPr marL="0" indent="0">
              <a:buNone/>
              <a:defRPr i="0">
                <a:solidFill>
                  <a:srgbClr val="49234A"/>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Healthcare….</a:t>
            </a:r>
          </a:p>
        </p:txBody>
      </p:sp>
      <p:sp>
        <p:nvSpPr>
          <p:cNvPr id="13" name="Text Placeholder 3">
            <a:extLst>
              <a:ext uri="{FF2B5EF4-FFF2-40B4-BE49-F238E27FC236}">
                <a16:creationId xmlns:a16="http://schemas.microsoft.com/office/drawing/2014/main" id="{A8332F22-C91A-432D-A33C-AD6771EC8D8C}"/>
              </a:ext>
            </a:extLst>
          </p:cNvPr>
          <p:cNvSpPr>
            <a:spLocks noGrp="1"/>
          </p:cNvSpPr>
          <p:nvPr>
            <p:ph type="body" sz="half" idx="17" hasCustomPrompt="1"/>
          </p:nvPr>
        </p:nvSpPr>
        <p:spPr>
          <a:xfrm>
            <a:off x="281611" y="4425951"/>
            <a:ext cx="4326875" cy="2173492"/>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5" name="Text Placeholder 3">
            <a:extLst>
              <a:ext uri="{FF2B5EF4-FFF2-40B4-BE49-F238E27FC236}">
                <a16:creationId xmlns:a16="http://schemas.microsoft.com/office/drawing/2014/main" id="{55A96507-48A5-43FE-8626-A13F09C1BA8F}"/>
              </a:ext>
            </a:extLst>
          </p:cNvPr>
          <p:cNvSpPr>
            <a:spLocks noGrp="1"/>
          </p:cNvSpPr>
          <p:nvPr>
            <p:ph type="body" sz="half" idx="18" hasCustomPrompt="1"/>
          </p:nvPr>
        </p:nvSpPr>
        <p:spPr>
          <a:xfrm>
            <a:off x="299831" y="3912159"/>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1" name="Text Placeholder 3">
            <a:extLst>
              <a:ext uri="{FF2B5EF4-FFF2-40B4-BE49-F238E27FC236}">
                <a16:creationId xmlns:a16="http://schemas.microsoft.com/office/drawing/2014/main" id="{6AD3AB69-DE11-448B-8B5B-16CD6844E502}"/>
              </a:ext>
            </a:extLst>
          </p:cNvPr>
          <p:cNvSpPr>
            <a:spLocks noGrp="1"/>
          </p:cNvSpPr>
          <p:nvPr>
            <p:ph type="body" sz="half" idx="19" hasCustomPrompt="1"/>
          </p:nvPr>
        </p:nvSpPr>
        <p:spPr>
          <a:xfrm>
            <a:off x="6272255" y="4425951"/>
            <a:ext cx="4306845" cy="2173492"/>
          </a:xfrm>
          <a:prstGeom prst="rect">
            <a:avLst/>
          </a:prstGeom>
        </p:spPr>
        <p:txBody>
          <a:bodyPr>
            <a:normAutofit/>
          </a:bodyPr>
          <a:lstStyle>
            <a:lvl1pPr marL="0" indent="0">
              <a:buNone/>
              <a:defRPr sz="12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30" name="Text Placeholder 3">
            <a:extLst>
              <a:ext uri="{FF2B5EF4-FFF2-40B4-BE49-F238E27FC236}">
                <a16:creationId xmlns:a16="http://schemas.microsoft.com/office/drawing/2014/main" id="{B01BEACB-5320-44A1-AFEE-2A8638E8E0D3}"/>
              </a:ext>
            </a:extLst>
          </p:cNvPr>
          <p:cNvSpPr>
            <a:spLocks noGrp="1"/>
          </p:cNvSpPr>
          <p:nvPr>
            <p:ph type="body" sz="half" idx="20" hasCustomPrompt="1"/>
          </p:nvPr>
        </p:nvSpPr>
        <p:spPr>
          <a:xfrm>
            <a:off x="6298372" y="3913032"/>
            <a:ext cx="5612019" cy="381314"/>
          </a:xfrm>
          <a:prstGeom prst="rect">
            <a:avLst/>
          </a:prstGeom>
        </p:spPr>
        <p:txBody>
          <a:bodyPr>
            <a:normAutofit/>
          </a:bodyPr>
          <a:lstStyle>
            <a:lvl1pPr marL="0" indent="0">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8" name="Footer Placeholder 7">
            <a:extLst>
              <a:ext uri="{FF2B5EF4-FFF2-40B4-BE49-F238E27FC236}">
                <a16:creationId xmlns:a16="http://schemas.microsoft.com/office/drawing/2014/main" id="{EEECF259-05A8-4FFC-A2A9-8CF973176851}"/>
              </a:ext>
            </a:extLst>
          </p:cNvPr>
          <p:cNvSpPr>
            <a:spLocks noGrp="1"/>
          </p:cNvSpPr>
          <p:nvPr>
            <p:ph type="ftr" sz="quarter" idx="22"/>
          </p:nvPr>
        </p:nvSpPr>
        <p:spPr/>
        <p:txBody>
          <a:bodyPr/>
          <a:lstStyle>
            <a:lvl1pPr algn="l">
              <a:defRPr/>
            </a:lvl1pPr>
          </a:lstStyle>
          <a:p>
            <a:r>
              <a:rPr lang="en-GB"/>
              <a:t>Xyla Health &amp; Wellbeing</a:t>
            </a:r>
          </a:p>
        </p:txBody>
      </p:sp>
      <p:sp>
        <p:nvSpPr>
          <p:cNvPr id="9" name="Slide Number Placeholder 8">
            <a:extLst>
              <a:ext uri="{FF2B5EF4-FFF2-40B4-BE49-F238E27FC236}">
                <a16:creationId xmlns:a16="http://schemas.microsoft.com/office/drawing/2014/main" id="{446AB51B-C359-4633-8071-9733E9CEFD2F}"/>
              </a:ext>
            </a:extLst>
          </p:cNvPr>
          <p:cNvSpPr>
            <a:spLocks noGrp="1"/>
          </p:cNvSpPr>
          <p:nvPr>
            <p:ph type="sldNum" sz="quarter" idx="23"/>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33465267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78DB-6331-E149-BD0A-58EF22CA82DB}"/>
              </a:ext>
            </a:extLst>
          </p:cNvPr>
          <p:cNvSpPr>
            <a:spLocks noGrp="1"/>
          </p:cNvSpPr>
          <p:nvPr>
            <p:ph type="title"/>
          </p:nvPr>
        </p:nvSpPr>
        <p:spPr>
          <a:xfrm>
            <a:off x="281609" y="245857"/>
            <a:ext cx="11628782" cy="483014"/>
          </a:xfrm>
          <a:prstGeom prst="rect">
            <a:avLst/>
          </a:prstGeom>
        </p:spPr>
        <p:txBody>
          <a:bodyPr/>
          <a:lstStyle>
            <a:lvl1pPr>
              <a:defRPr>
                <a:solidFill>
                  <a:srgbClr val="49234A"/>
                </a:solidFill>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77D95D59-BC36-B549-A44E-D1CA89E446B9}"/>
              </a:ext>
            </a:extLst>
          </p:cNvPr>
          <p:cNvSpPr>
            <a:spLocks noGrp="1"/>
          </p:cNvSpPr>
          <p:nvPr>
            <p:ph type="body" sz="half" idx="2" hasCustomPrompt="1"/>
          </p:nvPr>
        </p:nvSpPr>
        <p:spPr>
          <a:xfrm>
            <a:off x="275097"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2" name="Text Placeholder 3">
            <a:extLst>
              <a:ext uri="{FF2B5EF4-FFF2-40B4-BE49-F238E27FC236}">
                <a16:creationId xmlns:a16="http://schemas.microsoft.com/office/drawing/2014/main" id="{B4BC18E6-C9FE-1342-B55D-DF1245C83695}"/>
              </a:ext>
            </a:extLst>
          </p:cNvPr>
          <p:cNvSpPr>
            <a:spLocks noGrp="1"/>
          </p:cNvSpPr>
          <p:nvPr>
            <p:ph type="body" sz="half" idx="11" hasCustomPrompt="1"/>
          </p:nvPr>
        </p:nvSpPr>
        <p:spPr>
          <a:xfrm>
            <a:off x="275097" y="901700"/>
            <a:ext cx="2015206" cy="762559"/>
          </a:xfrm>
          <a:prstGeom prst="rect">
            <a:avLst/>
          </a:prstGeom>
          <a:solidFill>
            <a:srgbClr val="051641"/>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8" name="Text Placeholder 3">
            <a:extLst>
              <a:ext uri="{FF2B5EF4-FFF2-40B4-BE49-F238E27FC236}">
                <a16:creationId xmlns:a16="http://schemas.microsoft.com/office/drawing/2014/main" id="{D165EB2E-46A3-41DF-81EF-E42E3BBD8945}"/>
              </a:ext>
            </a:extLst>
          </p:cNvPr>
          <p:cNvSpPr>
            <a:spLocks noGrp="1"/>
          </p:cNvSpPr>
          <p:nvPr>
            <p:ph type="body" sz="half" idx="12" hasCustomPrompt="1"/>
          </p:nvPr>
        </p:nvSpPr>
        <p:spPr>
          <a:xfrm>
            <a:off x="2688097" y="901700"/>
            <a:ext cx="2015206" cy="762559"/>
          </a:xfrm>
          <a:prstGeom prst="rect">
            <a:avLst/>
          </a:prstGeom>
          <a:solidFill>
            <a:srgbClr val="1F3043"/>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19" name="Text Placeholder 3">
            <a:extLst>
              <a:ext uri="{FF2B5EF4-FFF2-40B4-BE49-F238E27FC236}">
                <a16:creationId xmlns:a16="http://schemas.microsoft.com/office/drawing/2014/main" id="{13252E5A-44F2-4E12-893D-4E9AEEE1C3F5}"/>
              </a:ext>
            </a:extLst>
          </p:cNvPr>
          <p:cNvSpPr>
            <a:spLocks noGrp="1"/>
          </p:cNvSpPr>
          <p:nvPr>
            <p:ph type="body" sz="half" idx="13" hasCustomPrompt="1"/>
          </p:nvPr>
        </p:nvSpPr>
        <p:spPr>
          <a:xfrm>
            <a:off x="5101097" y="901700"/>
            <a:ext cx="2015206" cy="762559"/>
          </a:xfrm>
          <a:prstGeom prst="rect">
            <a:avLst/>
          </a:prstGeom>
          <a:solidFill>
            <a:srgbClr val="4E9EA7"/>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0" name="Text Placeholder 3">
            <a:extLst>
              <a:ext uri="{FF2B5EF4-FFF2-40B4-BE49-F238E27FC236}">
                <a16:creationId xmlns:a16="http://schemas.microsoft.com/office/drawing/2014/main" id="{3979C9C5-286B-41DA-A483-960D60890133}"/>
              </a:ext>
            </a:extLst>
          </p:cNvPr>
          <p:cNvSpPr>
            <a:spLocks noGrp="1"/>
          </p:cNvSpPr>
          <p:nvPr>
            <p:ph type="body" sz="half" idx="14" hasCustomPrompt="1"/>
          </p:nvPr>
        </p:nvSpPr>
        <p:spPr>
          <a:xfrm>
            <a:off x="7514097" y="901700"/>
            <a:ext cx="2015206" cy="762559"/>
          </a:xfrm>
          <a:prstGeom prst="rect">
            <a:avLst/>
          </a:prstGeom>
          <a:solidFill>
            <a:srgbClr val="FACF5A"/>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1" name="Text Placeholder 3">
            <a:extLst>
              <a:ext uri="{FF2B5EF4-FFF2-40B4-BE49-F238E27FC236}">
                <a16:creationId xmlns:a16="http://schemas.microsoft.com/office/drawing/2014/main" id="{A3230F9E-AC15-4037-B94F-6F78224F04EF}"/>
              </a:ext>
            </a:extLst>
          </p:cNvPr>
          <p:cNvSpPr>
            <a:spLocks noGrp="1"/>
          </p:cNvSpPr>
          <p:nvPr>
            <p:ph type="body" sz="half" idx="15" hasCustomPrompt="1"/>
          </p:nvPr>
        </p:nvSpPr>
        <p:spPr>
          <a:xfrm>
            <a:off x="9927097" y="901700"/>
            <a:ext cx="2015206" cy="762559"/>
          </a:xfrm>
          <a:prstGeom prst="rect">
            <a:avLst/>
          </a:prstGeom>
          <a:solidFill>
            <a:srgbClr val="F2B4B8"/>
          </a:solidFill>
        </p:spPr>
        <p:txBody>
          <a:bodyPr anchor="ctr"/>
          <a:lstStyle>
            <a:lvl1pPr marL="0" indent="0" algn="ctr">
              <a:buNone/>
              <a:defRPr sz="1600" b="0" i="0">
                <a:solidFill>
                  <a:schemeClr val="bg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Subtitle here</a:t>
            </a:r>
          </a:p>
        </p:txBody>
      </p:sp>
      <p:sp>
        <p:nvSpPr>
          <p:cNvPr id="22" name="Text Placeholder 3">
            <a:extLst>
              <a:ext uri="{FF2B5EF4-FFF2-40B4-BE49-F238E27FC236}">
                <a16:creationId xmlns:a16="http://schemas.microsoft.com/office/drawing/2014/main" id="{1336C3F8-A65E-4E31-ADDC-BD0BF280CDCE}"/>
              </a:ext>
            </a:extLst>
          </p:cNvPr>
          <p:cNvSpPr>
            <a:spLocks noGrp="1"/>
          </p:cNvSpPr>
          <p:nvPr>
            <p:ph type="body" sz="half" idx="16" hasCustomPrompt="1"/>
          </p:nvPr>
        </p:nvSpPr>
        <p:spPr>
          <a:xfrm>
            <a:off x="2688096"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23" name="Text Placeholder 3">
            <a:extLst>
              <a:ext uri="{FF2B5EF4-FFF2-40B4-BE49-F238E27FC236}">
                <a16:creationId xmlns:a16="http://schemas.microsoft.com/office/drawing/2014/main" id="{BF2CA481-F657-498F-AD57-755CBC6106F2}"/>
              </a:ext>
            </a:extLst>
          </p:cNvPr>
          <p:cNvSpPr>
            <a:spLocks noGrp="1"/>
          </p:cNvSpPr>
          <p:nvPr>
            <p:ph type="body" sz="half" idx="17" hasCustomPrompt="1"/>
          </p:nvPr>
        </p:nvSpPr>
        <p:spPr>
          <a:xfrm>
            <a:off x="5101095"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24" name="Text Placeholder 3">
            <a:extLst>
              <a:ext uri="{FF2B5EF4-FFF2-40B4-BE49-F238E27FC236}">
                <a16:creationId xmlns:a16="http://schemas.microsoft.com/office/drawing/2014/main" id="{6B2558EE-A623-4D18-BD54-FB2791E6E9E9}"/>
              </a:ext>
            </a:extLst>
          </p:cNvPr>
          <p:cNvSpPr>
            <a:spLocks noGrp="1"/>
          </p:cNvSpPr>
          <p:nvPr>
            <p:ph type="body" sz="half" idx="18" hasCustomPrompt="1"/>
          </p:nvPr>
        </p:nvSpPr>
        <p:spPr>
          <a:xfrm>
            <a:off x="7514094"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25" name="Text Placeholder 3">
            <a:extLst>
              <a:ext uri="{FF2B5EF4-FFF2-40B4-BE49-F238E27FC236}">
                <a16:creationId xmlns:a16="http://schemas.microsoft.com/office/drawing/2014/main" id="{378B62E6-7D5F-4EA0-8314-55EFD14098F3}"/>
              </a:ext>
            </a:extLst>
          </p:cNvPr>
          <p:cNvSpPr>
            <a:spLocks noGrp="1"/>
          </p:cNvSpPr>
          <p:nvPr>
            <p:ph type="body" sz="half" idx="19" hasCustomPrompt="1"/>
          </p:nvPr>
        </p:nvSpPr>
        <p:spPr>
          <a:xfrm>
            <a:off x="9927093" y="1807108"/>
            <a:ext cx="2015206" cy="3811588"/>
          </a:xfrm>
          <a:prstGeom prst="rect">
            <a:avLst/>
          </a:prstGeom>
        </p:spPr>
        <p:txBody>
          <a:bodyPr/>
          <a:lstStyle>
            <a:lvl1pPr marL="0" indent="0" algn="ctr">
              <a:buNone/>
              <a:defRPr sz="1400" b="0" i="0">
                <a:solidFill>
                  <a:srgbClr val="49234A"/>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Body copy here</a:t>
            </a:r>
          </a:p>
        </p:txBody>
      </p:sp>
      <p:sp>
        <p:nvSpPr>
          <p:cNvPr id="13" name="Footer Placeholder 12">
            <a:extLst>
              <a:ext uri="{FF2B5EF4-FFF2-40B4-BE49-F238E27FC236}">
                <a16:creationId xmlns:a16="http://schemas.microsoft.com/office/drawing/2014/main" id="{1A77D847-295A-4156-843F-CD2658BE5C3A}"/>
              </a:ext>
            </a:extLst>
          </p:cNvPr>
          <p:cNvSpPr>
            <a:spLocks noGrp="1"/>
          </p:cNvSpPr>
          <p:nvPr>
            <p:ph type="ftr" sz="quarter" idx="21"/>
          </p:nvPr>
        </p:nvSpPr>
        <p:spPr/>
        <p:txBody>
          <a:bodyPr/>
          <a:lstStyle/>
          <a:p>
            <a:r>
              <a:rPr lang="en-GB"/>
              <a:t>Xyla Health &amp; Wellbeing</a:t>
            </a:r>
          </a:p>
        </p:txBody>
      </p:sp>
      <p:sp>
        <p:nvSpPr>
          <p:cNvPr id="14" name="Slide Number Placeholder 13">
            <a:extLst>
              <a:ext uri="{FF2B5EF4-FFF2-40B4-BE49-F238E27FC236}">
                <a16:creationId xmlns:a16="http://schemas.microsoft.com/office/drawing/2014/main" id="{1ECA6E16-5709-48A9-8A07-E54C0425742C}"/>
              </a:ext>
            </a:extLst>
          </p:cNvPr>
          <p:cNvSpPr>
            <a:spLocks noGrp="1"/>
          </p:cNvSpPr>
          <p:nvPr>
            <p:ph type="sldNum" sz="quarter" idx="22"/>
          </p:nvPr>
        </p:nvSpPr>
        <p:spPr/>
        <p:txBody>
          <a:bodyPr/>
          <a:lstStyle/>
          <a:p>
            <a:pPr algn="r"/>
            <a:fld id="{A407E1D6-C31A-4E97-86ED-2591DCD76DD1}" type="slidenum">
              <a:rPr lang="en-GB" smtClean="0"/>
              <a:pPr algn="r"/>
              <a:t>‹#›</a:t>
            </a:fld>
            <a:endParaRPr lang="en-GB"/>
          </a:p>
        </p:txBody>
      </p:sp>
    </p:spTree>
    <p:extLst>
      <p:ext uri="{BB962C8B-B14F-4D97-AF65-F5344CB8AC3E}">
        <p14:creationId xmlns:p14="http://schemas.microsoft.com/office/powerpoint/2010/main" val="17638303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tatem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268B-9D45-3A4D-80D0-04BA0A709B2E}"/>
              </a:ext>
            </a:extLst>
          </p:cNvPr>
          <p:cNvSpPr>
            <a:spLocks noGrp="1"/>
          </p:cNvSpPr>
          <p:nvPr>
            <p:ph type="title"/>
          </p:nvPr>
        </p:nvSpPr>
        <p:spPr>
          <a:xfrm>
            <a:off x="281608" y="2334465"/>
            <a:ext cx="11561203" cy="1154457"/>
          </a:xfrm>
          <a:prstGeom prst="rect">
            <a:avLst/>
          </a:prstGeom>
        </p:spPr>
        <p:txBody>
          <a:bodyPr anchor="b"/>
          <a:lstStyle>
            <a:lvl1pPr algn="ctr">
              <a:defRPr sz="6000">
                <a:solidFill>
                  <a:srgbClr val="49234A"/>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5A103-0DDF-9E4B-BAAF-F86896F9FF7C}"/>
              </a:ext>
            </a:extLst>
          </p:cNvPr>
          <p:cNvSpPr>
            <a:spLocks noGrp="1"/>
          </p:cNvSpPr>
          <p:nvPr>
            <p:ph type="body" idx="1"/>
          </p:nvPr>
        </p:nvSpPr>
        <p:spPr>
          <a:xfrm>
            <a:off x="281608" y="3486962"/>
            <a:ext cx="11561203" cy="1541186"/>
          </a:xfrm>
          <a:prstGeom prst="rect">
            <a:avLst/>
          </a:prstGeom>
        </p:spPr>
        <p:txBody>
          <a:bodyPr/>
          <a:lstStyle>
            <a:lvl1pPr marL="0" indent="0" algn="ctr">
              <a:buNone/>
              <a:defRPr sz="2400" b="0" i="0">
                <a:solidFill>
                  <a:schemeClr val="tx1">
                    <a:tint val="75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Footer Placeholder 7">
            <a:extLst>
              <a:ext uri="{FF2B5EF4-FFF2-40B4-BE49-F238E27FC236}">
                <a16:creationId xmlns:a16="http://schemas.microsoft.com/office/drawing/2014/main" id="{C964F38F-73F9-44BA-9549-06156FB24C0A}"/>
              </a:ext>
            </a:extLst>
          </p:cNvPr>
          <p:cNvSpPr>
            <a:spLocks noGrp="1"/>
          </p:cNvSpPr>
          <p:nvPr>
            <p:ph type="ftr" sz="quarter" idx="11"/>
          </p:nvPr>
        </p:nvSpPr>
        <p:spPr/>
        <p:txBody>
          <a:bodyPr/>
          <a:lstStyle>
            <a:lvl1pPr algn="l">
              <a:defRPr/>
            </a:lvl1pPr>
          </a:lstStyle>
          <a:p>
            <a:r>
              <a:rPr lang="en-GB"/>
              <a:t>Xyla Health &amp; Wellbeing</a:t>
            </a:r>
          </a:p>
        </p:txBody>
      </p:sp>
      <p:sp>
        <p:nvSpPr>
          <p:cNvPr id="9" name="Slide Number Placeholder 8">
            <a:extLst>
              <a:ext uri="{FF2B5EF4-FFF2-40B4-BE49-F238E27FC236}">
                <a16:creationId xmlns:a16="http://schemas.microsoft.com/office/drawing/2014/main" id="{2B817545-7EC6-460B-A045-8D21A05FB055}"/>
              </a:ext>
            </a:extLst>
          </p:cNvPr>
          <p:cNvSpPr>
            <a:spLocks noGrp="1"/>
          </p:cNvSpPr>
          <p:nvPr>
            <p:ph type="sldNum" sz="quarter" idx="12"/>
          </p:nvPr>
        </p:nvSpPr>
        <p:spPr/>
        <p:txBody>
          <a:bodyPr/>
          <a:lstStyle>
            <a:lvl1pPr algn="r">
              <a:defRPr/>
            </a:lvl1pPr>
          </a:lstStyle>
          <a:p>
            <a:fld id="{A407E1D6-C31A-4E97-86ED-2591DCD76DD1}" type="slidenum">
              <a:rPr lang="en-GB" smtClean="0"/>
              <a:pPr/>
              <a:t>‹#›</a:t>
            </a:fld>
            <a:endParaRPr lang="en-GB"/>
          </a:p>
        </p:txBody>
      </p:sp>
    </p:spTree>
    <p:extLst>
      <p:ext uri="{BB962C8B-B14F-4D97-AF65-F5344CB8AC3E}">
        <p14:creationId xmlns:p14="http://schemas.microsoft.com/office/powerpoint/2010/main" val="1619542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Textured Title Slide - Purple">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09268B-9D45-3A4D-80D0-04BA0A709B2E}"/>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rgbClr val="EBDAE9"/>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5A103-0DDF-9E4B-BAAF-F86896F9FF7C}"/>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8" name="Picture 7">
            <a:extLst>
              <a:ext uri="{FF2B5EF4-FFF2-40B4-BE49-F238E27FC236}">
                <a16:creationId xmlns:a16="http://schemas.microsoft.com/office/drawing/2014/main" id="{766C32C2-243F-AA47-966A-1FC48800ACE3}"/>
              </a:ext>
            </a:extLst>
          </p:cNvPr>
          <p:cNvPicPr>
            <a:picLocks noChangeAspect="1"/>
          </p:cNvPicPr>
          <p:nvPr userDrawn="1"/>
        </p:nvPicPr>
        <p:blipFill>
          <a:blip r:embed="rId3"/>
          <a:srcRect/>
          <a:stretch/>
        </p:blipFill>
        <p:spPr>
          <a:xfrm>
            <a:off x="9714678" y="6323980"/>
            <a:ext cx="2111559" cy="376408"/>
          </a:xfrm>
          <a:prstGeom prst="rect">
            <a:avLst/>
          </a:prstGeom>
        </p:spPr>
      </p:pic>
    </p:spTree>
    <p:extLst>
      <p:ext uri="{BB962C8B-B14F-4D97-AF65-F5344CB8AC3E}">
        <p14:creationId xmlns:p14="http://schemas.microsoft.com/office/powerpoint/2010/main" val="3418493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_Textured Title Slide - Purple + X">
    <p:bg>
      <p:bgPr>
        <a:solidFill>
          <a:srgbClr val="05164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6981154-D759-2A42-8BC3-8134A0EC4E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09268B-9D45-3A4D-80D0-04BA0A709B2E}"/>
              </a:ext>
            </a:extLst>
          </p:cNvPr>
          <p:cNvSpPr>
            <a:spLocks noGrp="1"/>
          </p:cNvSpPr>
          <p:nvPr>
            <p:ph type="title"/>
          </p:nvPr>
        </p:nvSpPr>
        <p:spPr>
          <a:xfrm>
            <a:off x="281609" y="2432118"/>
            <a:ext cx="11516814" cy="1136702"/>
          </a:xfrm>
          <a:prstGeom prst="rect">
            <a:avLst/>
          </a:prstGeom>
        </p:spPr>
        <p:txBody>
          <a:bodyPr anchor="b">
            <a:normAutofit/>
          </a:bodyPr>
          <a:lstStyle>
            <a:lvl1pPr algn="r">
              <a:defRPr sz="5000">
                <a:solidFill>
                  <a:srgbClr val="EBDAE9"/>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5A103-0DDF-9E4B-BAAF-F86896F9FF7C}"/>
              </a:ext>
            </a:extLst>
          </p:cNvPr>
          <p:cNvSpPr>
            <a:spLocks noGrp="1"/>
          </p:cNvSpPr>
          <p:nvPr>
            <p:ph type="body" idx="1"/>
          </p:nvPr>
        </p:nvSpPr>
        <p:spPr>
          <a:xfrm>
            <a:off x="281609" y="3584614"/>
            <a:ext cx="11516814" cy="1517483"/>
          </a:xfrm>
          <a:prstGeom prst="rect">
            <a:avLst/>
          </a:prstGeom>
        </p:spPr>
        <p:txBody>
          <a:bodyPr>
            <a:normAutofit/>
          </a:bodyPr>
          <a:lstStyle>
            <a:lvl1pPr marL="0" indent="0" algn="r">
              <a:buNone/>
              <a:defRPr sz="1800" b="0" i="0">
                <a:solidFill>
                  <a:srgbClr val="EBDAE9"/>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Footer Placeholder 10">
            <a:extLst>
              <a:ext uri="{FF2B5EF4-FFF2-40B4-BE49-F238E27FC236}">
                <a16:creationId xmlns:a16="http://schemas.microsoft.com/office/drawing/2014/main" id="{521B5302-5A32-4407-95F2-4F01AA917AF7}"/>
              </a:ext>
            </a:extLst>
          </p:cNvPr>
          <p:cNvSpPr>
            <a:spLocks noGrp="1"/>
          </p:cNvSpPr>
          <p:nvPr>
            <p:ph type="ftr" sz="quarter" idx="11"/>
          </p:nvPr>
        </p:nvSpPr>
        <p:spPr/>
        <p:txBody>
          <a:bodyPr/>
          <a:lstStyle>
            <a:lvl1pPr algn="l">
              <a:defRPr>
                <a:solidFill>
                  <a:schemeClr val="bg1"/>
                </a:solidFill>
              </a:defRPr>
            </a:lvl1pPr>
          </a:lstStyle>
          <a:p>
            <a:r>
              <a:rPr lang="en-GB"/>
              <a:t>Xyla Health &amp; Wellbeing</a:t>
            </a:r>
          </a:p>
        </p:txBody>
      </p:sp>
      <p:sp>
        <p:nvSpPr>
          <p:cNvPr id="12" name="Slide Number Placeholder 11">
            <a:extLst>
              <a:ext uri="{FF2B5EF4-FFF2-40B4-BE49-F238E27FC236}">
                <a16:creationId xmlns:a16="http://schemas.microsoft.com/office/drawing/2014/main" id="{6A7A7A9C-042E-4A26-9C13-7CFE1D310E8B}"/>
              </a:ext>
            </a:extLst>
          </p:cNvPr>
          <p:cNvSpPr>
            <a:spLocks noGrp="1"/>
          </p:cNvSpPr>
          <p:nvPr>
            <p:ph type="sldNum" sz="quarter" idx="12"/>
          </p:nvPr>
        </p:nvSpPr>
        <p:spPr/>
        <p:txBody>
          <a:bodyPr/>
          <a:lstStyle>
            <a:lvl1pPr algn="r">
              <a:defRPr>
                <a:solidFill>
                  <a:schemeClr val="bg1"/>
                </a:solidFill>
              </a:defRPr>
            </a:lvl1pPr>
          </a:lstStyle>
          <a:p>
            <a:fld id="{A407E1D6-C31A-4E97-86ED-2591DCD76DD1}" type="slidenum">
              <a:rPr lang="en-GB" smtClean="0"/>
              <a:pPr/>
              <a:t>‹#›</a:t>
            </a:fld>
            <a:endParaRPr lang="en-GB"/>
          </a:p>
        </p:txBody>
      </p:sp>
      <p:pic>
        <p:nvPicPr>
          <p:cNvPr id="8" name="Picture 7">
            <a:extLst>
              <a:ext uri="{FF2B5EF4-FFF2-40B4-BE49-F238E27FC236}">
                <a16:creationId xmlns:a16="http://schemas.microsoft.com/office/drawing/2014/main" id="{766C32C2-243F-AA47-966A-1FC48800ACE3}"/>
              </a:ext>
            </a:extLst>
          </p:cNvPr>
          <p:cNvPicPr>
            <a:picLocks noChangeAspect="1"/>
          </p:cNvPicPr>
          <p:nvPr userDrawn="1"/>
        </p:nvPicPr>
        <p:blipFill>
          <a:blip r:embed="rId3"/>
          <a:srcRect/>
          <a:stretch/>
        </p:blipFill>
        <p:spPr>
          <a:xfrm>
            <a:off x="9714678" y="6323980"/>
            <a:ext cx="2111559" cy="376408"/>
          </a:xfrm>
          <a:prstGeom prst="rect">
            <a:avLst/>
          </a:prstGeom>
        </p:spPr>
      </p:pic>
      <p:pic>
        <p:nvPicPr>
          <p:cNvPr id="6" name="Picture 5" descr="Icon&#10;&#10;Description automatically generated">
            <a:extLst>
              <a:ext uri="{FF2B5EF4-FFF2-40B4-BE49-F238E27FC236}">
                <a16:creationId xmlns:a16="http://schemas.microsoft.com/office/drawing/2014/main" id="{1062B736-B7A5-C245-B992-7E265591F8A6}"/>
              </a:ext>
            </a:extLst>
          </p:cNvPr>
          <p:cNvPicPr>
            <a:picLocks noChangeAspect="1"/>
          </p:cNvPicPr>
          <p:nvPr userDrawn="1"/>
        </p:nvPicPr>
        <p:blipFill>
          <a:blip r:embed="rId4">
            <a:alphaModFix amt="50000"/>
          </a:blip>
          <a:stretch>
            <a:fillRect/>
          </a:stretch>
        </p:blipFill>
        <p:spPr>
          <a:xfrm>
            <a:off x="-3704245" y="-2546369"/>
            <a:ext cx="11516813" cy="11516813"/>
          </a:xfrm>
          <a:prstGeom prst="rect">
            <a:avLst/>
          </a:prstGeom>
        </p:spPr>
      </p:pic>
    </p:spTree>
    <p:extLst>
      <p:ext uri="{BB962C8B-B14F-4D97-AF65-F5344CB8AC3E}">
        <p14:creationId xmlns:p14="http://schemas.microsoft.com/office/powerpoint/2010/main" val="167984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slideLayout" Target="../slideLayouts/slideLayout59.xml"/><Relationship Id="rId54" Type="http://schemas.openxmlformats.org/officeDocument/2006/relationships/image" Target="../media/image4.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51"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6.xml"/><Relationship Id="rId21" Type="http://schemas.openxmlformats.org/officeDocument/2006/relationships/slideLayout" Target="../slideLayouts/slideLayout91.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63" Type="http://schemas.openxmlformats.org/officeDocument/2006/relationships/slideLayout" Target="../slideLayouts/slideLayout133.xml"/><Relationship Id="rId68" Type="http://schemas.openxmlformats.org/officeDocument/2006/relationships/slideLayout" Target="../slideLayouts/slideLayout138.xml"/><Relationship Id="rId84" Type="http://schemas.openxmlformats.org/officeDocument/2006/relationships/slideLayout" Target="../slideLayouts/slideLayout154.xml"/><Relationship Id="rId89" Type="http://schemas.openxmlformats.org/officeDocument/2006/relationships/slideLayout" Target="../slideLayouts/slideLayout159.xml"/><Relationship Id="rId7" Type="http://schemas.openxmlformats.org/officeDocument/2006/relationships/slideLayout" Target="../slideLayouts/slideLayout77.xml"/><Relationship Id="rId71" Type="http://schemas.openxmlformats.org/officeDocument/2006/relationships/slideLayout" Target="../slideLayouts/slideLayout141.xml"/><Relationship Id="rId92" Type="http://schemas.openxmlformats.org/officeDocument/2006/relationships/slideLayout" Target="../slideLayouts/slideLayout162.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07" Type="http://schemas.openxmlformats.org/officeDocument/2006/relationships/theme" Target="../theme/theme3.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66" Type="http://schemas.openxmlformats.org/officeDocument/2006/relationships/slideLayout" Target="../slideLayouts/slideLayout136.xml"/><Relationship Id="rId74" Type="http://schemas.openxmlformats.org/officeDocument/2006/relationships/slideLayout" Target="../slideLayouts/slideLayout144.xml"/><Relationship Id="rId79" Type="http://schemas.openxmlformats.org/officeDocument/2006/relationships/slideLayout" Target="../slideLayouts/slideLayout149.xml"/><Relationship Id="rId87" Type="http://schemas.openxmlformats.org/officeDocument/2006/relationships/slideLayout" Target="../slideLayouts/slideLayout157.xml"/><Relationship Id="rId102" Type="http://schemas.openxmlformats.org/officeDocument/2006/relationships/slideLayout" Target="../slideLayouts/slideLayout172.xml"/><Relationship Id="rId5" Type="http://schemas.openxmlformats.org/officeDocument/2006/relationships/slideLayout" Target="../slideLayouts/slideLayout75.xml"/><Relationship Id="rId61" Type="http://schemas.openxmlformats.org/officeDocument/2006/relationships/slideLayout" Target="../slideLayouts/slideLayout131.xml"/><Relationship Id="rId82" Type="http://schemas.openxmlformats.org/officeDocument/2006/relationships/slideLayout" Target="../slideLayouts/slideLayout152.xml"/><Relationship Id="rId90" Type="http://schemas.openxmlformats.org/officeDocument/2006/relationships/slideLayout" Target="../slideLayouts/slideLayout160.xml"/><Relationship Id="rId95" Type="http://schemas.openxmlformats.org/officeDocument/2006/relationships/slideLayout" Target="../slideLayouts/slideLayout165.xml"/><Relationship Id="rId19" Type="http://schemas.openxmlformats.org/officeDocument/2006/relationships/slideLayout" Target="../slideLayouts/slideLayout8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slideLayout" Target="../slideLayouts/slideLayout134.xml"/><Relationship Id="rId69" Type="http://schemas.openxmlformats.org/officeDocument/2006/relationships/slideLayout" Target="../slideLayouts/slideLayout139.xml"/><Relationship Id="rId77" Type="http://schemas.openxmlformats.org/officeDocument/2006/relationships/slideLayout" Target="../slideLayouts/slideLayout147.xml"/><Relationship Id="rId100" Type="http://schemas.openxmlformats.org/officeDocument/2006/relationships/slideLayout" Target="../slideLayouts/slideLayout170.xml"/><Relationship Id="rId105" Type="http://schemas.openxmlformats.org/officeDocument/2006/relationships/slideLayout" Target="../slideLayouts/slideLayout175.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72" Type="http://schemas.openxmlformats.org/officeDocument/2006/relationships/slideLayout" Target="../slideLayouts/slideLayout142.xml"/><Relationship Id="rId80" Type="http://schemas.openxmlformats.org/officeDocument/2006/relationships/slideLayout" Target="../slideLayouts/slideLayout150.xml"/><Relationship Id="rId85" Type="http://schemas.openxmlformats.org/officeDocument/2006/relationships/slideLayout" Target="../slideLayouts/slideLayout155.xml"/><Relationship Id="rId93" Type="http://schemas.openxmlformats.org/officeDocument/2006/relationships/slideLayout" Target="../slideLayouts/slideLayout163.xml"/><Relationship Id="rId98" Type="http://schemas.openxmlformats.org/officeDocument/2006/relationships/slideLayout" Target="../slideLayouts/slideLayout168.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67" Type="http://schemas.openxmlformats.org/officeDocument/2006/relationships/slideLayout" Target="../slideLayouts/slideLayout137.xml"/><Relationship Id="rId103" Type="http://schemas.openxmlformats.org/officeDocument/2006/relationships/slideLayout" Target="../slideLayouts/slideLayout173.xml"/><Relationship Id="rId108" Type="http://schemas.openxmlformats.org/officeDocument/2006/relationships/image" Target="../media/image4.emf"/><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70" Type="http://schemas.openxmlformats.org/officeDocument/2006/relationships/slideLayout" Target="../slideLayouts/slideLayout140.xml"/><Relationship Id="rId75" Type="http://schemas.openxmlformats.org/officeDocument/2006/relationships/slideLayout" Target="../slideLayouts/slideLayout145.xml"/><Relationship Id="rId83" Type="http://schemas.openxmlformats.org/officeDocument/2006/relationships/slideLayout" Target="../slideLayouts/slideLayout153.xml"/><Relationship Id="rId88" Type="http://schemas.openxmlformats.org/officeDocument/2006/relationships/slideLayout" Target="../slideLayouts/slideLayout158.xml"/><Relationship Id="rId91" Type="http://schemas.openxmlformats.org/officeDocument/2006/relationships/slideLayout" Target="../slideLayouts/slideLayout161.xml"/><Relationship Id="rId96" Type="http://schemas.openxmlformats.org/officeDocument/2006/relationships/slideLayout" Target="../slideLayouts/slideLayout16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6" Type="http://schemas.openxmlformats.org/officeDocument/2006/relationships/slideLayout" Target="../slideLayouts/slideLayout176.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slideLayout" Target="../slideLayouts/slideLayout135.xml"/><Relationship Id="rId73" Type="http://schemas.openxmlformats.org/officeDocument/2006/relationships/slideLayout" Target="../slideLayouts/slideLayout143.xml"/><Relationship Id="rId78" Type="http://schemas.openxmlformats.org/officeDocument/2006/relationships/slideLayout" Target="../slideLayouts/slideLayout148.xml"/><Relationship Id="rId81" Type="http://schemas.openxmlformats.org/officeDocument/2006/relationships/slideLayout" Target="../slideLayouts/slideLayout151.xml"/><Relationship Id="rId86" Type="http://schemas.openxmlformats.org/officeDocument/2006/relationships/slideLayout" Target="../slideLayouts/slideLayout156.xml"/><Relationship Id="rId94" Type="http://schemas.openxmlformats.org/officeDocument/2006/relationships/slideLayout" Target="../slideLayouts/slideLayout164.xml"/><Relationship Id="rId99" Type="http://schemas.openxmlformats.org/officeDocument/2006/relationships/slideLayout" Target="../slideLayouts/slideLayout169.xml"/><Relationship Id="rId101" Type="http://schemas.openxmlformats.org/officeDocument/2006/relationships/slideLayout" Target="../slideLayouts/slideLayout17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9" Type="http://schemas.openxmlformats.org/officeDocument/2006/relationships/slideLayout" Target="../slideLayouts/slideLayout109.xml"/><Relationship Id="rId34" Type="http://schemas.openxmlformats.org/officeDocument/2006/relationships/slideLayout" Target="../slideLayouts/slideLayout104.xml"/><Relationship Id="rId50" Type="http://schemas.openxmlformats.org/officeDocument/2006/relationships/slideLayout" Target="../slideLayouts/slideLayout120.xml"/><Relationship Id="rId55" Type="http://schemas.openxmlformats.org/officeDocument/2006/relationships/slideLayout" Target="../slideLayouts/slideLayout125.xml"/><Relationship Id="rId76" Type="http://schemas.openxmlformats.org/officeDocument/2006/relationships/slideLayout" Target="../slideLayouts/slideLayout146.xml"/><Relationship Id="rId97" Type="http://schemas.openxmlformats.org/officeDocument/2006/relationships/slideLayout" Target="../slideLayouts/slideLayout167.xml"/><Relationship Id="rId104"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43D6A-AB0D-482A-BB52-7CA3FD0AD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4E7511-7F49-4774-A497-6EDFA632C0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EBD7AC-E8A4-4DFD-B803-A78B8A718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48EBE-CE8E-4948-91BE-36311CE74B82}" type="datetimeFigureOut">
              <a:rPr lang="en-GB" smtClean="0"/>
              <a:t>29/02/2024</a:t>
            </a:fld>
            <a:endParaRPr lang="en-GB"/>
          </a:p>
        </p:txBody>
      </p:sp>
      <p:sp>
        <p:nvSpPr>
          <p:cNvPr id="5" name="Footer Placeholder 4">
            <a:extLst>
              <a:ext uri="{FF2B5EF4-FFF2-40B4-BE49-F238E27FC236}">
                <a16:creationId xmlns:a16="http://schemas.microsoft.com/office/drawing/2014/main" id="{70FFEC60-C99C-4698-B1B2-CD7013286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A4921E1-9D69-4D52-8F4F-EDD95487F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77FD5-E59D-4436-BF79-B1AA96A4D155}" type="slidenum">
              <a:rPr lang="en-GB" smtClean="0"/>
              <a:t>‹#›</a:t>
            </a:fld>
            <a:endParaRPr lang="en-GB"/>
          </a:p>
        </p:txBody>
      </p:sp>
    </p:spTree>
    <p:extLst>
      <p:ext uri="{BB962C8B-B14F-4D97-AF65-F5344CB8AC3E}">
        <p14:creationId xmlns:p14="http://schemas.microsoft.com/office/powerpoint/2010/main" val="279864048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3" r:id="rId13"/>
    <p:sldLayoutId id="2147483806" r:id="rId14"/>
    <p:sldLayoutId id="2147483807" r:id="rId15"/>
    <p:sldLayoutId id="2147483808" r:id="rId16"/>
    <p:sldLayoutId id="2147484103" r:id="rId17"/>
    <p:sldLayoutId id="214748410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7F1F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32786-BD5C-4224-85FB-B834CDAC0CBE}"/>
              </a:ext>
            </a:extLst>
          </p:cNvPr>
          <p:cNvSpPr/>
          <p:nvPr userDrawn="1"/>
        </p:nvSpPr>
        <p:spPr>
          <a:xfrm flipH="1">
            <a:off x="2146299" y="-1053613"/>
            <a:ext cx="320251" cy="608623"/>
          </a:xfrm>
          <a:prstGeom prst="rect">
            <a:avLst/>
          </a:prstGeom>
          <a:solidFill>
            <a:srgbClr val="492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Rectangle 4">
            <a:extLst>
              <a:ext uri="{FF2B5EF4-FFF2-40B4-BE49-F238E27FC236}">
                <a16:creationId xmlns:a16="http://schemas.microsoft.com/office/drawing/2014/main" id="{EC81235A-B6D7-42DC-897D-D8D83641B748}"/>
              </a:ext>
            </a:extLst>
          </p:cNvPr>
          <p:cNvSpPr/>
          <p:nvPr userDrawn="1"/>
        </p:nvSpPr>
        <p:spPr>
          <a:xfrm flipH="1">
            <a:off x="3117505" y="-1053613"/>
            <a:ext cx="320251" cy="608623"/>
          </a:xfrm>
          <a:prstGeom prst="rect">
            <a:avLst/>
          </a:prstGeom>
          <a:solidFill>
            <a:srgbClr val="EB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D7F25188-8E65-4A98-8738-1613F21EFF2F}"/>
              </a:ext>
            </a:extLst>
          </p:cNvPr>
          <p:cNvSpPr/>
          <p:nvPr userDrawn="1"/>
        </p:nvSpPr>
        <p:spPr>
          <a:xfrm flipH="1">
            <a:off x="5059917" y="-1053613"/>
            <a:ext cx="320251" cy="608623"/>
          </a:xfrm>
          <a:prstGeom prst="rect">
            <a:avLst/>
          </a:prstGeom>
          <a:solidFill>
            <a:srgbClr val="C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 name="Rectangle 8">
            <a:extLst>
              <a:ext uri="{FF2B5EF4-FFF2-40B4-BE49-F238E27FC236}">
                <a16:creationId xmlns:a16="http://schemas.microsoft.com/office/drawing/2014/main" id="{4FDE516D-6B7F-48A5-AB05-A799256232C6}"/>
              </a:ext>
            </a:extLst>
          </p:cNvPr>
          <p:cNvSpPr/>
          <p:nvPr userDrawn="1"/>
        </p:nvSpPr>
        <p:spPr>
          <a:xfrm flipH="1">
            <a:off x="4088711" y="-1053613"/>
            <a:ext cx="320251" cy="608623"/>
          </a:xfrm>
          <a:prstGeom prst="rect">
            <a:avLst/>
          </a:prstGeom>
          <a:solidFill>
            <a:srgbClr val="0A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ectangle 10">
            <a:extLst>
              <a:ext uri="{FF2B5EF4-FFF2-40B4-BE49-F238E27FC236}">
                <a16:creationId xmlns:a16="http://schemas.microsoft.com/office/drawing/2014/main" id="{0971EAC3-35AB-4A03-BEC5-E589735DFE93}"/>
              </a:ext>
            </a:extLst>
          </p:cNvPr>
          <p:cNvSpPr/>
          <p:nvPr userDrawn="1"/>
        </p:nvSpPr>
        <p:spPr>
          <a:xfrm flipH="1">
            <a:off x="6031123" y="-1053613"/>
            <a:ext cx="320251" cy="608623"/>
          </a:xfrm>
          <a:prstGeom prst="rect">
            <a:avLst/>
          </a:prstGeom>
          <a:solidFill>
            <a:srgbClr val="30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Rectangle 11">
            <a:extLst>
              <a:ext uri="{FF2B5EF4-FFF2-40B4-BE49-F238E27FC236}">
                <a16:creationId xmlns:a16="http://schemas.microsoft.com/office/drawing/2014/main" id="{7A068CFF-E199-48B8-BC2B-EBAFF7306E69}"/>
              </a:ext>
            </a:extLst>
          </p:cNvPr>
          <p:cNvSpPr/>
          <p:nvPr userDrawn="1"/>
        </p:nvSpPr>
        <p:spPr>
          <a:xfrm>
            <a:off x="7002330" y="-1053613"/>
            <a:ext cx="320251" cy="608623"/>
          </a:xfrm>
          <a:prstGeom prst="rect">
            <a:avLst/>
          </a:prstGeom>
          <a:solidFill>
            <a:srgbClr val="E1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071296-5E80-4762-B9C1-FFA295B585C0}"/>
              </a:ext>
            </a:extLst>
          </p:cNvPr>
          <p:cNvSpPr/>
          <p:nvPr userDrawn="1"/>
        </p:nvSpPr>
        <p:spPr>
          <a:xfrm>
            <a:off x="7973536" y="-1053613"/>
            <a:ext cx="320251" cy="608623"/>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DF0099-6B0A-4363-90DE-6BBFA2E96168}"/>
              </a:ext>
            </a:extLst>
          </p:cNvPr>
          <p:cNvSpPr/>
          <p:nvPr userDrawn="1"/>
        </p:nvSpPr>
        <p:spPr>
          <a:xfrm>
            <a:off x="8944742" y="-1053613"/>
            <a:ext cx="320251" cy="608623"/>
          </a:xfrm>
          <a:prstGeom prst="rect">
            <a:avLst/>
          </a:prstGeom>
          <a:solidFill>
            <a:srgbClr val="A6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B3162D-366B-4352-8A85-177487AEA1F6}"/>
              </a:ext>
            </a:extLst>
          </p:cNvPr>
          <p:cNvSpPr/>
          <p:nvPr userDrawn="1"/>
        </p:nvSpPr>
        <p:spPr>
          <a:xfrm>
            <a:off x="9915949" y="-1053613"/>
            <a:ext cx="320251" cy="608623"/>
          </a:xfrm>
          <a:prstGeom prst="rect">
            <a:avLst/>
          </a:prstGeom>
          <a:solidFill>
            <a:srgbClr val="F7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5985246-8824-42A8-B899-078CDEBA9B29}"/>
              </a:ext>
            </a:extLst>
          </p:cNvPr>
          <p:cNvCxnSpPr/>
          <p:nvPr userDrawn="1"/>
        </p:nvCxnSpPr>
        <p:spPr>
          <a:xfrm>
            <a:off x="6654800" y="-1304231"/>
            <a:ext cx="0" cy="102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631EA59-EF9E-4F7D-BADD-8EFD6386BF24}"/>
              </a:ext>
            </a:extLst>
          </p:cNvPr>
          <p:cNvSpPr txBox="1"/>
          <p:nvPr userDrawn="1"/>
        </p:nvSpPr>
        <p:spPr>
          <a:xfrm>
            <a:off x="2146299" y="-1295947"/>
            <a:ext cx="1841499" cy="152947"/>
          </a:xfrm>
          <a:prstGeom prst="rect">
            <a:avLst/>
          </a:prstGeom>
        </p:spPr>
        <p:txBody>
          <a:bodyPr vert="horz" wrap="square" lIns="0" tIns="0" rIns="0" bIns="0" rtlCol="0">
            <a:normAutofit/>
          </a:bodyPr>
          <a:lstStyle/>
          <a:p>
            <a:pPr marL="0" marR="0" indent="0" algn="l" defTabSz="914400" rtl="0" eaLnBrk="1" fontAlgn="auto" latinLnBrk="0" hangingPunct="1">
              <a:lnSpc>
                <a:spcPct val="90000"/>
              </a:lnSpc>
              <a:spcBef>
                <a:spcPts val="1000"/>
              </a:spcBef>
              <a:spcAft>
                <a:spcPts val="0"/>
              </a:spcAft>
              <a:buClrTx/>
              <a:buSzTx/>
              <a:buFontTx/>
              <a:buNone/>
              <a:tabLst/>
            </a:pPr>
            <a:r>
              <a:rPr kumimoji="0" lang="en-GB"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PRIMARY COLOURS</a:t>
            </a:r>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4131F67A-29C2-49D8-A38D-0C3523AA2DBA}"/>
              </a:ext>
            </a:extLst>
          </p:cNvPr>
          <p:cNvSpPr txBox="1"/>
          <p:nvPr userDrawn="1"/>
        </p:nvSpPr>
        <p:spPr>
          <a:xfrm>
            <a:off x="7002330" y="-1295947"/>
            <a:ext cx="1841499" cy="152947"/>
          </a:xfrm>
          <a:prstGeom prst="rect">
            <a:avLst/>
          </a:prstGeom>
        </p:spPr>
        <p:txBody>
          <a:bodyPr vert="horz" wrap="square" lIns="0" tIns="0" rIns="0" bIns="0" rtlCol="0">
            <a:normAutofit/>
          </a:bodyPr>
          <a:lstStyle/>
          <a:p>
            <a:pPr marL="0" marR="0" indent="0" algn="l" defTabSz="914400" rtl="0" eaLnBrk="1" fontAlgn="auto" latinLnBrk="0" hangingPunct="1">
              <a:lnSpc>
                <a:spcPct val="90000"/>
              </a:lnSpc>
              <a:spcBef>
                <a:spcPts val="1000"/>
              </a:spcBef>
              <a:spcAft>
                <a:spcPts val="0"/>
              </a:spcAft>
              <a:buClrTx/>
              <a:buSzTx/>
              <a:buFontTx/>
              <a:buNone/>
              <a:tabLst/>
            </a:pPr>
            <a:r>
              <a:rPr kumimoji="0" lang="en-GB"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SECONDARY COLOURS</a:t>
            </a:r>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8" name="Title Placeholder 7">
            <a:extLst>
              <a:ext uri="{FF2B5EF4-FFF2-40B4-BE49-F238E27FC236}">
                <a16:creationId xmlns:a16="http://schemas.microsoft.com/office/drawing/2014/main" id="{DD7BF133-D5E3-434C-9CDA-6AF9CB62EDF3}"/>
              </a:ext>
            </a:extLst>
          </p:cNvPr>
          <p:cNvSpPr>
            <a:spLocks noGrp="1"/>
          </p:cNvSpPr>
          <p:nvPr>
            <p:ph type="title"/>
          </p:nvPr>
        </p:nvSpPr>
        <p:spPr>
          <a:xfrm>
            <a:off x="281610" y="245858"/>
            <a:ext cx="11544630" cy="483014"/>
          </a:xfrm>
          <a:prstGeom prst="rect">
            <a:avLst/>
          </a:prstGeom>
        </p:spPr>
        <p:txBody>
          <a:bodyPr vert="horz" lIns="91440" tIns="45720" rIns="91440" bIns="45720" rtlCol="0" anchor="ctr">
            <a:no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562ADBDD-920A-4657-8671-6191E378D314}"/>
              </a:ext>
            </a:extLst>
          </p:cNvPr>
          <p:cNvSpPr>
            <a:spLocks noGrp="1"/>
          </p:cNvSpPr>
          <p:nvPr>
            <p:ph type="body" idx="1"/>
          </p:nvPr>
        </p:nvSpPr>
        <p:spPr>
          <a:xfrm>
            <a:off x="281609" y="1253331"/>
            <a:ext cx="11544631"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Footer Placeholder 18">
            <a:extLst>
              <a:ext uri="{FF2B5EF4-FFF2-40B4-BE49-F238E27FC236}">
                <a16:creationId xmlns:a16="http://schemas.microsoft.com/office/drawing/2014/main" id="{A1A484D3-CAB0-4C30-96A0-AD4DACF57901}"/>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err="1"/>
              <a:t>Xyla</a:t>
            </a:r>
            <a:r>
              <a:rPr lang="en-GB"/>
              <a:t> Health &amp; Wellbeing</a:t>
            </a:r>
          </a:p>
        </p:txBody>
      </p:sp>
      <p:sp>
        <p:nvSpPr>
          <p:cNvPr id="20" name="Slide Number Placeholder 19">
            <a:extLst>
              <a:ext uri="{FF2B5EF4-FFF2-40B4-BE49-F238E27FC236}">
                <a16:creationId xmlns:a16="http://schemas.microsoft.com/office/drawing/2014/main" id="{BBD604CD-7BDE-46A3-9684-6160A6403B22}"/>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21" name="Picture 20">
            <a:extLst>
              <a:ext uri="{FF2B5EF4-FFF2-40B4-BE49-F238E27FC236}">
                <a16:creationId xmlns:a16="http://schemas.microsoft.com/office/drawing/2014/main" id="{BFBC8F2A-4C08-42DF-9A14-5BE3B35CD5A9}"/>
              </a:ext>
            </a:extLst>
          </p:cNvPr>
          <p:cNvPicPr>
            <a:picLocks noChangeAspect="1"/>
          </p:cNvPicPr>
          <p:nvPr userDrawn="1"/>
        </p:nvPicPr>
        <p:blipFill>
          <a:blip r:embed="rId54"/>
          <a:srcRect/>
          <a:stretch/>
        </p:blipFill>
        <p:spPr>
          <a:xfrm>
            <a:off x="9404685" y="6268720"/>
            <a:ext cx="2421552" cy="431668"/>
          </a:xfrm>
          <a:prstGeom prst="rect">
            <a:avLst/>
          </a:prstGeom>
        </p:spPr>
      </p:pic>
    </p:spTree>
    <p:extLst>
      <p:ext uri="{BB962C8B-B14F-4D97-AF65-F5344CB8AC3E}">
        <p14:creationId xmlns:p14="http://schemas.microsoft.com/office/powerpoint/2010/main" val="31783996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4069" r:id="rId20"/>
    <p:sldLayoutId id="2147484070" r:id="rId21"/>
    <p:sldLayoutId id="2147484071" r:id="rId22"/>
    <p:sldLayoutId id="2147484072" r:id="rId23"/>
    <p:sldLayoutId id="2147484073" r:id="rId24"/>
    <p:sldLayoutId id="2147484074" r:id="rId25"/>
    <p:sldLayoutId id="2147484075" r:id="rId26"/>
    <p:sldLayoutId id="2147484076" r:id="rId27"/>
    <p:sldLayoutId id="2147484077" r:id="rId28"/>
    <p:sldLayoutId id="2147484078" r:id="rId29"/>
    <p:sldLayoutId id="2147484079" r:id="rId30"/>
    <p:sldLayoutId id="2147484080" r:id="rId31"/>
    <p:sldLayoutId id="2147484081" r:id="rId32"/>
    <p:sldLayoutId id="2147484082" r:id="rId33"/>
    <p:sldLayoutId id="2147484083" r:id="rId34"/>
    <p:sldLayoutId id="2147484084" r:id="rId35"/>
    <p:sldLayoutId id="2147484085" r:id="rId36"/>
    <p:sldLayoutId id="2147484086" r:id="rId37"/>
    <p:sldLayoutId id="2147484087" r:id="rId38"/>
    <p:sldLayoutId id="2147484107" r:id="rId39"/>
    <p:sldLayoutId id="2147484108" r:id="rId40"/>
    <p:sldLayoutId id="2147484109" r:id="rId41"/>
    <p:sldLayoutId id="2147484091" r:id="rId42"/>
    <p:sldLayoutId id="2147484092" r:id="rId43"/>
    <p:sldLayoutId id="2147484093" r:id="rId44"/>
    <p:sldLayoutId id="2147484094" r:id="rId45"/>
    <p:sldLayoutId id="2147484095" r:id="rId46"/>
    <p:sldLayoutId id="2147484096" r:id="rId47"/>
    <p:sldLayoutId id="2147484097" r:id="rId48"/>
    <p:sldLayoutId id="2147484098" r:id="rId49"/>
    <p:sldLayoutId id="2147484099" r:id="rId50"/>
    <p:sldLayoutId id="2147484101" r:id="rId51"/>
    <p:sldLayoutId id="2147484102" r:id="rId52"/>
  </p:sldLayoutIdLst>
  <p:hf hdr="0" dt="0"/>
  <p:txStyles>
    <p:titleStyle>
      <a:lvl1pPr algn="l" defTabSz="914400" rtl="0" eaLnBrk="1" latinLnBrk="0" hangingPunct="1">
        <a:lnSpc>
          <a:spcPct val="90000"/>
        </a:lnSpc>
        <a:spcBef>
          <a:spcPct val="0"/>
        </a:spcBef>
        <a:buNone/>
        <a:defRPr sz="2000" kern="1200">
          <a:solidFill>
            <a:srgbClr val="49234A"/>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8">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F1F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32786-BD5C-4224-85FB-B834CDAC0CBE}"/>
              </a:ext>
            </a:extLst>
          </p:cNvPr>
          <p:cNvSpPr/>
          <p:nvPr userDrawn="1"/>
        </p:nvSpPr>
        <p:spPr>
          <a:xfrm flipH="1">
            <a:off x="2146299" y="-1053613"/>
            <a:ext cx="320251" cy="608623"/>
          </a:xfrm>
          <a:prstGeom prst="rect">
            <a:avLst/>
          </a:prstGeom>
          <a:solidFill>
            <a:srgbClr val="492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Rectangle 4">
            <a:extLst>
              <a:ext uri="{FF2B5EF4-FFF2-40B4-BE49-F238E27FC236}">
                <a16:creationId xmlns:a16="http://schemas.microsoft.com/office/drawing/2014/main" id="{EC81235A-B6D7-42DC-897D-D8D83641B748}"/>
              </a:ext>
            </a:extLst>
          </p:cNvPr>
          <p:cNvSpPr/>
          <p:nvPr userDrawn="1"/>
        </p:nvSpPr>
        <p:spPr>
          <a:xfrm flipH="1">
            <a:off x="3117505" y="-1053613"/>
            <a:ext cx="320251" cy="608623"/>
          </a:xfrm>
          <a:prstGeom prst="rect">
            <a:avLst/>
          </a:prstGeom>
          <a:solidFill>
            <a:srgbClr val="EBD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D7F25188-8E65-4A98-8738-1613F21EFF2F}"/>
              </a:ext>
            </a:extLst>
          </p:cNvPr>
          <p:cNvSpPr/>
          <p:nvPr userDrawn="1"/>
        </p:nvSpPr>
        <p:spPr>
          <a:xfrm flipH="1">
            <a:off x="5059917" y="-1053613"/>
            <a:ext cx="320251" cy="608623"/>
          </a:xfrm>
          <a:prstGeom prst="rect">
            <a:avLst/>
          </a:prstGeom>
          <a:solidFill>
            <a:srgbClr val="C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 name="Rectangle 8">
            <a:extLst>
              <a:ext uri="{FF2B5EF4-FFF2-40B4-BE49-F238E27FC236}">
                <a16:creationId xmlns:a16="http://schemas.microsoft.com/office/drawing/2014/main" id="{4FDE516D-6B7F-48A5-AB05-A799256232C6}"/>
              </a:ext>
            </a:extLst>
          </p:cNvPr>
          <p:cNvSpPr/>
          <p:nvPr userDrawn="1"/>
        </p:nvSpPr>
        <p:spPr>
          <a:xfrm flipH="1">
            <a:off x="4088711" y="-1053613"/>
            <a:ext cx="320251" cy="608623"/>
          </a:xfrm>
          <a:prstGeom prst="rect">
            <a:avLst/>
          </a:prstGeom>
          <a:solidFill>
            <a:srgbClr val="0A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ectangle 10">
            <a:extLst>
              <a:ext uri="{FF2B5EF4-FFF2-40B4-BE49-F238E27FC236}">
                <a16:creationId xmlns:a16="http://schemas.microsoft.com/office/drawing/2014/main" id="{0971EAC3-35AB-4A03-BEC5-E589735DFE93}"/>
              </a:ext>
            </a:extLst>
          </p:cNvPr>
          <p:cNvSpPr/>
          <p:nvPr userDrawn="1"/>
        </p:nvSpPr>
        <p:spPr>
          <a:xfrm flipH="1">
            <a:off x="6031123" y="-1053613"/>
            <a:ext cx="320251" cy="608623"/>
          </a:xfrm>
          <a:prstGeom prst="rect">
            <a:avLst/>
          </a:prstGeom>
          <a:solidFill>
            <a:srgbClr val="30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Rectangle 11">
            <a:extLst>
              <a:ext uri="{FF2B5EF4-FFF2-40B4-BE49-F238E27FC236}">
                <a16:creationId xmlns:a16="http://schemas.microsoft.com/office/drawing/2014/main" id="{7A068CFF-E199-48B8-BC2B-EBAFF7306E69}"/>
              </a:ext>
            </a:extLst>
          </p:cNvPr>
          <p:cNvSpPr/>
          <p:nvPr userDrawn="1"/>
        </p:nvSpPr>
        <p:spPr>
          <a:xfrm>
            <a:off x="7002330" y="-1053613"/>
            <a:ext cx="320251" cy="608623"/>
          </a:xfrm>
          <a:prstGeom prst="rect">
            <a:avLst/>
          </a:prstGeom>
          <a:solidFill>
            <a:srgbClr val="E1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071296-5E80-4762-B9C1-FFA295B585C0}"/>
              </a:ext>
            </a:extLst>
          </p:cNvPr>
          <p:cNvSpPr/>
          <p:nvPr userDrawn="1"/>
        </p:nvSpPr>
        <p:spPr>
          <a:xfrm>
            <a:off x="7973536" y="-1053613"/>
            <a:ext cx="320251" cy="608623"/>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DF0099-6B0A-4363-90DE-6BBFA2E96168}"/>
              </a:ext>
            </a:extLst>
          </p:cNvPr>
          <p:cNvSpPr/>
          <p:nvPr userDrawn="1"/>
        </p:nvSpPr>
        <p:spPr>
          <a:xfrm>
            <a:off x="8944742" y="-1053613"/>
            <a:ext cx="320251" cy="608623"/>
          </a:xfrm>
          <a:prstGeom prst="rect">
            <a:avLst/>
          </a:prstGeom>
          <a:solidFill>
            <a:srgbClr val="A6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B3162D-366B-4352-8A85-177487AEA1F6}"/>
              </a:ext>
            </a:extLst>
          </p:cNvPr>
          <p:cNvSpPr/>
          <p:nvPr userDrawn="1"/>
        </p:nvSpPr>
        <p:spPr>
          <a:xfrm>
            <a:off x="9915949" y="-1053613"/>
            <a:ext cx="320251" cy="608623"/>
          </a:xfrm>
          <a:prstGeom prst="rect">
            <a:avLst/>
          </a:prstGeom>
          <a:solidFill>
            <a:srgbClr val="F7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5985246-8824-42A8-B899-078CDEBA9B29}"/>
              </a:ext>
            </a:extLst>
          </p:cNvPr>
          <p:cNvCxnSpPr/>
          <p:nvPr userDrawn="1"/>
        </p:nvCxnSpPr>
        <p:spPr>
          <a:xfrm>
            <a:off x="6654800" y="-1304231"/>
            <a:ext cx="0" cy="102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631EA59-EF9E-4F7D-BADD-8EFD6386BF24}"/>
              </a:ext>
            </a:extLst>
          </p:cNvPr>
          <p:cNvSpPr txBox="1"/>
          <p:nvPr userDrawn="1"/>
        </p:nvSpPr>
        <p:spPr>
          <a:xfrm>
            <a:off x="2146299" y="-1295947"/>
            <a:ext cx="1841499" cy="152947"/>
          </a:xfrm>
          <a:prstGeom prst="rect">
            <a:avLst/>
          </a:prstGeom>
        </p:spPr>
        <p:txBody>
          <a:bodyPr vert="horz" wrap="square" lIns="0" tIns="0" rIns="0" bIns="0" rtlCol="0">
            <a:normAutofit/>
          </a:bodyPr>
          <a:lstStyle/>
          <a:p>
            <a:pPr marL="0" marR="0" indent="0" algn="l" defTabSz="914400" rtl="0" eaLnBrk="1" fontAlgn="auto" latinLnBrk="0" hangingPunct="1">
              <a:lnSpc>
                <a:spcPct val="90000"/>
              </a:lnSpc>
              <a:spcBef>
                <a:spcPts val="1000"/>
              </a:spcBef>
              <a:spcAft>
                <a:spcPts val="0"/>
              </a:spcAft>
              <a:buClrTx/>
              <a:buSzTx/>
              <a:buFontTx/>
              <a:buNone/>
              <a:tabLst/>
            </a:pPr>
            <a:r>
              <a:rPr kumimoji="0" lang="en-GB"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PRIMARY COLOURS</a:t>
            </a:r>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4131F67A-29C2-49D8-A38D-0C3523AA2DBA}"/>
              </a:ext>
            </a:extLst>
          </p:cNvPr>
          <p:cNvSpPr txBox="1"/>
          <p:nvPr userDrawn="1"/>
        </p:nvSpPr>
        <p:spPr>
          <a:xfrm>
            <a:off x="7002330" y="-1295947"/>
            <a:ext cx="1841499" cy="152947"/>
          </a:xfrm>
          <a:prstGeom prst="rect">
            <a:avLst/>
          </a:prstGeom>
        </p:spPr>
        <p:txBody>
          <a:bodyPr vert="horz" wrap="square" lIns="0" tIns="0" rIns="0" bIns="0" rtlCol="0">
            <a:normAutofit/>
          </a:bodyPr>
          <a:lstStyle/>
          <a:p>
            <a:pPr marL="0" marR="0" indent="0" algn="l" defTabSz="914400" rtl="0" eaLnBrk="1" fontAlgn="auto" latinLnBrk="0" hangingPunct="1">
              <a:lnSpc>
                <a:spcPct val="90000"/>
              </a:lnSpc>
              <a:spcBef>
                <a:spcPts val="1000"/>
              </a:spcBef>
              <a:spcAft>
                <a:spcPts val="0"/>
              </a:spcAft>
              <a:buClrTx/>
              <a:buSzTx/>
              <a:buFontTx/>
              <a:buNone/>
              <a:tabLst/>
            </a:pPr>
            <a:r>
              <a:rPr kumimoji="0" lang="en-GB"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SECONDARY COLOURS</a:t>
            </a:r>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8" name="Title Placeholder 7">
            <a:extLst>
              <a:ext uri="{FF2B5EF4-FFF2-40B4-BE49-F238E27FC236}">
                <a16:creationId xmlns:a16="http://schemas.microsoft.com/office/drawing/2014/main" id="{DD7BF133-D5E3-434C-9CDA-6AF9CB62EDF3}"/>
              </a:ext>
            </a:extLst>
          </p:cNvPr>
          <p:cNvSpPr>
            <a:spLocks noGrp="1"/>
          </p:cNvSpPr>
          <p:nvPr>
            <p:ph type="title"/>
          </p:nvPr>
        </p:nvSpPr>
        <p:spPr>
          <a:xfrm>
            <a:off x="281610" y="245858"/>
            <a:ext cx="11544630" cy="48301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562ADBDD-920A-4657-8671-6191E378D314}"/>
              </a:ext>
            </a:extLst>
          </p:cNvPr>
          <p:cNvSpPr>
            <a:spLocks noGrp="1"/>
          </p:cNvSpPr>
          <p:nvPr>
            <p:ph type="body" idx="1"/>
          </p:nvPr>
        </p:nvSpPr>
        <p:spPr>
          <a:xfrm>
            <a:off x="281609" y="1253331"/>
            <a:ext cx="1154463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Footer Placeholder 18">
            <a:extLst>
              <a:ext uri="{FF2B5EF4-FFF2-40B4-BE49-F238E27FC236}">
                <a16:creationId xmlns:a16="http://schemas.microsoft.com/office/drawing/2014/main" id="{A1A484D3-CAB0-4C30-96A0-AD4DACF57901}"/>
              </a:ext>
            </a:extLst>
          </p:cNvPr>
          <p:cNvSpPr>
            <a:spLocks noGrp="1"/>
          </p:cNvSpPr>
          <p:nvPr>
            <p:ph type="ftr" sz="quarter" idx="3"/>
          </p:nvPr>
        </p:nvSpPr>
        <p:spPr>
          <a:xfrm>
            <a:off x="421540" y="6513340"/>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r>
              <a:rPr lang="en-GB"/>
              <a:t>Xyla Health &amp; Wellbeing</a:t>
            </a:r>
          </a:p>
        </p:txBody>
      </p:sp>
      <p:sp>
        <p:nvSpPr>
          <p:cNvPr id="20" name="Slide Number Placeholder 19">
            <a:extLst>
              <a:ext uri="{FF2B5EF4-FFF2-40B4-BE49-F238E27FC236}">
                <a16:creationId xmlns:a16="http://schemas.microsoft.com/office/drawing/2014/main" id="{BBD604CD-7BDE-46A3-9684-6160A6403B22}"/>
              </a:ext>
            </a:extLst>
          </p:cNvPr>
          <p:cNvSpPr>
            <a:spLocks noGrp="1"/>
          </p:cNvSpPr>
          <p:nvPr>
            <p:ph type="sldNum" sz="quarter" idx="4"/>
          </p:nvPr>
        </p:nvSpPr>
        <p:spPr>
          <a:xfrm>
            <a:off x="115875" y="6531096"/>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fld id="{A407E1D6-C31A-4E97-86ED-2591DCD76DD1}" type="slidenum">
              <a:rPr lang="en-GB" smtClean="0"/>
              <a:pPr/>
              <a:t>‹#›</a:t>
            </a:fld>
            <a:endParaRPr lang="en-GB"/>
          </a:p>
        </p:txBody>
      </p:sp>
      <p:pic>
        <p:nvPicPr>
          <p:cNvPr id="22" name="Picture 21">
            <a:extLst>
              <a:ext uri="{FF2B5EF4-FFF2-40B4-BE49-F238E27FC236}">
                <a16:creationId xmlns:a16="http://schemas.microsoft.com/office/drawing/2014/main" id="{C5C5845A-51B2-4345-AC96-3E3CE71AD117}"/>
              </a:ext>
            </a:extLst>
          </p:cNvPr>
          <p:cNvPicPr>
            <a:picLocks noChangeAspect="1"/>
          </p:cNvPicPr>
          <p:nvPr userDrawn="1"/>
        </p:nvPicPr>
        <p:blipFill>
          <a:blip r:embed="rId108"/>
          <a:srcRect/>
          <a:stretch/>
        </p:blipFill>
        <p:spPr>
          <a:xfrm>
            <a:off x="9714679" y="6323980"/>
            <a:ext cx="2111557" cy="376408"/>
          </a:xfrm>
          <a:prstGeom prst="rect">
            <a:avLst/>
          </a:prstGeom>
        </p:spPr>
      </p:pic>
    </p:spTree>
    <p:extLst>
      <p:ext uri="{BB962C8B-B14F-4D97-AF65-F5344CB8AC3E}">
        <p14:creationId xmlns:p14="http://schemas.microsoft.com/office/powerpoint/2010/main" val="16300309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3877" r:id="rId48"/>
    <p:sldLayoutId id="2147483878" r:id="rId49"/>
    <p:sldLayoutId id="2147483879" r:id="rId50"/>
    <p:sldLayoutId id="2147483881" r:id="rId51"/>
    <p:sldLayoutId id="2147483882" r:id="rId52"/>
    <p:sldLayoutId id="2147483883" r:id="rId53"/>
    <p:sldLayoutId id="2147483971" r:id="rId54"/>
    <p:sldLayoutId id="2147484067" r:id="rId55"/>
    <p:sldLayoutId id="2147484068" r:id="rId56"/>
    <p:sldLayoutId id="2147483714" r:id="rId57"/>
    <p:sldLayoutId id="2147483940" r:id="rId58"/>
    <p:sldLayoutId id="2147483885" r:id="rId59"/>
    <p:sldLayoutId id="2147483886" r:id="rId60"/>
    <p:sldLayoutId id="2147483887" r:id="rId61"/>
    <p:sldLayoutId id="2147483888" r:id="rId62"/>
    <p:sldLayoutId id="2147483889" r:id="rId63"/>
    <p:sldLayoutId id="2147483890" r:id="rId64"/>
    <p:sldLayoutId id="2147483891" r:id="rId65"/>
    <p:sldLayoutId id="2147483892" r:id="rId66"/>
    <p:sldLayoutId id="2147483893" r:id="rId67"/>
    <p:sldLayoutId id="2147483895" r:id="rId68"/>
    <p:sldLayoutId id="2147483896" r:id="rId69"/>
    <p:sldLayoutId id="2147483897" r:id="rId70"/>
    <p:sldLayoutId id="2147483898" r:id="rId71"/>
    <p:sldLayoutId id="2147483899" r:id="rId72"/>
    <p:sldLayoutId id="2147483900" r:id="rId73"/>
    <p:sldLayoutId id="2147483901" r:id="rId74"/>
    <p:sldLayoutId id="2147483902" r:id="rId75"/>
    <p:sldLayoutId id="2147483903" r:id="rId76"/>
    <p:sldLayoutId id="2147483904" r:id="rId77"/>
    <p:sldLayoutId id="2147483905" r:id="rId78"/>
    <p:sldLayoutId id="2147483906" r:id="rId79"/>
    <p:sldLayoutId id="2147483907" r:id="rId80"/>
    <p:sldLayoutId id="2147483908" r:id="rId81"/>
    <p:sldLayoutId id="2147483909" r:id="rId82"/>
    <p:sldLayoutId id="2147483910" r:id="rId83"/>
    <p:sldLayoutId id="2147483914" r:id="rId84"/>
    <p:sldLayoutId id="2147483915" r:id="rId85"/>
    <p:sldLayoutId id="2147483916" r:id="rId86"/>
    <p:sldLayoutId id="2147483917" r:id="rId87"/>
    <p:sldLayoutId id="2147483918" r:id="rId88"/>
    <p:sldLayoutId id="2147483919" r:id="rId89"/>
    <p:sldLayoutId id="2147483920" r:id="rId90"/>
    <p:sldLayoutId id="2147483921" r:id="rId91"/>
    <p:sldLayoutId id="2147483922" r:id="rId92"/>
    <p:sldLayoutId id="2147483923" r:id="rId93"/>
    <p:sldLayoutId id="2147483924" r:id="rId94"/>
    <p:sldLayoutId id="2147483925" r:id="rId95"/>
    <p:sldLayoutId id="2147483926" r:id="rId96"/>
    <p:sldLayoutId id="2147483927" r:id="rId97"/>
    <p:sldLayoutId id="2147483928" r:id="rId98"/>
    <p:sldLayoutId id="2147483929" r:id="rId99"/>
    <p:sldLayoutId id="2147483930" r:id="rId100"/>
    <p:sldLayoutId id="2147483931" r:id="rId101"/>
    <p:sldLayoutId id="2147483933" r:id="rId102"/>
    <p:sldLayoutId id="2147483934" r:id="rId103"/>
    <p:sldLayoutId id="2147483935" r:id="rId104"/>
    <p:sldLayoutId id="2147483936" r:id="rId105"/>
    <p:sldLayoutId id="2147483937" r:id="rId106"/>
  </p:sldLayoutIdLst>
  <p:hf hdr="0" dt="0"/>
  <p:txStyles>
    <p:titleStyle>
      <a:lvl1pPr algn="l" defTabSz="914400" rtl="0" eaLnBrk="1" latinLnBrk="0" hangingPunct="1">
        <a:lnSpc>
          <a:spcPct val="90000"/>
        </a:lnSpc>
        <a:spcBef>
          <a:spcPct val="0"/>
        </a:spcBef>
        <a:buNone/>
        <a:defRPr sz="2000" kern="1200">
          <a:solidFill>
            <a:srgbClr val="49234A"/>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Clare.kavanagh2@nhs.ne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svg"/><Relationship Id="rId20"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jpeg"/><Relationship Id="rId4" Type="http://schemas.openxmlformats.org/officeDocument/2006/relationships/image" Target="../media/image29.svg"/><Relationship Id="rId9" Type="http://schemas.openxmlformats.org/officeDocument/2006/relationships/image" Target="../media/image34.svg"/><Relationship Id="rId14"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image" Target="../media/image39.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3.png"/><Relationship Id="rId11" Type="http://schemas.microsoft.com/office/2007/relationships/hdphoto" Target="../media/hdphoto2.wdp"/><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hyperlink" Target="https://bit.ly/PatientInformationSessionNDPP"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58.png"/><Relationship Id="rId7" Type="http://schemas.openxmlformats.org/officeDocument/2006/relationships/diagramLayout" Target="../diagrams/layout5.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diagramData" Target="../diagrams/data5.xml"/><Relationship Id="rId5" Type="http://schemas.openxmlformats.org/officeDocument/2006/relationships/image" Target="../media/image60.png"/><Relationship Id="rId10" Type="http://schemas.microsoft.com/office/2007/relationships/diagramDrawing" Target="../diagrams/drawing5.xml"/><Relationship Id="rId4" Type="http://schemas.openxmlformats.org/officeDocument/2006/relationships/image" Target="../media/image59.png"/><Relationship Id="rId9" Type="http://schemas.openxmlformats.org/officeDocument/2006/relationships/diagramColors" Target="../diagrams/colors5.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hyperlink" Target="https://preventing-diabetes.co.uk/referral/"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65.sv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bit.ly/PatientInformationSessionT2DR" TargetMode="External"/><Relationship Id="rId2" Type="http://schemas.openxmlformats.org/officeDocument/2006/relationships/notesSlide" Target="../notesSlides/notesSlide27.xml"/><Relationship Id="rId1" Type="http://schemas.openxmlformats.org/officeDocument/2006/relationships/slideLayout" Target="../slideLayouts/slideLayout97.xml"/><Relationship Id="rId4" Type="http://schemas.openxmlformats.org/officeDocument/2006/relationships/hyperlink" Target="https://bit.ly/LunchLearnT2DR"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hyperlink" Target="https://www.linkedin.com/company/xyla-health-and-wellbeing/mycompany/" TargetMode="External"/><Relationship Id="rId7" Type="http://schemas.openxmlformats.org/officeDocument/2006/relationships/image" Target="../media/image69.png"/><Relationship Id="rId2" Type="http://schemas.openxmlformats.org/officeDocument/2006/relationships/hyperlink" Target="https://www.facebook.com/xylahealth/" TargetMode="External"/><Relationship Id="rId1" Type="http://schemas.openxmlformats.org/officeDocument/2006/relationships/slideLayout" Target="../slideLayouts/slideLayout79.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hyperlink" Target="https://twitter.com/xylahealth/" TargetMode="External"/><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https://player.vimeo.com/video/776572158?app_id=122963" TargetMode="Externa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D4_83BA42A4.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player.vimeo.com/video/917193764?app_id=122963" TargetMode="Externa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4BA5-1661-134A-8ECF-F755FD232249}"/>
              </a:ext>
            </a:extLst>
          </p:cNvPr>
          <p:cNvSpPr>
            <a:spLocks noGrp="1"/>
          </p:cNvSpPr>
          <p:nvPr>
            <p:ph type="ctrTitle"/>
          </p:nvPr>
        </p:nvSpPr>
        <p:spPr>
          <a:xfrm>
            <a:off x="6096000" y="2930605"/>
            <a:ext cx="5486400" cy="550632"/>
          </a:xfrm>
        </p:spPr>
        <p:txBody>
          <a:bodyPr>
            <a:noAutofit/>
          </a:bodyPr>
          <a:lstStyle/>
          <a:p>
            <a:r>
              <a:rPr lang="en-US" sz="6000" b="1" dirty="0">
                <a:latin typeface="Rubik" pitchFamily="2" charset="-79"/>
                <a:cs typeface="Rubik" pitchFamily="2" charset="-79"/>
              </a:rPr>
              <a:t>Healthier You</a:t>
            </a:r>
          </a:p>
        </p:txBody>
      </p:sp>
      <p:sp>
        <p:nvSpPr>
          <p:cNvPr id="3" name="Text Placeholder 2">
            <a:extLst>
              <a:ext uri="{FF2B5EF4-FFF2-40B4-BE49-F238E27FC236}">
                <a16:creationId xmlns:a16="http://schemas.microsoft.com/office/drawing/2014/main" id="{B38FDFAA-D2DE-3744-A38A-201E64DA9944}"/>
              </a:ext>
            </a:extLst>
          </p:cNvPr>
          <p:cNvSpPr>
            <a:spLocks noGrp="1"/>
          </p:cNvSpPr>
          <p:nvPr>
            <p:ph type="body" sz="half" idx="2"/>
          </p:nvPr>
        </p:nvSpPr>
        <p:spPr>
          <a:xfrm>
            <a:off x="4981725" y="3447858"/>
            <a:ext cx="6625389" cy="376795"/>
          </a:xfrm>
        </p:spPr>
        <p:txBody>
          <a:bodyPr>
            <a:noAutofit/>
          </a:bodyPr>
          <a:lstStyle/>
          <a:p>
            <a:r>
              <a:rPr lang="en-US" sz="2000" dirty="0">
                <a:latin typeface="Rubik" pitchFamily="2" charset="-79"/>
                <a:cs typeface="Rubik" pitchFamily="2" charset="-79"/>
              </a:rPr>
              <a:t>NHS Diabetes Prevention Programme - Target</a:t>
            </a:r>
          </a:p>
        </p:txBody>
      </p:sp>
      <p:sp>
        <p:nvSpPr>
          <p:cNvPr id="8" name="TextBox 7">
            <a:extLst>
              <a:ext uri="{FF2B5EF4-FFF2-40B4-BE49-F238E27FC236}">
                <a16:creationId xmlns:a16="http://schemas.microsoft.com/office/drawing/2014/main" id="{6224B9EF-910F-2C47-993D-626FD3BBDE40}"/>
              </a:ext>
            </a:extLst>
          </p:cNvPr>
          <p:cNvSpPr txBox="1"/>
          <p:nvPr/>
        </p:nvSpPr>
        <p:spPr>
          <a:xfrm>
            <a:off x="12259733" y="1761067"/>
            <a:ext cx="0" cy="0"/>
          </a:xfrm>
          <a:prstGeom prst="rect">
            <a:avLst/>
          </a:prstGeom>
        </p:spPr>
        <p:txBody>
          <a:bodyPr vert="horz" wrap="none" lIns="0" tIns="0" rIns="0" bIns="0" rtlCol="0">
            <a:normAutofit fontScale="25000" lnSpcReduction="20000"/>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100" b="0" i="0" u="none" strike="noStrike" kern="1200" cap="none" spc="0" normalizeH="0" baseline="0" noProof="0">
              <a:ln>
                <a:noFill/>
              </a:ln>
              <a:solidFill>
                <a:srgbClr val="051641"/>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1C790572-4434-443D-97CE-BD56E68DB546}"/>
              </a:ext>
            </a:extLst>
          </p:cNvPr>
          <p:cNvSpPr txBox="1">
            <a:spLocks/>
          </p:cNvSpPr>
          <p:nvPr/>
        </p:nvSpPr>
        <p:spPr>
          <a:xfrm>
            <a:off x="6096000" y="2064966"/>
            <a:ext cx="5486400" cy="550632"/>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2500" b="0" i="0" kern="1200">
                <a:solidFill>
                  <a:schemeClr val="bg1"/>
                </a:solidFill>
                <a:latin typeface="Calibri" panose="020F0502020204030204" pitchFamily="34" charset="0"/>
                <a:ea typeface="+mj-ea"/>
                <a:cs typeface="Calibri" panose="020F050202020403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ubik" pitchFamily="2" charset="-79"/>
                <a:cs typeface="Rubik" pitchFamily="2" charset="-79"/>
              </a:rPr>
              <a:t>Xyla Health &amp; Wellbeing</a:t>
            </a:r>
          </a:p>
        </p:txBody>
      </p:sp>
      <p:pic>
        <p:nvPicPr>
          <p:cNvPr id="6" name="Picture Placeholder 26">
            <a:extLst>
              <a:ext uri="{FF2B5EF4-FFF2-40B4-BE49-F238E27FC236}">
                <a16:creationId xmlns:a16="http://schemas.microsoft.com/office/drawing/2014/main" id="{AE9FC615-CAF0-4297-B917-185715BB3A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941" t="-28480" r="468" b="-19392"/>
          <a:stretch/>
        </p:blipFill>
        <p:spPr>
          <a:xfrm>
            <a:off x="9593179" y="-69321"/>
            <a:ext cx="2374230" cy="1279677"/>
          </a:xfrm>
          <a:prstGeom prst="roundRect">
            <a:avLst/>
          </a:prstGeom>
        </p:spPr>
      </p:pic>
      <p:sp>
        <p:nvSpPr>
          <p:cNvPr id="7" name="Text Placeholder 2">
            <a:extLst>
              <a:ext uri="{FF2B5EF4-FFF2-40B4-BE49-F238E27FC236}">
                <a16:creationId xmlns:a16="http://schemas.microsoft.com/office/drawing/2014/main" id="{D41FC36E-8F95-4B65-ACCE-2AA731DBD048}"/>
              </a:ext>
            </a:extLst>
          </p:cNvPr>
          <p:cNvSpPr txBox="1">
            <a:spLocks/>
          </p:cNvSpPr>
          <p:nvPr/>
        </p:nvSpPr>
        <p:spPr>
          <a:xfrm>
            <a:off x="4981725" y="3856059"/>
            <a:ext cx="6625389" cy="376795"/>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latin typeface="Rubik" pitchFamily="2" charset="-79"/>
                <a:cs typeface="Rubik"/>
              </a:rPr>
              <a:t>Presented by </a:t>
            </a:r>
            <a:r>
              <a:rPr lang="en-US" sz="2000" b="1" dirty="0">
                <a:latin typeface="Rubik" pitchFamily="2" charset="-79"/>
                <a:cs typeface="Rubik"/>
              </a:rPr>
              <a:t>Clare Kavanagh</a:t>
            </a:r>
            <a:endParaRPr lang="en-US" sz="2000" b="1" dirty="0">
              <a:latin typeface="Rubik" pitchFamily="2" charset="-79"/>
              <a:cs typeface="Rubik" pitchFamily="2" charset="-79"/>
            </a:endParaRPr>
          </a:p>
        </p:txBody>
      </p:sp>
      <p:sp>
        <p:nvSpPr>
          <p:cNvPr id="9" name="Text Placeholder 2">
            <a:extLst>
              <a:ext uri="{FF2B5EF4-FFF2-40B4-BE49-F238E27FC236}">
                <a16:creationId xmlns:a16="http://schemas.microsoft.com/office/drawing/2014/main" id="{A834CA54-E093-4191-B8EF-FEDEBAB417E6}"/>
              </a:ext>
            </a:extLst>
          </p:cNvPr>
          <p:cNvSpPr txBox="1">
            <a:spLocks/>
          </p:cNvSpPr>
          <p:nvPr/>
        </p:nvSpPr>
        <p:spPr>
          <a:xfrm>
            <a:off x="6162225" y="4205972"/>
            <a:ext cx="5486400" cy="1057567"/>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latin typeface="Rubik" pitchFamily="2" charset="-79"/>
                <a:cs typeface="Rubik"/>
              </a:rPr>
              <a:t>Contact details: </a:t>
            </a:r>
            <a:endParaRPr lang="en-US" dirty="0"/>
          </a:p>
          <a:p>
            <a:r>
              <a:rPr lang="en-US" sz="2000" b="1" dirty="0">
                <a:latin typeface="Rubik" pitchFamily="2" charset="-79"/>
                <a:cs typeface="Rubik"/>
                <a:hlinkClick r:id="rId4"/>
              </a:rPr>
              <a:t>Clare.kavanagh2@nhs.net</a:t>
            </a:r>
            <a:r>
              <a:rPr lang="en-US" sz="2000" b="1" dirty="0">
                <a:latin typeface="Rubik" pitchFamily="2" charset="-79"/>
                <a:cs typeface="Rubik"/>
              </a:rPr>
              <a:t> </a:t>
            </a:r>
          </a:p>
          <a:p>
            <a:r>
              <a:rPr lang="en-US" sz="2000" dirty="0">
                <a:latin typeface="Rubik" pitchFamily="2" charset="-79"/>
                <a:cs typeface="Rubik"/>
              </a:rPr>
              <a:t>07855 973359</a:t>
            </a:r>
          </a:p>
          <a:p>
            <a:endParaRPr lang="en-US" sz="2000" dirty="0">
              <a:latin typeface="Rubik" pitchFamily="2" charset="-79"/>
              <a:cs typeface="Rubik"/>
            </a:endParaRPr>
          </a:p>
        </p:txBody>
      </p:sp>
    </p:spTree>
    <p:extLst>
      <p:ext uri="{BB962C8B-B14F-4D97-AF65-F5344CB8AC3E}">
        <p14:creationId xmlns:p14="http://schemas.microsoft.com/office/powerpoint/2010/main" val="127869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66ED-67FE-4405-99FA-F9271555D227}"/>
              </a:ext>
            </a:extLst>
          </p:cNvPr>
          <p:cNvSpPr>
            <a:spLocks noGrp="1"/>
          </p:cNvSpPr>
          <p:nvPr>
            <p:ph type="title"/>
          </p:nvPr>
        </p:nvSpPr>
        <p:spPr>
          <a:xfrm>
            <a:off x="281610" y="2432118"/>
            <a:ext cx="7545034" cy="1136702"/>
          </a:xfrm>
        </p:spPr>
        <p:txBody>
          <a:bodyPr>
            <a:noAutofit/>
          </a:bodyPr>
          <a:lstStyle/>
          <a:p>
            <a:pPr marL="0" indent="0" fontAlgn="base"/>
            <a:r>
              <a:rPr lang="en-GB" sz="3600" b="1">
                <a:solidFill>
                  <a:schemeClr val="bg1"/>
                </a:solidFill>
                <a:latin typeface="Rubik" pitchFamily="2" charset="-79"/>
                <a:cs typeface="Rubik" pitchFamily="2" charset="-79"/>
              </a:rPr>
              <a:t>What are the key benefits of the NDPP to the practice and patients?</a:t>
            </a:r>
            <a:endParaRPr lang="en-US" sz="3600" b="1">
              <a:solidFill>
                <a:schemeClr val="bg1"/>
              </a:solidFill>
              <a:latin typeface="Rubik" pitchFamily="2" charset="-79"/>
              <a:cs typeface="Rubik" pitchFamily="2" charset="-79"/>
            </a:endParaRPr>
          </a:p>
        </p:txBody>
      </p:sp>
      <p:sp>
        <p:nvSpPr>
          <p:cNvPr id="4" name="Footer Placeholder 3">
            <a:extLst>
              <a:ext uri="{FF2B5EF4-FFF2-40B4-BE49-F238E27FC236}">
                <a16:creationId xmlns:a16="http://schemas.microsoft.com/office/drawing/2014/main" id="{5EA2178C-14A8-45C6-AA92-868E451DD2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Xyla Health &amp; Wellbeing</a:t>
            </a:r>
          </a:p>
        </p:txBody>
      </p:sp>
      <p:sp>
        <p:nvSpPr>
          <p:cNvPr id="5" name="Slide Number Placeholder 4">
            <a:extLst>
              <a:ext uri="{FF2B5EF4-FFF2-40B4-BE49-F238E27FC236}">
                <a16:creationId xmlns:a16="http://schemas.microsoft.com/office/drawing/2014/main" id="{CA1F337D-C6B9-4676-8C28-9353B9E0B15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7E1D6-C31A-4E97-86ED-2591DCD76DD1}" type="slidenum">
              <a:rPr kumimoji="0" lang="en-GB"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142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B43059A-9E2D-4732-BE29-8720F8C9EB55}"/>
              </a:ext>
            </a:extLst>
          </p:cNvPr>
          <p:cNvSpPr txBox="1">
            <a:spLocks/>
          </p:cNvSpPr>
          <p:nvPr/>
        </p:nvSpPr>
        <p:spPr>
          <a:xfrm>
            <a:off x="421540" y="1145628"/>
            <a:ext cx="5605070" cy="500291"/>
          </a:xfrm>
          <a:prstGeom prst="rect">
            <a:avLst/>
          </a:prstGeom>
        </p:spPr>
        <p:txBody>
          <a:bodyPr>
            <a:noAutofit/>
          </a:bodyPr>
          <a:lstStyle>
            <a:lvl1pPr algn="l" defTabSz="914400" rtl="0" eaLnBrk="1" latinLnBrk="0" hangingPunct="1">
              <a:lnSpc>
                <a:spcPct val="90000"/>
              </a:lnSpc>
              <a:spcBef>
                <a:spcPct val="0"/>
              </a:spcBef>
              <a:buNone/>
              <a:defRPr sz="2000" kern="1200">
                <a:solidFill>
                  <a:srgbClr val="49234A"/>
                </a:solidFill>
                <a:latin typeface="Calibri" panose="020F0502020204030204" pitchFamily="34" charset="0"/>
                <a:ea typeface="+mj-ea"/>
                <a:cs typeface="Calibri" panose="020F0502020204030204" pitchFamily="34" charset="0"/>
              </a:defRPr>
            </a:lvl1pPr>
          </a:lstStyle>
          <a:p>
            <a:pPr fontAlgn="base"/>
            <a:r>
              <a:rPr lang="en-GB" sz="3200">
                <a:latin typeface="Rubik Medium" pitchFamily="2" charset="-79"/>
                <a:cs typeface="Rubik Medium" pitchFamily="2" charset="-79"/>
              </a:rPr>
              <a:t>Why is NDPP Important?</a:t>
            </a:r>
            <a:endParaRPr lang="en-US" sz="3200">
              <a:latin typeface="Rubik Medium" pitchFamily="2" charset="-79"/>
              <a:cs typeface="Rubik Medium" pitchFamily="2" charset="-79"/>
            </a:endParaRPr>
          </a:p>
        </p:txBody>
      </p:sp>
      <p:grpSp>
        <p:nvGrpSpPr>
          <p:cNvPr id="3" name="Group 2">
            <a:extLst>
              <a:ext uri="{FF2B5EF4-FFF2-40B4-BE49-F238E27FC236}">
                <a16:creationId xmlns:a16="http://schemas.microsoft.com/office/drawing/2014/main" id="{5083593D-5A39-4E3A-A036-CD07D503275A}"/>
              </a:ext>
            </a:extLst>
          </p:cNvPr>
          <p:cNvGrpSpPr/>
          <p:nvPr/>
        </p:nvGrpSpPr>
        <p:grpSpPr>
          <a:xfrm>
            <a:off x="1942809" y="2174917"/>
            <a:ext cx="8375625" cy="4165599"/>
            <a:chOff x="-283957" y="2150533"/>
            <a:chExt cx="8375625" cy="4165599"/>
          </a:xfrm>
        </p:grpSpPr>
        <p:sp>
          <p:nvSpPr>
            <p:cNvPr id="11" name="Rectangle 10">
              <a:extLst>
                <a:ext uri="{FF2B5EF4-FFF2-40B4-BE49-F238E27FC236}">
                  <a16:creationId xmlns:a16="http://schemas.microsoft.com/office/drawing/2014/main" id="{B89DA3E2-7A78-4BAE-B364-6DBB6656C4EA}"/>
                </a:ext>
              </a:extLst>
            </p:cNvPr>
            <p:cNvSpPr/>
            <p:nvPr/>
          </p:nvSpPr>
          <p:spPr>
            <a:xfrm>
              <a:off x="4242421" y="2150533"/>
              <a:ext cx="3849247" cy="4165599"/>
            </a:xfrm>
            <a:prstGeom prst="rect">
              <a:avLst/>
            </a:prstGeom>
            <a:solidFill>
              <a:srgbClr val="F2B4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E3E0"/>
                </a:solidFill>
                <a:latin typeface="Arial" panose="020B0604020202020204" pitchFamily="34" charset="0"/>
                <a:cs typeface="Arial" panose="020B0604020202020204" pitchFamily="34" charset="0"/>
              </a:endParaRPr>
            </a:p>
          </p:txBody>
        </p:sp>
        <p:sp>
          <p:nvSpPr>
            <p:cNvPr id="19" name="Text Placeholder 38">
              <a:extLst>
                <a:ext uri="{FF2B5EF4-FFF2-40B4-BE49-F238E27FC236}">
                  <a16:creationId xmlns:a16="http://schemas.microsoft.com/office/drawing/2014/main" id="{181E4326-88F4-41AB-A0CA-BBFCBCF2BFE6}"/>
                </a:ext>
              </a:extLst>
            </p:cNvPr>
            <p:cNvSpPr txBox="1">
              <a:spLocks/>
            </p:cNvSpPr>
            <p:nvPr/>
          </p:nvSpPr>
          <p:spPr>
            <a:xfrm>
              <a:off x="-283957" y="2411014"/>
              <a:ext cx="3629991" cy="386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a:latin typeface="Rubik Medium" pitchFamily="2" charset="-79"/>
                  <a:cs typeface="Rubik Medium" pitchFamily="2" charset="-79"/>
                </a:rPr>
                <a:t>Reduced Pressure on the NHS</a:t>
              </a:r>
            </a:p>
          </p:txBody>
        </p:sp>
        <p:sp>
          <p:nvSpPr>
            <p:cNvPr id="27" name="Rectangle 26">
              <a:extLst>
                <a:ext uri="{FF2B5EF4-FFF2-40B4-BE49-F238E27FC236}">
                  <a16:creationId xmlns:a16="http://schemas.microsoft.com/office/drawing/2014/main" id="{1F08D1BB-4908-4B97-9535-AAAB1D3E3167}"/>
                </a:ext>
              </a:extLst>
            </p:cNvPr>
            <p:cNvSpPr/>
            <p:nvPr/>
          </p:nvSpPr>
          <p:spPr>
            <a:xfrm flipV="1">
              <a:off x="4409167" y="2971913"/>
              <a:ext cx="3515757" cy="45719"/>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0B092"/>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FC6B66F3-C997-4553-8697-5921C7CE8182}"/>
              </a:ext>
            </a:extLst>
          </p:cNvPr>
          <p:cNvGrpSpPr/>
          <p:nvPr/>
        </p:nvGrpSpPr>
        <p:grpSpPr>
          <a:xfrm>
            <a:off x="1668115" y="2170558"/>
            <a:ext cx="8783618" cy="4165599"/>
            <a:chOff x="119117" y="2160551"/>
            <a:chExt cx="7997388" cy="4165599"/>
          </a:xfrm>
        </p:grpSpPr>
        <p:sp>
          <p:nvSpPr>
            <p:cNvPr id="15" name="Rectangle 14">
              <a:extLst>
                <a:ext uri="{FF2B5EF4-FFF2-40B4-BE49-F238E27FC236}">
                  <a16:creationId xmlns:a16="http://schemas.microsoft.com/office/drawing/2014/main" id="{04D21206-05BE-4E88-BA81-65D78BB25B9C}"/>
                </a:ext>
              </a:extLst>
            </p:cNvPr>
            <p:cNvSpPr/>
            <p:nvPr/>
          </p:nvSpPr>
          <p:spPr>
            <a:xfrm>
              <a:off x="119117" y="2160551"/>
              <a:ext cx="3849247" cy="4165599"/>
            </a:xfrm>
            <a:prstGeom prst="rect">
              <a:avLst/>
            </a:prstGeom>
            <a:solidFill>
              <a:srgbClr val="F2B4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E3E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81326E8-9E7E-4F35-A151-227BC697E856}"/>
                </a:ext>
              </a:extLst>
            </p:cNvPr>
            <p:cNvSpPr/>
            <p:nvPr/>
          </p:nvSpPr>
          <p:spPr>
            <a:xfrm flipV="1">
              <a:off x="320277" y="2971913"/>
              <a:ext cx="3515757" cy="45719"/>
            </a:xfrm>
            <a:prstGeom prst="rect">
              <a:avLst/>
            </a:prstGeom>
            <a:solidFill>
              <a:srgbClr val="E2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2" name="Text Placeholder 38">
              <a:extLst>
                <a:ext uri="{FF2B5EF4-FFF2-40B4-BE49-F238E27FC236}">
                  <a16:creationId xmlns:a16="http://schemas.microsoft.com/office/drawing/2014/main" id="{40613C78-F1FC-47C6-912B-06F835E594E4}"/>
                </a:ext>
              </a:extLst>
            </p:cNvPr>
            <p:cNvSpPr txBox="1">
              <a:spLocks/>
            </p:cNvSpPr>
            <p:nvPr/>
          </p:nvSpPr>
          <p:spPr>
            <a:xfrm>
              <a:off x="4486514" y="2403079"/>
              <a:ext cx="3629991" cy="386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Rubik Medium" pitchFamily="2" charset="-79"/>
                  <a:cs typeface="Rubik Medium" pitchFamily="2" charset="-79"/>
                </a:rPr>
                <a:t>HbA1c Changes </a:t>
              </a:r>
            </a:p>
          </p:txBody>
        </p:sp>
      </p:grpSp>
      <p:sp>
        <p:nvSpPr>
          <p:cNvPr id="18" name="Text Placeholder 43">
            <a:extLst>
              <a:ext uri="{FF2B5EF4-FFF2-40B4-BE49-F238E27FC236}">
                <a16:creationId xmlns:a16="http://schemas.microsoft.com/office/drawing/2014/main" id="{91E2E6E6-018A-4685-9D67-D962E089A781}"/>
              </a:ext>
            </a:extLst>
          </p:cNvPr>
          <p:cNvSpPr txBox="1">
            <a:spLocks/>
          </p:cNvSpPr>
          <p:nvPr/>
        </p:nvSpPr>
        <p:spPr>
          <a:xfrm>
            <a:off x="6662589" y="3215851"/>
            <a:ext cx="3489101" cy="1942561"/>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51641"/>
                </a:solidFill>
                <a:latin typeface="Museo Sans 3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1F3043"/>
                </a:solidFill>
                <a:latin typeface="Museo Sans 300" panose="0200000000000000000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1F3043"/>
                </a:solidFill>
                <a:latin typeface="Museo Sans 300" panose="0200000000000000000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v"/>
            </a:pPr>
            <a:r>
              <a:rPr lang="en-GB" sz="1500" dirty="0">
                <a:solidFill>
                  <a:srgbClr val="49234A"/>
                </a:solidFill>
                <a:latin typeface="Rubik" pitchFamily="2" charset="-79"/>
                <a:cs typeface="Rubik" pitchFamily="2" charset="-79"/>
              </a:rPr>
              <a:t>76% </a:t>
            </a:r>
            <a:r>
              <a:rPr lang="en-US" sz="1500" dirty="0">
                <a:solidFill>
                  <a:srgbClr val="49234A"/>
                </a:solidFill>
                <a:latin typeface="Rubik" pitchFamily="2" charset="-79"/>
                <a:cs typeface="Rubik" pitchFamily="2" charset="-79"/>
              </a:rPr>
              <a:t>reduce HbA1c (initial assessment to end of programme review)</a:t>
            </a:r>
          </a:p>
          <a:p>
            <a:pPr marL="285750" indent="-285750">
              <a:lnSpc>
                <a:spcPct val="110000"/>
              </a:lnSpc>
              <a:buFont typeface="Wingdings" panose="05000000000000000000" pitchFamily="2" charset="2"/>
              <a:buChar char="v"/>
            </a:pPr>
            <a:r>
              <a:rPr lang="en-GB" sz="1500" dirty="0">
                <a:solidFill>
                  <a:srgbClr val="49234A"/>
                </a:solidFill>
                <a:latin typeface="Rubik" pitchFamily="2" charset="-79"/>
                <a:cs typeface="Rubik" pitchFamily="2" charset="-79"/>
              </a:rPr>
              <a:t>Average reduction of 2.4 mmol/mol </a:t>
            </a:r>
          </a:p>
        </p:txBody>
      </p:sp>
      <p:sp>
        <p:nvSpPr>
          <p:cNvPr id="26" name="Text Placeholder 43">
            <a:extLst>
              <a:ext uri="{FF2B5EF4-FFF2-40B4-BE49-F238E27FC236}">
                <a16:creationId xmlns:a16="http://schemas.microsoft.com/office/drawing/2014/main" id="{4BDD0689-ECA1-4D6F-BA08-0AE7288D26B6}"/>
              </a:ext>
            </a:extLst>
          </p:cNvPr>
          <p:cNvSpPr txBox="1">
            <a:spLocks/>
          </p:cNvSpPr>
          <p:nvPr/>
        </p:nvSpPr>
        <p:spPr>
          <a:xfrm>
            <a:off x="1944528" y="3211668"/>
            <a:ext cx="3862912" cy="3037895"/>
          </a:xfrm>
          <a:prstGeom prst="rect">
            <a:avLst/>
          </a:prstGeom>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51641"/>
                </a:solidFill>
                <a:latin typeface="Museo Sans 3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1F3043"/>
                </a:solidFill>
                <a:latin typeface="Museo Sans 300" panose="0200000000000000000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1F3043"/>
                </a:solidFill>
                <a:latin typeface="Museo Sans 300" panose="0200000000000000000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v"/>
            </a:pPr>
            <a:r>
              <a:rPr lang="en-GB" sz="1500">
                <a:solidFill>
                  <a:srgbClr val="49234A"/>
                </a:solidFill>
                <a:latin typeface="Rubik" pitchFamily="2" charset="-79"/>
                <a:cs typeface="Rubik"/>
              </a:rPr>
              <a:t>Diabetes care and management cost the NHS 10% of its annual budget, approximately £14 billion a year</a:t>
            </a:r>
          </a:p>
          <a:p>
            <a:pPr marL="285750" indent="-285750">
              <a:lnSpc>
                <a:spcPct val="110000"/>
              </a:lnSpc>
              <a:buFont typeface="Wingdings" panose="05000000000000000000" pitchFamily="2" charset="2"/>
              <a:buChar char="v"/>
            </a:pPr>
            <a:r>
              <a:rPr lang="en-GB" sz="1500">
                <a:solidFill>
                  <a:srgbClr val="49234A"/>
                </a:solidFill>
                <a:latin typeface="Rubik" pitchFamily="2" charset="-79"/>
                <a:cs typeface="Rubik" pitchFamily="2" charset="-79"/>
              </a:rPr>
              <a:t>Annual saving of £1,800 - £2,500 per patient</a:t>
            </a:r>
          </a:p>
          <a:p>
            <a:pPr marL="285750" indent="-285750">
              <a:lnSpc>
                <a:spcPct val="110000"/>
              </a:lnSpc>
              <a:buFont typeface="Wingdings" panose="05000000000000000000" pitchFamily="2" charset="2"/>
              <a:buChar char="v"/>
            </a:pPr>
            <a:r>
              <a:rPr lang="en-US" sz="1500">
                <a:solidFill>
                  <a:srgbClr val="49234A"/>
                </a:solidFill>
                <a:latin typeface="Rubik" pitchFamily="2" charset="-79"/>
                <a:cs typeface="Rubik" pitchFamily="2" charset="-79"/>
              </a:rPr>
              <a:t>Fewer GP appointments</a:t>
            </a:r>
          </a:p>
          <a:p>
            <a:pPr marL="285750" indent="-285750">
              <a:lnSpc>
                <a:spcPct val="110000"/>
              </a:lnSpc>
              <a:buFont typeface="Wingdings" panose="05000000000000000000" pitchFamily="2" charset="2"/>
              <a:buChar char="v"/>
            </a:pPr>
            <a:r>
              <a:rPr lang="en-US" sz="1500">
                <a:solidFill>
                  <a:srgbClr val="49234A"/>
                </a:solidFill>
                <a:latin typeface="Rubik" pitchFamily="2" charset="-79"/>
                <a:cs typeface="Rubik" pitchFamily="2" charset="-79"/>
              </a:rPr>
              <a:t>Less unnecessary hospital admissions</a:t>
            </a:r>
          </a:p>
          <a:p>
            <a:pPr marL="285750" indent="-285750">
              <a:lnSpc>
                <a:spcPct val="110000"/>
              </a:lnSpc>
              <a:buFont typeface="Wingdings" panose="05000000000000000000" pitchFamily="2" charset="2"/>
              <a:buChar char="v"/>
            </a:pPr>
            <a:r>
              <a:rPr lang="en-US" sz="1500">
                <a:solidFill>
                  <a:srgbClr val="49234A"/>
                </a:solidFill>
                <a:latin typeface="Rubik" pitchFamily="2" charset="-79"/>
                <a:cs typeface="Rubik"/>
              </a:rPr>
              <a:t>Reduces the need to prescribe medication to patients</a:t>
            </a:r>
            <a:endParaRPr lang="en-US" sz="1500">
              <a:solidFill>
                <a:srgbClr val="49234A"/>
              </a:solidFill>
              <a:latin typeface="Rubik" pitchFamily="2" charset="-79"/>
              <a:cs typeface="Rubik" pitchFamily="2" charset="-79"/>
            </a:endParaRPr>
          </a:p>
        </p:txBody>
      </p:sp>
      <p:sp>
        <p:nvSpPr>
          <p:cNvPr id="4" name="Text Placeholder 38">
            <a:extLst>
              <a:ext uri="{FF2B5EF4-FFF2-40B4-BE49-F238E27FC236}">
                <a16:creationId xmlns:a16="http://schemas.microsoft.com/office/drawing/2014/main" id="{17B259CB-49C9-2A9E-0A8F-9F945EEB7E89}"/>
              </a:ext>
            </a:extLst>
          </p:cNvPr>
          <p:cNvSpPr txBox="1">
            <a:spLocks/>
          </p:cNvSpPr>
          <p:nvPr/>
        </p:nvSpPr>
        <p:spPr>
          <a:xfrm>
            <a:off x="6506066" y="4888560"/>
            <a:ext cx="3986858" cy="386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Rubik Medium" pitchFamily="2" charset="-79"/>
                <a:cs typeface="Rubik Medium" pitchFamily="2" charset="-79"/>
              </a:rPr>
              <a:t>EWMS Applicable service </a:t>
            </a:r>
          </a:p>
        </p:txBody>
      </p:sp>
      <p:sp>
        <p:nvSpPr>
          <p:cNvPr id="5" name="Rectangle 4">
            <a:extLst>
              <a:ext uri="{FF2B5EF4-FFF2-40B4-BE49-F238E27FC236}">
                <a16:creationId xmlns:a16="http://schemas.microsoft.com/office/drawing/2014/main" id="{8218C78A-60CB-8085-DBE7-BA2C14FBC3C5}"/>
              </a:ext>
            </a:extLst>
          </p:cNvPr>
          <p:cNvSpPr/>
          <p:nvPr/>
        </p:nvSpPr>
        <p:spPr>
          <a:xfrm flipV="1">
            <a:off x="6578265" y="5323491"/>
            <a:ext cx="3515757"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0B092"/>
              </a:solidFill>
              <a:latin typeface="Arial" panose="020B0604020202020204" pitchFamily="34" charset="0"/>
              <a:cs typeface="Arial" panose="020B0604020202020204" pitchFamily="34" charset="0"/>
            </a:endParaRPr>
          </a:p>
        </p:txBody>
      </p:sp>
      <p:sp>
        <p:nvSpPr>
          <p:cNvPr id="10" name="Text Placeholder 43">
            <a:extLst>
              <a:ext uri="{FF2B5EF4-FFF2-40B4-BE49-F238E27FC236}">
                <a16:creationId xmlns:a16="http://schemas.microsoft.com/office/drawing/2014/main" id="{0BFB56DB-C293-BEC8-38E7-AB8ACF0B216E}"/>
              </a:ext>
            </a:extLst>
          </p:cNvPr>
          <p:cNvSpPr txBox="1">
            <a:spLocks/>
          </p:cNvSpPr>
          <p:nvPr/>
        </p:nvSpPr>
        <p:spPr>
          <a:xfrm>
            <a:off x="6617279" y="5481262"/>
            <a:ext cx="3489101" cy="1942561"/>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51641"/>
                </a:solidFill>
                <a:latin typeface="Museo Sans 3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1F3043"/>
                </a:solidFill>
                <a:latin typeface="Museo Sans 300" panose="0200000000000000000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1F3043"/>
                </a:solidFill>
                <a:latin typeface="Museo Sans 300" panose="0200000000000000000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v"/>
            </a:pPr>
            <a:r>
              <a:rPr lang="en-GB" sz="1500" dirty="0">
                <a:solidFill>
                  <a:srgbClr val="49234A"/>
                </a:solidFill>
                <a:latin typeface="Rubik" pitchFamily="2" charset="-79"/>
                <a:cs typeface="Rubik" pitchFamily="2" charset="-79"/>
              </a:rPr>
              <a:t>£11.50 per referral</a:t>
            </a:r>
          </a:p>
          <a:p>
            <a:pPr marL="285750" indent="-285750">
              <a:lnSpc>
                <a:spcPct val="110000"/>
              </a:lnSpc>
              <a:buFont typeface="Wingdings" panose="05000000000000000000" pitchFamily="2" charset="2"/>
              <a:buChar char="v"/>
            </a:pPr>
            <a:r>
              <a:rPr lang="en-GB" sz="1500" dirty="0">
                <a:solidFill>
                  <a:srgbClr val="49234A"/>
                </a:solidFill>
                <a:latin typeface="Rubik" pitchFamily="2" charset="-79"/>
                <a:cs typeface="Rubik" pitchFamily="2" charset="-79"/>
              </a:rPr>
              <a:t>QOF benefits </a:t>
            </a:r>
            <a:endParaRPr lang="en-US" sz="1500" dirty="0">
              <a:solidFill>
                <a:srgbClr val="49234A"/>
              </a:solidFill>
              <a:latin typeface="Rubik" pitchFamily="2" charset="-79"/>
              <a:cs typeface="Rubik" pitchFamily="2" charset="-79"/>
            </a:endParaRPr>
          </a:p>
        </p:txBody>
      </p:sp>
    </p:spTree>
    <p:extLst>
      <p:ext uri="{BB962C8B-B14F-4D97-AF65-F5344CB8AC3E}">
        <p14:creationId xmlns:p14="http://schemas.microsoft.com/office/powerpoint/2010/main" val="133457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A9872B-5044-954F-B180-133A196AABAD}"/>
              </a:ext>
            </a:extLst>
          </p:cNvPr>
          <p:cNvSpPr>
            <a:spLocks noGrp="1"/>
          </p:cNvSpPr>
          <p:nvPr>
            <p:ph type="ftr" sz="quarter" idx="13"/>
          </p:nvPr>
        </p:nvSpPr>
        <p:spPr>
          <a:xfrm>
            <a:off x="421542" y="6513340"/>
            <a:ext cx="2111559" cy="17033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4923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GB"/>
              <a:t>Xyla Health &amp; Wellbeing</a:t>
            </a:r>
            <a:endParaRPr kumimoji="0" lang="en-GB" sz="1200" b="0" i="0" u="none" strike="noStrike" kern="1200" cap="none" spc="0" normalizeH="0" baseline="0" noProof="0">
              <a:ln>
                <a:noFill/>
              </a:ln>
              <a:solidFill>
                <a:srgbClr val="49234A"/>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06E642E-B8A8-8645-8906-032DB0333E9B}"/>
              </a:ext>
            </a:extLst>
          </p:cNvPr>
          <p:cNvSpPr>
            <a:spLocks noGrp="1"/>
          </p:cNvSpPr>
          <p:nvPr>
            <p:ph type="sldNum" sz="quarter" idx="14"/>
          </p:nvPr>
        </p:nvSpPr>
        <p:spPr>
          <a:xfrm>
            <a:off x="8610601"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923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47" rtl="0" eaLnBrk="1" fontAlgn="auto" latinLnBrk="0" hangingPunct="1">
              <a:lnSpc>
                <a:spcPct val="100000"/>
              </a:lnSpc>
              <a:spcBef>
                <a:spcPts val="0"/>
              </a:spcBef>
              <a:spcAft>
                <a:spcPts val="0"/>
              </a:spcAft>
              <a:buClrTx/>
              <a:buSzTx/>
              <a:buFontTx/>
              <a:buNone/>
              <a:tabLst/>
              <a:defRPr/>
            </a:pPr>
            <a:fld id="{A407E1D6-C31A-4E97-86ED-2591DCD76DD1}" type="slidenum">
              <a:rPr lang="en-GB" smtClean="0"/>
              <a:pPr marL="0" marR="0" lvl="0" indent="0" algn="r" defTabSz="91434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49234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67D5891-56E4-4239-B4D4-28C51D10F83D}"/>
              </a:ext>
            </a:extLst>
          </p:cNvPr>
          <p:cNvSpPr/>
          <p:nvPr/>
        </p:nvSpPr>
        <p:spPr>
          <a:xfrm>
            <a:off x="351614" y="306725"/>
            <a:ext cx="1010442" cy="353164"/>
          </a:xfrm>
          <a:prstGeom prst="rect">
            <a:avLst/>
          </a:prstGeom>
          <a:solidFill>
            <a:srgbClr val="F7F1F6"/>
          </a:solidFill>
          <a:ln>
            <a:solidFill>
              <a:srgbClr val="F7F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D7FF977-4B1C-437E-8264-13E1758BB608}"/>
              </a:ext>
            </a:extLst>
          </p:cNvPr>
          <p:cNvSpPr txBox="1"/>
          <p:nvPr/>
        </p:nvSpPr>
        <p:spPr>
          <a:xfrm>
            <a:off x="131845" y="254715"/>
            <a:ext cx="5435041" cy="457183"/>
          </a:xfrm>
          <a:prstGeom prst="rect">
            <a:avLst/>
          </a:prstGeom>
        </p:spPr>
        <p:txBody>
          <a:bodyPr vert="horz" wrap="square" lIns="0" tIns="0" rIns="0" bIns="0" rtlCol="0">
            <a:noAutofit/>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kumimoji="0" lang="en-GB" sz="3732" b="1" i="0" u="none" strike="noStrike" kern="1200" cap="none" spc="0" normalizeH="0" baseline="0" noProof="0">
                <a:ln>
                  <a:noFill/>
                </a:ln>
                <a:solidFill>
                  <a:srgbClr val="49234A"/>
                </a:solidFill>
                <a:effectLst/>
                <a:uLnTx/>
                <a:uFillTx/>
                <a:latin typeface="Rubik" pitchFamily="2" charset="-79"/>
                <a:ea typeface="+mn-ea"/>
                <a:cs typeface="Rubik" pitchFamily="2" charset="-79"/>
              </a:rPr>
              <a:t>Service user outcomes</a:t>
            </a:r>
          </a:p>
        </p:txBody>
      </p:sp>
      <p:sp>
        <p:nvSpPr>
          <p:cNvPr id="8" name="Oval 7">
            <a:extLst>
              <a:ext uri="{FF2B5EF4-FFF2-40B4-BE49-F238E27FC236}">
                <a16:creationId xmlns:a16="http://schemas.microsoft.com/office/drawing/2014/main" id="{AA02526D-12CC-4692-B016-F585C5F9A6A0}"/>
              </a:ext>
            </a:extLst>
          </p:cNvPr>
          <p:cNvSpPr/>
          <p:nvPr/>
        </p:nvSpPr>
        <p:spPr>
          <a:xfrm>
            <a:off x="9225958" y="1612675"/>
            <a:ext cx="2228763" cy="2209715"/>
          </a:xfrm>
          <a:prstGeom prst="ellipse">
            <a:avLst/>
          </a:prstGeom>
          <a:solidFill>
            <a:srgbClr val="2F7D91"/>
          </a:solidFill>
          <a:ln w="12700" cap="flat" cmpd="sng" algn="ctr">
            <a:solidFill>
              <a:srgbClr val="2F7D91"/>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-4kg</a:t>
            </a:r>
            <a:endParaRPr kumimoji="0" lang="en-GB" sz="12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5225804-2E13-4755-9D29-C1F392FC28A5}"/>
              </a:ext>
            </a:extLst>
          </p:cNvPr>
          <p:cNvSpPr/>
          <p:nvPr/>
        </p:nvSpPr>
        <p:spPr>
          <a:xfrm>
            <a:off x="8930480" y="4046572"/>
            <a:ext cx="2819717" cy="953723"/>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Mean weight change from programme start to MS4</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70DA1B9F-C638-42FE-BFA8-2B482EFCFB21}"/>
              </a:ext>
            </a:extLst>
          </p:cNvPr>
          <p:cNvSpPr/>
          <p:nvPr/>
        </p:nvSpPr>
        <p:spPr>
          <a:xfrm>
            <a:off x="6134302" y="1596951"/>
            <a:ext cx="2228763" cy="2209715"/>
          </a:xfrm>
          <a:prstGeom prst="ellipse">
            <a:avLst/>
          </a:prstGeom>
          <a:solidFill>
            <a:srgbClr val="E2AA46"/>
          </a:solidFill>
          <a:ln w="12700" cap="flat" cmpd="sng" algn="ctr">
            <a:solidFill>
              <a:srgbClr val="E2AA46"/>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&lt;5% </a:t>
            </a:r>
            <a:endParaRPr kumimoji="0" lang="en-GB" sz="12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C60BD8AB-20DB-4802-BF99-99F0688F7E03}"/>
              </a:ext>
            </a:extLst>
          </p:cNvPr>
          <p:cNvSpPr/>
          <p:nvPr/>
        </p:nvSpPr>
        <p:spPr>
          <a:xfrm>
            <a:off x="3203287" y="1612675"/>
            <a:ext cx="2228763" cy="2209715"/>
          </a:xfrm>
          <a:prstGeom prst="ellipse">
            <a:avLst/>
          </a:prstGeom>
          <a:solidFill>
            <a:srgbClr val="30B092"/>
          </a:solidFill>
          <a:ln w="12700" cap="flat" cmpd="sng" algn="ctr">
            <a:solidFill>
              <a:srgbClr val="30B092"/>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39%</a:t>
            </a:r>
            <a:endParaRPr kumimoji="0" lang="en-GB" sz="12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5B069B11-0F9A-4A1B-BADF-E09335D445B4}"/>
              </a:ext>
            </a:extLst>
          </p:cNvPr>
          <p:cNvSpPr/>
          <p:nvPr/>
        </p:nvSpPr>
        <p:spPr>
          <a:xfrm>
            <a:off x="394501" y="1612675"/>
            <a:ext cx="2228763" cy="2209715"/>
          </a:xfrm>
          <a:prstGeom prst="ellipse">
            <a:avLst/>
          </a:prstGeom>
          <a:solidFill>
            <a:srgbClr val="4A244A"/>
          </a:solidFill>
          <a:ln w="12700" cap="flat" cmpd="sng" algn="ctr">
            <a:solidFill>
              <a:srgbClr val="4A244A">
                <a:shade val="50000"/>
              </a:srgbClr>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70%</a:t>
            </a:r>
            <a:endParaRPr kumimoji="0" lang="en-GB" sz="12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283A27B-5CA1-474C-8917-D17E7B99DA2F}"/>
              </a:ext>
            </a:extLst>
          </p:cNvPr>
          <p:cNvSpPr/>
          <p:nvPr/>
        </p:nvSpPr>
        <p:spPr>
          <a:xfrm>
            <a:off x="-47804" y="4037954"/>
            <a:ext cx="2819717" cy="953723"/>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Of service users who are overweight or obese lose weight</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8BC076A3-9516-4CA0-94C0-77C1E80886F9}"/>
              </a:ext>
            </a:extLst>
          </p:cNvPr>
          <p:cNvSpPr/>
          <p:nvPr/>
        </p:nvSpPr>
        <p:spPr>
          <a:xfrm>
            <a:off x="5838824" y="4057222"/>
            <a:ext cx="2819717" cy="1815112"/>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Difference in completion rates between ethnic minority groups compared to white ethnic groups</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2010B3B-4BB6-47C5-B022-949E440B2B86}"/>
              </a:ext>
            </a:extLst>
          </p:cNvPr>
          <p:cNvSpPr/>
          <p:nvPr/>
        </p:nvSpPr>
        <p:spPr>
          <a:xfrm>
            <a:off x="2747169" y="4027702"/>
            <a:ext cx="2819717" cy="953723"/>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Of completers lose a minimum of 5% of their body-weight</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3997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A9872B-5044-954F-B180-133A196AABAD}"/>
              </a:ext>
            </a:extLst>
          </p:cNvPr>
          <p:cNvSpPr>
            <a:spLocks noGrp="1"/>
          </p:cNvSpPr>
          <p:nvPr>
            <p:ph type="ftr" sz="quarter" idx="13"/>
          </p:nvPr>
        </p:nvSpPr>
        <p:spPr>
          <a:xfrm>
            <a:off x="421541" y="6513340"/>
            <a:ext cx="2111559" cy="170334"/>
          </a:xfrm>
          <a:prstGeom prst="rect">
            <a:avLst/>
          </a:prstGeom>
        </p:spPr>
        <p:txBody>
          <a:bodyPr vert="horz" lIns="0" tIns="0" rIns="0" bIns="0" rtlCol="0" anchor="ctr"/>
          <a:lstStyle>
            <a:defPPr>
              <a:defRPr lang="en-US"/>
            </a:defPPr>
            <a:lvl1pPr marL="0" algn="l" defTabSz="914400" rtl="0" eaLnBrk="1" latinLnBrk="0" hangingPunct="1">
              <a:defRPr sz="900" b="0" kern="1200">
                <a:solidFill>
                  <a:srgbClr val="49234A"/>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GB"/>
              <a:t>Xyla Health &amp; Wellbeing</a:t>
            </a:r>
            <a:endParaRPr kumimoji="0" lang="en-GB" sz="900" b="0" i="0" u="none" strike="noStrike" kern="1200" cap="none" spc="0" normalizeH="0" baseline="0" noProof="0">
              <a:ln>
                <a:noFill/>
              </a:ln>
              <a:solidFill>
                <a:srgbClr val="49234A"/>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906E642E-B8A8-8645-8906-032DB0333E9B}"/>
              </a:ext>
            </a:extLst>
          </p:cNvPr>
          <p:cNvSpPr>
            <a:spLocks noGrp="1"/>
          </p:cNvSpPr>
          <p:nvPr>
            <p:ph type="sldNum" sz="quarter" idx="14"/>
          </p:nvPr>
        </p:nvSpPr>
        <p:spPr>
          <a:xfrm>
            <a:off x="115876" y="6531096"/>
            <a:ext cx="235516" cy="170334"/>
          </a:xfrm>
          <a:prstGeom prst="rect">
            <a:avLst/>
          </a:prstGeom>
        </p:spPr>
        <p:txBody>
          <a:bodyPr vert="horz" lIns="0" tIns="0" rIns="0" bIns="0" rtlCol="0" anchor="ctr"/>
          <a:lstStyle>
            <a:defPPr>
              <a:defRPr lang="en-US"/>
            </a:defPPr>
            <a:lvl1pPr marL="0" algn="r" defTabSz="914400" rtl="0" eaLnBrk="1" latinLnBrk="0" hangingPunct="1">
              <a:defRPr sz="700" kern="1200">
                <a:solidFill>
                  <a:srgbClr val="49234A"/>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47" rtl="0" eaLnBrk="1" fontAlgn="auto" latinLnBrk="0" hangingPunct="1">
              <a:lnSpc>
                <a:spcPct val="100000"/>
              </a:lnSpc>
              <a:spcBef>
                <a:spcPts val="0"/>
              </a:spcBef>
              <a:spcAft>
                <a:spcPts val="0"/>
              </a:spcAft>
              <a:buClrTx/>
              <a:buSzTx/>
              <a:buFontTx/>
              <a:buNone/>
              <a:tabLst/>
              <a:defRPr/>
            </a:pPr>
            <a:fld id="{A407E1D6-C31A-4E97-86ED-2591DCD76DD1}" type="slidenum">
              <a:rPr lang="en-GB" smtClean="0"/>
              <a:pPr marL="0" marR="0" lvl="0" indent="0" algn="r" defTabSz="914347" rtl="0" eaLnBrk="1" fontAlgn="auto" latinLnBrk="0" hangingPunct="1">
                <a:lnSpc>
                  <a:spcPct val="100000"/>
                </a:lnSpc>
                <a:spcBef>
                  <a:spcPts val="0"/>
                </a:spcBef>
                <a:spcAft>
                  <a:spcPts val="0"/>
                </a:spcAft>
                <a:buClrTx/>
                <a:buSzTx/>
                <a:buFontTx/>
                <a:buNone/>
                <a:tabLst/>
                <a:defRPr/>
              </a:pPr>
              <a:t>13</a:t>
            </a:fld>
            <a:endParaRPr kumimoji="0" lang="en-GB" sz="700" b="0" i="0" u="none" strike="noStrike" kern="1200" cap="none" spc="0" normalizeH="0" baseline="0" noProof="0">
              <a:ln>
                <a:noFill/>
              </a:ln>
              <a:solidFill>
                <a:srgbClr val="49234A"/>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767D5891-56E4-4239-B4D4-28C51D10F83D}"/>
              </a:ext>
            </a:extLst>
          </p:cNvPr>
          <p:cNvSpPr/>
          <p:nvPr/>
        </p:nvSpPr>
        <p:spPr>
          <a:xfrm>
            <a:off x="351614" y="306725"/>
            <a:ext cx="1010442" cy="353164"/>
          </a:xfrm>
          <a:prstGeom prst="rect">
            <a:avLst/>
          </a:prstGeom>
          <a:solidFill>
            <a:srgbClr val="F7F1F6"/>
          </a:solidFill>
          <a:ln>
            <a:solidFill>
              <a:srgbClr val="F7F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D7FF977-4B1C-437E-8264-13E1758BB608}"/>
              </a:ext>
            </a:extLst>
          </p:cNvPr>
          <p:cNvSpPr txBox="1"/>
          <p:nvPr/>
        </p:nvSpPr>
        <p:spPr>
          <a:xfrm>
            <a:off x="230702" y="613066"/>
            <a:ext cx="12060154" cy="405174"/>
          </a:xfrm>
          <a:prstGeom prst="rect">
            <a:avLst/>
          </a:prstGeom>
        </p:spPr>
        <p:txBody>
          <a:bodyPr vert="horz" wrap="square" lIns="0" tIns="0" rIns="0" bIns="0" rtlCol="0">
            <a:noAutofit/>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kumimoji="0" lang="en-GB" sz="3732" b="1" i="0" u="none" strike="noStrike" kern="1200" cap="none" spc="0" normalizeH="0" baseline="0" noProof="0" dirty="0">
                <a:ln>
                  <a:noFill/>
                </a:ln>
                <a:solidFill>
                  <a:srgbClr val="49234A"/>
                </a:solidFill>
                <a:effectLst/>
                <a:uLnTx/>
                <a:uFillTx/>
                <a:latin typeface="Rubik" pitchFamily="2" charset="-79"/>
                <a:ea typeface="+mn-ea"/>
                <a:cs typeface="Rubik" pitchFamily="2" charset="-79"/>
              </a:rPr>
              <a:t>Cas</a:t>
            </a:r>
            <a:r>
              <a:rPr lang="en-GB" sz="3732" b="1" dirty="0">
                <a:solidFill>
                  <a:srgbClr val="49234A"/>
                </a:solidFill>
                <a:latin typeface="Rubik" pitchFamily="2" charset="-79"/>
                <a:cs typeface="Rubik" pitchFamily="2" charset="-79"/>
              </a:rPr>
              <a:t>e Studies – </a:t>
            </a:r>
            <a:r>
              <a:rPr lang="en-GB" sz="3200" b="1" dirty="0">
                <a:solidFill>
                  <a:srgbClr val="49234A"/>
                </a:solidFill>
                <a:latin typeface="Rubik" pitchFamily="2" charset="-79"/>
                <a:cs typeface="Rubik" pitchFamily="2" charset="-79"/>
              </a:rPr>
              <a:t>HIOW specific case study now available</a:t>
            </a:r>
            <a:endParaRPr kumimoji="0" lang="en-GB" sz="3200" b="1" i="0" u="none" strike="noStrike" kern="1200" cap="none" spc="0" normalizeH="0" baseline="0" noProof="0" dirty="0">
              <a:ln>
                <a:noFill/>
              </a:ln>
              <a:solidFill>
                <a:srgbClr val="49234A"/>
              </a:solidFill>
              <a:effectLst/>
              <a:uLnTx/>
              <a:uFillTx/>
              <a:latin typeface="Rubik" pitchFamily="2" charset="-79"/>
              <a:ea typeface="+mn-ea"/>
              <a:cs typeface="Rubik" pitchFamily="2" charset="-79"/>
            </a:endParaRPr>
          </a:p>
        </p:txBody>
      </p:sp>
      <p:sp>
        <p:nvSpPr>
          <p:cNvPr id="8" name="Oval 7">
            <a:extLst>
              <a:ext uri="{FF2B5EF4-FFF2-40B4-BE49-F238E27FC236}">
                <a16:creationId xmlns:a16="http://schemas.microsoft.com/office/drawing/2014/main" id="{AA02526D-12CC-4692-B016-F585C5F9A6A0}"/>
              </a:ext>
            </a:extLst>
          </p:cNvPr>
          <p:cNvSpPr/>
          <p:nvPr/>
        </p:nvSpPr>
        <p:spPr>
          <a:xfrm>
            <a:off x="9225958" y="1612675"/>
            <a:ext cx="2228763" cy="2209715"/>
          </a:xfrm>
          <a:prstGeom prst="ellipse">
            <a:avLst/>
          </a:prstGeom>
          <a:solidFill>
            <a:srgbClr val="2F7D91"/>
          </a:solidFill>
          <a:ln w="12700" cap="flat" cmpd="sng" algn="ctr">
            <a:solidFill>
              <a:srgbClr val="2F7D91"/>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99%</a:t>
            </a:r>
            <a:endParaRPr kumimoji="0" lang="en-GB" sz="12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5225804-2E13-4755-9D29-C1F392FC28A5}"/>
              </a:ext>
            </a:extLst>
          </p:cNvPr>
          <p:cNvSpPr/>
          <p:nvPr/>
        </p:nvSpPr>
        <p:spPr>
          <a:xfrm>
            <a:off x="8930480" y="4046571"/>
            <a:ext cx="2819717" cy="1815112"/>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Of patients said they would recommend the NDPP to other people who are identified as being at risk of Type 2 Diabetes</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70DA1B9F-C638-42FE-BFA8-2B482EFCFB21}"/>
              </a:ext>
            </a:extLst>
          </p:cNvPr>
          <p:cNvSpPr/>
          <p:nvPr/>
        </p:nvSpPr>
        <p:spPr>
          <a:xfrm>
            <a:off x="6134302" y="1596951"/>
            <a:ext cx="2228763" cy="2209715"/>
          </a:xfrm>
          <a:prstGeom prst="ellipse">
            <a:avLst/>
          </a:prstGeom>
          <a:solidFill>
            <a:srgbClr val="E2AA46"/>
          </a:solidFill>
          <a:ln w="12700" cap="flat" cmpd="sng" algn="ctr">
            <a:solidFill>
              <a:srgbClr val="E2AA46"/>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96%</a:t>
            </a:r>
            <a:endParaRPr kumimoji="0" lang="en-GB" sz="12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C60BD8AB-20DB-4802-BF99-99F0688F7E03}"/>
              </a:ext>
            </a:extLst>
          </p:cNvPr>
          <p:cNvSpPr/>
          <p:nvPr/>
        </p:nvSpPr>
        <p:spPr>
          <a:xfrm>
            <a:off x="3042646" y="1612675"/>
            <a:ext cx="2228763" cy="2209715"/>
          </a:xfrm>
          <a:prstGeom prst="ellipse">
            <a:avLst/>
          </a:prstGeom>
          <a:solidFill>
            <a:srgbClr val="30B092"/>
          </a:solidFill>
          <a:ln w="12700" cap="flat" cmpd="sng" algn="ctr">
            <a:solidFill>
              <a:srgbClr val="30B092"/>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94%</a:t>
            </a:r>
            <a:endParaRPr kumimoji="0" lang="en-GB" sz="12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5B069B11-0F9A-4A1B-BADF-E09335D445B4}"/>
              </a:ext>
            </a:extLst>
          </p:cNvPr>
          <p:cNvSpPr/>
          <p:nvPr/>
        </p:nvSpPr>
        <p:spPr>
          <a:xfrm>
            <a:off x="233860" y="1612675"/>
            <a:ext cx="2228763" cy="2209715"/>
          </a:xfrm>
          <a:prstGeom prst="ellipse">
            <a:avLst/>
          </a:prstGeom>
          <a:solidFill>
            <a:srgbClr val="4A244A"/>
          </a:solidFill>
          <a:ln w="12700" cap="flat" cmpd="sng" algn="ctr">
            <a:solidFill>
              <a:srgbClr val="4A244A">
                <a:shade val="50000"/>
              </a:srgbClr>
            </a:solidFill>
            <a:prstDash val="solid"/>
            <a:miter lim="800000"/>
          </a:ln>
          <a:effectLst/>
        </p:spPr>
        <p:txBody>
          <a:bodyPr rot="0" spcFirstLastPara="0" vert="horz" wrap="square" lIns="91436" tIns="45719" rIns="91436" bIns="45719" numCol="1" spcCol="0" rtlCol="0" fromWordArt="0" anchor="ctr" anchorCtr="0" forceAA="0" compatLnSpc="1">
            <a:prstTxWarp prst="textNoShape">
              <a:avLst/>
            </a:prstTxWarp>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ysClr val="window" lastClr="FFFFFF"/>
                </a:solidFill>
                <a:effectLst/>
                <a:uLnTx/>
                <a:uFillTx/>
                <a:latin typeface="Rubik" pitchFamily="2" charset="-79"/>
                <a:ea typeface="Calibri" panose="020F0502020204030204" pitchFamily="34" charset="0"/>
                <a:cs typeface="Times New Roman" panose="02020603050405020304" pitchFamily="18" charset="0"/>
              </a:rPr>
              <a:t>88%</a:t>
            </a:r>
            <a:endParaRPr kumimoji="0" lang="en-GB" sz="12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283A27B-5CA1-474C-8917-D17E7B99DA2F}"/>
              </a:ext>
            </a:extLst>
          </p:cNvPr>
          <p:cNvSpPr/>
          <p:nvPr/>
        </p:nvSpPr>
        <p:spPr>
          <a:xfrm>
            <a:off x="-47804" y="4037954"/>
            <a:ext cx="2819717" cy="1240853"/>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Of patients said the NDPP helped them to improve their exercise habits</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8BC076A3-9516-4CA0-94C0-77C1E80886F9}"/>
              </a:ext>
            </a:extLst>
          </p:cNvPr>
          <p:cNvSpPr/>
          <p:nvPr/>
        </p:nvSpPr>
        <p:spPr>
          <a:xfrm>
            <a:off x="5838824" y="4057222"/>
            <a:ext cx="2819717" cy="1240853"/>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Of patients said they feel more positive for having attended the NDPP</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2010B3B-4BB6-47C5-B022-949E440B2B86}"/>
              </a:ext>
            </a:extLst>
          </p:cNvPr>
          <p:cNvSpPr/>
          <p:nvPr/>
        </p:nvSpPr>
        <p:spPr>
          <a:xfrm>
            <a:off x="2747169" y="4027702"/>
            <a:ext cx="2819717" cy="1240853"/>
          </a:xfrm>
          <a:prstGeom prst="rect">
            <a:avLst/>
          </a:prstGeom>
        </p:spPr>
        <p:txBody>
          <a:bodyPr wrap="square">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000000"/>
                </a:solidFill>
                <a:effectLst/>
                <a:uLnTx/>
                <a:uFillTx/>
                <a:latin typeface="Rubik" pitchFamily="2" charset="-79"/>
                <a:ea typeface="Calibri" panose="020F0502020204030204" pitchFamily="34" charset="0"/>
                <a:cs typeface="Times New Roman" panose="02020603050405020304" pitchFamily="18" charset="0"/>
              </a:rPr>
              <a:t>Of patients said the NDPP helped them to improve their diet and eating habits</a:t>
            </a:r>
            <a:endParaRPr kumimoji="0" lang="en-GB" sz="3199"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759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66ED-67FE-4405-99FA-F9271555D227}"/>
              </a:ext>
            </a:extLst>
          </p:cNvPr>
          <p:cNvSpPr>
            <a:spLocks noGrp="1"/>
          </p:cNvSpPr>
          <p:nvPr>
            <p:ph type="title"/>
          </p:nvPr>
        </p:nvSpPr>
        <p:spPr>
          <a:xfrm>
            <a:off x="421540" y="2286000"/>
            <a:ext cx="7213474" cy="772510"/>
          </a:xfrm>
        </p:spPr>
        <p:txBody>
          <a:bodyPr/>
          <a:lstStyle/>
          <a:p>
            <a:pPr marL="0" indent="0" fontAlgn="base"/>
            <a:r>
              <a:rPr lang="en-US" sz="3600" b="1">
                <a:solidFill>
                  <a:schemeClr val="bg1"/>
                </a:solidFill>
                <a:latin typeface="Rubik" pitchFamily="2" charset="-79"/>
                <a:cs typeface="Rubik" pitchFamily="2" charset="-79"/>
              </a:rPr>
              <a:t>How is the NDPP delivered?</a:t>
            </a:r>
          </a:p>
        </p:txBody>
      </p:sp>
      <p:sp>
        <p:nvSpPr>
          <p:cNvPr id="4" name="Footer Placeholder 3">
            <a:extLst>
              <a:ext uri="{FF2B5EF4-FFF2-40B4-BE49-F238E27FC236}">
                <a16:creationId xmlns:a16="http://schemas.microsoft.com/office/drawing/2014/main" id="{5EA2178C-14A8-45C6-AA92-868E451DD2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Xyla Health &amp; Wellbeing</a:t>
            </a:r>
          </a:p>
        </p:txBody>
      </p:sp>
      <p:sp>
        <p:nvSpPr>
          <p:cNvPr id="5" name="Slide Number Placeholder 4">
            <a:extLst>
              <a:ext uri="{FF2B5EF4-FFF2-40B4-BE49-F238E27FC236}">
                <a16:creationId xmlns:a16="http://schemas.microsoft.com/office/drawing/2014/main" id="{CA1F337D-C6B9-4676-8C28-9353B9E0B15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7E1D6-C31A-4E97-86ED-2591DCD76DD1}" type="slidenum">
              <a:rPr kumimoji="0" lang="en-GB"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749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3AA6-3B8D-AA42-9583-098D429F831D}"/>
              </a:ext>
            </a:extLst>
          </p:cNvPr>
          <p:cNvSpPr>
            <a:spLocks noGrp="1"/>
          </p:cNvSpPr>
          <p:nvPr>
            <p:ph type="title" idx="4294967295"/>
          </p:nvPr>
        </p:nvSpPr>
        <p:spPr>
          <a:xfrm>
            <a:off x="237" y="184344"/>
            <a:ext cx="10515777" cy="482414"/>
          </a:xfrm>
        </p:spPr>
        <p:txBody>
          <a:bodyPr>
            <a:noAutofit/>
          </a:bodyPr>
          <a:lstStyle/>
          <a:p>
            <a:r>
              <a:rPr lang="en-US" sz="3732" b="1">
                <a:latin typeface="Rubik" pitchFamily="2" charset="-79"/>
                <a:cs typeface="Rubik" pitchFamily="2" charset="-79"/>
              </a:rPr>
              <a:t>NDPP service model</a:t>
            </a:r>
          </a:p>
        </p:txBody>
      </p:sp>
      <p:sp>
        <p:nvSpPr>
          <p:cNvPr id="11" name="Rectangle: Rounded Corners 10">
            <a:extLst>
              <a:ext uri="{FF2B5EF4-FFF2-40B4-BE49-F238E27FC236}">
                <a16:creationId xmlns:a16="http://schemas.microsoft.com/office/drawing/2014/main" id="{1CE87010-1799-4845-AA22-B7ADCA81B6AA}"/>
              </a:ext>
            </a:extLst>
          </p:cNvPr>
          <p:cNvSpPr/>
          <p:nvPr/>
        </p:nvSpPr>
        <p:spPr>
          <a:xfrm>
            <a:off x="520377" y="3827852"/>
            <a:ext cx="1883634" cy="1294900"/>
          </a:xfrm>
          <a:prstGeom prst="roundRect">
            <a:avLst/>
          </a:prstGeom>
          <a:solidFill>
            <a:srgbClr val="EBDA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30">
              <a:defRPr/>
            </a:pPr>
            <a:endParaRPr lang="en-GB" sz="1999">
              <a:solidFill>
                <a:prstClr val="black">
                  <a:lumMod val="75000"/>
                  <a:lumOff val="25000"/>
                </a:prstClr>
              </a:solidFill>
              <a:latin typeface="Rubik" pitchFamily="2" charset="-79"/>
              <a:cs typeface="Rubik" pitchFamily="2" charset="-79"/>
            </a:endParaRPr>
          </a:p>
        </p:txBody>
      </p:sp>
      <p:sp>
        <p:nvSpPr>
          <p:cNvPr id="12" name="TextBox 11">
            <a:extLst>
              <a:ext uri="{FF2B5EF4-FFF2-40B4-BE49-F238E27FC236}">
                <a16:creationId xmlns:a16="http://schemas.microsoft.com/office/drawing/2014/main" id="{B7589CB6-3505-4D5E-9F43-BF63F0F27849}"/>
              </a:ext>
            </a:extLst>
          </p:cNvPr>
          <p:cNvSpPr txBox="1"/>
          <p:nvPr/>
        </p:nvSpPr>
        <p:spPr>
          <a:xfrm>
            <a:off x="441358" y="3870397"/>
            <a:ext cx="2067093" cy="1199816"/>
          </a:xfrm>
          <a:prstGeom prst="rect">
            <a:avLst/>
          </a:prstGeom>
          <a:noFill/>
        </p:spPr>
        <p:txBody>
          <a:bodyPr wrap="square" rtlCol="0">
            <a:spAutoFit/>
          </a:bodyPr>
          <a:lstStyle/>
          <a:p>
            <a:pPr algn="ctr" defTabSz="609330">
              <a:defRPr/>
            </a:pPr>
            <a:r>
              <a:rPr lang="en-GB" sz="1799">
                <a:solidFill>
                  <a:srgbClr val="542F54"/>
                </a:solidFill>
                <a:latin typeface="Rubik" pitchFamily="2" charset="-79"/>
                <a:cs typeface="Rubik" pitchFamily="2" charset="-79"/>
              </a:rPr>
              <a:t>Patient triaged based on choice and individual need</a:t>
            </a:r>
          </a:p>
        </p:txBody>
      </p:sp>
      <p:sp>
        <p:nvSpPr>
          <p:cNvPr id="13" name="Rectangle: Rounded Corners 12">
            <a:extLst>
              <a:ext uri="{FF2B5EF4-FFF2-40B4-BE49-F238E27FC236}">
                <a16:creationId xmlns:a16="http://schemas.microsoft.com/office/drawing/2014/main" id="{DC53BF60-6F41-49DA-8B1C-892DD3086738}"/>
              </a:ext>
            </a:extLst>
          </p:cNvPr>
          <p:cNvSpPr/>
          <p:nvPr/>
        </p:nvSpPr>
        <p:spPr>
          <a:xfrm>
            <a:off x="3008704" y="3818189"/>
            <a:ext cx="1391480" cy="1294900"/>
          </a:xfrm>
          <a:prstGeom prst="roundRect">
            <a:avLst/>
          </a:prstGeom>
          <a:solidFill>
            <a:srgbClr val="EBDA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30">
              <a:defRPr/>
            </a:pPr>
            <a:endParaRPr lang="en-GB" sz="1999">
              <a:solidFill>
                <a:prstClr val="black">
                  <a:lumMod val="75000"/>
                  <a:lumOff val="25000"/>
                </a:prstClr>
              </a:solidFill>
              <a:latin typeface="Rubik" pitchFamily="2" charset="-79"/>
              <a:cs typeface="Rubik" pitchFamily="2" charset="-79"/>
            </a:endParaRPr>
          </a:p>
        </p:txBody>
      </p:sp>
      <p:sp>
        <p:nvSpPr>
          <p:cNvPr id="14" name="Rectangle: Rounded Corners 13">
            <a:extLst>
              <a:ext uri="{FF2B5EF4-FFF2-40B4-BE49-F238E27FC236}">
                <a16:creationId xmlns:a16="http://schemas.microsoft.com/office/drawing/2014/main" id="{16A1FEB9-D7DF-4C5C-9C60-C49A75E590E2}"/>
              </a:ext>
            </a:extLst>
          </p:cNvPr>
          <p:cNvSpPr/>
          <p:nvPr/>
        </p:nvSpPr>
        <p:spPr>
          <a:xfrm>
            <a:off x="5853255" y="2950639"/>
            <a:ext cx="3463307" cy="1039854"/>
          </a:xfrm>
          <a:prstGeom prst="roundRect">
            <a:avLst/>
          </a:prstGeom>
          <a:solidFill>
            <a:srgbClr val="EBDA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30">
              <a:defRPr/>
            </a:pPr>
            <a:endParaRPr lang="en-GB" sz="1999">
              <a:solidFill>
                <a:prstClr val="black">
                  <a:lumMod val="75000"/>
                  <a:lumOff val="25000"/>
                </a:prstClr>
              </a:solidFill>
              <a:latin typeface="Rubik" pitchFamily="2" charset="-79"/>
              <a:cs typeface="Rubik" pitchFamily="2" charset="-79"/>
            </a:endParaRPr>
          </a:p>
        </p:txBody>
      </p:sp>
      <p:sp>
        <p:nvSpPr>
          <p:cNvPr id="16" name="Rectangle: Rounded Corners 15">
            <a:extLst>
              <a:ext uri="{FF2B5EF4-FFF2-40B4-BE49-F238E27FC236}">
                <a16:creationId xmlns:a16="http://schemas.microsoft.com/office/drawing/2014/main" id="{2953943A-9293-4ACE-A87D-FDC04DBFDCA4}"/>
              </a:ext>
            </a:extLst>
          </p:cNvPr>
          <p:cNvSpPr/>
          <p:nvPr/>
        </p:nvSpPr>
        <p:spPr>
          <a:xfrm>
            <a:off x="9860570" y="3827852"/>
            <a:ext cx="1342507" cy="1294900"/>
          </a:xfrm>
          <a:prstGeom prst="roundRect">
            <a:avLst/>
          </a:prstGeom>
          <a:solidFill>
            <a:srgbClr val="EBDA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30">
              <a:defRPr/>
            </a:pPr>
            <a:endParaRPr lang="en-GB" sz="1999">
              <a:solidFill>
                <a:prstClr val="black">
                  <a:lumMod val="75000"/>
                  <a:lumOff val="25000"/>
                </a:prstClr>
              </a:solidFill>
              <a:latin typeface="Rubik" pitchFamily="2" charset="-79"/>
              <a:cs typeface="Rubik" pitchFamily="2" charset="-79"/>
            </a:endParaRPr>
          </a:p>
        </p:txBody>
      </p:sp>
      <p:sp>
        <p:nvSpPr>
          <p:cNvPr id="17" name="TextBox 16">
            <a:extLst>
              <a:ext uri="{FF2B5EF4-FFF2-40B4-BE49-F238E27FC236}">
                <a16:creationId xmlns:a16="http://schemas.microsoft.com/office/drawing/2014/main" id="{90A26930-447E-443B-9AB8-998DAFACF014}"/>
              </a:ext>
            </a:extLst>
          </p:cNvPr>
          <p:cNvSpPr txBox="1"/>
          <p:nvPr/>
        </p:nvSpPr>
        <p:spPr>
          <a:xfrm>
            <a:off x="2913761" y="4061006"/>
            <a:ext cx="1581042" cy="922945"/>
          </a:xfrm>
          <a:prstGeom prst="rect">
            <a:avLst/>
          </a:prstGeom>
          <a:noFill/>
        </p:spPr>
        <p:txBody>
          <a:bodyPr wrap="square" rtlCol="0">
            <a:spAutoFit/>
          </a:bodyPr>
          <a:lstStyle/>
          <a:p>
            <a:pPr algn="ctr" defTabSz="609330">
              <a:defRPr/>
            </a:pPr>
            <a:r>
              <a:rPr lang="en-GB" sz="1799">
                <a:solidFill>
                  <a:srgbClr val="542F54"/>
                </a:solidFill>
                <a:latin typeface="Rubik" pitchFamily="2" charset="-79"/>
                <a:cs typeface="Rubik" pitchFamily="2" charset="-79"/>
              </a:rPr>
              <a:t>Initial Assessment</a:t>
            </a:r>
          </a:p>
          <a:p>
            <a:pPr algn="ctr" defTabSz="609330">
              <a:defRPr/>
            </a:pPr>
            <a:r>
              <a:rPr lang="en-GB" sz="1799">
                <a:solidFill>
                  <a:srgbClr val="542F54"/>
                </a:solidFill>
                <a:latin typeface="Rubik" pitchFamily="2" charset="-79"/>
                <a:cs typeface="Rubik" pitchFamily="2" charset="-79"/>
              </a:rPr>
              <a:t>(IA)</a:t>
            </a:r>
          </a:p>
        </p:txBody>
      </p:sp>
      <p:sp>
        <p:nvSpPr>
          <p:cNvPr id="18" name="TextBox 17">
            <a:extLst>
              <a:ext uri="{FF2B5EF4-FFF2-40B4-BE49-F238E27FC236}">
                <a16:creationId xmlns:a16="http://schemas.microsoft.com/office/drawing/2014/main" id="{14B4FE56-838B-4136-A8CC-9F24BFE927CA}"/>
              </a:ext>
            </a:extLst>
          </p:cNvPr>
          <p:cNvSpPr txBox="1"/>
          <p:nvPr/>
        </p:nvSpPr>
        <p:spPr>
          <a:xfrm>
            <a:off x="5782529" y="2972048"/>
            <a:ext cx="3518194" cy="922945"/>
          </a:xfrm>
          <a:prstGeom prst="rect">
            <a:avLst/>
          </a:prstGeom>
          <a:noFill/>
        </p:spPr>
        <p:txBody>
          <a:bodyPr wrap="square" rtlCol="0">
            <a:spAutoFit/>
          </a:bodyPr>
          <a:lstStyle/>
          <a:p>
            <a:pPr algn="ctr" defTabSz="609330">
              <a:defRPr/>
            </a:pPr>
            <a:r>
              <a:rPr lang="en-GB" sz="1799">
                <a:solidFill>
                  <a:srgbClr val="542F54"/>
                </a:solidFill>
                <a:latin typeface="Rubik" pitchFamily="2" charset="-79"/>
                <a:cs typeface="Rubik" pitchFamily="2" charset="-79"/>
              </a:rPr>
              <a:t>Fortnightly group sessions</a:t>
            </a:r>
          </a:p>
          <a:p>
            <a:pPr algn="ctr" defTabSz="609330">
              <a:defRPr/>
            </a:pPr>
            <a:r>
              <a:rPr lang="en-GB" sz="1799">
                <a:solidFill>
                  <a:srgbClr val="542F54"/>
                </a:solidFill>
                <a:latin typeface="Rubik" pitchFamily="2" charset="-79"/>
                <a:cs typeface="Rubik" pitchFamily="2" charset="-79"/>
              </a:rPr>
              <a:t>1-6 followed by monthly group sessions 7-13 (F2F)</a:t>
            </a:r>
          </a:p>
        </p:txBody>
      </p:sp>
      <p:sp>
        <p:nvSpPr>
          <p:cNvPr id="20" name="TextBox 19">
            <a:extLst>
              <a:ext uri="{FF2B5EF4-FFF2-40B4-BE49-F238E27FC236}">
                <a16:creationId xmlns:a16="http://schemas.microsoft.com/office/drawing/2014/main" id="{B829FD46-67D8-4768-A225-9061F0CEAF8C}"/>
              </a:ext>
            </a:extLst>
          </p:cNvPr>
          <p:cNvSpPr txBox="1"/>
          <p:nvPr/>
        </p:nvSpPr>
        <p:spPr>
          <a:xfrm>
            <a:off x="9708369" y="4059709"/>
            <a:ext cx="1515203" cy="922945"/>
          </a:xfrm>
          <a:prstGeom prst="rect">
            <a:avLst/>
          </a:prstGeom>
          <a:noFill/>
        </p:spPr>
        <p:txBody>
          <a:bodyPr wrap="square" rtlCol="0">
            <a:spAutoFit/>
          </a:bodyPr>
          <a:lstStyle/>
          <a:p>
            <a:pPr algn="ctr" defTabSz="609330">
              <a:defRPr/>
            </a:pPr>
            <a:r>
              <a:rPr lang="en-GB" sz="1799">
                <a:solidFill>
                  <a:srgbClr val="542F54"/>
                </a:solidFill>
                <a:latin typeface="Rubik" pitchFamily="2" charset="-79"/>
                <a:cs typeface="Rubik" pitchFamily="2" charset="-79"/>
              </a:rPr>
              <a:t>End of programme review</a:t>
            </a:r>
          </a:p>
        </p:txBody>
      </p:sp>
      <p:cxnSp>
        <p:nvCxnSpPr>
          <p:cNvPr id="28" name="Straight Arrow Connector 27">
            <a:extLst>
              <a:ext uri="{FF2B5EF4-FFF2-40B4-BE49-F238E27FC236}">
                <a16:creationId xmlns:a16="http://schemas.microsoft.com/office/drawing/2014/main" id="{6F8C6979-D111-4FEB-978F-C9622AADAE0F}"/>
              </a:ext>
            </a:extLst>
          </p:cNvPr>
          <p:cNvCxnSpPr>
            <a:cxnSpLocks/>
          </p:cNvCxnSpPr>
          <p:nvPr/>
        </p:nvCxnSpPr>
        <p:spPr>
          <a:xfrm flipV="1">
            <a:off x="2394037" y="4514984"/>
            <a:ext cx="614668" cy="1"/>
          </a:xfrm>
          <a:prstGeom prst="straightConnector1">
            <a:avLst/>
          </a:prstGeom>
          <a:ln w="19050">
            <a:solidFill>
              <a:srgbClr val="542F5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F54ACC-7995-49F0-A5E3-C16CB5C860FF}"/>
              </a:ext>
            </a:extLst>
          </p:cNvPr>
          <p:cNvCxnSpPr>
            <a:cxnSpLocks/>
          </p:cNvCxnSpPr>
          <p:nvPr/>
        </p:nvCxnSpPr>
        <p:spPr>
          <a:xfrm>
            <a:off x="4443048" y="4541312"/>
            <a:ext cx="634581" cy="0"/>
          </a:xfrm>
          <a:prstGeom prst="straightConnector1">
            <a:avLst/>
          </a:prstGeom>
          <a:ln w="19050">
            <a:solidFill>
              <a:srgbClr val="49234A"/>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D836074-A5B2-4F77-BF62-49DDA3AFB37C}"/>
              </a:ext>
            </a:extLst>
          </p:cNvPr>
          <p:cNvCxnSpPr>
            <a:cxnSpLocks/>
            <a:endCxn id="44" idx="2"/>
          </p:cNvCxnSpPr>
          <p:nvPr/>
        </p:nvCxnSpPr>
        <p:spPr>
          <a:xfrm flipH="1" flipV="1">
            <a:off x="10452961" y="2460047"/>
            <a:ext cx="27449" cy="1368005"/>
          </a:xfrm>
          <a:prstGeom prst="straightConnector1">
            <a:avLst/>
          </a:prstGeom>
          <a:ln w="19050">
            <a:solidFill>
              <a:srgbClr val="542F5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BB9EAC-7A63-46BA-94DD-B4D272A16CFE}"/>
              </a:ext>
            </a:extLst>
          </p:cNvPr>
          <p:cNvCxnSpPr>
            <a:cxnSpLocks/>
          </p:cNvCxnSpPr>
          <p:nvPr/>
        </p:nvCxnSpPr>
        <p:spPr>
          <a:xfrm>
            <a:off x="9160135" y="4531301"/>
            <a:ext cx="634581" cy="0"/>
          </a:xfrm>
          <a:prstGeom prst="straightConnector1">
            <a:avLst/>
          </a:prstGeom>
          <a:ln w="19050">
            <a:solidFill>
              <a:srgbClr val="542F54"/>
            </a:solidFill>
            <a:tailEnd type="triangle"/>
          </a:ln>
        </p:spPr>
        <p:style>
          <a:lnRef idx="1">
            <a:schemeClr val="accent1"/>
          </a:lnRef>
          <a:fillRef idx="0">
            <a:schemeClr val="accent1"/>
          </a:fillRef>
          <a:effectRef idx="0">
            <a:schemeClr val="accent1"/>
          </a:effectRef>
          <a:fontRef idx="minor">
            <a:schemeClr val="tx1"/>
          </a:fontRef>
        </p:style>
      </p:cxnSp>
      <p:pic>
        <p:nvPicPr>
          <p:cNvPr id="141" name="Graphic 140" descr="Call center">
            <a:extLst>
              <a:ext uri="{FF2B5EF4-FFF2-40B4-BE49-F238E27FC236}">
                <a16:creationId xmlns:a16="http://schemas.microsoft.com/office/drawing/2014/main" id="{1B5F7DA6-8626-462F-8862-D943628382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69964" y="5265659"/>
            <a:ext cx="692096" cy="692096"/>
          </a:xfrm>
          <a:prstGeom prst="rect">
            <a:avLst/>
          </a:prstGeom>
        </p:spPr>
      </p:pic>
      <p:pic>
        <p:nvPicPr>
          <p:cNvPr id="142" name="Graphic 141" descr="Call center">
            <a:extLst>
              <a:ext uri="{FF2B5EF4-FFF2-40B4-BE49-F238E27FC236}">
                <a16:creationId xmlns:a16="http://schemas.microsoft.com/office/drawing/2014/main" id="{9F28E2B8-A7AF-42A4-9AD5-DAD3B0A9EE1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74254" y="5217528"/>
            <a:ext cx="692096" cy="692096"/>
          </a:xfrm>
          <a:prstGeom prst="rect">
            <a:avLst/>
          </a:prstGeom>
        </p:spPr>
      </p:pic>
      <p:pic>
        <p:nvPicPr>
          <p:cNvPr id="133" name="Graphic 132" descr="Call center">
            <a:extLst>
              <a:ext uri="{FF2B5EF4-FFF2-40B4-BE49-F238E27FC236}">
                <a16:creationId xmlns:a16="http://schemas.microsoft.com/office/drawing/2014/main" id="{4E481A46-7FE5-47DE-99C4-B14E4772C97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0321" y="5212942"/>
            <a:ext cx="692096" cy="692096"/>
          </a:xfrm>
          <a:prstGeom prst="rect">
            <a:avLst/>
          </a:prstGeom>
        </p:spPr>
      </p:pic>
      <p:pic>
        <p:nvPicPr>
          <p:cNvPr id="8" name="Graphic 7" descr="Group with solid fill">
            <a:extLst>
              <a:ext uri="{FF2B5EF4-FFF2-40B4-BE49-F238E27FC236}">
                <a16:creationId xmlns:a16="http://schemas.microsoft.com/office/drawing/2014/main" id="{3A862CDD-98D1-4569-AA29-BA2BCD0B8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5876" y="3031097"/>
            <a:ext cx="810817" cy="810817"/>
          </a:xfrm>
          <a:prstGeom prst="rect">
            <a:avLst/>
          </a:prstGeom>
        </p:spPr>
      </p:pic>
      <p:sp>
        <p:nvSpPr>
          <p:cNvPr id="49" name="TextBox 48">
            <a:extLst>
              <a:ext uri="{FF2B5EF4-FFF2-40B4-BE49-F238E27FC236}">
                <a16:creationId xmlns:a16="http://schemas.microsoft.com/office/drawing/2014/main" id="{2C2FB3EE-AFCB-4429-A8C7-DC9E1D6E8594}"/>
              </a:ext>
            </a:extLst>
          </p:cNvPr>
          <p:cNvSpPr txBox="1"/>
          <p:nvPr/>
        </p:nvSpPr>
        <p:spPr>
          <a:xfrm>
            <a:off x="5723426" y="4193236"/>
            <a:ext cx="3518194" cy="646074"/>
          </a:xfrm>
          <a:prstGeom prst="rect">
            <a:avLst/>
          </a:prstGeom>
          <a:noFill/>
        </p:spPr>
        <p:txBody>
          <a:bodyPr wrap="square" rtlCol="0">
            <a:spAutoFit/>
          </a:bodyPr>
          <a:lstStyle/>
          <a:p>
            <a:pPr algn="ctr" defTabSz="609330">
              <a:defRPr/>
            </a:pPr>
            <a:r>
              <a:rPr lang="en-GB" sz="1799">
                <a:solidFill>
                  <a:srgbClr val="542F54"/>
                </a:solidFill>
                <a:latin typeface="Rubik" pitchFamily="2" charset="-79"/>
                <a:cs typeface="Rubik" pitchFamily="2" charset="-79"/>
              </a:rPr>
              <a:t>Same as above, but on Microsoft Teams</a:t>
            </a:r>
          </a:p>
        </p:txBody>
      </p:sp>
      <p:pic>
        <p:nvPicPr>
          <p:cNvPr id="1026" name="Picture 2">
            <a:extLst>
              <a:ext uri="{FF2B5EF4-FFF2-40B4-BE49-F238E27FC236}">
                <a16:creationId xmlns:a16="http://schemas.microsoft.com/office/drawing/2014/main" id="{C7B92A80-D7D3-495A-8A8E-35037C4B2A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3839" y="4209312"/>
            <a:ext cx="693903" cy="64531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Smart Phone with solid fill">
            <a:extLst>
              <a:ext uri="{FF2B5EF4-FFF2-40B4-BE49-F238E27FC236}">
                <a16:creationId xmlns:a16="http://schemas.microsoft.com/office/drawing/2014/main" id="{C6240A82-96D7-49BA-81C6-270197A417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3924" y="5141773"/>
            <a:ext cx="953733" cy="953733"/>
          </a:xfrm>
          <a:prstGeom prst="rect">
            <a:avLst/>
          </a:prstGeom>
        </p:spPr>
      </p:pic>
      <p:cxnSp>
        <p:nvCxnSpPr>
          <p:cNvPr id="24" name="Connector: Elbow 23">
            <a:extLst>
              <a:ext uri="{FF2B5EF4-FFF2-40B4-BE49-F238E27FC236}">
                <a16:creationId xmlns:a16="http://schemas.microsoft.com/office/drawing/2014/main" id="{7B019938-A7E0-4E34-919D-BAFC429E9865}"/>
              </a:ext>
            </a:extLst>
          </p:cNvPr>
          <p:cNvCxnSpPr>
            <a:stCxn id="17" idx="3"/>
            <a:endCxn id="8" idx="1"/>
          </p:cNvCxnSpPr>
          <p:nvPr/>
        </p:nvCxnSpPr>
        <p:spPr>
          <a:xfrm flipV="1">
            <a:off x="4494803" y="3436506"/>
            <a:ext cx="531073" cy="1085973"/>
          </a:xfrm>
          <a:prstGeom prst="bentConnector3">
            <a:avLst/>
          </a:prstGeom>
          <a:ln w="19050">
            <a:solidFill>
              <a:srgbClr val="49234A"/>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EA60880-9FD1-4E65-811A-73E4F34C4C30}"/>
              </a:ext>
            </a:extLst>
          </p:cNvPr>
          <p:cNvCxnSpPr>
            <a:cxnSpLocks/>
            <a:stCxn id="17" idx="3"/>
            <a:endCxn id="10" idx="1"/>
          </p:cNvCxnSpPr>
          <p:nvPr/>
        </p:nvCxnSpPr>
        <p:spPr>
          <a:xfrm>
            <a:off x="4494803" y="4522479"/>
            <a:ext cx="469121" cy="1096161"/>
          </a:xfrm>
          <a:prstGeom prst="bentConnector3">
            <a:avLst>
              <a:gd name="adj1" fmla="val 50000"/>
            </a:avLst>
          </a:prstGeom>
          <a:ln w="19050">
            <a:solidFill>
              <a:srgbClr val="49234A"/>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0E1E3AC-CC08-41CE-8224-52C4BEC32B90}"/>
              </a:ext>
            </a:extLst>
          </p:cNvPr>
          <p:cNvCxnSpPr>
            <a:cxnSpLocks/>
          </p:cNvCxnSpPr>
          <p:nvPr/>
        </p:nvCxnSpPr>
        <p:spPr>
          <a:xfrm flipV="1">
            <a:off x="9316562" y="4531303"/>
            <a:ext cx="185345" cy="1044279"/>
          </a:xfrm>
          <a:prstGeom prst="bentConnector2">
            <a:avLst/>
          </a:prstGeom>
          <a:ln w="19050">
            <a:solidFill>
              <a:srgbClr val="49234A"/>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10C81BAE-6D3C-40D8-82DC-DF234FAD09E2}"/>
              </a:ext>
            </a:extLst>
          </p:cNvPr>
          <p:cNvCxnSpPr>
            <a:stCxn id="14" idx="3"/>
          </p:cNvCxnSpPr>
          <p:nvPr/>
        </p:nvCxnSpPr>
        <p:spPr>
          <a:xfrm>
            <a:off x="9316562" y="3470566"/>
            <a:ext cx="185345" cy="1070750"/>
          </a:xfrm>
          <a:prstGeom prst="bentConnector2">
            <a:avLst/>
          </a:prstGeom>
          <a:ln w="19050">
            <a:solidFill>
              <a:srgbClr val="49234A"/>
            </a:solidFill>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48240889-0BD9-46C7-A254-DF9C1549CFD4}"/>
              </a:ext>
            </a:extLst>
          </p:cNvPr>
          <p:cNvPicPr>
            <a:picLocks noChangeAspect="1"/>
          </p:cNvPicPr>
          <p:nvPr/>
        </p:nvPicPr>
        <p:blipFill>
          <a:blip r:embed="rId10"/>
          <a:stretch>
            <a:fillRect/>
          </a:stretch>
        </p:blipFill>
        <p:spPr>
          <a:xfrm>
            <a:off x="1790620" y="6213531"/>
            <a:ext cx="1929682" cy="473957"/>
          </a:xfrm>
          <a:prstGeom prst="rect">
            <a:avLst/>
          </a:prstGeom>
        </p:spPr>
      </p:pic>
      <p:sp>
        <p:nvSpPr>
          <p:cNvPr id="71" name="Rectangle 70">
            <a:extLst>
              <a:ext uri="{FF2B5EF4-FFF2-40B4-BE49-F238E27FC236}">
                <a16:creationId xmlns:a16="http://schemas.microsoft.com/office/drawing/2014/main" id="{295037CD-2D87-4AE1-A88F-841F93A56B4C}"/>
              </a:ext>
            </a:extLst>
          </p:cNvPr>
          <p:cNvSpPr/>
          <p:nvPr/>
        </p:nvSpPr>
        <p:spPr>
          <a:xfrm>
            <a:off x="9706979" y="6305592"/>
            <a:ext cx="2344603" cy="542305"/>
          </a:xfrm>
          <a:prstGeom prst="rect">
            <a:avLst/>
          </a:prstGeom>
          <a:solidFill>
            <a:srgbClr val="F7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66"/>
            <a:endParaRPr lang="en-GB" sz="2399">
              <a:solidFill>
                <a:prstClr val="white"/>
              </a:solidFill>
              <a:latin typeface="Calibri" panose="020F0502020204030204"/>
            </a:endParaRPr>
          </a:p>
        </p:txBody>
      </p:sp>
      <p:sp>
        <p:nvSpPr>
          <p:cNvPr id="73" name="Rectangle: Rounded Corners 72">
            <a:extLst>
              <a:ext uri="{FF2B5EF4-FFF2-40B4-BE49-F238E27FC236}">
                <a16:creationId xmlns:a16="http://schemas.microsoft.com/office/drawing/2014/main" id="{AB7F9571-B1B8-4575-880F-DA71A4782274}"/>
              </a:ext>
            </a:extLst>
          </p:cNvPr>
          <p:cNvSpPr/>
          <p:nvPr/>
        </p:nvSpPr>
        <p:spPr>
          <a:xfrm>
            <a:off x="5853255" y="5055654"/>
            <a:ext cx="3463307" cy="1039854"/>
          </a:xfrm>
          <a:prstGeom prst="roundRect">
            <a:avLst/>
          </a:prstGeom>
          <a:solidFill>
            <a:srgbClr val="EBDA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30">
              <a:defRPr/>
            </a:pPr>
            <a:endParaRPr lang="en-GB" sz="1999">
              <a:solidFill>
                <a:prstClr val="black">
                  <a:lumMod val="75000"/>
                  <a:lumOff val="25000"/>
                </a:prstClr>
              </a:solidFill>
              <a:latin typeface="Rubik" pitchFamily="2" charset="-79"/>
              <a:cs typeface="Rubik" pitchFamily="2" charset="-79"/>
            </a:endParaRPr>
          </a:p>
        </p:txBody>
      </p:sp>
      <p:sp>
        <p:nvSpPr>
          <p:cNvPr id="74" name="TextBox 73">
            <a:extLst>
              <a:ext uri="{FF2B5EF4-FFF2-40B4-BE49-F238E27FC236}">
                <a16:creationId xmlns:a16="http://schemas.microsoft.com/office/drawing/2014/main" id="{6400F773-1D76-4B96-AAA8-F295945B9DEF}"/>
              </a:ext>
            </a:extLst>
          </p:cNvPr>
          <p:cNvSpPr txBox="1"/>
          <p:nvPr/>
        </p:nvSpPr>
        <p:spPr>
          <a:xfrm>
            <a:off x="5782529" y="5077064"/>
            <a:ext cx="3518194" cy="922945"/>
          </a:xfrm>
          <a:prstGeom prst="rect">
            <a:avLst/>
          </a:prstGeom>
          <a:noFill/>
        </p:spPr>
        <p:txBody>
          <a:bodyPr wrap="square" rtlCol="0">
            <a:spAutoFit/>
          </a:bodyPr>
          <a:lstStyle/>
          <a:p>
            <a:pPr algn="ctr" defTabSz="609330">
              <a:defRPr/>
            </a:pPr>
            <a:r>
              <a:rPr lang="en-GB" sz="1799">
                <a:solidFill>
                  <a:srgbClr val="542F54"/>
                </a:solidFill>
                <a:latin typeface="Rubik" pitchFamily="2" charset="-79"/>
                <a:cs typeface="Rubik" pitchFamily="2" charset="-79"/>
              </a:rPr>
              <a:t>One-to-one phone-based coaching through smartphone apps and telephone calls</a:t>
            </a:r>
          </a:p>
        </p:txBody>
      </p:sp>
      <p:sp>
        <p:nvSpPr>
          <p:cNvPr id="34" name="TextBox 33">
            <a:extLst>
              <a:ext uri="{FF2B5EF4-FFF2-40B4-BE49-F238E27FC236}">
                <a16:creationId xmlns:a16="http://schemas.microsoft.com/office/drawing/2014/main" id="{598C4E70-5834-4116-AC3C-7647A2631D2F}"/>
              </a:ext>
            </a:extLst>
          </p:cNvPr>
          <p:cNvSpPr txBox="1"/>
          <p:nvPr/>
        </p:nvSpPr>
        <p:spPr>
          <a:xfrm>
            <a:off x="9794716" y="2827296"/>
            <a:ext cx="1474219" cy="584519"/>
          </a:xfrm>
          <a:prstGeom prst="rect">
            <a:avLst/>
          </a:prstGeom>
          <a:solidFill>
            <a:srgbClr val="EBDAE9"/>
          </a:solidFill>
        </p:spPr>
        <p:txBody>
          <a:bodyPr wrap="square" rtlCol="0">
            <a:spAutoFit/>
          </a:bodyPr>
          <a:lstStyle/>
          <a:p>
            <a:pPr algn="ctr" defTabSz="609330">
              <a:defRPr/>
            </a:pPr>
            <a:r>
              <a:rPr lang="en-GB" sz="1599">
                <a:solidFill>
                  <a:srgbClr val="542F54"/>
                </a:solidFill>
                <a:latin typeface="Rubik" pitchFamily="2" charset="-79"/>
                <a:cs typeface="Rubik" pitchFamily="2" charset="-79"/>
              </a:rPr>
              <a:t>Discharged from service</a:t>
            </a:r>
          </a:p>
        </p:txBody>
      </p:sp>
      <p:sp>
        <p:nvSpPr>
          <p:cNvPr id="44" name="Rectangle: Rounded Corners 43">
            <a:extLst>
              <a:ext uri="{FF2B5EF4-FFF2-40B4-BE49-F238E27FC236}">
                <a16:creationId xmlns:a16="http://schemas.microsoft.com/office/drawing/2014/main" id="{BD7AD66D-AA74-49F5-ACBA-6217A735A20F}"/>
              </a:ext>
            </a:extLst>
          </p:cNvPr>
          <p:cNvSpPr/>
          <p:nvPr/>
        </p:nvSpPr>
        <p:spPr>
          <a:xfrm>
            <a:off x="9501906" y="1540118"/>
            <a:ext cx="1902109" cy="919930"/>
          </a:xfrm>
          <a:prstGeom prst="roundRect">
            <a:avLst/>
          </a:prstGeom>
          <a:solidFill>
            <a:srgbClr val="EBDA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30">
              <a:defRPr/>
            </a:pPr>
            <a:r>
              <a:rPr lang="en-GB" sz="1799">
                <a:solidFill>
                  <a:srgbClr val="49234A"/>
                </a:solidFill>
                <a:latin typeface="Rubik" pitchFamily="2" charset="-79"/>
                <a:cs typeface="Rubik" pitchFamily="2" charset="-79"/>
              </a:rPr>
              <a:t>12-month support package</a:t>
            </a:r>
          </a:p>
        </p:txBody>
      </p:sp>
      <p:pic>
        <p:nvPicPr>
          <p:cNvPr id="47" name="Graphic 46" descr="Shoe footprints">
            <a:extLst>
              <a:ext uri="{FF2B5EF4-FFF2-40B4-BE49-F238E27FC236}">
                <a16:creationId xmlns:a16="http://schemas.microsoft.com/office/drawing/2014/main" id="{C0450509-FD16-464E-AA37-83D5194AC6A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972811" y="1450972"/>
            <a:ext cx="468037" cy="468037"/>
          </a:xfrm>
          <a:prstGeom prst="rect">
            <a:avLst/>
          </a:prstGeom>
        </p:spPr>
      </p:pic>
      <p:pic>
        <p:nvPicPr>
          <p:cNvPr id="48" name="Graphic 47" descr="Head with gears">
            <a:extLst>
              <a:ext uri="{FF2B5EF4-FFF2-40B4-BE49-F238E27FC236}">
                <a16:creationId xmlns:a16="http://schemas.microsoft.com/office/drawing/2014/main" id="{B5E842A5-7297-4EE5-8191-8AF869298BC0}"/>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flipH="1">
            <a:off x="11305556" y="1505418"/>
            <a:ext cx="482414" cy="482414"/>
          </a:xfrm>
          <a:prstGeom prst="rect">
            <a:avLst/>
          </a:prstGeom>
        </p:spPr>
      </p:pic>
      <p:pic>
        <p:nvPicPr>
          <p:cNvPr id="50" name="Graphic 49" descr="Apple">
            <a:extLst>
              <a:ext uri="{FF2B5EF4-FFF2-40B4-BE49-F238E27FC236}">
                <a16:creationId xmlns:a16="http://schemas.microsoft.com/office/drawing/2014/main" id="{CCE1CF67-2876-47F4-8685-24140CD5AE80}"/>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156349" y="1848173"/>
            <a:ext cx="508343" cy="508343"/>
          </a:xfrm>
          <a:prstGeom prst="rect">
            <a:avLst/>
          </a:prstGeom>
        </p:spPr>
      </p:pic>
      <p:pic>
        <p:nvPicPr>
          <p:cNvPr id="51" name="Graphic 50" descr="Snooze with solid fill">
            <a:extLst>
              <a:ext uri="{FF2B5EF4-FFF2-40B4-BE49-F238E27FC236}">
                <a16:creationId xmlns:a16="http://schemas.microsoft.com/office/drawing/2014/main" id="{12135AD1-F8DB-456F-918E-7B094ED955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82482" y="2094668"/>
            <a:ext cx="458368" cy="458368"/>
          </a:xfrm>
          <a:prstGeom prst="rect">
            <a:avLst/>
          </a:prstGeom>
        </p:spPr>
      </p:pic>
      <p:pic>
        <p:nvPicPr>
          <p:cNvPr id="52" name="Picture 51" descr="A picture containing sky, person, outdoor&#10;&#10;Description automatically generated">
            <a:extLst>
              <a:ext uri="{FF2B5EF4-FFF2-40B4-BE49-F238E27FC236}">
                <a16:creationId xmlns:a16="http://schemas.microsoft.com/office/drawing/2014/main" id="{51B4034B-5040-4D56-8BD5-9DB5BCC02935}"/>
              </a:ext>
            </a:extLst>
          </p:cNvPr>
          <p:cNvPicPr>
            <a:picLocks noChangeAspect="1"/>
          </p:cNvPicPr>
          <p:nvPr/>
        </p:nvPicPr>
        <p:blipFill>
          <a:blip r:embed="rId19">
            <a:alphaModFix amt="20000"/>
          </a:blip>
          <a:stretch>
            <a:fillRect/>
          </a:stretch>
        </p:blipFill>
        <p:spPr>
          <a:xfrm>
            <a:off x="24599" y="330510"/>
            <a:ext cx="4704764" cy="3280672"/>
          </a:xfrm>
          <a:prstGeom prst="ellipse">
            <a:avLst/>
          </a:prstGeom>
          <a:ln>
            <a:noFill/>
          </a:ln>
          <a:effectLst>
            <a:softEdge rad="112500"/>
          </a:effectLst>
        </p:spPr>
      </p:pic>
      <p:pic>
        <p:nvPicPr>
          <p:cNvPr id="59" name="Picture 4" descr="Oviva - Crunchbase Company Profile &amp; Funding">
            <a:extLst>
              <a:ext uri="{FF2B5EF4-FFF2-40B4-BE49-F238E27FC236}">
                <a16:creationId xmlns:a16="http://schemas.microsoft.com/office/drawing/2014/main" id="{18F449E4-D38A-442B-AC46-0D43412AA7D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2353" r="94706">
                        <a14:foregroundMark x1="14118" y1="39412" x2="14118" y2="39412"/>
                        <a14:foregroundMark x1="5882" y1="42941" x2="5882" y2="42941"/>
                        <a14:foregroundMark x1="3529" y1="48824" x2="3529" y2="48824"/>
                        <a14:foregroundMark x1="28235" y1="50588" x2="28235" y2="50588"/>
                        <a14:foregroundMark x1="44706" y1="52941" x2="44706" y2="52941"/>
                        <a14:foregroundMark x1="42941" y1="41765" x2="42941" y2="41765"/>
                        <a14:foregroundMark x1="60588" y1="51176" x2="60588" y2="51176"/>
                        <a14:foregroundMark x1="78235" y1="49412" x2="78235" y2="49412"/>
                        <a14:foregroundMark x1="90000" y1="46471" x2="90000" y2="46471"/>
                        <a14:foregroundMark x1="90588" y1="38235" x2="90588" y2="38235"/>
                        <a14:foregroundMark x1="94706" y1="42353" x2="94706" y2="42353"/>
                      </a14:backgroundRemoval>
                    </a14:imgEffect>
                  </a14:imgLayer>
                </a14:imgProps>
              </a:ext>
              <a:ext uri="{28A0092B-C50C-407E-A947-70E740481C1C}">
                <a14:useLocalDpi xmlns:a14="http://schemas.microsoft.com/office/drawing/2010/main" val="0"/>
              </a:ext>
            </a:extLst>
          </a:blip>
          <a:srcRect/>
          <a:stretch>
            <a:fillRect/>
          </a:stretch>
        </p:blipFill>
        <p:spPr bwMode="auto">
          <a:xfrm>
            <a:off x="3784234" y="5798965"/>
            <a:ext cx="1201601" cy="120160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215A117-046B-4C50-909E-8975ACBE6180}"/>
              </a:ext>
            </a:extLst>
          </p:cNvPr>
          <p:cNvSpPr/>
          <p:nvPr/>
        </p:nvSpPr>
        <p:spPr>
          <a:xfrm>
            <a:off x="6244028" y="225569"/>
            <a:ext cx="2638598" cy="2539524"/>
          </a:xfrm>
          <a:prstGeom prst="ellipse">
            <a:avLst/>
          </a:prstGeom>
          <a:solidFill>
            <a:srgbClr val="4923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6">
                <a:latin typeface="Rubik" pitchFamily="2" charset="-79"/>
                <a:cs typeface="Rubik" pitchFamily="2" charset="-79"/>
              </a:rPr>
              <a:t>If an SU misses a F2F session they are invited to a remote catch up so they don’t miss out.</a:t>
            </a:r>
          </a:p>
        </p:txBody>
      </p:sp>
      <p:cxnSp>
        <p:nvCxnSpPr>
          <p:cNvPr id="6" name="Connector: Curved 5">
            <a:extLst>
              <a:ext uri="{FF2B5EF4-FFF2-40B4-BE49-F238E27FC236}">
                <a16:creationId xmlns:a16="http://schemas.microsoft.com/office/drawing/2014/main" id="{03FD630B-3E3C-4461-A695-62A2A8DE7F77}"/>
              </a:ext>
            </a:extLst>
          </p:cNvPr>
          <p:cNvCxnSpPr>
            <a:cxnSpLocks/>
            <a:stCxn id="8" idx="0"/>
            <a:endCxn id="4" idx="2"/>
          </p:cNvCxnSpPr>
          <p:nvPr/>
        </p:nvCxnSpPr>
        <p:spPr>
          <a:xfrm rot="5400000" flipH="1" flipV="1">
            <a:off x="5069773" y="1856844"/>
            <a:ext cx="1535765" cy="812743"/>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311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3AA6-3B8D-AA42-9583-098D429F831D}"/>
              </a:ext>
            </a:extLst>
          </p:cNvPr>
          <p:cNvSpPr>
            <a:spLocks noGrp="1"/>
          </p:cNvSpPr>
          <p:nvPr>
            <p:ph type="title" idx="4294967295"/>
          </p:nvPr>
        </p:nvSpPr>
        <p:spPr>
          <a:xfrm>
            <a:off x="233323" y="442771"/>
            <a:ext cx="7883963" cy="361824"/>
          </a:xfrm>
        </p:spPr>
        <p:txBody>
          <a:bodyPr>
            <a:noAutofit/>
          </a:bodyPr>
          <a:lstStyle/>
          <a:p>
            <a:r>
              <a:rPr lang="en-US" sz="4265" b="1">
                <a:solidFill>
                  <a:srgbClr val="49234A"/>
                </a:solidFill>
                <a:latin typeface="Rubik" pitchFamily="2" charset="-79"/>
                <a:cs typeface="Rubik" pitchFamily="2" charset="-79"/>
              </a:rPr>
              <a:t>What does the NDPP cover?</a:t>
            </a:r>
          </a:p>
        </p:txBody>
      </p:sp>
      <p:sp>
        <p:nvSpPr>
          <p:cNvPr id="10" name="Rectangle: Rounded Corners 9">
            <a:extLst>
              <a:ext uri="{FF2B5EF4-FFF2-40B4-BE49-F238E27FC236}">
                <a16:creationId xmlns:a16="http://schemas.microsoft.com/office/drawing/2014/main" id="{8DCE92AF-5EAA-48E1-B740-025D63E811CD}"/>
              </a:ext>
            </a:extLst>
          </p:cNvPr>
          <p:cNvSpPr/>
          <p:nvPr/>
        </p:nvSpPr>
        <p:spPr>
          <a:xfrm>
            <a:off x="350734" y="1184481"/>
            <a:ext cx="2334076" cy="2174057"/>
          </a:xfrm>
          <a:prstGeom prst="roundRect">
            <a:avLst/>
          </a:prstGeom>
          <a:solidFill>
            <a:srgbClr val="542F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a:solidFill>
                  <a:prstClr val="white"/>
                </a:solidFill>
                <a:latin typeface="Rubik" pitchFamily="2" charset="-79"/>
                <a:cs typeface="Rubik" pitchFamily="2" charset="-79"/>
              </a:rPr>
              <a:t>Risk factors for T2DM</a:t>
            </a:r>
          </a:p>
        </p:txBody>
      </p:sp>
      <p:sp>
        <p:nvSpPr>
          <p:cNvPr id="11" name="Rectangle: Rounded Corners 10">
            <a:extLst>
              <a:ext uri="{FF2B5EF4-FFF2-40B4-BE49-F238E27FC236}">
                <a16:creationId xmlns:a16="http://schemas.microsoft.com/office/drawing/2014/main" id="{F8AB6ED4-1EA1-4152-840A-9C5089ADA603}"/>
              </a:ext>
            </a:extLst>
          </p:cNvPr>
          <p:cNvSpPr/>
          <p:nvPr/>
        </p:nvSpPr>
        <p:spPr>
          <a:xfrm>
            <a:off x="2009230" y="2899202"/>
            <a:ext cx="2431123" cy="2130699"/>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b="1">
                <a:solidFill>
                  <a:srgbClr val="49234A"/>
                </a:solidFill>
                <a:latin typeface="Rubik" pitchFamily="2" charset="-79"/>
                <a:cs typeface="Rubik" pitchFamily="2" charset="-79"/>
              </a:rPr>
              <a:t>Factors contributing to elevated blood glucose levels</a:t>
            </a:r>
          </a:p>
          <a:p>
            <a:pPr algn="ctr" defTabSz="456903">
              <a:defRPr/>
            </a:pPr>
            <a:endParaRPr lang="en-GB" sz="1500">
              <a:solidFill>
                <a:prstClr val="white"/>
              </a:solidFill>
              <a:latin typeface="Rubik" pitchFamily="2" charset="-79"/>
              <a:cs typeface="Rubik" pitchFamily="2" charset="-79"/>
            </a:endParaRPr>
          </a:p>
        </p:txBody>
      </p:sp>
      <p:sp>
        <p:nvSpPr>
          <p:cNvPr id="13" name="Rectangle: Rounded Corners 12">
            <a:extLst>
              <a:ext uri="{FF2B5EF4-FFF2-40B4-BE49-F238E27FC236}">
                <a16:creationId xmlns:a16="http://schemas.microsoft.com/office/drawing/2014/main" id="{0EDB08AE-8FAF-4E82-AC09-4E23BA8A6FB5}"/>
              </a:ext>
            </a:extLst>
          </p:cNvPr>
          <p:cNvSpPr/>
          <p:nvPr/>
        </p:nvSpPr>
        <p:spPr>
          <a:xfrm>
            <a:off x="4175304" y="1461428"/>
            <a:ext cx="2536767" cy="2130699"/>
          </a:xfrm>
          <a:prstGeom prst="roundRect">
            <a:avLst/>
          </a:prstGeom>
          <a:solidFill>
            <a:srgbClr val="0A2F51"/>
          </a:solidFill>
          <a:ln w="12700">
            <a:solidFill>
              <a:srgbClr val="0A2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a:solidFill>
                  <a:prstClr val="white"/>
                </a:solidFill>
                <a:latin typeface="Rubik" pitchFamily="2" charset="-79"/>
                <a:cs typeface="Rubik" pitchFamily="2" charset="-79"/>
              </a:rPr>
              <a:t>Beneficial long-term behaviour changes</a:t>
            </a:r>
          </a:p>
          <a:p>
            <a:pPr algn="ctr" defTabSz="456903">
              <a:defRPr/>
            </a:pPr>
            <a:endParaRPr lang="en-GB" sz="1500">
              <a:solidFill>
                <a:prstClr val="white"/>
              </a:solidFill>
              <a:latin typeface="Rubik" pitchFamily="2" charset="-79"/>
              <a:cs typeface="Rubik" pitchFamily="2" charset="-79"/>
            </a:endParaRPr>
          </a:p>
        </p:txBody>
      </p:sp>
      <p:pic>
        <p:nvPicPr>
          <p:cNvPr id="21" name="Graphic 20" descr="Head with gears">
            <a:extLst>
              <a:ext uri="{FF2B5EF4-FFF2-40B4-BE49-F238E27FC236}">
                <a16:creationId xmlns:a16="http://schemas.microsoft.com/office/drawing/2014/main" id="{7FE73137-2214-470D-B651-71F43A95B03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098728" y="273452"/>
            <a:ext cx="1282716" cy="1282716"/>
          </a:xfrm>
          <a:prstGeom prst="rect">
            <a:avLst/>
          </a:prstGeom>
        </p:spPr>
      </p:pic>
      <p:sp>
        <p:nvSpPr>
          <p:cNvPr id="12" name="Rectangle: Rounded Corners 11">
            <a:extLst>
              <a:ext uri="{FF2B5EF4-FFF2-40B4-BE49-F238E27FC236}">
                <a16:creationId xmlns:a16="http://schemas.microsoft.com/office/drawing/2014/main" id="{EF4EF2C6-860B-4994-9A6E-BE6057F3ABAC}"/>
              </a:ext>
            </a:extLst>
          </p:cNvPr>
          <p:cNvSpPr/>
          <p:nvPr/>
        </p:nvSpPr>
        <p:spPr>
          <a:xfrm>
            <a:off x="6293391" y="2986022"/>
            <a:ext cx="2431123" cy="2130699"/>
          </a:xfrm>
          <a:prstGeom prst="roundRect">
            <a:avLst/>
          </a:prstGeom>
          <a:noFill/>
          <a:ln w="19050">
            <a:solidFill>
              <a:srgbClr val="0A2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b="1">
                <a:solidFill>
                  <a:srgbClr val="0A2F51"/>
                </a:solidFill>
                <a:latin typeface="Rubik" pitchFamily="2" charset="-79"/>
                <a:cs typeface="Rubik" pitchFamily="2" charset="-79"/>
              </a:rPr>
              <a:t>What to eat to achieve nutritional balance for optimal health</a:t>
            </a:r>
          </a:p>
        </p:txBody>
      </p:sp>
      <p:sp>
        <p:nvSpPr>
          <p:cNvPr id="14" name="Rectangle: Rounded Corners 13">
            <a:extLst>
              <a:ext uri="{FF2B5EF4-FFF2-40B4-BE49-F238E27FC236}">
                <a16:creationId xmlns:a16="http://schemas.microsoft.com/office/drawing/2014/main" id="{F86336B9-F91F-4218-971A-F402F4743409}"/>
              </a:ext>
            </a:extLst>
          </p:cNvPr>
          <p:cNvSpPr/>
          <p:nvPr/>
        </p:nvSpPr>
        <p:spPr>
          <a:xfrm>
            <a:off x="8341277" y="1184481"/>
            <a:ext cx="2431123" cy="2130699"/>
          </a:xfrm>
          <a:prstGeom prst="roundRect">
            <a:avLst/>
          </a:prstGeom>
          <a:noFill/>
          <a:ln w="19050">
            <a:solidFill>
              <a:srgbClr val="307D9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b="1">
                <a:solidFill>
                  <a:srgbClr val="307D91"/>
                </a:solidFill>
                <a:latin typeface="Rubik" pitchFamily="2" charset="-79"/>
                <a:cs typeface="Rubik" pitchFamily="2" charset="-79"/>
              </a:rPr>
              <a:t>Impact of mental and physical stress on the body and how this causes elevated levels of blood glucose</a:t>
            </a:r>
          </a:p>
        </p:txBody>
      </p:sp>
      <p:sp>
        <p:nvSpPr>
          <p:cNvPr id="15" name="Rectangle: Rounded Corners 14">
            <a:extLst>
              <a:ext uri="{FF2B5EF4-FFF2-40B4-BE49-F238E27FC236}">
                <a16:creationId xmlns:a16="http://schemas.microsoft.com/office/drawing/2014/main" id="{C27DFA81-A0FF-4126-B360-5C840F6F53A4}"/>
              </a:ext>
            </a:extLst>
          </p:cNvPr>
          <p:cNvSpPr/>
          <p:nvPr/>
        </p:nvSpPr>
        <p:spPr>
          <a:xfrm>
            <a:off x="3927075" y="4683670"/>
            <a:ext cx="2536767" cy="2130699"/>
          </a:xfrm>
          <a:prstGeom prst="roundRect">
            <a:avLst/>
          </a:prstGeom>
          <a:solidFill>
            <a:srgbClr val="307D9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a:solidFill>
                  <a:prstClr val="white"/>
                </a:solidFill>
                <a:latin typeface="Rubik" pitchFamily="2" charset="-79"/>
                <a:cs typeface="Rubik" pitchFamily="2" charset="-79"/>
              </a:rPr>
              <a:t>The impact of poor quality or insufficient amounts of sleep on your health</a:t>
            </a:r>
          </a:p>
        </p:txBody>
      </p:sp>
      <p:sp>
        <p:nvSpPr>
          <p:cNvPr id="17" name="Rectangle: Rounded Corners 16">
            <a:extLst>
              <a:ext uri="{FF2B5EF4-FFF2-40B4-BE49-F238E27FC236}">
                <a16:creationId xmlns:a16="http://schemas.microsoft.com/office/drawing/2014/main" id="{4AA1C4AF-BE8F-41A2-B7CD-59CB694D5CC0}"/>
              </a:ext>
            </a:extLst>
          </p:cNvPr>
          <p:cNvSpPr/>
          <p:nvPr/>
        </p:nvSpPr>
        <p:spPr>
          <a:xfrm>
            <a:off x="8560768" y="4164629"/>
            <a:ext cx="2536767" cy="2130699"/>
          </a:xfrm>
          <a:prstGeom prst="roundRect">
            <a:avLst/>
          </a:prstGeom>
          <a:solidFill>
            <a:srgbClr val="30B0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03">
              <a:defRPr/>
            </a:pPr>
            <a:r>
              <a:rPr lang="en-GB" sz="1500">
                <a:solidFill>
                  <a:prstClr val="white"/>
                </a:solidFill>
                <a:latin typeface="Rubik" pitchFamily="2" charset="-79"/>
                <a:cs typeface="Rubik" pitchFamily="2" charset="-79"/>
              </a:rPr>
              <a:t>The required amount of daily movement for optimal health and how this can be achieved</a:t>
            </a:r>
          </a:p>
        </p:txBody>
      </p:sp>
      <p:pic>
        <p:nvPicPr>
          <p:cNvPr id="18" name="Graphic 17" descr="Apple">
            <a:extLst>
              <a:ext uri="{FF2B5EF4-FFF2-40B4-BE49-F238E27FC236}">
                <a16:creationId xmlns:a16="http://schemas.microsoft.com/office/drawing/2014/main" id="{C374FEB1-8D74-47F7-9B32-1A46C8E1DD3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32232" y="2353723"/>
            <a:ext cx="1351661" cy="1351661"/>
          </a:xfrm>
          <a:prstGeom prst="rect">
            <a:avLst/>
          </a:prstGeom>
        </p:spPr>
      </p:pic>
      <p:pic>
        <p:nvPicPr>
          <p:cNvPr id="6" name="Graphic 5" descr="Snooze with solid fill">
            <a:extLst>
              <a:ext uri="{FF2B5EF4-FFF2-40B4-BE49-F238E27FC236}">
                <a16:creationId xmlns:a16="http://schemas.microsoft.com/office/drawing/2014/main" id="{41001107-C57E-4E83-941E-4F26918B37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526" y="5525844"/>
            <a:ext cx="1218777" cy="1218777"/>
          </a:xfrm>
          <a:prstGeom prst="rect">
            <a:avLst/>
          </a:prstGeom>
        </p:spPr>
      </p:pic>
      <p:pic>
        <p:nvPicPr>
          <p:cNvPr id="22" name="Graphic 21" descr="Shoe footprints">
            <a:extLst>
              <a:ext uri="{FF2B5EF4-FFF2-40B4-BE49-F238E27FC236}">
                <a16:creationId xmlns:a16="http://schemas.microsoft.com/office/drawing/2014/main" id="{5372F789-8F72-47D1-8DA6-96AFD58E18F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72514" y="5496606"/>
            <a:ext cx="1244491" cy="1244491"/>
          </a:xfrm>
          <a:prstGeom prst="rect">
            <a:avLst/>
          </a:prstGeom>
        </p:spPr>
      </p:pic>
    </p:spTree>
    <p:extLst>
      <p:ext uri="{BB962C8B-B14F-4D97-AF65-F5344CB8AC3E}">
        <p14:creationId xmlns:p14="http://schemas.microsoft.com/office/powerpoint/2010/main" val="378108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D28920-0481-4ADB-97F4-5DFB71DE3B5D}"/>
              </a:ext>
            </a:extLst>
          </p:cNvPr>
          <p:cNvSpPr>
            <a:spLocks noGrp="1"/>
          </p:cNvSpPr>
          <p:nvPr>
            <p:ph type="body" sz="half" idx="11"/>
          </p:nvPr>
        </p:nvSpPr>
        <p:spPr>
          <a:xfrm>
            <a:off x="281608" y="1230831"/>
            <a:ext cx="6543261" cy="381314"/>
          </a:xfrm>
        </p:spPr>
        <p:txBody>
          <a:bodyPr/>
          <a:lstStyle/>
          <a:p>
            <a:r>
              <a:rPr lang="en-US" sz="3200">
                <a:latin typeface="+mn-lt"/>
                <a:cs typeface="Rubik Medium" pitchFamily="2" charset="-79"/>
              </a:rPr>
              <a:t>The Digital Service</a:t>
            </a:r>
            <a:endParaRPr lang="en-GB" sz="3200">
              <a:latin typeface="+mn-lt"/>
            </a:endParaRPr>
          </a:p>
        </p:txBody>
      </p:sp>
      <p:sp>
        <p:nvSpPr>
          <p:cNvPr id="18" name="Footer Placeholder 56">
            <a:extLst>
              <a:ext uri="{FF2B5EF4-FFF2-40B4-BE49-F238E27FC236}">
                <a16:creationId xmlns:a16="http://schemas.microsoft.com/office/drawing/2014/main" id="{672B4D5B-FB35-4A5E-8E36-002B1C3BF20A}"/>
              </a:ext>
            </a:extLst>
          </p:cNvPr>
          <p:cNvSpPr txBox="1">
            <a:spLocks/>
          </p:cNvSpPr>
          <p:nvPr/>
        </p:nvSpPr>
        <p:spPr>
          <a:xfrm>
            <a:off x="281609"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a:solidFill>
                  <a:srgbClr val="4A244A"/>
                </a:solidFill>
                <a:latin typeface="Rubik Light" pitchFamily="2" charset="-79"/>
                <a:cs typeface="Rubik Light" pitchFamily="2" charset="-79"/>
              </a:rPr>
              <a:t>Xyla Health &amp; Wellbeing</a:t>
            </a:r>
          </a:p>
        </p:txBody>
      </p:sp>
      <p:sp>
        <p:nvSpPr>
          <p:cNvPr id="3" name="Freeform: Shape 2">
            <a:extLst>
              <a:ext uri="{FF2B5EF4-FFF2-40B4-BE49-F238E27FC236}">
                <a16:creationId xmlns:a16="http://schemas.microsoft.com/office/drawing/2014/main" id="{111D223A-E804-4273-AE1E-4BC06034D590}"/>
              </a:ext>
            </a:extLst>
          </p:cNvPr>
          <p:cNvSpPr/>
          <p:nvPr/>
        </p:nvSpPr>
        <p:spPr>
          <a:xfrm>
            <a:off x="339577" y="2114105"/>
            <a:ext cx="6062476" cy="580320"/>
          </a:xfrm>
          <a:custGeom>
            <a:avLst/>
            <a:gdLst>
              <a:gd name="connsiteX0" fmla="*/ 0 w 6062476"/>
              <a:gd name="connsiteY0" fmla="*/ 96722 h 580320"/>
              <a:gd name="connsiteX1" fmla="*/ 96722 w 6062476"/>
              <a:gd name="connsiteY1" fmla="*/ 0 h 580320"/>
              <a:gd name="connsiteX2" fmla="*/ 5965754 w 6062476"/>
              <a:gd name="connsiteY2" fmla="*/ 0 h 580320"/>
              <a:gd name="connsiteX3" fmla="*/ 6062476 w 6062476"/>
              <a:gd name="connsiteY3" fmla="*/ 96722 h 580320"/>
              <a:gd name="connsiteX4" fmla="*/ 6062476 w 6062476"/>
              <a:gd name="connsiteY4" fmla="*/ 483598 h 580320"/>
              <a:gd name="connsiteX5" fmla="*/ 5965754 w 6062476"/>
              <a:gd name="connsiteY5" fmla="*/ 580320 h 580320"/>
              <a:gd name="connsiteX6" fmla="*/ 96722 w 6062476"/>
              <a:gd name="connsiteY6" fmla="*/ 580320 h 580320"/>
              <a:gd name="connsiteX7" fmla="*/ 0 w 6062476"/>
              <a:gd name="connsiteY7" fmla="*/ 483598 h 580320"/>
              <a:gd name="connsiteX8" fmla="*/ 0 w 6062476"/>
              <a:gd name="connsiteY8" fmla="*/ 96722 h 5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476" h="580320">
                <a:moveTo>
                  <a:pt x="0" y="96722"/>
                </a:moveTo>
                <a:cubicBezTo>
                  <a:pt x="0" y="43304"/>
                  <a:pt x="43304" y="0"/>
                  <a:pt x="96722" y="0"/>
                </a:cubicBezTo>
                <a:lnTo>
                  <a:pt x="5965754" y="0"/>
                </a:lnTo>
                <a:cubicBezTo>
                  <a:pt x="6019172" y="0"/>
                  <a:pt x="6062476" y="43304"/>
                  <a:pt x="6062476" y="96722"/>
                </a:cubicBezTo>
                <a:lnTo>
                  <a:pt x="6062476" y="483598"/>
                </a:lnTo>
                <a:cubicBezTo>
                  <a:pt x="6062476" y="537016"/>
                  <a:pt x="6019172" y="580320"/>
                  <a:pt x="5965754" y="580320"/>
                </a:cubicBezTo>
                <a:lnTo>
                  <a:pt x="96722" y="580320"/>
                </a:lnTo>
                <a:cubicBezTo>
                  <a:pt x="43304" y="580320"/>
                  <a:pt x="0" y="537016"/>
                  <a:pt x="0" y="483598"/>
                </a:cubicBezTo>
                <a:lnTo>
                  <a:pt x="0" y="96722"/>
                </a:lnTo>
                <a:close/>
              </a:path>
            </a:pathLst>
          </a:custGeom>
          <a:ln w="38100">
            <a:solidFill>
              <a:srgbClr val="E2AA46"/>
            </a:solidFill>
            <a:prstDash val="sysDot"/>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769" tIns="119769" rIns="119769" bIns="119769"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49234A"/>
                </a:solidFill>
                <a:latin typeface="+mn-lt"/>
                <a:cs typeface="Rubik" pitchFamily="2" charset="-79"/>
              </a:rPr>
              <a:t>Delivered by Oviva</a:t>
            </a:r>
          </a:p>
        </p:txBody>
      </p:sp>
      <p:sp>
        <p:nvSpPr>
          <p:cNvPr id="6" name="Freeform: Shape 5">
            <a:extLst>
              <a:ext uri="{FF2B5EF4-FFF2-40B4-BE49-F238E27FC236}">
                <a16:creationId xmlns:a16="http://schemas.microsoft.com/office/drawing/2014/main" id="{2DC52D47-1232-4EB0-911F-FBE436503BAC}"/>
              </a:ext>
            </a:extLst>
          </p:cNvPr>
          <p:cNvSpPr/>
          <p:nvPr/>
        </p:nvSpPr>
        <p:spPr>
          <a:xfrm>
            <a:off x="339577" y="2827948"/>
            <a:ext cx="6062476" cy="580320"/>
          </a:xfrm>
          <a:custGeom>
            <a:avLst/>
            <a:gdLst>
              <a:gd name="connsiteX0" fmla="*/ 0 w 6062476"/>
              <a:gd name="connsiteY0" fmla="*/ 96722 h 580320"/>
              <a:gd name="connsiteX1" fmla="*/ 96722 w 6062476"/>
              <a:gd name="connsiteY1" fmla="*/ 0 h 580320"/>
              <a:gd name="connsiteX2" fmla="*/ 5965754 w 6062476"/>
              <a:gd name="connsiteY2" fmla="*/ 0 h 580320"/>
              <a:gd name="connsiteX3" fmla="*/ 6062476 w 6062476"/>
              <a:gd name="connsiteY3" fmla="*/ 96722 h 580320"/>
              <a:gd name="connsiteX4" fmla="*/ 6062476 w 6062476"/>
              <a:gd name="connsiteY4" fmla="*/ 483598 h 580320"/>
              <a:gd name="connsiteX5" fmla="*/ 5965754 w 6062476"/>
              <a:gd name="connsiteY5" fmla="*/ 580320 h 580320"/>
              <a:gd name="connsiteX6" fmla="*/ 96722 w 6062476"/>
              <a:gd name="connsiteY6" fmla="*/ 580320 h 580320"/>
              <a:gd name="connsiteX7" fmla="*/ 0 w 6062476"/>
              <a:gd name="connsiteY7" fmla="*/ 483598 h 580320"/>
              <a:gd name="connsiteX8" fmla="*/ 0 w 6062476"/>
              <a:gd name="connsiteY8" fmla="*/ 96722 h 5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476" h="580320">
                <a:moveTo>
                  <a:pt x="0" y="96722"/>
                </a:moveTo>
                <a:cubicBezTo>
                  <a:pt x="0" y="43304"/>
                  <a:pt x="43304" y="0"/>
                  <a:pt x="96722" y="0"/>
                </a:cubicBezTo>
                <a:lnTo>
                  <a:pt x="5965754" y="0"/>
                </a:lnTo>
                <a:cubicBezTo>
                  <a:pt x="6019172" y="0"/>
                  <a:pt x="6062476" y="43304"/>
                  <a:pt x="6062476" y="96722"/>
                </a:cubicBezTo>
                <a:lnTo>
                  <a:pt x="6062476" y="483598"/>
                </a:lnTo>
                <a:cubicBezTo>
                  <a:pt x="6062476" y="537016"/>
                  <a:pt x="6019172" y="580320"/>
                  <a:pt x="5965754" y="580320"/>
                </a:cubicBezTo>
                <a:lnTo>
                  <a:pt x="96722" y="580320"/>
                </a:lnTo>
                <a:cubicBezTo>
                  <a:pt x="43304" y="580320"/>
                  <a:pt x="0" y="537016"/>
                  <a:pt x="0" y="483598"/>
                </a:cubicBezTo>
                <a:lnTo>
                  <a:pt x="0" y="96722"/>
                </a:lnTo>
                <a:close/>
              </a:path>
            </a:pathLst>
          </a:custGeom>
          <a:ln w="38100">
            <a:solidFill>
              <a:srgbClr val="E2AA46"/>
            </a:solidFill>
            <a:prstDash val="sysDot"/>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769" tIns="119769" rIns="119769" bIns="119769"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49234A"/>
                </a:solidFill>
                <a:latin typeface="+mn-lt"/>
                <a:cs typeface="Rubik" pitchFamily="2" charset="-79"/>
              </a:rPr>
              <a:t>1:1 approach</a:t>
            </a:r>
          </a:p>
        </p:txBody>
      </p:sp>
      <p:sp>
        <p:nvSpPr>
          <p:cNvPr id="8" name="Freeform: Shape 7">
            <a:extLst>
              <a:ext uri="{FF2B5EF4-FFF2-40B4-BE49-F238E27FC236}">
                <a16:creationId xmlns:a16="http://schemas.microsoft.com/office/drawing/2014/main" id="{4CC9FC6C-2036-45F2-BD61-D616321E3950}"/>
              </a:ext>
            </a:extLst>
          </p:cNvPr>
          <p:cNvSpPr/>
          <p:nvPr/>
        </p:nvSpPr>
        <p:spPr>
          <a:xfrm>
            <a:off x="339577" y="3497548"/>
            <a:ext cx="6062476" cy="580320"/>
          </a:xfrm>
          <a:custGeom>
            <a:avLst/>
            <a:gdLst>
              <a:gd name="connsiteX0" fmla="*/ 0 w 6062476"/>
              <a:gd name="connsiteY0" fmla="*/ 96722 h 580320"/>
              <a:gd name="connsiteX1" fmla="*/ 96722 w 6062476"/>
              <a:gd name="connsiteY1" fmla="*/ 0 h 580320"/>
              <a:gd name="connsiteX2" fmla="*/ 5965754 w 6062476"/>
              <a:gd name="connsiteY2" fmla="*/ 0 h 580320"/>
              <a:gd name="connsiteX3" fmla="*/ 6062476 w 6062476"/>
              <a:gd name="connsiteY3" fmla="*/ 96722 h 580320"/>
              <a:gd name="connsiteX4" fmla="*/ 6062476 w 6062476"/>
              <a:gd name="connsiteY4" fmla="*/ 483598 h 580320"/>
              <a:gd name="connsiteX5" fmla="*/ 5965754 w 6062476"/>
              <a:gd name="connsiteY5" fmla="*/ 580320 h 580320"/>
              <a:gd name="connsiteX6" fmla="*/ 96722 w 6062476"/>
              <a:gd name="connsiteY6" fmla="*/ 580320 h 580320"/>
              <a:gd name="connsiteX7" fmla="*/ 0 w 6062476"/>
              <a:gd name="connsiteY7" fmla="*/ 483598 h 580320"/>
              <a:gd name="connsiteX8" fmla="*/ 0 w 6062476"/>
              <a:gd name="connsiteY8" fmla="*/ 96722 h 5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476" h="580320">
                <a:moveTo>
                  <a:pt x="0" y="96722"/>
                </a:moveTo>
                <a:cubicBezTo>
                  <a:pt x="0" y="43304"/>
                  <a:pt x="43304" y="0"/>
                  <a:pt x="96722" y="0"/>
                </a:cubicBezTo>
                <a:lnTo>
                  <a:pt x="5965754" y="0"/>
                </a:lnTo>
                <a:cubicBezTo>
                  <a:pt x="6019172" y="0"/>
                  <a:pt x="6062476" y="43304"/>
                  <a:pt x="6062476" y="96722"/>
                </a:cubicBezTo>
                <a:lnTo>
                  <a:pt x="6062476" y="483598"/>
                </a:lnTo>
                <a:cubicBezTo>
                  <a:pt x="6062476" y="537016"/>
                  <a:pt x="6019172" y="580320"/>
                  <a:pt x="5965754" y="580320"/>
                </a:cubicBezTo>
                <a:lnTo>
                  <a:pt x="96722" y="580320"/>
                </a:lnTo>
                <a:cubicBezTo>
                  <a:pt x="43304" y="580320"/>
                  <a:pt x="0" y="537016"/>
                  <a:pt x="0" y="483598"/>
                </a:cubicBezTo>
                <a:lnTo>
                  <a:pt x="0" y="96722"/>
                </a:lnTo>
                <a:close/>
              </a:path>
            </a:pathLst>
          </a:custGeom>
          <a:ln w="38100">
            <a:solidFill>
              <a:srgbClr val="E2AA46"/>
            </a:solidFill>
            <a:prstDash val="sysDot"/>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769" tIns="119769" rIns="119769" bIns="119769"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49234A"/>
                </a:solidFill>
                <a:latin typeface="+mn-lt"/>
                <a:cs typeface="Rubik" pitchFamily="2" charset="-79"/>
              </a:rPr>
              <a:t>Access to a personal coach</a:t>
            </a:r>
          </a:p>
        </p:txBody>
      </p:sp>
      <p:sp>
        <p:nvSpPr>
          <p:cNvPr id="9" name="Freeform: Shape 8">
            <a:extLst>
              <a:ext uri="{FF2B5EF4-FFF2-40B4-BE49-F238E27FC236}">
                <a16:creationId xmlns:a16="http://schemas.microsoft.com/office/drawing/2014/main" id="{9C4E0121-51B5-405A-B30A-7C66EACA40A7}"/>
              </a:ext>
            </a:extLst>
          </p:cNvPr>
          <p:cNvSpPr/>
          <p:nvPr/>
        </p:nvSpPr>
        <p:spPr>
          <a:xfrm>
            <a:off x="339577" y="4167148"/>
            <a:ext cx="6062476" cy="580320"/>
          </a:xfrm>
          <a:custGeom>
            <a:avLst/>
            <a:gdLst>
              <a:gd name="connsiteX0" fmla="*/ 0 w 6062476"/>
              <a:gd name="connsiteY0" fmla="*/ 96722 h 580320"/>
              <a:gd name="connsiteX1" fmla="*/ 96722 w 6062476"/>
              <a:gd name="connsiteY1" fmla="*/ 0 h 580320"/>
              <a:gd name="connsiteX2" fmla="*/ 5965754 w 6062476"/>
              <a:gd name="connsiteY2" fmla="*/ 0 h 580320"/>
              <a:gd name="connsiteX3" fmla="*/ 6062476 w 6062476"/>
              <a:gd name="connsiteY3" fmla="*/ 96722 h 580320"/>
              <a:gd name="connsiteX4" fmla="*/ 6062476 w 6062476"/>
              <a:gd name="connsiteY4" fmla="*/ 483598 h 580320"/>
              <a:gd name="connsiteX5" fmla="*/ 5965754 w 6062476"/>
              <a:gd name="connsiteY5" fmla="*/ 580320 h 580320"/>
              <a:gd name="connsiteX6" fmla="*/ 96722 w 6062476"/>
              <a:gd name="connsiteY6" fmla="*/ 580320 h 580320"/>
              <a:gd name="connsiteX7" fmla="*/ 0 w 6062476"/>
              <a:gd name="connsiteY7" fmla="*/ 483598 h 580320"/>
              <a:gd name="connsiteX8" fmla="*/ 0 w 6062476"/>
              <a:gd name="connsiteY8" fmla="*/ 96722 h 5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476" h="580320">
                <a:moveTo>
                  <a:pt x="0" y="96722"/>
                </a:moveTo>
                <a:cubicBezTo>
                  <a:pt x="0" y="43304"/>
                  <a:pt x="43304" y="0"/>
                  <a:pt x="96722" y="0"/>
                </a:cubicBezTo>
                <a:lnTo>
                  <a:pt x="5965754" y="0"/>
                </a:lnTo>
                <a:cubicBezTo>
                  <a:pt x="6019172" y="0"/>
                  <a:pt x="6062476" y="43304"/>
                  <a:pt x="6062476" y="96722"/>
                </a:cubicBezTo>
                <a:lnTo>
                  <a:pt x="6062476" y="483598"/>
                </a:lnTo>
                <a:cubicBezTo>
                  <a:pt x="6062476" y="537016"/>
                  <a:pt x="6019172" y="580320"/>
                  <a:pt x="5965754" y="580320"/>
                </a:cubicBezTo>
                <a:lnTo>
                  <a:pt x="96722" y="580320"/>
                </a:lnTo>
                <a:cubicBezTo>
                  <a:pt x="43304" y="580320"/>
                  <a:pt x="0" y="537016"/>
                  <a:pt x="0" y="483598"/>
                </a:cubicBezTo>
                <a:lnTo>
                  <a:pt x="0" y="96722"/>
                </a:lnTo>
                <a:close/>
              </a:path>
            </a:pathLst>
          </a:custGeom>
          <a:ln w="38100">
            <a:solidFill>
              <a:srgbClr val="E2AA46"/>
            </a:solidFill>
            <a:prstDash val="sysDot"/>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769" tIns="119769" rIns="119769" bIns="119769"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49234A"/>
                </a:solidFill>
                <a:latin typeface="+mn-lt"/>
                <a:cs typeface="Rubik" pitchFamily="2" charset="-79"/>
              </a:rPr>
              <a:t>Flexible and convenient appointments</a:t>
            </a:r>
          </a:p>
        </p:txBody>
      </p:sp>
      <p:sp>
        <p:nvSpPr>
          <p:cNvPr id="11" name="Freeform: Shape 10">
            <a:extLst>
              <a:ext uri="{FF2B5EF4-FFF2-40B4-BE49-F238E27FC236}">
                <a16:creationId xmlns:a16="http://schemas.microsoft.com/office/drawing/2014/main" id="{9A74CA64-C54C-48E3-A3CE-DEB4398808D4}"/>
              </a:ext>
            </a:extLst>
          </p:cNvPr>
          <p:cNvSpPr/>
          <p:nvPr/>
        </p:nvSpPr>
        <p:spPr>
          <a:xfrm>
            <a:off x="339577" y="4880991"/>
            <a:ext cx="6062476" cy="580320"/>
          </a:xfrm>
          <a:custGeom>
            <a:avLst/>
            <a:gdLst>
              <a:gd name="connsiteX0" fmla="*/ 0 w 6062476"/>
              <a:gd name="connsiteY0" fmla="*/ 96722 h 580320"/>
              <a:gd name="connsiteX1" fmla="*/ 96722 w 6062476"/>
              <a:gd name="connsiteY1" fmla="*/ 0 h 580320"/>
              <a:gd name="connsiteX2" fmla="*/ 5965754 w 6062476"/>
              <a:gd name="connsiteY2" fmla="*/ 0 h 580320"/>
              <a:gd name="connsiteX3" fmla="*/ 6062476 w 6062476"/>
              <a:gd name="connsiteY3" fmla="*/ 96722 h 580320"/>
              <a:gd name="connsiteX4" fmla="*/ 6062476 w 6062476"/>
              <a:gd name="connsiteY4" fmla="*/ 483598 h 580320"/>
              <a:gd name="connsiteX5" fmla="*/ 5965754 w 6062476"/>
              <a:gd name="connsiteY5" fmla="*/ 580320 h 580320"/>
              <a:gd name="connsiteX6" fmla="*/ 96722 w 6062476"/>
              <a:gd name="connsiteY6" fmla="*/ 580320 h 580320"/>
              <a:gd name="connsiteX7" fmla="*/ 0 w 6062476"/>
              <a:gd name="connsiteY7" fmla="*/ 483598 h 580320"/>
              <a:gd name="connsiteX8" fmla="*/ 0 w 6062476"/>
              <a:gd name="connsiteY8" fmla="*/ 96722 h 5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476" h="580320">
                <a:moveTo>
                  <a:pt x="0" y="96722"/>
                </a:moveTo>
                <a:cubicBezTo>
                  <a:pt x="0" y="43304"/>
                  <a:pt x="43304" y="0"/>
                  <a:pt x="96722" y="0"/>
                </a:cubicBezTo>
                <a:lnTo>
                  <a:pt x="5965754" y="0"/>
                </a:lnTo>
                <a:cubicBezTo>
                  <a:pt x="6019172" y="0"/>
                  <a:pt x="6062476" y="43304"/>
                  <a:pt x="6062476" y="96722"/>
                </a:cubicBezTo>
                <a:lnTo>
                  <a:pt x="6062476" y="483598"/>
                </a:lnTo>
                <a:cubicBezTo>
                  <a:pt x="6062476" y="537016"/>
                  <a:pt x="6019172" y="580320"/>
                  <a:pt x="5965754" y="580320"/>
                </a:cubicBezTo>
                <a:lnTo>
                  <a:pt x="96722" y="580320"/>
                </a:lnTo>
                <a:cubicBezTo>
                  <a:pt x="43304" y="580320"/>
                  <a:pt x="0" y="537016"/>
                  <a:pt x="0" y="483598"/>
                </a:cubicBezTo>
                <a:lnTo>
                  <a:pt x="0" y="96722"/>
                </a:lnTo>
                <a:close/>
              </a:path>
            </a:pathLst>
          </a:custGeom>
          <a:ln w="38100">
            <a:solidFill>
              <a:srgbClr val="E2AA46"/>
            </a:solidFill>
            <a:prstDash val="sysDot"/>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769" tIns="119769" rIns="119769" bIns="119769" numCol="1" spcCol="1270" anchor="ctr" anchorCtr="0">
            <a:noAutofit/>
          </a:bodyPr>
          <a:lstStyle/>
          <a:p>
            <a:pPr marL="0" lvl="0" indent="0" algn="l" defTabSz="1066800">
              <a:lnSpc>
                <a:spcPct val="90000"/>
              </a:lnSpc>
              <a:spcBef>
                <a:spcPct val="0"/>
              </a:spcBef>
              <a:spcAft>
                <a:spcPct val="35000"/>
              </a:spcAft>
              <a:buNone/>
            </a:pPr>
            <a:r>
              <a:rPr lang="en-GB" sz="2400" kern="1200">
                <a:solidFill>
                  <a:srgbClr val="49234A"/>
                </a:solidFill>
                <a:latin typeface="+mn-lt"/>
                <a:cs typeface="Rubik" pitchFamily="2" charset="-79"/>
              </a:rPr>
              <a:t>Access to secure app</a:t>
            </a:r>
          </a:p>
        </p:txBody>
      </p:sp>
      <p:pic>
        <p:nvPicPr>
          <p:cNvPr id="4" name="Picture 3">
            <a:extLst>
              <a:ext uri="{FF2B5EF4-FFF2-40B4-BE49-F238E27FC236}">
                <a16:creationId xmlns:a16="http://schemas.microsoft.com/office/drawing/2014/main" id="{542871C4-E0DD-4486-A035-52D03C5B1782}"/>
              </a:ext>
            </a:extLst>
          </p:cNvPr>
          <p:cNvPicPr>
            <a:picLocks noChangeAspect="1"/>
          </p:cNvPicPr>
          <p:nvPr/>
        </p:nvPicPr>
        <p:blipFill rotWithShape="1">
          <a:blip r:embed="rId3"/>
          <a:srcRect r="32118" b="2703"/>
          <a:stretch/>
        </p:blipFill>
        <p:spPr>
          <a:xfrm>
            <a:off x="6749354" y="692228"/>
            <a:ext cx="2266913" cy="3424133"/>
          </a:xfrm>
          <a:prstGeom prst="rect">
            <a:avLst/>
          </a:prstGeom>
        </p:spPr>
      </p:pic>
      <p:pic>
        <p:nvPicPr>
          <p:cNvPr id="5" name="Picture 4">
            <a:extLst>
              <a:ext uri="{FF2B5EF4-FFF2-40B4-BE49-F238E27FC236}">
                <a16:creationId xmlns:a16="http://schemas.microsoft.com/office/drawing/2014/main" id="{5456117F-4709-4409-9375-307503DD924A}"/>
              </a:ext>
            </a:extLst>
          </p:cNvPr>
          <p:cNvPicPr>
            <a:picLocks noChangeAspect="1"/>
          </p:cNvPicPr>
          <p:nvPr/>
        </p:nvPicPr>
        <p:blipFill>
          <a:blip r:embed="rId4"/>
          <a:stretch>
            <a:fillRect/>
          </a:stretch>
        </p:blipFill>
        <p:spPr>
          <a:xfrm>
            <a:off x="7503888" y="1230830"/>
            <a:ext cx="1133668" cy="2198169"/>
          </a:xfrm>
          <a:prstGeom prst="rect">
            <a:avLst/>
          </a:prstGeom>
        </p:spPr>
      </p:pic>
      <p:sp>
        <p:nvSpPr>
          <p:cNvPr id="10" name="Rectangle 9">
            <a:extLst>
              <a:ext uri="{FF2B5EF4-FFF2-40B4-BE49-F238E27FC236}">
                <a16:creationId xmlns:a16="http://schemas.microsoft.com/office/drawing/2014/main" id="{F4A8386B-308B-4E17-825E-376D24DFD314}"/>
              </a:ext>
            </a:extLst>
          </p:cNvPr>
          <p:cNvSpPr/>
          <p:nvPr/>
        </p:nvSpPr>
        <p:spPr>
          <a:xfrm>
            <a:off x="6616317" y="3959525"/>
            <a:ext cx="5059868" cy="23968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C58A0015-44FF-4C55-8349-C0E10BA2FC4A}"/>
              </a:ext>
            </a:extLst>
          </p:cNvPr>
          <p:cNvPicPr>
            <a:picLocks noChangeAspect="1"/>
          </p:cNvPicPr>
          <p:nvPr/>
        </p:nvPicPr>
        <p:blipFill>
          <a:blip r:embed="rId5"/>
          <a:stretch>
            <a:fillRect/>
          </a:stretch>
        </p:blipFill>
        <p:spPr>
          <a:xfrm>
            <a:off x="6749354" y="4026994"/>
            <a:ext cx="4786154" cy="2288200"/>
          </a:xfrm>
          <a:prstGeom prst="rect">
            <a:avLst/>
          </a:prstGeom>
        </p:spPr>
      </p:pic>
      <p:pic>
        <p:nvPicPr>
          <p:cNvPr id="16" name="Picture 15">
            <a:extLst>
              <a:ext uri="{FF2B5EF4-FFF2-40B4-BE49-F238E27FC236}">
                <a16:creationId xmlns:a16="http://schemas.microsoft.com/office/drawing/2014/main" id="{92E006A9-D986-4402-BD8E-79C869EEFA0A}"/>
              </a:ext>
            </a:extLst>
          </p:cNvPr>
          <p:cNvPicPr>
            <a:picLocks noChangeAspect="1"/>
          </p:cNvPicPr>
          <p:nvPr/>
        </p:nvPicPr>
        <p:blipFill rotWithShape="1">
          <a:blip r:embed="rId3"/>
          <a:srcRect r="32118" b="2703"/>
          <a:stretch/>
        </p:blipFill>
        <p:spPr>
          <a:xfrm>
            <a:off x="8509305" y="692228"/>
            <a:ext cx="2266913" cy="3424133"/>
          </a:xfrm>
          <a:prstGeom prst="rect">
            <a:avLst/>
          </a:prstGeom>
        </p:spPr>
      </p:pic>
      <p:pic>
        <p:nvPicPr>
          <p:cNvPr id="17" name="Picture 16">
            <a:extLst>
              <a:ext uri="{FF2B5EF4-FFF2-40B4-BE49-F238E27FC236}">
                <a16:creationId xmlns:a16="http://schemas.microsoft.com/office/drawing/2014/main" id="{3F6ABE77-74B7-4FD5-B76F-6F10F97BFC48}"/>
              </a:ext>
            </a:extLst>
          </p:cNvPr>
          <p:cNvPicPr>
            <a:picLocks noChangeAspect="1"/>
          </p:cNvPicPr>
          <p:nvPr/>
        </p:nvPicPr>
        <p:blipFill>
          <a:blip r:embed="rId6"/>
          <a:stretch>
            <a:fillRect/>
          </a:stretch>
        </p:blipFill>
        <p:spPr>
          <a:xfrm>
            <a:off x="9232965" y="1364692"/>
            <a:ext cx="1164542" cy="2064307"/>
          </a:xfrm>
          <a:prstGeom prst="rect">
            <a:avLst/>
          </a:prstGeom>
        </p:spPr>
      </p:pic>
    </p:spTree>
    <p:extLst>
      <p:ext uri="{BB962C8B-B14F-4D97-AF65-F5344CB8AC3E}">
        <p14:creationId xmlns:p14="http://schemas.microsoft.com/office/powerpoint/2010/main" val="399927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BD889CFC-FBDC-4075-B7B6-04107ACC8D14}"/>
              </a:ext>
            </a:extLst>
          </p:cNvPr>
          <p:cNvSpPr txBox="1">
            <a:spLocks/>
          </p:cNvSpPr>
          <p:nvPr/>
        </p:nvSpPr>
        <p:spPr>
          <a:xfrm>
            <a:off x="479643" y="1251581"/>
            <a:ext cx="10433978" cy="767067"/>
          </a:xfrm>
          <a:prstGeom prst="rect">
            <a:avLst/>
          </a:prstGeom>
        </p:spPr>
        <p:txBody>
          <a:bodyPr vert="horz" lIns="91436" tIns="45719" rIns="91436" bIns="45719" rtlCol="0" anchor="ctr">
            <a:normAutofit/>
          </a:bodyPr>
          <a:lstStyle>
            <a:lvl1pPr algn="l" defTabSz="914400" rtl="0" eaLnBrk="1" latinLnBrk="0" hangingPunct="1">
              <a:lnSpc>
                <a:spcPct val="90000"/>
              </a:lnSpc>
              <a:spcBef>
                <a:spcPct val="0"/>
              </a:spcBef>
              <a:buNone/>
              <a:defRPr sz="4400" kern="1200">
                <a:solidFill>
                  <a:srgbClr val="49234A"/>
                </a:solidFill>
                <a:latin typeface="+mj-lt"/>
                <a:ea typeface="+mj-ea"/>
                <a:cs typeface="+mj-cs"/>
              </a:defRPr>
            </a:lvl1pPr>
          </a:lstStyle>
          <a:p>
            <a:pPr defTabSz="1218804"/>
            <a:endParaRPr lang="en-US">
              <a:solidFill>
                <a:srgbClr val="542F54"/>
              </a:solidFill>
              <a:latin typeface="Rubik" pitchFamily="2" charset="-79"/>
              <a:cs typeface="Rubik" pitchFamily="2" charset="-79"/>
            </a:endParaRPr>
          </a:p>
        </p:txBody>
      </p:sp>
      <p:sp>
        <p:nvSpPr>
          <p:cNvPr id="13" name="TextBox 12">
            <a:extLst>
              <a:ext uri="{FF2B5EF4-FFF2-40B4-BE49-F238E27FC236}">
                <a16:creationId xmlns:a16="http://schemas.microsoft.com/office/drawing/2014/main" id="{A3214981-BB91-42C6-9E8D-DF03B7A250CC}"/>
              </a:ext>
            </a:extLst>
          </p:cNvPr>
          <p:cNvSpPr txBox="1"/>
          <p:nvPr/>
        </p:nvSpPr>
        <p:spPr>
          <a:xfrm>
            <a:off x="4222447" y="3533933"/>
            <a:ext cx="2971131" cy="338426"/>
          </a:xfrm>
          <a:prstGeom prst="rect">
            <a:avLst/>
          </a:prstGeom>
          <a:noFill/>
        </p:spPr>
        <p:txBody>
          <a:bodyPr wrap="square" rtlCol="0">
            <a:spAutoFit/>
          </a:bodyPr>
          <a:lstStyle/>
          <a:p>
            <a:pPr algn="ctr" defTabSz="609402"/>
            <a:r>
              <a:rPr lang="en-US" sz="1599">
                <a:solidFill>
                  <a:prstClr val="black"/>
                </a:solidFill>
                <a:latin typeface="Rubik" pitchFamily="2" charset="-79"/>
                <a:cs typeface="Rubik" pitchFamily="2" charset="-79"/>
              </a:rPr>
              <a:t>SMS/email reminders</a:t>
            </a:r>
          </a:p>
        </p:txBody>
      </p:sp>
      <p:sp>
        <p:nvSpPr>
          <p:cNvPr id="16" name="TextBox 15">
            <a:extLst>
              <a:ext uri="{FF2B5EF4-FFF2-40B4-BE49-F238E27FC236}">
                <a16:creationId xmlns:a16="http://schemas.microsoft.com/office/drawing/2014/main" id="{58E1F07F-9375-484B-94AC-E1F0FA218401}"/>
              </a:ext>
            </a:extLst>
          </p:cNvPr>
          <p:cNvSpPr txBox="1"/>
          <p:nvPr/>
        </p:nvSpPr>
        <p:spPr>
          <a:xfrm>
            <a:off x="3954272" y="5219854"/>
            <a:ext cx="1876968" cy="584519"/>
          </a:xfrm>
          <a:prstGeom prst="rect">
            <a:avLst/>
          </a:prstGeom>
          <a:noFill/>
        </p:spPr>
        <p:txBody>
          <a:bodyPr wrap="square" rtlCol="0">
            <a:spAutoFit/>
          </a:bodyPr>
          <a:lstStyle/>
          <a:p>
            <a:pPr algn="ctr" defTabSz="609402"/>
            <a:r>
              <a:rPr lang="en-US" sz="1599">
                <a:solidFill>
                  <a:prstClr val="black"/>
                </a:solidFill>
                <a:latin typeface="Rubik" pitchFamily="2" charset="-79"/>
                <a:cs typeface="Rubik" pitchFamily="2" charset="-79"/>
              </a:rPr>
              <a:t>Local signposting pack</a:t>
            </a:r>
          </a:p>
        </p:txBody>
      </p:sp>
      <p:pic>
        <p:nvPicPr>
          <p:cNvPr id="17" name="Picture 16">
            <a:extLst>
              <a:ext uri="{FF2B5EF4-FFF2-40B4-BE49-F238E27FC236}">
                <a16:creationId xmlns:a16="http://schemas.microsoft.com/office/drawing/2014/main" id="{E966702E-0992-4A0B-B035-8238ACD161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36165" y="3884027"/>
            <a:ext cx="1638023" cy="2913503"/>
          </a:xfrm>
          <a:prstGeom prst="rect">
            <a:avLst/>
          </a:prstGeom>
        </p:spPr>
      </p:pic>
      <p:sp>
        <p:nvSpPr>
          <p:cNvPr id="18" name="TextBox 17">
            <a:extLst>
              <a:ext uri="{FF2B5EF4-FFF2-40B4-BE49-F238E27FC236}">
                <a16:creationId xmlns:a16="http://schemas.microsoft.com/office/drawing/2014/main" id="{8E4BE52A-A646-44EB-9595-00DE68531393}"/>
              </a:ext>
            </a:extLst>
          </p:cNvPr>
          <p:cNvSpPr txBox="1"/>
          <p:nvPr/>
        </p:nvSpPr>
        <p:spPr>
          <a:xfrm>
            <a:off x="398425" y="6072151"/>
            <a:ext cx="2913503" cy="338426"/>
          </a:xfrm>
          <a:prstGeom prst="rect">
            <a:avLst/>
          </a:prstGeom>
          <a:noFill/>
        </p:spPr>
        <p:txBody>
          <a:bodyPr wrap="square" rtlCol="0">
            <a:spAutoFit/>
          </a:bodyPr>
          <a:lstStyle/>
          <a:p>
            <a:pPr algn="ctr" defTabSz="609402"/>
            <a:r>
              <a:rPr lang="en-US" sz="1599">
                <a:solidFill>
                  <a:prstClr val="black"/>
                </a:solidFill>
                <a:latin typeface="Rubik" pitchFamily="2" charset="-79"/>
                <a:cs typeface="Rubik" pitchFamily="2" charset="-79"/>
              </a:rPr>
              <a:t>Physical activity video</a:t>
            </a:r>
          </a:p>
        </p:txBody>
      </p:sp>
      <p:pic>
        <p:nvPicPr>
          <p:cNvPr id="21" name="Picture 20">
            <a:extLst>
              <a:ext uri="{FF2B5EF4-FFF2-40B4-BE49-F238E27FC236}">
                <a16:creationId xmlns:a16="http://schemas.microsoft.com/office/drawing/2014/main" id="{0D9C8C47-8E63-4D51-8AE6-EA5E5A309B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2610" y="283982"/>
            <a:ext cx="3318537" cy="3318537"/>
          </a:xfrm>
          <a:prstGeom prst="rect">
            <a:avLst/>
          </a:prstGeom>
        </p:spPr>
      </p:pic>
      <p:sp>
        <p:nvSpPr>
          <p:cNvPr id="22" name="TextBox 21">
            <a:extLst>
              <a:ext uri="{FF2B5EF4-FFF2-40B4-BE49-F238E27FC236}">
                <a16:creationId xmlns:a16="http://schemas.microsoft.com/office/drawing/2014/main" id="{2F81AA7C-1B91-4C05-B145-2D64B8C5D19F}"/>
              </a:ext>
            </a:extLst>
          </p:cNvPr>
          <p:cNvSpPr txBox="1"/>
          <p:nvPr/>
        </p:nvSpPr>
        <p:spPr>
          <a:xfrm>
            <a:off x="6278824" y="1251869"/>
            <a:ext cx="2577970" cy="338426"/>
          </a:xfrm>
          <a:prstGeom prst="rect">
            <a:avLst/>
          </a:prstGeom>
          <a:noFill/>
        </p:spPr>
        <p:txBody>
          <a:bodyPr wrap="square" rtlCol="0">
            <a:spAutoFit/>
          </a:bodyPr>
          <a:lstStyle/>
          <a:p>
            <a:pPr algn="ctr" defTabSz="609402"/>
            <a:r>
              <a:rPr lang="en-US" sz="1599">
                <a:solidFill>
                  <a:prstClr val="black"/>
                </a:solidFill>
                <a:latin typeface="Rubik" pitchFamily="2" charset="-79"/>
                <a:cs typeface="Rubik" pitchFamily="2" charset="-79"/>
              </a:rPr>
              <a:t>E-learning platform</a:t>
            </a:r>
          </a:p>
        </p:txBody>
      </p:sp>
      <p:sp>
        <p:nvSpPr>
          <p:cNvPr id="23" name="TextBox 22">
            <a:extLst>
              <a:ext uri="{FF2B5EF4-FFF2-40B4-BE49-F238E27FC236}">
                <a16:creationId xmlns:a16="http://schemas.microsoft.com/office/drawing/2014/main" id="{EF4E381F-7002-470D-91D9-35196832DA15}"/>
              </a:ext>
            </a:extLst>
          </p:cNvPr>
          <p:cNvSpPr txBox="1"/>
          <p:nvPr/>
        </p:nvSpPr>
        <p:spPr>
          <a:xfrm>
            <a:off x="1156014" y="3882615"/>
            <a:ext cx="2778811" cy="338426"/>
          </a:xfrm>
          <a:prstGeom prst="rect">
            <a:avLst/>
          </a:prstGeom>
          <a:noFill/>
        </p:spPr>
        <p:txBody>
          <a:bodyPr wrap="square" rtlCol="0">
            <a:spAutoFit/>
          </a:bodyPr>
          <a:lstStyle/>
          <a:p>
            <a:pPr algn="ctr" defTabSz="609402"/>
            <a:r>
              <a:rPr lang="en-US" sz="1599">
                <a:solidFill>
                  <a:prstClr val="black"/>
                </a:solidFill>
                <a:latin typeface="Rubik" pitchFamily="2" charset="-79"/>
                <a:cs typeface="Rubik" pitchFamily="2" charset="-79"/>
              </a:rPr>
              <a:t>H&amp;W app</a:t>
            </a:r>
          </a:p>
        </p:txBody>
      </p:sp>
      <p:sp>
        <p:nvSpPr>
          <p:cNvPr id="24" name="TextBox 23">
            <a:extLst>
              <a:ext uri="{FF2B5EF4-FFF2-40B4-BE49-F238E27FC236}">
                <a16:creationId xmlns:a16="http://schemas.microsoft.com/office/drawing/2014/main" id="{3FF91FA5-6E38-462F-A485-EA4AABF9EE00}"/>
              </a:ext>
            </a:extLst>
          </p:cNvPr>
          <p:cNvSpPr txBox="1"/>
          <p:nvPr/>
        </p:nvSpPr>
        <p:spPr>
          <a:xfrm>
            <a:off x="7710378" y="4531502"/>
            <a:ext cx="2577970" cy="1076705"/>
          </a:xfrm>
          <a:prstGeom prst="rect">
            <a:avLst/>
          </a:prstGeom>
          <a:noFill/>
        </p:spPr>
        <p:txBody>
          <a:bodyPr wrap="square" rtlCol="0">
            <a:spAutoFit/>
          </a:bodyPr>
          <a:lstStyle/>
          <a:p>
            <a:pPr algn="ctr" defTabSz="609402"/>
            <a:r>
              <a:rPr lang="en-US" sz="1599">
                <a:solidFill>
                  <a:prstClr val="black"/>
                </a:solidFill>
                <a:latin typeface="Rubik" pitchFamily="2" charset="-79"/>
                <a:cs typeface="Rubik" pitchFamily="2" charset="-79"/>
              </a:rPr>
              <a:t>5 handbooks </a:t>
            </a:r>
            <a:br>
              <a:rPr lang="en-US" sz="1599">
                <a:solidFill>
                  <a:prstClr val="black"/>
                </a:solidFill>
                <a:latin typeface="Rubik" pitchFamily="2" charset="-79"/>
                <a:cs typeface="Rubik" pitchFamily="2" charset="-79"/>
              </a:rPr>
            </a:br>
            <a:r>
              <a:rPr lang="en-US" sz="1599">
                <a:solidFill>
                  <a:prstClr val="black"/>
                </a:solidFill>
                <a:latin typeface="Rubik" pitchFamily="2" charset="-79"/>
                <a:cs typeface="Rubik" pitchFamily="2" charset="-79"/>
              </a:rPr>
              <a:t>available in 16</a:t>
            </a:r>
          </a:p>
          <a:p>
            <a:pPr algn="ctr" defTabSz="609402"/>
            <a:r>
              <a:rPr lang="en-US" sz="1599">
                <a:solidFill>
                  <a:prstClr val="black"/>
                </a:solidFill>
                <a:latin typeface="Rubik" pitchFamily="2" charset="-79"/>
                <a:cs typeface="Rubik" pitchFamily="2" charset="-79"/>
              </a:rPr>
              <a:t>different</a:t>
            </a:r>
          </a:p>
          <a:p>
            <a:pPr algn="ctr" defTabSz="609402"/>
            <a:r>
              <a:rPr lang="en-US" sz="1599">
                <a:solidFill>
                  <a:prstClr val="black"/>
                </a:solidFill>
                <a:latin typeface="Rubik" pitchFamily="2" charset="-79"/>
                <a:cs typeface="Rubik" pitchFamily="2" charset="-79"/>
              </a:rPr>
              <a:t>languages</a:t>
            </a:r>
          </a:p>
        </p:txBody>
      </p:sp>
      <p:pic>
        <p:nvPicPr>
          <p:cNvPr id="27" name="Picture 26">
            <a:extLst>
              <a:ext uri="{FF2B5EF4-FFF2-40B4-BE49-F238E27FC236}">
                <a16:creationId xmlns:a16="http://schemas.microsoft.com/office/drawing/2014/main" id="{758C7957-AB2B-42FB-A392-E1B70CD2E3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4716" y="3471025"/>
            <a:ext cx="1490520" cy="2117346"/>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7A46DA0A-8BA8-4064-8D74-AB74D9B187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28156" y="3853292"/>
            <a:ext cx="1481020" cy="2093285"/>
          </a:xfrm>
          <a:prstGeom prst="rect">
            <a:avLst/>
          </a:prstGeom>
          <a:effectLst>
            <a:outerShdw blurRad="50800" dist="38100" dir="2700000" algn="tl"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E0C0711A-DFC4-46B0-B61A-8F6D9FC10414}"/>
              </a:ext>
            </a:extLst>
          </p:cNvPr>
          <p:cNvPicPr>
            <a:picLocks noChangeAspect="1"/>
          </p:cNvPicPr>
          <p:nvPr/>
        </p:nvPicPr>
        <p:blipFill>
          <a:blip r:embed="rId7"/>
          <a:stretch>
            <a:fillRect/>
          </a:stretch>
        </p:blipFill>
        <p:spPr>
          <a:xfrm>
            <a:off x="1533355" y="1078057"/>
            <a:ext cx="1209074" cy="2616739"/>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3AF7456C-1037-4AED-9979-91D927CB9E44}"/>
              </a:ext>
            </a:extLst>
          </p:cNvPr>
          <p:cNvPicPr>
            <a:picLocks noChangeAspect="1"/>
          </p:cNvPicPr>
          <p:nvPr/>
        </p:nvPicPr>
        <p:blipFill>
          <a:blip r:embed="rId8"/>
          <a:stretch>
            <a:fillRect/>
          </a:stretch>
        </p:blipFill>
        <p:spPr>
          <a:xfrm>
            <a:off x="751551" y="1502215"/>
            <a:ext cx="1209074" cy="2616739"/>
          </a:xfrm>
          <a:prstGeom prst="rect">
            <a:avLst/>
          </a:prstGeom>
        </p:spPr>
      </p:pic>
      <p:pic>
        <p:nvPicPr>
          <p:cNvPr id="14" name="Picture 13">
            <a:extLst>
              <a:ext uri="{FF2B5EF4-FFF2-40B4-BE49-F238E27FC236}">
                <a16:creationId xmlns:a16="http://schemas.microsoft.com/office/drawing/2014/main" id="{54A9901F-0C95-4E07-8F7F-827EBED1275E}"/>
              </a:ext>
            </a:extLst>
          </p:cNvPr>
          <p:cNvPicPr>
            <a:picLocks noChangeAspect="1"/>
          </p:cNvPicPr>
          <p:nvPr/>
        </p:nvPicPr>
        <p:blipFill>
          <a:blip r:embed="rId9"/>
          <a:stretch>
            <a:fillRect/>
          </a:stretch>
        </p:blipFill>
        <p:spPr>
          <a:xfrm>
            <a:off x="3273162" y="975090"/>
            <a:ext cx="3239191" cy="2495935"/>
          </a:xfrm>
          <a:prstGeom prst="rect">
            <a:avLst/>
          </a:prstGeom>
        </p:spPr>
      </p:pic>
      <p:pic>
        <p:nvPicPr>
          <p:cNvPr id="3074" name="Picture 2">
            <a:extLst>
              <a:ext uri="{FF2B5EF4-FFF2-40B4-BE49-F238E27FC236}">
                <a16:creationId xmlns:a16="http://schemas.microsoft.com/office/drawing/2014/main" id="{F90906EE-3B80-4F72-B338-D3EF4925149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086" b="89689" l="6889" r="90000">
                        <a14:foregroundMark x1="16222" y1="11089" x2="16222" y2="11089"/>
                        <a14:foregroundMark x1="50000" y1="4280" x2="50000" y2="4280"/>
                        <a14:foregroundMark x1="6889" y1="12062" x2="6889" y2="12062"/>
                        <a14:backgroundMark x1="62222" y1="35798" x2="62222" y2="35798"/>
                      </a14:backgroundRemoval>
                    </a14:imgEffect>
                  </a14:imgLayer>
                </a14:imgProps>
              </a:ext>
              <a:ext uri="{28A0092B-C50C-407E-A947-70E740481C1C}">
                <a14:useLocalDpi xmlns:a14="http://schemas.microsoft.com/office/drawing/2010/main" val="0"/>
              </a:ext>
            </a:extLst>
          </a:blip>
          <a:srcRect/>
          <a:stretch>
            <a:fillRect/>
          </a:stretch>
        </p:blipFill>
        <p:spPr bwMode="auto">
          <a:xfrm>
            <a:off x="5330471" y="3853292"/>
            <a:ext cx="4018951" cy="459053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3B714A27-6D93-45F5-9C1A-A8DCFE47EA3D}"/>
              </a:ext>
            </a:extLst>
          </p:cNvPr>
          <p:cNvSpPr txBox="1">
            <a:spLocks/>
          </p:cNvSpPr>
          <p:nvPr/>
        </p:nvSpPr>
        <p:spPr>
          <a:xfrm>
            <a:off x="187624" y="344616"/>
            <a:ext cx="6213176" cy="484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49234A"/>
                </a:solidFill>
                <a:latin typeface="Rubik Medium" pitchFamily="2" charset="-79"/>
                <a:cs typeface="Rubik Medium" pitchFamily="2" charset="-79"/>
              </a:rPr>
              <a:t>Service users have access to</a:t>
            </a:r>
          </a:p>
        </p:txBody>
      </p:sp>
      <p:cxnSp>
        <p:nvCxnSpPr>
          <p:cNvPr id="20" name="Straight Connector 19">
            <a:extLst>
              <a:ext uri="{FF2B5EF4-FFF2-40B4-BE49-F238E27FC236}">
                <a16:creationId xmlns:a16="http://schemas.microsoft.com/office/drawing/2014/main" id="{2ECBF998-59A2-4E43-A62C-A7691D1113CF}"/>
              </a:ext>
            </a:extLst>
          </p:cNvPr>
          <p:cNvCxnSpPr>
            <a:cxnSpLocks/>
          </p:cNvCxnSpPr>
          <p:nvPr/>
        </p:nvCxnSpPr>
        <p:spPr>
          <a:xfrm flipV="1">
            <a:off x="239566" y="856382"/>
            <a:ext cx="6287898" cy="37880"/>
          </a:xfrm>
          <a:prstGeom prst="line">
            <a:avLst/>
          </a:prstGeom>
          <a:ln>
            <a:solidFill>
              <a:srgbClr val="4923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17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810C-96B0-FE95-EF56-BFDA75379E39}"/>
              </a:ext>
            </a:extLst>
          </p:cNvPr>
          <p:cNvSpPr>
            <a:spLocks noGrp="1"/>
          </p:cNvSpPr>
          <p:nvPr>
            <p:ph type="title"/>
          </p:nvPr>
        </p:nvSpPr>
        <p:spPr>
          <a:xfrm>
            <a:off x="281609" y="2432118"/>
            <a:ext cx="6692215" cy="1136702"/>
          </a:xfrm>
        </p:spPr>
        <p:txBody>
          <a:bodyPr/>
          <a:lstStyle/>
          <a:p>
            <a:r>
              <a:rPr lang="en-GB" sz="3600" b="1">
                <a:solidFill>
                  <a:schemeClr val="bg1"/>
                </a:solidFill>
                <a:effectLst/>
                <a:latin typeface="Rubik" pitchFamily="2" charset="-79"/>
                <a:ea typeface="Calibri" panose="020F0502020204030204" pitchFamily="34" charset="0"/>
                <a:cs typeface="Rubik" pitchFamily="2" charset="-79"/>
              </a:rPr>
              <a:t>How can I promote the NDPP in my role/practice?</a:t>
            </a:r>
            <a:endParaRPr lang="en-GB" sz="3600">
              <a:solidFill>
                <a:schemeClr val="bg1"/>
              </a:solidFill>
              <a:latin typeface="Rubik" pitchFamily="2" charset="-79"/>
              <a:cs typeface="Rubik" pitchFamily="2" charset="-79"/>
            </a:endParaRPr>
          </a:p>
        </p:txBody>
      </p:sp>
    </p:spTree>
    <p:extLst>
      <p:ext uri="{BB962C8B-B14F-4D97-AF65-F5344CB8AC3E}">
        <p14:creationId xmlns:p14="http://schemas.microsoft.com/office/powerpoint/2010/main" val="198064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66ED-67FE-4405-99FA-F9271555D227}"/>
              </a:ext>
            </a:extLst>
          </p:cNvPr>
          <p:cNvSpPr>
            <a:spLocks noGrp="1"/>
          </p:cNvSpPr>
          <p:nvPr>
            <p:ph type="title"/>
          </p:nvPr>
        </p:nvSpPr>
        <p:spPr>
          <a:xfrm>
            <a:off x="281610" y="2432118"/>
            <a:ext cx="7545034" cy="1136702"/>
          </a:xfrm>
        </p:spPr>
        <p:txBody>
          <a:bodyPr>
            <a:noAutofit/>
          </a:bodyPr>
          <a:lstStyle/>
          <a:p>
            <a:pPr marL="0" indent="0" fontAlgn="base"/>
            <a:r>
              <a:rPr lang="en-GB" sz="3600" b="1">
                <a:solidFill>
                  <a:schemeClr val="bg1"/>
                </a:solidFill>
                <a:latin typeface="Rubik" pitchFamily="2" charset="-79"/>
                <a:cs typeface="Rubik" pitchFamily="2" charset="-79"/>
              </a:rPr>
              <a:t>What is the Healthier You: NHS Diabetes Prevention Programme (NDPP)?</a:t>
            </a:r>
            <a:endParaRPr lang="en-US" sz="3600" b="1">
              <a:solidFill>
                <a:schemeClr val="bg1"/>
              </a:solidFill>
              <a:latin typeface="Rubik" pitchFamily="2" charset="-79"/>
              <a:cs typeface="Rubik" pitchFamily="2" charset="-79"/>
            </a:endParaRPr>
          </a:p>
        </p:txBody>
      </p:sp>
      <p:sp>
        <p:nvSpPr>
          <p:cNvPr id="4" name="Footer Placeholder 3">
            <a:extLst>
              <a:ext uri="{FF2B5EF4-FFF2-40B4-BE49-F238E27FC236}">
                <a16:creationId xmlns:a16="http://schemas.microsoft.com/office/drawing/2014/main" id="{5EA2178C-14A8-45C6-AA92-868E451DD2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Xyla Health &amp; Wellbeing</a:t>
            </a:r>
          </a:p>
        </p:txBody>
      </p:sp>
      <p:sp>
        <p:nvSpPr>
          <p:cNvPr id="5" name="Slide Number Placeholder 4">
            <a:extLst>
              <a:ext uri="{FF2B5EF4-FFF2-40B4-BE49-F238E27FC236}">
                <a16:creationId xmlns:a16="http://schemas.microsoft.com/office/drawing/2014/main" id="{CA1F337D-C6B9-4676-8C28-9353B9E0B15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7E1D6-C31A-4E97-86ED-2591DCD76DD1}" type="slidenum">
              <a:rPr kumimoji="0" lang="en-GB"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736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2C0C-1BA1-8945-C8C6-D7A58DF5DEF1}"/>
              </a:ext>
            </a:extLst>
          </p:cNvPr>
          <p:cNvSpPr>
            <a:spLocks noGrp="1"/>
          </p:cNvSpPr>
          <p:nvPr>
            <p:ph type="title"/>
          </p:nvPr>
        </p:nvSpPr>
        <p:spPr>
          <a:xfrm>
            <a:off x="281609" y="468283"/>
            <a:ext cx="10515600" cy="483014"/>
          </a:xfrm>
        </p:spPr>
        <p:txBody>
          <a:bodyPr/>
          <a:lstStyle/>
          <a:p>
            <a:r>
              <a:rPr lang="en-US" sz="2800" dirty="0">
                <a:latin typeface="Rubik Medium" pitchFamily="2" charset="-79"/>
                <a:cs typeface="Rubik Medium" pitchFamily="2" charset="-79"/>
              </a:rPr>
              <a:t>Patient Information Sessions</a:t>
            </a:r>
            <a:br>
              <a:rPr lang="en-US" sz="2800" dirty="0">
                <a:latin typeface="Rubik Medium" pitchFamily="2" charset="-79"/>
                <a:cs typeface="Rubik Medium" pitchFamily="2" charset="-79"/>
              </a:rPr>
            </a:br>
            <a:endParaRPr lang="en-GB" sz="2800" dirty="0">
              <a:latin typeface="Rubik Medium" pitchFamily="2" charset="-79"/>
              <a:cs typeface="Rubik Medium" pitchFamily="2" charset="-79"/>
            </a:endParaRPr>
          </a:p>
        </p:txBody>
      </p:sp>
      <p:sp>
        <p:nvSpPr>
          <p:cNvPr id="3" name="Text Placeholder 2">
            <a:extLst>
              <a:ext uri="{FF2B5EF4-FFF2-40B4-BE49-F238E27FC236}">
                <a16:creationId xmlns:a16="http://schemas.microsoft.com/office/drawing/2014/main" id="{75B0D2AF-D0A2-1569-901E-AE3FAF734EA9}"/>
              </a:ext>
            </a:extLst>
          </p:cNvPr>
          <p:cNvSpPr>
            <a:spLocks noGrp="1"/>
          </p:cNvSpPr>
          <p:nvPr>
            <p:ph type="body" sz="half" idx="2"/>
          </p:nvPr>
        </p:nvSpPr>
        <p:spPr>
          <a:xfrm>
            <a:off x="281609" y="991560"/>
            <a:ext cx="11655018" cy="5433951"/>
          </a:xfrm>
        </p:spPr>
        <p:txBody>
          <a:bodyPr/>
          <a:lstStyle/>
          <a:p>
            <a:pPr>
              <a:lnSpc>
                <a:spcPct val="90000"/>
              </a:lnSpc>
              <a:spcAft>
                <a:spcPts val="600"/>
              </a:spcAft>
              <a:defRPr/>
            </a:pPr>
            <a:r>
              <a:rPr lang="en-US" sz="2500" dirty="0">
                <a:solidFill>
                  <a:srgbClr val="000000">
                    <a:hueOff val="0"/>
                    <a:satOff val="0"/>
                    <a:lumOff val="0"/>
                    <a:alphaOff val="0"/>
                  </a:srgbClr>
                </a:solidFill>
                <a:latin typeface="Calibri" panose="020F0502020204030204"/>
                <a:cs typeface="+mn-cs"/>
              </a:rPr>
              <a:t>We offer patient information sessions via Microsoft Teams* to provide patients with an overview on what to expect from the programme. Each session lasts approximately 30minutes and cover topics such as: </a:t>
            </a:r>
          </a:p>
          <a:p>
            <a:pPr indent="-228600">
              <a:lnSpc>
                <a:spcPct val="90000"/>
              </a:lnSpc>
              <a:spcAft>
                <a:spcPts val="600"/>
              </a:spcAft>
              <a:buFont typeface="Arial" panose="020B0604020202020204" pitchFamily="34" charset="0"/>
              <a:buChar char="•"/>
            </a:pPr>
            <a:r>
              <a:rPr lang="en-US" sz="2500" dirty="0">
                <a:solidFill>
                  <a:srgbClr val="000000">
                    <a:hueOff val="0"/>
                    <a:satOff val="0"/>
                    <a:lumOff val="0"/>
                    <a:alphaOff val="0"/>
                  </a:srgbClr>
                </a:solidFill>
                <a:latin typeface="Calibri" panose="020F0502020204030204"/>
                <a:cs typeface="+mn-cs"/>
              </a:rPr>
              <a:t>What is the Programme/Eligibility criteria/What are the different delivery models? </a:t>
            </a:r>
          </a:p>
          <a:p>
            <a:pPr indent="-228600">
              <a:lnSpc>
                <a:spcPct val="90000"/>
              </a:lnSpc>
              <a:spcAft>
                <a:spcPts val="600"/>
              </a:spcAft>
              <a:buFont typeface="Arial" panose="020B0604020202020204" pitchFamily="34" charset="0"/>
              <a:buChar char="•"/>
            </a:pPr>
            <a:r>
              <a:rPr lang="en-US" sz="2500" dirty="0">
                <a:solidFill>
                  <a:srgbClr val="000000">
                    <a:hueOff val="0"/>
                    <a:satOff val="0"/>
                    <a:lumOff val="0"/>
                    <a:alphaOff val="0"/>
                  </a:srgbClr>
                </a:solidFill>
                <a:latin typeface="Calibri" panose="020F0502020204030204"/>
                <a:cs typeface="+mn-cs"/>
              </a:rPr>
              <a:t>Which one is right for me/Stages of the programme and what next?</a:t>
            </a:r>
          </a:p>
          <a:p>
            <a:pPr indent="-228600">
              <a:lnSpc>
                <a:spcPct val="90000"/>
              </a:lnSpc>
              <a:spcAft>
                <a:spcPts val="600"/>
              </a:spcAft>
              <a:buFont typeface="Arial" panose="020B0604020202020204" pitchFamily="34" charset="0"/>
              <a:buChar char="•"/>
            </a:pPr>
            <a:r>
              <a:rPr lang="en-US" sz="2500" dirty="0">
                <a:solidFill>
                  <a:srgbClr val="000000">
                    <a:hueOff val="0"/>
                    <a:satOff val="0"/>
                    <a:lumOff val="0"/>
                    <a:alphaOff val="0"/>
                  </a:srgbClr>
                </a:solidFill>
                <a:latin typeface="Calibri" panose="020F0502020204030204"/>
                <a:cs typeface="+mn-cs"/>
              </a:rPr>
              <a:t>Session topics and resources/Support you will receive on the programme  </a:t>
            </a:r>
          </a:p>
          <a:p>
            <a:pPr indent="-228600">
              <a:lnSpc>
                <a:spcPct val="90000"/>
              </a:lnSpc>
              <a:spcAft>
                <a:spcPts val="600"/>
              </a:spcAft>
              <a:buFont typeface="Arial" panose="020B0604020202020204" pitchFamily="34" charset="0"/>
              <a:buChar char="•"/>
            </a:pPr>
            <a:r>
              <a:rPr lang="en-US" sz="2500" dirty="0">
                <a:solidFill>
                  <a:srgbClr val="000000">
                    <a:hueOff val="0"/>
                    <a:satOff val="0"/>
                    <a:lumOff val="0"/>
                    <a:alphaOff val="0"/>
                  </a:srgbClr>
                </a:solidFill>
                <a:latin typeface="Calibri" panose="020F0502020204030204"/>
                <a:cs typeface="+mn-cs"/>
              </a:rPr>
              <a:t>Patient stories/Frequently asked questions</a:t>
            </a:r>
          </a:p>
          <a:p>
            <a:pPr indent="-228600">
              <a:lnSpc>
                <a:spcPct val="90000"/>
              </a:lnSpc>
              <a:spcAft>
                <a:spcPts val="600"/>
              </a:spcAft>
              <a:buFont typeface="Arial" panose="020B0604020202020204" pitchFamily="34" charset="0"/>
              <a:buChar char="•"/>
            </a:pPr>
            <a:r>
              <a:rPr lang="en-US" sz="2500" dirty="0">
                <a:solidFill>
                  <a:srgbClr val="000000">
                    <a:hueOff val="0"/>
                    <a:satOff val="0"/>
                    <a:lumOff val="0"/>
                    <a:alphaOff val="0"/>
                  </a:srgbClr>
                </a:solidFill>
                <a:latin typeface="Calibri" panose="020F0502020204030204"/>
                <a:cs typeface="+mn-cs"/>
              </a:rPr>
              <a:t>Q &amp; A   </a:t>
            </a:r>
          </a:p>
          <a:p>
            <a:pPr>
              <a:lnSpc>
                <a:spcPct val="90000"/>
              </a:lnSpc>
              <a:spcAft>
                <a:spcPts val="600"/>
              </a:spcAft>
              <a:defRPr/>
            </a:pPr>
            <a:r>
              <a:rPr lang="en-US" sz="2000" dirty="0">
                <a:solidFill>
                  <a:srgbClr val="000000">
                    <a:hueOff val="0"/>
                    <a:satOff val="0"/>
                    <a:lumOff val="0"/>
                    <a:alphaOff val="0"/>
                  </a:srgbClr>
                </a:solidFill>
                <a:latin typeface="Calibri" panose="020F0502020204030204"/>
                <a:cs typeface="+mn-cs"/>
              </a:rPr>
              <a:t>Eventbrite link to share with your patients:  </a:t>
            </a:r>
            <a:r>
              <a:rPr lang="en-US" sz="2000" dirty="0">
                <a:solidFill>
                  <a:srgbClr val="000000">
                    <a:hueOff val="0"/>
                    <a:satOff val="0"/>
                    <a:lumOff val="0"/>
                    <a:alphaOff val="0"/>
                  </a:srgbClr>
                </a:solidFill>
                <a:latin typeface="Calibri" panose="020F0502020204030204"/>
                <a:cs typeface="+mn-cs"/>
                <a:hlinkClick r:id="rId2">
                  <a:extLst>
                    <a:ext uri="{A12FA001-AC4F-418D-AE19-62706E023703}">
                      <ahyp:hlinkClr xmlns:ahyp="http://schemas.microsoft.com/office/drawing/2018/hyperlinkcolor" val="tx"/>
                    </a:ext>
                  </a:extLst>
                </a:hlinkClick>
              </a:rPr>
              <a:t>https://bit.ly/PatientInformationSessionNDPP</a:t>
            </a:r>
            <a:endParaRPr lang="en-US" sz="2500" dirty="0">
              <a:solidFill>
                <a:srgbClr val="000000">
                  <a:hueOff val="0"/>
                  <a:satOff val="0"/>
                  <a:lumOff val="0"/>
                  <a:alphaOff val="0"/>
                </a:srgbClr>
              </a:solidFill>
              <a:latin typeface="Calibri" panose="020F0502020204030204"/>
              <a:cs typeface="+mn-cs"/>
            </a:endParaRPr>
          </a:p>
          <a:p>
            <a:pPr>
              <a:lnSpc>
                <a:spcPct val="90000"/>
              </a:lnSpc>
              <a:spcAft>
                <a:spcPts val="600"/>
              </a:spcAft>
              <a:defRPr/>
            </a:pPr>
            <a:r>
              <a:rPr lang="en-US" sz="1200" dirty="0">
                <a:solidFill>
                  <a:srgbClr val="000000">
                    <a:hueOff val="0"/>
                    <a:satOff val="0"/>
                    <a:lumOff val="0"/>
                    <a:alphaOff val="0"/>
                  </a:srgbClr>
                </a:solidFill>
                <a:latin typeface="Calibri" panose="020F0502020204030204"/>
                <a:cs typeface="+mn-cs"/>
              </a:rPr>
              <a:t>Please note attending this session does not mean a patient has been referred to the programme and we will not cover any medication changes that may be required to begin the programme. If they wish to be referred once attending this session patients will need to contact their practice. </a:t>
            </a:r>
            <a:endParaRPr lang="en-US" sz="2500" dirty="0">
              <a:solidFill>
                <a:srgbClr val="000000">
                  <a:hueOff val="0"/>
                  <a:satOff val="0"/>
                  <a:lumOff val="0"/>
                  <a:alphaOff val="0"/>
                </a:srgbClr>
              </a:solidFill>
              <a:latin typeface="Calibri" panose="020F0502020204030204"/>
              <a:cs typeface="+mn-cs"/>
            </a:endParaRPr>
          </a:p>
          <a:p>
            <a:pPr indent="-228600">
              <a:lnSpc>
                <a:spcPct val="90000"/>
              </a:lnSpc>
              <a:spcAft>
                <a:spcPts val="600"/>
              </a:spcAft>
              <a:buFont typeface="Arial" panose="020B0604020202020204" pitchFamily="34" charset="0"/>
              <a:buChar char="•"/>
              <a:defRPr/>
            </a:pPr>
            <a:r>
              <a:rPr lang="en-US" sz="1200" dirty="0">
                <a:solidFill>
                  <a:srgbClr val="000000">
                    <a:hueOff val="0"/>
                    <a:satOff val="0"/>
                    <a:lumOff val="0"/>
                    <a:alphaOff val="0"/>
                  </a:srgbClr>
                </a:solidFill>
                <a:latin typeface="Calibri" panose="020F0502020204030204"/>
                <a:cs typeface="+mn-cs"/>
              </a:rPr>
              <a:t>*Sessions can be delivered in GP practices - please speak to Xyla Health and Wellbeing if you wish to arrange this </a:t>
            </a:r>
          </a:p>
          <a:p>
            <a:endParaRPr lang="en-GB" dirty="0"/>
          </a:p>
        </p:txBody>
      </p:sp>
      <p:sp>
        <p:nvSpPr>
          <p:cNvPr id="5" name="Footer Placeholder 4">
            <a:extLst>
              <a:ext uri="{FF2B5EF4-FFF2-40B4-BE49-F238E27FC236}">
                <a16:creationId xmlns:a16="http://schemas.microsoft.com/office/drawing/2014/main" id="{0CA9DC7C-8655-A34C-796E-B8FCEF107F7B}"/>
              </a:ext>
            </a:extLst>
          </p:cNvPr>
          <p:cNvSpPr>
            <a:spLocks noGrp="1"/>
          </p:cNvSpPr>
          <p:nvPr>
            <p:ph type="ftr" sz="quarter" idx="3"/>
          </p:nvPr>
        </p:nvSpPr>
        <p:spPr/>
        <p:txBody>
          <a:bodyPr/>
          <a:lstStyle/>
          <a:p>
            <a:r>
              <a:rPr lang="en-GB"/>
              <a:t>Xyla Health &amp; Wellbeing</a:t>
            </a:r>
          </a:p>
        </p:txBody>
      </p:sp>
      <p:sp>
        <p:nvSpPr>
          <p:cNvPr id="6" name="Slide Number Placeholder 5">
            <a:extLst>
              <a:ext uri="{FF2B5EF4-FFF2-40B4-BE49-F238E27FC236}">
                <a16:creationId xmlns:a16="http://schemas.microsoft.com/office/drawing/2014/main" id="{3DE56DE3-D9A0-DA45-2959-C4AAD1807C70}"/>
              </a:ext>
            </a:extLst>
          </p:cNvPr>
          <p:cNvSpPr>
            <a:spLocks noGrp="1"/>
          </p:cNvSpPr>
          <p:nvPr>
            <p:ph type="sldNum" sz="quarter" idx="4"/>
          </p:nvPr>
        </p:nvSpPr>
        <p:spPr/>
        <p:txBody>
          <a:bodyPr/>
          <a:lstStyle/>
          <a:p>
            <a:fld id="{A407E1D6-C31A-4E97-86ED-2591DCD76DD1}" type="slidenum">
              <a:rPr lang="en-GB" smtClean="0"/>
              <a:pPr/>
              <a:t>20</a:t>
            </a:fld>
            <a:endParaRPr lang="en-GB"/>
          </a:p>
        </p:txBody>
      </p:sp>
    </p:spTree>
    <p:extLst>
      <p:ext uri="{BB962C8B-B14F-4D97-AF65-F5344CB8AC3E}">
        <p14:creationId xmlns:p14="http://schemas.microsoft.com/office/powerpoint/2010/main" val="344652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507CE-41F8-D946-553B-2A351E157664}"/>
              </a:ext>
            </a:extLst>
          </p:cNvPr>
          <p:cNvSpPr>
            <a:spLocks noGrp="1"/>
          </p:cNvSpPr>
          <p:nvPr>
            <p:ph type="ftr" sz="quarter" idx="3"/>
          </p:nvPr>
        </p:nvSpPr>
        <p:spPr/>
        <p:txBody>
          <a:bodyPr/>
          <a:lstStyle/>
          <a:p>
            <a:r>
              <a:rPr lang="en-GB"/>
              <a:t>Xyla Health &amp; Wellbeing</a:t>
            </a:r>
          </a:p>
        </p:txBody>
      </p:sp>
      <p:sp>
        <p:nvSpPr>
          <p:cNvPr id="3" name="Slide Number Placeholder 2">
            <a:extLst>
              <a:ext uri="{FF2B5EF4-FFF2-40B4-BE49-F238E27FC236}">
                <a16:creationId xmlns:a16="http://schemas.microsoft.com/office/drawing/2014/main" id="{1DAE7239-9088-A334-CB24-9EA56A418FB4}"/>
              </a:ext>
            </a:extLst>
          </p:cNvPr>
          <p:cNvSpPr>
            <a:spLocks noGrp="1"/>
          </p:cNvSpPr>
          <p:nvPr>
            <p:ph type="sldNum" sz="quarter" idx="4"/>
          </p:nvPr>
        </p:nvSpPr>
        <p:spPr/>
        <p:txBody>
          <a:bodyPr/>
          <a:lstStyle/>
          <a:p>
            <a:fld id="{A407E1D6-C31A-4E97-86ED-2591DCD76DD1}" type="slidenum">
              <a:rPr lang="en-GB" smtClean="0"/>
              <a:pPr/>
              <a:t>21</a:t>
            </a:fld>
            <a:endParaRPr lang="en-GB"/>
          </a:p>
        </p:txBody>
      </p:sp>
      <p:sp>
        <p:nvSpPr>
          <p:cNvPr id="5" name="TextBox 4">
            <a:extLst>
              <a:ext uri="{FF2B5EF4-FFF2-40B4-BE49-F238E27FC236}">
                <a16:creationId xmlns:a16="http://schemas.microsoft.com/office/drawing/2014/main" id="{439C79B7-62D8-5E25-0CBD-28A2136394C0}"/>
              </a:ext>
            </a:extLst>
          </p:cNvPr>
          <p:cNvSpPr txBox="1"/>
          <p:nvPr/>
        </p:nvSpPr>
        <p:spPr>
          <a:xfrm>
            <a:off x="902043" y="1037968"/>
            <a:ext cx="10280822" cy="3493264"/>
          </a:xfrm>
          <a:prstGeom prst="rect">
            <a:avLst/>
          </a:prstGeom>
          <a:noFill/>
        </p:spPr>
        <p:txBody>
          <a:bodyPr wrap="square">
            <a:spAutoFit/>
          </a:bodyPr>
          <a:lstStyle/>
          <a:p>
            <a:r>
              <a:rPr lang="en-US" sz="2800" dirty="0">
                <a:solidFill>
                  <a:srgbClr val="49234A"/>
                </a:solidFill>
                <a:latin typeface="Rubik Medium" pitchFamily="2" charset="-79"/>
                <a:ea typeface="+mj-ea"/>
                <a:cs typeface="Rubik Medium" pitchFamily="2" charset="-79"/>
              </a:rPr>
              <a:t>Support for staff</a:t>
            </a:r>
            <a:br>
              <a:rPr lang="en-US" sz="1800" b="1" dirty="0">
                <a:latin typeface="Calibri"/>
                <a:cs typeface="Calibri"/>
              </a:rPr>
            </a:br>
            <a:br>
              <a:rPr lang="en-US" sz="1800" dirty="0">
                <a:latin typeface="Calibri"/>
                <a:cs typeface="Calibri"/>
              </a:rPr>
            </a:br>
            <a:r>
              <a:rPr lang="en-US" sz="2500" dirty="0">
                <a:solidFill>
                  <a:srgbClr val="000000">
                    <a:hueOff val="0"/>
                    <a:satOff val="0"/>
                    <a:lumOff val="0"/>
                    <a:alphaOff val="0"/>
                  </a:srgbClr>
                </a:solidFill>
                <a:latin typeface="Calibri" panose="020F0502020204030204"/>
              </a:rPr>
              <a:t>Learning opportunity for practices</a:t>
            </a:r>
            <a:br>
              <a:rPr lang="en-US" sz="2500" dirty="0">
                <a:solidFill>
                  <a:srgbClr val="000000">
                    <a:hueOff val="0"/>
                    <a:satOff val="0"/>
                    <a:lumOff val="0"/>
                    <a:alphaOff val="0"/>
                  </a:srgbClr>
                </a:solidFill>
                <a:latin typeface="Calibri" panose="020F0502020204030204"/>
              </a:rPr>
            </a:br>
            <a:r>
              <a:rPr lang="en-US" sz="2500" dirty="0">
                <a:solidFill>
                  <a:srgbClr val="000000">
                    <a:hueOff val="0"/>
                    <a:satOff val="0"/>
                    <a:lumOff val="0"/>
                    <a:alphaOff val="0"/>
                  </a:srgbClr>
                </a:solidFill>
                <a:latin typeface="Calibri" panose="020F0502020204030204"/>
              </a:rPr>
              <a:t>  </a:t>
            </a:r>
            <a:br>
              <a:rPr lang="en-US" sz="2500" dirty="0">
                <a:solidFill>
                  <a:srgbClr val="000000">
                    <a:hueOff val="0"/>
                    <a:satOff val="0"/>
                    <a:lumOff val="0"/>
                    <a:alphaOff val="0"/>
                  </a:srgbClr>
                </a:solidFill>
                <a:latin typeface="Calibri" panose="020F0502020204030204"/>
              </a:rPr>
            </a:br>
            <a:r>
              <a:rPr lang="en-GB" sz="2500" dirty="0">
                <a:solidFill>
                  <a:srgbClr val="000000">
                    <a:hueOff val="0"/>
                    <a:satOff val="0"/>
                    <a:lumOff val="0"/>
                    <a:alphaOff val="0"/>
                  </a:srgbClr>
                </a:solidFill>
                <a:latin typeface="Calibri" panose="020F0502020204030204"/>
              </a:rPr>
              <a:t>NDPP Lunch &amp; Learn Sessions are always every third Thursday of the month 12.30 – 1pm on Teams, so if you can't make this next one hopefully you can join us at a later date…</a:t>
            </a:r>
            <a:br>
              <a:rPr lang="en-GB" sz="2500" dirty="0">
                <a:solidFill>
                  <a:srgbClr val="000000">
                    <a:hueOff val="0"/>
                    <a:satOff val="0"/>
                    <a:lumOff val="0"/>
                    <a:alphaOff val="0"/>
                  </a:srgbClr>
                </a:solidFill>
                <a:latin typeface="Calibri" panose="020F0502020204030204"/>
              </a:rPr>
            </a:br>
            <a:br>
              <a:rPr lang="en-GB" sz="2500" dirty="0">
                <a:solidFill>
                  <a:srgbClr val="000000">
                    <a:hueOff val="0"/>
                    <a:satOff val="0"/>
                    <a:lumOff val="0"/>
                    <a:alphaOff val="0"/>
                  </a:srgbClr>
                </a:solidFill>
                <a:latin typeface="Calibri" panose="020F0502020204030204"/>
              </a:rPr>
            </a:br>
            <a:r>
              <a:rPr lang="en-GB" sz="2500" b="1" dirty="0">
                <a:solidFill>
                  <a:srgbClr val="000000">
                    <a:hueOff val="0"/>
                    <a:satOff val="0"/>
                    <a:lumOff val="0"/>
                    <a:alphaOff val="0"/>
                  </a:srgbClr>
                </a:solidFill>
                <a:latin typeface="Calibri" panose="020F0502020204030204"/>
              </a:rPr>
              <a:t>https://bit.ly/LunchLearnNHSDPP</a:t>
            </a:r>
          </a:p>
        </p:txBody>
      </p:sp>
    </p:spTree>
    <p:extLst>
      <p:ext uri="{BB962C8B-B14F-4D97-AF65-F5344CB8AC3E}">
        <p14:creationId xmlns:p14="http://schemas.microsoft.com/office/powerpoint/2010/main" val="1544847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072FCAD-267C-4CB0-BCC1-F6053D3004A6}"/>
              </a:ext>
            </a:extLst>
          </p:cNvPr>
          <p:cNvGraphicFramePr/>
          <p:nvPr>
            <p:extLst>
              <p:ext uri="{D42A27DB-BD31-4B8C-83A1-F6EECF244321}">
                <p14:modId xmlns:p14="http://schemas.microsoft.com/office/powerpoint/2010/main" val="4068220384"/>
              </p:ext>
            </p:extLst>
          </p:nvPr>
        </p:nvGraphicFramePr>
        <p:xfrm>
          <a:off x="853813" y="2122415"/>
          <a:ext cx="10283039" cy="465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16C4E4-A8D5-40F9-A223-A31961C94FD3}"/>
              </a:ext>
            </a:extLst>
          </p:cNvPr>
          <p:cNvSpPr txBox="1"/>
          <p:nvPr/>
        </p:nvSpPr>
        <p:spPr>
          <a:xfrm>
            <a:off x="704676" y="284522"/>
            <a:ext cx="10581314" cy="523220"/>
          </a:xfrm>
          <a:prstGeom prst="rect">
            <a:avLst/>
          </a:prstGeom>
          <a:noFill/>
        </p:spPr>
        <p:txBody>
          <a:bodyPr wrap="square" rtlCol="0">
            <a:spAutoFit/>
          </a:bodyPr>
          <a:lstStyle/>
          <a:p>
            <a:pPr algn="ctr"/>
            <a:r>
              <a:rPr lang="en-GB" sz="2800" dirty="0">
                <a:solidFill>
                  <a:srgbClr val="49234A"/>
                </a:solidFill>
                <a:latin typeface="Rubik Medium" pitchFamily="2" charset="-79"/>
                <a:ea typeface="+mj-ea"/>
                <a:cs typeface="Rubik Medium" pitchFamily="2" charset="-79"/>
              </a:rPr>
              <a:t>NHS Diabetes Prevention Programme Best Practice Guide</a:t>
            </a:r>
          </a:p>
        </p:txBody>
      </p:sp>
      <p:sp>
        <p:nvSpPr>
          <p:cNvPr id="7" name="TextBox 6">
            <a:extLst>
              <a:ext uri="{FF2B5EF4-FFF2-40B4-BE49-F238E27FC236}">
                <a16:creationId xmlns:a16="http://schemas.microsoft.com/office/drawing/2014/main" id="{D5F1C0A5-4610-4731-98C1-0D1EF49C9F2B}"/>
              </a:ext>
            </a:extLst>
          </p:cNvPr>
          <p:cNvSpPr txBox="1"/>
          <p:nvPr/>
        </p:nvSpPr>
        <p:spPr>
          <a:xfrm>
            <a:off x="2645359" y="1484851"/>
            <a:ext cx="7818539" cy="523220"/>
          </a:xfrm>
          <a:prstGeom prst="rect">
            <a:avLst/>
          </a:prstGeom>
          <a:noFill/>
        </p:spPr>
        <p:txBody>
          <a:bodyPr wrap="square" rtlCol="0">
            <a:spAutoFit/>
          </a:bodyPr>
          <a:lstStyle/>
          <a:p>
            <a:pPr algn="ctr"/>
            <a:r>
              <a:rPr lang="en-GB" sz="2800" b="1" dirty="0"/>
              <a:t>Identification</a:t>
            </a:r>
          </a:p>
        </p:txBody>
      </p:sp>
    </p:spTree>
    <p:extLst>
      <p:ext uri="{BB962C8B-B14F-4D97-AF65-F5344CB8AC3E}">
        <p14:creationId xmlns:p14="http://schemas.microsoft.com/office/powerpoint/2010/main" val="3813018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78D0A4-092F-40C2-2038-A3E72F73DEAB}"/>
              </a:ext>
            </a:extLst>
          </p:cNvPr>
          <p:cNvSpPr>
            <a:spLocks noGrp="1"/>
          </p:cNvSpPr>
          <p:nvPr>
            <p:ph type="ftr" sz="quarter" idx="3"/>
          </p:nvPr>
        </p:nvSpPr>
        <p:spPr/>
        <p:txBody>
          <a:bodyPr/>
          <a:lstStyle/>
          <a:p>
            <a:r>
              <a:rPr lang="en-GB"/>
              <a:t>Xyla Health &amp; Wellbeing</a:t>
            </a:r>
          </a:p>
        </p:txBody>
      </p:sp>
      <p:sp>
        <p:nvSpPr>
          <p:cNvPr id="3" name="Slide Number Placeholder 2">
            <a:extLst>
              <a:ext uri="{FF2B5EF4-FFF2-40B4-BE49-F238E27FC236}">
                <a16:creationId xmlns:a16="http://schemas.microsoft.com/office/drawing/2014/main" id="{24E6CA48-4721-8B9D-3BB8-45710A482B61}"/>
              </a:ext>
            </a:extLst>
          </p:cNvPr>
          <p:cNvSpPr>
            <a:spLocks noGrp="1"/>
          </p:cNvSpPr>
          <p:nvPr>
            <p:ph type="sldNum" sz="quarter" idx="4"/>
          </p:nvPr>
        </p:nvSpPr>
        <p:spPr/>
        <p:txBody>
          <a:bodyPr/>
          <a:lstStyle/>
          <a:p>
            <a:fld id="{A407E1D6-C31A-4E97-86ED-2591DCD76DD1}" type="slidenum">
              <a:rPr lang="en-GB" smtClean="0"/>
              <a:pPr/>
              <a:t>23</a:t>
            </a:fld>
            <a:endParaRPr lang="en-GB"/>
          </a:p>
        </p:txBody>
      </p:sp>
      <p:sp>
        <p:nvSpPr>
          <p:cNvPr id="4" name="Title 1">
            <a:extLst>
              <a:ext uri="{FF2B5EF4-FFF2-40B4-BE49-F238E27FC236}">
                <a16:creationId xmlns:a16="http://schemas.microsoft.com/office/drawing/2014/main" id="{DDA53010-5DAD-C482-2930-C647E7931F25}"/>
              </a:ext>
            </a:extLst>
          </p:cNvPr>
          <p:cNvSpPr txBox="1">
            <a:spLocks/>
          </p:cNvSpPr>
          <p:nvPr/>
        </p:nvSpPr>
        <p:spPr>
          <a:xfrm>
            <a:off x="233633" y="486629"/>
            <a:ext cx="9626925" cy="4687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49234A"/>
                </a:solidFill>
                <a:latin typeface="Calibri" panose="020F0502020204030204" pitchFamily="34" charset="0"/>
                <a:ea typeface="+mj-ea"/>
                <a:cs typeface="Calibri" panose="020F0502020204030204" pitchFamily="34" charset="0"/>
              </a:defRPr>
            </a:lvl1pPr>
          </a:lstStyle>
          <a:p>
            <a:r>
              <a:rPr lang="en-US" sz="2800" b="1" dirty="0">
                <a:latin typeface="Rubik" pitchFamily="2" charset="-79"/>
                <a:cs typeface="Rubik" pitchFamily="2" charset="-79"/>
              </a:rPr>
              <a:t>How to utilize staff more effectively</a:t>
            </a:r>
          </a:p>
        </p:txBody>
      </p:sp>
      <p:sp>
        <p:nvSpPr>
          <p:cNvPr id="6" name="TextBox 5">
            <a:extLst>
              <a:ext uri="{FF2B5EF4-FFF2-40B4-BE49-F238E27FC236}">
                <a16:creationId xmlns:a16="http://schemas.microsoft.com/office/drawing/2014/main" id="{BD35279D-0EFC-5EBF-FD9A-8A75B43608A6}"/>
              </a:ext>
            </a:extLst>
          </p:cNvPr>
          <p:cNvSpPr txBox="1"/>
          <p:nvPr/>
        </p:nvSpPr>
        <p:spPr>
          <a:xfrm>
            <a:off x="9861413" y="1258691"/>
            <a:ext cx="2064329" cy="1754326"/>
          </a:xfrm>
          <a:prstGeom prst="rect">
            <a:avLst/>
          </a:prstGeom>
          <a:noFill/>
        </p:spPr>
        <p:txBody>
          <a:bodyPr wrap="square" lIns="91440" tIns="45720" rIns="91440" bIns="45720" anchor="t">
            <a:spAutoFit/>
          </a:bodyPr>
          <a:lstStyle/>
          <a:p>
            <a:pPr algn="ctr"/>
            <a:r>
              <a:rPr lang="en-US" dirty="0">
                <a:latin typeface="Calibri"/>
                <a:ea typeface="Calibri" panose="020F0502020204030204" pitchFamily="34" charset="0"/>
                <a:cs typeface="Times New Roman"/>
              </a:rPr>
              <a:t>You can contact</a:t>
            </a:r>
            <a:r>
              <a:rPr lang="en-US" sz="1800" dirty="0">
                <a:effectLst/>
                <a:latin typeface="Calibri"/>
                <a:ea typeface="Calibri" panose="020F0502020204030204" pitchFamily="34" charset="0"/>
                <a:cs typeface="Times New Roman"/>
              </a:rPr>
              <a:t> </a:t>
            </a:r>
            <a:r>
              <a:rPr lang="en-US" dirty="0">
                <a:latin typeface="Calibri"/>
                <a:ea typeface="Calibri" panose="020F0502020204030204" pitchFamily="34" charset="0"/>
                <a:cs typeface="Times New Roman"/>
              </a:rPr>
              <a:t>ME</a:t>
            </a:r>
            <a:r>
              <a:rPr lang="en-US" sz="1800" dirty="0">
                <a:effectLst/>
                <a:latin typeface="Calibri"/>
                <a:ea typeface="Calibri" panose="020F0502020204030204" pitchFamily="34" charset="0"/>
                <a:cs typeface="Times New Roman"/>
              </a:rPr>
              <a:t> to </a:t>
            </a:r>
            <a:r>
              <a:rPr lang="en-US" dirty="0">
                <a:effectLst/>
                <a:ea typeface="Calibri" panose="020F0502020204030204" pitchFamily="34" charset="0"/>
                <a:cs typeface="Times New Roman"/>
              </a:rPr>
              <a:t>discuss further how you can implement </a:t>
            </a:r>
            <a:r>
              <a:rPr lang="en-US" sz="1800" dirty="0">
                <a:effectLst/>
                <a:latin typeface="Calibri"/>
                <a:ea typeface="Calibri" panose="020F0502020204030204" pitchFamily="34" charset="0"/>
                <a:cs typeface="Times New Roman"/>
              </a:rPr>
              <a:t>this within your practice </a:t>
            </a:r>
            <a:endParaRPr lang="en-GB" dirty="0">
              <a:latin typeface="Calibri"/>
              <a:cs typeface="Times New Roman"/>
            </a:endParaRPr>
          </a:p>
        </p:txBody>
      </p:sp>
      <p:pic>
        <p:nvPicPr>
          <p:cNvPr id="1986" name="Picture 1986" descr="Shape&#10;&#10;Description automatically generated">
            <a:extLst>
              <a:ext uri="{FF2B5EF4-FFF2-40B4-BE49-F238E27FC236}">
                <a16:creationId xmlns:a16="http://schemas.microsoft.com/office/drawing/2014/main" id="{A5B182D7-16D0-68FD-73E0-4BD038E7C76F}"/>
              </a:ext>
            </a:extLst>
          </p:cNvPr>
          <p:cNvPicPr>
            <a:picLocks noChangeAspect="1"/>
          </p:cNvPicPr>
          <p:nvPr/>
        </p:nvPicPr>
        <p:blipFill>
          <a:blip r:embed="rId3"/>
          <a:stretch>
            <a:fillRect/>
          </a:stretch>
        </p:blipFill>
        <p:spPr>
          <a:xfrm>
            <a:off x="9737147" y="106287"/>
            <a:ext cx="2258291" cy="3078069"/>
          </a:xfrm>
          <a:prstGeom prst="rect">
            <a:avLst/>
          </a:prstGeom>
        </p:spPr>
      </p:pic>
      <p:pic>
        <p:nvPicPr>
          <p:cNvPr id="1987" name="Picture 1987" descr="A picture containing text, red&#10;&#10;Description automatically generated">
            <a:extLst>
              <a:ext uri="{FF2B5EF4-FFF2-40B4-BE49-F238E27FC236}">
                <a16:creationId xmlns:a16="http://schemas.microsoft.com/office/drawing/2014/main" id="{794CE3B5-BE8A-843A-7249-9692B67C72A7}"/>
              </a:ext>
            </a:extLst>
          </p:cNvPr>
          <p:cNvPicPr>
            <a:picLocks noChangeAspect="1"/>
          </p:cNvPicPr>
          <p:nvPr/>
        </p:nvPicPr>
        <p:blipFill>
          <a:blip r:embed="rId4"/>
          <a:stretch>
            <a:fillRect/>
          </a:stretch>
        </p:blipFill>
        <p:spPr>
          <a:xfrm>
            <a:off x="10506940" y="206086"/>
            <a:ext cx="779319" cy="751610"/>
          </a:xfrm>
          <a:prstGeom prst="rect">
            <a:avLst/>
          </a:prstGeom>
        </p:spPr>
      </p:pic>
      <p:pic>
        <p:nvPicPr>
          <p:cNvPr id="1988" name="Picture 1988" descr="A picture containing text&#10;&#10;Description automatically generated">
            <a:extLst>
              <a:ext uri="{FF2B5EF4-FFF2-40B4-BE49-F238E27FC236}">
                <a16:creationId xmlns:a16="http://schemas.microsoft.com/office/drawing/2014/main" id="{CED36C79-FAC3-F0F7-5D19-CF1A7BD6B32E}"/>
              </a:ext>
            </a:extLst>
          </p:cNvPr>
          <p:cNvPicPr>
            <a:picLocks noChangeAspect="1"/>
          </p:cNvPicPr>
          <p:nvPr/>
        </p:nvPicPr>
        <p:blipFill>
          <a:blip r:embed="rId5"/>
          <a:stretch>
            <a:fillRect/>
          </a:stretch>
        </p:blipFill>
        <p:spPr>
          <a:xfrm>
            <a:off x="10253662" y="892121"/>
            <a:ext cx="1521403" cy="789710"/>
          </a:xfrm>
          <a:prstGeom prst="rect">
            <a:avLst/>
          </a:prstGeom>
        </p:spPr>
      </p:pic>
      <p:graphicFrame>
        <p:nvGraphicFramePr>
          <p:cNvPr id="2858" name="TextBox 5">
            <a:extLst>
              <a:ext uri="{FF2B5EF4-FFF2-40B4-BE49-F238E27FC236}">
                <a16:creationId xmlns:a16="http://schemas.microsoft.com/office/drawing/2014/main" id="{38C64805-62C4-5F49-B139-75672AA7A84C}"/>
              </a:ext>
            </a:extLst>
          </p:cNvPr>
          <p:cNvGraphicFramePr/>
          <p:nvPr>
            <p:extLst>
              <p:ext uri="{D42A27DB-BD31-4B8C-83A1-F6EECF244321}">
                <p14:modId xmlns:p14="http://schemas.microsoft.com/office/powerpoint/2010/main" val="3786013959"/>
              </p:ext>
            </p:extLst>
          </p:nvPr>
        </p:nvGraphicFramePr>
        <p:xfrm>
          <a:off x="647007" y="883735"/>
          <a:ext cx="8583514" cy="54906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2970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C6671E-3EEC-4D0D-B126-E67996EDC8C5}"/>
              </a:ext>
            </a:extLst>
          </p:cNvPr>
          <p:cNvSpPr txBox="1"/>
          <p:nvPr/>
        </p:nvSpPr>
        <p:spPr>
          <a:xfrm>
            <a:off x="704676" y="97910"/>
            <a:ext cx="10581314" cy="523220"/>
          </a:xfrm>
          <a:prstGeom prst="rect">
            <a:avLst/>
          </a:prstGeom>
          <a:noFill/>
        </p:spPr>
        <p:txBody>
          <a:bodyPr wrap="square" rtlCol="0">
            <a:spAutoFit/>
          </a:bodyPr>
          <a:lstStyle/>
          <a:p>
            <a:pPr algn="ctr"/>
            <a:r>
              <a:rPr lang="en-GB" sz="2800" dirty="0">
                <a:solidFill>
                  <a:srgbClr val="49234A"/>
                </a:solidFill>
                <a:latin typeface="Rubik Medium" pitchFamily="2" charset="-79"/>
                <a:ea typeface="+mj-ea"/>
                <a:cs typeface="Rubik Medium" pitchFamily="2" charset="-79"/>
              </a:rPr>
              <a:t>Supportive Tools/self registration:</a:t>
            </a:r>
          </a:p>
        </p:txBody>
      </p:sp>
      <p:pic>
        <p:nvPicPr>
          <p:cNvPr id="5" name="New picture">
            <a:extLst>
              <a:ext uri="{FF2B5EF4-FFF2-40B4-BE49-F238E27FC236}">
                <a16:creationId xmlns:a16="http://schemas.microsoft.com/office/drawing/2014/main" id="{3EFD5F4D-12AA-442A-97C4-4B4AA980B99F}"/>
              </a:ext>
            </a:extLst>
          </p:cNvPr>
          <p:cNvPicPr/>
          <p:nvPr/>
        </p:nvPicPr>
        <p:blipFill rotWithShape="1">
          <a:blip r:embed="rId3"/>
          <a:srcRect l="7431" t="17143" r="65332" b="2585"/>
          <a:stretch/>
        </p:blipFill>
        <p:spPr>
          <a:xfrm>
            <a:off x="906010" y="1175656"/>
            <a:ext cx="3320757" cy="5505061"/>
          </a:xfrm>
          <a:prstGeom prst="rect">
            <a:avLst/>
          </a:prstGeom>
        </p:spPr>
      </p:pic>
      <p:sp>
        <p:nvSpPr>
          <p:cNvPr id="6" name="TextBox 5">
            <a:extLst>
              <a:ext uri="{FF2B5EF4-FFF2-40B4-BE49-F238E27FC236}">
                <a16:creationId xmlns:a16="http://schemas.microsoft.com/office/drawing/2014/main" id="{83D02EE9-9C3B-4C79-85CD-357591E39A2F}"/>
              </a:ext>
            </a:extLst>
          </p:cNvPr>
          <p:cNvSpPr txBox="1"/>
          <p:nvPr/>
        </p:nvSpPr>
        <p:spPr>
          <a:xfrm>
            <a:off x="834664" y="479198"/>
            <a:ext cx="3461103" cy="738664"/>
          </a:xfrm>
          <a:prstGeom prst="rect">
            <a:avLst/>
          </a:prstGeom>
          <a:noFill/>
        </p:spPr>
        <p:txBody>
          <a:bodyPr wrap="square" rtlCol="0">
            <a:spAutoFit/>
          </a:bodyPr>
          <a:lstStyle/>
          <a:p>
            <a:pPr algn="ctr"/>
            <a:r>
              <a:rPr lang="en-GB" sz="1400"/>
              <a:t>Example Text/Letter Wording. </a:t>
            </a:r>
            <a:r>
              <a:rPr lang="en-GB" sz="1400">
                <a:solidFill>
                  <a:srgbClr val="FF0000"/>
                </a:solidFill>
              </a:rPr>
              <a:t>Please make sure to manually input the details highlighted in red for each patient</a:t>
            </a:r>
          </a:p>
        </p:txBody>
      </p:sp>
      <p:sp>
        <p:nvSpPr>
          <p:cNvPr id="7" name="TextBox 6">
            <a:extLst>
              <a:ext uri="{FF2B5EF4-FFF2-40B4-BE49-F238E27FC236}">
                <a16:creationId xmlns:a16="http://schemas.microsoft.com/office/drawing/2014/main" id="{D67A91B3-99FC-422C-AE70-D48214148EC8}"/>
              </a:ext>
            </a:extLst>
          </p:cNvPr>
          <p:cNvSpPr txBox="1"/>
          <p:nvPr/>
        </p:nvSpPr>
        <p:spPr>
          <a:xfrm>
            <a:off x="1339483" y="1802901"/>
            <a:ext cx="2451467" cy="4462760"/>
          </a:xfrm>
          <a:prstGeom prst="rect">
            <a:avLst/>
          </a:prstGeom>
          <a:solidFill>
            <a:schemeClr val="bg1"/>
          </a:solidFill>
        </p:spPr>
        <p:txBody>
          <a:bodyPr wrap="square" rtlCol="0">
            <a:spAutoFit/>
          </a:bodyPr>
          <a:lstStyle/>
          <a:p>
            <a:r>
              <a:rPr lang="en-GB" sz="1600" b="1" u="sng" err="1"/>
              <a:t>SystmOne</a:t>
            </a:r>
            <a:r>
              <a:rPr lang="en-GB" sz="1600" b="1" u="sng"/>
              <a:t> Example</a:t>
            </a:r>
          </a:p>
          <a:p>
            <a:endParaRPr lang="en-GB" sz="1600" b="1" u="sng"/>
          </a:p>
          <a:p>
            <a:r>
              <a:rPr lang="en-GB" sz="1200" b="1" u="sng"/>
              <a:t>Text 1</a:t>
            </a:r>
            <a:endParaRPr lang="en-GB" sz="1200" b="1"/>
          </a:p>
          <a:p>
            <a:r>
              <a:rPr lang="en-GB" sz="1200"/>
              <a:t>A recent blood test shows you have an increased risk of developing Type 2 Diabetes and are eligible to join the NHS Diabetes Prevention Programme. To self refer, please visit the link: </a:t>
            </a:r>
            <a:r>
              <a:rPr lang="en-GB" sz="1200" u="sng">
                <a:hlinkClick r:id="rId4"/>
              </a:rPr>
              <a:t>https://preventing-diabetes.co.uk/referral/</a:t>
            </a:r>
            <a:r>
              <a:rPr lang="en-GB" sz="1200"/>
              <a:t> or call </a:t>
            </a:r>
            <a:r>
              <a:rPr lang="en-GB" sz="1200" err="1"/>
              <a:t>Xyla</a:t>
            </a:r>
            <a:r>
              <a:rPr lang="en-GB" sz="1200"/>
              <a:t> on 0333 577 3010. Please use the information in the following text</a:t>
            </a:r>
          </a:p>
          <a:p>
            <a:r>
              <a:rPr lang="en-GB" sz="1200"/>
              <a:t> </a:t>
            </a:r>
          </a:p>
          <a:p>
            <a:r>
              <a:rPr lang="en-GB" sz="1200" b="1" u="sng"/>
              <a:t>Text 2</a:t>
            </a:r>
            <a:endParaRPr lang="en-GB" sz="1200" b="1"/>
          </a:p>
          <a:p>
            <a:r>
              <a:rPr lang="en-GB" sz="1200"/>
              <a:t>Your latest results are:</a:t>
            </a:r>
          </a:p>
          <a:p>
            <a:r>
              <a:rPr lang="en-GB" sz="1200"/>
              <a:t>HbA1c level: </a:t>
            </a:r>
            <a:r>
              <a:rPr lang="en-GB" sz="1200" err="1">
                <a:solidFill>
                  <a:srgbClr val="FF0000"/>
                </a:solidFill>
              </a:rPr>
              <a:t>XX</a:t>
            </a:r>
            <a:r>
              <a:rPr lang="en-GB" sz="1200" err="1"/>
              <a:t>mmol</a:t>
            </a:r>
            <a:r>
              <a:rPr lang="en-GB" sz="1200"/>
              <a:t>/mol</a:t>
            </a:r>
          </a:p>
          <a:p>
            <a:r>
              <a:rPr lang="en-GB" sz="1200"/>
              <a:t>Sample date: </a:t>
            </a:r>
            <a:r>
              <a:rPr lang="en-GB" sz="1200">
                <a:solidFill>
                  <a:srgbClr val="FF0000"/>
                </a:solidFill>
              </a:rPr>
              <a:t>XX/XX/XX</a:t>
            </a:r>
          </a:p>
          <a:p>
            <a:r>
              <a:rPr lang="en-GB" sz="1200"/>
              <a:t>NHS Number: </a:t>
            </a:r>
            <a:r>
              <a:rPr lang="en-GB" sz="1200">
                <a:solidFill>
                  <a:srgbClr val="FF0000"/>
                </a:solidFill>
              </a:rPr>
              <a:t>XXX </a:t>
            </a:r>
            <a:r>
              <a:rPr lang="en-GB" sz="1200" err="1">
                <a:solidFill>
                  <a:srgbClr val="FF0000"/>
                </a:solidFill>
              </a:rPr>
              <a:t>XXX</a:t>
            </a:r>
            <a:r>
              <a:rPr lang="en-GB" sz="1200">
                <a:solidFill>
                  <a:srgbClr val="FF0000"/>
                </a:solidFill>
              </a:rPr>
              <a:t> XXXX</a:t>
            </a:r>
          </a:p>
          <a:p>
            <a:r>
              <a:rPr lang="en-GB" sz="1200"/>
              <a:t> </a:t>
            </a:r>
          </a:p>
          <a:p>
            <a:r>
              <a:rPr lang="en-GB" sz="1200"/>
              <a:t>If you would like to book a consultation/or call with a member of the practice team to discuss this further, please contact the surgery</a:t>
            </a:r>
          </a:p>
        </p:txBody>
      </p:sp>
      <p:sp>
        <p:nvSpPr>
          <p:cNvPr id="8" name="TextBox 7">
            <a:extLst>
              <a:ext uri="{FF2B5EF4-FFF2-40B4-BE49-F238E27FC236}">
                <a16:creationId xmlns:a16="http://schemas.microsoft.com/office/drawing/2014/main" id="{5114CECF-F9E7-4C85-B2D2-9D9301F3BA33}"/>
              </a:ext>
            </a:extLst>
          </p:cNvPr>
          <p:cNvSpPr txBox="1"/>
          <p:nvPr/>
        </p:nvSpPr>
        <p:spPr>
          <a:xfrm>
            <a:off x="5374548" y="820234"/>
            <a:ext cx="4876801" cy="2154436"/>
          </a:xfrm>
          <a:prstGeom prst="rect">
            <a:avLst/>
          </a:prstGeom>
          <a:solidFill>
            <a:srgbClr val="49234A"/>
          </a:solidFill>
        </p:spPr>
        <p:txBody>
          <a:bodyPr wrap="square" rtlCol="0">
            <a:spAutoFit/>
          </a:bodyPr>
          <a:lstStyle/>
          <a:p>
            <a:r>
              <a:rPr lang="en-GB" b="1" dirty="0">
                <a:solidFill>
                  <a:schemeClr val="bg1"/>
                </a:solidFill>
              </a:rPr>
              <a:t>NHS DPP Support Guide</a:t>
            </a:r>
            <a:endParaRPr lang="en-GB" sz="400" dirty="0">
              <a:solidFill>
                <a:schemeClr val="bg1"/>
              </a:solidFill>
            </a:endParaRPr>
          </a:p>
          <a:p>
            <a:r>
              <a:rPr lang="en-GB" sz="1600" dirty="0">
                <a:solidFill>
                  <a:schemeClr val="bg1"/>
                </a:solidFill>
              </a:rPr>
              <a:t>This guide contains information on:</a:t>
            </a:r>
          </a:p>
          <a:p>
            <a:pPr marL="285750" indent="-285750">
              <a:buFont typeface="Arial" panose="020B0604020202020204" pitchFamily="34" charset="0"/>
              <a:buChar char="•"/>
            </a:pPr>
            <a:r>
              <a:rPr lang="en-GB" sz="1600" dirty="0">
                <a:solidFill>
                  <a:schemeClr val="bg1"/>
                </a:solidFill>
              </a:rPr>
              <a:t>How to submit a direct referral via PRISM</a:t>
            </a:r>
          </a:p>
          <a:p>
            <a:pPr marL="285750" indent="-285750">
              <a:buFont typeface="Arial" panose="020B0604020202020204" pitchFamily="34" charset="0"/>
              <a:buChar char="•"/>
            </a:pPr>
            <a:r>
              <a:rPr lang="en-GB" sz="1600" dirty="0">
                <a:solidFill>
                  <a:schemeClr val="bg1"/>
                </a:solidFill>
              </a:rPr>
              <a:t>What SNOMED codes to add to patient’s record</a:t>
            </a:r>
          </a:p>
          <a:p>
            <a:pPr marL="285750" indent="-285750">
              <a:buFont typeface="Arial" panose="020B0604020202020204" pitchFamily="34" charset="0"/>
              <a:buChar char="•"/>
            </a:pPr>
            <a:r>
              <a:rPr lang="en-GB" sz="1600" dirty="0">
                <a:solidFill>
                  <a:schemeClr val="bg1"/>
                </a:solidFill>
              </a:rPr>
              <a:t>Where to find patient leaflets</a:t>
            </a:r>
          </a:p>
          <a:p>
            <a:pPr marL="285750" indent="-285750">
              <a:buFont typeface="Arial" panose="020B0604020202020204" pitchFamily="34" charset="0"/>
              <a:buChar char="•"/>
            </a:pPr>
            <a:r>
              <a:rPr lang="en-GB" sz="1600" dirty="0">
                <a:solidFill>
                  <a:schemeClr val="bg1"/>
                </a:solidFill>
              </a:rPr>
              <a:t>Patient progress emails format</a:t>
            </a:r>
          </a:p>
          <a:p>
            <a:pPr marL="285750" indent="-285750">
              <a:buFont typeface="Arial" panose="020B0604020202020204" pitchFamily="34" charset="0"/>
              <a:buChar char="•"/>
            </a:pPr>
            <a:r>
              <a:rPr lang="en-GB" sz="1600" dirty="0">
                <a:solidFill>
                  <a:schemeClr val="bg1"/>
                </a:solidFill>
              </a:rPr>
              <a:t>Search information for prediabetes and GDM</a:t>
            </a:r>
          </a:p>
          <a:p>
            <a:pPr marL="285750" indent="-285750">
              <a:buFont typeface="Arial" panose="020B0604020202020204" pitchFamily="34" charset="0"/>
              <a:buChar char="•"/>
            </a:pPr>
            <a:r>
              <a:rPr lang="en-GB" sz="1600" dirty="0">
                <a:solidFill>
                  <a:schemeClr val="bg1"/>
                </a:solidFill>
              </a:rPr>
              <a:t>Templates for bulk letter invitations</a:t>
            </a:r>
          </a:p>
        </p:txBody>
      </p:sp>
      <p:grpSp>
        <p:nvGrpSpPr>
          <p:cNvPr id="14" name="Group 13">
            <a:extLst>
              <a:ext uri="{FF2B5EF4-FFF2-40B4-BE49-F238E27FC236}">
                <a16:creationId xmlns:a16="http://schemas.microsoft.com/office/drawing/2014/main" id="{21D6EEBC-D787-4D77-BB44-20692DD6AE05}"/>
              </a:ext>
            </a:extLst>
          </p:cNvPr>
          <p:cNvGrpSpPr/>
          <p:nvPr/>
        </p:nvGrpSpPr>
        <p:grpSpPr>
          <a:xfrm>
            <a:off x="4692997" y="3066771"/>
            <a:ext cx="7351552" cy="3693319"/>
            <a:chOff x="4770540" y="3164681"/>
            <a:chExt cx="7351552" cy="3693319"/>
          </a:xfrm>
        </p:grpSpPr>
        <p:sp>
          <p:nvSpPr>
            <p:cNvPr id="12" name="TextBox 11">
              <a:extLst>
                <a:ext uri="{FF2B5EF4-FFF2-40B4-BE49-F238E27FC236}">
                  <a16:creationId xmlns:a16="http://schemas.microsoft.com/office/drawing/2014/main" id="{6B3ECF22-0470-4240-BCEC-1656542F8994}"/>
                </a:ext>
              </a:extLst>
            </p:cNvPr>
            <p:cNvSpPr txBox="1"/>
            <p:nvPr/>
          </p:nvSpPr>
          <p:spPr>
            <a:xfrm>
              <a:off x="4770540" y="3164681"/>
              <a:ext cx="7351552" cy="3693319"/>
            </a:xfrm>
            <a:prstGeom prst="rect">
              <a:avLst/>
            </a:prstGeom>
            <a:solidFill>
              <a:schemeClr val="bg1">
                <a:lumMod val="85000"/>
              </a:schemeClr>
            </a:solidFill>
            <a:ln w="19050">
              <a:solidFill>
                <a:schemeClr val="tx1"/>
              </a:solidFill>
            </a:ln>
          </p:spPr>
          <p:txBody>
            <a:bodyPr wrap="square" rtlCol="0">
              <a:spAutoFit/>
            </a:bodyPr>
            <a:lstStyle/>
            <a:p>
              <a:r>
                <a:rPr lang="en-GB" b="1"/>
                <a:t>Patient Leaflet</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pic>
          <p:nvPicPr>
            <p:cNvPr id="11" name="New picture">
              <a:extLst>
                <a:ext uri="{FF2B5EF4-FFF2-40B4-BE49-F238E27FC236}">
                  <a16:creationId xmlns:a16="http://schemas.microsoft.com/office/drawing/2014/main" id="{D3294CD2-3833-4926-9819-B7F2F9A2FFBE}"/>
                </a:ext>
              </a:extLst>
            </p:cNvPr>
            <p:cNvPicPr/>
            <p:nvPr/>
          </p:nvPicPr>
          <p:blipFill rotWithShape="1">
            <a:blip r:embed="rId3"/>
            <a:srcRect l="40460" t="60428" r="31054" b="3487"/>
            <a:stretch/>
          </p:blipFill>
          <p:spPr>
            <a:xfrm>
              <a:off x="4932726" y="4144160"/>
              <a:ext cx="3473043" cy="2474753"/>
            </a:xfrm>
            <a:prstGeom prst="rect">
              <a:avLst/>
            </a:prstGeom>
          </p:spPr>
        </p:pic>
        <p:pic>
          <p:nvPicPr>
            <p:cNvPr id="13" name="New picture">
              <a:extLst>
                <a:ext uri="{FF2B5EF4-FFF2-40B4-BE49-F238E27FC236}">
                  <a16:creationId xmlns:a16="http://schemas.microsoft.com/office/drawing/2014/main" id="{5A32583D-DA05-4788-A023-48581A7A6235}"/>
                </a:ext>
              </a:extLst>
            </p:cNvPr>
            <p:cNvPicPr/>
            <p:nvPr/>
          </p:nvPicPr>
          <p:blipFill rotWithShape="1">
            <a:blip r:embed="rId3"/>
            <a:srcRect l="69026" t="49765" r="2374" b="11960"/>
            <a:stretch/>
          </p:blipFill>
          <p:spPr>
            <a:xfrm>
              <a:off x="8567954" y="3565320"/>
              <a:ext cx="3487025" cy="2624855"/>
            </a:xfrm>
            <a:prstGeom prst="rect">
              <a:avLst/>
            </a:prstGeom>
          </p:spPr>
        </p:pic>
      </p:grpSp>
    </p:spTree>
    <p:extLst>
      <p:ext uri="{BB962C8B-B14F-4D97-AF65-F5344CB8AC3E}">
        <p14:creationId xmlns:p14="http://schemas.microsoft.com/office/powerpoint/2010/main" val="4218983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974F7-D420-417D-8742-5D129B51005E}"/>
              </a:ext>
            </a:extLst>
          </p:cNvPr>
          <p:cNvSpPr txBox="1"/>
          <p:nvPr/>
        </p:nvSpPr>
        <p:spPr>
          <a:xfrm>
            <a:off x="704676" y="284522"/>
            <a:ext cx="10581314" cy="523220"/>
          </a:xfrm>
          <a:prstGeom prst="rect">
            <a:avLst/>
          </a:prstGeom>
          <a:noFill/>
        </p:spPr>
        <p:txBody>
          <a:bodyPr wrap="square" rtlCol="0">
            <a:spAutoFit/>
          </a:bodyPr>
          <a:lstStyle/>
          <a:p>
            <a:pPr algn="ctr"/>
            <a:r>
              <a:rPr lang="en-GB" sz="2800" dirty="0">
                <a:solidFill>
                  <a:srgbClr val="49234A"/>
                </a:solidFill>
                <a:latin typeface="Rubik Medium" pitchFamily="2" charset="-79"/>
                <a:ea typeface="+mj-ea"/>
                <a:cs typeface="Rubik Medium" pitchFamily="2" charset="-79"/>
              </a:rPr>
              <a:t>NHS Diabetes Prevention Programme Best Practice Guide</a:t>
            </a:r>
          </a:p>
        </p:txBody>
      </p:sp>
      <p:graphicFrame>
        <p:nvGraphicFramePr>
          <p:cNvPr id="5" name="Diagram 4">
            <a:extLst>
              <a:ext uri="{FF2B5EF4-FFF2-40B4-BE49-F238E27FC236}">
                <a16:creationId xmlns:a16="http://schemas.microsoft.com/office/drawing/2014/main" id="{9C134B55-D9BF-4AB2-93BE-B5ED407952FE}"/>
              </a:ext>
            </a:extLst>
          </p:cNvPr>
          <p:cNvGraphicFramePr/>
          <p:nvPr>
            <p:extLst>
              <p:ext uri="{D42A27DB-BD31-4B8C-83A1-F6EECF244321}">
                <p14:modId xmlns:p14="http://schemas.microsoft.com/office/powerpoint/2010/main" val="565212698"/>
              </p:ext>
            </p:extLst>
          </p:nvPr>
        </p:nvGraphicFramePr>
        <p:xfrm>
          <a:off x="704676" y="1919996"/>
          <a:ext cx="10283039" cy="465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A5AF07A-8198-4FCB-8FA3-AE3FA5C6088B}"/>
              </a:ext>
            </a:extLst>
          </p:cNvPr>
          <p:cNvSpPr txBox="1"/>
          <p:nvPr/>
        </p:nvSpPr>
        <p:spPr>
          <a:xfrm>
            <a:off x="2509436" y="1484851"/>
            <a:ext cx="7818539" cy="523220"/>
          </a:xfrm>
          <a:prstGeom prst="rect">
            <a:avLst/>
          </a:prstGeom>
          <a:noFill/>
        </p:spPr>
        <p:txBody>
          <a:bodyPr wrap="square" rtlCol="0">
            <a:spAutoFit/>
          </a:bodyPr>
          <a:lstStyle/>
          <a:p>
            <a:pPr algn="ctr"/>
            <a:r>
              <a:rPr lang="en-GB" sz="2800" b="1" dirty="0"/>
              <a:t>Following Up</a:t>
            </a:r>
          </a:p>
        </p:txBody>
      </p:sp>
    </p:spTree>
    <p:extLst>
      <p:ext uri="{BB962C8B-B14F-4D97-AF65-F5344CB8AC3E}">
        <p14:creationId xmlns:p14="http://schemas.microsoft.com/office/powerpoint/2010/main" val="4088384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66ED-67FE-4405-99FA-F9271555D227}"/>
              </a:ext>
            </a:extLst>
          </p:cNvPr>
          <p:cNvSpPr>
            <a:spLocks noGrp="1"/>
          </p:cNvSpPr>
          <p:nvPr>
            <p:ph type="title"/>
          </p:nvPr>
        </p:nvSpPr>
        <p:spPr>
          <a:xfrm>
            <a:off x="281610" y="2432118"/>
            <a:ext cx="5067004" cy="1136702"/>
          </a:xfrm>
        </p:spPr>
        <p:txBody>
          <a:bodyPr>
            <a:noAutofit/>
          </a:bodyPr>
          <a:lstStyle/>
          <a:p>
            <a:pPr marL="0" indent="0" fontAlgn="base"/>
            <a:r>
              <a:rPr lang="en-US" sz="3600" b="1">
                <a:solidFill>
                  <a:schemeClr val="bg1"/>
                </a:solidFill>
                <a:latin typeface="Rubik" pitchFamily="2" charset="-79"/>
                <a:cs typeface="Rubik" pitchFamily="2" charset="-79"/>
              </a:rPr>
              <a:t>How can we support?</a:t>
            </a:r>
          </a:p>
        </p:txBody>
      </p:sp>
      <p:sp>
        <p:nvSpPr>
          <p:cNvPr id="3" name="Text Placeholder 2">
            <a:extLst>
              <a:ext uri="{FF2B5EF4-FFF2-40B4-BE49-F238E27FC236}">
                <a16:creationId xmlns:a16="http://schemas.microsoft.com/office/drawing/2014/main" id="{BEA06813-2D95-471E-A5E3-9CAC7695F6E9}"/>
              </a:ext>
            </a:extLst>
          </p:cNvPr>
          <p:cNvSpPr>
            <a:spLocks noGrp="1"/>
          </p:cNvSpPr>
          <p:nvPr>
            <p:ph type="body" idx="1"/>
          </p:nvPr>
        </p:nvSpPr>
        <p:spPr>
          <a:xfrm>
            <a:off x="281609" y="3584614"/>
            <a:ext cx="6944691" cy="1517483"/>
          </a:xfrm>
        </p:spPr>
        <p:txBody>
          <a:bodyPr>
            <a:noAutofit/>
          </a:bodyPr>
          <a:lstStyle/>
          <a:p>
            <a:r>
              <a:rPr lang="en-GB" sz="2000">
                <a:solidFill>
                  <a:schemeClr val="bg1"/>
                </a:solidFill>
                <a:latin typeface="Rubik" pitchFamily="2" charset="-79"/>
                <a:cs typeface="Rubik" pitchFamily="2" charset="-79"/>
              </a:rPr>
              <a:t>What support can we provide to Primary Care?</a:t>
            </a:r>
          </a:p>
        </p:txBody>
      </p:sp>
      <p:sp>
        <p:nvSpPr>
          <p:cNvPr id="4" name="Footer Placeholder 3">
            <a:extLst>
              <a:ext uri="{FF2B5EF4-FFF2-40B4-BE49-F238E27FC236}">
                <a16:creationId xmlns:a16="http://schemas.microsoft.com/office/drawing/2014/main" id="{5EA2178C-14A8-45C6-AA92-868E451DD2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Xyla Health &amp; Wellbeing</a:t>
            </a:r>
          </a:p>
        </p:txBody>
      </p:sp>
      <p:sp>
        <p:nvSpPr>
          <p:cNvPr id="5" name="Slide Number Placeholder 4">
            <a:extLst>
              <a:ext uri="{FF2B5EF4-FFF2-40B4-BE49-F238E27FC236}">
                <a16:creationId xmlns:a16="http://schemas.microsoft.com/office/drawing/2014/main" id="{CA1F337D-C6B9-4676-8C28-9353B9E0B15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7E1D6-C31A-4E97-86ED-2591DCD76DD1}" type="slidenum">
              <a:rPr kumimoji="0" lang="en-GB"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297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B43059A-9E2D-4732-BE29-8720F8C9EB55}"/>
              </a:ext>
            </a:extLst>
          </p:cNvPr>
          <p:cNvSpPr txBox="1">
            <a:spLocks/>
          </p:cNvSpPr>
          <p:nvPr/>
        </p:nvSpPr>
        <p:spPr>
          <a:xfrm>
            <a:off x="421539" y="1145628"/>
            <a:ext cx="9439153" cy="500291"/>
          </a:xfrm>
          <a:prstGeom prst="rect">
            <a:avLst/>
          </a:prstGeom>
        </p:spPr>
        <p:txBody>
          <a:bodyPr>
            <a:noAutofit/>
          </a:bodyPr>
          <a:lstStyle>
            <a:lvl1pPr algn="l" defTabSz="914400" rtl="0" eaLnBrk="1" latinLnBrk="0" hangingPunct="1">
              <a:lnSpc>
                <a:spcPct val="90000"/>
              </a:lnSpc>
              <a:spcBef>
                <a:spcPct val="0"/>
              </a:spcBef>
              <a:buNone/>
              <a:defRPr sz="2000" kern="1200">
                <a:solidFill>
                  <a:srgbClr val="49234A"/>
                </a:solidFill>
                <a:latin typeface="Calibri" panose="020F0502020204030204" pitchFamily="34" charset="0"/>
                <a:ea typeface="+mj-ea"/>
                <a:cs typeface="Calibri" panose="020F050202020403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lang="en-US" sz="3200" dirty="0">
                <a:latin typeface="Rubik Medium" pitchFamily="2" charset="-79"/>
                <a:cs typeface="Rubik Medium" pitchFamily="2" charset="-79"/>
              </a:rPr>
              <a:t>Supporting Primary Care – </a:t>
            </a:r>
            <a:r>
              <a:rPr lang="en-US" sz="3200" dirty="0" err="1">
                <a:latin typeface="Rubik Medium" pitchFamily="2" charset="-79"/>
                <a:cs typeface="Rubik Medium" pitchFamily="2" charset="-79"/>
              </a:rPr>
              <a:t>eg</a:t>
            </a:r>
            <a:r>
              <a:rPr lang="en-US" sz="3200" dirty="0">
                <a:latin typeface="Rubik Medium" pitchFamily="2" charset="-79"/>
                <a:cs typeface="Rubik Medium" pitchFamily="2" charset="-79"/>
              </a:rPr>
              <a:t> HCA Pilot </a:t>
            </a:r>
            <a:r>
              <a:rPr lang="en-US" sz="3200" dirty="0" err="1">
                <a:latin typeface="Rubik Medium" pitchFamily="2" charset="-79"/>
                <a:cs typeface="Rubik Medium" pitchFamily="2" charset="-79"/>
              </a:rPr>
              <a:t>etc</a:t>
            </a:r>
            <a:r>
              <a:rPr lang="en-US" sz="3200" dirty="0">
                <a:latin typeface="Rubik Medium" pitchFamily="2" charset="-79"/>
                <a:cs typeface="Rubik Medium" pitchFamily="2" charset="-79"/>
              </a:rPr>
              <a:t> </a:t>
            </a:r>
            <a:endParaRPr kumimoji="0" lang="en-US" sz="3200" b="0" i="0" u="none" strike="noStrike" kern="1200" cap="none" spc="0" normalizeH="0" baseline="0" noProof="0" dirty="0">
              <a:ln>
                <a:noFill/>
              </a:ln>
              <a:solidFill>
                <a:srgbClr val="49234A"/>
              </a:solidFill>
              <a:effectLst/>
              <a:uLnTx/>
              <a:uFillTx/>
              <a:latin typeface="Rubik Medium" pitchFamily="2" charset="-79"/>
              <a:cs typeface="Rubik Medium" pitchFamily="2" charset="-79"/>
            </a:endParaRPr>
          </a:p>
        </p:txBody>
      </p:sp>
      <p:grpSp>
        <p:nvGrpSpPr>
          <p:cNvPr id="3" name="Group 2">
            <a:extLst>
              <a:ext uri="{FF2B5EF4-FFF2-40B4-BE49-F238E27FC236}">
                <a16:creationId xmlns:a16="http://schemas.microsoft.com/office/drawing/2014/main" id="{5083593D-5A39-4E3A-A036-CD07D503275A}"/>
              </a:ext>
            </a:extLst>
          </p:cNvPr>
          <p:cNvGrpSpPr/>
          <p:nvPr/>
        </p:nvGrpSpPr>
        <p:grpSpPr>
          <a:xfrm>
            <a:off x="4171376" y="2006379"/>
            <a:ext cx="3849247" cy="4165599"/>
            <a:chOff x="4242421" y="2150533"/>
            <a:chExt cx="3849247" cy="4165599"/>
          </a:xfrm>
        </p:grpSpPr>
        <p:sp>
          <p:nvSpPr>
            <p:cNvPr id="11" name="Rectangle 10">
              <a:extLst>
                <a:ext uri="{FF2B5EF4-FFF2-40B4-BE49-F238E27FC236}">
                  <a16:creationId xmlns:a16="http://schemas.microsoft.com/office/drawing/2014/main" id="{B89DA3E2-7A78-4BAE-B364-6DBB6656C4EA}"/>
                </a:ext>
              </a:extLst>
            </p:cNvPr>
            <p:cNvSpPr/>
            <p:nvPr/>
          </p:nvSpPr>
          <p:spPr>
            <a:xfrm>
              <a:off x="4242421" y="2150533"/>
              <a:ext cx="3849247" cy="4165599"/>
            </a:xfrm>
            <a:prstGeom prst="rect">
              <a:avLst/>
            </a:prstGeom>
            <a:solidFill>
              <a:srgbClr val="F2B4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E3E0"/>
                </a:solidFill>
                <a:effectLst/>
                <a:uLnTx/>
                <a:uFillTx/>
                <a:latin typeface="Rubik" pitchFamily="2" charset="-79"/>
                <a:cs typeface="Rubik" pitchFamily="2" charset="-79"/>
              </a:endParaRPr>
            </a:p>
          </p:txBody>
        </p:sp>
        <p:sp>
          <p:nvSpPr>
            <p:cNvPr id="19" name="Text Placeholder 38">
              <a:extLst>
                <a:ext uri="{FF2B5EF4-FFF2-40B4-BE49-F238E27FC236}">
                  <a16:creationId xmlns:a16="http://schemas.microsoft.com/office/drawing/2014/main" id="{181E4326-88F4-41AB-A0CA-BBFCBCF2BFE6}"/>
                </a:ext>
              </a:extLst>
            </p:cNvPr>
            <p:cNvSpPr txBox="1">
              <a:spLocks/>
            </p:cNvSpPr>
            <p:nvPr/>
          </p:nvSpPr>
          <p:spPr>
            <a:xfrm>
              <a:off x="4322219" y="2363217"/>
              <a:ext cx="3629991" cy="395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a:latin typeface="Rubik" pitchFamily="2" charset="-79"/>
                  <a:cs typeface="Rubik" pitchFamily="2" charset="-79"/>
                </a:rPr>
                <a:t>Advice</a:t>
              </a:r>
              <a:endParaRPr kumimoji="0" lang="en-GB" sz="1800" i="0" u="none" strike="noStrike" kern="1200" cap="none" spc="0" normalizeH="0" baseline="0" noProof="0">
                <a:ln>
                  <a:noFill/>
                </a:ln>
                <a:solidFill>
                  <a:srgbClr val="49234A"/>
                </a:solidFill>
                <a:effectLst/>
                <a:uLnTx/>
                <a:uFillTx/>
                <a:latin typeface="Rubik" pitchFamily="2" charset="-79"/>
                <a:cs typeface="Rubik" pitchFamily="2" charset="-79"/>
              </a:endParaRPr>
            </a:p>
          </p:txBody>
        </p:sp>
        <p:sp>
          <p:nvSpPr>
            <p:cNvPr id="27" name="Rectangle 26">
              <a:extLst>
                <a:ext uri="{FF2B5EF4-FFF2-40B4-BE49-F238E27FC236}">
                  <a16:creationId xmlns:a16="http://schemas.microsoft.com/office/drawing/2014/main" id="{1F08D1BB-4908-4B97-9535-AAAB1D3E3167}"/>
                </a:ext>
              </a:extLst>
            </p:cNvPr>
            <p:cNvSpPr/>
            <p:nvPr/>
          </p:nvSpPr>
          <p:spPr>
            <a:xfrm flipV="1">
              <a:off x="4409167" y="2971913"/>
              <a:ext cx="3515757" cy="45719"/>
            </a:xfrm>
            <a:prstGeom prst="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B092"/>
                </a:solidFill>
                <a:effectLst/>
                <a:uLnTx/>
                <a:uFillTx/>
                <a:latin typeface="Rubik" pitchFamily="2" charset="-79"/>
                <a:cs typeface="Rubik" pitchFamily="2" charset="-79"/>
              </a:endParaRPr>
            </a:p>
          </p:txBody>
        </p:sp>
      </p:grpSp>
      <p:grpSp>
        <p:nvGrpSpPr>
          <p:cNvPr id="2" name="Group 1">
            <a:extLst>
              <a:ext uri="{FF2B5EF4-FFF2-40B4-BE49-F238E27FC236}">
                <a16:creationId xmlns:a16="http://schemas.microsoft.com/office/drawing/2014/main" id="{FC6B66F3-C997-4553-8697-5921C7CE8182}"/>
              </a:ext>
            </a:extLst>
          </p:cNvPr>
          <p:cNvGrpSpPr/>
          <p:nvPr/>
        </p:nvGrpSpPr>
        <p:grpSpPr>
          <a:xfrm>
            <a:off x="161961" y="2006379"/>
            <a:ext cx="3849247" cy="4165599"/>
            <a:chOff x="165947" y="2150533"/>
            <a:chExt cx="3849247" cy="4165599"/>
          </a:xfrm>
        </p:grpSpPr>
        <p:sp>
          <p:nvSpPr>
            <p:cNvPr id="15" name="Rectangle 14">
              <a:extLst>
                <a:ext uri="{FF2B5EF4-FFF2-40B4-BE49-F238E27FC236}">
                  <a16:creationId xmlns:a16="http://schemas.microsoft.com/office/drawing/2014/main" id="{04D21206-05BE-4E88-BA81-65D78BB25B9C}"/>
                </a:ext>
              </a:extLst>
            </p:cNvPr>
            <p:cNvSpPr/>
            <p:nvPr/>
          </p:nvSpPr>
          <p:spPr>
            <a:xfrm>
              <a:off x="165947" y="2150533"/>
              <a:ext cx="3849247" cy="4165599"/>
            </a:xfrm>
            <a:prstGeom prst="rect">
              <a:avLst/>
            </a:prstGeom>
            <a:solidFill>
              <a:srgbClr val="F2B4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E3E0"/>
                </a:solidFill>
                <a:effectLst/>
                <a:uLnTx/>
                <a:uFillTx/>
                <a:latin typeface="Rubik" pitchFamily="2" charset="-79"/>
                <a:cs typeface="Rubik" pitchFamily="2" charset="-79"/>
              </a:endParaRPr>
            </a:p>
          </p:txBody>
        </p:sp>
        <p:sp>
          <p:nvSpPr>
            <p:cNvPr id="20" name="Rectangle 19">
              <a:extLst>
                <a:ext uri="{FF2B5EF4-FFF2-40B4-BE49-F238E27FC236}">
                  <a16:creationId xmlns:a16="http://schemas.microsoft.com/office/drawing/2014/main" id="{F81326E8-9E7E-4F35-A151-227BC697E856}"/>
                </a:ext>
              </a:extLst>
            </p:cNvPr>
            <p:cNvSpPr/>
            <p:nvPr/>
          </p:nvSpPr>
          <p:spPr>
            <a:xfrm flipV="1">
              <a:off x="320277" y="2971913"/>
              <a:ext cx="3515757" cy="45719"/>
            </a:xfrm>
            <a:prstGeom prst="rect">
              <a:avLst/>
            </a:prstGeom>
            <a:solidFill>
              <a:srgbClr val="E2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ubik" pitchFamily="2" charset="-79"/>
                <a:cs typeface="Rubik" pitchFamily="2" charset="-79"/>
              </a:endParaRPr>
            </a:p>
          </p:txBody>
        </p:sp>
        <p:sp>
          <p:nvSpPr>
            <p:cNvPr id="22" name="Text Placeholder 38">
              <a:extLst>
                <a:ext uri="{FF2B5EF4-FFF2-40B4-BE49-F238E27FC236}">
                  <a16:creationId xmlns:a16="http://schemas.microsoft.com/office/drawing/2014/main" id="{40613C78-F1FC-47C6-912B-06F835E594E4}"/>
                </a:ext>
              </a:extLst>
            </p:cNvPr>
            <p:cNvSpPr txBox="1">
              <a:spLocks/>
            </p:cNvSpPr>
            <p:nvPr/>
          </p:nvSpPr>
          <p:spPr>
            <a:xfrm>
              <a:off x="165947" y="2314386"/>
              <a:ext cx="3629991" cy="386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9234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a:latin typeface="Rubik" pitchFamily="2" charset="-79"/>
                  <a:cs typeface="Rubik" pitchFamily="2" charset="-79"/>
                </a:rPr>
                <a:t>Resources</a:t>
              </a:r>
            </a:p>
          </p:txBody>
        </p:sp>
      </p:grpSp>
      <p:sp>
        <p:nvSpPr>
          <p:cNvPr id="29" name="Text Placeholder 43">
            <a:extLst>
              <a:ext uri="{FF2B5EF4-FFF2-40B4-BE49-F238E27FC236}">
                <a16:creationId xmlns:a16="http://schemas.microsoft.com/office/drawing/2014/main" id="{C1E39342-5E00-40F4-BB52-FADB0A6CF06F}"/>
              </a:ext>
            </a:extLst>
          </p:cNvPr>
          <p:cNvSpPr txBox="1">
            <a:spLocks/>
          </p:cNvSpPr>
          <p:nvPr/>
        </p:nvSpPr>
        <p:spPr>
          <a:xfrm>
            <a:off x="377576" y="2980279"/>
            <a:ext cx="3388460" cy="3084898"/>
          </a:xfrm>
          <a:prstGeom prst="rect">
            <a:avLst/>
          </a:prstGeom>
          <a:ln>
            <a:noFill/>
          </a:ln>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51641"/>
                </a:solidFill>
                <a:latin typeface="Museo Sans 3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1F3043"/>
                </a:solidFill>
                <a:latin typeface="Museo Sans 300" panose="0200000000000000000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1F3043"/>
                </a:solidFill>
                <a:latin typeface="Museo Sans 300" panose="0200000000000000000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
            </a:pPr>
            <a:r>
              <a:rPr lang="en-GB" sz="1500" dirty="0">
                <a:solidFill>
                  <a:srgbClr val="49234A"/>
                </a:solidFill>
                <a:latin typeface="Rubik" pitchFamily="2" charset="-79"/>
                <a:cs typeface="Rubik"/>
              </a:rPr>
              <a:t>Clinical Systems support guide</a:t>
            </a:r>
            <a:endParaRPr lang="en-US" sz="1500" dirty="0">
              <a:latin typeface="Rubik" pitchFamily="2" charset="-79"/>
              <a:cs typeface="Rubik"/>
            </a:endParaRPr>
          </a:p>
          <a:p>
            <a:pPr marL="800100" lvl="1">
              <a:buFont typeface="Wingdings" panose="05000000000000000000" pitchFamily="2" charset="2"/>
              <a:buChar char="§"/>
            </a:pPr>
            <a:r>
              <a:rPr lang="en-GB" sz="1500" dirty="0">
                <a:solidFill>
                  <a:srgbClr val="49234A"/>
                </a:solidFill>
                <a:latin typeface="Rubik" pitchFamily="2" charset="-79"/>
                <a:cs typeface="Rubik"/>
              </a:rPr>
              <a:t>How to complete direct referral</a:t>
            </a:r>
          </a:p>
          <a:p>
            <a:pPr marL="800100" lvl="1">
              <a:buFont typeface="Wingdings" panose="05000000000000000000" pitchFamily="2" charset="2"/>
              <a:buChar char="§"/>
            </a:pPr>
            <a:r>
              <a:rPr lang="en-GB" sz="1500" dirty="0">
                <a:solidFill>
                  <a:srgbClr val="49234A"/>
                </a:solidFill>
                <a:latin typeface="Rubik" pitchFamily="2" charset="-79"/>
                <a:cs typeface="Rubik"/>
              </a:rPr>
              <a:t>How to keep patient coding up to date</a:t>
            </a:r>
          </a:p>
          <a:p>
            <a:pPr marL="800100" lvl="1">
              <a:buFont typeface="Wingdings" panose="05000000000000000000" pitchFamily="2" charset="2"/>
              <a:buChar char="§"/>
            </a:pPr>
            <a:r>
              <a:rPr lang="en-GB" sz="1500" dirty="0">
                <a:solidFill>
                  <a:srgbClr val="49234A"/>
                </a:solidFill>
                <a:latin typeface="Rubik" pitchFamily="2" charset="-79"/>
                <a:cs typeface="Rubik"/>
              </a:rPr>
              <a:t>Where to find leaflets</a:t>
            </a:r>
          </a:p>
          <a:p>
            <a:pPr marL="342900" indent="-342900">
              <a:buFont typeface="Wingdings" panose="05000000000000000000" pitchFamily="2" charset="2"/>
              <a:buChar char="§"/>
            </a:pPr>
            <a:r>
              <a:rPr lang="en-GB" sz="1500" dirty="0" err="1">
                <a:solidFill>
                  <a:srgbClr val="49234A"/>
                </a:solidFill>
                <a:latin typeface="Rubik" pitchFamily="2" charset="-79"/>
                <a:cs typeface="Rubik"/>
              </a:rPr>
              <a:t>SystmOne</a:t>
            </a:r>
            <a:r>
              <a:rPr lang="en-GB" sz="1500" dirty="0">
                <a:solidFill>
                  <a:srgbClr val="49234A"/>
                </a:solidFill>
                <a:latin typeface="Rubik" pitchFamily="2" charset="-79"/>
                <a:cs typeface="Rubik"/>
              </a:rPr>
              <a:t> Protocol</a:t>
            </a:r>
            <a:endParaRPr lang="en-GB" sz="1500" dirty="0">
              <a:latin typeface="Rubik" pitchFamily="2" charset="-79"/>
              <a:cs typeface="Rubik"/>
            </a:endParaRPr>
          </a:p>
          <a:p>
            <a:pPr marL="342900" indent="-342900">
              <a:buFont typeface="Wingdings" panose="05000000000000000000" pitchFamily="2" charset="2"/>
              <a:buChar char="§"/>
            </a:pPr>
            <a:r>
              <a:rPr lang="en-GB" sz="1500" dirty="0">
                <a:solidFill>
                  <a:srgbClr val="49234A"/>
                </a:solidFill>
                <a:latin typeface="Rubik" pitchFamily="2" charset="-79"/>
                <a:cs typeface="Rubik"/>
              </a:rPr>
              <a:t>Waiting room poster</a:t>
            </a:r>
          </a:p>
          <a:p>
            <a:pPr marL="342900" indent="-342900">
              <a:buFont typeface="Wingdings" panose="05000000000000000000" pitchFamily="2" charset="2"/>
              <a:buChar char="§"/>
            </a:pPr>
            <a:r>
              <a:rPr lang="en-GB" sz="1500" dirty="0">
                <a:solidFill>
                  <a:srgbClr val="49234A"/>
                </a:solidFill>
                <a:latin typeface="Rubik" pitchFamily="2" charset="-79"/>
                <a:cs typeface="Rubik"/>
              </a:rPr>
              <a:t>Waiting room video</a:t>
            </a:r>
          </a:p>
          <a:p>
            <a:pPr marL="342900" indent="-342900">
              <a:buFont typeface="Wingdings" panose="05000000000000000000" pitchFamily="2" charset="2"/>
              <a:buChar char="§"/>
            </a:pPr>
            <a:r>
              <a:rPr lang="en-GB" sz="1500" dirty="0">
                <a:solidFill>
                  <a:srgbClr val="49234A"/>
                </a:solidFill>
                <a:latin typeface="Rubik" pitchFamily="2" charset="-79"/>
                <a:cs typeface="Rubik"/>
              </a:rPr>
              <a:t>PDF leaflets</a:t>
            </a:r>
          </a:p>
          <a:p>
            <a:pPr marL="342900" indent="-342900">
              <a:buFont typeface="Wingdings" panose="05000000000000000000" pitchFamily="2" charset="2"/>
              <a:buChar char="§"/>
            </a:pPr>
            <a:r>
              <a:rPr lang="en-GB" sz="1500" dirty="0">
                <a:solidFill>
                  <a:srgbClr val="49234A"/>
                </a:solidFill>
                <a:latin typeface="Rubik" pitchFamily="2" charset="-79"/>
                <a:cs typeface="Rubik"/>
              </a:rPr>
              <a:t>Group Consultations</a:t>
            </a:r>
            <a:endParaRPr lang="en-GB" sz="1500" dirty="0">
              <a:solidFill>
                <a:srgbClr val="49234A"/>
              </a:solidFill>
              <a:latin typeface="Rubik" pitchFamily="2" charset="-79"/>
              <a:cs typeface="Rubik" pitchFamily="2" charset="-79"/>
            </a:endParaRPr>
          </a:p>
          <a:p>
            <a:pPr marL="285750" indent="-285750">
              <a:buFont typeface="Arial" panose="020B0604020202020204" pitchFamily="34" charset="0"/>
              <a:buChar char="•"/>
            </a:pPr>
            <a:endParaRPr lang="en-GB" sz="1500" dirty="0">
              <a:solidFill>
                <a:srgbClr val="49234A"/>
              </a:solidFill>
              <a:latin typeface="Rubik" pitchFamily="2" charset="-79"/>
              <a:cs typeface="Rubik" pitchFamily="2" charset="-79"/>
            </a:endParaRPr>
          </a:p>
          <a:p>
            <a:pPr marL="285750" indent="-285750">
              <a:buFont typeface="Arial" panose="020B0604020202020204" pitchFamily="34" charset="0"/>
              <a:buChar char="•"/>
            </a:pPr>
            <a:endParaRPr lang="en-GB" sz="1500" dirty="0">
              <a:solidFill>
                <a:srgbClr val="49234A"/>
              </a:solidFill>
              <a:latin typeface="Rubik" pitchFamily="2" charset="-79"/>
              <a:cs typeface="Rubik" pitchFamily="2" charset="-79"/>
            </a:endParaRPr>
          </a:p>
          <a:p>
            <a:pPr marL="285750" indent="-285750">
              <a:buFont typeface="Arial" panose="020B0604020202020204" pitchFamily="34" charset="0"/>
              <a:buChar char="•"/>
            </a:pPr>
            <a:endParaRPr lang="en-GB" sz="1500" dirty="0">
              <a:solidFill>
                <a:srgbClr val="49234A"/>
              </a:solidFill>
              <a:latin typeface="Rubik" pitchFamily="2" charset="-79"/>
              <a:cs typeface="Rubik" pitchFamily="2" charset="-79"/>
            </a:endParaRPr>
          </a:p>
          <a:p>
            <a:pPr marL="285750" indent="-285750">
              <a:buFont typeface="Arial" panose="020B0604020202020204" pitchFamily="34" charset="0"/>
              <a:buChar char="•"/>
            </a:pPr>
            <a:endParaRPr lang="en-GB" sz="1500" dirty="0">
              <a:solidFill>
                <a:srgbClr val="49234A"/>
              </a:solidFill>
              <a:latin typeface="Rubik" pitchFamily="2" charset="-79"/>
              <a:cs typeface="Rubik" pitchFamily="2" charset="-79"/>
            </a:endParaRPr>
          </a:p>
          <a:p>
            <a:pPr marL="285750" indent="-285750">
              <a:buFont typeface="Arial" panose="020B0604020202020204" pitchFamily="34" charset="0"/>
              <a:buChar char="•"/>
            </a:pPr>
            <a:endParaRPr lang="en-GB" sz="1500" dirty="0">
              <a:solidFill>
                <a:srgbClr val="49234A"/>
              </a:solidFill>
              <a:latin typeface="Rubik" pitchFamily="2" charset="-79"/>
              <a:cs typeface="Rubik" pitchFamily="2" charset="-79"/>
            </a:endParaRPr>
          </a:p>
        </p:txBody>
      </p:sp>
      <p:sp>
        <p:nvSpPr>
          <p:cNvPr id="31" name="Text Placeholder 43">
            <a:extLst>
              <a:ext uri="{FF2B5EF4-FFF2-40B4-BE49-F238E27FC236}">
                <a16:creationId xmlns:a16="http://schemas.microsoft.com/office/drawing/2014/main" id="{29A908C7-37BD-4209-B8E6-19415FDCA083}"/>
              </a:ext>
            </a:extLst>
          </p:cNvPr>
          <p:cNvSpPr txBox="1">
            <a:spLocks/>
          </p:cNvSpPr>
          <p:nvPr/>
        </p:nvSpPr>
        <p:spPr>
          <a:xfrm>
            <a:off x="4405518" y="2927198"/>
            <a:ext cx="3388460" cy="3084898"/>
          </a:xfrm>
          <a:prstGeom prst="rect">
            <a:avLst/>
          </a:prstGeom>
          <a:ln>
            <a:no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51641"/>
                </a:solidFill>
                <a:latin typeface="Museo Sans 3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1F3043"/>
                </a:solidFill>
                <a:latin typeface="Museo Sans 300" panose="0200000000000000000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1F3043"/>
                </a:solidFill>
                <a:latin typeface="Museo Sans 300" panose="0200000000000000000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Wingdings" panose="05000000000000000000" pitchFamily="2" charset="2"/>
              <a:buChar char="§"/>
            </a:pPr>
            <a:r>
              <a:rPr lang="en-GB" sz="1500" dirty="0">
                <a:solidFill>
                  <a:srgbClr val="49234A"/>
                </a:solidFill>
                <a:latin typeface="Rubik" pitchFamily="2" charset="-79"/>
                <a:cs typeface="Rubik"/>
              </a:rPr>
              <a:t>Support in overcoming barriers</a:t>
            </a:r>
            <a:endParaRPr lang="en-US" dirty="0">
              <a:cs typeface="Rubik"/>
            </a:endParaRPr>
          </a:p>
          <a:p>
            <a:pPr marL="285750" indent="-285750">
              <a:buFont typeface="Wingdings" panose="05000000000000000000" pitchFamily="2" charset="2"/>
              <a:buChar char="§"/>
            </a:pPr>
            <a:r>
              <a:rPr lang="en-GB" sz="1500" dirty="0">
                <a:solidFill>
                  <a:srgbClr val="49234A"/>
                </a:solidFill>
                <a:latin typeface="Rubik" pitchFamily="2" charset="-79"/>
                <a:cs typeface="Rubik" pitchFamily="2" charset="-79"/>
              </a:rPr>
              <a:t>Share best practice – what's worked well in other practices</a:t>
            </a:r>
          </a:p>
        </p:txBody>
      </p:sp>
      <p:grpSp>
        <p:nvGrpSpPr>
          <p:cNvPr id="4" name="Group 3">
            <a:extLst>
              <a:ext uri="{FF2B5EF4-FFF2-40B4-BE49-F238E27FC236}">
                <a16:creationId xmlns:a16="http://schemas.microsoft.com/office/drawing/2014/main" id="{0CB0EAB3-E7A5-DFFA-0C4D-55E82A52B384}"/>
              </a:ext>
            </a:extLst>
          </p:cNvPr>
          <p:cNvGrpSpPr/>
          <p:nvPr/>
        </p:nvGrpSpPr>
        <p:grpSpPr>
          <a:xfrm>
            <a:off x="8187369" y="2006379"/>
            <a:ext cx="3849247" cy="4165599"/>
            <a:chOff x="8184777" y="2154765"/>
            <a:chExt cx="3849247" cy="4165599"/>
          </a:xfrm>
        </p:grpSpPr>
        <p:sp>
          <p:nvSpPr>
            <p:cNvPr id="5" name="Rectangle 4">
              <a:extLst>
                <a:ext uri="{FF2B5EF4-FFF2-40B4-BE49-F238E27FC236}">
                  <a16:creationId xmlns:a16="http://schemas.microsoft.com/office/drawing/2014/main" id="{A4DBEF00-87B2-B804-B637-7B0E7C78F4DF}"/>
                </a:ext>
              </a:extLst>
            </p:cNvPr>
            <p:cNvSpPr/>
            <p:nvPr/>
          </p:nvSpPr>
          <p:spPr>
            <a:xfrm>
              <a:off x="8184777" y="2154765"/>
              <a:ext cx="3849247" cy="4165599"/>
            </a:xfrm>
            <a:prstGeom prst="rect">
              <a:avLst/>
            </a:prstGeom>
            <a:solidFill>
              <a:srgbClr val="F2B4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E3E0"/>
                </a:solidFill>
                <a:effectLst/>
                <a:uLnTx/>
                <a:uFillTx/>
                <a:latin typeface="Rubik" pitchFamily="2" charset="-79"/>
                <a:cs typeface="Rubik" pitchFamily="2" charset="-79"/>
              </a:endParaRPr>
            </a:p>
          </p:txBody>
        </p:sp>
        <p:sp>
          <p:nvSpPr>
            <p:cNvPr id="6" name="Text Placeholder 36">
              <a:extLst>
                <a:ext uri="{FF2B5EF4-FFF2-40B4-BE49-F238E27FC236}">
                  <a16:creationId xmlns:a16="http://schemas.microsoft.com/office/drawing/2014/main" id="{5411E253-1170-D655-D274-F0DEC444B047}"/>
                </a:ext>
              </a:extLst>
            </p:cNvPr>
            <p:cNvSpPr txBox="1">
              <a:spLocks/>
            </p:cNvSpPr>
            <p:nvPr/>
          </p:nvSpPr>
          <p:spPr>
            <a:xfrm>
              <a:off x="8306027" y="2201185"/>
              <a:ext cx="3629991" cy="601824"/>
            </a:xfrm>
            <a:prstGeom prst="rect">
              <a:avLst/>
            </a:prstGeom>
          </p:spPr>
          <p:txBody>
            <a:bodyPr vert="horz" lIns="0" tIns="0" rIns="0" bIns="0" rtlCol="0" anchor="ctr"/>
            <a:lstStyle>
              <a:defPPr>
                <a:defRPr lang="en-US"/>
              </a:defPPr>
              <a:lvl1pPr marL="0" algn="r" defTabSz="914400" rtl="0" eaLnBrk="1" latinLnBrk="0" hangingPunct="1">
                <a:defRPr sz="700" kern="1200">
                  <a:solidFill>
                    <a:srgbClr val="49234A"/>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latin typeface="Rubik" pitchFamily="2" charset="-79"/>
                  <a:cs typeface="Rubik" pitchFamily="2" charset="-79"/>
                </a:rPr>
                <a:t>Additional Support</a:t>
              </a:r>
              <a:endParaRPr kumimoji="0" lang="en-GB" sz="1800" i="0" u="none" strike="noStrike" kern="1200" cap="none" spc="0" normalizeH="0" baseline="0" noProof="0">
                <a:ln>
                  <a:noFill/>
                </a:ln>
                <a:solidFill>
                  <a:srgbClr val="49234A"/>
                </a:solidFill>
                <a:effectLst/>
                <a:uLnTx/>
                <a:uFillTx/>
                <a:latin typeface="Rubik" pitchFamily="2" charset="-79"/>
                <a:cs typeface="Rubik" pitchFamily="2" charset="-79"/>
              </a:endParaRPr>
            </a:p>
          </p:txBody>
        </p:sp>
        <p:sp>
          <p:nvSpPr>
            <p:cNvPr id="7" name="Rectangle 6">
              <a:extLst>
                <a:ext uri="{FF2B5EF4-FFF2-40B4-BE49-F238E27FC236}">
                  <a16:creationId xmlns:a16="http://schemas.microsoft.com/office/drawing/2014/main" id="{48EC3F4A-DA3C-07CD-FE78-A0D9C411D16E}"/>
                </a:ext>
              </a:extLst>
            </p:cNvPr>
            <p:cNvSpPr/>
            <p:nvPr/>
          </p:nvSpPr>
          <p:spPr>
            <a:xfrm flipV="1">
              <a:off x="8363145" y="2976145"/>
              <a:ext cx="3515757" cy="45719"/>
            </a:xfrm>
            <a:prstGeom prst="rect">
              <a:avLst/>
            </a:prstGeom>
            <a:solidFill>
              <a:srgbClr val="492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ubik" pitchFamily="2" charset="-79"/>
                <a:cs typeface="Rubik" pitchFamily="2" charset="-79"/>
              </a:endParaRPr>
            </a:p>
          </p:txBody>
        </p:sp>
      </p:grpSp>
      <p:pic>
        <p:nvPicPr>
          <p:cNvPr id="8" name="Graphic 7" descr="Help">
            <a:extLst>
              <a:ext uri="{FF2B5EF4-FFF2-40B4-BE49-F238E27FC236}">
                <a16:creationId xmlns:a16="http://schemas.microsoft.com/office/drawing/2014/main" id="{468C0B1D-6564-6B5D-7F0B-3BC02C1075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9363" y="2829568"/>
            <a:ext cx="1879795" cy="1879795"/>
          </a:xfrm>
          <a:prstGeom prst="rect">
            <a:avLst/>
          </a:prstGeom>
        </p:spPr>
      </p:pic>
      <p:sp>
        <p:nvSpPr>
          <p:cNvPr id="9" name="Text Placeholder 43">
            <a:extLst>
              <a:ext uri="{FF2B5EF4-FFF2-40B4-BE49-F238E27FC236}">
                <a16:creationId xmlns:a16="http://schemas.microsoft.com/office/drawing/2014/main" id="{23B62CD9-77CC-937D-0BB6-0D1719D5B3CD}"/>
              </a:ext>
            </a:extLst>
          </p:cNvPr>
          <p:cNvSpPr txBox="1">
            <a:spLocks/>
          </p:cNvSpPr>
          <p:nvPr/>
        </p:nvSpPr>
        <p:spPr>
          <a:xfrm>
            <a:off x="8339099" y="5120824"/>
            <a:ext cx="3388460" cy="1043671"/>
          </a:xfrm>
          <a:prstGeom prst="rect">
            <a:avLst/>
          </a:prstGeom>
          <a:ln>
            <a:noFill/>
          </a:ln>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51641"/>
                </a:solidFill>
                <a:latin typeface="Museo Sans 3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1F3043"/>
                </a:solidFill>
                <a:latin typeface="Museo Sans 300" panose="0200000000000000000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1F3043"/>
                </a:solidFill>
                <a:latin typeface="Museo Sans 300" panose="0200000000000000000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1F3043"/>
                </a:solidFill>
                <a:latin typeface="Museo Sans 300" panose="0200000000000000000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Wingdings" panose="05000000000000000000" pitchFamily="2" charset="2"/>
              <a:buChar char="§"/>
            </a:pPr>
            <a:r>
              <a:rPr lang="en-GB" sz="1500" dirty="0">
                <a:solidFill>
                  <a:srgbClr val="49234A"/>
                </a:solidFill>
                <a:latin typeface="Rubik" pitchFamily="2" charset="-79"/>
                <a:cs typeface="Rubik"/>
              </a:rPr>
              <a:t>Overcoming barriers</a:t>
            </a:r>
            <a:endParaRPr lang="en-US" dirty="0">
              <a:cs typeface="Rubik"/>
            </a:endParaRPr>
          </a:p>
          <a:p>
            <a:pPr marL="285750" indent="-285750">
              <a:buFont typeface="Wingdings" panose="05000000000000000000" pitchFamily="2" charset="2"/>
              <a:buChar char="§"/>
            </a:pPr>
            <a:r>
              <a:rPr lang="en-GB" sz="1500" dirty="0">
                <a:solidFill>
                  <a:srgbClr val="49234A"/>
                </a:solidFill>
                <a:latin typeface="Rubik" pitchFamily="2" charset="-79"/>
                <a:cs typeface="Rubik" pitchFamily="2" charset="-79"/>
              </a:rPr>
              <a:t>What's worked well in other practices</a:t>
            </a:r>
          </a:p>
          <a:p>
            <a:pPr marL="285750" indent="-285750">
              <a:buFont typeface="Wingdings" panose="05000000000000000000" pitchFamily="2" charset="2"/>
              <a:buChar char="§"/>
            </a:pPr>
            <a:r>
              <a:rPr lang="en-GB" sz="1500" dirty="0">
                <a:solidFill>
                  <a:srgbClr val="49234A"/>
                </a:solidFill>
                <a:latin typeface="Rubik" pitchFamily="2" charset="-79"/>
                <a:cs typeface="Rubik" pitchFamily="2" charset="-79"/>
              </a:rPr>
              <a:t>Common patient objections</a:t>
            </a:r>
          </a:p>
        </p:txBody>
      </p:sp>
    </p:spTree>
    <p:extLst>
      <p:ext uri="{BB962C8B-B14F-4D97-AF65-F5344CB8AC3E}">
        <p14:creationId xmlns:p14="http://schemas.microsoft.com/office/powerpoint/2010/main" val="31566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8" end="8"/>
                                            </p:txEl>
                                          </p:spTgt>
                                        </p:tgtEl>
                                        <p:attrNameLst>
                                          <p:attrName>style.visibility</p:attrName>
                                        </p:attrNameLst>
                                      </p:cBhvr>
                                      <p:to>
                                        <p:strVal val="visible"/>
                                      </p:to>
                                    </p:set>
                                    <p:anim calcmode="lin" valueType="num">
                                      <p:cBhvr additive="base">
                                        <p:cTn id="7" dur="500" fill="hold"/>
                                        <p:tgtEl>
                                          <p:spTgt spid="29">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14F517-5326-C345-9208-2BF1C2151EFD}"/>
              </a:ext>
            </a:extLst>
          </p:cNvPr>
          <p:cNvSpPr>
            <a:spLocks noGrp="1"/>
          </p:cNvSpPr>
          <p:nvPr>
            <p:ph type="body" sz="half" idx="11"/>
          </p:nvPr>
        </p:nvSpPr>
        <p:spPr>
          <a:xfrm>
            <a:off x="351391" y="1910037"/>
            <a:ext cx="6543261" cy="381314"/>
          </a:xfrm>
        </p:spPr>
        <p:txBody>
          <a:bodyPr/>
          <a:lstStyle/>
          <a:p>
            <a:r>
              <a:rPr lang="en-GB" sz="3200" b="1">
                <a:latin typeface="Rubik Medium" pitchFamily="2" charset="-79"/>
                <a:cs typeface="Rubik Medium" pitchFamily="2" charset="-79"/>
              </a:rPr>
              <a:t>Thank you for attending. I hope you found this useful.</a:t>
            </a:r>
          </a:p>
          <a:p>
            <a:r>
              <a:rPr lang="en-GB" sz="3200" b="1">
                <a:latin typeface="Rubik Medium" pitchFamily="2" charset="-79"/>
                <a:cs typeface="Rubik Medium" pitchFamily="2" charset="-79"/>
              </a:rPr>
              <a:t>Any Questions?</a:t>
            </a:r>
          </a:p>
        </p:txBody>
      </p:sp>
      <p:sp>
        <p:nvSpPr>
          <p:cNvPr id="7" name="Footer Placeholder 18">
            <a:extLst>
              <a:ext uri="{FF2B5EF4-FFF2-40B4-BE49-F238E27FC236}">
                <a16:creationId xmlns:a16="http://schemas.microsoft.com/office/drawing/2014/main" id="{DA6DBBFF-F919-304E-877C-1C11A729B91A}"/>
              </a:ext>
            </a:extLst>
          </p:cNvPr>
          <p:cNvSpPr>
            <a:spLocks noGrp="1"/>
          </p:cNvSpPr>
          <p:nvPr>
            <p:ph type="ftr" sz="quarter" idx="3"/>
          </p:nvPr>
        </p:nvSpPr>
        <p:spPr>
          <a:xfrm>
            <a:off x="421540" y="6510165"/>
            <a:ext cx="2111559" cy="170334"/>
          </a:xfrm>
          <a:prstGeom prst="rect">
            <a:avLst/>
          </a:prstGeom>
        </p:spPr>
        <p:txBody>
          <a:bodyPr vert="horz" lIns="0" tIns="0" rIns="0" bIns="0" rtlCol="0" anchor="ctr"/>
          <a:lstStyle>
            <a:lvl1pPr algn="l">
              <a:defRPr sz="900" b="0">
                <a:solidFill>
                  <a:srgbClr val="49234A"/>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srgbClr val="49234A"/>
                </a:solidFill>
                <a:effectLst/>
                <a:uLnTx/>
                <a:uFillTx/>
                <a:latin typeface="Calibri" panose="020F0502020204030204" pitchFamily="34" charset="0"/>
                <a:ea typeface="+mn-ea"/>
                <a:cs typeface="Calibri" panose="020F0502020204030204" pitchFamily="34" charset="0"/>
              </a:rPr>
              <a:t>Xyla</a:t>
            </a:r>
            <a:r>
              <a:rPr kumimoji="0" lang="en-GB" sz="900" b="0" i="0" u="none" strike="noStrike" kern="1200" cap="none" spc="0" normalizeH="0" baseline="0" noProof="0">
                <a:ln>
                  <a:noFill/>
                </a:ln>
                <a:solidFill>
                  <a:srgbClr val="49234A"/>
                </a:solidFill>
                <a:effectLst/>
                <a:uLnTx/>
                <a:uFillTx/>
                <a:latin typeface="Calibri" panose="020F0502020204030204" pitchFamily="34" charset="0"/>
                <a:ea typeface="+mn-ea"/>
                <a:cs typeface="Calibri" panose="020F0502020204030204" pitchFamily="34" charset="0"/>
              </a:rPr>
              <a:t> Health &amp; Wellbeing</a:t>
            </a:r>
          </a:p>
        </p:txBody>
      </p:sp>
      <p:sp>
        <p:nvSpPr>
          <p:cNvPr id="8" name="Slide Number Placeholder 19">
            <a:extLst>
              <a:ext uri="{FF2B5EF4-FFF2-40B4-BE49-F238E27FC236}">
                <a16:creationId xmlns:a16="http://schemas.microsoft.com/office/drawing/2014/main" id="{C377838B-9F63-E741-AECB-B2FC5FD25998}"/>
              </a:ext>
            </a:extLst>
          </p:cNvPr>
          <p:cNvSpPr>
            <a:spLocks noGrp="1"/>
          </p:cNvSpPr>
          <p:nvPr>
            <p:ph type="sldNum" sz="quarter" idx="4"/>
          </p:nvPr>
        </p:nvSpPr>
        <p:spPr>
          <a:xfrm>
            <a:off x="115875" y="6521571"/>
            <a:ext cx="235516" cy="170334"/>
          </a:xfrm>
          <a:prstGeom prst="rect">
            <a:avLst/>
          </a:prstGeom>
        </p:spPr>
        <p:txBody>
          <a:bodyPr vert="horz" lIns="0" tIns="0" rIns="0" bIns="0" rtlCol="0" anchor="ctr"/>
          <a:lstStyle>
            <a:lvl1pPr algn="r">
              <a:defRPr sz="700">
                <a:solidFill>
                  <a:srgbClr val="49234A"/>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07E1D6-C31A-4E97-86ED-2591DCD76DD1}" type="slidenum">
              <a:rPr kumimoji="0" lang="en-GB" sz="700" b="0" i="0" u="none" strike="noStrike" kern="1200" cap="none" spc="0" normalizeH="0" baseline="0" noProof="0" smtClean="0">
                <a:ln>
                  <a:noFill/>
                </a:ln>
                <a:solidFill>
                  <a:srgbClr val="49234A"/>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700" b="0" i="0" u="none" strike="noStrike" kern="1200" cap="none" spc="0" normalizeH="0" baseline="0" noProof="0">
              <a:ln>
                <a:noFill/>
              </a:ln>
              <a:solidFill>
                <a:srgbClr val="49234A"/>
              </a:solidFill>
              <a:effectLst/>
              <a:uLnTx/>
              <a:uFillTx/>
              <a:latin typeface="Calibri" panose="020F0502020204030204" pitchFamily="34"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id="{914DC916-9248-457C-800D-025913262A14}"/>
              </a:ext>
            </a:extLst>
          </p:cNvPr>
          <p:cNvGrpSpPr/>
          <p:nvPr/>
        </p:nvGrpSpPr>
        <p:grpSpPr>
          <a:xfrm>
            <a:off x="7168121" y="1569354"/>
            <a:ext cx="3719292" cy="3719292"/>
            <a:chOff x="7168121" y="1569354"/>
            <a:chExt cx="3719292" cy="3719292"/>
          </a:xfrm>
        </p:grpSpPr>
        <p:pic>
          <p:nvPicPr>
            <p:cNvPr id="9" name="Graphic 8">
              <a:extLst>
                <a:ext uri="{FF2B5EF4-FFF2-40B4-BE49-F238E27FC236}">
                  <a16:creationId xmlns:a16="http://schemas.microsoft.com/office/drawing/2014/main" id="{16084012-9D25-461F-B783-020D8BF5F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2242" y="2290912"/>
              <a:ext cx="2391050" cy="1935612"/>
            </a:xfrm>
            <a:prstGeom prst="rect">
              <a:avLst/>
            </a:prstGeom>
          </p:spPr>
        </p:pic>
        <p:sp>
          <p:nvSpPr>
            <p:cNvPr id="10" name="Oval 9">
              <a:extLst>
                <a:ext uri="{FF2B5EF4-FFF2-40B4-BE49-F238E27FC236}">
                  <a16:creationId xmlns:a16="http://schemas.microsoft.com/office/drawing/2014/main" id="{1456DD60-4950-4A0F-B64C-CC577159F76D}"/>
                </a:ext>
              </a:extLst>
            </p:cNvPr>
            <p:cNvSpPr/>
            <p:nvPr/>
          </p:nvSpPr>
          <p:spPr>
            <a:xfrm>
              <a:off x="7168121" y="1569354"/>
              <a:ext cx="3719292" cy="3719292"/>
            </a:xfrm>
            <a:prstGeom prst="ellipse">
              <a:avLst/>
            </a:prstGeom>
            <a:noFill/>
            <a:ln w="114300" cap="rnd">
              <a:solidFill>
                <a:srgbClr val="E2AA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72816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8CF1B-5BAC-5546-A224-FC9C85B262D6}"/>
              </a:ext>
            </a:extLst>
          </p:cNvPr>
          <p:cNvSpPr>
            <a:spLocks noGrp="1"/>
          </p:cNvSpPr>
          <p:nvPr>
            <p:ph type="ftr" sz="quarter" idx="3"/>
          </p:nvPr>
        </p:nvSpPr>
        <p:spPr/>
        <p:txBody>
          <a:bodyPr vert="horz" lIns="91440" tIns="45720" rIns="91440" bIns="45720" rtlCol="0" anchor="ctr">
            <a:normAutofit fontScale="475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ubik" pitchFamily="2" charset="-79"/>
                <a:ea typeface="+mn-ea"/>
                <a:cs typeface="Rubik" pitchFamily="2" charset="-79"/>
              </a:rPr>
              <a:t>Xyla Health &amp; Wellbeing</a:t>
            </a:r>
          </a:p>
        </p:txBody>
      </p:sp>
      <p:sp>
        <p:nvSpPr>
          <p:cNvPr id="6" name="Slide Number Placeholder 5">
            <a:extLst>
              <a:ext uri="{FF2B5EF4-FFF2-40B4-BE49-F238E27FC236}">
                <a16:creationId xmlns:a16="http://schemas.microsoft.com/office/drawing/2014/main" id="{14FA5401-3ACC-9748-AF18-839417C2EEBE}"/>
              </a:ext>
            </a:extLst>
          </p:cNvPr>
          <p:cNvSpPr>
            <a:spLocks noGrp="1"/>
          </p:cNvSpPr>
          <p:nvPr>
            <p:ph type="sldNum" sz="quarter" idx="4"/>
          </p:nvPr>
        </p:nvSpPr>
        <p:spPr/>
        <p:txBody>
          <a:bodyPr vert="horz" lIns="91440" tIns="45720" rIns="91440" bIns="45720" rtlCol="0" anchor="ctr">
            <a:normAutofit fontScale="25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07E1D6-C31A-4E97-86ED-2591DCD76DD1}" type="slidenum">
              <a:rPr kumimoji="0" lang="en-US" sz="1200" b="0" i="0" u="none" strike="noStrike" kern="1200" cap="none" spc="0" normalizeH="0" baseline="0" noProof="0" smtClean="0">
                <a:ln>
                  <a:noFill/>
                </a:ln>
                <a:solidFill>
                  <a:prstClr val="black">
                    <a:tint val="75000"/>
                  </a:prstClr>
                </a:solidFill>
                <a:effectLst/>
                <a:uLnTx/>
                <a:uFillTx/>
                <a:latin typeface="Rubik" pitchFamily="2" charset="-79"/>
                <a:ea typeface="+mn-ea"/>
                <a:cs typeface="Rubik" pitchFamily="2" charset="-79"/>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Rubik" pitchFamily="2" charset="-79"/>
              <a:ea typeface="+mn-ea"/>
              <a:cs typeface="Rubik" pitchFamily="2" charset="-79"/>
            </a:endParaRPr>
          </a:p>
        </p:txBody>
      </p:sp>
      <p:sp>
        <p:nvSpPr>
          <p:cNvPr id="2" name="Title 1">
            <a:extLst>
              <a:ext uri="{FF2B5EF4-FFF2-40B4-BE49-F238E27FC236}">
                <a16:creationId xmlns:a16="http://schemas.microsoft.com/office/drawing/2014/main" id="{88AA3AA6-3B8D-AA42-9583-098D429F831D}"/>
              </a:ext>
            </a:extLst>
          </p:cNvPr>
          <p:cNvSpPr>
            <a:spLocks noGrp="1"/>
          </p:cNvSpPr>
          <p:nvPr>
            <p:ph type="title" idx="4294967295"/>
          </p:nvPr>
        </p:nvSpPr>
        <p:spPr>
          <a:xfrm>
            <a:off x="0" y="322263"/>
            <a:ext cx="10906125" cy="1135062"/>
          </a:xfrm>
        </p:spPr>
        <p:txBody>
          <a:bodyPr vert="horz" lIns="91440" tIns="45720" rIns="91440" bIns="45720" rtlCol="0" anchor="ctr">
            <a:normAutofit/>
          </a:bodyPr>
          <a:lstStyle/>
          <a:p>
            <a:r>
              <a:rPr lang="en-GB" sz="3200" b="0" i="0" dirty="0">
                <a:solidFill>
                  <a:srgbClr val="000000"/>
                </a:solidFill>
                <a:effectLst/>
                <a:latin typeface="Times New Roman" panose="02020603050405020304" pitchFamily="18" charset="0"/>
              </a:rPr>
              <a:t> </a:t>
            </a:r>
            <a:endParaRPr lang="en-US" sz="3600" b="1" kern="1200" dirty="0">
              <a:solidFill>
                <a:schemeClr val="tx1"/>
              </a:solidFill>
              <a:latin typeface="Rubik" pitchFamily="2" charset="-79"/>
              <a:cs typeface="Rubik" pitchFamily="2" charset="-79"/>
            </a:endParaRPr>
          </a:p>
        </p:txBody>
      </p:sp>
      <p:sp>
        <p:nvSpPr>
          <p:cNvPr id="15" name="TextBox 14">
            <a:extLst>
              <a:ext uri="{FF2B5EF4-FFF2-40B4-BE49-F238E27FC236}">
                <a16:creationId xmlns:a16="http://schemas.microsoft.com/office/drawing/2014/main" id="{E613C763-D184-404B-8144-55DBE4E96F71}"/>
              </a:ext>
            </a:extLst>
          </p:cNvPr>
          <p:cNvSpPr txBox="1"/>
          <p:nvPr/>
        </p:nvSpPr>
        <p:spPr>
          <a:xfrm>
            <a:off x="233633" y="174326"/>
            <a:ext cx="886832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9234A"/>
                </a:solidFill>
                <a:effectLst/>
                <a:uLnTx/>
                <a:uFillTx/>
                <a:latin typeface="Rubik" pitchFamily="2" charset="-79"/>
                <a:ea typeface="+mn-ea"/>
                <a:cs typeface="+mn-cs"/>
              </a:rPr>
              <a:t>Feedback️</a:t>
            </a:r>
            <a:r>
              <a:rPr kumimoji="0" lang="en-US" sz="2800" b="0" i="0" u="none" strike="noStrike" kern="1200" cap="none" spc="0" normalizeH="0" baseline="0" noProof="0" dirty="0">
                <a:ln>
                  <a:noFill/>
                </a:ln>
                <a:solidFill>
                  <a:srgbClr val="000000"/>
                </a:solidFill>
                <a:effectLst/>
                <a:uLnTx/>
                <a:uFillTx/>
                <a:latin typeface="Rubik" pitchFamily="2" charset="-79"/>
                <a:ea typeface="+mn-ea"/>
                <a:cs typeface="+mn-cs"/>
              </a:rPr>
              <a:t>​</a:t>
            </a: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graphicFrame>
        <p:nvGraphicFramePr>
          <p:cNvPr id="19" name="TextBox 16">
            <a:extLst>
              <a:ext uri="{FF2B5EF4-FFF2-40B4-BE49-F238E27FC236}">
                <a16:creationId xmlns:a16="http://schemas.microsoft.com/office/drawing/2014/main" id="{7D45C550-8491-50D7-7F2D-0E8D05C84142}"/>
              </a:ext>
            </a:extLst>
          </p:cNvPr>
          <p:cNvGraphicFramePr/>
          <p:nvPr>
            <p:extLst>
              <p:ext uri="{D42A27DB-BD31-4B8C-83A1-F6EECF244321}">
                <p14:modId xmlns:p14="http://schemas.microsoft.com/office/powerpoint/2010/main" val="3426980420"/>
              </p:ext>
            </p:extLst>
          </p:nvPr>
        </p:nvGraphicFramePr>
        <p:xfrm>
          <a:off x="3544890" y="2151727"/>
          <a:ext cx="8518019"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BBC60CB-C4AA-8AFA-E6B5-18E89A7BDD78}"/>
              </a:ext>
            </a:extLst>
          </p:cNvPr>
          <p:cNvPicPr>
            <a:picLocks noChangeAspect="1"/>
          </p:cNvPicPr>
          <p:nvPr/>
        </p:nvPicPr>
        <p:blipFill rotWithShape="1">
          <a:blip r:embed="rId8"/>
          <a:srcRect l="30134" t="30956" r="60860" b="37857"/>
          <a:stretch/>
        </p:blipFill>
        <p:spPr>
          <a:xfrm>
            <a:off x="542924" y="2151727"/>
            <a:ext cx="2733675" cy="2679604"/>
          </a:xfrm>
          <a:prstGeom prst="rect">
            <a:avLst/>
          </a:prstGeom>
        </p:spPr>
      </p:pic>
    </p:spTree>
    <p:extLst>
      <p:ext uri="{BB962C8B-B14F-4D97-AF65-F5344CB8AC3E}">
        <p14:creationId xmlns:p14="http://schemas.microsoft.com/office/powerpoint/2010/main" val="189782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E6E4E-FF87-6A41-AE63-699492FF0A81}"/>
              </a:ext>
            </a:extLst>
          </p:cNvPr>
          <p:cNvSpPr>
            <a:spLocks noGrp="1"/>
          </p:cNvSpPr>
          <p:nvPr>
            <p:ph type="ctrTitle" idx="4294967295"/>
          </p:nvPr>
        </p:nvSpPr>
        <p:spPr>
          <a:xfrm>
            <a:off x="103817" y="88096"/>
            <a:ext cx="7769402" cy="734201"/>
          </a:xfrm>
        </p:spPr>
        <p:txBody>
          <a:bodyPr>
            <a:noAutofit/>
          </a:bodyPr>
          <a:lstStyle/>
          <a:p>
            <a:r>
              <a:rPr lang="en-US" sz="3732" b="1">
                <a:solidFill>
                  <a:srgbClr val="49234A"/>
                </a:solidFill>
                <a:latin typeface="Rubik" pitchFamily="2" charset="-79"/>
                <a:cs typeface="Rubik" pitchFamily="2" charset="-79"/>
              </a:rPr>
              <a:t>What is the NDPP?</a:t>
            </a:r>
          </a:p>
        </p:txBody>
      </p:sp>
      <p:graphicFrame>
        <p:nvGraphicFramePr>
          <p:cNvPr id="6" name="Diagram 5">
            <a:extLst>
              <a:ext uri="{FF2B5EF4-FFF2-40B4-BE49-F238E27FC236}">
                <a16:creationId xmlns:a16="http://schemas.microsoft.com/office/drawing/2014/main" id="{4170C4E1-780B-4E75-BE7F-958F9FAD1073}"/>
              </a:ext>
            </a:extLst>
          </p:cNvPr>
          <p:cNvGraphicFramePr/>
          <p:nvPr/>
        </p:nvGraphicFramePr>
        <p:xfrm>
          <a:off x="-1108695"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Isosceles Triangle 1">
            <a:extLst>
              <a:ext uri="{FF2B5EF4-FFF2-40B4-BE49-F238E27FC236}">
                <a16:creationId xmlns:a16="http://schemas.microsoft.com/office/drawing/2014/main" id="{ACE7D0B8-7D14-4EE4-BFE1-9DF8E3B34453}"/>
              </a:ext>
            </a:extLst>
          </p:cNvPr>
          <p:cNvSpPr/>
          <p:nvPr/>
        </p:nvSpPr>
        <p:spPr>
          <a:xfrm rot="10800000">
            <a:off x="6457174" y="1453289"/>
            <a:ext cx="1066430" cy="949240"/>
          </a:xfrm>
          <a:prstGeom prst="triangle">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2399">
              <a:solidFill>
                <a:prstClr val="white"/>
              </a:solidFill>
              <a:latin typeface="Calibri" panose="020F0502020204030204"/>
            </a:endParaRPr>
          </a:p>
        </p:txBody>
      </p:sp>
      <p:sp>
        <p:nvSpPr>
          <p:cNvPr id="3" name="TextBox 2">
            <a:extLst>
              <a:ext uri="{FF2B5EF4-FFF2-40B4-BE49-F238E27FC236}">
                <a16:creationId xmlns:a16="http://schemas.microsoft.com/office/drawing/2014/main" id="{0251688C-5538-4A15-BD39-6501F6CCE9AA}"/>
              </a:ext>
            </a:extLst>
          </p:cNvPr>
          <p:cNvSpPr txBox="1"/>
          <p:nvPr/>
        </p:nvSpPr>
        <p:spPr>
          <a:xfrm>
            <a:off x="7711107" y="1579216"/>
            <a:ext cx="3937587" cy="666593"/>
          </a:xfrm>
          <a:prstGeom prst="rect">
            <a:avLst/>
          </a:prstGeom>
          <a:noFill/>
        </p:spPr>
        <p:txBody>
          <a:bodyPr wrap="square" rtlCol="0">
            <a:spAutoFit/>
          </a:bodyPr>
          <a:lstStyle/>
          <a:p>
            <a:pPr defTabSz="609402"/>
            <a:r>
              <a:rPr lang="en-GB" sz="1866" dirty="0">
                <a:solidFill>
                  <a:prstClr val="black"/>
                </a:solidFill>
                <a:latin typeface="Rubik" pitchFamily="2" charset="-79"/>
                <a:cs typeface="Rubik" pitchFamily="2" charset="-79"/>
              </a:rPr>
              <a:t>Reduce incidence of Type 2 Diabetes-Mellitus (T2DM)</a:t>
            </a:r>
          </a:p>
        </p:txBody>
      </p:sp>
      <p:sp>
        <p:nvSpPr>
          <p:cNvPr id="7" name="Isosceles Triangle 6">
            <a:extLst>
              <a:ext uri="{FF2B5EF4-FFF2-40B4-BE49-F238E27FC236}">
                <a16:creationId xmlns:a16="http://schemas.microsoft.com/office/drawing/2014/main" id="{67BBF94F-13DF-401F-92FA-3ED9693F54ED}"/>
              </a:ext>
            </a:extLst>
          </p:cNvPr>
          <p:cNvSpPr/>
          <p:nvPr/>
        </p:nvSpPr>
        <p:spPr>
          <a:xfrm rot="10800000">
            <a:off x="6472801" y="3033521"/>
            <a:ext cx="1066430" cy="949240"/>
          </a:xfrm>
          <a:prstGeom prst="triangle">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2399">
              <a:solidFill>
                <a:prstClr val="white"/>
              </a:solidFill>
              <a:latin typeface="Calibri" panose="020F0502020204030204"/>
            </a:endParaRPr>
          </a:p>
        </p:txBody>
      </p:sp>
      <p:sp>
        <p:nvSpPr>
          <p:cNvPr id="8" name="TextBox 7">
            <a:extLst>
              <a:ext uri="{FF2B5EF4-FFF2-40B4-BE49-F238E27FC236}">
                <a16:creationId xmlns:a16="http://schemas.microsoft.com/office/drawing/2014/main" id="{453DAF4A-EBEC-4453-AB52-A454169E640D}"/>
              </a:ext>
            </a:extLst>
          </p:cNvPr>
          <p:cNvSpPr txBox="1"/>
          <p:nvPr/>
        </p:nvSpPr>
        <p:spPr>
          <a:xfrm>
            <a:off x="7726734" y="3033521"/>
            <a:ext cx="3937587" cy="953723"/>
          </a:xfrm>
          <a:prstGeom prst="rect">
            <a:avLst/>
          </a:prstGeom>
          <a:noFill/>
        </p:spPr>
        <p:txBody>
          <a:bodyPr wrap="square" rtlCol="0">
            <a:spAutoFit/>
          </a:bodyPr>
          <a:lstStyle/>
          <a:p>
            <a:pPr defTabSz="609402"/>
            <a:r>
              <a:rPr lang="en-GB" sz="1866">
                <a:solidFill>
                  <a:prstClr val="black"/>
                </a:solidFill>
                <a:latin typeface="Rubik" pitchFamily="2" charset="-79"/>
                <a:cs typeface="Rubik" pitchFamily="2" charset="-79"/>
              </a:rPr>
              <a:t>Reduce weight in overweight/obese individuals or maintain a healthy weight</a:t>
            </a:r>
          </a:p>
        </p:txBody>
      </p:sp>
      <p:sp>
        <p:nvSpPr>
          <p:cNvPr id="9" name="Isosceles Triangle 8">
            <a:extLst>
              <a:ext uri="{FF2B5EF4-FFF2-40B4-BE49-F238E27FC236}">
                <a16:creationId xmlns:a16="http://schemas.microsoft.com/office/drawing/2014/main" id="{9C7DC18D-1C77-4749-ADBC-187AF0C39D21}"/>
              </a:ext>
            </a:extLst>
          </p:cNvPr>
          <p:cNvSpPr/>
          <p:nvPr/>
        </p:nvSpPr>
        <p:spPr>
          <a:xfrm rot="10800000">
            <a:off x="6488428" y="4739681"/>
            <a:ext cx="1066430" cy="949240"/>
          </a:xfrm>
          <a:prstGeom prst="triangle">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2399">
              <a:solidFill>
                <a:prstClr val="white"/>
              </a:solidFill>
              <a:latin typeface="Calibri" panose="020F0502020204030204"/>
            </a:endParaRPr>
          </a:p>
        </p:txBody>
      </p:sp>
      <p:sp>
        <p:nvSpPr>
          <p:cNvPr id="10" name="TextBox 9">
            <a:extLst>
              <a:ext uri="{FF2B5EF4-FFF2-40B4-BE49-F238E27FC236}">
                <a16:creationId xmlns:a16="http://schemas.microsoft.com/office/drawing/2014/main" id="{5FF84D78-C7C1-4163-A50C-43B7EE99B69B}"/>
              </a:ext>
            </a:extLst>
          </p:cNvPr>
          <p:cNvSpPr txBox="1"/>
          <p:nvPr/>
        </p:nvSpPr>
        <p:spPr>
          <a:xfrm>
            <a:off x="7742361" y="4739682"/>
            <a:ext cx="3937587" cy="666593"/>
          </a:xfrm>
          <a:prstGeom prst="rect">
            <a:avLst/>
          </a:prstGeom>
          <a:noFill/>
        </p:spPr>
        <p:txBody>
          <a:bodyPr wrap="square" rtlCol="0">
            <a:spAutoFit/>
          </a:bodyPr>
          <a:lstStyle/>
          <a:p>
            <a:pPr defTabSz="609402"/>
            <a:r>
              <a:rPr lang="en-GB" sz="1866">
                <a:solidFill>
                  <a:prstClr val="black"/>
                </a:solidFill>
                <a:latin typeface="Rubik" pitchFamily="2" charset="-79"/>
                <a:cs typeface="Rubik" pitchFamily="2" charset="-79"/>
              </a:rPr>
              <a:t>Reduce blood glucose parameters</a:t>
            </a:r>
          </a:p>
        </p:txBody>
      </p:sp>
    </p:spTree>
    <p:extLst>
      <p:ext uri="{BB962C8B-B14F-4D97-AF65-F5344CB8AC3E}">
        <p14:creationId xmlns:p14="http://schemas.microsoft.com/office/powerpoint/2010/main" val="275297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DAE9"/>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37A9A-9297-EACF-838F-3AA832B564EC}"/>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3200" dirty="0">
                <a:latin typeface="Rubik Medium" pitchFamily="2" charset="-79"/>
                <a:cs typeface="Rubik Medium" pitchFamily="2" charset="-79"/>
              </a:rPr>
              <a:t>Southampton City Target Presentation</a:t>
            </a:r>
            <a:br>
              <a:rPr lang="en-US" sz="3200" dirty="0">
                <a:latin typeface="Rubik Medium" pitchFamily="2" charset="-79"/>
                <a:cs typeface="Rubik Medium" pitchFamily="2" charset="-79"/>
              </a:rPr>
            </a:br>
            <a:r>
              <a:rPr lang="en-US" sz="3200" dirty="0">
                <a:latin typeface="Rubik Medium" pitchFamily="2" charset="-79"/>
                <a:cs typeface="Rubik Medium" pitchFamily="2" charset="-79"/>
              </a:rPr>
              <a:t>Referrals to date (30.01.24)</a:t>
            </a:r>
          </a:p>
        </p:txBody>
      </p:sp>
      <p:sp>
        <p:nvSpPr>
          <p:cNvPr id="4" name="Text Placeholder 3">
            <a:extLst>
              <a:ext uri="{FF2B5EF4-FFF2-40B4-BE49-F238E27FC236}">
                <a16:creationId xmlns:a16="http://schemas.microsoft.com/office/drawing/2014/main" id="{DF143F3F-742F-655D-6713-AD08E15E52BB}"/>
              </a:ext>
            </a:extLst>
          </p:cNvPr>
          <p:cNvSpPr>
            <a:spLocks noGrp="1"/>
          </p:cNvSpPr>
          <p:nvPr>
            <p:ph type="body" sz="half" idx="11"/>
          </p:nvPr>
        </p:nvSpPr>
        <p:spPr>
          <a:xfrm>
            <a:off x="638881" y="1809541"/>
            <a:ext cx="10909643" cy="687406"/>
          </a:xfrm>
        </p:spPr>
        <p:txBody>
          <a:bodyPr vert="horz" lIns="91440" tIns="45720" rIns="91440" bIns="45720" rtlCol="0" anchor="ctr">
            <a:normAutofit/>
          </a:bodyPr>
          <a:lstStyle/>
          <a:p>
            <a:pPr algn="ctr"/>
            <a:r>
              <a:rPr lang="en-US" sz="2400" kern="1200" dirty="0">
                <a:solidFill>
                  <a:schemeClr val="tx1"/>
                </a:solidFill>
                <a:latin typeface="+mn-lt"/>
                <a:ea typeface="+mn-ea"/>
                <a:cs typeface="+mn-cs"/>
              </a:rPr>
              <a:t>Referrals by Locality per/1000</a:t>
            </a:r>
          </a:p>
        </p:txBody>
      </p:sp>
      <p:sp>
        <p:nvSpPr>
          <p:cNvPr id="14"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DB9E3212-A9D1-471E-95A7-D90B000A05BA}"/>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a:solidFill>
                  <a:schemeClr val="tx1">
                    <a:tint val="75000"/>
                  </a:schemeClr>
                </a:solidFill>
                <a:latin typeface="+mn-lt"/>
                <a:ea typeface="+mn-ea"/>
                <a:cs typeface="+mn-cs"/>
              </a:rPr>
              <a:t>Xyla Health &amp; Wellbeing</a:t>
            </a:r>
          </a:p>
        </p:txBody>
      </p:sp>
      <p:sp>
        <p:nvSpPr>
          <p:cNvPr id="6" name="Slide Number Placeholder 5">
            <a:extLst>
              <a:ext uri="{FF2B5EF4-FFF2-40B4-BE49-F238E27FC236}">
                <a16:creationId xmlns:a16="http://schemas.microsoft.com/office/drawing/2014/main" id="{3B1AE14A-B861-D49B-C540-0A2DC3B832B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A407E1D6-C31A-4E97-86ED-2591DCD76DD1}" type="slidenum">
              <a:rPr lang="en-US" sz="1200" smtClean="0">
                <a:solidFill>
                  <a:schemeClr val="tx1">
                    <a:tint val="75000"/>
                  </a:schemeClr>
                </a:solidFill>
                <a:latin typeface="+mn-lt"/>
                <a:cs typeface="+mn-cs"/>
              </a:rPr>
              <a:pPr>
                <a:spcAft>
                  <a:spcPts val="600"/>
                </a:spcAft>
              </a:pPr>
              <a:t>30</a:t>
            </a:fld>
            <a:endParaRPr lang="en-US" sz="1200">
              <a:solidFill>
                <a:schemeClr val="tx1">
                  <a:tint val="75000"/>
                </a:schemeClr>
              </a:solidFill>
              <a:latin typeface="+mn-lt"/>
              <a:cs typeface="+mn-cs"/>
            </a:endParaRPr>
          </a:p>
        </p:txBody>
      </p:sp>
      <p:graphicFrame>
        <p:nvGraphicFramePr>
          <p:cNvPr id="7" name="Table 6">
            <a:extLst>
              <a:ext uri="{FF2B5EF4-FFF2-40B4-BE49-F238E27FC236}">
                <a16:creationId xmlns:a16="http://schemas.microsoft.com/office/drawing/2014/main" id="{6C052484-3AEE-155C-E3E8-144963AC378B}"/>
              </a:ext>
            </a:extLst>
          </p:cNvPr>
          <p:cNvGraphicFramePr>
            <a:graphicFrameLocks noGrp="1"/>
          </p:cNvGraphicFramePr>
          <p:nvPr>
            <p:extLst>
              <p:ext uri="{D42A27DB-BD31-4B8C-83A1-F6EECF244321}">
                <p14:modId xmlns:p14="http://schemas.microsoft.com/office/powerpoint/2010/main" val="546031930"/>
              </p:ext>
            </p:extLst>
          </p:nvPr>
        </p:nvGraphicFramePr>
        <p:xfrm>
          <a:off x="320040" y="2722103"/>
          <a:ext cx="11548874" cy="3409096"/>
        </p:xfrm>
        <a:graphic>
          <a:graphicData uri="http://schemas.openxmlformats.org/drawingml/2006/table">
            <a:tbl>
              <a:tblPr firstRow="1" bandRow="1">
                <a:tableStyleId>{5C22544A-7EE6-4342-B048-85BDC9FD1C3A}</a:tableStyleId>
              </a:tblPr>
              <a:tblGrid>
                <a:gridCol w="2786091">
                  <a:extLst>
                    <a:ext uri="{9D8B030D-6E8A-4147-A177-3AD203B41FA5}">
                      <a16:colId xmlns:a16="http://schemas.microsoft.com/office/drawing/2014/main" val="4266569309"/>
                    </a:ext>
                  </a:extLst>
                </a:gridCol>
                <a:gridCol w="5396035">
                  <a:extLst>
                    <a:ext uri="{9D8B030D-6E8A-4147-A177-3AD203B41FA5}">
                      <a16:colId xmlns:a16="http://schemas.microsoft.com/office/drawing/2014/main" val="2574032397"/>
                    </a:ext>
                  </a:extLst>
                </a:gridCol>
                <a:gridCol w="3366748">
                  <a:extLst>
                    <a:ext uri="{9D8B030D-6E8A-4147-A177-3AD203B41FA5}">
                      <a16:colId xmlns:a16="http://schemas.microsoft.com/office/drawing/2014/main" val="3865793441"/>
                    </a:ext>
                  </a:extLst>
                </a:gridCol>
              </a:tblGrid>
              <a:tr h="822724">
                <a:tc>
                  <a:txBody>
                    <a:bodyPr/>
                    <a:lstStyle/>
                    <a:p>
                      <a:pPr algn="l" rtl="0" fontAlgn="b"/>
                      <a:r>
                        <a:rPr lang="en-GB" sz="2600" b="1" u="none" strike="noStrike" dirty="0">
                          <a:effectLst/>
                        </a:rPr>
                        <a:t>Locality</a:t>
                      </a:r>
                      <a:endParaRPr lang="en-GB" sz="2600" b="1" i="0" u="none" strike="noStrike" dirty="0">
                        <a:solidFill>
                          <a:srgbClr val="EBD9E8"/>
                        </a:solidFill>
                        <a:effectLst/>
                        <a:latin typeface="Rubik Medium" pitchFamily="2" charset="-79"/>
                        <a:cs typeface="Rubik Medium" pitchFamily="2" charset="-79"/>
                      </a:endParaRPr>
                    </a:p>
                  </a:txBody>
                  <a:tcPr marL="5828" marR="5828" marT="5828" marB="0" anchor="b"/>
                </a:tc>
                <a:tc>
                  <a:txBody>
                    <a:bodyPr/>
                    <a:lstStyle/>
                    <a:p>
                      <a:pPr algn="ctr" rtl="0" fontAlgn="b"/>
                      <a:r>
                        <a:rPr lang="en-GB" sz="2600" b="1" u="none" strike="noStrike" dirty="0">
                          <a:effectLst/>
                        </a:rPr>
                        <a:t>Highest by Surgery % Per/1000</a:t>
                      </a:r>
                      <a:endParaRPr lang="en-GB" sz="2600" b="1" i="0" u="none" strike="noStrike" dirty="0">
                        <a:solidFill>
                          <a:srgbClr val="EBD9E8"/>
                        </a:solidFill>
                        <a:effectLst/>
                        <a:latin typeface="Rubik Medium" pitchFamily="2" charset="-79"/>
                        <a:cs typeface="Rubik Medium" pitchFamily="2" charset="-79"/>
                      </a:endParaRPr>
                    </a:p>
                  </a:txBody>
                  <a:tcPr marL="5828" marR="5828" marT="5828" marB="0" anchor="b"/>
                </a:tc>
                <a:tc>
                  <a:txBody>
                    <a:bodyPr/>
                    <a:lstStyle/>
                    <a:p>
                      <a:pPr algn="ctr" rtl="0" fontAlgn="b"/>
                      <a:r>
                        <a:rPr lang="en-GB" sz="2600" b="1" u="none" strike="noStrike" dirty="0">
                          <a:effectLst/>
                        </a:rPr>
                        <a:t>Average by locality </a:t>
                      </a:r>
                    </a:p>
                    <a:p>
                      <a:pPr algn="ctr" rtl="0" fontAlgn="b"/>
                      <a:r>
                        <a:rPr lang="en-GB" sz="2600" b="1" u="none" strike="noStrike" dirty="0">
                          <a:effectLst/>
                        </a:rPr>
                        <a:t>% Per/1000</a:t>
                      </a:r>
                      <a:endParaRPr lang="en-GB" sz="2600" b="1" i="0" u="none" strike="noStrike" dirty="0">
                        <a:solidFill>
                          <a:srgbClr val="EBD9E8"/>
                        </a:solidFill>
                        <a:effectLst/>
                        <a:latin typeface="Rubik Medium" pitchFamily="2" charset="-79"/>
                        <a:cs typeface="Rubik Medium" pitchFamily="2" charset="-79"/>
                      </a:endParaRPr>
                    </a:p>
                  </a:txBody>
                  <a:tcPr marL="5828" marR="5828" marT="5828" marB="0" anchor="b"/>
                </a:tc>
                <a:extLst>
                  <a:ext uri="{0D108BD9-81ED-4DB2-BD59-A6C34878D82A}">
                    <a16:rowId xmlns:a16="http://schemas.microsoft.com/office/drawing/2014/main" val="741640110"/>
                  </a:ext>
                </a:extLst>
              </a:tr>
              <a:tr h="431062">
                <a:tc>
                  <a:txBody>
                    <a:bodyPr/>
                    <a:lstStyle/>
                    <a:p>
                      <a:pPr algn="l" fontAlgn="b"/>
                      <a:r>
                        <a:rPr lang="en-GB" sz="2600" u="none" strike="noStrike">
                          <a:effectLst/>
                        </a:rPr>
                        <a:t>IOW</a:t>
                      </a:r>
                      <a:endParaRPr lang="en-GB" sz="2600" b="0" i="0" u="none" strike="noStrike">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13.9</a:t>
                      </a:r>
                      <a:endParaRPr lang="en-GB" sz="2600" b="0" i="0" u="none" strike="noStrike" dirty="0">
                        <a:effectLst/>
                        <a:latin typeface="Calibri" panose="020F0502020204030204" pitchFamily="34" charset="0"/>
                      </a:endParaRPr>
                    </a:p>
                  </a:txBody>
                  <a:tcPr marL="5828" marR="5828" marT="5828" marB="0" anchor="b"/>
                </a:tc>
                <a:tc>
                  <a:txBody>
                    <a:bodyPr/>
                    <a:lstStyle/>
                    <a:p>
                      <a:pPr algn="ctr" fontAlgn="b"/>
                      <a:r>
                        <a:rPr lang="en-GB" sz="2600" u="none" strike="noStrike">
                          <a:effectLst/>
                        </a:rPr>
                        <a:t>7.5</a:t>
                      </a:r>
                      <a:endParaRPr lang="en-GB" sz="2600" b="0" i="0" u="none" strike="noStrike">
                        <a:effectLst/>
                        <a:latin typeface="Calibri" panose="020F0502020204030204" pitchFamily="34" charset="0"/>
                      </a:endParaRPr>
                    </a:p>
                  </a:txBody>
                  <a:tcPr marL="5828" marR="5828" marT="5828" marB="0" anchor="b"/>
                </a:tc>
                <a:extLst>
                  <a:ext uri="{0D108BD9-81ED-4DB2-BD59-A6C34878D82A}">
                    <a16:rowId xmlns:a16="http://schemas.microsoft.com/office/drawing/2014/main" val="1799486695"/>
                  </a:ext>
                </a:extLst>
              </a:tr>
              <a:tr h="431062">
                <a:tc>
                  <a:txBody>
                    <a:bodyPr/>
                    <a:lstStyle/>
                    <a:p>
                      <a:pPr algn="l" fontAlgn="b"/>
                      <a:r>
                        <a:rPr lang="en-GB" sz="2600" u="none" strike="noStrike">
                          <a:effectLst/>
                        </a:rPr>
                        <a:t>North Mid</a:t>
                      </a:r>
                      <a:endParaRPr lang="en-GB" sz="2600" b="0" i="0" u="none" strike="noStrike">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17.9</a:t>
                      </a:r>
                      <a:endParaRPr lang="en-GB" sz="2600" b="0" i="0" u="none" strike="noStrike" dirty="0">
                        <a:effectLst/>
                        <a:latin typeface="Calibri" panose="020F0502020204030204" pitchFamily="34" charset="0"/>
                      </a:endParaRPr>
                    </a:p>
                  </a:txBody>
                  <a:tcPr marL="5828" marR="5828" marT="5828" marB="0" anchor="b"/>
                </a:tc>
                <a:tc>
                  <a:txBody>
                    <a:bodyPr/>
                    <a:lstStyle/>
                    <a:p>
                      <a:pPr algn="ctr" fontAlgn="b"/>
                      <a:r>
                        <a:rPr lang="en-GB" sz="2600" u="none" strike="noStrike">
                          <a:effectLst/>
                        </a:rPr>
                        <a:t>10.9</a:t>
                      </a:r>
                      <a:endParaRPr lang="en-GB" sz="2600" b="0" i="0" u="none" strike="noStrike">
                        <a:effectLst/>
                        <a:latin typeface="Calibri" panose="020F0502020204030204" pitchFamily="34" charset="0"/>
                      </a:endParaRPr>
                    </a:p>
                  </a:txBody>
                  <a:tcPr marL="5828" marR="5828" marT="5828" marB="0" anchor="b"/>
                </a:tc>
                <a:extLst>
                  <a:ext uri="{0D108BD9-81ED-4DB2-BD59-A6C34878D82A}">
                    <a16:rowId xmlns:a16="http://schemas.microsoft.com/office/drawing/2014/main" val="616830096"/>
                  </a:ext>
                </a:extLst>
              </a:tr>
              <a:tr h="431062">
                <a:tc>
                  <a:txBody>
                    <a:bodyPr/>
                    <a:lstStyle/>
                    <a:p>
                      <a:pPr algn="l" fontAlgn="b"/>
                      <a:r>
                        <a:rPr lang="en-GB" sz="2600" u="none" strike="noStrike">
                          <a:effectLst/>
                        </a:rPr>
                        <a:t>Portsmouth</a:t>
                      </a:r>
                      <a:endParaRPr lang="en-GB" sz="2600" b="0" i="0" u="none" strike="noStrike">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12.5</a:t>
                      </a:r>
                      <a:endParaRPr lang="en-GB" sz="2600" b="0" i="0" u="none" strike="noStrike" dirty="0">
                        <a:effectLst/>
                        <a:latin typeface="Calibri" panose="020F0502020204030204" pitchFamily="34" charset="0"/>
                      </a:endParaRPr>
                    </a:p>
                  </a:txBody>
                  <a:tcPr marL="5828" marR="5828" marT="5828" marB="0" anchor="b"/>
                </a:tc>
                <a:tc>
                  <a:txBody>
                    <a:bodyPr/>
                    <a:lstStyle/>
                    <a:p>
                      <a:pPr algn="ctr" fontAlgn="b"/>
                      <a:r>
                        <a:rPr lang="en-GB" sz="2600" u="none" strike="noStrike">
                          <a:effectLst/>
                        </a:rPr>
                        <a:t>5.7</a:t>
                      </a:r>
                      <a:endParaRPr lang="en-GB" sz="2600" b="0" i="0" u="none" strike="noStrike">
                        <a:effectLst/>
                        <a:latin typeface="Calibri" panose="020F0502020204030204" pitchFamily="34" charset="0"/>
                      </a:endParaRPr>
                    </a:p>
                  </a:txBody>
                  <a:tcPr marL="5828" marR="5828" marT="5828" marB="0" anchor="b"/>
                </a:tc>
                <a:extLst>
                  <a:ext uri="{0D108BD9-81ED-4DB2-BD59-A6C34878D82A}">
                    <a16:rowId xmlns:a16="http://schemas.microsoft.com/office/drawing/2014/main" val="3332246598"/>
                  </a:ext>
                </a:extLst>
              </a:tr>
              <a:tr h="431062">
                <a:tc>
                  <a:txBody>
                    <a:bodyPr/>
                    <a:lstStyle/>
                    <a:p>
                      <a:pPr algn="l" fontAlgn="b"/>
                      <a:r>
                        <a:rPr lang="en-GB" sz="2600" u="none" strike="noStrike">
                          <a:effectLst/>
                        </a:rPr>
                        <a:t>South East </a:t>
                      </a:r>
                      <a:endParaRPr lang="en-GB" sz="2600" b="0" i="0" u="none" strike="noStrike">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17.7</a:t>
                      </a:r>
                      <a:endParaRPr lang="en-GB" sz="2600" b="0" i="0" u="none" strike="noStrike" dirty="0">
                        <a:effectLst/>
                        <a:latin typeface="Calibri" panose="020F0502020204030204" pitchFamily="34" charset="0"/>
                      </a:endParaRPr>
                    </a:p>
                  </a:txBody>
                  <a:tcPr marL="5828" marR="5828" marT="5828" marB="0" anchor="b"/>
                </a:tc>
                <a:tc>
                  <a:txBody>
                    <a:bodyPr/>
                    <a:lstStyle/>
                    <a:p>
                      <a:pPr algn="ctr" fontAlgn="b"/>
                      <a:r>
                        <a:rPr lang="en-GB" sz="2600" u="none" strike="noStrike">
                          <a:effectLst/>
                        </a:rPr>
                        <a:t>7.9</a:t>
                      </a:r>
                      <a:endParaRPr lang="en-GB" sz="2600" b="0" i="0" u="none" strike="noStrike">
                        <a:effectLst/>
                        <a:latin typeface="Calibri" panose="020F0502020204030204" pitchFamily="34" charset="0"/>
                      </a:endParaRPr>
                    </a:p>
                  </a:txBody>
                  <a:tcPr marL="5828" marR="5828" marT="5828" marB="0" anchor="b"/>
                </a:tc>
                <a:extLst>
                  <a:ext uri="{0D108BD9-81ED-4DB2-BD59-A6C34878D82A}">
                    <a16:rowId xmlns:a16="http://schemas.microsoft.com/office/drawing/2014/main" val="2552926380"/>
                  </a:ext>
                </a:extLst>
              </a:tr>
              <a:tr h="431062">
                <a:tc>
                  <a:txBody>
                    <a:bodyPr/>
                    <a:lstStyle/>
                    <a:p>
                      <a:pPr algn="l" fontAlgn="b"/>
                      <a:r>
                        <a:rPr lang="en-GB" sz="2600" u="none" strike="noStrike">
                          <a:effectLst/>
                        </a:rPr>
                        <a:t>South West </a:t>
                      </a:r>
                      <a:endParaRPr lang="en-GB" sz="2600" b="0" i="0" u="none" strike="noStrike">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24.9</a:t>
                      </a:r>
                      <a:endParaRPr lang="en-GB" sz="2600" b="0" i="0" u="none" strike="noStrike" dirty="0">
                        <a:effectLst/>
                        <a:latin typeface="Calibri" panose="020F0502020204030204" pitchFamily="34" charset="0"/>
                      </a:endParaRPr>
                    </a:p>
                  </a:txBody>
                  <a:tcPr marL="5828" marR="5828" marT="5828" marB="0" anchor="b"/>
                </a:tc>
                <a:tc>
                  <a:txBody>
                    <a:bodyPr/>
                    <a:lstStyle/>
                    <a:p>
                      <a:pPr algn="ctr" fontAlgn="b"/>
                      <a:r>
                        <a:rPr lang="en-GB" sz="2600" u="none" strike="noStrike">
                          <a:effectLst/>
                        </a:rPr>
                        <a:t>7.4</a:t>
                      </a:r>
                      <a:endParaRPr lang="en-GB" sz="2600" b="0" i="0" u="none" strike="noStrike">
                        <a:effectLst/>
                        <a:latin typeface="Calibri" panose="020F0502020204030204" pitchFamily="34" charset="0"/>
                      </a:endParaRPr>
                    </a:p>
                  </a:txBody>
                  <a:tcPr marL="5828" marR="5828" marT="5828" marB="0" anchor="b"/>
                </a:tc>
                <a:extLst>
                  <a:ext uri="{0D108BD9-81ED-4DB2-BD59-A6C34878D82A}">
                    <a16:rowId xmlns:a16="http://schemas.microsoft.com/office/drawing/2014/main" val="1889673836"/>
                  </a:ext>
                </a:extLst>
              </a:tr>
              <a:tr h="431062">
                <a:tc>
                  <a:txBody>
                    <a:bodyPr/>
                    <a:lstStyle/>
                    <a:p>
                      <a:pPr algn="l" fontAlgn="b"/>
                      <a:r>
                        <a:rPr lang="en-GB" sz="2600" u="none" strike="noStrike">
                          <a:effectLst/>
                        </a:rPr>
                        <a:t>Southampton</a:t>
                      </a:r>
                      <a:endParaRPr lang="en-GB" sz="2600" b="0" i="0" u="none" strike="noStrike">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10.7</a:t>
                      </a:r>
                      <a:endParaRPr lang="en-GB" sz="2600" b="0" i="0" u="none" strike="noStrike" dirty="0">
                        <a:effectLst/>
                        <a:latin typeface="Calibri" panose="020F0502020204030204" pitchFamily="34" charset="0"/>
                      </a:endParaRPr>
                    </a:p>
                  </a:txBody>
                  <a:tcPr marL="5828" marR="5828" marT="5828" marB="0" anchor="b"/>
                </a:tc>
                <a:tc>
                  <a:txBody>
                    <a:bodyPr/>
                    <a:lstStyle/>
                    <a:p>
                      <a:pPr algn="ctr" fontAlgn="b"/>
                      <a:r>
                        <a:rPr lang="en-GB" sz="2600" u="none" strike="noStrike" dirty="0">
                          <a:effectLst/>
                        </a:rPr>
                        <a:t>6.0</a:t>
                      </a:r>
                      <a:endParaRPr lang="en-GB" sz="2600" b="0" i="0" u="none" strike="noStrike" dirty="0">
                        <a:effectLst/>
                        <a:latin typeface="Calibri" panose="020F0502020204030204" pitchFamily="34" charset="0"/>
                      </a:endParaRPr>
                    </a:p>
                  </a:txBody>
                  <a:tcPr marL="5828" marR="5828" marT="5828" marB="0" anchor="b"/>
                </a:tc>
                <a:extLst>
                  <a:ext uri="{0D108BD9-81ED-4DB2-BD59-A6C34878D82A}">
                    <a16:rowId xmlns:a16="http://schemas.microsoft.com/office/drawing/2014/main" val="226448716"/>
                  </a:ext>
                </a:extLst>
              </a:tr>
            </a:tbl>
          </a:graphicData>
        </a:graphic>
      </p:graphicFrame>
    </p:spTree>
    <p:extLst>
      <p:ext uri="{BB962C8B-B14F-4D97-AF65-F5344CB8AC3E}">
        <p14:creationId xmlns:p14="http://schemas.microsoft.com/office/powerpoint/2010/main" val="2702724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AD9D3-9E64-42E2-B91B-ED923463619A}"/>
              </a:ext>
            </a:extLst>
          </p:cNvPr>
          <p:cNvSpPr>
            <a:spLocks noGrp="1"/>
          </p:cNvSpPr>
          <p:nvPr>
            <p:ph type="title"/>
          </p:nvPr>
        </p:nvSpPr>
        <p:spPr>
          <a:xfrm>
            <a:off x="281656" y="2432157"/>
            <a:ext cx="11516721" cy="2095153"/>
          </a:xfrm>
        </p:spPr>
        <p:txBody>
          <a:bodyPr>
            <a:normAutofit/>
          </a:bodyPr>
          <a:lstStyle/>
          <a:p>
            <a:r>
              <a:rPr lang="en-GB" dirty="0">
                <a:solidFill>
                  <a:schemeClr val="bg1"/>
                </a:solidFill>
              </a:rPr>
              <a:t>NHS – T2DR Path to Remission</a:t>
            </a:r>
            <a:br>
              <a:rPr lang="en-GB" dirty="0">
                <a:solidFill>
                  <a:schemeClr val="bg1"/>
                </a:solidFill>
              </a:rPr>
            </a:br>
            <a:endParaRPr lang="en-GB" dirty="0"/>
          </a:p>
        </p:txBody>
      </p:sp>
      <p:sp>
        <p:nvSpPr>
          <p:cNvPr id="5" name="Footer Placeholder 4">
            <a:extLst>
              <a:ext uri="{FF2B5EF4-FFF2-40B4-BE49-F238E27FC236}">
                <a16:creationId xmlns:a16="http://schemas.microsoft.com/office/drawing/2014/main" id="{B3338AE2-74E4-4797-94B2-87E06E92D03D}"/>
              </a:ext>
            </a:extLst>
          </p:cNvPr>
          <p:cNvSpPr>
            <a:spLocks noGrp="1"/>
          </p:cNvSpPr>
          <p:nvPr>
            <p:ph type="ftr" sz="quarter" idx="11"/>
          </p:nvPr>
        </p:nvSpPr>
        <p:spPr/>
        <p:txBody>
          <a:bodyPr/>
          <a:lstStyle/>
          <a:p>
            <a:r>
              <a:rPr lang="en-GB"/>
              <a:t>Xyla Health &amp; Wellbeing</a:t>
            </a:r>
          </a:p>
        </p:txBody>
      </p:sp>
      <p:sp>
        <p:nvSpPr>
          <p:cNvPr id="6" name="Slide Number Placeholder 5">
            <a:extLst>
              <a:ext uri="{FF2B5EF4-FFF2-40B4-BE49-F238E27FC236}">
                <a16:creationId xmlns:a16="http://schemas.microsoft.com/office/drawing/2014/main" id="{27064C36-4576-463F-8DAD-B4EE8F03E99C}"/>
              </a:ext>
            </a:extLst>
          </p:cNvPr>
          <p:cNvSpPr>
            <a:spLocks noGrp="1"/>
          </p:cNvSpPr>
          <p:nvPr>
            <p:ph type="sldNum" sz="quarter" idx="12"/>
          </p:nvPr>
        </p:nvSpPr>
        <p:spPr/>
        <p:txBody>
          <a:bodyPr/>
          <a:lstStyle/>
          <a:p>
            <a:fld id="{A407E1D6-C31A-4E97-86ED-2591DCD76DD1}" type="slidenum">
              <a:rPr lang="en-GB" smtClean="0"/>
              <a:pPr/>
              <a:t>31</a:t>
            </a:fld>
            <a:endParaRPr lang="en-GB"/>
          </a:p>
        </p:txBody>
      </p:sp>
    </p:spTree>
    <p:extLst>
      <p:ext uri="{BB962C8B-B14F-4D97-AF65-F5344CB8AC3E}">
        <p14:creationId xmlns:p14="http://schemas.microsoft.com/office/powerpoint/2010/main" val="186496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8CF1B-5BAC-5546-A224-FC9C85B262D6}"/>
              </a:ext>
            </a:extLst>
          </p:cNvPr>
          <p:cNvSpPr>
            <a:spLocks noGrp="1"/>
          </p:cNvSpPr>
          <p:nvPr>
            <p:ph type="ftr" sz="quarter" idx="3"/>
          </p:nvPr>
        </p:nvSpPr>
        <p:spPr/>
        <p:txBody>
          <a:bodyPr/>
          <a:lstStyle/>
          <a:p>
            <a:pPr defTabSz="914360"/>
            <a:r>
              <a:rPr lang="en-GB">
                <a:ea typeface="+mn-ea"/>
              </a:rPr>
              <a:t>Xyla Health &amp; Wellbeing</a:t>
            </a:r>
          </a:p>
        </p:txBody>
      </p:sp>
      <p:sp>
        <p:nvSpPr>
          <p:cNvPr id="6" name="Slide Number Placeholder 5">
            <a:extLst>
              <a:ext uri="{FF2B5EF4-FFF2-40B4-BE49-F238E27FC236}">
                <a16:creationId xmlns:a16="http://schemas.microsoft.com/office/drawing/2014/main" id="{14FA5401-3ACC-9748-AF18-839417C2EEBE}"/>
              </a:ext>
            </a:extLst>
          </p:cNvPr>
          <p:cNvSpPr>
            <a:spLocks noGrp="1"/>
          </p:cNvSpPr>
          <p:nvPr>
            <p:ph type="sldNum" sz="quarter" idx="4"/>
          </p:nvPr>
        </p:nvSpPr>
        <p:spPr/>
        <p:txBody>
          <a:bodyPr/>
          <a:lstStyle/>
          <a:p>
            <a:pPr defTabSz="914360"/>
            <a:fld id="{A407E1D6-C31A-4E97-86ED-2591DCD76DD1}" type="slidenum">
              <a:rPr lang="en-GB">
                <a:ea typeface="+mn-ea"/>
              </a:rPr>
              <a:pPr defTabSz="914360"/>
              <a:t>32</a:t>
            </a:fld>
            <a:endParaRPr lang="en-GB">
              <a:ea typeface="+mn-ea"/>
            </a:endParaRPr>
          </a:p>
        </p:txBody>
      </p:sp>
      <p:sp>
        <p:nvSpPr>
          <p:cNvPr id="4" name="TextBox 3">
            <a:extLst>
              <a:ext uri="{FF2B5EF4-FFF2-40B4-BE49-F238E27FC236}">
                <a16:creationId xmlns:a16="http://schemas.microsoft.com/office/drawing/2014/main" id="{EF9A05E8-D153-7737-1C2F-423286AC333D}"/>
              </a:ext>
            </a:extLst>
          </p:cNvPr>
          <p:cNvSpPr txBox="1"/>
          <p:nvPr/>
        </p:nvSpPr>
        <p:spPr>
          <a:xfrm>
            <a:off x="1427768" y="1313900"/>
            <a:ext cx="8272366" cy="957826"/>
          </a:xfrm>
          <a:prstGeom prst="rect">
            <a:avLst/>
          </a:prstGeom>
          <a:noFill/>
        </p:spPr>
        <p:txBody>
          <a:bodyPr wrap="square">
            <a:spAutoFit/>
          </a:bodyPr>
          <a:lstStyle/>
          <a:p>
            <a:pPr algn="ctr"/>
            <a:r>
              <a:rPr lang="en-GB" sz="2812" b="1" dirty="0">
                <a:solidFill>
                  <a:srgbClr val="49234A"/>
                </a:solidFill>
                <a:latin typeface="Rubik" pitchFamily="2" charset="-79"/>
                <a:cs typeface="Rubik"/>
              </a:rPr>
              <a:t>Service intro video</a:t>
            </a:r>
          </a:p>
          <a:p>
            <a:pPr algn="ctr"/>
            <a:r>
              <a:rPr lang="en-GB" sz="2812" dirty="0">
                <a:solidFill>
                  <a:srgbClr val="49234A"/>
                </a:solidFill>
                <a:latin typeface="Rubik" pitchFamily="2" charset="-79"/>
                <a:cs typeface="Rubik"/>
              </a:rPr>
              <a:t>https://vimeo.com/894458417</a:t>
            </a:r>
          </a:p>
        </p:txBody>
      </p:sp>
      <p:sp>
        <p:nvSpPr>
          <p:cNvPr id="8" name="TextBox 7">
            <a:extLst>
              <a:ext uri="{FF2B5EF4-FFF2-40B4-BE49-F238E27FC236}">
                <a16:creationId xmlns:a16="http://schemas.microsoft.com/office/drawing/2014/main" id="{462333F7-31EA-FF93-4D8A-D75C92C81F90}"/>
              </a:ext>
            </a:extLst>
          </p:cNvPr>
          <p:cNvSpPr txBox="1"/>
          <p:nvPr/>
        </p:nvSpPr>
        <p:spPr>
          <a:xfrm>
            <a:off x="1427768" y="2847867"/>
            <a:ext cx="8272366" cy="957826"/>
          </a:xfrm>
          <a:prstGeom prst="rect">
            <a:avLst/>
          </a:prstGeom>
          <a:noFill/>
        </p:spPr>
        <p:txBody>
          <a:bodyPr wrap="square">
            <a:spAutoFit/>
          </a:bodyPr>
          <a:lstStyle/>
          <a:p>
            <a:pPr algn="ctr"/>
            <a:r>
              <a:rPr lang="en-GB" sz="2812" dirty="0">
                <a:solidFill>
                  <a:srgbClr val="49234A"/>
                </a:solidFill>
                <a:latin typeface="Rubik" pitchFamily="2" charset="-79"/>
                <a:cs typeface="Rubik"/>
              </a:rPr>
              <a:t>Case study video</a:t>
            </a:r>
          </a:p>
          <a:p>
            <a:pPr algn="ctr"/>
            <a:r>
              <a:rPr lang="en-GB" sz="2812" dirty="0">
                <a:solidFill>
                  <a:srgbClr val="49234A"/>
                </a:solidFill>
                <a:latin typeface="Rubik" pitchFamily="2" charset="-79"/>
                <a:cs typeface="Rubik"/>
              </a:rPr>
              <a:t>https://vimeo.com/804191347</a:t>
            </a:r>
          </a:p>
        </p:txBody>
      </p:sp>
      <p:sp>
        <p:nvSpPr>
          <p:cNvPr id="9" name="TextBox 8">
            <a:extLst>
              <a:ext uri="{FF2B5EF4-FFF2-40B4-BE49-F238E27FC236}">
                <a16:creationId xmlns:a16="http://schemas.microsoft.com/office/drawing/2014/main" id="{D7A30F15-163D-A221-2F62-C631B6BE2B8B}"/>
              </a:ext>
            </a:extLst>
          </p:cNvPr>
          <p:cNvSpPr txBox="1"/>
          <p:nvPr/>
        </p:nvSpPr>
        <p:spPr>
          <a:xfrm>
            <a:off x="115925" y="4291600"/>
            <a:ext cx="11693416" cy="957826"/>
          </a:xfrm>
          <a:prstGeom prst="rect">
            <a:avLst/>
          </a:prstGeom>
          <a:noFill/>
        </p:spPr>
        <p:txBody>
          <a:bodyPr wrap="square">
            <a:spAutoFit/>
          </a:bodyPr>
          <a:lstStyle/>
          <a:p>
            <a:pPr algn="ctr"/>
            <a:r>
              <a:rPr lang="en-GB" sz="2812" dirty="0">
                <a:solidFill>
                  <a:srgbClr val="49234A"/>
                </a:solidFill>
                <a:latin typeface="Rubik" pitchFamily="2" charset="-79"/>
                <a:cs typeface="Rubik"/>
              </a:rPr>
              <a:t>De-prescribing video </a:t>
            </a:r>
            <a:r>
              <a:rPr lang="en-GB" sz="2531" dirty="0">
                <a:solidFill>
                  <a:srgbClr val="49234A"/>
                </a:solidFill>
                <a:latin typeface="Rubik" pitchFamily="2" charset="-79"/>
                <a:cs typeface="Rubik"/>
              </a:rPr>
              <a:t>(8.35 min Medication Adjustment Guidance)</a:t>
            </a:r>
          </a:p>
          <a:p>
            <a:pPr algn="ctr"/>
            <a:r>
              <a:rPr lang="en-GB" sz="2812" dirty="0">
                <a:solidFill>
                  <a:srgbClr val="49234A"/>
                </a:solidFill>
                <a:latin typeface="Rubik" pitchFamily="2" charset="-79"/>
                <a:cs typeface="Rubik"/>
              </a:rPr>
              <a:t>https://vimeo.com/901079758</a:t>
            </a:r>
          </a:p>
        </p:txBody>
      </p:sp>
      <p:sp>
        <p:nvSpPr>
          <p:cNvPr id="3" name="TextBox 2">
            <a:extLst>
              <a:ext uri="{FF2B5EF4-FFF2-40B4-BE49-F238E27FC236}">
                <a16:creationId xmlns:a16="http://schemas.microsoft.com/office/drawing/2014/main" id="{12DCCD08-C351-E8AA-D56C-6B96D1CBDC83}"/>
              </a:ext>
            </a:extLst>
          </p:cNvPr>
          <p:cNvSpPr txBox="1"/>
          <p:nvPr/>
        </p:nvSpPr>
        <p:spPr>
          <a:xfrm>
            <a:off x="532411" y="460910"/>
            <a:ext cx="6093884" cy="666657"/>
          </a:xfrm>
          <a:prstGeom prst="rect">
            <a:avLst/>
          </a:prstGeom>
          <a:noFill/>
        </p:spPr>
        <p:txBody>
          <a:bodyPr wrap="square">
            <a:spAutoFit/>
          </a:bodyPr>
          <a:lstStyle/>
          <a:p>
            <a:r>
              <a:rPr lang="en-US" sz="3732" b="1" dirty="0">
                <a:solidFill>
                  <a:srgbClr val="49234A"/>
                </a:solidFill>
                <a:latin typeface="Rubik" pitchFamily="2" charset="-79"/>
                <a:cs typeface="Rubik" pitchFamily="2" charset="-79"/>
              </a:rPr>
              <a:t>T2DR Video</a:t>
            </a:r>
            <a:r>
              <a:rPr lang="en-US" sz="2399" dirty="0"/>
              <a:t> </a:t>
            </a:r>
            <a:r>
              <a:rPr lang="en-US" sz="3732" b="1" dirty="0">
                <a:solidFill>
                  <a:srgbClr val="49234A"/>
                </a:solidFill>
                <a:latin typeface="Rubik" pitchFamily="2" charset="-79"/>
                <a:cs typeface="Rubik" pitchFamily="2" charset="-79"/>
              </a:rPr>
              <a:t>Resources</a:t>
            </a:r>
            <a:r>
              <a:rPr lang="en-US" sz="2399" dirty="0"/>
              <a:t>: </a:t>
            </a:r>
            <a:endParaRPr lang="en-GB" sz="2399" dirty="0"/>
          </a:p>
        </p:txBody>
      </p:sp>
    </p:spTree>
    <p:extLst>
      <p:ext uri="{BB962C8B-B14F-4D97-AF65-F5344CB8AC3E}">
        <p14:creationId xmlns:p14="http://schemas.microsoft.com/office/powerpoint/2010/main" val="33080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BE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6556-53F1-1F9B-9E98-A55DE9A54ACA}"/>
              </a:ext>
            </a:extLst>
          </p:cNvPr>
          <p:cNvSpPr>
            <a:spLocks noGrp="1"/>
          </p:cNvSpPr>
          <p:nvPr>
            <p:ph type="title"/>
          </p:nvPr>
        </p:nvSpPr>
        <p:spPr>
          <a:xfrm>
            <a:off x="1524040" y="1345479"/>
            <a:ext cx="9143926" cy="4102494"/>
          </a:xfrm>
        </p:spPr>
        <p:txBody>
          <a:bodyPr vert="horz" lIns="64291" tIns="32146" rIns="64291" bIns="32146" rtlCol="0" anchor="ctr">
            <a:normAutofit fontScale="90000"/>
          </a:bodyPr>
          <a:lstStyle/>
          <a:p>
            <a:pPr defTabSz="642919">
              <a:spcAft>
                <a:spcPts val="541"/>
              </a:spcAft>
            </a:pPr>
            <a:r>
              <a:rPr lang="en-US" sz="3066" b="1" dirty="0">
                <a:latin typeface="Rubik" pitchFamily="2" charset="-79"/>
                <a:ea typeface="+mn-ea"/>
                <a:cs typeface="Rubik"/>
              </a:rPr>
              <a:t>NHS Type 2 Diabetes Path to Remission </a:t>
            </a:r>
            <a:br>
              <a:rPr lang="en-US" sz="3066" b="1" dirty="0">
                <a:latin typeface="Rubik" pitchFamily="2" charset="-79"/>
                <a:ea typeface="+mn-ea"/>
                <a:cs typeface="Rubik"/>
              </a:rPr>
            </a:br>
            <a:r>
              <a:rPr lang="en-US" sz="3066" b="1" dirty="0">
                <a:latin typeface="Rubik" pitchFamily="2" charset="-79"/>
                <a:ea typeface="+mn-ea"/>
                <a:cs typeface="Rubik"/>
              </a:rPr>
              <a:t>Programme – Commencement Date 1st April. </a:t>
            </a:r>
            <a:br>
              <a:rPr lang="en-US" sz="3066" b="1" dirty="0">
                <a:latin typeface="Rubik" pitchFamily="2" charset="-79"/>
                <a:ea typeface="+mn-ea"/>
                <a:cs typeface="Rubik"/>
              </a:rPr>
            </a:br>
            <a:br>
              <a:rPr lang="en-US" sz="3066" b="1" dirty="0">
                <a:latin typeface="Rubik" pitchFamily="2" charset="-79"/>
                <a:ea typeface="+mn-ea"/>
                <a:cs typeface="Rubik"/>
              </a:rPr>
            </a:br>
            <a:r>
              <a:rPr lang="en-US" sz="3066" b="1" dirty="0">
                <a:latin typeface="Rubik" pitchFamily="2" charset="-79"/>
                <a:ea typeface="+mn-ea"/>
                <a:cs typeface="Rubik"/>
              </a:rPr>
              <a:t>Next steps:</a:t>
            </a:r>
            <a:br>
              <a:rPr lang="en-US" sz="3066" b="1" dirty="0">
                <a:latin typeface="Rubik" pitchFamily="2" charset="-79"/>
                <a:ea typeface="+mn-ea"/>
                <a:cs typeface="Rubik"/>
              </a:rPr>
            </a:br>
            <a:br>
              <a:rPr lang="en-US" sz="3066" b="1" dirty="0">
                <a:latin typeface="Rubik" pitchFamily="2" charset="-79"/>
                <a:ea typeface="+mn-ea"/>
                <a:cs typeface="Rubik"/>
              </a:rPr>
            </a:br>
            <a:r>
              <a:rPr lang="en-US" sz="3066" b="1" dirty="0">
                <a:latin typeface="Rubik" pitchFamily="2" charset="-79"/>
                <a:ea typeface="+mn-ea"/>
                <a:cs typeface="Rubik"/>
              </a:rPr>
              <a:t>Signpost to a T2DR information session</a:t>
            </a:r>
            <a:br>
              <a:rPr lang="en-US" sz="3066" b="1" dirty="0">
                <a:latin typeface="Rubik" pitchFamily="2" charset="-79"/>
                <a:ea typeface="+mn-ea"/>
                <a:cs typeface="Rubik"/>
              </a:rPr>
            </a:br>
            <a:br>
              <a:rPr lang="en-US" sz="3066" b="1" dirty="0">
                <a:latin typeface="Rubik" pitchFamily="2" charset="-79"/>
                <a:ea typeface="+mn-ea"/>
                <a:cs typeface="Rubik"/>
              </a:rPr>
            </a:br>
            <a:r>
              <a:rPr lang="en-US" sz="1829" dirty="0">
                <a:latin typeface="+mj-lt"/>
                <a:cs typeface="+mj-cs"/>
              </a:rPr>
              <a:t>Would you like to hear more about the NHS Path to Remission Programme and how we could support you? Then why not sign up to one of our upcoming Patient Information Sessions. This programme is a free service commencing on the 1</a:t>
            </a:r>
            <a:r>
              <a:rPr lang="en-US" sz="1829" baseline="30000" dirty="0">
                <a:latin typeface="+mj-lt"/>
                <a:cs typeface="+mj-cs"/>
              </a:rPr>
              <a:t>st</a:t>
            </a:r>
            <a:r>
              <a:rPr lang="en-US" sz="1829" dirty="0">
                <a:latin typeface="+mj-lt"/>
                <a:cs typeface="+mj-cs"/>
              </a:rPr>
              <a:t> April in HIOW. Information sessions are available to join for now:</a:t>
            </a:r>
            <a:br>
              <a:rPr lang="en-US" sz="1829" dirty="0">
                <a:latin typeface="+mj-lt"/>
                <a:cs typeface="+mj-cs"/>
              </a:rPr>
            </a:br>
            <a:r>
              <a:rPr lang="en-US" sz="1829" dirty="0">
                <a:latin typeface="+mj-lt"/>
                <a:cs typeface="+mj-cs"/>
              </a:rPr>
              <a:t> </a:t>
            </a:r>
            <a:br>
              <a:rPr lang="en-US" sz="1829" dirty="0">
                <a:latin typeface="+mj-lt"/>
                <a:cs typeface="+mj-cs"/>
              </a:rPr>
            </a:br>
            <a:r>
              <a:rPr lang="en-US" sz="2200" b="1" u="sng" dirty="0">
                <a:solidFill>
                  <a:schemeClr val="accent1"/>
                </a:solidFill>
                <a:hlinkClick r:id="rId3">
                  <a:extLst>
                    <a:ext uri="{A12FA001-AC4F-418D-AE19-62706E023703}">
                      <ahyp:hlinkClr xmlns:ahyp="http://schemas.microsoft.com/office/drawing/2018/hyperlinkcolor" val="tx"/>
                    </a:ext>
                  </a:extLst>
                </a:hlinkClick>
              </a:rPr>
              <a:t>https://bit.ly/PatientInformationSessionT2DR</a:t>
            </a:r>
            <a:br>
              <a:rPr lang="en-US" sz="2200" b="1" u="sng" dirty="0">
                <a:solidFill>
                  <a:schemeClr val="accent1"/>
                </a:solidFill>
              </a:rPr>
            </a:br>
            <a:br>
              <a:rPr lang="en-US" sz="2200" b="1" u="sng" dirty="0">
                <a:solidFill>
                  <a:schemeClr val="accent1"/>
                </a:solidFill>
              </a:rPr>
            </a:br>
            <a:r>
              <a:rPr lang="en-US" sz="3066" b="1" dirty="0">
                <a:latin typeface="Rubik" pitchFamily="2" charset="-79"/>
                <a:ea typeface="+mn-ea"/>
                <a:cs typeface="Rubik"/>
              </a:rPr>
              <a:t>NHS Staff Lunch &amp; </a:t>
            </a:r>
            <a:r>
              <a:rPr lang="en-US" sz="3066" b="1" dirty="0" err="1">
                <a:latin typeface="Rubik" pitchFamily="2" charset="-79"/>
                <a:ea typeface="+mn-ea"/>
                <a:cs typeface="Rubik"/>
              </a:rPr>
              <a:t>Learm</a:t>
            </a:r>
            <a:r>
              <a:rPr lang="en-US" sz="3066" b="1" dirty="0">
                <a:latin typeface="Rubik" pitchFamily="2" charset="-79"/>
                <a:ea typeface="+mn-ea"/>
                <a:cs typeface="Rubik"/>
              </a:rPr>
              <a:t> information session</a:t>
            </a:r>
            <a:br>
              <a:rPr lang="en-US" sz="2179" dirty="0">
                <a:latin typeface="+mj-lt"/>
                <a:cs typeface="+mj-cs"/>
              </a:rPr>
            </a:br>
            <a:r>
              <a:rPr lang="en-US" sz="1829" dirty="0">
                <a:latin typeface="+mj-lt"/>
                <a:cs typeface="+mj-cs"/>
              </a:rPr>
              <a:t> </a:t>
            </a:r>
            <a:br>
              <a:rPr lang="en-US" sz="1829" dirty="0">
                <a:latin typeface="+mj-lt"/>
                <a:cs typeface="+mj-cs"/>
              </a:rPr>
            </a:br>
            <a:r>
              <a:rPr lang="en-GB" sz="1829" dirty="0"/>
              <a:t>T2DR sessions are always every third Tuesday of the month, 12:30–1pm on Teams, and will cover a programme overview and referral process, so if you can't make this next one hopefully you can join us at a later date: 19th March</a:t>
            </a:r>
            <a:br>
              <a:rPr lang="en-GB" sz="1829" dirty="0"/>
            </a:br>
            <a:br>
              <a:rPr lang="en-GB" sz="1829" dirty="0"/>
            </a:br>
            <a:r>
              <a:rPr lang="en-GB" sz="2179" b="1" u="sng" dirty="0">
                <a:solidFill>
                  <a:schemeClr val="accent1"/>
                </a:solidFill>
                <a:hlinkClick r:id="rId4">
                  <a:extLst>
                    <a:ext uri="{A12FA001-AC4F-418D-AE19-62706E023703}">
                      <ahyp:hlinkClr xmlns:ahyp="http://schemas.microsoft.com/office/drawing/2018/hyperlinkcolor" val="tx"/>
                    </a:ext>
                  </a:extLst>
                </a:hlinkClick>
              </a:rPr>
              <a:t>https://bit.ly/LunchLearnT2DR</a:t>
            </a:r>
            <a:endParaRPr lang="en-US" sz="2179" b="1" u="sng" dirty="0">
              <a:solidFill>
                <a:schemeClr val="accent1"/>
              </a:solidFill>
            </a:endParaRPr>
          </a:p>
        </p:txBody>
      </p:sp>
    </p:spTree>
    <p:extLst>
      <p:ext uri="{BB962C8B-B14F-4D97-AF65-F5344CB8AC3E}">
        <p14:creationId xmlns:p14="http://schemas.microsoft.com/office/powerpoint/2010/main" val="15615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B29E2E-DFCE-4E44-816E-E5CBAA41E0B1}"/>
              </a:ext>
            </a:extLst>
          </p:cNvPr>
          <p:cNvSpPr>
            <a:spLocks noGrp="1"/>
          </p:cNvSpPr>
          <p:nvPr>
            <p:ph type="ftr" sz="quarter" idx="3"/>
          </p:nvPr>
        </p:nvSpPr>
        <p:spPr>
          <a:xfrm>
            <a:off x="389602" y="6537263"/>
            <a:ext cx="2111559" cy="170328"/>
          </a:xfrm>
        </p:spPr>
        <p:txBody>
          <a:bodyPr/>
          <a:lstStyle/>
          <a:p>
            <a:pPr defTabSz="609402">
              <a:defRPr/>
            </a:pPr>
            <a:r>
              <a:rPr lang="en-GB" sz="674"/>
              <a:t>Xyla Health &amp; Wellbeing</a:t>
            </a:r>
          </a:p>
        </p:txBody>
      </p:sp>
      <p:sp>
        <p:nvSpPr>
          <p:cNvPr id="5" name="Slide Number Placeholder 4">
            <a:extLst>
              <a:ext uri="{FF2B5EF4-FFF2-40B4-BE49-F238E27FC236}">
                <a16:creationId xmlns:a16="http://schemas.microsoft.com/office/drawing/2014/main" id="{E176C4ED-ADDD-4015-B8D1-395FA04A20E1}"/>
              </a:ext>
            </a:extLst>
          </p:cNvPr>
          <p:cNvSpPr>
            <a:spLocks noGrp="1"/>
          </p:cNvSpPr>
          <p:nvPr>
            <p:ph type="sldNum" sz="quarter" idx="4"/>
          </p:nvPr>
        </p:nvSpPr>
        <p:spPr/>
        <p:txBody>
          <a:bodyPr/>
          <a:lstStyle/>
          <a:p>
            <a:pPr defTabSz="609402">
              <a:defRPr/>
            </a:pPr>
            <a:fld id="{A407E1D6-C31A-4E97-86ED-2591DCD76DD1}" type="slidenum">
              <a:rPr lang="en-GB" sz="525"/>
              <a:pPr defTabSz="609402">
                <a:defRPr/>
              </a:pPr>
              <a:t>34</a:t>
            </a:fld>
            <a:endParaRPr lang="en-GB" sz="525"/>
          </a:p>
        </p:txBody>
      </p:sp>
      <p:sp>
        <p:nvSpPr>
          <p:cNvPr id="2" name="Title 1">
            <a:extLst>
              <a:ext uri="{FF2B5EF4-FFF2-40B4-BE49-F238E27FC236}">
                <a16:creationId xmlns:a16="http://schemas.microsoft.com/office/drawing/2014/main" id="{C422FEC1-F128-48CD-A130-F30C8E1CE02A}"/>
              </a:ext>
            </a:extLst>
          </p:cNvPr>
          <p:cNvSpPr>
            <a:spLocks noGrp="1"/>
          </p:cNvSpPr>
          <p:nvPr>
            <p:ph type="title" idx="4294967295"/>
          </p:nvPr>
        </p:nvSpPr>
        <p:spPr>
          <a:xfrm>
            <a:off x="872582" y="3616466"/>
            <a:ext cx="4466081" cy="2287704"/>
          </a:xfrm>
        </p:spPr>
        <p:txBody>
          <a:bodyPr>
            <a:normAutofit/>
          </a:bodyPr>
          <a:lstStyle/>
          <a:p>
            <a:pPr algn="ctr"/>
            <a:r>
              <a:rPr lang="en-GB" sz="6531" b="1">
                <a:latin typeface="Rubik" pitchFamily="2" charset="-79"/>
                <a:cs typeface="Rubik" pitchFamily="2" charset="-79"/>
              </a:rPr>
              <a:t>T </a:t>
            </a:r>
            <a:r>
              <a:rPr lang="en-GB" sz="6531" b="1">
                <a:solidFill>
                  <a:srgbClr val="0A2F51"/>
                </a:solidFill>
                <a:latin typeface="Rubik" pitchFamily="2" charset="-79"/>
                <a:cs typeface="Rubik" pitchFamily="2" charset="-79"/>
              </a:rPr>
              <a:t>H </a:t>
            </a:r>
            <a:r>
              <a:rPr lang="en-GB" sz="6531" b="1">
                <a:solidFill>
                  <a:srgbClr val="307D91"/>
                </a:solidFill>
                <a:latin typeface="Rubik" pitchFamily="2" charset="-79"/>
                <a:cs typeface="Rubik" pitchFamily="2" charset="-79"/>
              </a:rPr>
              <a:t>A </a:t>
            </a:r>
            <a:r>
              <a:rPr lang="en-GB" sz="6531" b="1">
                <a:solidFill>
                  <a:srgbClr val="E1AA46"/>
                </a:solidFill>
                <a:latin typeface="Rubik" pitchFamily="2" charset="-79"/>
                <a:cs typeface="Rubik" pitchFamily="2" charset="-79"/>
              </a:rPr>
              <a:t>N </a:t>
            </a:r>
            <a:r>
              <a:rPr lang="en-GB" sz="6531" b="1">
                <a:solidFill>
                  <a:srgbClr val="30B092"/>
                </a:solidFill>
                <a:latin typeface="Rubik" pitchFamily="2" charset="-79"/>
                <a:cs typeface="Rubik" pitchFamily="2" charset="-79"/>
              </a:rPr>
              <a:t>K</a:t>
            </a:r>
            <a:r>
              <a:rPr lang="en-GB" sz="6531" b="1">
                <a:latin typeface="Rubik" pitchFamily="2" charset="-79"/>
                <a:cs typeface="Rubik" pitchFamily="2" charset="-79"/>
              </a:rPr>
              <a:t> Y </a:t>
            </a:r>
            <a:r>
              <a:rPr lang="en-GB" sz="6531" b="1">
                <a:solidFill>
                  <a:srgbClr val="0A2F51"/>
                </a:solidFill>
                <a:latin typeface="Rubik" pitchFamily="2" charset="-79"/>
                <a:cs typeface="Rubik" pitchFamily="2" charset="-79"/>
              </a:rPr>
              <a:t>O </a:t>
            </a:r>
            <a:r>
              <a:rPr lang="en-GB" sz="6531" b="1">
                <a:solidFill>
                  <a:srgbClr val="307D91"/>
                </a:solidFill>
                <a:latin typeface="Rubik" pitchFamily="2" charset="-79"/>
                <a:cs typeface="Rubik" pitchFamily="2" charset="-79"/>
              </a:rPr>
              <a:t>U</a:t>
            </a:r>
            <a:endParaRPr lang="en-GB" b="1">
              <a:solidFill>
                <a:srgbClr val="307D91"/>
              </a:solidFill>
              <a:latin typeface="Rubik" pitchFamily="2" charset="-79"/>
              <a:cs typeface="Rubik" pitchFamily="2" charset="-79"/>
            </a:endParaRPr>
          </a:p>
        </p:txBody>
      </p:sp>
      <p:sp>
        <p:nvSpPr>
          <p:cNvPr id="9" name="Rectangle: Rounded Corners 8">
            <a:extLst>
              <a:ext uri="{FF2B5EF4-FFF2-40B4-BE49-F238E27FC236}">
                <a16:creationId xmlns:a16="http://schemas.microsoft.com/office/drawing/2014/main" id="{8A9CAB59-818D-423F-83F8-BE8C51DE7112}"/>
              </a:ext>
            </a:extLst>
          </p:cNvPr>
          <p:cNvSpPr/>
          <p:nvPr/>
        </p:nvSpPr>
        <p:spPr>
          <a:xfrm>
            <a:off x="351394" y="184171"/>
            <a:ext cx="2927582" cy="2758285"/>
          </a:xfrm>
          <a:prstGeom prst="roundRect">
            <a:avLst/>
          </a:prstGeom>
          <a:solidFill>
            <a:srgbClr val="0A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GB" sz="2399">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284A6EEC-E695-4825-B359-2BE0F0B9BBC3}"/>
              </a:ext>
            </a:extLst>
          </p:cNvPr>
          <p:cNvSpPr/>
          <p:nvPr/>
        </p:nvSpPr>
        <p:spPr>
          <a:xfrm>
            <a:off x="3395278" y="156696"/>
            <a:ext cx="2927582" cy="2758285"/>
          </a:xfrm>
          <a:prstGeom prst="roundRect">
            <a:avLst/>
          </a:prstGeom>
          <a:solidFill>
            <a:srgbClr val="30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GB" sz="2399">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6567AE25-A80A-4154-9E1F-7A1E48A8A52A}"/>
              </a:ext>
            </a:extLst>
          </p:cNvPr>
          <p:cNvSpPr/>
          <p:nvPr/>
        </p:nvSpPr>
        <p:spPr>
          <a:xfrm>
            <a:off x="6526524" y="184171"/>
            <a:ext cx="5527181" cy="5815641"/>
          </a:xfrm>
          <a:prstGeom prst="roundRect">
            <a:avLst/>
          </a:prstGeom>
          <a:solidFill>
            <a:srgbClr val="30B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02">
              <a:defRPr/>
            </a:pPr>
            <a:r>
              <a:rPr lang="en-GB" sz="2399" b="1" dirty="0">
                <a:solidFill>
                  <a:prstClr val="white"/>
                </a:solidFill>
                <a:latin typeface="Rubik" pitchFamily="2" charset="-79"/>
                <a:cs typeface="Rubik" pitchFamily="2" charset="-79"/>
              </a:rPr>
              <a:t>Facebook: </a:t>
            </a:r>
            <a:r>
              <a:rPr lang="en-GB" sz="2399" dirty="0">
                <a:solidFill>
                  <a:prstClr val="white"/>
                </a:solidFill>
                <a:latin typeface="Rubik" pitchFamily="2" charset="-79"/>
                <a:cs typeface="Rubik" pitchFamily="2" charset="-79"/>
                <a:hlinkClick r:id="rId2"/>
              </a:rPr>
              <a:t>https://www.facebook.com/xylahealth/</a:t>
            </a:r>
            <a:endParaRPr lang="en-GB" sz="2399" dirty="0">
              <a:solidFill>
                <a:prstClr val="white"/>
              </a:solidFill>
              <a:latin typeface="Rubik" pitchFamily="2" charset="-79"/>
              <a:cs typeface="Rubik" pitchFamily="2" charset="-79"/>
            </a:endParaRPr>
          </a:p>
          <a:p>
            <a:pPr defTabSz="609402">
              <a:defRPr/>
            </a:pPr>
            <a:r>
              <a:rPr lang="en-GB" sz="2399" b="1" dirty="0">
                <a:solidFill>
                  <a:prstClr val="white"/>
                </a:solidFill>
                <a:latin typeface="Rubik" pitchFamily="2" charset="-79"/>
                <a:cs typeface="Rubik" pitchFamily="2" charset="-79"/>
              </a:rPr>
              <a:t>LinkedIn: </a:t>
            </a:r>
            <a:r>
              <a:rPr lang="en-GB" sz="2399" dirty="0">
                <a:solidFill>
                  <a:prstClr val="white"/>
                </a:solidFill>
                <a:latin typeface="Rubik" pitchFamily="2" charset="-79"/>
                <a:cs typeface="Rubik" pitchFamily="2" charset="-79"/>
                <a:hlinkClick r:id="rId3"/>
              </a:rPr>
              <a:t>https://www.linkedin.com/company/xyla-health-and-wellbeing/mycompany/</a:t>
            </a:r>
            <a:endParaRPr lang="en-GB" sz="2399" dirty="0">
              <a:solidFill>
                <a:prstClr val="white"/>
              </a:solidFill>
              <a:latin typeface="Rubik" pitchFamily="2" charset="-79"/>
              <a:cs typeface="Rubik" pitchFamily="2" charset="-79"/>
            </a:endParaRPr>
          </a:p>
          <a:p>
            <a:pPr defTabSz="609402">
              <a:defRPr/>
            </a:pPr>
            <a:r>
              <a:rPr lang="en-GB" sz="2399" b="1" dirty="0">
                <a:solidFill>
                  <a:prstClr val="white"/>
                </a:solidFill>
                <a:latin typeface="Rubik" pitchFamily="2" charset="-79"/>
                <a:cs typeface="Rubik" pitchFamily="2" charset="-79"/>
              </a:rPr>
              <a:t>Twitter: </a:t>
            </a:r>
            <a:r>
              <a:rPr lang="en-GB" sz="2399" dirty="0">
                <a:solidFill>
                  <a:prstClr val="white"/>
                </a:solidFill>
                <a:latin typeface="Rubik" pitchFamily="2" charset="-79"/>
                <a:cs typeface="Rubik" pitchFamily="2" charset="-79"/>
                <a:hlinkClick r:id="rId4"/>
              </a:rPr>
              <a:t>https://twitter.com/xylahealth/</a:t>
            </a:r>
            <a:endParaRPr lang="en-GB" sz="2399" dirty="0">
              <a:solidFill>
                <a:prstClr val="white"/>
              </a:solidFill>
              <a:latin typeface="Rubik" pitchFamily="2" charset="-79"/>
              <a:cs typeface="Rubik" pitchFamily="2" charset="-79"/>
            </a:endParaRPr>
          </a:p>
          <a:p>
            <a:pPr algn="ctr" defTabSz="609402">
              <a:defRPr/>
            </a:pPr>
            <a:endParaRPr lang="en-GB" sz="2399" dirty="0">
              <a:solidFill>
                <a:prstClr val="white"/>
              </a:solidFill>
              <a:latin typeface="Calibri" panose="020F0502020204030204"/>
            </a:endParaRPr>
          </a:p>
        </p:txBody>
      </p:sp>
      <p:pic>
        <p:nvPicPr>
          <p:cNvPr id="13" name="Graphic 12" descr="Email with solid fill">
            <a:extLst>
              <a:ext uri="{FF2B5EF4-FFF2-40B4-BE49-F238E27FC236}">
                <a16:creationId xmlns:a16="http://schemas.microsoft.com/office/drawing/2014/main" id="{22C69F46-FF66-44A2-A85B-04D6EB0BFC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8574" y="185973"/>
            <a:ext cx="1218777" cy="1218777"/>
          </a:xfrm>
          <a:prstGeom prst="rect">
            <a:avLst/>
          </a:prstGeom>
        </p:spPr>
      </p:pic>
      <p:pic>
        <p:nvPicPr>
          <p:cNvPr id="15" name="Graphic 14" descr="Smart Phone with solid fill">
            <a:extLst>
              <a:ext uri="{FF2B5EF4-FFF2-40B4-BE49-F238E27FC236}">
                <a16:creationId xmlns:a16="http://schemas.microsoft.com/office/drawing/2014/main" id="{AFDD13D6-E0F5-4386-94E6-5E3D420B86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4083" y="185973"/>
            <a:ext cx="1218777" cy="1218777"/>
          </a:xfrm>
          <a:prstGeom prst="rect">
            <a:avLst/>
          </a:prstGeom>
        </p:spPr>
      </p:pic>
      <p:pic>
        <p:nvPicPr>
          <p:cNvPr id="17" name="Graphic 16" descr="Internet with solid fill">
            <a:extLst>
              <a:ext uri="{FF2B5EF4-FFF2-40B4-BE49-F238E27FC236}">
                <a16:creationId xmlns:a16="http://schemas.microsoft.com/office/drawing/2014/main" id="{8326884F-F5C6-4092-BAAB-50D133C7CD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33269" y="156696"/>
            <a:ext cx="1218777" cy="1218777"/>
          </a:xfrm>
          <a:prstGeom prst="rect">
            <a:avLst/>
          </a:prstGeom>
        </p:spPr>
      </p:pic>
      <p:sp>
        <p:nvSpPr>
          <p:cNvPr id="18" name="TextBox 17">
            <a:extLst>
              <a:ext uri="{FF2B5EF4-FFF2-40B4-BE49-F238E27FC236}">
                <a16:creationId xmlns:a16="http://schemas.microsoft.com/office/drawing/2014/main" id="{453B1F09-910B-4CC5-8196-1DCCBA498F2F}"/>
              </a:ext>
            </a:extLst>
          </p:cNvPr>
          <p:cNvSpPr txBox="1"/>
          <p:nvPr/>
        </p:nvSpPr>
        <p:spPr>
          <a:xfrm>
            <a:off x="673536" y="1563313"/>
            <a:ext cx="2197006" cy="1199944"/>
          </a:xfrm>
          <a:prstGeom prst="rect">
            <a:avLst/>
          </a:prstGeom>
          <a:noFill/>
        </p:spPr>
        <p:txBody>
          <a:bodyPr wrap="square" rtlCol="0">
            <a:spAutoFit/>
          </a:bodyPr>
          <a:lstStyle/>
          <a:p>
            <a:pPr defTabSz="609402">
              <a:defRPr/>
            </a:pPr>
            <a:r>
              <a:rPr lang="en-GB" sz="2399" dirty="0" err="1">
                <a:solidFill>
                  <a:prstClr val="white"/>
                </a:solidFill>
                <a:latin typeface="Rubik" pitchFamily="2" charset="-79"/>
                <a:cs typeface="Rubik" pitchFamily="2" charset="-79"/>
              </a:rPr>
              <a:t>clare.kavanagh@xylahealth</a:t>
            </a:r>
            <a:r>
              <a:rPr lang="en-GB" sz="2399" dirty="0">
                <a:solidFill>
                  <a:prstClr val="white"/>
                </a:solidFill>
                <a:latin typeface="Rubik" pitchFamily="2" charset="-79"/>
                <a:cs typeface="Rubik" pitchFamily="2" charset="-79"/>
              </a:rPr>
              <a:t>.com</a:t>
            </a:r>
          </a:p>
        </p:txBody>
      </p:sp>
      <p:sp>
        <p:nvSpPr>
          <p:cNvPr id="19" name="TextBox 18">
            <a:extLst>
              <a:ext uri="{FF2B5EF4-FFF2-40B4-BE49-F238E27FC236}">
                <a16:creationId xmlns:a16="http://schemas.microsoft.com/office/drawing/2014/main" id="{4B1C5350-3140-4E72-82FC-FEAD4579975D}"/>
              </a:ext>
            </a:extLst>
          </p:cNvPr>
          <p:cNvSpPr txBox="1"/>
          <p:nvPr/>
        </p:nvSpPr>
        <p:spPr>
          <a:xfrm>
            <a:off x="3598942" y="1651299"/>
            <a:ext cx="2435885" cy="461537"/>
          </a:xfrm>
          <a:prstGeom prst="rect">
            <a:avLst/>
          </a:prstGeom>
          <a:noFill/>
        </p:spPr>
        <p:txBody>
          <a:bodyPr wrap="square" rtlCol="0">
            <a:spAutoFit/>
          </a:bodyPr>
          <a:lstStyle/>
          <a:p>
            <a:pPr defTabSz="609402">
              <a:defRPr/>
            </a:pPr>
            <a:r>
              <a:rPr lang="en-GB" sz="2399" dirty="0">
                <a:solidFill>
                  <a:prstClr val="white"/>
                </a:solidFill>
                <a:latin typeface="Rubik" pitchFamily="2" charset="-79"/>
                <a:cs typeface="Rubik" pitchFamily="2" charset="-79"/>
              </a:rPr>
              <a:t>07855 973359</a:t>
            </a:r>
          </a:p>
        </p:txBody>
      </p:sp>
    </p:spTree>
    <p:extLst>
      <p:ext uri="{BB962C8B-B14F-4D97-AF65-F5344CB8AC3E}">
        <p14:creationId xmlns:p14="http://schemas.microsoft.com/office/powerpoint/2010/main" val="1176788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HS Healthier You: Diabetes Prevention Programme">
            <a:hlinkClick r:id="" action="ppaction://media"/>
            <a:extLst>
              <a:ext uri="{FF2B5EF4-FFF2-40B4-BE49-F238E27FC236}">
                <a16:creationId xmlns:a16="http://schemas.microsoft.com/office/drawing/2014/main" id="{8FE6C11F-2462-386B-E877-5C7A2D2F4977}"/>
              </a:ext>
            </a:extLst>
          </p:cNvPr>
          <p:cNvPicPr>
            <a:picLocks noRot="1" noChangeAspect="1"/>
          </p:cNvPicPr>
          <p:nvPr>
            <a:videoFile r:link="rId1"/>
          </p:nvPr>
        </p:nvPicPr>
        <p:blipFill>
          <a:blip r:embed="rId4"/>
          <a:stretch>
            <a:fillRect/>
          </a:stretch>
        </p:blipFill>
        <p:spPr>
          <a:xfrm>
            <a:off x="19051" y="0"/>
            <a:ext cx="12172949" cy="6858000"/>
          </a:xfrm>
          <a:prstGeom prst="rect">
            <a:avLst/>
          </a:prstGeom>
        </p:spPr>
      </p:pic>
    </p:spTree>
    <p:extLst>
      <p:ext uri="{BB962C8B-B14F-4D97-AF65-F5344CB8AC3E}">
        <p14:creationId xmlns:p14="http://schemas.microsoft.com/office/powerpoint/2010/main" val="6541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E6E4E-FF87-6A41-AE63-699492FF0A81}"/>
              </a:ext>
            </a:extLst>
          </p:cNvPr>
          <p:cNvSpPr>
            <a:spLocks noGrp="1"/>
          </p:cNvSpPr>
          <p:nvPr>
            <p:ph type="ctrTitle" idx="4294967295"/>
          </p:nvPr>
        </p:nvSpPr>
        <p:spPr>
          <a:xfrm>
            <a:off x="-4710" y="266"/>
            <a:ext cx="7769102" cy="734173"/>
          </a:xfrm>
        </p:spPr>
        <p:txBody>
          <a:bodyPr>
            <a:noAutofit/>
          </a:bodyPr>
          <a:lstStyle/>
          <a:p>
            <a:r>
              <a:rPr lang="en-US" sz="3732" b="1">
                <a:solidFill>
                  <a:srgbClr val="49234A"/>
                </a:solidFill>
                <a:latin typeface="Rubik" pitchFamily="2" charset="-79"/>
                <a:cs typeface="Rubik" pitchFamily="2" charset="-79"/>
              </a:rPr>
              <a:t>Eligibility criteria</a:t>
            </a:r>
          </a:p>
        </p:txBody>
      </p:sp>
      <p:sp>
        <p:nvSpPr>
          <p:cNvPr id="8" name="Rectangle: Rounded Corners 7">
            <a:extLst>
              <a:ext uri="{FF2B5EF4-FFF2-40B4-BE49-F238E27FC236}">
                <a16:creationId xmlns:a16="http://schemas.microsoft.com/office/drawing/2014/main" id="{4CCBF478-3BC5-42C1-BDEB-D1D74F5FB7B0}"/>
              </a:ext>
            </a:extLst>
          </p:cNvPr>
          <p:cNvSpPr/>
          <p:nvPr/>
        </p:nvSpPr>
        <p:spPr>
          <a:xfrm>
            <a:off x="2967371" y="849207"/>
            <a:ext cx="2833777" cy="1042951"/>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66"/>
            <a:r>
              <a:rPr lang="en-GB" sz="1866" dirty="0">
                <a:solidFill>
                  <a:prstClr val="white"/>
                </a:solidFill>
                <a:latin typeface="Rubik" pitchFamily="2" charset="-79"/>
                <a:cs typeface="Rubik" pitchFamily="2" charset="-79"/>
              </a:rPr>
              <a:t>✔️18 to 80-years old*</a:t>
            </a:r>
          </a:p>
        </p:txBody>
      </p:sp>
      <p:sp>
        <p:nvSpPr>
          <p:cNvPr id="9" name="Rectangle: Rounded Corners 8">
            <a:extLst>
              <a:ext uri="{FF2B5EF4-FFF2-40B4-BE49-F238E27FC236}">
                <a16:creationId xmlns:a16="http://schemas.microsoft.com/office/drawing/2014/main" id="{3BF98127-220F-4B5A-9E8E-814C72A0F909}"/>
              </a:ext>
            </a:extLst>
          </p:cNvPr>
          <p:cNvSpPr/>
          <p:nvPr/>
        </p:nvSpPr>
        <p:spPr>
          <a:xfrm>
            <a:off x="1471264" y="3564417"/>
            <a:ext cx="3267152" cy="1558568"/>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66"/>
            <a:r>
              <a:rPr lang="en-GB" sz="1866">
                <a:solidFill>
                  <a:prstClr val="white"/>
                </a:solidFill>
                <a:latin typeface="Rubik" pitchFamily="2" charset="-79"/>
                <a:cs typeface="Rubik" pitchFamily="2" charset="-79"/>
              </a:rPr>
              <a:t>HbA1c of </a:t>
            </a:r>
            <a:r>
              <a:rPr lang="en-GB" sz="1866" b="1">
                <a:solidFill>
                  <a:prstClr val="white"/>
                </a:solidFill>
                <a:latin typeface="Rubik" pitchFamily="2" charset="-79"/>
                <a:cs typeface="Rubik" pitchFamily="2" charset="-79"/>
              </a:rPr>
              <a:t>42-47 mmol/mol (6.0 –6.4%) </a:t>
            </a:r>
            <a:r>
              <a:rPr lang="en-GB" sz="1866">
                <a:solidFill>
                  <a:prstClr val="white"/>
                </a:solidFill>
                <a:latin typeface="Rubik" pitchFamily="2" charset="-79"/>
                <a:cs typeface="Rubik" pitchFamily="2" charset="-79"/>
              </a:rPr>
              <a:t>or a Fasting Plasma Glucose (FPG) of  </a:t>
            </a:r>
            <a:r>
              <a:rPr lang="en-GB" sz="1866" b="1">
                <a:solidFill>
                  <a:prstClr val="white"/>
                </a:solidFill>
                <a:latin typeface="Rubik" pitchFamily="2" charset="-79"/>
                <a:cs typeface="Rubik" pitchFamily="2" charset="-79"/>
              </a:rPr>
              <a:t>5.5 –6.9 mmol/l </a:t>
            </a:r>
            <a:r>
              <a:rPr lang="en-GB" sz="1866">
                <a:solidFill>
                  <a:prstClr val="white"/>
                </a:solidFill>
                <a:latin typeface="Rubik" pitchFamily="2" charset="-79"/>
                <a:cs typeface="Rubik" pitchFamily="2" charset="-79"/>
              </a:rPr>
              <a:t>within the </a:t>
            </a:r>
            <a:r>
              <a:rPr lang="en-GB" sz="1866" b="1">
                <a:solidFill>
                  <a:prstClr val="white"/>
                </a:solidFill>
                <a:latin typeface="Rubik" pitchFamily="2" charset="-79"/>
                <a:cs typeface="Rubik" pitchFamily="2" charset="-79"/>
              </a:rPr>
              <a:t>12 months</a:t>
            </a:r>
          </a:p>
        </p:txBody>
      </p:sp>
      <p:sp>
        <p:nvSpPr>
          <p:cNvPr id="10" name="Rectangle: Rounded Corners 9">
            <a:extLst>
              <a:ext uri="{FF2B5EF4-FFF2-40B4-BE49-F238E27FC236}">
                <a16:creationId xmlns:a16="http://schemas.microsoft.com/office/drawing/2014/main" id="{DF43FA34-1B7F-4395-8CD6-FA2088A3607B}"/>
              </a:ext>
            </a:extLst>
          </p:cNvPr>
          <p:cNvSpPr/>
          <p:nvPr/>
        </p:nvSpPr>
        <p:spPr>
          <a:xfrm>
            <a:off x="7428506" y="3564417"/>
            <a:ext cx="3267539" cy="1558568"/>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66"/>
            <a:r>
              <a:rPr lang="en-GB" sz="1866">
                <a:solidFill>
                  <a:prstClr val="white"/>
                </a:solidFill>
                <a:latin typeface="Rubik" pitchFamily="2" charset="-79"/>
                <a:cs typeface="Rubik" pitchFamily="2" charset="-79"/>
              </a:rPr>
              <a:t>HbA1C </a:t>
            </a:r>
            <a:r>
              <a:rPr lang="en-GB" sz="1866" b="1">
                <a:solidFill>
                  <a:prstClr val="white"/>
                </a:solidFill>
                <a:latin typeface="Rubik" pitchFamily="2" charset="-79"/>
                <a:cs typeface="Rubik" pitchFamily="2" charset="-79"/>
              </a:rPr>
              <a:t>&lt;42 mmol/mol </a:t>
            </a:r>
            <a:r>
              <a:rPr lang="en-GB" sz="1866">
                <a:solidFill>
                  <a:prstClr val="white"/>
                </a:solidFill>
                <a:latin typeface="Rubik" pitchFamily="2" charset="-79"/>
                <a:cs typeface="Rubik" pitchFamily="2" charset="-79"/>
              </a:rPr>
              <a:t>within the past 12-months</a:t>
            </a:r>
            <a:endParaRPr lang="en-GB" sz="1866" b="1">
              <a:solidFill>
                <a:prstClr val="white"/>
              </a:solidFill>
              <a:latin typeface="Rubik" pitchFamily="2" charset="-79"/>
              <a:cs typeface="Rubik" pitchFamily="2" charset="-79"/>
            </a:endParaRPr>
          </a:p>
        </p:txBody>
      </p:sp>
      <p:sp>
        <p:nvSpPr>
          <p:cNvPr id="14" name="TextBox 13">
            <a:extLst>
              <a:ext uri="{FF2B5EF4-FFF2-40B4-BE49-F238E27FC236}">
                <a16:creationId xmlns:a16="http://schemas.microsoft.com/office/drawing/2014/main" id="{2661D2C1-1D10-43CE-A383-C7D66D495883}"/>
              </a:ext>
            </a:extLst>
          </p:cNvPr>
          <p:cNvSpPr txBox="1"/>
          <p:nvPr/>
        </p:nvSpPr>
        <p:spPr>
          <a:xfrm>
            <a:off x="-4711" y="6256744"/>
            <a:ext cx="6093649" cy="420371"/>
          </a:xfrm>
          <a:prstGeom prst="rect">
            <a:avLst/>
          </a:prstGeom>
          <a:noFill/>
        </p:spPr>
        <p:txBody>
          <a:bodyPr wrap="square">
            <a:spAutoFit/>
          </a:bodyPr>
          <a:lstStyle/>
          <a:p>
            <a:pPr defTabSz="609366"/>
            <a:r>
              <a:rPr lang="en-GB" sz="1066">
                <a:solidFill>
                  <a:prstClr val="black"/>
                </a:solidFill>
                <a:latin typeface="Rubik" pitchFamily="2" charset="-79"/>
                <a:cs typeface="Rubik" pitchFamily="2" charset="-79"/>
              </a:rPr>
              <a:t>*GPs of service users (SUs) &gt;80-years-old must provide written confirmation that they perceive the benefits to attending outweigh the risks</a:t>
            </a:r>
          </a:p>
        </p:txBody>
      </p:sp>
      <p:sp>
        <p:nvSpPr>
          <p:cNvPr id="11" name="TextBox 10">
            <a:extLst>
              <a:ext uri="{FF2B5EF4-FFF2-40B4-BE49-F238E27FC236}">
                <a16:creationId xmlns:a16="http://schemas.microsoft.com/office/drawing/2014/main" id="{6F358EB8-330B-42FC-949E-4CA313F6450C}"/>
              </a:ext>
            </a:extLst>
          </p:cNvPr>
          <p:cNvSpPr txBox="1"/>
          <p:nvPr/>
        </p:nvSpPr>
        <p:spPr>
          <a:xfrm>
            <a:off x="1569951" y="5375607"/>
            <a:ext cx="9126094" cy="732252"/>
          </a:xfrm>
          <a:prstGeom prst="rect">
            <a:avLst/>
          </a:prstGeom>
          <a:noFill/>
          <a:ln w="19050">
            <a:solidFill>
              <a:srgbClr val="A6B5BF"/>
            </a:solidFill>
            <a:prstDash val="sysDot"/>
          </a:ln>
        </p:spPr>
        <p:txBody>
          <a:bodyPr wrap="square" rtlCol="0">
            <a:spAutoFit/>
          </a:bodyPr>
          <a:lstStyle/>
          <a:p>
            <a:pPr marL="245426" algn="ctr" defTabSz="609366">
              <a:lnSpc>
                <a:spcPct val="120000"/>
              </a:lnSpc>
            </a:pPr>
            <a:r>
              <a:rPr lang="en-GB" sz="1799" b="1" i="1">
                <a:solidFill>
                  <a:srgbClr val="30B092"/>
                </a:solidFill>
                <a:latin typeface="Rubik" pitchFamily="2" charset="-79"/>
                <a:cs typeface="Rubik" pitchFamily="2" charset="-79"/>
              </a:rPr>
              <a:t>Please also bear in mind the motivation to change and commitment level of patients when referring!</a:t>
            </a:r>
          </a:p>
        </p:txBody>
      </p:sp>
      <p:sp>
        <p:nvSpPr>
          <p:cNvPr id="13" name="Rectangle: Rounded Corners 12">
            <a:extLst>
              <a:ext uri="{FF2B5EF4-FFF2-40B4-BE49-F238E27FC236}">
                <a16:creationId xmlns:a16="http://schemas.microsoft.com/office/drawing/2014/main" id="{C8AB0312-BDAE-494B-8C83-D14D6D161A62}"/>
              </a:ext>
            </a:extLst>
          </p:cNvPr>
          <p:cNvSpPr/>
          <p:nvPr/>
        </p:nvSpPr>
        <p:spPr>
          <a:xfrm>
            <a:off x="6231045" y="849206"/>
            <a:ext cx="2833777" cy="1042951"/>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66"/>
            <a:r>
              <a:rPr lang="en-GB" sz="1866">
                <a:solidFill>
                  <a:prstClr val="white"/>
                </a:solidFill>
                <a:latin typeface="Rubik" pitchFamily="2" charset="-79"/>
                <a:cs typeface="Rubik" pitchFamily="2" charset="-79"/>
              </a:rPr>
              <a:t>✔️Registered with a GP practice</a:t>
            </a:r>
          </a:p>
        </p:txBody>
      </p:sp>
      <p:cxnSp>
        <p:nvCxnSpPr>
          <p:cNvPr id="3" name="Straight Connector 2">
            <a:extLst>
              <a:ext uri="{FF2B5EF4-FFF2-40B4-BE49-F238E27FC236}">
                <a16:creationId xmlns:a16="http://schemas.microsoft.com/office/drawing/2014/main" id="{51CDC287-4E0F-44C8-9044-A1E009B014C6}"/>
              </a:ext>
            </a:extLst>
          </p:cNvPr>
          <p:cNvCxnSpPr>
            <a:stCxn id="8" idx="3"/>
            <a:endCxn id="13" idx="1"/>
          </p:cNvCxnSpPr>
          <p:nvPr/>
        </p:nvCxnSpPr>
        <p:spPr>
          <a:xfrm flipV="1">
            <a:off x="5801146" y="1370682"/>
            <a:ext cx="429896" cy="1"/>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753B2CDC-93B6-4778-8E2E-0BE18E20598F}"/>
              </a:ext>
            </a:extLst>
          </p:cNvPr>
          <p:cNvCxnSpPr>
            <a:cxnSpLocks/>
          </p:cNvCxnSpPr>
          <p:nvPr/>
        </p:nvCxnSpPr>
        <p:spPr>
          <a:xfrm rot="10800000" flipV="1">
            <a:off x="2967370" y="2250402"/>
            <a:ext cx="6094905" cy="1350302"/>
          </a:xfrm>
          <a:prstGeom prst="bentConnector2">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1DF3D9-2826-4D04-AD30-D9C3719FC3B8}"/>
              </a:ext>
            </a:extLst>
          </p:cNvPr>
          <p:cNvCxnSpPr>
            <a:cxnSpLocks/>
            <a:endCxn id="10" idx="0"/>
          </p:cNvCxnSpPr>
          <p:nvPr/>
        </p:nvCxnSpPr>
        <p:spPr>
          <a:xfrm>
            <a:off x="9055216" y="2250403"/>
            <a:ext cx="7059" cy="1314014"/>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DFF7542-43F2-4576-A51A-D4C28022583E}"/>
              </a:ext>
            </a:extLst>
          </p:cNvPr>
          <p:cNvSpPr txBox="1"/>
          <p:nvPr/>
        </p:nvSpPr>
        <p:spPr>
          <a:xfrm>
            <a:off x="7153760" y="2416800"/>
            <a:ext cx="3802912" cy="953723"/>
          </a:xfrm>
          <a:prstGeom prst="rect">
            <a:avLst/>
          </a:prstGeom>
          <a:noFill/>
        </p:spPr>
        <p:txBody>
          <a:bodyPr wrap="square" rtlCol="0">
            <a:spAutoFit/>
          </a:bodyPr>
          <a:lstStyle/>
          <a:p>
            <a:pPr algn="ctr" defTabSz="609366"/>
            <a:r>
              <a:rPr lang="en-GB" sz="1866">
                <a:solidFill>
                  <a:prstClr val="black"/>
                </a:solidFill>
                <a:latin typeface="Rubik" pitchFamily="2" charset="-79"/>
                <a:cs typeface="Rubik" pitchFamily="2" charset="-79"/>
              </a:rPr>
              <a:t>✔️Previous history of Gestational Diabetes Mellitus (GDM) and normoglycemia</a:t>
            </a:r>
          </a:p>
        </p:txBody>
      </p:sp>
      <p:sp>
        <p:nvSpPr>
          <p:cNvPr id="37" name="TextBox 36">
            <a:extLst>
              <a:ext uri="{FF2B5EF4-FFF2-40B4-BE49-F238E27FC236}">
                <a16:creationId xmlns:a16="http://schemas.microsoft.com/office/drawing/2014/main" id="{B3B665B9-C1EF-4169-8A43-6FA04AA3D83F}"/>
              </a:ext>
            </a:extLst>
          </p:cNvPr>
          <p:cNvSpPr txBox="1"/>
          <p:nvPr/>
        </p:nvSpPr>
        <p:spPr>
          <a:xfrm>
            <a:off x="1405775" y="2576862"/>
            <a:ext cx="3355252" cy="666593"/>
          </a:xfrm>
          <a:prstGeom prst="rect">
            <a:avLst/>
          </a:prstGeom>
          <a:noFill/>
        </p:spPr>
        <p:txBody>
          <a:bodyPr wrap="square">
            <a:spAutoFit/>
          </a:bodyPr>
          <a:lstStyle/>
          <a:p>
            <a:pPr algn="ctr" defTabSz="609366"/>
            <a:r>
              <a:rPr lang="en-GB" sz="1866">
                <a:solidFill>
                  <a:prstClr val="black"/>
                </a:solidFill>
                <a:latin typeface="Rubik" pitchFamily="2" charset="-79"/>
                <a:cs typeface="Rubik" pitchFamily="2" charset="-79"/>
              </a:rPr>
              <a:t>✔️Non-diabetic hyperglycaemia (NDH) </a:t>
            </a:r>
            <a:endParaRPr lang="en-GB" sz="1866">
              <a:solidFill>
                <a:prstClr val="black"/>
              </a:solidFill>
              <a:latin typeface="Calibri" panose="020F0502020204030204"/>
            </a:endParaRPr>
          </a:p>
        </p:txBody>
      </p:sp>
      <p:cxnSp>
        <p:nvCxnSpPr>
          <p:cNvPr id="25" name="Straight Connector 24">
            <a:extLst>
              <a:ext uri="{FF2B5EF4-FFF2-40B4-BE49-F238E27FC236}">
                <a16:creationId xmlns:a16="http://schemas.microsoft.com/office/drawing/2014/main" id="{721010EA-BBC1-3667-EFC5-5F0CEB49BDB0}"/>
              </a:ext>
            </a:extLst>
          </p:cNvPr>
          <p:cNvCxnSpPr>
            <a:cxnSpLocks/>
          </p:cNvCxnSpPr>
          <p:nvPr/>
        </p:nvCxnSpPr>
        <p:spPr>
          <a:xfrm>
            <a:off x="6000705" y="1389106"/>
            <a:ext cx="7059" cy="861297"/>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5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E6E4E-FF87-6A41-AE63-699492FF0A81}"/>
              </a:ext>
            </a:extLst>
          </p:cNvPr>
          <p:cNvSpPr>
            <a:spLocks noGrp="1"/>
          </p:cNvSpPr>
          <p:nvPr>
            <p:ph type="ctrTitle" idx="4294967295"/>
          </p:nvPr>
        </p:nvSpPr>
        <p:spPr>
          <a:xfrm>
            <a:off x="792473" y="1783450"/>
            <a:ext cx="3963640" cy="3291100"/>
          </a:xfrm>
          <a:solidFill>
            <a:srgbClr val="49234A"/>
          </a:solidFill>
        </p:spPr>
        <p:txBody>
          <a:bodyPr vert="horz" lIns="121878" tIns="60939" rIns="121878" bIns="60939" rtlCol="0" anchor="ctr">
            <a:normAutofit/>
          </a:bodyPr>
          <a:lstStyle/>
          <a:p>
            <a:pPr defTabSz="1218804"/>
            <a:r>
              <a:rPr lang="en-US" sz="4000" b="1">
                <a:solidFill>
                  <a:schemeClr val="bg1"/>
                </a:solidFill>
                <a:latin typeface="Rubik" pitchFamily="2" charset="-79"/>
                <a:cs typeface="Rubik" pitchFamily="2" charset="-79"/>
              </a:rPr>
              <a:t>Exclusion     criteria</a:t>
            </a:r>
          </a:p>
        </p:txBody>
      </p:sp>
      <p:graphicFrame>
        <p:nvGraphicFramePr>
          <p:cNvPr id="8" name="TextBox 5">
            <a:extLst>
              <a:ext uri="{FF2B5EF4-FFF2-40B4-BE49-F238E27FC236}">
                <a16:creationId xmlns:a16="http://schemas.microsoft.com/office/drawing/2014/main" id="{E7EB98BA-BFEE-410C-E332-A8A6966D7228}"/>
              </a:ext>
            </a:extLst>
          </p:cNvPr>
          <p:cNvGraphicFramePr/>
          <p:nvPr>
            <p:extLst>
              <p:ext uri="{D42A27DB-BD31-4B8C-83A1-F6EECF244321}">
                <p14:modId xmlns:p14="http://schemas.microsoft.com/office/powerpoint/2010/main" val="3486256300"/>
              </p:ext>
            </p:extLst>
          </p:nvPr>
        </p:nvGraphicFramePr>
        <p:xfrm>
          <a:off x="5023542" y="620499"/>
          <a:ext cx="6519187" cy="550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8946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33AA9FE-5D64-F251-9E46-25A6D1419961}"/>
              </a:ext>
            </a:extLst>
          </p:cNvPr>
          <p:cNvSpPr txBox="1">
            <a:spLocks/>
          </p:cNvSpPr>
          <p:nvPr/>
        </p:nvSpPr>
        <p:spPr>
          <a:xfrm>
            <a:off x="489776" y="235172"/>
            <a:ext cx="11033979" cy="898821"/>
          </a:xfrm>
          <a:prstGeom prst="rect">
            <a:avLst/>
          </a:prstGeom>
        </p:spPr>
        <p:txBody>
          <a:bodyPr vert="horz" lIns="91436" tIns="45719" rIns="91436"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endParaRPr lang="en-US" sz="3732" b="1" dirty="0">
              <a:solidFill>
                <a:srgbClr val="49234A"/>
              </a:solidFill>
              <a:latin typeface="Rubik" pitchFamily="2" charset="-79"/>
              <a:cs typeface="Rubik" pitchFamily="2" charset="-79"/>
            </a:endParaRPr>
          </a:p>
          <a:p>
            <a:pPr fontAlgn="base"/>
            <a:r>
              <a:rPr lang="en-GB" sz="3200" b="1" dirty="0">
                <a:solidFill>
                  <a:srgbClr val="49234A"/>
                </a:solidFill>
                <a:latin typeface="Rubik" pitchFamily="2" charset="-79"/>
                <a:cs typeface="Rubik" pitchFamily="2" charset="-79"/>
              </a:rPr>
              <a:t>Gestational Diabetes - Post</a:t>
            </a:r>
            <a:r>
              <a:rPr lang="en-GB" sz="3200" dirty="0">
                <a:solidFill>
                  <a:srgbClr val="333333"/>
                </a:solidFill>
                <a:latin typeface="Rubik" pitchFamily="2" charset="-79"/>
                <a:cs typeface="Rubik" pitchFamily="2" charset="-79"/>
              </a:rPr>
              <a:t> </a:t>
            </a:r>
            <a:r>
              <a:rPr lang="en-GB" sz="3200" b="1" dirty="0">
                <a:solidFill>
                  <a:srgbClr val="49234A"/>
                </a:solidFill>
                <a:latin typeface="Rubik" pitchFamily="2" charset="-79"/>
                <a:cs typeface="Rubik" pitchFamily="2" charset="-79"/>
              </a:rPr>
              <a:t>birth</a:t>
            </a:r>
          </a:p>
          <a:p>
            <a:br>
              <a:rPr lang="en-GB" sz="1601" dirty="0"/>
            </a:br>
            <a:endParaRPr lang="en-US" sz="3732" b="1" dirty="0">
              <a:solidFill>
                <a:srgbClr val="49234A"/>
              </a:solidFill>
              <a:latin typeface="Rubik" pitchFamily="2" charset="-79"/>
              <a:cs typeface="Rubik" pitchFamily="2" charset="-79"/>
            </a:endParaRPr>
          </a:p>
        </p:txBody>
      </p:sp>
      <p:sp>
        <p:nvSpPr>
          <p:cNvPr id="4" name="Rectangle 3">
            <a:extLst>
              <a:ext uri="{FF2B5EF4-FFF2-40B4-BE49-F238E27FC236}">
                <a16:creationId xmlns:a16="http://schemas.microsoft.com/office/drawing/2014/main" id="{3F01F6B5-88E8-9A87-6A2A-DB10EEAA53FE}"/>
              </a:ext>
            </a:extLst>
          </p:cNvPr>
          <p:cNvSpPr/>
          <p:nvPr/>
        </p:nvSpPr>
        <p:spPr>
          <a:xfrm>
            <a:off x="547826" y="1830058"/>
            <a:ext cx="4061300" cy="3197887"/>
          </a:xfrm>
          <a:prstGeom prst="rect">
            <a:avLst/>
          </a:prstGeom>
          <a:solidFill>
            <a:srgbClr val="0A2F51">
              <a:alpha val="1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sz="4200"/>
          </a:p>
        </p:txBody>
      </p:sp>
      <p:grpSp>
        <p:nvGrpSpPr>
          <p:cNvPr id="9" name="Group 8">
            <a:extLst>
              <a:ext uri="{FF2B5EF4-FFF2-40B4-BE49-F238E27FC236}">
                <a16:creationId xmlns:a16="http://schemas.microsoft.com/office/drawing/2014/main" id="{DC77ED9C-5FC9-FBBC-7ED0-165629C87ED7}"/>
              </a:ext>
            </a:extLst>
          </p:cNvPr>
          <p:cNvGrpSpPr/>
          <p:nvPr/>
        </p:nvGrpSpPr>
        <p:grpSpPr>
          <a:xfrm>
            <a:off x="547825" y="931239"/>
            <a:ext cx="4061302" cy="898819"/>
            <a:chOff x="2961336" y="54022"/>
            <a:chExt cx="2595328" cy="609591"/>
          </a:xfrm>
        </p:grpSpPr>
        <p:sp>
          <p:nvSpPr>
            <p:cNvPr id="10" name="Rectangle 9">
              <a:extLst>
                <a:ext uri="{FF2B5EF4-FFF2-40B4-BE49-F238E27FC236}">
                  <a16:creationId xmlns:a16="http://schemas.microsoft.com/office/drawing/2014/main" id="{DF3FD131-5A98-1538-69B6-D96B722DE12B}"/>
                </a:ext>
              </a:extLst>
            </p:cNvPr>
            <p:cNvSpPr/>
            <p:nvPr/>
          </p:nvSpPr>
          <p:spPr>
            <a:xfrm>
              <a:off x="2961336" y="54022"/>
              <a:ext cx="2595328" cy="609591"/>
            </a:xfrm>
            <a:prstGeom prst="rect">
              <a:avLst/>
            </a:prstGeom>
            <a:solidFill>
              <a:srgbClr val="0A2F5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4200"/>
            </a:p>
          </p:txBody>
        </p:sp>
        <p:sp>
          <p:nvSpPr>
            <p:cNvPr id="11" name="TextBox 10">
              <a:extLst>
                <a:ext uri="{FF2B5EF4-FFF2-40B4-BE49-F238E27FC236}">
                  <a16:creationId xmlns:a16="http://schemas.microsoft.com/office/drawing/2014/main" id="{F7DD3257-A700-87A6-68EB-9F26A6C8A2AD}"/>
                </a:ext>
              </a:extLst>
            </p:cNvPr>
            <p:cNvSpPr txBox="1"/>
            <p:nvPr/>
          </p:nvSpPr>
          <p:spPr>
            <a:xfrm>
              <a:off x="2961336" y="54022"/>
              <a:ext cx="2595328" cy="6095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899" tIns="69085" rIns="120899" bIns="69085" numCol="1" spcCol="1270" anchor="ctr" anchorCtr="0">
              <a:noAutofit/>
            </a:bodyPr>
            <a:lstStyle/>
            <a:p>
              <a:pPr algn="ctr" defTabSz="755616">
                <a:lnSpc>
                  <a:spcPct val="90000"/>
                </a:lnSpc>
                <a:spcAft>
                  <a:spcPct val="35000"/>
                </a:spcAft>
              </a:pPr>
              <a:r>
                <a:rPr lang="en-GB" sz="1601" dirty="0">
                  <a:solidFill>
                    <a:schemeClr val="bg1"/>
                  </a:solidFill>
                  <a:latin typeface="Rubik" pitchFamily="2" charset="-79"/>
                  <a:cs typeface="Rubik" pitchFamily="2" charset="-79"/>
                </a:rPr>
                <a:t>Post birth diabetes testing</a:t>
              </a:r>
              <a:endParaRPr lang="en-GB" sz="1699" dirty="0">
                <a:solidFill>
                  <a:schemeClr val="bg1"/>
                </a:solidFill>
                <a:latin typeface="Rubik" pitchFamily="2" charset="-79"/>
                <a:cs typeface="Rubik" pitchFamily="2" charset="-79"/>
              </a:endParaRPr>
            </a:p>
          </p:txBody>
        </p:sp>
      </p:grpSp>
      <p:pic>
        <p:nvPicPr>
          <p:cNvPr id="7" name="Picture 6" descr="Logo&#10;&#10;Description automatically generated">
            <a:extLst>
              <a:ext uri="{FF2B5EF4-FFF2-40B4-BE49-F238E27FC236}">
                <a16:creationId xmlns:a16="http://schemas.microsoft.com/office/drawing/2014/main" id="{6BE0E991-2375-460C-AC24-D3689757F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44" y="2118246"/>
            <a:ext cx="3460293" cy="4220657"/>
          </a:xfrm>
          <a:prstGeom prst="rect">
            <a:avLst/>
          </a:prstGeom>
        </p:spPr>
      </p:pic>
      <p:graphicFrame>
        <p:nvGraphicFramePr>
          <p:cNvPr id="14" name="TextBox 11">
            <a:extLst>
              <a:ext uri="{FF2B5EF4-FFF2-40B4-BE49-F238E27FC236}">
                <a16:creationId xmlns:a16="http://schemas.microsoft.com/office/drawing/2014/main" id="{63FD717C-D63F-47F5-D9BD-E26AB3A39D6D}"/>
              </a:ext>
            </a:extLst>
          </p:cNvPr>
          <p:cNvGraphicFramePr/>
          <p:nvPr/>
        </p:nvGraphicFramePr>
        <p:xfrm>
          <a:off x="4932941" y="1087486"/>
          <a:ext cx="6590816" cy="4694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49D2FD15-9889-152E-9ACA-BFF75DF3D21B}"/>
              </a:ext>
            </a:extLst>
          </p:cNvPr>
          <p:cNvSpPr txBox="1"/>
          <p:nvPr/>
        </p:nvSpPr>
        <p:spPr>
          <a:xfrm>
            <a:off x="4867423" y="5504780"/>
            <a:ext cx="7505875" cy="784830"/>
          </a:xfrm>
          <a:prstGeom prst="rect">
            <a:avLst/>
          </a:prstGeom>
          <a:noFill/>
        </p:spPr>
        <p:txBody>
          <a:bodyPr wrap="square">
            <a:spAutoFit/>
          </a:bodyPr>
          <a:lstStyle/>
          <a:p>
            <a:r>
              <a:rPr lang="en-GB" sz="2250" b="1" dirty="0">
                <a:solidFill>
                  <a:srgbClr val="49234A"/>
                </a:solidFill>
                <a:latin typeface="Rubik" pitchFamily="2" charset="-79"/>
                <a:ea typeface="+mj-ea"/>
                <a:cs typeface="Rubik" pitchFamily="2" charset="-79"/>
              </a:rPr>
              <a:t>https://preventing-diabetes.co.uk/gestational-diabetes/</a:t>
            </a:r>
          </a:p>
        </p:txBody>
      </p:sp>
    </p:spTree>
    <p:extLst>
      <p:ext uri="{BB962C8B-B14F-4D97-AF65-F5344CB8AC3E}">
        <p14:creationId xmlns:p14="http://schemas.microsoft.com/office/powerpoint/2010/main" val="31934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E6E4E-FF87-6A41-AE63-699492FF0A81}"/>
              </a:ext>
            </a:extLst>
          </p:cNvPr>
          <p:cNvSpPr>
            <a:spLocks noGrp="1"/>
          </p:cNvSpPr>
          <p:nvPr>
            <p:ph type="ctrTitle" idx="4294967295"/>
          </p:nvPr>
        </p:nvSpPr>
        <p:spPr>
          <a:xfrm>
            <a:off x="-4474" y="399"/>
            <a:ext cx="7768802" cy="734145"/>
          </a:xfrm>
        </p:spPr>
        <p:txBody>
          <a:bodyPr>
            <a:no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r>
              <a:rPr lang="en-US" sz="3700" b="1">
                <a:solidFill>
                  <a:srgbClr val="49234A"/>
                </a:solidFill>
                <a:latin typeface="Rubik" pitchFamily="2" charset="-79"/>
                <a:cs typeface="Rubik"/>
              </a:rPr>
              <a:t>GDM Eligibility Criteria </a:t>
            </a:r>
            <a:endParaRPr lang="en-US" sz="3732" b="1">
              <a:solidFill>
                <a:srgbClr val="49234A"/>
              </a:solidFill>
              <a:latin typeface="Rubik" pitchFamily="2" charset="-79"/>
              <a:cs typeface="Rubik" pitchFamily="2" charset="-79"/>
            </a:endParaRPr>
          </a:p>
        </p:txBody>
      </p:sp>
      <p:sp>
        <p:nvSpPr>
          <p:cNvPr id="8" name="Rectangle: Rounded Corners 7">
            <a:extLst>
              <a:ext uri="{FF2B5EF4-FFF2-40B4-BE49-F238E27FC236}">
                <a16:creationId xmlns:a16="http://schemas.microsoft.com/office/drawing/2014/main" id="{4CCBF478-3BC5-42C1-BDEB-D1D74F5FB7B0}"/>
              </a:ext>
            </a:extLst>
          </p:cNvPr>
          <p:cNvSpPr/>
          <p:nvPr/>
        </p:nvSpPr>
        <p:spPr>
          <a:xfrm>
            <a:off x="3154420" y="610356"/>
            <a:ext cx="2735677" cy="833976"/>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50">
                <a:solidFill>
                  <a:prstClr val="white"/>
                </a:solidFill>
                <a:latin typeface="Rubik" pitchFamily="2" charset="-79"/>
                <a:cs typeface="Rubik"/>
              </a:rPr>
              <a:t>✔️18- 80 years *</a:t>
            </a:r>
            <a:endParaRPr lang="en-GB" sz="1866">
              <a:solidFill>
                <a:prstClr val="white"/>
              </a:solidFill>
              <a:latin typeface="Rubik" pitchFamily="2" charset="-79"/>
              <a:cs typeface="Rubik" pitchFamily="2" charset="-79"/>
            </a:endParaRPr>
          </a:p>
        </p:txBody>
      </p:sp>
      <p:sp>
        <p:nvSpPr>
          <p:cNvPr id="9" name="Rectangle: Rounded Corners 8">
            <a:extLst>
              <a:ext uri="{FF2B5EF4-FFF2-40B4-BE49-F238E27FC236}">
                <a16:creationId xmlns:a16="http://schemas.microsoft.com/office/drawing/2014/main" id="{3BF98127-220F-4B5A-9E8E-814C72A0F909}"/>
              </a:ext>
            </a:extLst>
          </p:cNvPr>
          <p:cNvSpPr/>
          <p:nvPr/>
        </p:nvSpPr>
        <p:spPr>
          <a:xfrm>
            <a:off x="1408720" y="4269075"/>
            <a:ext cx="3714795" cy="2063295"/>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50" dirty="0">
                <a:solidFill>
                  <a:prstClr val="white"/>
                </a:solidFill>
                <a:latin typeface="Rubik" pitchFamily="2" charset="-79"/>
                <a:cs typeface="Rubik"/>
              </a:rPr>
              <a:t>HbA1c of </a:t>
            </a:r>
            <a:r>
              <a:rPr lang="en-GB" sz="1850" b="1" dirty="0">
                <a:solidFill>
                  <a:prstClr val="white"/>
                </a:solidFill>
                <a:latin typeface="Rubik" pitchFamily="2" charset="-79"/>
                <a:cs typeface="Rubik"/>
              </a:rPr>
              <a:t>42-47 mmol/mol (6.0 –6.4%) </a:t>
            </a:r>
            <a:r>
              <a:rPr lang="en-GB" sz="1850" dirty="0">
                <a:solidFill>
                  <a:prstClr val="white"/>
                </a:solidFill>
                <a:latin typeface="Rubik" pitchFamily="2" charset="-79"/>
                <a:cs typeface="Rubik"/>
              </a:rPr>
              <a:t>or a Fasting Plasma Glucose (FPG) of  </a:t>
            </a:r>
            <a:r>
              <a:rPr lang="en-GB" sz="1850" b="1" dirty="0">
                <a:solidFill>
                  <a:prstClr val="white"/>
                </a:solidFill>
                <a:latin typeface="Rubik" pitchFamily="2" charset="-79"/>
                <a:cs typeface="Rubik"/>
              </a:rPr>
              <a:t>5.5 –6.9 mmol/l </a:t>
            </a:r>
            <a:r>
              <a:rPr lang="en-GB" sz="1850" dirty="0">
                <a:solidFill>
                  <a:prstClr val="white"/>
                </a:solidFill>
                <a:latin typeface="Rubik" pitchFamily="2" charset="-79"/>
                <a:cs typeface="Rubik"/>
              </a:rPr>
              <a:t>within the past </a:t>
            </a:r>
            <a:r>
              <a:rPr lang="en-GB" sz="1850" b="1" dirty="0">
                <a:solidFill>
                  <a:prstClr val="white"/>
                </a:solidFill>
                <a:latin typeface="Rubik" pitchFamily="2" charset="-79"/>
                <a:cs typeface="Rubik"/>
              </a:rPr>
              <a:t>12 months</a:t>
            </a:r>
            <a:endParaRPr lang="en-US" sz="1850" dirty="0">
              <a:solidFill>
                <a:prstClr val="white"/>
              </a:solidFill>
              <a:cs typeface="Rubik"/>
            </a:endParaRPr>
          </a:p>
          <a:p>
            <a:pPr algn="ctr" defTabSz="609330"/>
            <a:r>
              <a:rPr lang="en-GB" sz="1850" b="1" dirty="0">
                <a:solidFill>
                  <a:prstClr val="white"/>
                </a:solidFill>
                <a:latin typeface="Rubik" pitchFamily="2" charset="-79"/>
                <a:cs typeface="Rubik"/>
              </a:rPr>
              <a:t>(Normal Referral Pathway)</a:t>
            </a:r>
            <a:endParaRPr lang="en-GB" sz="1850" b="1" dirty="0">
              <a:solidFill>
                <a:prstClr val="white"/>
              </a:solidFill>
              <a:latin typeface="Rubik" pitchFamily="2" charset="-79"/>
              <a:cs typeface="Rubik" pitchFamily="2" charset="-79"/>
            </a:endParaRPr>
          </a:p>
        </p:txBody>
      </p:sp>
      <p:sp>
        <p:nvSpPr>
          <p:cNvPr id="10" name="Rectangle: Rounded Corners 9">
            <a:extLst>
              <a:ext uri="{FF2B5EF4-FFF2-40B4-BE49-F238E27FC236}">
                <a16:creationId xmlns:a16="http://schemas.microsoft.com/office/drawing/2014/main" id="{DF43FA34-1B7F-4395-8CD6-FA2088A3607B}"/>
              </a:ext>
            </a:extLst>
          </p:cNvPr>
          <p:cNvSpPr/>
          <p:nvPr/>
        </p:nvSpPr>
        <p:spPr>
          <a:xfrm>
            <a:off x="9472684" y="3842154"/>
            <a:ext cx="2609788" cy="1239845"/>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50" dirty="0">
                <a:solidFill>
                  <a:prstClr val="white"/>
                </a:solidFill>
                <a:latin typeface="Rubik" pitchFamily="2" charset="-79"/>
                <a:cs typeface="Rubik"/>
              </a:rPr>
              <a:t>No Blood Test </a:t>
            </a:r>
            <a:endParaRPr lang="en-GB" sz="1850" dirty="0">
              <a:solidFill>
                <a:prstClr val="white"/>
              </a:solidFill>
              <a:latin typeface="Rubik" pitchFamily="2" charset="-79"/>
              <a:cs typeface="Rubik" pitchFamily="2" charset="-79"/>
            </a:endParaRPr>
          </a:p>
        </p:txBody>
      </p:sp>
      <p:sp>
        <p:nvSpPr>
          <p:cNvPr id="14" name="TextBox 13">
            <a:extLst>
              <a:ext uri="{FF2B5EF4-FFF2-40B4-BE49-F238E27FC236}">
                <a16:creationId xmlns:a16="http://schemas.microsoft.com/office/drawing/2014/main" id="{2661D2C1-1D10-43CE-A383-C7D66D495883}"/>
              </a:ext>
            </a:extLst>
          </p:cNvPr>
          <p:cNvSpPr txBox="1"/>
          <p:nvPr/>
        </p:nvSpPr>
        <p:spPr>
          <a:xfrm>
            <a:off x="-4473" y="6485225"/>
            <a:ext cx="6093414" cy="256352"/>
          </a:xfrm>
          <a:prstGeom prst="rect">
            <a:avLst/>
          </a:prstGeom>
          <a:noFill/>
        </p:spPr>
        <p:txBody>
          <a:bodyPr wrap="square">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defTabSz="609330"/>
            <a:r>
              <a:rPr lang="en-GB" sz="1066">
                <a:solidFill>
                  <a:prstClr val="black"/>
                </a:solidFill>
                <a:latin typeface="Rubik" pitchFamily="2" charset="-79"/>
                <a:cs typeface="Rubik" pitchFamily="2" charset="-79"/>
              </a:rPr>
              <a:t>*If you are over the age of 80, please request a referral from your GP</a:t>
            </a:r>
          </a:p>
        </p:txBody>
      </p:sp>
      <p:sp>
        <p:nvSpPr>
          <p:cNvPr id="13" name="Rectangle: Rounded Corners 12">
            <a:extLst>
              <a:ext uri="{FF2B5EF4-FFF2-40B4-BE49-F238E27FC236}">
                <a16:creationId xmlns:a16="http://schemas.microsoft.com/office/drawing/2014/main" id="{C8AB0312-BDAE-494B-8C83-D14D6D161A62}"/>
              </a:ext>
            </a:extLst>
          </p:cNvPr>
          <p:cNvSpPr/>
          <p:nvPr/>
        </p:nvSpPr>
        <p:spPr>
          <a:xfrm>
            <a:off x="6668314" y="606112"/>
            <a:ext cx="2821378" cy="833977"/>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66">
                <a:solidFill>
                  <a:prstClr val="white"/>
                </a:solidFill>
                <a:latin typeface="Rubik" pitchFamily="2" charset="-79"/>
                <a:cs typeface="Rubik" pitchFamily="2" charset="-79"/>
              </a:rPr>
              <a:t>✔️Registered with a GP practice</a:t>
            </a:r>
          </a:p>
        </p:txBody>
      </p:sp>
      <p:cxnSp>
        <p:nvCxnSpPr>
          <p:cNvPr id="3" name="Straight Connector 2">
            <a:extLst>
              <a:ext uri="{FF2B5EF4-FFF2-40B4-BE49-F238E27FC236}">
                <a16:creationId xmlns:a16="http://schemas.microsoft.com/office/drawing/2014/main" id="{51CDC287-4E0F-44C8-9044-A1E009B014C6}"/>
              </a:ext>
            </a:extLst>
          </p:cNvPr>
          <p:cNvCxnSpPr>
            <a:stCxn id="8" idx="3"/>
            <a:endCxn id="13" idx="1"/>
          </p:cNvCxnSpPr>
          <p:nvPr/>
        </p:nvCxnSpPr>
        <p:spPr>
          <a:xfrm flipV="1">
            <a:off x="5890097" y="1023101"/>
            <a:ext cx="778217" cy="4243"/>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3B665B9-C1EF-4169-8A43-6FA04AA3D83F}"/>
              </a:ext>
            </a:extLst>
          </p:cNvPr>
          <p:cNvSpPr txBox="1"/>
          <p:nvPr/>
        </p:nvSpPr>
        <p:spPr>
          <a:xfrm>
            <a:off x="1770251" y="3179562"/>
            <a:ext cx="2617703" cy="661720"/>
          </a:xfrm>
          <a:prstGeom prst="rect">
            <a:avLst/>
          </a:prstGeom>
          <a:noFill/>
        </p:spPr>
        <p:txBody>
          <a:bodyPr wrap="square" lIns="91440" tIns="45720" rIns="91440" bIns="45720" anchor="t">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50" dirty="0">
                <a:solidFill>
                  <a:prstClr val="black"/>
                </a:solidFill>
                <a:latin typeface="Rubik" pitchFamily="2" charset="-79"/>
                <a:cs typeface="Rubik"/>
              </a:rPr>
              <a:t>✔️Non-diabetic hyperglycaemia (NDH)</a:t>
            </a:r>
            <a:endParaRPr lang="en-GB" sz="1850" dirty="0">
              <a:solidFill>
                <a:prstClr val="black"/>
              </a:solidFill>
              <a:latin typeface="Calibri" panose="020F0502020204030204"/>
              <a:cs typeface="Rubik"/>
            </a:endParaRPr>
          </a:p>
        </p:txBody>
      </p:sp>
      <p:cxnSp>
        <p:nvCxnSpPr>
          <p:cNvPr id="32" name="Straight Connector 31">
            <a:extLst>
              <a:ext uri="{FF2B5EF4-FFF2-40B4-BE49-F238E27FC236}">
                <a16:creationId xmlns:a16="http://schemas.microsoft.com/office/drawing/2014/main" id="{C1779BA0-F1D5-2AD1-42F1-6495871845CF}"/>
              </a:ext>
            </a:extLst>
          </p:cNvPr>
          <p:cNvCxnSpPr>
            <a:cxnSpLocks/>
          </p:cNvCxnSpPr>
          <p:nvPr/>
        </p:nvCxnSpPr>
        <p:spPr>
          <a:xfrm>
            <a:off x="10301511" y="4736841"/>
            <a:ext cx="0" cy="0"/>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9979E8E-5E5F-A015-ACEC-9CB929127371}"/>
              </a:ext>
            </a:extLst>
          </p:cNvPr>
          <p:cNvCxnSpPr>
            <a:cxnSpLocks/>
          </p:cNvCxnSpPr>
          <p:nvPr/>
        </p:nvCxnSpPr>
        <p:spPr>
          <a:xfrm>
            <a:off x="9349283" y="2857499"/>
            <a:ext cx="0" cy="190170"/>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1B61491C-9D50-7BF1-BC46-08FC42A05E9E}"/>
              </a:ext>
            </a:extLst>
          </p:cNvPr>
          <p:cNvSpPr/>
          <p:nvPr/>
        </p:nvSpPr>
        <p:spPr>
          <a:xfrm>
            <a:off x="3811449" y="1709561"/>
            <a:ext cx="4941586" cy="884636"/>
          </a:xfrm>
          <a:prstGeom prst="roundRect">
            <a:avLst/>
          </a:prstGeom>
          <a:solidFill>
            <a:srgbClr val="F7F0F7"/>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lIns="121878" tIns="60939" rIns="121878" bIns="6093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42906">
              <a:buClr>
                <a:srgbClr val="000000"/>
              </a:buClr>
            </a:pPr>
            <a:r>
              <a:rPr lang="en-GB" sz="1850" b="0" i="0" u="none" strike="noStrike" baseline="0">
                <a:solidFill>
                  <a:srgbClr val="000000"/>
                </a:solidFill>
                <a:latin typeface="Rubik"/>
                <a:ea typeface="Rubik"/>
                <a:cs typeface="Rubik"/>
              </a:rPr>
              <a:t>✔️Previous history of Gestational Diabetes Mellitus (GDM)</a:t>
            </a:r>
            <a:r>
              <a:rPr lang="en-GB" sz="1850">
                <a:solidFill>
                  <a:srgbClr val="000000"/>
                </a:solidFill>
                <a:latin typeface="Rubik"/>
                <a:ea typeface="Rubik"/>
                <a:cs typeface="Rubik"/>
              </a:rPr>
              <a:t> </a:t>
            </a:r>
            <a:endParaRPr lang="en-GB" sz="2100" b="1" kern="0">
              <a:solidFill>
                <a:srgbClr val="49234A"/>
              </a:solidFill>
              <a:latin typeface="Rubik" pitchFamily="2" charset="-79"/>
              <a:cs typeface="Rubik"/>
            </a:endParaRPr>
          </a:p>
        </p:txBody>
      </p:sp>
      <p:sp>
        <p:nvSpPr>
          <p:cNvPr id="6" name="Rectangle: Rounded Corners 5">
            <a:extLst>
              <a:ext uri="{FF2B5EF4-FFF2-40B4-BE49-F238E27FC236}">
                <a16:creationId xmlns:a16="http://schemas.microsoft.com/office/drawing/2014/main" id="{C6BA3474-9786-6D77-09C0-F418FAED3813}"/>
              </a:ext>
            </a:extLst>
          </p:cNvPr>
          <p:cNvSpPr/>
          <p:nvPr/>
        </p:nvSpPr>
        <p:spPr>
          <a:xfrm>
            <a:off x="6659125" y="3847070"/>
            <a:ext cx="2627064" cy="1237853"/>
          </a:xfrm>
          <a:prstGeom prst="roundRect">
            <a:avLst/>
          </a:prstGeom>
          <a:solidFill>
            <a:srgbClr val="49234A"/>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50" dirty="0" err="1">
                <a:solidFill>
                  <a:prstClr val="white"/>
                </a:solidFill>
                <a:latin typeface="Rubik" pitchFamily="2" charset="-79"/>
                <a:cs typeface="Rubik"/>
              </a:rPr>
              <a:t>Normoglycaemic</a:t>
            </a:r>
            <a:r>
              <a:rPr lang="en-GB" sz="1850" dirty="0">
                <a:solidFill>
                  <a:prstClr val="white"/>
                </a:solidFill>
                <a:latin typeface="Rubik" pitchFamily="2" charset="-79"/>
                <a:cs typeface="Rubik"/>
              </a:rPr>
              <a:t> </a:t>
            </a:r>
            <a:endParaRPr lang="en-GB" sz="1850" b="1" dirty="0">
              <a:solidFill>
                <a:prstClr val="white"/>
              </a:solidFill>
              <a:latin typeface="Rubik" pitchFamily="2" charset="-79"/>
              <a:cs typeface="Rubik"/>
            </a:endParaRPr>
          </a:p>
          <a:p>
            <a:pPr algn="ctr" defTabSz="609330"/>
            <a:r>
              <a:rPr lang="en-GB" sz="1850" b="1" dirty="0">
                <a:solidFill>
                  <a:prstClr val="white"/>
                </a:solidFill>
                <a:latin typeface="Rubik" pitchFamily="2" charset="-79"/>
                <a:cs typeface="Rubik"/>
              </a:rPr>
              <a:t>&lt;42 mmol/mol </a:t>
            </a:r>
            <a:r>
              <a:rPr lang="en-GB" sz="1850" dirty="0">
                <a:solidFill>
                  <a:prstClr val="white"/>
                </a:solidFill>
                <a:latin typeface="Rubik" pitchFamily="2" charset="-79"/>
                <a:cs typeface="Rubik"/>
              </a:rPr>
              <a:t>within the past 12-months</a:t>
            </a:r>
            <a:endParaRPr lang="en-GB" sz="1850" b="1" dirty="0">
              <a:solidFill>
                <a:prstClr val="white"/>
              </a:solidFill>
              <a:latin typeface="Rubik" pitchFamily="2" charset="-79"/>
              <a:cs typeface="Rubik"/>
            </a:endParaRPr>
          </a:p>
        </p:txBody>
      </p:sp>
      <p:sp>
        <p:nvSpPr>
          <p:cNvPr id="5" name="Rectangle: Rounded Corners 4">
            <a:extLst>
              <a:ext uri="{FF2B5EF4-FFF2-40B4-BE49-F238E27FC236}">
                <a16:creationId xmlns:a16="http://schemas.microsoft.com/office/drawing/2014/main" id="{A113EDCD-7FEA-6FBE-FA43-EE44A491FD4B}"/>
              </a:ext>
            </a:extLst>
          </p:cNvPr>
          <p:cNvSpPr/>
          <p:nvPr/>
        </p:nvSpPr>
        <p:spPr>
          <a:xfrm>
            <a:off x="7310868" y="5454453"/>
            <a:ext cx="4068973" cy="884636"/>
          </a:xfrm>
          <a:prstGeom prst="roundRect">
            <a:avLst/>
          </a:prstGeom>
          <a:solidFill>
            <a:srgbClr val="F7F0F7"/>
          </a:solidFill>
          <a:ln>
            <a:solidFill>
              <a:srgbClr val="49234A"/>
            </a:solidFill>
          </a:ln>
        </p:spPr>
        <p:style>
          <a:lnRef idx="2">
            <a:schemeClr val="accent1">
              <a:shade val="50000"/>
            </a:schemeClr>
          </a:lnRef>
          <a:fillRef idx="1">
            <a:schemeClr val="accent1"/>
          </a:fillRef>
          <a:effectRef idx="0">
            <a:schemeClr val="accent1"/>
          </a:effectRef>
          <a:fontRef idx="minor">
            <a:schemeClr val="lt1"/>
          </a:fontRef>
        </p:style>
        <p:txBody>
          <a:bodyPr lIns="121878" tIns="60939" rIns="121878" bIns="6093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42906">
              <a:buClr>
                <a:srgbClr val="000000"/>
              </a:buClr>
            </a:pPr>
            <a:r>
              <a:rPr lang="en-GB" sz="1850" b="0" i="0" u="none" strike="noStrike" baseline="0" dirty="0">
                <a:solidFill>
                  <a:srgbClr val="000000"/>
                </a:solidFill>
                <a:latin typeface="Rubik"/>
                <a:ea typeface="Rubik"/>
                <a:cs typeface="Rubik"/>
              </a:rPr>
              <a:t>✔️</a:t>
            </a:r>
            <a:r>
              <a:rPr lang="en-GB" sz="1850" dirty="0">
                <a:solidFill>
                  <a:srgbClr val="000000"/>
                </a:solidFill>
                <a:latin typeface="Rubik"/>
                <a:ea typeface="Rubik"/>
                <a:cs typeface="Rubik"/>
              </a:rPr>
              <a:t> If currently pregnant</a:t>
            </a:r>
          </a:p>
          <a:p>
            <a:pPr algn="ctr" defTabSz="742906"/>
            <a:r>
              <a:rPr lang="en-GB" sz="1850" dirty="0">
                <a:solidFill>
                  <a:srgbClr val="000000"/>
                </a:solidFill>
                <a:latin typeface="Rubik" pitchFamily="2" charset="-79"/>
                <a:cs typeface="Rubik"/>
              </a:rPr>
              <a:t>(placed on hold 1 month –post birth)</a:t>
            </a:r>
          </a:p>
        </p:txBody>
      </p:sp>
      <p:sp>
        <p:nvSpPr>
          <p:cNvPr id="23" name="TextBox 22">
            <a:extLst>
              <a:ext uri="{FF2B5EF4-FFF2-40B4-BE49-F238E27FC236}">
                <a16:creationId xmlns:a16="http://schemas.microsoft.com/office/drawing/2014/main" id="{A2D308AE-D26E-459C-732E-08F57BBB5B01}"/>
              </a:ext>
            </a:extLst>
          </p:cNvPr>
          <p:cNvSpPr txBox="1"/>
          <p:nvPr/>
        </p:nvSpPr>
        <p:spPr>
          <a:xfrm>
            <a:off x="8037186" y="3238555"/>
            <a:ext cx="2617703" cy="377026"/>
          </a:xfrm>
          <a:prstGeom prst="rect">
            <a:avLst/>
          </a:prstGeom>
          <a:noFill/>
        </p:spPr>
        <p:txBody>
          <a:bodyPr wrap="square" lIns="91440" tIns="45720" rIns="91440" bIns="45720" anchor="t">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defTabSz="609330"/>
            <a:r>
              <a:rPr lang="en-GB" sz="1850" dirty="0">
                <a:solidFill>
                  <a:prstClr val="black"/>
                </a:solidFill>
                <a:latin typeface="Rubik" pitchFamily="2" charset="-79"/>
                <a:cs typeface="Rubik"/>
              </a:rPr>
              <a:t>✔️GDM Referral </a:t>
            </a:r>
            <a:endParaRPr lang="en-GB" sz="1850" dirty="0">
              <a:solidFill>
                <a:prstClr val="black"/>
              </a:solidFill>
              <a:latin typeface="Calibri" panose="020F0502020204030204"/>
              <a:cs typeface="Rubik"/>
            </a:endParaRPr>
          </a:p>
        </p:txBody>
      </p:sp>
      <p:cxnSp>
        <p:nvCxnSpPr>
          <p:cNvPr id="7" name="Straight Connector 6">
            <a:extLst>
              <a:ext uri="{FF2B5EF4-FFF2-40B4-BE49-F238E27FC236}">
                <a16:creationId xmlns:a16="http://schemas.microsoft.com/office/drawing/2014/main" id="{6944B339-25D8-5E50-125E-988C116D3ACA}"/>
              </a:ext>
            </a:extLst>
          </p:cNvPr>
          <p:cNvCxnSpPr>
            <a:cxnSpLocks/>
          </p:cNvCxnSpPr>
          <p:nvPr/>
        </p:nvCxnSpPr>
        <p:spPr>
          <a:xfrm>
            <a:off x="2885567" y="2859160"/>
            <a:ext cx="0" cy="190170"/>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42F666-3991-34EE-8DF3-06FC67BB6473}"/>
              </a:ext>
            </a:extLst>
          </p:cNvPr>
          <p:cNvCxnSpPr>
            <a:cxnSpLocks/>
          </p:cNvCxnSpPr>
          <p:nvPr/>
        </p:nvCxnSpPr>
        <p:spPr>
          <a:xfrm>
            <a:off x="2883285" y="2808778"/>
            <a:ext cx="6452029" cy="6054"/>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4C5E7D-BE69-D4E0-A4CF-BDA52EFE680A}"/>
              </a:ext>
            </a:extLst>
          </p:cNvPr>
          <p:cNvCxnSpPr>
            <a:cxnSpLocks/>
          </p:cNvCxnSpPr>
          <p:nvPr/>
        </p:nvCxnSpPr>
        <p:spPr>
          <a:xfrm>
            <a:off x="8073120" y="5300723"/>
            <a:ext cx="2745003" cy="16352"/>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64A20D-6643-2EFB-28BD-955FABFAD621}"/>
              </a:ext>
            </a:extLst>
          </p:cNvPr>
          <p:cNvCxnSpPr>
            <a:cxnSpLocks/>
          </p:cNvCxnSpPr>
          <p:nvPr/>
        </p:nvCxnSpPr>
        <p:spPr>
          <a:xfrm>
            <a:off x="8082715" y="5092011"/>
            <a:ext cx="0" cy="159279"/>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421D6A-54DF-C215-5432-CEC772DEFC62}"/>
              </a:ext>
            </a:extLst>
          </p:cNvPr>
          <p:cNvCxnSpPr>
            <a:cxnSpLocks/>
          </p:cNvCxnSpPr>
          <p:nvPr/>
        </p:nvCxnSpPr>
        <p:spPr>
          <a:xfrm>
            <a:off x="10821796" y="5081715"/>
            <a:ext cx="0" cy="190170"/>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26BA15-CA7F-A867-7C79-62D7909E47D3}"/>
              </a:ext>
            </a:extLst>
          </p:cNvPr>
          <p:cNvCxnSpPr>
            <a:cxnSpLocks/>
          </p:cNvCxnSpPr>
          <p:nvPr/>
        </p:nvCxnSpPr>
        <p:spPr>
          <a:xfrm>
            <a:off x="6280688" y="2661850"/>
            <a:ext cx="0" cy="190170"/>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A1BC17-F8FB-0B5E-7CC0-6FB3A202A7F0}"/>
              </a:ext>
            </a:extLst>
          </p:cNvPr>
          <p:cNvCxnSpPr>
            <a:cxnSpLocks/>
          </p:cNvCxnSpPr>
          <p:nvPr/>
        </p:nvCxnSpPr>
        <p:spPr>
          <a:xfrm>
            <a:off x="6280688" y="1024580"/>
            <a:ext cx="0" cy="416710"/>
          </a:xfrm>
          <a:prstGeom prst="line">
            <a:avLst/>
          </a:prstGeom>
          <a:ln w="19050">
            <a:solidFill>
              <a:srgbClr val="A6B5B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02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Gestational Diabetes - Dr Marlon Morais">
            <a:hlinkClick r:id="" action="ppaction://media"/>
            <a:extLst>
              <a:ext uri="{FF2B5EF4-FFF2-40B4-BE49-F238E27FC236}">
                <a16:creationId xmlns:a16="http://schemas.microsoft.com/office/drawing/2014/main" id="{4E030C39-22F6-CBF9-F3DD-5DE6CE3EE136}"/>
              </a:ext>
            </a:extLst>
          </p:cNvPr>
          <p:cNvPicPr>
            <a:picLocks noRot="1" noChangeAspect="1"/>
          </p:cNvPicPr>
          <p:nvPr>
            <a:videoFile r:link="rId1"/>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110722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ACIUM">
      <a:dk1>
        <a:srgbClr val="000000"/>
      </a:dk1>
      <a:lt1>
        <a:srgbClr val="FFFFFF"/>
      </a:lt1>
      <a:dk2>
        <a:srgbClr val="071641"/>
      </a:dk2>
      <a:lt2>
        <a:srgbClr val="FCE3DF"/>
      </a:lt2>
      <a:accent1>
        <a:srgbClr val="FCC3CB"/>
      </a:accent1>
      <a:accent2>
        <a:srgbClr val="EC2C5E"/>
      </a:accent2>
      <a:accent3>
        <a:srgbClr val="74C0BC"/>
      </a:accent3>
      <a:accent4>
        <a:srgbClr val="EC2C5E"/>
      </a:accent4>
      <a:accent5>
        <a:srgbClr val="FD7716"/>
      </a:accent5>
      <a:accent6>
        <a:srgbClr val="FACF5A"/>
      </a:accent6>
      <a:hlink>
        <a:srgbClr val="4F9DA6"/>
      </a:hlink>
      <a:folHlink>
        <a:srgbClr val="FD771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ormAutofit/>
      </a:bodyPr>
      <a:lstStyle>
        <a:defPPr marL="0" marR="0" indent="0" algn="l" defTabSz="914400" rtl="0" eaLnBrk="1" fontAlgn="auto" latinLnBrk="0" hangingPunct="1">
          <a:lnSpc>
            <a:spcPct val="90000"/>
          </a:lnSpc>
          <a:spcBef>
            <a:spcPts val="1000"/>
          </a:spcBef>
          <a:spcAft>
            <a:spcPts val="0"/>
          </a:spcAft>
          <a:buClrTx/>
          <a:buSzTx/>
          <a:buFontTx/>
          <a:buNone/>
          <a:tabLst/>
          <a:defRPr kumimoji="0" sz="2100" b="0" i="0" u="none" strike="noStrike" kern="1200" cap="none" spc="0" normalizeH="0" baseline="0" noProof="0" dirty="0" smtClean="0">
            <a:ln>
              <a:noFill/>
            </a:ln>
            <a:solidFill>
              <a:srgbClr val="051641"/>
            </a:solidFill>
            <a:effectLst/>
            <a:uLnTx/>
            <a:uFillTx/>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Xyla">
      <a:dk1>
        <a:sysClr val="windowText" lastClr="000000"/>
      </a:dk1>
      <a:lt1>
        <a:sysClr val="window" lastClr="FFFFFF"/>
      </a:lt1>
      <a:dk2>
        <a:srgbClr val="4A244A"/>
      </a:dk2>
      <a:lt2>
        <a:srgbClr val="A6B5BF"/>
      </a:lt2>
      <a:accent1>
        <a:srgbClr val="4A244A"/>
      </a:accent1>
      <a:accent2>
        <a:srgbClr val="0A3052"/>
      </a:accent2>
      <a:accent3>
        <a:srgbClr val="307D91"/>
      </a:accent3>
      <a:accent4>
        <a:srgbClr val="CCE0FF"/>
      </a:accent4>
      <a:accent5>
        <a:srgbClr val="E0AA47"/>
      </a:accent5>
      <a:accent6>
        <a:srgbClr val="30B091"/>
      </a:accent6>
      <a:hlink>
        <a:srgbClr val="A6B5B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ormAutofit/>
      </a:bodyPr>
      <a:lstStyle>
        <a:defPPr marL="0" marR="0" indent="0" algn="l" defTabSz="914400" rtl="0" eaLnBrk="1" fontAlgn="auto" latinLnBrk="0" hangingPunct="1">
          <a:lnSpc>
            <a:spcPct val="90000"/>
          </a:lnSpc>
          <a:spcBef>
            <a:spcPts val="1000"/>
          </a:spcBef>
          <a:spcAft>
            <a:spcPts val="0"/>
          </a:spcAft>
          <a:buClrTx/>
          <a:buSzTx/>
          <a:buFontTx/>
          <a:buNone/>
          <a:tabLst/>
          <a:defRPr kumimoji="0" sz="2100" b="0" i="0" u="none" strike="noStrike" kern="1200" cap="none" spc="0" normalizeH="0" baseline="0" noProof="0" dirty="0" smtClean="0">
            <a:ln>
              <a:noFill/>
            </a:ln>
            <a:solidFill>
              <a:srgbClr val="051641"/>
            </a:solidFill>
            <a:effectLst/>
            <a:uLnTx/>
            <a:uFillTx/>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51f1dd1-f219-40bb-8af1-ccc39e4acf70">
      <UserInfo>
        <DisplayName>Jayne Davis</DisplayName>
        <AccountId>6693</AccountId>
        <AccountType/>
      </UserInfo>
    </SharedWithUsers>
    <Order0 xmlns="e7d0f0e8-2e46-4776-afd0-6e133adf679a" xsi:nil="true"/>
    <TaxCatchAll xmlns="951f1dd1-f219-40bb-8af1-ccc39e4acf70" xsi:nil="true"/>
    <No_x002e_ xmlns="e7d0f0e8-2e46-4776-afd0-6e133adf679a" xsi:nil="true"/>
    <Folder xmlns="e7d0f0e8-2e46-4776-afd0-6e133adf679a" xsi:nil="true"/>
    <lcf76f155ced4ddcb4097134ff3c332f xmlns="e7d0f0e8-2e46-4776-afd0-6e133adf679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6C36916FF7B1419E9B1C3C7E9A48A6" ma:contentTypeVersion="19" ma:contentTypeDescription="Create a new document." ma:contentTypeScope="" ma:versionID="f61c8ed1b39d74f339e15d70b08705d6">
  <xsd:schema xmlns:xsd="http://www.w3.org/2001/XMLSchema" xmlns:xs="http://www.w3.org/2001/XMLSchema" xmlns:p="http://schemas.microsoft.com/office/2006/metadata/properties" xmlns:ns2="951f1dd1-f219-40bb-8af1-ccc39e4acf70" xmlns:ns3="e7d0f0e8-2e46-4776-afd0-6e133adf679a" targetNamespace="http://schemas.microsoft.com/office/2006/metadata/properties" ma:root="true" ma:fieldsID="f21ecb8d692302107a52f8d33ed97a2a" ns2:_="" ns3:_="">
    <xsd:import namespace="951f1dd1-f219-40bb-8af1-ccc39e4acf70"/>
    <xsd:import namespace="e7d0f0e8-2e46-4776-afd0-6e133adf67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AutoKeyPoints" minOccurs="0"/>
                <xsd:element ref="ns3:MediaServiceKeyPoints" minOccurs="0"/>
                <xsd:element ref="ns3:Order0" minOccurs="0"/>
                <xsd:element ref="ns3:Folder" minOccurs="0"/>
                <xsd:element ref="ns3:MediaServiceOCR" minOccurs="0"/>
                <xsd:element ref="ns3:MediaServiceGenerationTime" minOccurs="0"/>
                <xsd:element ref="ns3:MediaServiceEventHashCode" minOccurs="0"/>
                <xsd:element ref="ns3:MediaServiceLocation" minOccurs="0"/>
                <xsd:element ref="ns3:No_x002e_"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1f1dd1-f219-40bb-8af1-ccc39e4acf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e7cd3aa-b500-4315-8579-db687848640b}" ma:internalName="TaxCatchAll" ma:showField="CatchAllData" ma:web="951f1dd1-f219-40bb-8af1-ccc39e4acf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7d0f0e8-2e46-4776-afd0-6e133adf67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Order0" ma:index="17" nillable="true" ma:displayName="Order" ma:decimals="1" ma:format="Dropdown" ma:internalName="Order0" ma:percentage="FALSE">
      <xsd:simpleType>
        <xsd:restriction base="dms:Number"/>
      </xsd:simpleType>
    </xsd:element>
    <xsd:element name="Folder" ma:index="18" nillable="true" ma:displayName="Folder" ma:description="Sort list" ma:format="Dropdown" ma:internalName="Folder" ma:percentage="FALSE">
      <xsd:simpleType>
        <xsd:restriction base="dms:Number"/>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No_x002e_" ma:index="23" nillable="true" ma:displayName="No." ma:decimals="0" ma:format="Dropdown" ma:internalName="No_x002e_" ma:percentage="FALSE">
      <xsd:simpleType>
        <xsd:restriction base="dms:Number"/>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87c7f6-9e2a-433c-ad37-1c42964d11c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82C25B-4A9B-4F8E-88E8-4109956B494E}">
  <ds:schemaRefs>
    <ds:schemaRef ds:uri="http://purl.org/dc/terms/"/>
    <ds:schemaRef ds:uri="http://purl.org/dc/dcmitype/"/>
    <ds:schemaRef ds:uri="http://schemas.openxmlformats.org/package/2006/metadata/core-properties"/>
    <ds:schemaRef ds:uri="http://purl.org/dc/elements/1.1/"/>
    <ds:schemaRef ds:uri="http://schemas.microsoft.com/office/2006/metadata/properties"/>
    <ds:schemaRef ds:uri="e7d0f0e8-2e46-4776-afd0-6e133adf679a"/>
    <ds:schemaRef ds:uri="http://schemas.microsoft.com/office/2006/documentManagement/types"/>
    <ds:schemaRef ds:uri="http://schemas.microsoft.com/office/infopath/2007/PartnerControls"/>
    <ds:schemaRef ds:uri="951f1dd1-f219-40bb-8af1-ccc39e4acf70"/>
    <ds:schemaRef ds:uri="http://www.w3.org/XML/1998/namespace"/>
  </ds:schemaRefs>
</ds:datastoreItem>
</file>

<file path=customXml/itemProps2.xml><?xml version="1.0" encoding="utf-8"?>
<ds:datastoreItem xmlns:ds="http://schemas.openxmlformats.org/officeDocument/2006/customXml" ds:itemID="{F4E3020B-0307-444F-A61D-771C7A6E998B}">
  <ds:schemaRefs>
    <ds:schemaRef ds:uri="http://schemas.microsoft.com/sharepoint/v3/contenttype/forms"/>
  </ds:schemaRefs>
</ds:datastoreItem>
</file>

<file path=customXml/itemProps3.xml><?xml version="1.0" encoding="utf-8"?>
<ds:datastoreItem xmlns:ds="http://schemas.openxmlformats.org/officeDocument/2006/customXml" ds:itemID="{6888EDE9-2BD4-44E8-8141-9B3A2B32C463}">
  <ds:schemaRefs>
    <ds:schemaRef ds:uri="951f1dd1-f219-40bb-8af1-ccc39e4acf70"/>
    <ds:schemaRef ds:uri="e7d0f0e8-2e46-4776-afd0-6e133adf67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528</TotalTime>
  <Words>2716</Words>
  <Application>Microsoft Office PowerPoint</Application>
  <PresentationFormat>Widescreen</PresentationFormat>
  <Paragraphs>345</Paragraphs>
  <Slides>34</Slides>
  <Notes>27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Wingdings</vt:lpstr>
      <vt:lpstr>Segoe UI</vt:lpstr>
      <vt:lpstr>Rubik</vt:lpstr>
      <vt:lpstr>Calibri Light</vt:lpstr>
      <vt:lpstr>Arial</vt:lpstr>
      <vt:lpstr>Rubik Medium</vt:lpstr>
      <vt:lpstr>Times New Roman</vt:lpstr>
      <vt:lpstr>Rubik Light</vt:lpstr>
      <vt:lpstr>Calibri</vt:lpstr>
      <vt:lpstr>1_Office Theme</vt:lpstr>
      <vt:lpstr>Office Theme</vt:lpstr>
      <vt:lpstr>1_Office Theme</vt:lpstr>
      <vt:lpstr>Healthier You</vt:lpstr>
      <vt:lpstr>What is the Healthier You: NHS Diabetes Prevention Programme (NDPP)?</vt:lpstr>
      <vt:lpstr>What is the NDPP?</vt:lpstr>
      <vt:lpstr>PowerPoint Presentation</vt:lpstr>
      <vt:lpstr>Eligibility criteria</vt:lpstr>
      <vt:lpstr>Exclusion     criteria</vt:lpstr>
      <vt:lpstr>PowerPoint Presentation</vt:lpstr>
      <vt:lpstr>GDM Eligibility Criteria </vt:lpstr>
      <vt:lpstr>PowerPoint Presentation</vt:lpstr>
      <vt:lpstr>What are the key benefits of the NDPP to the practice and patients?</vt:lpstr>
      <vt:lpstr>PowerPoint Presentation</vt:lpstr>
      <vt:lpstr>PowerPoint Presentation</vt:lpstr>
      <vt:lpstr>PowerPoint Presentation</vt:lpstr>
      <vt:lpstr>How is the NDPP delivered?</vt:lpstr>
      <vt:lpstr>NDPP service model</vt:lpstr>
      <vt:lpstr>What does the NDPP cover?</vt:lpstr>
      <vt:lpstr>PowerPoint Presentation</vt:lpstr>
      <vt:lpstr>PowerPoint Presentation</vt:lpstr>
      <vt:lpstr>How can I promote the NDPP in my role/practice?</vt:lpstr>
      <vt:lpstr>Patient Information Sessions </vt:lpstr>
      <vt:lpstr>PowerPoint Presentation</vt:lpstr>
      <vt:lpstr>PowerPoint Presentation</vt:lpstr>
      <vt:lpstr>PowerPoint Presentation</vt:lpstr>
      <vt:lpstr>PowerPoint Presentation</vt:lpstr>
      <vt:lpstr>PowerPoint Presentation</vt:lpstr>
      <vt:lpstr>How can we support?</vt:lpstr>
      <vt:lpstr>PowerPoint Presentation</vt:lpstr>
      <vt:lpstr>PowerPoint Presentation</vt:lpstr>
      <vt:lpstr> </vt:lpstr>
      <vt:lpstr>Southampton City Target Presentation Referrals to date (30.01.24)</vt:lpstr>
      <vt:lpstr>NHS – T2DR Path to Remission </vt:lpstr>
      <vt:lpstr>PowerPoint Presentation</vt:lpstr>
      <vt:lpstr>NHS Type 2 Diabetes Path to Remission  Programme – Commencement Date 1st April.   Next steps:  Signpost to a T2DR information session  Would you like to hear more about the NHS Path to Remission Programme and how we could support you? Then why not sign up to one of our upcoming Patient Information Sessions. This programme is a free service commencing on the 1st April in HIOW. Information sessions are available to join for now:   https://bit.ly/PatientInformationSessionT2DR  NHS Staff Lunch &amp; Learm information session   T2DR sessions are always every third Tuesday of the month, 12:30–1pm on Teams, and will cover a programme overview and referral process, so if you can't make this next one hopefully you can join us at a later date: 19th March  https://bit.ly/LunchLearnT2DR</vt:lpstr>
      <vt:lpstr>T H A N K Y O 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Healthier You</dc:title>
  <dc:creator>Robert Rout</dc:creator>
  <cp:lastModifiedBy>Clare Kavanagh</cp:lastModifiedBy>
  <cp:revision>7</cp:revision>
  <dcterms:created xsi:type="dcterms:W3CDTF">2021-10-12T14:14:12Z</dcterms:created>
  <dcterms:modified xsi:type="dcterms:W3CDTF">2024-02-29T10:32:03Z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0x010100BE6C36916FF7B1419E9B1C3C7E9A48A6</vt:lpwstr>
  </property>
  <property fmtid="{D5CDD505-2E9C-101B-9397-08002B2CF9AE}" pid="3" name="MediaServiceImageTags">
    <vt:lpwstr/>
  </property>
</Properties>
</file>