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1" r:id="rId7"/>
    <p:sldId id="263" r:id="rId8"/>
    <p:sldId id="273" r:id="rId9"/>
    <p:sldId id="312" r:id="rId10"/>
    <p:sldId id="318" r:id="rId11"/>
    <p:sldId id="297" r:id="rId12"/>
    <p:sldId id="284" r:id="rId13"/>
    <p:sldId id="282" r:id="rId14"/>
    <p:sldId id="277" r:id="rId15"/>
    <p:sldId id="317" r:id="rId16"/>
    <p:sldId id="316" r:id="rId17"/>
    <p:sldId id="310" r:id="rId18"/>
    <p:sldId id="289" r:id="rId19"/>
    <p:sldId id="290" r:id="rId20"/>
    <p:sldId id="291" r:id="rId21"/>
    <p:sldId id="293" r:id="rId22"/>
    <p:sldId id="304" r:id="rId23"/>
    <p:sldId id="305" r:id="rId24"/>
    <p:sldId id="307" r:id="rId25"/>
    <p:sldId id="319" r:id="rId26"/>
    <p:sldId id="31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516"/>
    <a:srgbClr val="F0AB1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2B350-C50E-4B43-A9E6-1D03164A5562}" v="1" dt="2022-10-27T08:09:55.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628" autoAdjust="0"/>
  </p:normalViewPr>
  <p:slideViewPr>
    <p:cSldViewPr snapToGrid="0" snapToObjects="1">
      <p:cViewPr varScale="1">
        <p:scale>
          <a:sx n="81" d="100"/>
          <a:sy n="81" d="100"/>
        </p:scale>
        <p:origin x="181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BFEAA3B-2578-A949-8935-275ECF1283B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279875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BFEAA3B-2578-A949-8935-275ECF1283B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77269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BFEAA3B-2578-A949-8935-275ECF1283B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396163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BFEAA3B-2578-A949-8935-275ECF1283B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152640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BFEAA3B-2578-A949-8935-275ECF1283B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191203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BFEAA3B-2578-A949-8935-275ECF1283B7}"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26745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BFEAA3B-2578-A949-8935-275ECF1283B7}"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295156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BFEAA3B-2578-A949-8935-275ECF1283B7}"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352083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EAA3B-2578-A949-8935-275ECF1283B7}"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359786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BFEAA3B-2578-A949-8935-275ECF1283B7}"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86516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BFEAA3B-2578-A949-8935-275ECF1283B7}"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3E266-0DD4-034D-A961-30E999DCA765}" type="slidenum">
              <a:rPr lang="en-US" smtClean="0"/>
              <a:t>‹#›</a:t>
            </a:fld>
            <a:endParaRPr lang="en-US"/>
          </a:p>
        </p:txBody>
      </p:sp>
    </p:spTree>
    <p:extLst>
      <p:ext uri="{BB962C8B-B14F-4D97-AF65-F5344CB8AC3E}">
        <p14:creationId xmlns:p14="http://schemas.microsoft.com/office/powerpoint/2010/main" val="426609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EAA3B-2578-A949-8935-275ECF1283B7}" type="datetimeFigureOut">
              <a:rPr lang="en-US" smtClean="0"/>
              <a:t>2/21/2024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3E266-0DD4-034D-A961-30E999DCA765}" type="slidenum">
              <a:rPr lang="en-US" smtClean="0"/>
              <a:t>‹#›</a:t>
            </a:fld>
            <a:endParaRPr lang="en-US"/>
          </a:p>
        </p:txBody>
      </p:sp>
    </p:spTree>
    <p:extLst>
      <p:ext uri="{BB962C8B-B14F-4D97-AF65-F5344CB8AC3E}">
        <p14:creationId xmlns:p14="http://schemas.microsoft.com/office/powerpoint/2010/main" val="319472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E1Sv5p9Ebk"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pic>
        <p:nvPicPr>
          <p:cNvPr id="3" name="Picture 2" descr="A picture containing flower, plant&#10;&#10;Description automatically generated">
            <a:extLst>
              <a:ext uri="{FF2B5EF4-FFF2-40B4-BE49-F238E27FC236}">
                <a16:creationId xmlns:a16="http://schemas.microsoft.com/office/drawing/2014/main" id="{562C4C29-9C30-9FFB-62D4-23F27467DD0B}"/>
              </a:ext>
            </a:extLst>
          </p:cNvPr>
          <p:cNvPicPr>
            <a:picLocks noChangeAspect="1"/>
          </p:cNvPicPr>
          <p:nvPr/>
        </p:nvPicPr>
        <p:blipFill>
          <a:blip r:embed="rId2"/>
          <a:stretch>
            <a:fillRect/>
          </a:stretch>
        </p:blipFill>
        <p:spPr>
          <a:xfrm>
            <a:off x="910666" y="1944782"/>
            <a:ext cx="6981198" cy="2045106"/>
          </a:xfrm>
          <a:prstGeom prst="rect">
            <a:avLst/>
          </a:prstGeom>
        </p:spPr>
      </p:pic>
    </p:spTree>
    <p:extLst>
      <p:ext uri="{BB962C8B-B14F-4D97-AF65-F5344CB8AC3E}">
        <p14:creationId xmlns:p14="http://schemas.microsoft.com/office/powerpoint/2010/main" val="364422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261809" y="573851"/>
            <a:ext cx="8620382" cy="4555093"/>
          </a:xfrm>
          <a:prstGeom prst="rect">
            <a:avLst/>
          </a:prstGeom>
          <a:noFill/>
        </p:spPr>
        <p:txBody>
          <a:bodyPr wrap="square" rtlCol="0">
            <a:spAutoFit/>
          </a:bodyPr>
          <a:lstStyle/>
          <a:p>
            <a:pPr>
              <a:spcAft>
                <a:spcPts val="1200"/>
              </a:spcAft>
            </a:pPr>
            <a:r>
              <a:rPr lang="en-US" sz="4000" b="1" dirty="0">
                <a:solidFill>
                  <a:srgbClr val="F79516"/>
                </a:solidFill>
                <a:latin typeface="Arial"/>
                <a:cs typeface="Arial Unicode MS"/>
              </a:rPr>
              <a:t>Mountbatten’s challenges</a:t>
            </a:r>
            <a:endParaRPr lang="en-US" sz="4000" dirty="0">
              <a:solidFill>
                <a:srgbClr val="FF0000"/>
              </a:solidFill>
              <a:latin typeface="Arial"/>
              <a:cs typeface="Arial"/>
            </a:endParaRPr>
          </a:p>
          <a:p>
            <a:endParaRPr lang="en-US" sz="6000" b="1" dirty="0">
              <a:solidFill>
                <a:srgbClr val="807F83"/>
              </a:solidFill>
              <a:latin typeface="Arial"/>
              <a:cs typeface="Arial Unicode MS"/>
            </a:endParaRPr>
          </a:p>
          <a:p>
            <a:endParaRPr lang="en-US" sz="6000" b="1" dirty="0">
              <a:solidFill>
                <a:srgbClr val="807F83"/>
              </a:solidFill>
              <a:latin typeface="Arial"/>
              <a:cs typeface="Arial Unicode MS"/>
            </a:endParaRPr>
          </a:p>
          <a:p>
            <a:endParaRPr lang="en-US" sz="6000" b="1" dirty="0">
              <a:solidFill>
                <a:srgbClr val="807F83"/>
              </a:solidFill>
              <a:latin typeface="Arial"/>
              <a:cs typeface="Arial Unicode MS"/>
            </a:endParaRPr>
          </a:p>
          <a:p>
            <a:endParaRPr lang="en-US" sz="6000" b="1" dirty="0">
              <a:solidFill>
                <a:srgbClr val="807F83"/>
              </a:solidFill>
              <a:latin typeface="Arial"/>
              <a:cs typeface="Arial Unicode MS"/>
            </a:endParaRPr>
          </a:p>
        </p:txBody>
      </p:sp>
      <p:pic>
        <p:nvPicPr>
          <p:cNvPr id="10" name="Picture 9">
            <a:extLst>
              <a:ext uri="{FF2B5EF4-FFF2-40B4-BE49-F238E27FC236}">
                <a16:creationId xmlns:a16="http://schemas.microsoft.com/office/drawing/2014/main" id="{2244595D-E9F2-4019-47FB-E48FA8A1F1A9}"/>
              </a:ext>
            </a:extLst>
          </p:cNvPr>
          <p:cNvPicPr>
            <a:picLocks noChangeAspect="1"/>
          </p:cNvPicPr>
          <p:nvPr/>
        </p:nvPicPr>
        <p:blipFill>
          <a:blip r:embed="rId3"/>
          <a:stretch>
            <a:fillRect/>
          </a:stretch>
        </p:blipFill>
        <p:spPr>
          <a:xfrm>
            <a:off x="4778424" y="2041841"/>
            <a:ext cx="3977182" cy="3058403"/>
          </a:xfrm>
          <a:prstGeom prst="rect">
            <a:avLst/>
          </a:prstGeom>
        </p:spPr>
      </p:pic>
      <p:pic>
        <p:nvPicPr>
          <p:cNvPr id="12" name="Picture 11">
            <a:extLst>
              <a:ext uri="{FF2B5EF4-FFF2-40B4-BE49-F238E27FC236}">
                <a16:creationId xmlns:a16="http://schemas.microsoft.com/office/drawing/2014/main" id="{1F8E9CBD-7A31-3E39-3954-CF6EFEEC4D24}"/>
              </a:ext>
            </a:extLst>
          </p:cNvPr>
          <p:cNvPicPr>
            <a:picLocks noChangeAspect="1"/>
          </p:cNvPicPr>
          <p:nvPr/>
        </p:nvPicPr>
        <p:blipFill>
          <a:blip r:embed="rId4"/>
          <a:stretch>
            <a:fillRect/>
          </a:stretch>
        </p:blipFill>
        <p:spPr>
          <a:xfrm>
            <a:off x="685144" y="2041841"/>
            <a:ext cx="3458752" cy="3058403"/>
          </a:xfrm>
          <a:prstGeom prst="rect">
            <a:avLst/>
          </a:prstGeom>
        </p:spPr>
      </p:pic>
    </p:spTree>
    <p:extLst>
      <p:ext uri="{BB962C8B-B14F-4D97-AF65-F5344CB8AC3E}">
        <p14:creationId xmlns:p14="http://schemas.microsoft.com/office/powerpoint/2010/main" val="141613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413926" y="573851"/>
            <a:ext cx="8341680" cy="3447098"/>
          </a:xfrm>
          <a:prstGeom prst="rect">
            <a:avLst/>
          </a:prstGeom>
          <a:noFill/>
        </p:spPr>
        <p:txBody>
          <a:bodyPr wrap="square" rtlCol="0">
            <a:spAutoFit/>
          </a:bodyPr>
          <a:lstStyle/>
          <a:p>
            <a:pPr>
              <a:spcAft>
                <a:spcPts val="1200"/>
              </a:spcAft>
            </a:pPr>
            <a:r>
              <a:rPr lang="en-US" sz="4400" b="1" dirty="0">
                <a:solidFill>
                  <a:srgbClr val="F79516"/>
                </a:solidFill>
                <a:latin typeface="Arial"/>
                <a:cs typeface="Arial Unicode MS"/>
              </a:rPr>
              <a:t>People needing Palliative Care </a:t>
            </a:r>
            <a:r>
              <a:rPr lang="en-US" b="1" dirty="0">
                <a:solidFill>
                  <a:srgbClr val="F79516"/>
                </a:solidFill>
                <a:latin typeface="Arial"/>
                <a:cs typeface="Arial Unicode MS"/>
              </a:rPr>
              <a:t>(CSI 2017)</a:t>
            </a:r>
          </a:p>
          <a:p>
            <a:pPr marL="712788" indent="-712788">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If figures continue to rise the same as during 2014 – 25.4% rise in need by 2040</a:t>
            </a:r>
          </a:p>
          <a:p>
            <a:pPr marL="712788" indent="-712788">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If figures continue to rise at same rate as between 2006 – 2014 – 42.4% rise by 2040</a:t>
            </a:r>
          </a:p>
          <a:p>
            <a:pPr marL="712788" indent="-712788">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Dementia – 59,199 in 2014 to 219,409 in 2040</a:t>
            </a:r>
          </a:p>
          <a:p>
            <a:pPr marL="712788" indent="-712788">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Cancer – from 143,635 in 2014 to 208,630 in 2040</a:t>
            </a:r>
          </a:p>
          <a:p>
            <a:pPr marL="712788" indent="-712788">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Although numbers with co-morbidities unknown</a:t>
            </a:r>
          </a:p>
        </p:txBody>
      </p:sp>
    </p:spTree>
    <p:extLst>
      <p:ext uri="{BB962C8B-B14F-4D97-AF65-F5344CB8AC3E}">
        <p14:creationId xmlns:p14="http://schemas.microsoft.com/office/powerpoint/2010/main" val="323815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E2C4-FB12-4D14-843B-50D8462A015E}"/>
              </a:ext>
            </a:extLst>
          </p:cNvPr>
          <p:cNvSpPr>
            <a:spLocks noGrp="1"/>
          </p:cNvSpPr>
          <p:nvPr>
            <p:ph type="title"/>
          </p:nvPr>
        </p:nvSpPr>
        <p:spPr/>
        <p:txBody>
          <a:bodyPr/>
          <a:lstStyle/>
          <a:p>
            <a:endParaRPr lang="en-GB"/>
          </a:p>
        </p:txBody>
      </p:sp>
      <p:pic>
        <p:nvPicPr>
          <p:cNvPr id="1026" name="Picture 2">
            <a:extLst>
              <a:ext uri="{FF2B5EF4-FFF2-40B4-BE49-F238E27FC236}">
                <a16:creationId xmlns:a16="http://schemas.microsoft.com/office/drawing/2014/main" id="{60AD8316-6FF9-44CA-9021-D9E9A86464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4638"/>
            <a:ext cx="9117407" cy="644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3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771E1C-4E07-465B-B9D9-94945AB5A2E1}"/>
              </a:ext>
            </a:extLst>
          </p:cNvPr>
          <p:cNvSpPr txBox="1"/>
          <p:nvPr/>
        </p:nvSpPr>
        <p:spPr>
          <a:xfrm>
            <a:off x="2369976" y="172347"/>
            <a:ext cx="4680064" cy="769441"/>
          </a:xfrm>
          <a:prstGeom prst="rect">
            <a:avLst/>
          </a:prstGeom>
          <a:noFill/>
        </p:spPr>
        <p:txBody>
          <a:bodyPr wrap="none" rtlCol="0">
            <a:spAutoFit/>
          </a:bodyPr>
          <a:lstStyle/>
          <a:p>
            <a:r>
              <a:rPr lang="en-GB" sz="4400" b="1" dirty="0">
                <a:solidFill>
                  <a:srgbClr val="F79516"/>
                </a:solidFill>
              </a:rPr>
              <a:t>The future is now…</a:t>
            </a:r>
          </a:p>
        </p:txBody>
      </p:sp>
      <p:pic>
        <p:nvPicPr>
          <p:cNvPr id="5" name="Content Placeholder 5" descr="MB-Master-Logo-Pos-CMYK.eps">
            <a:extLst>
              <a:ext uri="{FF2B5EF4-FFF2-40B4-BE49-F238E27FC236}">
                <a16:creationId xmlns:a16="http://schemas.microsoft.com/office/drawing/2014/main" id="{7DB0F7DC-30E6-480C-BDEE-3B37C640A4DC}"/>
              </a:ext>
            </a:extLst>
          </p:cNvPr>
          <p:cNvPicPr>
            <a:picLocks noChangeAspect="1"/>
          </p:cNvPicPr>
          <p:nvPr/>
        </p:nvPicPr>
        <p:blipFill>
          <a:blip r:embed="rId2">
            <a:extLst>
              <a:ext uri="{28A0092B-C50C-407E-A947-70E740481C1C}">
                <a14:useLocalDpi xmlns:a14="http://schemas.microsoft.com/office/drawing/2010/main" val="0"/>
              </a:ext>
            </a:extLst>
          </a:blip>
          <a:srcRect t="-8496" b="-8496"/>
          <a:stretch>
            <a:fillRect/>
          </a:stretch>
        </p:blipFill>
        <p:spPr>
          <a:xfrm>
            <a:off x="0" y="5491615"/>
            <a:ext cx="2484511" cy="1366385"/>
          </a:xfrm>
          <a:prstGeom prst="rect">
            <a:avLst/>
          </a:prstGeom>
        </p:spPr>
      </p:pic>
      <p:sp>
        <p:nvSpPr>
          <p:cNvPr id="6" name="Rectangle 5">
            <a:extLst>
              <a:ext uri="{FF2B5EF4-FFF2-40B4-BE49-F238E27FC236}">
                <a16:creationId xmlns:a16="http://schemas.microsoft.com/office/drawing/2014/main" id="{C326EAD2-E05C-413A-AD2B-E3C61B4926E4}"/>
              </a:ext>
            </a:extLst>
          </p:cNvPr>
          <p:cNvSpPr/>
          <p:nvPr/>
        </p:nvSpPr>
        <p:spPr>
          <a:xfrm>
            <a:off x="5146406" y="6173525"/>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pic>
        <p:nvPicPr>
          <p:cNvPr id="3" name="Picture 2">
            <a:extLst>
              <a:ext uri="{FF2B5EF4-FFF2-40B4-BE49-F238E27FC236}">
                <a16:creationId xmlns:a16="http://schemas.microsoft.com/office/drawing/2014/main" id="{8B81A6DC-4BC9-00ED-19DA-09519D7256B7}"/>
              </a:ext>
            </a:extLst>
          </p:cNvPr>
          <p:cNvPicPr>
            <a:picLocks noChangeAspect="1"/>
          </p:cNvPicPr>
          <p:nvPr/>
        </p:nvPicPr>
        <p:blipFill>
          <a:blip r:embed="rId3"/>
          <a:stretch>
            <a:fillRect/>
          </a:stretch>
        </p:blipFill>
        <p:spPr>
          <a:xfrm>
            <a:off x="942680" y="858708"/>
            <a:ext cx="7226591" cy="5117885"/>
          </a:xfrm>
          <a:prstGeom prst="rect">
            <a:avLst/>
          </a:prstGeom>
        </p:spPr>
      </p:pic>
    </p:spTree>
    <p:extLst>
      <p:ext uri="{BB962C8B-B14F-4D97-AF65-F5344CB8AC3E}">
        <p14:creationId xmlns:p14="http://schemas.microsoft.com/office/powerpoint/2010/main" val="108390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157342" y="56542"/>
            <a:ext cx="8134350" cy="1419225"/>
          </a:xfrm>
        </p:spPr>
        <p:txBody>
          <a:bodyPr>
            <a:normAutofit/>
          </a:bodyPr>
          <a:lstStyle/>
          <a:p>
            <a:pPr eaLnBrk="1" hangingPunct="1"/>
            <a:r>
              <a:rPr lang="en-GB" altLang="en-US" sz="4000" b="1" dirty="0">
                <a:solidFill>
                  <a:srgbClr val="F79516"/>
                </a:solidFill>
                <a:latin typeface="Arial" panose="020B0604020202020204" pitchFamily="34" charset="0"/>
                <a:cs typeface="Arial" panose="020B0604020202020204" pitchFamily="34" charset="0"/>
              </a:rPr>
              <a:t>Multi-professional Team</a:t>
            </a:r>
          </a:p>
        </p:txBody>
      </p:sp>
      <p:grpSp>
        <p:nvGrpSpPr>
          <p:cNvPr id="2" name="Group 1"/>
          <p:cNvGrpSpPr/>
          <p:nvPr/>
        </p:nvGrpSpPr>
        <p:grpSpPr>
          <a:xfrm>
            <a:off x="202214" y="392135"/>
            <a:ext cx="8810625" cy="6334125"/>
            <a:chOff x="-19050" y="188913"/>
            <a:chExt cx="9382125" cy="6640512"/>
          </a:xfrm>
        </p:grpSpPr>
        <p:sp>
          <p:nvSpPr>
            <p:cNvPr id="5" name="Oval 3"/>
            <p:cNvSpPr>
              <a:spLocks noChangeArrowheads="1"/>
            </p:cNvSpPr>
            <p:nvPr/>
          </p:nvSpPr>
          <p:spPr bwMode="auto">
            <a:xfrm>
              <a:off x="5776913" y="4406900"/>
              <a:ext cx="2173287" cy="2151063"/>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Times New Roman" pitchFamily="18" charset="0"/>
                </a:rPr>
                <a:t>Allied Health </a:t>
              </a:r>
            </a:p>
            <a:p>
              <a:pPr algn="ctr" eaLnBrk="1" hangingPunct="1">
                <a:spcBef>
                  <a:spcPct val="0"/>
                </a:spcBef>
                <a:buFontTx/>
                <a:buNone/>
              </a:pPr>
              <a:r>
                <a:rPr lang="en-GB" altLang="en-US" sz="1800" dirty="0">
                  <a:latin typeface="Times New Roman" pitchFamily="18" charset="0"/>
                </a:rPr>
                <a:t>Professions:</a:t>
              </a:r>
            </a:p>
            <a:p>
              <a:pPr algn="ctr" eaLnBrk="1" hangingPunct="1">
                <a:spcBef>
                  <a:spcPct val="0"/>
                </a:spcBef>
                <a:buFontTx/>
                <a:buNone/>
              </a:pPr>
              <a:r>
                <a:rPr lang="en-GB" altLang="en-US" sz="1800" dirty="0">
                  <a:latin typeface="Times New Roman" pitchFamily="18" charset="0"/>
                </a:rPr>
                <a:t>Occupational therapy</a:t>
              </a:r>
            </a:p>
            <a:p>
              <a:pPr algn="ctr" eaLnBrk="1" hangingPunct="1">
                <a:spcBef>
                  <a:spcPct val="0"/>
                </a:spcBef>
                <a:buFontTx/>
                <a:buNone/>
              </a:pPr>
              <a:r>
                <a:rPr lang="en-GB" altLang="en-US" sz="1800" dirty="0">
                  <a:latin typeface="Times New Roman" pitchFamily="18" charset="0"/>
                </a:rPr>
                <a:t>Physiotherapy</a:t>
              </a:r>
            </a:p>
            <a:p>
              <a:pPr algn="ctr" eaLnBrk="1" hangingPunct="1">
                <a:spcBef>
                  <a:spcPct val="0"/>
                </a:spcBef>
                <a:buFontTx/>
                <a:buNone/>
              </a:pPr>
              <a:r>
                <a:rPr lang="en-GB" altLang="en-US" sz="1800" dirty="0">
                  <a:latin typeface="Times New Roman" pitchFamily="18" charset="0"/>
                </a:rPr>
                <a:t>Social Work</a:t>
              </a:r>
            </a:p>
          </p:txBody>
        </p:sp>
        <p:sp>
          <p:nvSpPr>
            <p:cNvPr id="6" name="Oval 4"/>
            <p:cNvSpPr>
              <a:spLocks noChangeArrowheads="1"/>
            </p:cNvSpPr>
            <p:nvPr/>
          </p:nvSpPr>
          <p:spPr bwMode="auto">
            <a:xfrm>
              <a:off x="300038" y="1495425"/>
              <a:ext cx="990600" cy="9334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Nursing</a:t>
              </a:r>
            </a:p>
          </p:txBody>
        </p:sp>
        <p:sp>
          <p:nvSpPr>
            <p:cNvPr id="7" name="Oval 5"/>
            <p:cNvSpPr>
              <a:spLocks noChangeArrowheads="1"/>
            </p:cNvSpPr>
            <p:nvPr/>
          </p:nvSpPr>
          <p:spPr bwMode="auto">
            <a:xfrm>
              <a:off x="0" y="2506663"/>
              <a:ext cx="1066800" cy="106680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Medicine</a:t>
              </a:r>
            </a:p>
          </p:txBody>
        </p:sp>
        <p:sp>
          <p:nvSpPr>
            <p:cNvPr id="8" name="Oval 6"/>
            <p:cNvSpPr>
              <a:spLocks noChangeArrowheads="1"/>
            </p:cNvSpPr>
            <p:nvPr/>
          </p:nvSpPr>
          <p:spPr bwMode="auto">
            <a:xfrm>
              <a:off x="2058988" y="5167313"/>
              <a:ext cx="1525587" cy="152400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Fundraising</a:t>
              </a:r>
            </a:p>
            <a:p>
              <a:pPr algn="ctr" eaLnBrk="1" hangingPunct="1">
                <a:spcBef>
                  <a:spcPct val="0"/>
                </a:spcBef>
                <a:buFontTx/>
                <a:buNone/>
              </a:pPr>
              <a:r>
                <a:rPr lang="en-GB" altLang="en-US" sz="1800">
                  <a:latin typeface="Times New Roman" pitchFamily="18" charset="0"/>
                </a:rPr>
                <a:t>Communication</a:t>
              </a:r>
            </a:p>
          </p:txBody>
        </p:sp>
        <p:sp>
          <p:nvSpPr>
            <p:cNvPr id="9" name="Oval 7"/>
            <p:cNvSpPr>
              <a:spLocks noChangeArrowheads="1"/>
            </p:cNvSpPr>
            <p:nvPr/>
          </p:nvSpPr>
          <p:spPr bwMode="auto">
            <a:xfrm>
              <a:off x="3581400" y="4648200"/>
              <a:ext cx="1981200" cy="198120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Administration:</a:t>
              </a:r>
            </a:p>
            <a:p>
              <a:pPr algn="ctr" eaLnBrk="1" hangingPunct="1">
                <a:spcBef>
                  <a:spcPct val="0"/>
                </a:spcBef>
                <a:buFontTx/>
                <a:buNone/>
              </a:pPr>
              <a:r>
                <a:rPr lang="en-GB" altLang="en-US" sz="1800">
                  <a:latin typeface="Times New Roman" pitchFamily="18" charset="0"/>
                </a:rPr>
                <a:t>Finance</a:t>
              </a:r>
            </a:p>
            <a:p>
              <a:pPr algn="ctr" eaLnBrk="1" hangingPunct="1">
                <a:spcBef>
                  <a:spcPct val="0"/>
                </a:spcBef>
                <a:buFontTx/>
                <a:buNone/>
              </a:pPr>
              <a:r>
                <a:rPr lang="en-GB" altLang="en-US" sz="1800">
                  <a:latin typeface="Times New Roman" pitchFamily="18" charset="0"/>
                </a:rPr>
                <a:t>HR</a:t>
              </a:r>
            </a:p>
            <a:p>
              <a:pPr algn="ctr" eaLnBrk="1" hangingPunct="1">
                <a:spcBef>
                  <a:spcPct val="0"/>
                </a:spcBef>
                <a:buFontTx/>
                <a:buNone/>
              </a:pPr>
              <a:r>
                <a:rPr lang="en-GB" altLang="en-US" sz="1800">
                  <a:latin typeface="Times New Roman" pitchFamily="18" charset="0"/>
                </a:rPr>
                <a:t>Reception</a:t>
              </a:r>
            </a:p>
            <a:p>
              <a:pPr algn="ctr" eaLnBrk="1" hangingPunct="1">
                <a:spcBef>
                  <a:spcPct val="0"/>
                </a:spcBef>
                <a:buFontTx/>
                <a:buNone/>
              </a:pPr>
              <a:r>
                <a:rPr lang="en-GB" altLang="en-US" sz="1800">
                  <a:latin typeface="Times New Roman" pitchFamily="18" charset="0"/>
                </a:rPr>
                <a:t>Records</a:t>
              </a:r>
            </a:p>
            <a:p>
              <a:pPr algn="ctr" eaLnBrk="1" hangingPunct="1">
                <a:spcBef>
                  <a:spcPct val="0"/>
                </a:spcBef>
                <a:buFontTx/>
                <a:buNone/>
              </a:pPr>
              <a:r>
                <a:rPr lang="en-GB" altLang="en-US" sz="1800">
                  <a:latin typeface="Times New Roman" pitchFamily="18" charset="0"/>
                </a:rPr>
                <a:t>Transport</a:t>
              </a:r>
            </a:p>
          </p:txBody>
        </p:sp>
        <p:sp>
          <p:nvSpPr>
            <p:cNvPr id="10" name="Oval 8"/>
            <p:cNvSpPr>
              <a:spLocks noChangeArrowheads="1"/>
            </p:cNvSpPr>
            <p:nvPr/>
          </p:nvSpPr>
          <p:spPr bwMode="auto">
            <a:xfrm>
              <a:off x="4000500" y="1524000"/>
              <a:ext cx="1143000" cy="106680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Food</a:t>
              </a:r>
            </a:p>
            <a:p>
              <a:pPr algn="ctr" eaLnBrk="1" hangingPunct="1">
                <a:spcBef>
                  <a:spcPct val="0"/>
                </a:spcBef>
                <a:buFontTx/>
                <a:buNone/>
              </a:pPr>
              <a:r>
                <a:rPr lang="en-GB" altLang="en-US" sz="1800">
                  <a:latin typeface="Times New Roman" pitchFamily="18" charset="0"/>
                </a:rPr>
                <a:t>catering</a:t>
              </a:r>
            </a:p>
            <a:p>
              <a:pPr algn="ctr" eaLnBrk="1" hangingPunct="1">
                <a:spcBef>
                  <a:spcPct val="0"/>
                </a:spcBef>
                <a:buFontTx/>
                <a:buNone/>
              </a:pPr>
              <a:endParaRPr lang="en-GB" altLang="en-US" sz="1800">
                <a:latin typeface="Times New Roman" pitchFamily="18" charset="0"/>
              </a:endParaRPr>
            </a:p>
          </p:txBody>
        </p:sp>
        <p:sp>
          <p:nvSpPr>
            <p:cNvPr id="11" name="Oval 9"/>
            <p:cNvSpPr>
              <a:spLocks noChangeArrowheads="1"/>
            </p:cNvSpPr>
            <p:nvPr/>
          </p:nvSpPr>
          <p:spPr bwMode="auto">
            <a:xfrm>
              <a:off x="5257800" y="1600200"/>
              <a:ext cx="1066800" cy="106680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Pharmacy</a:t>
              </a:r>
            </a:p>
          </p:txBody>
        </p:sp>
        <p:sp>
          <p:nvSpPr>
            <p:cNvPr id="12" name="Oval 10"/>
            <p:cNvSpPr>
              <a:spLocks noChangeArrowheads="1"/>
            </p:cNvSpPr>
            <p:nvPr/>
          </p:nvSpPr>
          <p:spPr bwMode="auto">
            <a:xfrm>
              <a:off x="6948488" y="2852738"/>
              <a:ext cx="2195512" cy="1439862"/>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Times New Roman" pitchFamily="18" charset="0"/>
                </a:rPr>
                <a:t>Arts &amp;</a:t>
              </a:r>
            </a:p>
            <a:p>
              <a:pPr algn="ctr" eaLnBrk="1" hangingPunct="1">
                <a:spcBef>
                  <a:spcPct val="0"/>
                </a:spcBef>
                <a:buFontTx/>
                <a:buNone/>
              </a:pPr>
              <a:r>
                <a:rPr lang="en-GB" altLang="en-US" sz="1800" dirty="0">
                  <a:latin typeface="Times New Roman" pitchFamily="18" charset="0"/>
                </a:rPr>
                <a:t>Complementary</a:t>
              </a:r>
            </a:p>
            <a:p>
              <a:pPr algn="ctr" eaLnBrk="1" hangingPunct="1">
                <a:spcBef>
                  <a:spcPct val="0"/>
                </a:spcBef>
                <a:buFontTx/>
                <a:buNone/>
              </a:pPr>
              <a:r>
                <a:rPr lang="en-GB" altLang="en-US" sz="1800" dirty="0">
                  <a:latin typeface="Times New Roman" pitchFamily="18" charset="0"/>
                </a:rPr>
                <a:t>Therapies</a:t>
              </a:r>
            </a:p>
          </p:txBody>
        </p:sp>
        <p:sp>
          <p:nvSpPr>
            <p:cNvPr id="13" name="Oval 11"/>
            <p:cNvSpPr>
              <a:spLocks noChangeArrowheads="1"/>
            </p:cNvSpPr>
            <p:nvPr/>
          </p:nvSpPr>
          <p:spPr bwMode="auto">
            <a:xfrm>
              <a:off x="609600" y="5638800"/>
              <a:ext cx="1362075" cy="119062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Psychology </a:t>
              </a:r>
            </a:p>
            <a:p>
              <a:pPr algn="ctr" eaLnBrk="1" hangingPunct="1">
                <a:spcBef>
                  <a:spcPct val="0"/>
                </a:spcBef>
                <a:buFontTx/>
                <a:buNone/>
              </a:pPr>
              <a:r>
                <a:rPr lang="en-GB" altLang="en-US" sz="1800">
                  <a:latin typeface="Times New Roman" pitchFamily="18" charset="0"/>
                </a:rPr>
                <a:t>and </a:t>
              </a:r>
            </a:p>
            <a:p>
              <a:pPr algn="ctr" eaLnBrk="1" hangingPunct="1">
                <a:spcBef>
                  <a:spcPct val="0"/>
                </a:spcBef>
                <a:buFontTx/>
                <a:buNone/>
              </a:pPr>
              <a:r>
                <a:rPr lang="en-GB" altLang="en-US" sz="1800">
                  <a:latin typeface="Times New Roman" pitchFamily="18" charset="0"/>
                </a:rPr>
                <a:t>bereavement</a:t>
              </a:r>
            </a:p>
          </p:txBody>
        </p:sp>
        <p:sp>
          <p:nvSpPr>
            <p:cNvPr id="14" name="Oval 12"/>
            <p:cNvSpPr>
              <a:spLocks noChangeArrowheads="1"/>
            </p:cNvSpPr>
            <p:nvPr/>
          </p:nvSpPr>
          <p:spPr bwMode="auto">
            <a:xfrm>
              <a:off x="6400800" y="1524000"/>
              <a:ext cx="1447800" cy="152400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Spiritual care</a:t>
              </a:r>
            </a:p>
          </p:txBody>
        </p:sp>
        <p:sp>
          <p:nvSpPr>
            <p:cNvPr id="15" name="Text Box 14">
              <a:extLst>
                <a:ext uri="{FF2B5EF4-FFF2-40B4-BE49-F238E27FC236}">
                  <a16:creationId xmlns:a16="http://schemas.microsoft.com/office/drawing/2014/main" id="{995BE73C-0AC1-47CA-8AE6-7CC451E8FDB9}"/>
                </a:ext>
              </a:extLst>
            </p:cNvPr>
            <p:cNvSpPr txBox="1">
              <a:spLocks noChangeArrowheads="1"/>
            </p:cNvSpPr>
            <p:nvPr/>
          </p:nvSpPr>
          <p:spPr bwMode="auto">
            <a:xfrm>
              <a:off x="1447800" y="3860800"/>
              <a:ext cx="556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GB" altLang="en-US" sz="2400" b="1" i="1" dirty="0">
                  <a:solidFill>
                    <a:schemeClr val="tx2">
                      <a:lumMod val="60000"/>
                      <a:lumOff val="40000"/>
                    </a:schemeClr>
                  </a:solidFill>
                  <a:latin typeface="Arial" charset="0"/>
                </a:rPr>
                <a:t>Sharing knowledge, skills and values</a:t>
              </a:r>
            </a:p>
          </p:txBody>
        </p:sp>
        <p:sp>
          <p:nvSpPr>
            <p:cNvPr id="16" name="Oval 15"/>
            <p:cNvSpPr>
              <a:spLocks noChangeArrowheads="1"/>
            </p:cNvSpPr>
            <p:nvPr/>
          </p:nvSpPr>
          <p:spPr bwMode="auto">
            <a:xfrm>
              <a:off x="-19050" y="3759200"/>
              <a:ext cx="1104900" cy="105727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Education</a:t>
              </a:r>
            </a:p>
          </p:txBody>
        </p:sp>
        <p:sp>
          <p:nvSpPr>
            <p:cNvPr id="17" name="Text Box 16"/>
            <p:cNvSpPr txBox="1">
              <a:spLocks noChangeArrowheads="1"/>
            </p:cNvSpPr>
            <p:nvPr/>
          </p:nvSpPr>
          <p:spPr bwMode="auto">
            <a:xfrm>
              <a:off x="7504113" y="35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Times New Roman" pitchFamily="18" charset="0"/>
              </a:endParaRPr>
            </a:p>
          </p:txBody>
        </p:sp>
        <p:sp>
          <p:nvSpPr>
            <p:cNvPr id="18" name="Oval 17">
              <a:extLst>
                <a:ext uri="{FF2B5EF4-FFF2-40B4-BE49-F238E27FC236}">
                  <a16:creationId xmlns:a16="http://schemas.microsoft.com/office/drawing/2014/main" id="{A5EDDDF1-9ECD-4ADA-892E-F3658CF906C4}"/>
                </a:ext>
              </a:extLst>
            </p:cNvPr>
            <p:cNvSpPr>
              <a:spLocks noChangeArrowheads="1"/>
            </p:cNvSpPr>
            <p:nvPr/>
          </p:nvSpPr>
          <p:spPr bwMode="auto">
            <a:xfrm>
              <a:off x="7380288" y="188913"/>
              <a:ext cx="1525587" cy="1079500"/>
            </a:xfrm>
            <a:prstGeom prst="ellipse">
              <a:avLst/>
            </a:prstGeom>
            <a:solidFill>
              <a:schemeClr val="tx2">
                <a:lumMod val="60000"/>
                <a:lumOff val="40000"/>
              </a:schemeClr>
            </a:solidFill>
            <a:ln>
              <a:noFill/>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a:latin typeface="Times New Roman" pitchFamily="18" charset="0"/>
              </a:endParaRPr>
            </a:p>
          </p:txBody>
        </p:sp>
        <p:sp>
          <p:nvSpPr>
            <p:cNvPr id="19" name="Text Box 18">
              <a:extLst>
                <a:ext uri="{FF2B5EF4-FFF2-40B4-BE49-F238E27FC236}">
                  <a16:creationId xmlns:a16="http://schemas.microsoft.com/office/drawing/2014/main" id="{34AB8B78-0262-420F-9C85-7AE95748132A}"/>
                </a:ext>
              </a:extLst>
            </p:cNvPr>
            <p:cNvSpPr txBox="1">
              <a:spLocks noChangeArrowheads="1"/>
            </p:cNvSpPr>
            <p:nvPr/>
          </p:nvSpPr>
          <p:spPr bwMode="auto">
            <a:xfrm>
              <a:off x="7358063" y="428625"/>
              <a:ext cx="2005012" cy="457200"/>
            </a:xfrm>
            <a:prstGeom prst="rect">
              <a:avLst/>
            </a:prstGeom>
            <a:noFill/>
            <a:ln w="9525">
              <a:noFill/>
              <a:miter lim="800000"/>
              <a:headEnd/>
              <a:tailEnd/>
            </a:ln>
          </p:spPr>
          <p:txBody>
            <a:bodyPr>
              <a:spAutoFit/>
            </a:bodyPr>
            <a:lstStyle/>
            <a:p>
              <a:pPr eaLnBrk="1" hangingPunct="1">
                <a:defRPr/>
              </a:pPr>
              <a:r>
                <a:rPr lang="en-GB" dirty="0">
                  <a:latin typeface="+mn-lt"/>
                  <a:cs typeface="+mn-cs"/>
                </a:rPr>
                <a:t>Volunteers</a:t>
              </a:r>
              <a:endParaRPr lang="en-US" dirty="0">
                <a:latin typeface="+mn-lt"/>
                <a:cs typeface="+mn-cs"/>
              </a:endParaRPr>
            </a:p>
          </p:txBody>
        </p:sp>
        <p:sp>
          <p:nvSpPr>
            <p:cNvPr id="20" name="Line 21"/>
            <p:cNvSpPr>
              <a:spLocks noChangeShapeType="1"/>
            </p:cNvSpPr>
            <p:nvPr/>
          </p:nvSpPr>
          <p:spPr bwMode="auto">
            <a:xfrm flipH="1">
              <a:off x="2428875" y="1143000"/>
              <a:ext cx="5184775" cy="280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 name="Line 27"/>
            <p:cNvSpPr>
              <a:spLocks noChangeShapeType="1"/>
            </p:cNvSpPr>
            <p:nvPr/>
          </p:nvSpPr>
          <p:spPr bwMode="auto">
            <a:xfrm flipH="1">
              <a:off x="5867400" y="1268413"/>
              <a:ext cx="2305050" cy="3024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 name="Oval 28">
              <a:extLst>
                <a:ext uri="{FF2B5EF4-FFF2-40B4-BE49-F238E27FC236}">
                  <a16:creationId xmlns:a16="http://schemas.microsoft.com/office/drawing/2014/main" id="{85AFECF5-F521-4928-85BE-02D4AD8F4141}"/>
                </a:ext>
              </a:extLst>
            </p:cNvPr>
            <p:cNvSpPr>
              <a:spLocks noChangeArrowheads="1"/>
            </p:cNvSpPr>
            <p:nvPr/>
          </p:nvSpPr>
          <p:spPr bwMode="auto">
            <a:xfrm>
              <a:off x="1857375" y="2924175"/>
              <a:ext cx="1576388" cy="790575"/>
            </a:xfrm>
            <a:prstGeom prst="ellipse">
              <a:avLst/>
            </a:prstGeom>
            <a:solidFill>
              <a:schemeClr val="tx2">
                <a:lumMod val="60000"/>
                <a:lumOff val="40000"/>
              </a:schemeClr>
            </a:solidFill>
            <a:ln w="9525">
              <a:solidFill>
                <a:schemeClr val="accent6"/>
              </a:solidFill>
              <a:round/>
              <a:headEnd/>
              <a:tailEnd/>
            </a:ln>
          </p:spPr>
          <p:txBody>
            <a:bodyPr wrap="none" anchor="ctr"/>
            <a:lstStyle/>
            <a:p>
              <a:pPr algn="ctr" eaLnBrk="1" hangingPunct="1">
                <a:defRPr/>
              </a:pPr>
              <a:endParaRPr lang="en-GB" sz="1800">
                <a:cs typeface="+mn-cs"/>
              </a:endParaRPr>
            </a:p>
            <a:p>
              <a:pPr algn="ctr" eaLnBrk="1" hangingPunct="1">
                <a:defRPr/>
              </a:pPr>
              <a:endParaRPr lang="en-GB" sz="1800">
                <a:cs typeface="+mn-cs"/>
              </a:endParaRPr>
            </a:p>
          </p:txBody>
        </p:sp>
        <p:sp>
          <p:nvSpPr>
            <p:cNvPr id="23" name="Oval 29">
              <a:extLst>
                <a:ext uri="{FF2B5EF4-FFF2-40B4-BE49-F238E27FC236}">
                  <a16:creationId xmlns:a16="http://schemas.microsoft.com/office/drawing/2014/main" id="{D48970E6-776D-48BF-9179-ACA206EAE6CE}"/>
                </a:ext>
              </a:extLst>
            </p:cNvPr>
            <p:cNvSpPr>
              <a:spLocks noChangeArrowheads="1"/>
            </p:cNvSpPr>
            <p:nvPr/>
          </p:nvSpPr>
          <p:spPr bwMode="auto">
            <a:xfrm>
              <a:off x="3357563" y="2928938"/>
              <a:ext cx="2000250" cy="857250"/>
            </a:xfrm>
            <a:prstGeom prst="ellipse">
              <a:avLst/>
            </a:prstGeom>
            <a:solidFill>
              <a:schemeClr val="tx2">
                <a:lumMod val="60000"/>
                <a:lumOff val="40000"/>
              </a:schemeClr>
            </a:solidFill>
            <a:ln w="9525">
              <a:solidFill>
                <a:schemeClr val="accent6"/>
              </a:solidFill>
              <a:round/>
              <a:headEnd/>
              <a:tailEnd/>
            </a:ln>
          </p:spPr>
          <p:txBody>
            <a:bodyPr wrap="none" anchor="ctr"/>
            <a:lstStyle/>
            <a:p>
              <a:pPr algn="ctr" eaLnBrk="1" hangingPunct="1">
                <a:defRPr/>
              </a:pPr>
              <a:endParaRPr lang="en-US" sz="1800">
                <a:cs typeface="+mn-cs"/>
              </a:endParaRPr>
            </a:p>
          </p:txBody>
        </p:sp>
        <p:sp>
          <p:nvSpPr>
            <p:cNvPr id="24" name="Oval 30">
              <a:extLst>
                <a:ext uri="{FF2B5EF4-FFF2-40B4-BE49-F238E27FC236}">
                  <a16:creationId xmlns:a16="http://schemas.microsoft.com/office/drawing/2014/main" id="{C67DF8A6-8280-492E-9516-9DD0888F3837}"/>
                </a:ext>
              </a:extLst>
            </p:cNvPr>
            <p:cNvSpPr>
              <a:spLocks noChangeArrowheads="1"/>
            </p:cNvSpPr>
            <p:nvPr/>
          </p:nvSpPr>
          <p:spPr bwMode="auto">
            <a:xfrm>
              <a:off x="5292725" y="2924175"/>
              <a:ext cx="1570038" cy="862013"/>
            </a:xfrm>
            <a:prstGeom prst="ellipse">
              <a:avLst/>
            </a:prstGeom>
            <a:solidFill>
              <a:schemeClr val="tx2">
                <a:lumMod val="60000"/>
                <a:lumOff val="40000"/>
              </a:schemeClr>
            </a:solidFill>
            <a:ln w="9525">
              <a:solidFill>
                <a:schemeClr val="accent6"/>
              </a:solidFill>
              <a:round/>
              <a:headEnd/>
              <a:tailEnd/>
            </a:ln>
          </p:spPr>
          <p:txBody>
            <a:bodyPr wrap="none" anchor="ctr"/>
            <a:lstStyle/>
            <a:p>
              <a:pPr algn="ctr" eaLnBrk="1" hangingPunct="1">
                <a:defRPr/>
              </a:pPr>
              <a:endParaRPr lang="en-US" sz="1800">
                <a:cs typeface="+mn-cs"/>
              </a:endParaRPr>
            </a:p>
          </p:txBody>
        </p:sp>
        <p:sp>
          <p:nvSpPr>
            <p:cNvPr id="25" name="Line 32"/>
            <p:cNvSpPr>
              <a:spLocks noChangeShapeType="1"/>
            </p:cNvSpPr>
            <p:nvPr/>
          </p:nvSpPr>
          <p:spPr bwMode="auto">
            <a:xfrm flipH="1">
              <a:off x="3714750" y="1214438"/>
              <a:ext cx="4032250" cy="3311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Text Box 33">
              <a:extLst>
                <a:ext uri="{FF2B5EF4-FFF2-40B4-BE49-F238E27FC236}">
                  <a16:creationId xmlns:a16="http://schemas.microsoft.com/office/drawing/2014/main" id="{68D5BED5-F665-464D-BA4E-BC11B847C68A}"/>
                </a:ext>
              </a:extLst>
            </p:cNvPr>
            <p:cNvSpPr txBox="1">
              <a:spLocks noChangeArrowheads="1"/>
            </p:cNvSpPr>
            <p:nvPr/>
          </p:nvSpPr>
          <p:spPr bwMode="auto">
            <a:xfrm>
              <a:off x="1692275" y="2924175"/>
              <a:ext cx="1871663" cy="701675"/>
            </a:xfrm>
            <a:prstGeom prst="rect">
              <a:avLst/>
            </a:prstGeom>
            <a:noFill/>
            <a:ln w="9525">
              <a:noFill/>
              <a:miter lim="800000"/>
              <a:headEnd/>
              <a:tailEnd/>
            </a:ln>
          </p:spPr>
          <p:txBody>
            <a:bodyPr>
              <a:spAutoFit/>
            </a:bodyPr>
            <a:lstStyle/>
            <a:p>
              <a:pPr algn="ctr" eaLnBrk="1" hangingPunct="1">
                <a:defRPr/>
              </a:pPr>
              <a:r>
                <a:rPr lang="en-GB" sz="2000" dirty="0">
                  <a:latin typeface="+mn-lt"/>
                  <a:cs typeface="+mn-cs"/>
                </a:rPr>
                <a:t>In-patient</a:t>
              </a:r>
            </a:p>
            <a:p>
              <a:pPr algn="ctr" eaLnBrk="1" hangingPunct="1">
                <a:defRPr/>
              </a:pPr>
              <a:r>
                <a:rPr lang="en-GB" sz="2000" dirty="0">
                  <a:latin typeface="+mn-lt"/>
                  <a:cs typeface="+mn-cs"/>
                </a:rPr>
                <a:t>Unit</a:t>
              </a:r>
              <a:endParaRPr lang="en-US" sz="2000" dirty="0">
                <a:latin typeface="+mn-lt"/>
                <a:cs typeface="+mn-cs"/>
              </a:endParaRPr>
            </a:p>
          </p:txBody>
        </p:sp>
        <p:sp>
          <p:nvSpPr>
            <p:cNvPr id="27" name="Text Box 34">
              <a:extLst>
                <a:ext uri="{FF2B5EF4-FFF2-40B4-BE49-F238E27FC236}">
                  <a16:creationId xmlns:a16="http://schemas.microsoft.com/office/drawing/2014/main" id="{1AE3EB19-6B53-48BA-AAC5-DA531C39E58D}"/>
                </a:ext>
              </a:extLst>
            </p:cNvPr>
            <p:cNvSpPr txBox="1">
              <a:spLocks noChangeArrowheads="1"/>
            </p:cNvSpPr>
            <p:nvPr/>
          </p:nvSpPr>
          <p:spPr bwMode="auto">
            <a:xfrm>
              <a:off x="3327400" y="2979738"/>
              <a:ext cx="2043113" cy="419464"/>
            </a:xfrm>
            <a:prstGeom prst="rect">
              <a:avLst/>
            </a:prstGeom>
            <a:noFill/>
            <a:ln w="9525">
              <a:noFill/>
              <a:miter lim="800000"/>
              <a:headEnd/>
              <a:tailEnd/>
            </a:ln>
          </p:spPr>
          <p:txBody>
            <a:bodyPr>
              <a:spAutoFit/>
            </a:bodyPr>
            <a:lstStyle/>
            <a:p>
              <a:pPr algn="ctr" eaLnBrk="1" hangingPunct="1">
                <a:defRPr/>
              </a:pPr>
              <a:r>
                <a:rPr lang="en-US" sz="2000" dirty="0"/>
                <a:t>Hazel Centre</a:t>
              </a:r>
              <a:endParaRPr lang="en-US" sz="2000" dirty="0">
                <a:latin typeface="+mn-lt"/>
                <a:cs typeface="+mn-cs"/>
              </a:endParaRPr>
            </a:p>
          </p:txBody>
        </p:sp>
        <p:sp>
          <p:nvSpPr>
            <p:cNvPr id="28" name="Text Box 35">
              <a:extLst>
                <a:ext uri="{FF2B5EF4-FFF2-40B4-BE49-F238E27FC236}">
                  <a16:creationId xmlns:a16="http://schemas.microsoft.com/office/drawing/2014/main" id="{5C2D8726-B401-4A86-9703-FA1F8469E773}"/>
                </a:ext>
              </a:extLst>
            </p:cNvPr>
            <p:cNvSpPr txBox="1">
              <a:spLocks noChangeArrowheads="1"/>
            </p:cNvSpPr>
            <p:nvPr/>
          </p:nvSpPr>
          <p:spPr bwMode="auto">
            <a:xfrm>
              <a:off x="5292725" y="2998788"/>
              <a:ext cx="1978025" cy="706437"/>
            </a:xfrm>
            <a:prstGeom prst="rect">
              <a:avLst/>
            </a:prstGeom>
            <a:noFill/>
            <a:ln w="9525">
              <a:noFill/>
              <a:miter lim="800000"/>
              <a:headEnd/>
              <a:tailEnd/>
            </a:ln>
          </p:spPr>
          <p:txBody>
            <a:bodyPr>
              <a:spAutoFit/>
            </a:bodyPr>
            <a:lstStyle/>
            <a:p>
              <a:pPr eaLnBrk="1" hangingPunct="1">
                <a:defRPr/>
              </a:pPr>
              <a:r>
                <a:rPr lang="en-GB" sz="2000" dirty="0">
                  <a:latin typeface="+mn-lt"/>
                  <a:cs typeface="+mn-cs"/>
                </a:rPr>
                <a:t>Community </a:t>
              </a:r>
            </a:p>
            <a:p>
              <a:pPr eaLnBrk="1" hangingPunct="1">
                <a:defRPr/>
              </a:pPr>
              <a:r>
                <a:rPr lang="en-GB" sz="2000" dirty="0">
                  <a:latin typeface="+mn-lt"/>
                  <a:cs typeface="+mn-cs"/>
                </a:rPr>
                <a:t>(incl. Hospital)</a:t>
              </a:r>
              <a:endParaRPr lang="en-US" sz="2000" dirty="0">
                <a:latin typeface="+mn-lt"/>
                <a:cs typeface="+mn-cs"/>
              </a:endParaRPr>
            </a:p>
          </p:txBody>
        </p:sp>
        <p:sp>
          <p:nvSpPr>
            <p:cNvPr id="29" name="Oval 4"/>
            <p:cNvSpPr>
              <a:spLocks noChangeArrowheads="1"/>
            </p:cNvSpPr>
            <p:nvPr/>
          </p:nvSpPr>
          <p:spPr bwMode="auto">
            <a:xfrm>
              <a:off x="2938463" y="1503363"/>
              <a:ext cx="990600" cy="9334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Hospital </a:t>
              </a:r>
            </a:p>
            <a:p>
              <a:pPr algn="ctr" eaLnBrk="1" hangingPunct="1">
                <a:spcBef>
                  <a:spcPct val="0"/>
                </a:spcBef>
                <a:buFontTx/>
                <a:buNone/>
              </a:pPr>
              <a:r>
                <a:rPr lang="en-GB" altLang="en-US" sz="1800">
                  <a:latin typeface="Times New Roman" pitchFamily="18" charset="0"/>
                </a:rPr>
                <a:t>Team</a:t>
              </a:r>
            </a:p>
          </p:txBody>
        </p:sp>
        <p:sp>
          <p:nvSpPr>
            <p:cNvPr id="30" name="Oval 4"/>
            <p:cNvSpPr>
              <a:spLocks noChangeArrowheads="1"/>
            </p:cNvSpPr>
            <p:nvPr/>
          </p:nvSpPr>
          <p:spPr bwMode="auto">
            <a:xfrm>
              <a:off x="1447800" y="1352550"/>
              <a:ext cx="1490663" cy="9334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Rapid Response</a:t>
              </a:r>
            </a:p>
            <a:p>
              <a:pPr algn="ctr" eaLnBrk="1" hangingPunct="1">
                <a:spcBef>
                  <a:spcPct val="0"/>
                </a:spcBef>
                <a:buFontTx/>
                <a:buNone/>
              </a:pPr>
              <a:r>
                <a:rPr lang="en-GB" altLang="en-US" sz="1800">
                  <a:latin typeface="Times New Roman" pitchFamily="18" charset="0"/>
                </a:rPr>
                <a:t>Personal Care</a:t>
              </a:r>
            </a:p>
          </p:txBody>
        </p:sp>
        <p:sp>
          <p:nvSpPr>
            <p:cNvPr id="31" name="Oval 15"/>
            <p:cNvSpPr>
              <a:spLocks noChangeArrowheads="1"/>
            </p:cNvSpPr>
            <p:nvPr/>
          </p:nvSpPr>
          <p:spPr bwMode="auto">
            <a:xfrm>
              <a:off x="185738" y="4816475"/>
              <a:ext cx="1104900" cy="91598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a:latin typeface="Times New Roman" pitchFamily="18" charset="0"/>
                </a:rPr>
                <a:t>Retail/</a:t>
              </a:r>
            </a:p>
            <a:p>
              <a:pPr algn="ctr" eaLnBrk="1" hangingPunct="1">
                <a:spcBef>
                  <a:spcPct val="0"/>
                </a:spcBef>
                <a:buFontTx/>
                <a:buNone/>
              </a:pPr>
              <a:r>
                <a:rPr lang="en-GB" altLang="en-US" sz="1800">
                  <a:latin typeface="Times New Roman" pitchFamily="18" charset="0"/>
                </a:rPr>
                <a:t>shops</a:t>
              </a:r>
            </a:p>
          </p:txBody>
        </p:sp>
      </p:grpSp>
    </p:spTree>
    <p:extLst>
      <p:ext uri="{BB962C8B-B14F-4D97-AF65-F5344CB8AC3E}">
        <p14:creationId xmlns:p14="http://schemas.microsoft.com/office/powerpoint/2010/main" val="240156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413926" y="316676"/>
            <a:ext cx="8005704" cy="6586418"/>
          </a:xfrm>
          <a:prstGeom prst="rect">
            <a:avLst/>
          </a:prstGeom>
          <a:noFill/>
        </p:spPr>
        <p:txBody>
          <a:bodyPr wrap="square" rtlCol="0">
            <a:spAutoFit/>
          </a:bodyPr>
          <a:lstStyle/>
          <a:p>
            <a:pPr algn="ctr">
              <a:spcAft>
                <a:spcPts val="1200"/>
              </a:spcAft>
            </a:pPr>
            <a:r>
              <a:rPr lang="en-US" sz="4400" b="1" dirty="0">
                <a:solidFill>
                  <a:srgbClr val="F79516"/>
                </a:solidFill>
                <a:latin typeface="Arial"/>
                <a:cs typeface="Arial Unicode MS"/>
              </a:rPr>
              <a:t>Services: Community</a:t>
            </a:r>
          </a:p>
          <a:p>
            <a:pPr marL="685800" indent="-685800">
              <a:buFont typeface="Arial"/>
              <a:buChar char="•"/>
            </a:pPr>
            <a:endParaRPr lang="en-GB" sz="2800" dirty="0">
              <a:solidFill>
                <a:srgbClr val="807F83"/>
              </a:solidFill>
              <a:latin typeface="Arial"/>
              <a:cs typeface="Arial"/>
            </a:endParaRPr>
          </a:p>
          <a:p>
            <a:pPr marL="685800" indent="-685800">
              <a:buFont typeface="Arial"/>
              <a:buChar char="•"/>
            </a:pPr>
            <a:r>
              <a:rPr lang="en-GB" sz="2800" dirty="0">
                <a:solidFill>
                  <a:srgbClr val="807F83"/>
                </a:solidFill>
                <a:latin typeface="Arial"/>
                <a:cs typeface="Arial"/>
              </a:rPr>
              <a:t>Supporting over 1300 people at any one time in the places that they live</a:t>
            </a:r>
          </a:p>
          <a:p>
            <a:pPr marL="685800" indent="-685800">
              <a:buFont typeface="Arial"/>
              <a:buChar char="•"/>
            </a:pPr>
            <a:r>
              <a:rPr lang="en-GB" sz="2800" dirty="0">
                <a:solidFill>
                  <a:srgbClr val="807F83"/>
                </a:solidFill>
                <a:latin typeface="Arial"/>
                <a:cs typeface="Arial"/>
              </a:rPr>
              <a:t>Generalists and Domiciliary Care </a:t>
            </a:r>
          </a:p>
          <a:p>
            <a:pPr marL="685800" indent="-685800">
              <a:buFont typeface="Arial"/>
              <a:buChar char="•"/>
            </a:pPr>
            <a:r>
              <a:rPr lang="en-GB" sz="2800" dirty="0">
                <a:solidFill>
                  <a:srgbClr val="807F83"/>
                </a:solidFill>
                <a:latin typeface="Arial"/>
                <a:cs typeface="Arial"/>
              </a:rPr>
              <a:t>Care Coordination – last 5 years of life (last phase of life)</a:t>
            </a:r>
          </a:p>
          <a:p>
            <a:pPr marL="685800" indent="-685800">
              <a:buFont typeface="Arial"/>
              <a:buChar char="•"/>
            </a:pPr>
            <a:r>
              <a:rPr lang="en-GB" sz="2800" dirty="0">
                <a:solidFill>
                  <a:srgbClr val="807F83"/>
                </a:solidFill>
                <a:latin typeface="Arial"/>
                <a:cs typeface="Arial"/>
              </a:rPr>
              <a:t>24/7</a:t>
            </a:r>
          </a:p>
          <a:p>
            <a:pPr marL="685800" indent="-685800">
              <a:buFont typeface="Arial"/>
              <a:buChar char="•"/>
            </a:pPr>
            <a:r>
              <a:rPr lang="en-GB" sz="2800" dirty="0">
                <a:solidFill>
                  <a:srgbClr val="807F83"/>
                </a:solidFill>
                <a:latin typeface="Arial"/>
                <a:cs typeface="Arial"/>
              </a:rPr>
              <a:t>Rapid Discharge Coordination</a:t>
            </a:r>
          </a:p>
          <a:p>
            <a:pPr marL="685800" indent="-685800">
              <a:buFont typeface="Arial"/>
              <a:buChar char="•"/>
            </a:pPr>
            <a:r>
              <a:rPr lang="en-GB" sz="2800" dirty="0">
                <a:solidFill>
                  <a:srgbClr val="807F83"/>
                </a:solidFill>
                <a:latin typeface="Arial"/>
                <a:cs typeface="Arial"/>
              </a:rPr>
              <a:t>Advance Care Planning</a:t>
            </a:r>
          </a:p>
          <a:p>
            <a:endParaRPr lang="en-US" sz="2800" dirty="0">
              <a:solidFill>
                <a:srgbClr val="807F83"/>
              </a:solidFill>
              <a:latin typeface="Arial"/>
              <a:cs typeface="Arial"/>
            </a:endParaRPr>
          </a:p>
          <a:p>
            <a:pPr marL="685800" indent="-685800">
              <a:buFont typeface="Arial"/>
              <a:buChar char="•"/>
            </a:pPr>
            <a:endParaRPr lang="en-US" sz="2800" dirty="0">
              <a:solidFill>
                <a:srgbClr val="807F83"/>
              </a:solidFill>
              <a:latin typeface="Arial"/>
              <a:cs typeface="Arial"/>
            </a:endParaRPr>
          </a:p>
          <a:p>
            <a:endParaRPr lang="en-US" sz="6000" b="1" dirty="0">
              <a:solidFill>
                <a:srgbClr val="807F83"/>
              </a:solidFill>
              <a:latin typeface="Arial"/>
              <a:cs typeface="Arial Unicode MS"/>
            </a:endParaRPr>
          </a:p>
        </p:txBody>
      </p:sp>
    </p:spTree>
    <p:extLst>
      <p:ext uri="{BB962C8B-B14F-4D97-AF65-F5344CB8AC3E}">
        <p14:creationId xmlns:p14="http://schemas.microsoft.com/office/powerpoint/2010/main" val="195042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604426" y="402401"/>
            <a:ext cx="8005704" cy="4955203"/>
          </a:xfrm>
          <a:prstGeom prst="rect">
            <a:avLst/>
          </a:prstGeom>
          <a:noFill/>
        </p:spPr>
        <p:txBody>
          <a:bodyPr wrap="square" rtlCol="0">
            <a:spAutoFit/>
          </a:bodyPr>
          <a:lstStyle/>
          <a:p>
            <a:pPr algn="ctr">
              <a:spcAft>
                <a:spcPts val="1200"/>
              </a:spcAft>
            </a:pPr>
            <a:r>
              <a:rPr lang="en-US" sz="5000" b="1" dirty="0">
                <a:solidFill>
                  <a:srgbClr val="F79516"/>
                </a:solidFill>
                <a:latin typeface="Arial"/>
                <a:cs typeface="Arial Unicode MS"/>
              </a:rPr>
              <a:t>Services: Inpatient Care</a:t>
            </a:r>
          </a:p>
          <a:p>
            <a:pPr marL="685800" indent="-685800">
              <a:buFont typeface="Arial"/>
              <a:buChar char="•"/>
            </a:pPr>
            <a:endParaRPr lang="en-GB" sz="2800" dirty="0">
              <a:solidFill>
                <a:srgbClr val="807F83"/>
              </a:solidFill>
              <a:latin typeface="Arial"/>
              <a:cs typeface="Arial"/>
            </a:endParaRPr>
          </a:p>
          <a:p>
            <a:pPr marL="685800" indent="-685800">
              <a:buFont typeface="Arial"/>
              <a:buChar char="•"/>
            </a:pPr>
            <a:r>
              <a:rPr lang="en-GB" sz="2800" dirty="0">
                <a:solidFill>
                  <a:srgbClr val="807F83"/>
                </a:solidFill>
                <a:latin typeface="Arial"/>
                <a:cs typeface="Arial"/>
              </a:rPr>
              <a:t>21 beds for adults</a:t>
            </a:r>
          </a:p>
          <a:p>
            <a:pPr marL="685800" indent="-685800">
              <a:buFont typeface="Arial"/>
              <a:buChar char="•"/>
            </a:pPr>
            <a:r>
              <a:rPr lang="en-GB" sz="2800" dirty="0">
                <a:solidFill>
                  <a:srgbClr val="807F83"/>
                </a:solidFill>
                <a:latin typeface="Arial"/>
                <a:cs typeface="Arial"/>
              </a:rPr>
              <a:t>Support for families</a:t>
            </a:r>
          </a:p>
          <a:p>
            <a:pPr marL="685800" indent="-685800">
              <a:buFont typeface="Arial"/>
              <a:buChar char="•"/>
            </a:pPr>
            <a:r>
              <a:rPr lang="en-GB" sz="2800" dirty="0">
                <a:solidFill>
                  <a:srgbClr val="807F83"/>
                </a:solidFill>
                <a:latin typeface="Arial"/>
                <a:cs typeface="Arial"/>
              </a:rPr>
              <a:t>Nurse led beds – change in focus</a:t>
            </a:r>
          </a:p>
          <a:p>
            <a:pPr marL="685800" indent="-685800">
              <a:buFont typeface="Arial"/>
              <a:buChar char="•"/>
            </a:pPr>
            <a:r>
              <a:rPr lang="en-GB" sz="2800" dirty="0">
                <a:solidFill>
                  <a:srgbClr val="807F83"/>
                </a:solidFill>
                <a:latin typeface="Arial"/>
                <a:cs typeface="Arial"/>
              </a:rPr>
              <a:t>Discharge Co-ordinator at UHS</a:t>
            </a:r>
          </a:p>
          <a:p>
            <a:pPr marL="685800" indent="-685800">
              <a:buFont typeface="Arial"/>
              <a:buChar char="•"/>
            </a:pPr>
            <a:endParaRPr lang="en-US" sz="2800" dirty="0">
              <a:solidFill>
                <a:srgbClr val="807F83"/>
              </a:solidFill>
              <a:latin typeface="Arial"/>
              <a:cs typeface="Arial"/>
            </a:endParaRPr>
          </a:p>
          <a:p>
            <a:endParaRPr lang="en-US" sz="2800" dirty="0">
              <a:solidFill>
                <a:srgbClr val="807F83"/>
              </a:solidFill>
              <a:latin typeface="Arial"/>
              <a:cs typeface="Arial"/>
            </a:endParaRPr>
          </a:p>
          <a:p>
            <a:endParaRPr lang="en-US" sz="6000" b="1" dirty="0">
              <a:solidFill>
                <a:srgbClr val="807F83"/>
              </a:solidFill>
              <a:latin typeface="Arial"/>
              <a:cs typeface="Arial Unicode MS"/>
            </a:endParaRPr>
          </a:p>
        </p:txBody>
      </p:sp>
    </p:spTree>
    <p:extLst>
      <p:ext uri="{BB962C8B-B14F-4D97-AF65-F5344CB8AC3E}">
        <p14:creationId xmlns:p14="http://schemas.microsoft.com/office/powerpoint/2010/main" val="270613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569148" y="106124"/>
            <a:ext cx="8005704" cy="6247864"/>
          </a:xfrm>
          <a:prstGeom prst="rect">
            <a:avLst/>
          </a:prstGeom>
          <a:noFill/>
        </p:spPr>
        <p:txBody>
          <a:bodyPr wrap="square" rtlCol="0">
            <a:spAutoFit/>
          </a:bodyPr>
          <a:lstStyle/>
          <a:p>
            <a:pPr algn="ctr">
              <a:spcAft>
                <a:spcPts val="1200"/>
              </a:spcAft>
            </a:pPr>
            <a:r>
              <a:rPr lang="en-US" sz="4800" b="1" dirty="0">
                <a:solidFill>
                  <a:srgbClr val="F79516"/>
                </a:solidFill>
                <a:latin typeface="Arial"/>
                <a:cs typeface="Arial Unicode MS"/>
              </a:rPr>
              <a:t>Services:</a:t>
            </a:r>
          </a:p>
          <a:p>
            <a:pPr algn="ctr">
              <a:spcAft>
                <a:spcPts val="1200"/>
              </a:spcAft>
            </a:pPr>
            <a:r>
              <a:rPr lang="en-US" sz="4800" b="1" dirty="0">
                <a:solidFill>
                  <a:srgbClr val="F79516"/>
                </a:solidFill>
                <a:latin typeface="Arial"/>
                <a:cs typeface="Arial Unicode MS"/>
              </a:rPr>
              <a:t>Hazel Centre</a:t>
            </a:r>
            <a:endParaRPr lang="en-GB" sz="2800" dirty="0">
              <a:solidFill>
                <a:srgbClr val="807F83"/>
              </a:solidFill>
              <a:latin typeface="Arial"/>
              <a:cs typeface="Arial"/>
            </a:endParaRPr>
          </a:p>
          <a:p>
            <a:pPr marL="685800" indent="-685800">
              <a:buFont typeface="Arial"/>
              <a:buChar char="•"/>
            </a:pPr>
            <a:r>
              <a:rPr lang="en-GB" sz="2800" dirty="0">
                <a:solidFill>
                  <a:srgbClr val="807F83"/>
                </a:solidFill>
                <a:latin typeface="Arial"/>
                <a:cs typeface="Arial"/>
              </a:rPr>
              <a:t>Day and Outpatient Services</a:t>
            </a:r>
          </a:p>
          <a:p>
            <a:pPr marL="685800" indent="-685800">
              <a:buFont typeface="Arial"/>
              <a:buChar char="•"/>
            </a:pPr>
            <a:r>
              <a:rPr lang="en-GB" sz="2800" dirty="0">
                <a:solidFill>
                  <a:srgbClr val="807F83"/>
                </a:solidFill>
                <a:latin typeface="Arial"/>
                <a:cs typeface="Arial"/>
              </a:rPr>
              <a:t>New Café</a:t>
            </a:r>
          </a:p>
          <a:p>
            <a:pPr marL="685800" indent="-685800">
              <a:buFont typeface="Arial"/>
              <a:buChar char="•"/>
            </a:pPr>
            <a:r>
              <a:rPr lang="en-GB" sz="2800" dirty="0">
                <a:solidFill>
                  <a:srgbClr val="807F83"/>
                </a:solidFill>
                <a:latin typeface="Arial"/>
                <a:cs typeface="Arial"/>
              </a:rPr>
              <a:t>Social Programme</a:t>
            </a:r>
          </a:p>
          <a:p>
            <a:pPr marL="685800" indent="-685800">
              <a:buFont typeface="Arial"/>
              <a:buChar char="•"/>
            </a:pPr>
            <a:r>
              <a:rPr lang="en-GB" sz="2800" dirty="0">
                <a:solidFill>
                  <a:srgbClr val="807F83"/>
                </a:solidFill>
                <a:latin typeface="Arial"/>
                <a:cs typeface="Arial"/>
              </a:rPr>
              <a:t>Open 5 days, 9-5, with plans to increase opening times</a:t>
            </a:r>
          </a:p>
          <a:p>
            <a:pPr marL="685800" indent="-685800">
              <a:buFont typeface="Arial"/>
              <a:buChar char="•"/>
            </a:pPr>
            <a:r>
              <a:rPr lang="en-GB" sz="2800" dirty="0">
                <a:solidFill>
                  <a:srgbClr val="807F83"/>
                </a:solidFill>
                <a:latin typeface="Arial"/>
                <a:cs typeface="Arial"/>
              </a:rPr>
              <a:t>Christmas Day</a:t>
            </a:r>
          </a:p>
          <a:p>
            <a:pPr marL="685800" indent="-685800">
              <a:buFont typeface="Arial"/>
              <a:buChar char="•"/>
            </a:pPr>
            <a:endParaRPr lang="en-US" sz="2800" dirty="0">
              <a:solidFill>
                <a:srgbClr val="807F83"/>
              </a:solidFill>
              <a:latin typeface="Arial"/>
              <a:cs typeface="Arial"/>
            </a:endParaRPr>
          </a:p>
          <a:p>
            <a:pPr marL="685800" indent="-685800">
              <a:buFont typeface="Arial"/>
              <a:buChar char="•"/>
            </a:pPr>
            <a:endParaRPr lang="en-US" sz="2800" dirty="0">
              <a:solidFill>
                <a:srgbClr val="807F83"/>
              </a:solidFill>
              <a:latin typeface="Arial"/>
              <a:cs typeface="Arial"/>
            </a:endParaRPr>
          </a:p>
          <a:p>
            <a:endParaRPr lang="en-US" sz="6000" b="1" dirty="0">
              <a:solidFill>
                <a:srgbClr val="807F83"/>
              </a:solidFill>
              <a:latin typeface="Arial"/>
              <a:cs typeface="Arial Unicode MS"/>
            </a:endParaRPr>
          </a:p>
        </p:txBody>
      </p:sp>
    </p:spTree>
    <p:extLst>
      <p:ext uri="{BB962C8B-B14F-4D97-AF65-F5344CB8AC3E}">
        <p14:creationId xmlns:p14="http://schemas.microsoft.com/office/powerpoint/2010/main" val="143320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413926" y="1844675"/>
            <a:ext cx="4884215" cy="3970318"/>
          </a:xfrm>
          <a:prstGeom prst="rect">
            <a:avLst/>
          </a:prstGeom>
          <a:noFill/>
        </p:spPr>
        <p:txBody>
          <a:bodyPr wrap="square" rtlCol="0">
            <a:spAutoFit/>
          </a:bodyPr>
          <a:lstStyle/>
          <a:p>
            <a:pPr marL="685800" indent="-685800">
              <a:buFont typeface="Arial"/>
              <a:buChar char="•"/>
            </a:pPr>
            <a:r>
              <a:rPr lang="en-GB" sz="2800" dirty="0">
                <a:solidFill>
                  <a:srgbClr val="807F83"/>
                </a:solidFill>
                <a:latin typeface="Arial"/>
                <a:cs typeface="Arial"/>
              </a:rPr>
              <a:t>Including children, family and adult service</a:t>
            </a:r>
          </a:p>
          <a:p>
            <a:pPr marL="685800" indent="-685800">
              <a:buFont typeface="Arial"/>
              <a:buChar char="•"/>
            </a:pPr>
            <a:r>
              <a:rPr lang="en-GB" sz="2800" dirty="0">
                <a:solidFill>
                  <a:srgbClr val="807F83"/>
                </a:solidFill>
                <a:latin typeface="Arial"/>
                <a:cs typeface="Arial"/>
              </a:rPr>
              <a:t>Anyone who has suffered a bereavement can be referred</a:t>
            </a:r>
          </a:p>
          <a:p>
            <a:pPr marL="685800" indent="-685800">
              <a:buFont typeface="Arial"/>
              <a:buChar char="•"/>
            </a:pPr>
            <a:r>
              <a:rPr lang="en-GB" sz="2800" dirty="0">
                <a:solidFill>
                  <a:srgbClr val="807F83"/>
                </a:solidFill>
                <a:latin typeface="Arial"/>
                <a:cs typeface="Arial"/>
              </a:rPr>
              <a:t>Groups and family focussed</a:t>
            </a:r>
          </a:p>
          <a:p>
            <a:pPr marL="685800" indent="-685800">
              <a:buFont typeface="Arial"/>
              <a:buChar char="•"/>
            </a:pPr>
            <a:r>
              <a:rPr lang="en-GB" sz="2800" dirty="0">
                <a:solidFill>
                  <a:srgbClr val="807F83"/>
                </a:solidFill>
                <a:latin typeface="Arial"/>
                <a:cs typeface="Arial"/>
              </a:rPr>
              <a:t>Virtual/Telephone advice </a:t>
            </a:r>
          </a:p>
          <a:p>
            <a:pPr marL="685800" indent="-685800">
              <a:buFont typeface="Arial"/>
              <a:buChar char="•"/>
            </a:pPr>
            <a:r>
              <a:rPr lang="en-GB" sz="2800" dirty="0">
                <a:solidFill>
                  <a:srgbClr val="807F83"/>
                </a:solidFill>
                <a:latin typeface="Arial"/>
                <a:cs typeface="Arial"/>
              </a:rPr>
              <a:t>Training to others </a:t>
            </a:r>
          </a:p>
        </p:txBody>
      </p:sp>
      <p:pic>
        <p:nvPicPr>
          <p:cNvPr id="5" name="Picture 3" descr="~AUT0005"/>
          <p:cNvPicPr>
            <a:picLocks noChangeAspect="1" noChangeArrowheads="1"/>
          </p:cNvPicPr>
          <p:nvPr/>
        </p:nvPicPr>
        <p:blipFill>
          <a:blip r:embed="rId3">
            <a:extLst>
              <a:ext uri="{28A0092B-C50C-407E-A947-70E740481C1C}">
                <a14:useLocalDpi xmlns:a14="http://schemas.microsoft.com/office/drawing/2010/main" val="0"/>
              </a:ext>
            </a:extLst>
          </a:blip>
          <a:srcRect l="4347" t="5618" r="8698"/>
          <a:stretch>
            <a:fillRect/>
          </a:stretch>
        </p:blipFill>
        <p:spPr bwMode="auto">
          <a:xfrm>
            <a:off x="5298140" y="1932189"/>
            <a:ext cx="3388659" cy="254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86548" y="386834"/>
            <a:ext cx="6399509" cy="769441"/>
          </a:xfrm>
          <a:prstGeom prst="rect">
            <a:avLst/>
          </a:prstGeom>
        </p:spPr>
        <p:txBody>
          <a:bodyPr wrap="none">
            <a:spAutoFit/>
          </a:bodyPr>
          <a:lstStyle/>
          <a:p>
            <a:pPr algn="ctr">
              <a:spcAft>
                <a:spcPts val="1200"/>
              </a:spcAft>
            </a:pPr>
            <a:r>
              <a:rPr lang="en-US" sz="4400" b="1" dirty="0">
                <a:solidFill>
                  <a:srgbClr val="F79516"/>
                </a:solidFill>
                <a:latin typeface="Arial"/>
                <a:cs typeface="Arial Unicode MS"/>
              </a:rPr>
              <a:t>Services: Bereavement</a:t>
            </a:r>
          </a:p>
        </p:txBody>
      </p:sp>
    </p:spTree>
    <p:extLst>
      <p:ext uri="{BB962C8B-B14F-4D97-AF65-F5344CB8AC3E}">
        <p14:creationId xmlns:p14="http://schemas.microsoft.com/office/powerpoint/2010/main" val="361508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413926" y="583376"/>
            <a:ext cx="8005704" cy="6217087"/>
          </a:xfrm>
          <a:prstGeom prst="rect">
            <a:avLst/>
          </a:prstGeom>
          <a:noFill/>
        </p:spPr>
        <p:txBody>
          <a:bodyPr wrap="square" rtlCol="0">
            <a:spAutoFit/>
          </a:bodyPr>
          <a:lstStyle/>
          <a:p>
            <a:pPr algn="ctr">
              <a:spcAft>
                <a:spcPts val="1200"/>
              </a:spcAft>
            </a:pPr>
            <a:r>
              <a:rPr lang="en-US" sz="4800" b="1" dirty="0">
                <a:solidFill>
                  <a:srgbClr val="F79516"/>
                </a:solidFill>
                <a:latin typeface="Arial"/>
                <a:cs typeface="Arial Unicode MS"/>
              </a:rPr>
              <a:t>Feedback</a:t>
            </a:r>
          </a:p>
          <a:p>
            <a:pPr>
              <a:spcAft>
                <a:spcPts val="1200"/>
              </a:spcAft>
            </a:pPr>
            <a:endParaRPr lang="en-GB" sz="2000" dirty="0">
              <a:solidFill>
                <a:srgbClr val="807F83"/>
              </a:solidFill>
              <a:latin typeface="Arial"/>
              <a:cs typeface="Arial"/>
            </a:endParaRPr>
          </a:p>
          <a:p>
            <a:pPr>
              <a:spcAft>
                <a:spcPts val="1200"/>
              </a:spcAft>
            </a:pPr>
            <a:r>
              <a:rPr lang="en-GB" sz="2000" dirty="0">
                <a:solidFill>
                  <a:srgbClr val="807F83"/>
                </a:solidFill>
                <a:latin typeface="Arial"/>
                <a:cs typeface="Arial"/>
              </a:rPr>
              <a:t>“We were in hell. In and out of hospital, meeting so many different professionals, nurses, doctors, carers etc. We couldn’t work out who was who… you (Mountbatten) arrived and this all changed. One expert team, all from the one place… relief, clarity, understanding and hope… it sounds strange to say, but because of this, the last weeks of my brother’s life were some of the best we ever had with him… thank you…’</a:t>
            </a:r>
          </a:p>
          <a:p>
            <a:pPr>
              <a:spcAft>
                <a:spcPts val="1200"/>
              </a:spcAft>
            </a:pPr>
            <a:r>
              <a:rPr lang="en-GB" sz="2000" b="1" i="1" dirty="0">
                <a:solidFill>
                  <a:srgbClr val="807F83"/>
                </a:solidFill>
                <a:latin typeface="Arial"/>
                <a:cs typeface="Arial"/>
              </a:rPr>
              <a:t>Sister of a Mountbatten at Home patient</a:t>
            </a:r>
          </a:p>
          <a:p>
            <a:pPr marL="457200" indent="-457200">
              <a:spcAft>
                <a:spcPts val="1200"/>
              </a:spcAft>
              <a:buFont typeface="Arial" panose="020B0604020202020204" pitchFamily="34" charset="0"/>
              <a:buChar char="•"/>
            </a:pPr>
            <a:endParaRPr lang="en-US" sz="2800" dirty="0">
              <a:solidFill>
                <a:srgbClr val="807F83"/>
              </a:solidFill>
              <a:latin typeface="Arial"/>
              <a:cs typeface="Arial"/>
            </a:endParaRPr>
          </a:p>
          <a:p>
            <a:pPr marL="685800" indent="-685800">
              <a:buFont typeface="Arial"/>
              <a:buChar char="•"/>
            </a:pPr>
            <a:endParaRPr lang="en-US" sz="2800" dirty="0">
              <a:solidFill>
                <a:srgbClr val="807F83"/>
              </a:solidFill>
              <a:latin typeface="Arial"/>
              <a:cs typeface="Arial"/>
            </a:endParaRPr>
          </a:p>
          <a:p>
            <a:endParaRPr lang="en-US" sz="6000" b="1" dirty="0">
              <a:solidFill>
                <a:srgbClr val="807F83"/>
              </a:solidFill>
              <a:latin typeface="Arial"/>
              <a:cs typeface="Arial Unicode MS"/>
            </a:endParaRPr>
          </a:p>
        </p:txBody>
      </p:sp>
    </p:spTree>
    <p:extLst>
      <p:ext uri="{BB962C8B-B14F-4D97-AF65-F5344CB8AC3E}">
        <p14:creationId xmlns:p14="http://schemas.microsoft.com/office/powerpoint/2010/main" val="110976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7" name="TextBox 6"/>
          <p:cNvSpPr txBox="1"/>
          <p:nvPr/>
        </p:nvSpPr>
        <p:spPr>
          <a:xfrm>
            <a:off x="457199" y="369089"/>
            <a:ext cx="7423547" cy="5816977"/>
          </a:xfrm>
          <a:prstGeom prst="rect">
            <a:avLst/>
          </a:prstGeom>
          <a:noFill/>
        </p:spPr>
        <p:txBody>
          <a:bodyPr wrap="square" rtlCol="0">
            <a:spAutoFit/>
          </a:bodyPr>
          <a:lstStyle/>
          <a:p>
            <a:r>
              <a:rPr lang="en-US" sz="6000" b="1" dirty="0">
                <a:solidFill>
                  <a:srgbClr val="F79516"/>
                </a:solidFill>
                <a:latin typeface="Arial"/>
                <a:cs typeface="Arial"/>
              </a:rPr>
              <a:t>Mountbatten Awareness Session</a:t>
            </a:r>
          </a:p>
          <a:p>
            <a:endParaRPr lang="en-US" sz="2000" dirty="0">
              <a:latin typeface="Arial"/>
              <a:cs typeface="Arial"/>
            </a:endParaRPr>
          </a:p>
          <a:p>
            <a:r>
              <a:rPr lang="en-US" sz="4000" dirty="0">
                <a:latin typeface="Arial"/>
                <a:cs typeface="Arial"/>
              </a:rPr>
              <a:t>Duncan Fleming </a:t>
            </a:r>
          </a:p>
          <a:p>
            <a:r>
              <a:rPr lang="en-US" sz="4000" dirty="0">
                <a:latin typeface="Arial"/>
                <a:cs typeface="Arial"/>
              </a:rPr>
              <a:t>Director of Quality, Data &amp; Information</a:t>
            </a:r>
          </a:p>
          <a:p>
            <a:endParaRPr lang="en-US" sz="4800" dirty="0">
              <a:latin typeface="Arial"/>
              <a:cs typeface="Arial"/>
            </a:endParaRPr>
          </a:p>
          <a:p>
            <a:br>
              <a:rPr lang="en-US" sz="3200" dirty="0">
                <a:latin typeface="Arial"/>
                <a:cs typeface="Arial"/>
              </a:rPr>
            </a:br>
            <a:endParaRPr lang="en-US" sz="3200" dirty="0">
              <a:latin typeface="Arial"/>
              <a:cs typeface="Arial"/>
            </a:endParaRPr>
          </a:p>
        </p:txBody>
      </p:sp>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Tree>
    <p:extLst>
      <p:ext uri="{BB962C8B-B14F-4D97-AF65-F5344CB8AC3E}">
        <p14:creationId xmlns:p14="http://schemas.microsoft.com/office/powerpoint/2010/main" val="84208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413926" y="573851"/>
            <a:ext cx="8005704" cy="6555641"/>
          </a:xfrm>
          <a:prstGeom prst="rect">
            <a:avLst/>
          </a:prstGeom>
          <a:noFill/>
        </p:spPr>
        <p:txBody>
          <a:bodyPr wrap="square" rtlCol="0">
            <a:spAutoFit/>
          </a:bodyPr>
          <a:lstStyle/>
          <a:p>
            <a:pPr algn="ctr">
              <a:spcAft>
                <a:spcPts val="1200"/>
              </a:spcAft>
            </a:pPr>
            <a:r>
              <a:rPr lang="en-US" sz="4800" b="1" dirty="0">
                <a:solidFill>
                  <a:srgbClr val="F79516"/>
                </a:solidFill>
                <a:latin typeface="Arial"/>
                <a:cs typeface="Arial Unicode MS"/>
              </a:rPr>
              <a:t>Feedback</a:t>
            </a:r>
          </a:p>
          <a:p>
            <a:pPr>
              <a:spcAft>
                <a:spcPts val="1200"/>
              </a:spcAft>
            </a:pPr>
            <a:r>
              <a:rPr lang="en-GB" dirty="0">
                <a:solidFill>
                  <a:srgbClr val="807F83"/>
                </a:solidFill>
                <a:latin typeface="Arial"/>
                <a:cs typeface="Arial"/>
              </a:rPr>
              <a:t>‘Thank you for visiting when you said you would, you turned up every time we expected you. Thank you for coming in the middle of that last night and staying until the morning. Thank you for making sure we were all comfortable and for the encouragement to eat at a time when we could not think to take care of ourselves. Thank you for washing my husband and helping us to dress him in his favourite pyjamas, to comb his hair and to clean his teeth. Thank you that we have such good memories of the last night of his life, where all was calm and contentment. Thank God for the kindness of your team and thank God for the kindness of this community who continue to support what you do and what we need; without you and them we would not have got through this…’</a:t>
            </a:r>
          </a:p>
          <a:p>
            <a:pPr>
              <a:spcAft>
                <a:spcPts val="1200"/>
              </a:spcAft>
            </a:pPr>
            <a:r>
              <a:rPr lang="en-GB" sz="2000" b="1" i="1" dirty="0">
                <a:solidFill>
                  <a:srgbClr val="807F83"/>
                </a:solidFill>
                <a:latin typeface="Arial"/>
                <a:cs typeface="Arial"/>
              </a:rPr>
              <a:t>Wife of a Mountbatten at Home patient</a:t>
            </a:r>
          </a:p>
          <a:p>
            <a:pPr marL="457200" indent="-457200">
              <a:spcAft>
                <a:spcPts val="1200"/>
              </a:spcAft>
              <a:buFont typeface="Arial" panose="020B0604020202020204" pitchFamily="34" charset="0"/>
              <a:buChar char="•"/>
            </a:pPr>
            <a:endParaRPr lang="en-US" sz="2800" dirty="0">
              <a:solidFill>
                <a:srgbClr val="807F83"/>
              </a:solidFill>
              <a:latin typeface="Arial"/>
              <a:cs typeface="Arial"/>
            </a:endParaRPr>
          </a:p>
          <a:p>
            <a:pPr marL="685800" indent="-685800">
              <a:buFont typeface="Arial"/>
              <a:buChar char="•"/>
            </a:pPr>
            <a:endParaRPr lang="en-US" sz="2800" dirty="0">
              <a:solidFill>
                <a:srgbClr val="807F83"/>
              </a:solidFill>
              <a:latin typeface="Arial"/>
              <a:cs typeface="Arial"/>
            </a:endParaRPr>
          </a:p>
          <a:p>
            <a:endParaRPr lang="en-US" sz="6000" b="1" dirty="0">
              <a:solidFill>
                <a:srgbClr val="807F83"/>
              </a:solidFill>
              <a:latin typeface="Arial"/>
              <a:cs typeface="Arial Unicode MS"/>
            </a:endParaRPr>
          </a:p>
        </p:txBody>
      </p:sp>
    </p:spTree>
    <p:extLst>
      <p:ext uri="{BB962C8B-B14F-4D97-AF65-F5344CB8AC3E}">
        <p14:creationId xmlns:p14="http://schemas.microsoft.com/office/powerpoint/2010/main" val="52837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736654" y="285300"/>
            <a:ext cx="6797621" cy="5109091"/>
          </a:xfrm>
          <a:prstGeom prst="rect">
            <a:avLst/>
          </a:prstGeom>
          <a:noFill/>
        </p:spPr>
        <p:txBody>
          <a:bodyPr wrap="square" rtlCol="0">
            <a:spAutoFit/>
          </a:bodyPr>
          <a:lstStyle/>
          <a:p>
            <a:r>
              <a:rPr lang="en-GB" dirty="0">
                <a:solidFill>
                  <a:srgbClr val="807F83"/>
                </a:solidFill>
                <a:latin typeface="Arial"/>
                <a:cs typeface="Arial"/>
              </a:rPr>
              <a:t>…It has been said that history alternates between charisma and routinisation. In this context, charisma refers to the ability of exceptional individuals to act as a </a:t>
            </a:r>
          </a:p>
          <a:p>
            <a:r>
              <a:rPr lang="en-GB" dirty="0">
                <a:solidFill>
                  <a:srgbClr val="807F83"/>
                </a:solidFill>
                <a:latin typeface="Arial"/>
                <a:cs typeface="Arial"/>
              </a:rPr>
              <a:t>catalyst for social change, and acknowledges the impact of personality in bringing about radical innovation in institutions and established beliefs. The question for us today is: Is palliative care in danger of moving from the creative and disruptive influence of charisma to the cosy ambiance of routinisation? Palliative care services, even in Britain, generally have not yet reached their full holistic potential. But movements tend to become monuments. So the best tribute we can give…is to make sure that hospice, that palliative care remains a movement </a:t>
            </a:r>
          </a:p>
          <a:p>
            <a:r>
              <a:rPr lang="en-GB" dirty="0">
                <a:solidFill>
                  <a:srgbClr val="807F83"/>
                </a:solidFill>
                <a:latin typeface="Arial"/>
                <a:cs typeface="Arial"/>
              </a:rPr>
              <a:t>with momentum…</a:t>
            </a:r>
          </a:p>
          <a:p>
            <a:pPr marL="685800" indent="-685800">
              <a:buFont typeface="Arial"/>
              <a:buChar char="•"/>
            </a:pPr>
            <a:endParaRPr lang="en-GB" sz="2000" dirty="0">
              <a:solidFill>
                <a:srgbClr val="807F83"/>
              </a:solidFill>
              <a:latin typeface="Arial"/>
              <a:cs typeface="Arial"/>
            </a:endParaRPr>
          </a:p>
          <a:p>
            <a:r>
              <a:rPr lang="en-GB" sz="2000" dirty="0">
                <a:solidFill>
                  <a:srgbClr val="807F83"/>
                </a:solidFill>
                <a:latin typeface="Arial"/>
                <a:cs typeface="Arial"/>
              </a:rPr>
              <a:t>Robert </a:t>
            </a:r>
            <a:r>
              <a:rPr lang="en-GB" sz="2000" dirty="0" err="1">
                <a:solidFill>
                  <a:srgbClr val="807F83"/>
                </a:solidFill>
                <a:latin typeface="Arial"/>
                <a:cs typeface="Arial"/>
              </a:rPr>
              <a:t>Twycross</a:t>
            </a:r>
            <a:r>
              <a:rPr lang="en-GB" sz="2000" dirty="0">
                <a:solidFill>
                  <a:srgbClr val="807F83"/>
                </a:solidFill>
                <a:latin typeface="Arial"/>
                <a:cs typeface="Arial"/>
              </a:rPr>
              <a:t> 2006</a:t>
            </a:r>
          </a:p>
          <a:p>
            <a:pPr marL="685800" indent="-685800">
              <a:buFont typeface="Arial"/>
              <a:buChar char="•"/>
            </a:pPr>
            <a:endParaRPr lang="en-GB" sz="2000" dirty="0">
              <a:solidFill>
                <a:srgbClr val="807F83"/>
              </a:solidFill>
              <a:latin typeface="Arial"/>
              <a:cs typeface="Arial"/>
            </a:endParaRPr>
          </a:p>
          <a:p>
            <a:r>
              <a:rPr lang="en-GB" sz="3200" b="1" dirty="0">
                <a:solidFill>
                  <a:srgbClr val="807F83"/>
                </a:solidFill>
                <a:latin typeface="Arial"/>
                <a:cs typeface="Arial"/>
              </a:rPr>
              <a:t>The Revolution continues…</a:t>
            </a:r>
          </a:p>
        </p:txBody>
      </p:sp>
    </p:spTree>
    <p:extLst>
      <p:ext uri="{BB962C8B-B14F-4D97-AF65-F5344CB8AC3E}">
        <p14:creationId xmlns:p14="http://schemas.microsoft.com/office/powerpoint/2010/main" val="4266730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02E6D-6D90-F40F-C599-CDADA2563731}"/>
            </a:ext>
          </a:extLst>
        </p:cNvPr>
        <p:cNvGrpSpPr/>
        <p:nvPr/>
      </p:nvGrpSpPr>
      <p:grpSpPr>
        <a:xfrm>
          <a:off x="0" y="0"/>
          <a:ext cx="0" cy="0"/>
          <a:chOff x="0" y="0"/>
          <a:chExt cx="0" cy="0"/>
        </a:xfrm>
      </p:grpSpPr>
      <p:pic>
        <p:nvPicPr>
          <p:cNvPr id="6" name="Content Placeholder 5" descr="MB-Master-Logo-Pos-CMYK.eps">
            <a:extLst>
              <a:ext uri="{FF2B5EF4-FFF2-40B4-BE49-F238E27FC236}">
                <a16:creationId xmlns:a16="http://schemas.microsoft.com/office/drawing/2014/main" id="{7C5C2119-E1B5-8EA1-3706-4C84B6ED83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a:extLst>
              <a:ext uri="{FF2B5EF4-FFF2-40B4-BE49-F238E27FC236}">
                <a16:creationId xmlns:a16="http://schemas.microsoft.com/office/drawing/2014/main" id="{5076A8B9-3BE6-12BA-076D-5B88F10BFEA3}"/>
              </a:ext>
            </a:extLst>
          </p:cNvPr>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a:extLst>
              <a:ext uri="{FF2B5EF4-FFF2-40B4-BE49-F238E27FC236}">
                <a16:creationId xmlns:a16="http://schemas.microsoft.com/office/drawing/2014/main" id="{18EF5253-E6FF-54F7-D0AB-977762575808}"/>
              </a:ext>
            </a:extLst>
          </p:cNvPr>
          <p:cNvSpPr txBox="1"/>
          <p:nvPr/>
        </p:nvSpPr>
        <p:spPr>
          <a:xfrm>
            <a:off x="413926" y="335884"/>
            <a:ext cx="8005704" cy="646331"/>
          </a:xfrm>
          <a:prstGeom prst="rect">
            <a:avLst/>
          </a:prstGeom>
          <a:noFill/>
        </p:spPr>
        <p:txBody>
          <a:bodyPr wrap="square" rtlCol="0">
            <a:spAutoFit/>
          </a:bodyPr>
          <a:lstStyle/>
          <a:p>
            <a:pPr algn="ctr">
              <a:spcAft>
                <a:spcPts val="1200"/>
              </a:spcAft>
            </a:pPr>
            <a:r>
              <a:rPr lang="en-US" sz="3600" b="1" dirty="0">
                <a:solidFill>
                  <a:srgbClr val="F79516"/>
                </a:solidFill>
                <a:latin typeface="Arial"/>
                <a:cs typeface="Arial"/>
              </a:rPr>
              <a:t>Mountbatten Stories</a:t>
            </a:r>
          </a:p>
        </p:txBody>
      </p:sp>
      <p:sp>
        <p:nvSpPr>
          <p:cNvPr id="2" name="Rectangle 1">
            <a:extLst>
              <a:ext uri="{FF2B5EF4-FFF2-40B4-BE49-F238E27FC236}">
                <a16:creationId xmlns:a16="http://schemas.microsoft.com/office/drawing/2014/main" id="{D9A4931A-2641-7FD2-C464-12145BE98812}"/>
              </a:ext>
            </a:extLst>
          </p:cNvPr>
          <p:cNvSpPr/>
          <p:nvPr/>
        </p:nvSpPr>
        <p:spPr>
          <a:xfrm>
            <a:off x="413926" y="1445258"/>
            <a:ext cx="8520524" cy="954107"/>
          </a:xfrm>
          <a:prstGeom prst="rect">
            <a:avLst/>
          </a:prstGeom>
        </p:spPr>
        <p:txBody>
          <a:bodyPr wrap="square">
            <a:spAutoFit/>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GB" sz="2800" dirty="0"/>
          </a:p>
        </p:txBody>
      </p:sp>
      <p:sp>
        <p:nvSpPr>
          <p:cNvPr id="5" name="TextBox 4">
            <a:extLst>
              <a:ext uri="{FF2B5EF4-FFF2-40B4-BE49-F238E27FC236}">
                <a16:creationId xmlns:a16="http://schemas.microsoft.com/office/drawing/2014/main" id="{AB354DA2-0D49-56A7-3FD9-3C9F85F46C84}"/>
              </a:ext>
            </a:extLst>
          </p:cNvPr>
          <p:cNvSpPr txBox="1"/>
          <p:nvPr/>
        </p:nvSpPr>
        <p:spPr>
          <a:xfrm>
            <a:off x="2286000" y="2493076"/>
            <a:ext cx="4572000" cy="369332"/>
          </a:xfrm>
          <a:prstGeom prst="rect">
            <a:avLst/>
          </a:prstGeom>
          <a:noFill/>
        </p:spPr>
        <p:txBody>
          <a:bodyPr wrap="square">
            <a:spAutoFit/>
          </a:bodyPr>
          <a:lstStyle/>
          <a:p>
            <a:r>
              <a:rPr lang="en-US" dirty="0">
                <a:hlinkClick r:id="rId3"/>
              </a:rPr>
              <a:t>Your Mountbatten Stories (youtube.com)</a:t>
            </a:r>
            <a:endParaRPr lang="en-GB" dirty="0"/>
          </a:p>
        </p:txBody>
      </p:sp>
    </p:spTree>
    <p:extLst>
      <p:ext uri="{BB962C8B-B14F-4D97-AF65-F5344CB8AC3E}">
        <p14:creationId xmlns:p14="http://schemas.microsoft.com/office/powerpoint/2010/main" val="200545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5" name="Rectangle 4"/>
          <p:cNvSpPr/>
          <p:nvPr/>
        </p:nvSpPr>
        <p:spPr>
          <a:xfrm>
            <a:off x="0" y="0"/>
            <a:ext cx="9144000" cy="6858000"/>
          </a:xfrm>
          <a:prstGeom prst="rect">
            <a:avLst/>
          </a:prstGeom>
          <a:solidFill>
            <a:srgbClr val="F7951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413926" y="573851"/>
            <a:ext cx="8005704" cy="2369880"/>
          </a:xfrm>
          <a:prstGeom prst="rect">
            <a:avLst/>
          </a:prstGeom>
          <a:noFill/>
        </p:spPr>
        <p:txBody>
          <a:bodyPr wrap="square" rtlCol="0">
            <a:spAutoFit/>
          </a:bodyPr>
          <a:lstStyle/>
          <a:p>
            <a:pPr>
              <a:spcAft>
                <a:spcPts val="1200"/>
              </a:spcAft>
            </a:pPr>
            <a:r>
              <a:rPr lang="en-US" sz="5000" b="1" dirty="0">
                <a:solidFill>
                  <a:schemeClr val="bg1"/>
                </a:solidFill>
                <a:latin typeface="Arial"/>
                <a:cs typeface="Arial Unicode MS"/>
              </a:rPr>
              <a:t>Contact</a:t>
            </a:r>
            <a:endParaRPr lang="en-US" sz="2800" dirty="0">
              <a:solidFill>
                <a:schemeClr val="bg1"/>
              </a:solidFill>
              <a:latin typeface="Arial"/>
              <a:cs typeface="Arial"/>
            </a:endParaRPr>
          </a:p>
          <a:p>
            <a:endParaRPr lang="en-US" sz="2800" dirty="0">
              <a:solidFill>
                <a:srgbClr val="807F83"/>
              </a:solidFill>
              <a:latin typeface="Arial"/>
              <a:cs typeface="Arial"/>
            </a:endParaRPr>
          </a:p>
          <a:p>
            <a:endParaRPr lang="en-US" sz="6000" b="1" dirty="0">
              <a:solidFill>
                <a:srgbClr val="807F83"/>
              </a:solidFill>
              <a:latin typeface="Arial"/>
              <a:cs typeface="Arial Unicode MS"/>
            </a:endParaRPr>
          </a:p>
        </p:txBody>
      </p:sp>
      <p:sp>
        <p:nvSpPr>
          <p:cNvPr id="7" name="TextBox 6"/>
          <p:cNvSpPr txBox="1"/>
          <p:nvPr/>
        </p:nvSpPr>
        <p:spPr>
          <a:xfrm>
            <a:off x="498592" y="1617133"/>
            <a:ext cx="6091348" cy="1938992"/>
          </a:xfrm>
          <a:prstGeom prst="rect">
            <a:avLst/>
          </a:prstGeom>
          <a:noFill/>
        </p:spPr>
        <p:txBody>
          <a:bodyPr wrap="none" rtlCol="0">
            <a:spAutoFit/>
          </a:bodyPr>
          <a:lstStyle/>
          <a:p>
            <a:r>
              <a:rPr lang="en-US" sz="2400" b="1" dirty="0">
                <a:latin typeface="Arial"/>
                <a:cs typeface="Arial"/>
              </a:rPr>
              <a:t>Duncan Fleming</a:t>
            </a:r>
          </a:p>
          <a:p>
            <a:r>
              <a:rPr lang="en-US" sz="2400" b="1" dirty="0">
                <a:latin typeface="Arial"/>
                <a:cs typeface="Arial"/>
              </a:rPr>
              <a:t>Director of Quality, Data and Information</a:t>
            </a:r>
            <a:endParaRPr lang="en-US" dirty="0">
              <a:latin typeface="Arial"/>
              <a:cs typeface="Arial"/>
            </a:endParaRPr>
          </a:p>
          <a:p>
            <a:endParaRPr lang="en-US" dirty="0">
              <a:latin typeface="Arial"/>
              <a:cs typeface="Arial"/>
            </a:endParaRPr>
          </a:p>
          <a:p>
            <a:r>
              <a:rPr lang="en-US" dirty="0">
                <a:latin typeface="Arial"/>
                <a:cs typeface="Arial"/>
              </a:rPr>
              <a:t>Mountbatten</a:t>
            </a:r>
          </a:p>
          <a:p>
            <a:r>
              <a:rPr lang="en-US" dirty="0">
                <a:latin typeface="Arial"/>
                <a:cs typeface="Arial"/>
              </a:rPr>
              <a:t>D. 01983 217302</a:t>
            </a:r>
          </a:p>
          <a:p>
            <a:r>
              <a:rPr lang="en-US" dirty="0">
                <a:latin typeface="Arial"/>
                <a:cs typeface="Arial"/>
              </a:rPr>
              <a:t>E. duncan.fleming@mountbatten.org.uk</a:t>
            </a:r>
          </a:p>
        </p:txBody>
      </p:sp>
      <p:pic>
        <p:nvPicPr>
          <p:cNvPr id="8" name="Picture 7" descr="MB-Master-Logo-Neg-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08" y="5348021"/>
            <a:ext cx="2484511" cy="1166906"/>
          </a:xfrm>
          <a:prstGeom prst="rect">
            <a:avLst/>
          </a:prstGeom>
        </p:spPr>
      </p:pic>
    </p:spTree>
    <p:extLst>
      <p:ext uri="{BB962C8B-B14F-4D97-AF65-F5344CB8AC3E}">
        <p14:creationId xmlns:p14="http://schemas.microsoft.com/office/powerpoint/2010/main" val="85698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608482" y="7947"/>
            <a:ext cx="8005704" cy="7663636"/>
          </a:xfrm>
          <a:prstGeom prst="rect">
            <a:avLst/>
          </a:prstGeom>
          <a:noFill/>
        </p:spPr>
        <p:txBody>
          <a:bodyPr wrap="square" rtlCol="0">
            <a:spAutoFit/>
          </a:bodyPr>
          <a:lstStyle/>
          <a:p>
            <a:pPr algn="ctr">
              <a:spcAft>
                <a:spcPts val="1200"/>
              </a:spcAft>
            </a:pPr>
            <a:r>
              <a:rPr lang="en-GB" sz="3600" b="1" dirty="0">
                <a:solidFill>
                  <a:srgbClr val="F79516"/>
                </a:solidFill>
                <a:cs typeface="Arial Unicode MS"/>
              </a:rPr>
              <a:t>Agenda:</a:t>
            </a:r>
          </a:p>
          <a:p>
            <a:pPr marL="171450" indent="-171450">
              <a:lnSpc>
                <a:spcPct val="150000"/>
              </a:lnSpc>
              <a:spcAft>
                <a:spcPts val="1200"/>
              </a:spcAft>
              <a:buFont typeface="Arial" panose="020B0604020202020204" pitchFamily="34" charset="0"/>
              <a:buChar char="•"/>
            </a:pPr>
            <a:r>
              <a:rPr lang="en-GB" sz="3000" dirty="0">
                <a:solidFill>
                  <a:srgbClr val="807F83"/>
                </a:solidFill>
                <a:cs typeface="Arial"/>
              </a:rPr>
              <a:t>Background to Hospices</a:t>
            </a:r>
          </a:p>
          <a:p>
            <a:pPr marL="171450" indent="-171450">
              <a:lnSpc>
                <a:spcPct val="150000"/>
              </a:lnSpc>
              <a:spcAft>
                <a:spcPts val="1200"/>
              </a:spcAft>
              <a:buFont typeface="Arial" panose="020B0604020202020204" pitchFamily="34" charset="0"/>
              <a:buChar char="•"/>
            </a:pPr>
            <a:r>
              <a:rPr lang="en-GB" sz="3000" dirty="0">
                <a:solidFill>
                  <a:srgbClr val="807F83"/>
                </a:solidFill>
                <a:cs typeface="Arial"/>
              </a:rPr>
              <a:t>Mountbatten today</a:t>
            </a:r>
          </a:p>
          <a:p>
            <a:pPr marL="171450" indent="-171450">
              <a:spcAft>
                <a:spcPts val="2400"/>
              </a:spcAft>
              <a:buSzPct val="75000"/>
              <a:buFont typeface="Arial" panose="020B0604020202020204" pitchFamily="34" charset="0"/>
              <a:buChar char="•"/>
            </a:pPr>
            <a:r>
              <a:rPr lang="en-GB" sz="3000" dirty="0">
                <a:solidFill>
                  <a:srgbClr val="807F83"/>
                </a:solidFill>
                <a:cs typeface="Arial"/>
              </a:rPr>
              <a:t>Some challenges and some solutions</a:t>
            </a:r>
          </a:p>
          <a:p>
            <a:pPr marL="171450" indent="-171450">
              <a:spcAft>
                <a:spcPts val="2400"/>
              </a:spcAft>
              <a:buSzPct val="75000"/>
              <a:buFont typeface="Arial" panose="020B0604020202020204" pitchFamily="34" charset="0"/>
              <a:buChar char="•"/>
            </a:pPr>
            <a:r>
              <a:rPr lang="en-GB" sz="3000" dirty="0">
                <a:solidFill>
                  <a:srgbClr val="807F83"/>
                </a:solidFill>
                <a:cs typeface="Arial"/>
              </a:rPr>
              <a:t>Services</a:t>
            </a:r>
          </a:p>
          <a:p>
            <a:pPr marL="171450" indent="-171450">
              <a:spcAft>
                <a:spcPts val="2400"/>
              </a:spcAft>
              <a:buSzPct val="75000"/>
              <a:buFont typeface="Arial" panose="020B0604020202020204" pitchFamily="34" charset="0"/>
              <a:buChar char="•"/>
            </a:pPr>
            <a:r>
              <a:rPr lang="en-GB" sz="3000" dirty="0">
                <a:solidFill>
                  <a:srgbClr val="807F83"/>
                </a:solidFill>
                <a:cs typeface="Arial"/>
              </a:rPr>
              <a:t>Where does the money come from?</a:t>
            </a:r>
          </a:p>
          <a:p>
            <a:pPr marL="171450" indent="-171450">
              <a:spcAft>
                <a:spcPts val="2400"/>
              </a:spcAft>
              <a:buSzPct val="75000"/>
              <a:buFont typeface="Arial" panose="020B0604020202020204" pitchFamily="34" charset="0"/>
              <a:buChar char="•"/>
            </a:pPr>
            <a:r>
              <a:rPr lang="en-GB" sz="3000" dirty="0">
                <a:solidFill>
                  <a:srgbClr val="807F83"/>
                </a:solidFill>
                <a:cs typeface="Arial"/>
              </a:rPr>
              <a:t>Feedback</a:t>
            </a:r>
          </a:p>
          <a:p>
            <a:pPr>
              <a:spcAft>
                <a:spcPts val="2400"/>
              </a:spcAft>
              <a:buSzPct val="75000"/>
            </a:pPr>
            <a:endParaRPr lang="en-US" sz="2800" dirty="0">
              <a:solidFill>
                <a:srgbClr val="807F83"/>
              </a:solidFill>
              <a:latin typeface="Arial"/>
              <a:cs typeface="Arial"/>
            </a:endParaRPr>
          </a:p>
          <a:p>
            <a:pPr marL="685800" indent="-685800">
              <a:buFont typeface="Arial"/>
              <a:buChar char="•"/>
            </a:pPr>
            <a:endParaRPr lang="en-US" sz="2800" dirty="0">
              <a:solidFill>
                <a:srgbClr val="807F83"/>
              </a:solidFill>
              <a:latin typeface="Arial"/>
              <a:cs typeface="Arial"/>
            </a:endParaRPr>
          </a:p>
          <a:p>
            <a:endParaRPr lang="en-US" sz="6000" b="1" dirty="0">
              <a:solidFill>
                <a:srgbClr val="807F83"/>
              </a:solidFill>
              <a:latin typeface="Arial"/>
              <a:cs typeface="Arial Unicode MS"/>
            </a:endParaRPr>
          </a:p>
        </p:txBody>
      </p:sp>
    </p:spTree>
    <p:extLst>
      <p:ext uri="{BB962C8B-B14F-4D97-AF65-F5344CB8AC3E}">
        <p14:creationId xmlns:p14="http://schemas.microsoft.com/office/powerpoint/2010/main" val="312882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2142462" y="43543"/>
            <a:ext cx="4461890" cy="1785104"/>
          </a:xfrm>
          <a:prstGeom prst="rect">
            <a:avLst/>
          </a:prstGeom>
          <a:noFill/>
        </p:spPr>
        <p:txBody>
          <a:bodyPr wrap="square" rtlCol="0">
            <a:spAutoFit/>
          </a:bodyPr>
          <a:lstStyle/>
          <a:p>
            <a:pPr algn="ctr">
              <a:spcAft>
                <a:spcPts val="1200"/>
              </a:spcAft>
            </a:pPr>
            <a:r>
              <a:rPr lang="en-US" sz="5000" b="1" dirty="0">
                <a:solidFill>
                  <a:srgbClr val="F79516"/>
                </a:solidFill>
                <a:latin typeface="Arial"/>
                <a:cs typeface="Arial Unicode MS"/>
              </a:rPr>
              <a:t>Background</a:t>
            </a:r>
          </a:p>
          <a:p>
            <a:pPr algn="ctr">
              <a:spcAft>
                <a:spcPts val="1200"/>
              </a:spcAft>
            </a:pPr>
            <a:r>
              <a:rPr lang="en-US" sz="5000" b="1" dirty="0">
                <a:solidFill>
                  <a:srgbClr val="F79516"/>
                </a:solidFill>
                <a:latin typeface="Arial"/>
                <a:cs typeface="Arial Unicode MS"/>
              </a:rPr>
              <a:t>A Revolution</a:t>
            </a:r>
          </a:p>
        </p:txBody>
      </p:sp>
      <p:pic>
        <p:nvPicPr>
          <p:cNvPr id="5" name="Picture 5" descr="Dr Saunders - credit Mary McCartney Donald">
            <a:extLst>
              <a:ext uri="{FF2B5EF4-FFF2-40B4-BE49-F238E27FC236}">
                <a16:creationId xmlns:a16="http://schemas.microsoft.com/office/drawing/2014/main" id="{FCF9128E-86D1-4641-B16C-A9AF173F2712}"/>
              </a:ext>
            </a:extLst>
          </p:cNvPr>
          <p:cNvPicPr>
            <a:picLocks noChangeAspect="1" noChangeArrowheads="1"/>
          </p:cNvPicPr>
          <p:nvPr/>
        </p:nvPicPr>
        <p:blipFill>
          <a:blip r:embed="rId3"/>
          <a:srcRect/>
          <a:stretch>
            <a:fillRect/>
          </a:stretch>
        </p:blipFill>
        <p:spPr bwMode="auto">
          <a:xfrm>
            <a:off x="5147455" y="1961025"/>
            <a:ext cx="3410749" cy="2484344"/>
          </a:xfrm>
          <a:prstGeom prst="rect">
            <a:avLst/>
          </a:prstGeom>
          <a:noFill/>
          <a:ln w="38100">
            <a:solidFill>
              <a:schemeClr val="accent6"/>
            </a:solidFill>
            <a:miter lim="800000"/>
            <a:headEnd/>
            <a:tailEnd/>
          </a:ln>
        </p:spPr>
      </p:pic>
      <p:sp>
        <p:nvSpPr>
          <p:cNvPr id="2" name="Rectangle 1"/>
          <p:cNvSpPr/>
          <p:nvPr/>
        </p:nvSpPr>
        <p:spPr>
          <a:xfrm>
            <a:off x="500680" y="1984191"/>
            <a:ext cx="4161565" cy="3108543"/>
          </a:xfrm>
          <a:prstGeom prst="rect">
            <a:avLst/>
          </a:prstGeom>
        </p:spPr>
        <p:txBody>
          <a:bodyPr wrap="square">
            <a:spAutoFit/>
          </a:bodyPr>
          <a:lstStyle/>
          <a:p>
            <a:pPr>
              <a:spcAft>
                <a:spcPts val="1200"/>
              </a:spcAft>
            </a:pPr>
            <a:r>
              <a:rPr lang="en-GB" sz="2800" dirty="0">
                <a:solidFill>
                  <a:srgbClr val="807F83"/>
                </a:solidFill>
                <a:latin typeface="Arial"/>
                <a:cs typeface="Arial"/>
              </a:rPr>
              <a:t>Dame Cicely Saunders, OM, who founded St Christopher’s Hospice in 1967 and whose vision  continues to influence  the work of UK hospices (1918 – 2005)</a:t>
            </a:r>
          </a:p>
        </p:txBody>
      </p:sp>
    </p:spTree>
    <p:extLst>
      <p:ext uri="{BB962C8B-B14F-4D97-AF65-F5344CB8AC3E}">
        <p14:creationId xmlns:p14="http://schemas.microsoft.com/office/powerpoint/2010/main" val="295580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353" y="220867"/>
            <a:ext cx="8005704" cy="707886"/>
          </a:xfrm>
          <a:prstGeom prst="rect">
            <a:avLst/>
          </a:prstGeom>
          <a:noFill/>
        </p:spPr>
        <p:txBody>
          <a:bodyPr wrap="square" rtlCol="0">
            <a:spAutoFit/>
          </a:bodyPr>
          <a:lstStyle/>
          <a:p>
            <a:pPr algn="ctr">
              <a:spcAft>
                <a:spcPts val="1200"/>
              </a:spcAft>
            </a:pPr>
            <a:r>
              <a:rPr lang="en-US" sz="4000" b="1" dirty="0">
                <a:solidFill>
                  <a:srgbClr val="F79516"/>
                </a:solidFill>
                <a:latin typeface="Arial"/>
                <a:cs typeface="Arial Unicode MS"/>
              </a:rPr>
              <a:t>Background – </a:t>
            </a:r>
            <a:r>
              <a:rPr lang="en-US" sz="2400" b="1" dirty="0">
                <a:solidFill>
                  <a:srgbClr val="F79516"/>
                </a:solidFill>
                <a:latin typeface="Arial"/>
                <a:cs typeface="Arial Unicode MS"/>
              </a:rPr>
              <a:t>Components of pain (WHO)</a:t>
            </a:r>
            <a:endParaRPr lang="en-US" sz="4000" b="1" dirty="0">
              <a:solidFill>
                <a:srgbClr val="F79516"/>
              </a:solidFill>
              <a:latin typeface="Arial"/>
              <a:cs typeface="Arial Unicode MS"/>
            </a:endParaRPr>
          </a:p>
        </p:txBody>
      </p:sp>
      <p:grpSp>
        <p:nvGrpSpPr>
          <p:cNvPr id="2" name="Group 1"/>
          <p:cNvGrpSpPr/>
          <p:nvPr/>
        </p:nvGrpSpPr>
        <p:grpSpPr>
          <a:xfrm>
            <a:off x="609600" y="1089520"/>
            <a:ext cx="8068457" cy="5334000"/>
            <a:chOff x="609600" y="1335024"/>
            <a:chExt cx="8229600" cy="5410200"/>
          </a:xfrm>
        </p:grpSpPr>
        <p:sp>
          <p:nvSpPr>
            <p:cNvPr id="5" name="Oval 3">
              <a:extLst>
                <a:ext uri="{FF2B5EF4-FFF2-40B4-BE49-F238E27FC236}">
                  <a16:creationId xmlns:a16="http://schemas.microsoft.com/office/drawing/2014/main" id="{10608B42-5E0A-4B61-A543-C7678CF19044}"/>
                </a:ext>
              </a:extLst>
            </p:cNvPr>
            <p:cNvSpPr>
              <a:spLocks noChangeArrowheads="1"/>
            </p:cNvSpPr>
            <p:nvPr/>
          </p:nvSpPr>
          <p:spPr bwMode="auto">
            <a:xfrm>
              <a:off x="3695700" y="3316224"/>
              <a:ext cx="1752600" cy="1143000"/>
            </a:xfrm>
            <a:prstGeom prst="ellipse">
              <a:avLst/>
            </a:prstGeom>
            <a:solidFill>
              <a:schemeClr val="accent6">
                <a:lumMod val="75000"/>
              </a:schemeClr>
            </a:solidFill>
            <a:ln>
              <a:noFill/>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endParaRPr lang="en-US" altLang="en-US" sz="2400">
                <a:latin typeface="Times New Roman" pitchFamily="18" charset="0"/>
              </a:endParaRPr>
            </a:p>
          </p:txBody>
        </p:sp>
        <p:sp>
          <p:nvSpPr>
            <p:cNvPr id="9" name="Text Box 4"/>
            <p:cNvSpPr txBox="1">
              <a:spLocks noChangeArrowheads="1"/>
            </p:cNvSpPr>
            <p:nvPr/>
          </p:nvSpPr>
          <p:spPr bwMode="auto">
            <a:xfrm>
              <a:off x="3810000" y="3619437"/>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solidFill>
                    <a:schemeClr val="bg1"/>
                  </a:solidFill>
                  <a:latin typeface="Arial" charset="0"/>
                </a:rPr>
                <a:t>Total pain</a:t>
              </a:r>
            </a:p>
          </p:txBody>
        </p:sp>
        <p:sp>
          <p:nvSpPr>
            <p:cNvPr id="10" name="AutoShape 5">
              <a:extLst>
                <a:ext uri="{FF2B5EF4-FFF2-40B4-BE49-F238E27FC236}">
                  <a16:creationId xmlns:a16="http://schemas.microsoft.com/office/drawing/2014/main" id="{1B5901AA-3F89-4872-AFEF-DBFB3DA7CBEE}"/>
                </a:ext>
              </a:extLst>
            </p:cNvPr>
            <p:cNvSpPr>
              <a:spLocks noChangeArrowheads="1"/>
            </p:cNvSpPr>
            <p:nvPr/>
          </p:nvSpPr>
          <p:spPr bwMode="auto">
            <a:xfrm>
              <a:off x="3276600" y="1335024"/>
              <a:ext cx="2667000" cy="1981200"/>
            </a:xfrm>
            <a:prstGeom prst="downArrowCallout">
              <a:avLst>
                <a:gd name="adj1" fmla="val 33654"/>
                <a:gd name="adj2" fmla="val 33654"/>
                <a:gd name="adj3" fmla="val 16667"/>
                <a:gd name="adj4" fmla="val 66667"/>
              </a:avLst>
            </a:prstGeom>
            <a:solidFill>
              <a:srgbClr val="FFC000"/>
            </a:solidFill>
            <a:ln w="9525">
              <a:noFill/>
              <a:miter lim="800000"/>
              <a:headEnd/>
              <a:tailEnd/>
            </a:ln>
            <a:effectLst/>
          </p:spPr>
          <p:txBody>
            <a:bodyPr wrap="none" anchor="ctr"/>
            <a:lstStyle/>
            <a:p>
              <a:pPr algn="ctr" eaLnBrk="1" hangingPunct="1">
                <a:defRPr/>
              </a:pPr>
              <a:endParaRPr lang="en-US">
                <a:solidFill>
                  <a:srgbClr val="FFC000"/>
                </a:solidFill>
                <a:cs typeface="+mn-cs"/>
              </a:endParaRPr>
            </a:p>
          </p:txBody>
        </p:sp>
        <p:sp>
          <p:nvSpPr>
            <p:cNvPr id="11" name="Text Box 6"/>
            <p:cNvSpPr txBox="1">
              <a:spLocks noChangeArrowheads="1"/>
            </p:cNvSpPr>
            <p:nvPr/>
          </p:nvSpPr>
          <p:spPr bwMode="auto">
            <a:xfrm>
              <a:off x="3195638" y="1411224"/>
              <a:ext cx="27527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45000"/>
                </a:lnSpc>
                <a:spcBef>
                  <a:spcPct val="50000"/>
                </a:spcBef>
                <a:buFontTx/>
                <a:buNone/>
              </a:pPr>
              <a:r>
                <a:rPr lang="en-GB" altLang="en-US" sz="1800" b="1" dirty="0">
                  <a:latin typeface="Arial" charset="0"/>
                </a:rPr>
                <a:t>Cancer</a:t>
              </a:r>
            </a:p>
            <a:p>
              <a:pPr algn="ctr">
                <a:lnSpc>
                  <a:spcPct val="45000"/>
                </a:lnSpc>
                <a:spcBef>
                  <a:spcPct val="50000"/>
                </a:spcBef>
                <a:buFontTx/>
                <a:buNone/>
              </a:pPr>
              <a:r>
                <a:rPr lang="en-GB" altLang="en-US" sz="1800" b="1" dirty="0">
                  <a:latin typeface="Arial" charset="0"/>
                </a:rPr>
                <a:t>Non cancer pathology</a:t>
              </a:r>
            </a:p>
            <a:p>
              <a:pPr algn="ctr">
                <a:lnSpc>
                  <a:spcPct val="45000"/>
                </a:lnSpc>
                <a:spcBef>
                  <a:spcPct val="50000"/>
                </a:spcBef>
                <a:buFontTx/>
                <a:buNone/>
              </a:pPr>
              <a:r>
                <a:rPr lang="en-GB" altLang="en-US" sz="1800" b="1" dirty="0">
                  <a:latin typeface="Arial" charset="0"/>
                </a:rPr>
                <a:t>Side effects of therapy</a:t>
              </a:r>
            </a:p>
            <a:p>
              <a:pPr algn="ctr">
                <a:lnSpc>
                  <a:spcPct val="45000"/>
                </a:lnSpc>
                <a:spcBef>
                  <a:spcPct val="50000"/>
                </a:spcBef>
                <a:buFontTx/>
                <a:buNone/>
              </a:pPr>
              <a:r>
                <a:rPr lang="en-GB" altLang="en-US" sz="1800" b="1" dirty="0">
                  <a:latin typeface="Arial" charset="0"/>
                </a:rPr>
                <a:t>Symptoms of debility</a:t>
              </a:r>
            </a:p>
            <a:p>
              <a:pPr algn="ctr">
                <a:lnSpc>
                  <a:spcPct val="45000"/>
                </a:lnSpc>
                <a:spcBef>
                  <a:spcPct val="50000"/>
                </a:spcBef>
                <a:buFontTx/>
                <a:buNone/>
              </a:pPr>
              <a:r>
                <a:rPr lang="en-GB" altLang="en-US" sz="1800" b="1" dirty="0">
                  <a:latin typeface="Arial" charset="0"/>
                </a:rPr>
                <a:t>Chronic fatigue</a:t>
              </a:r>
              <a:endParaRPr lang="en-GB" altLang="en-US" sz="2400" b="1" dirty="0">
                <a:latin typeface="Times New Roman" pitchFamily="18" charset="0"/>
              </a:endParaRPr>
            </a:p>
          </p:txBody>
        </p:sp>
        <p:sp>
          <p:nvSpPr>
            <p:cNvPr id="12" name="Rectangle 7"/>
            <p:cNvSpPr>
              <a:spLocks noChangeArrowheads="1"/>
            </p:cNvSpPr>
            <p:nvPr/>
          </p:nvSpPr>
          <p:spPr bwMode="auto">
            <a:xfrm>
              <a:off x="3255963" y="2706624"/>
              <a:ext cx="263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dirty="0">
                  <a:latin typeface="Arial" charset="0"/>
                </a:rPr>
                <a:t>PHYSICAL SOURCE</a:t>
              </a:r>
            </a:p>
          </p:txBody>
        </p:sp>
        <p:sp>
          <p:nvSpPr>
            <p:cNvPr id="13" name="AutoShape 8">
              <a:extLst>
                <a:ext uri="{FF2B5EF4-FFF2-40B4-BE49-F238E27FC236}">
                  <a16:creationId xmlns:a16="http://schemas.microsoft.com/office/drawing/2014/main" id="{5A30A50F-C1E3-4C7F-A89D-52300C90B3E9}"/>
                </a:ext>
              </a:extLst>
            </p:cNvPr>
            <p:cNvSpPr>
              <a:spLocks noChangeArrowheads="1"/>
            </p:cNvSpPr>
            <p:nvPr/>
          </p:nvSpPr>
          <p:spPr bwMode="auto">
            <a:xfrm>
              <a:off x="609600" y="2782824"/>
              <a:ext cx="3124200" cy="2209800"/>
            </a:xfrm>
            <a:prstGeom prst="rightArrowCallout">
              <a:avLst>
                <a:gd name="adj1" fmla="val 25000"/>
                <a:gd name="adj2" fmla="val 25000"/>
                <a:gd name="adj3" fmla="val 23563"/>
                <a:gd name="adj4" fmla="val 66667"/>
              </a:avLst>
            </a:prstGeom>
            <a:solidFill>
              <a:srgbClr val="FFC000"/>
            </a:solidFill>
            <a:ln w="9525">
              <a:noFill/>
              <a:miter lim="800000"/>
              <a:headEnd/>
              <a:tailEnd/>
            </a:ln>
            <a:effectLst/>
          </p:spPr>
          <p:txBody>
            <a:bodyPr wrap="none" anchor="ctr"/>
            <a:lstStyle/>
            <a:p>
              <a:pPr eaLnBrk="1" hangingPunct="1">
                <a:defRPr/>
              </a:pPr>
              <a:r>
                <a:rPr lang="en-GB" sz="1800" b="1" dirty="0">
                  <a:latin typeface="Arial" charset="0"/>
                  <a:cs typeface="+mn-cs"/>
                </a:rPr>
                <a:t>Loss of: </a:t>
              </a:r>
            </a:p>
            <a:p>
              <a:pPr eaLnBrk="1" hangingPunct="1">
                <a:defRPr/>
              </a:pPr>
              <a:r>
                <a:rPr lang="en-GB" sz="1800" b="1" dirty="0">
                  <a:latin typeface="Arial" charset="0"/>
                  <a:cs typeface="+mn-cs"/>
                </a:rPr>
                <a:t>Social position,</a:t>
              </a:r>
            </a:p>
            <a:p>
              <a:pPr eaLnBrk="1" hangingPunct="1">
                <a:defRPr/>
              </a:pPr>
              <a:r>
                <a:rPr lang="en-GB" sz="1800" b="1" dirty="0">
                  <a:latin typeface="Arial" charset="0"/>
                  <a:cs typeface="+mn-cs"/>
                </a:rPr>
                <a:t>Job, </a:t>
              </a:r>
            </a:p>
            <a:p>
              <a:pPr eaLnBrk="1" hangingPunct="1">
                <a:defRPr/>
              </a:pPr>
              <a:r>
                <a:rPr lang="en-GB" sz="1800" b="1" dirty="0">
                  <a:latin typeface="Arial" charset="0"/>
                  <a:cs typeface="+mn-cs"/>
                </a:rPr>
                <a:t>Income</a:t>
              </a:r>
            </a:p>
            <a:p>
              <a:pPr eaLnBrk="1" hangingPunct="1">
                <a:defRPr/>
              </a:pPr>
              <a:r>
                <a:rPr lang="en-GB" sz="1800" b="1" dirty="0">
                  <a:latin typeface="Arial" charset="0"/>
                  <a:cs typeface="+mn-cs"/>
                </a:rPr>
                <a:t>Role in family.</a:t>
              </a:r>
            </a:p>
            <a:p>
              <a:pPr eaLnBrk="1" hangingPunct="1">
                <a:defRPr/>
              </a:pPr>
              <a:r>
                <a:rPr lang="en-GB" sz="1800" b="1" dirty="0">
                  <a:latin typeface="Arial" charset="0"/>
                  <a:cs typeface="+mn-cs"/>
                </a:rPr>
                <a:t>Helplessness</a:t>
              </a:r>
            </a:p>
            <a:p>
              <a:pPr eaLnBrk="1" hangingPunct="1">
                <a:defRPr/>
              </a:pPr>
              <a:r>
                <a:rPr lang="en-GB" sz="1800" b="1" dirty="0">
                  <a:latin typeface="Arial" charset="0"/>
                  <a:cs typeface="+mn-cs"/>
                </a:rPr>
                <a:t>Disfigurement</a:t>
              </a:r>
            </a:p>
            <a:p>
              <a:pPr eaLnBrk="1" hangingPunct="1">
                <a:defRPr/>
              </a:pPr>
              <a:r>
                <a:rPr lang="en-GB" sz="1800" b="1" dirty="0">
                  <a:latin typeface="Arial" charset="0"/>
                  <a:cs typeface="+mn-cs"/>
                </a:rPr>
                <a:t>Insomnia</a:t>
              </a:r>
            </a:p>
          </p:txBody>
        </p:sp>
        <p:sp>
          <p:nvSpPr>
            <p:cNvPr id="14" name="Rectangle 9"/>
            <p:cNvSpPr>
              <a:spLocks noChangeArrowheads="1"/>
            </p:cNvSpPr>
            <p:nvPr/>
          </p:nvSpPr>
          <p:spPr bwMode="auto">
            <a:xfrm>
              <a:off x="1887538" y="3632137"/>
              <a:ext cx="185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a:latin typeface="Arial" charset="0"/>
                </a:rPr>
                <a:t>DEPRESSION</a:t>
              </a:r>
            </a:p>
          </p:txBody>
        </p:sp>
        <p:sp>
          <p:nvSpPr>
            <p:cNvPr id="15" name="AutoShape 10">
              <a:extLst>
                <a:ext uri="{FF2B5EF4-FFF2-40B4-BE49-F238E27FC236}">
                  <a16:creationId xmlns:a16="http://schemas.microsoft.com/office/drawing/2014/main" id="{D5C531A3-68C2-4120-83CC-2D533C5EE659}"/>
                </a:ext>
              </a:extLst>
            </p:cNvPr>
            <p:cNvSpPr>
              <a:spLocks noChangeArrowheads="1"/>
            </p:cNvSpPr>
            <p:nvPr/>
          </p:nvSpPr>
          <p:spPr bwMode="auto">
            <a:xfrm>
              <a:off x="5410200" y="2630424"/>
              <a:ext cx="3429000" cy="2438400"/>
            </a:xfrm>
            <a:prstGeom prst="leftArrowCallout">
              <a:avLst>
                <a:gd name="adj1" fmla="val 25000"/>
                <a:gd name="adj2" fmla="val 25000"/>
                <a:gd name="adj3" fmla="val 23437"/>
                <a:gd name="adj4" fmla="val 66667"/>
              </a:avLst>
            </a:prstGeom>
            <a:solidFill>
              <a:srgbClr val="FFC000"/>
            </a:solidFill>
            <a:ln w="9525">
              <a:noFill/>
              <a:miter lim="800000"/>
              <a:headEnd/>
              <a:tailEnd/>
            </a:ln>
            <a:effectLst/>
          </p:spPr>
          <p:txBody>
            <a:bodyPr wrap="none" anchor="ctr"/>
            <a:lstStyle/>
            <a:p>
              <a:pPr algn="r" eaLnBrk="1" hangingPunct="1">
                <a:defRPr/>
              </a:pPr>
              <a:r>
                <a:rPr lang="en-GB" sz="1800" b="1" dirty="0">
                  <a:latin typeface="Arial" charset="0"/>
                  <a:cs typeface="+mn-cs"/>
                </a:rPr>
                <a:t>Bureaucratic</a:t>
              </a:r>
            </a:p>
            <a:p>
              <a:pPr algn="r" eaLnBrk="1" hangingPunct="1">
                <a:defRPr/>
              </a:pPr>
              <a:r>
                <a:rPr lang="en-GB" sz="1800" b="1" dirty="0">
                  <a:latin typeface="Arial" charset="0"/>
                  <a:cs typeface="+mn-cs"/>
                </a:rPr>
                <a:t>bungles</a:t>
              </a:r>
            </a:p>
            <a:p>
              <a:pPr algn="r" eaLnBrk="1" hangingPunct="1">
                <a:defRPr/>
              </a:pPr>
              <a:r>
                <a:rPr lang="en-GB" sz="1800" b="1" dirty="0">
                  <a:latin typeface="Arial" charset="0"/>
                  <a:cs typeface="+mn-cs"/>
                </a:rPr>
                <a:t>Friends – let down</a:t>
              </a:r>
            </a:p>
            <a:p>
              <a:pPr algn="r" eaLnBrk="1" hangingPunct="1">
                <a:defRPr/>
              </a:pPr>
              <a:r>
                <a:rPr lang="en-GB" sz="1800" b="1" dirty="0">
                  <a:latin typeface="Arial" charset="0"/>
                  <a:cs typeface="+mn-cs"/>
                </a:rPr>
                <a:t>Delays in</a:t>
              </a:r>
            </a:p>
            <a:p>
              <a:pPr algn="r" eaLnBrk="1" hangingPunct="1">
                <a:defRPr/>
              </a:pPr>
              <a:r>
                <a:rPr lang="en-GB" sz="1800" b="1" dirty="0">
                  <a:latin typeface="Arial" charset="0"/>
                  <a:cs typeface="+mn-cs"/>
                </a:rPr>
                <a:t>diagnosis</a:t>
              </a:r>
            </a:p>
            <a:p>
              <a:pPr algn="r" eaLnBrk="1" hangingPunct="1">
                <a:defRPr/>
              </a:pPr>
              <a:r>
                <a:rPr lang="en-GB" sz="1800" b="1" dirty="0">
                  <a:latin typeface="Arial" charset="0"/>
                  <a:cs typeface="+mn-cs"/>
                </a:rPr>
                <a:t>Unavailable doctors</a:t>
              </a:r>
            </a:p>
            <a:p>
              <a:pPr algn="r" eaLnBrk="1" hangingPunct="1">
                <a:defRPr/>
              </a:pPr>
              <a:r>
                <a:rPr lang="en-GB" sz="1800" b="1" dirty="0">
                  <a:latin typeface="Arial" charset="0"/>
                  <a:cs typeface="+mn-cs"/>
                </a:rPr>
                <a:t>Therapeutic</a:t>
              </a:r>
            </a:p>
            <a:p>
              <a:pPr algn="r" eaLnBrk="1" hangingPunct="1">
                <a:defRPr/>
              </a:pPr>
              <a:r>
                <a:rPr lang="en-GB" sz="1800" b="1" dirty="0">
                  <a:latin typeface="Arial" charset="0"/>
                  <a:cs typeface="+mn-cs"/>
                </a:rPr>
                <a:t>failure</a:t>
              </a:r>
            </a:p>
          </p:txBody>
        </p:sp>
        <p:sp>
          <p:nvSpPr>
            <p:cNvPr id="16" name="Rectangle 11"/>
            <p:cNvSpPr>
              <a:spLocks noChangeArrowheads="1"/>
            </p:cNvSpPr>
            <p:nvPr/>
          </p:nvSpPr>
          <p:spPr bwMode="auto">
            <a:xfrm>
              <a:off x="5788025" y="3632137"/>
              <a:ext cx="110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b="1">
                  <a:latin typeface="Arial" charset="0"/>
                </a:rPr>
                <a:t>ANGER</a:t>
              </a:r>
              <a:endParaRPr lang="en-GB" altLang="en-US" sz="1600">
                <a:latin typeface="Arial" charset="0"/>
              </a:endParaRPr>
            </a:p>
          </p:txBody>
        </p:sp>
        <p:sp>
          <p:nvSpPr>
            <p:cNvPr id="17" name="AutoShape 12">
              <a:extLst>
                <a:ext uri="{FF2B5EF4-FFF2-40B4-BE49-F238E27FC236}">
                  <a16:creationId xmlns:a16="http://schemas.microsoft.com/office/drawing/2014/main" id="{A1DC6C4D-4B1A-434E-8979-C239C9D07857}"/>
                </a:ext>
              </a:extLst>
            </p:cNvPr>
            <p:cNvSpPr>
              <a:spLocks noChangeArrowheads="1"/>
            </p:cNvSpPr>
            <p:nvPr/>
          </p:nvSpPr>
          <p:spPr bwMode="auto">
            <a:xfrm>
              <a:off x="2362200" y="4459224"/>
              <a:ext cx="4419600" cy="2286000"/>
            </a:xfrm>
            <a:prstGeom prst="upArrowCallout">
              <a:avLst>
                <a:gd name="adj1" fmla="val 48333"/>
                <a:gd name="adj2" fmla="val 48333"/>
                <a:gd name="adj3" fmla="val 16667"/>
                <a:gd name="adj4" fmla="val 66667"/>
              </a:avLst>
            </a:prstGeom>
            <a:solidFill>
              <a:srgbClr val="FFC000"/>
            </a:solidFill>
            <a:ln w="9525">
              <a:noFill/>
              <a:miter lim="800000"/>
              <a:headEnd/>
              <a:tailEnd/>
            </a:ln>
            <a:effectLst/>
          </p:spPr>
          <p:txBody>
            <a:bodyPr wrap="none" anchor="ctr"/>
            <a:lstStyle/>
            <a:p>
              <a:pPr algn="ctr" eaLnBrk="1" hangingPunct="1">
                <a:defRPr/>
              </a:pPr>
              <a:endParaRPr lang="en-US">
                <a:cs typeface="+mn-cs"/>
              </a:endParaRPr>
            </a:p>
          </p:txBody>
        </p:sp>
        <p:sp>
          <p:nvSpPr>
            <p:cNvPr id="18" name="Text Box 13"/>
            <p:cNvSpPr txBox="1">
              <a:spLocks noChangeArrowheads="1"/>
            </p:cNvSpPr>
            <p:nvPr/>
          </p:nvSpPr>
          <p:spPr bwMode="auto">
            <a:xfrm>
              <a:off x="2103438" y="5449824"/>
              <a:ext cx="49371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45000"/>
                </a:lnSpc>
                <a:spcBef>
                  <a:spcPct val="50000"/>
                </a:spcBef>
                <a:buFontTx/>
                <a:buNone/>
              </a:pPr>
              <a:r>
                <a:rPr lang="en-GB" altLang="en-US" sz="1800" b="1">
                  <a:latin typeface="Arial" charset="0"/>
                </a:rPr>
                <a:t>Fear of pain; hospital, death</a:t>
              </a:r>
            </a:p>
            <a:p>
              <a:pPr algn="ctr">
                <a:lnSpc>
                  <a:spcPct val="45000"/>
                </a:lnSpc>
                <a:spcBef>
                  <a:spcPct val="50000"/>
                </a:spcBef>
                <a:buFontTx/>
                <a:buNone/>
              </a:pPr>
              <a:r>
                <a:rPr lang="en-GB" altLang="en-US" sz="1800" b="1">
                  <a:latin typeface="Arial" charset="0"/>
                </a:rPr>
                <a:t>Loss of dignity; control, bodily function</a:t>
              </a:r>
            </a:p>
            <a:p>
              <a:pPr algn="ctr">
                <a:lnSpc>
                  <a:spcPct val="45000"/>
                </a:lnSpc>
                <a:spcBef>
                  <a:spcPct val="50000"/>
                </a:spcBef>
                <a:buFontTx/>
                <a:buNone/>
              </a:pPr>
              <a:r>
                <a:rPr lang="en-GB" altLang="en-US" sz="1800" b="1">
                  <a:latin typeface="Arial" charset="0"/>
                </a:rPr>
                <a:t>Uncertainty – future</a:t>
              </a:r>
            </a:p>
            <a:p>
              <a:pPr algn="ctr">
                <a:lnSpc>
                  <a:spcPct val="45000"/>
                </a:lnSpc>
                <a:spcBef>
                  <a:spcPct val="50000"/>
                </a:spcBef>
                <a:buFontTx/>
                <a:buNone/>
              </a:pPr>
              <a:r>
                <a:rPr lang="en-GB" altLang="en-US" sz="1800" b="1">
                  <a:latin typeface="Arial" charset="0"/>
                </a:rPr>
                <a:t>Worry about family</a:t>
              </a:r>
            </a:p>
            <a:p>
              <a:pPr algn="ctr">
                <a:lnSpc>
                  <a:spcPct val="45000"/>
                </a:lnSpc>
                <a:spcBef>
                  <a:spcPct val="50000"/>
                </a:spcBef>
                <a:buFontTx/>
                <a:buNone/>
              </a:pPr>
              <a:r>
                <a:rPr lang="en-GB" altLang="en-US" sz="1800" b="1">
                  <a:latin typeface="Arial" charset="0"/>
                </a:rPr>
                <a:t>Guilt, sadness, spiritual unrest</a:t>
              </a:r>
              <a:endParaRPr lang="en-GB" altLang="en-US" sz="1800" b="1">
                <a:latin typeface="Times New Roman" pitchFamily="18" charset="0"/>
              </a:endParaRPr>
            </a:p>
          </p:txBody>
        </p:sp>
        <p:sp>
          <p:nvSpPr>
            <p:cNvPr id="19" name="Rectangle 14"/>
            <p:cNvSpPr>
              <a:spLocks noChangeArrowheads="1"/>
            </p:cNvSpPr>
            <p:nvPr/>
          </p:nvSpPr>
          <p:spPr bwMode="auto">
            <a:xfrm>
              <a:off x="3927475" y="4916424"/>
              <a:ext cx="1406525" cy="23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45000"/>
                </a:lnSpc>
                <a:spcBef>
                  <a:spcPct val="50000"/>
                </a:spcBef>
                <a:buFontTx/>
                <a:buNone/>
              </a:pPr>
              <a:r>
                <a:rPr lang="en-GB" altLang="en-US" sz="2000" b="1" dirty="0">
                  <a:latin typeface="Arial" charset="0"/>
                </a:rPr>
                <a:t>ANXIETY</a:t>
              </a:r>
            </a:p>
          </p:txBody>
        </p:sp>
      </p:grpSp>
    </p:spTree>
    <p:extLst>
      <p:ext uri="{BB962C8B-B14F-4D97-AF65-F5344CB8AC3E}">
        <p14:creationId xmlns:p14="http://schemas.microsoft.com/office/powerpoint/2010/main" val="58304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622583" y="263403"/>
            <a:ext cx="8005704" cy="1785104"/>
          </a:xfrm>
          <a:prstGeom prst="rect">
            <a:avLst/>
          </a:prstGeom>
          <a:noFill/>
        </p:spPr>
        <p:txBody>
          <a:bodyPr wrap="square" rtlCol="0">
            <a:spAutoFit/>
          </a:bodyPr>
          <a:lstStyle/>
          <a:p>
            <a:pPr algn="ctr">
              <a:spcAft>
                <a:spcPts val="1200"/>
              </a:spcAft>
            </a:pPr>
            <a:r>
              <a:rPr lang="en-US" sz="5000" b="1" dirty="0">
                <a:solidFill>
                  <a:srgbClr val="F79516"/>
                </a:solidFill>
                <a:latin typeface="Arial"/>
                <a:cs typeface="Arial Unicode MS"/>
              </a:rPr>
              <a:t>Mountbatten today</a:t>
            </a:r>
          </a:p>
          <a:p>
            <a:pPr algn="ctr">
              <a:spcAft>
                <a:spcPts val="1200"/>
              </a:spcAft>
            </a:pPr>
            <a:r>
              <a:rPr lang="en-US" sz="5000" b="1" dirty="0">
                <a:solidFill>
                  <a:srgbClr val="F79516"/>
                </a:solidFill>
                <a:latin typeface="Arial"/>
                <a:cs typeface="Arial Unicode MS"/>
              </a:rPr>
              <a:t>Vision</a:t>
            </a:r>
          </a:p>
        </p:txBody>
      </p:sp>
      <p:sp>
        <p:nvSpPr>
          <p:cNvPr id="2" name="Rectangle 1"/>
          <p:cNvSpPr/>
          <p:nvPr/>
        </p:nvSpPr>
        <p:spPr>
          <a:xfrm>
            <a:off x="726032" y="2048507"/>
            <a:ext cx="8029574" cy="3046988"/>
          </a:xfrm>
          <a:prstGeom prst="rect">
            <a:avLst/>
          </a:prstGeom>
        </p:spPr>
        <p:txBody>
          <a:bodyPr wrap="square">
            <a:spAutoFit/>
          </a:bodyPr>
          <a:lstStyle/>
          <a:p>
            <a:pPr algn="ctr">
              <a:spcAft>
                <a:spcPts val="2400"/>
              </a:spcAft>
              <a:buSzPct val="75000"/>
            </a:pPr>
            <a:r>
              <a:rPr lang="en-GB" sz="3200" dirty="0">
                <a:solidFill>
                  <a:srgbClr val="807F83"/>
                </a:solidFill>
                <a:latin typeface="Arial"/>
                <a:cs typeface="Arial"/>
              </a:rPr>
              <a:t>Our vision is of a world where all dying people and those close to them have access to expert compassionate and cost-effective care of the highest quality, whatever the illness, whoever they are and wherever they happen to be</a:t>
            </a:r>
          </a:p>
        </p:txBody>
      </p:sp>
    </p:spTree>
    <p:extLst>
      <p:ext uri="{BB962C8B-B14F-4D97-AF65-F5344CB8AC3E}">
        <p14:creationId xmlns:p14="http://schemas.microsoft.com/office/powerpoint/2010/main" val="259619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4F0D-8C7F-4FD4-B975-F2ABA9909CC9}"/>
              </a:ext>
            </a:extLst>
          </p:cNvPr>
          <p:cNvSpPr>
            <a:spLocks noGrp="1"/>
          </p:cNvSpPr>
          <p:nvPr>
            <p:ph type="title"/>
          </p:nvPr>
        </p:nvSpPr>
        <p:spPr/>
        <p:txBody>
          <a:bodyPr>
            <a:normAutofit/>
          </a:bodyPr>
          <a:lstStyle/>
          <a:p>
            <a:r>
              <a:rPr lang="en-GB" b="1" dirty="0">
                <a:solidFill>
                  <a:srgbClr val="F79516"/>
                </a:solidFill>
              </a:rPr>
              <a:t>Mountbatten, Hampshire</a:t>
            </a:r>
          </a:p>
        </p:txBody>
      </p:sp>
      <p:sp>
        <p:nvSpPr>
          <p:cNvPr id="3" name="Content Placeholder 2">
            <a:extLst>
              <a:ext uri="{FF2B5EF4-FFF2-40B4-BE49-F238E27FC236}">
                <a16:creationId xmlns:a16="http://schemas.microsoft.com/office/drawing/2014/main" id="{9C5BBF7A-053D-4909-BB69-B0394CB74BC5}"/>
              </a:ext>
            </a:extLst>
          </p:cNvPr>
          <p:cNvSpPr>
            <a:spLocks noGrp="1"/>
          </p:cNvSpPr>
          <p:nvPr>
            <p:ph idx="1"/>
          </p:nvPr>
        </p:nvSpPr>
        <p:spPr>
          <a:xfrm>
            <a:off x="561473" y="1166018"/>
            <a:ext cx="8229600" cy="4525963"/>
          </a:xfrm>
        </p:spPr>
        <p:txBody>
          <a:bodyPr>
            <a:normAutofit/>
          </a:bodyPr>
          <a:lstStyle/>
          <a:p>
            <a:r>
              <a:rPr lang="en-GB" sz="2400" dirty="0">
                <a:solidFill>
                  <a:schemeClr val="tx1">
                    <a:lumMod val="65000"/>
                    <a:lumOff val="35000"/>
                  </a:schemeClr>
                </a:solidFill>
              </a:rPr>
              <a:t>Merger April 2019</a:t>
            </a:r>
          </a:p>
          <a:p>
            <a:r>
              <a:rPr lang="en-GB" sz="2400" dirty="0">
                <a:solidFill>
                  <a:schemeClr val="tx1">
                    <a:lumMod val="65000"/>
                    <a:lumOff val="35000"/>
                  </a:schemeClr>
                </a:solidFill>
              </a:rPr>
              <a:t>Two separate charities – one SMT and governance structure</a:t>
            </a:r>
          </a:p>
          <a:p>
            <a:r>
              <a:rPr lang="en-GB" sz="2400" dirty="0">
                <a:solidFill>
                  <a:schemeClr val="tx1">
                    <a:lumMod val="65000"/>
                    <a:lumOff val="35000"/>
                  </a:schemeClr>
                </a:solidFill>
              </a:rPr>
              <a:t>NHS run for over 40 years</a:t>
            </a:r>
          </a:p>
          <a:p>
            <a:r>
              <a:rPr lang="en-GB" sz="2400" dirty="0">
                <a:solidFill>
                  <a:schemeClr val="tx1">
                    <a:lumMod val="65000"/>
                    <a:lumOff val="35000"/>
                  </a:schemeClr>
                </a:solidFill>
              </a:rPr>
              <a:t>Challenges </a:t>
            </a:r>
          </a:p>
          <a:p>
            <a:r>
              <a:rPr lang="en-GB" sz="2400" dirty="0">
                <a:solidFill>
                  <a:schemeClr val="tx1">
                    <a:lumMod val="65000"/>
                    <a:lumOff val="35000"/>
                  </a:schemeClr>
                </a:solidFill>
              </a:rPr>
              <a:t>Funding – costs around 11m per annum</a:t>
            </a:r>
          </a:p>
          <a:p>
            <a:r>
              <a:rPr lang="en-GB" sz="2400" dirty="0">
                <a:solidFill>
                  <a:schemeClr val="tx1">
                    <a:lumMod val="65000"/>
                    <a:lumOff val="35000"/>
                  </a:schemeClr>
                </a:solidFill>
              </a:rPr>
              <a:t>Southampton City and West Hampshire (includes Eastleigh, Romsey, Winchester, Bishop’s Waltham, Hamble etc.)</a:t>
            </a:r>
          </a:p>
          <a:p>
            <a:r>
              <a:rPr lang="en-GB" sz="2400" dirty="0">
                <a:solidFill>
                  <a:schemeClr val="tx1">
                    <a:lumMod val="65000"/>
                    <a:lumOff val="35000"/>
                  </a:schemeClr>
                </a:solidFill>
              </a:rPr>
              <a:t>Rebranded from Countess Mountbatten Hospice to Mountbatten, Hampshire April 2020</a:t>
            </a:r>
          </a:p>
        </p:txBody>
      </p:sp>
      <p:pic>
        <p:nvPicPr>
          <p:cNvPr id="4" name="Content Placeholder 5" descr="MB-Master-Logo-Pos-CMYK.eps">
            <a:extLst>
              <a:ext uri="{FF2B5EF4-FFF2-40B4-BE49-F238E27FC236}">
                <a16:creationId xmlns:a16="http://schemas.microsoft.com/office/drawing/2014/main" id="{46C7B155-5AE5-4F87-BAA4-02ADAB6D736C}"/>
              </a:ext>
            </a:extLst>
          </p:cNvPr>
          <p:cNvPicPr>
            <a:picLocks noChangeAspect="1"/>
          </p:cNvPicPr>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a:prstGeom prst="rect">
            <a:avLst/>
          </a:prstGeom>
        </p:spPr>
      </p:pic>
      <p:sp>
        <p:nvSpPr>
          <p:cNvPr id="5" name="Rectangle 4">
            <a:extLst>
              <a:ext uri="{FF2B5EF4-FFF2-40B4-BE49-F238E27FC236}">
                <a16:creationId xmlns:a16="http://schemas.microsoft.com/office/drawing/2014/main" id="{50A8C840-A480-4569-9238-C3AECB569816}"/>
              </a:ext>
            </a:extLst>
          </p:cNvPr>
          <p:cNvSpPr/>
          <p:nvPr/>
        </p:nvSpPr>
        <p:spPr>
          <a:xfrm>
            <a:off x="5732145" y="6146034"/>
            <a:ext cx="2954655" cy="369332"/>
          </a:xfrm>
          <a:prstGeom prst="rect">
            <a:avLst/>
          </a:prstGeom>
        </p:spPr>
        <p:txBody>
          <a:bodyPr wrap="none">
            <a:spAutoFit/>
          </a:bodyPr>
          <a:lstStyle/>
          <a:p>
            <a:pPr algn="r"/>
            <a:r>
              <a:rPr lang="en-US" dirty="0">
                <a:latin typeface="Arial"/>
                <a:cs typeface="Arial"/>
              </a:rPr>
              <a:t>Living, dying, remembering</a:t>
            </a:r>
            <a:endParaRPr lang="en-US" dirty="0"/>
          </a:p>
        </p:txBody>
      </p:sp>
    </p:spTree>
    <p:extLst>
      <p:ext uri="{BB962C8B-B14F-4D97-AF65-F5344CB8AC3E}">
        <p14:creationId xmlns:p14="http://schemas.microsoft.com/office/powerpoint/2010/main" val="113231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633001" y="354776"/>
            <a:ext cx="8005704" cy="2646878"/>
          </a:xfrm>
          <a:prstGeom prst="rect">
            <a:avLst/>
          </a:prstGeom>
          <a:noFill/>
        </p:spPr>
        <p:txBody>
          <a:bodyPr wrap="square" rtlCol="0">
            <a:spAutoFit/>
          </a:bodyPr>
          <a:lstStyle/>
          <a:p>
            <a:pPr algn="ctr">
              <a:spcAft>
                <a:spcPts val="1200"/>
              </a:spcAft>
            </a:pPr>
            <a:r>
              <a:rPr lang="en-GB" sz="4000" b="1" dirty="0">
                <a:solidFill>
                  <a:srgbClr val="F79516"/>
                </a:solidFill>
                <a:latin typeface="Arial"/>
                <a:cs typeface="Arial Unicode MS"/>
              </a:rPr>
              <a:t>Where the money comes from?</a:t>
            </a:r>
            <a:endParaRPr lang="en-US" sz="4000" b="1" dirty="0">
              <a:solidFill>
                <a:srgbClr val="F79516"/>
              </a:solidFill>
              <a:latin typeface="Arial"/>
              <a:cs typeface="Arial Unicode MS"/>
            </a:endParaRPr>
          </a:p>
          <a:p>
            <a:pPr marL="685800" indent="-685800">
              <a:buFont typeface="Arial"/>
              <a:buChar char="•"/>
            </a:pPr>
            <a:endParaRPr lang="en-US" sz="2800" dirty="0">
              <a:solidFill>
                <a:srgbClr val="807F83"/>
              </a:solidFill>
              <a:latin typeface="Arial"/>
              <a:cs typeface="Arial"/>
            </a:endParaRPr>
          </a:p>
          <a:p>
            <a:pPr marL="685800" indent="-685800">
              <a:buFont typeface="Arial"/>
              <a:buChar char="•"/>
            </a:pPr>
            <a:endParaRPr lang="en-US" sz="2800" dirty="0">
              <a:solidFill>
                <a:srgbClr val="807F83"/>
              </a:solidFill>
              <a:latin typeface="Arial"/>
              <a:cs typeface="Arial"/>
            </a:endParaRPr>
          </a:p>
          <a:p>
            <a:endParaRPr lang="en-US" sz="6000" b="1" dirty="0">
              <a:solidFill>
                <a:srgbClr val="807F83"/>
              </a:solidFill>
              <a:latin typeface="Arial"/>
              <a:cs typeface="Arial Unicode MS"/>
            </a:endParaRPr>
          </a:p>
        </p:txBody>
      </p:sp>
      <p:graphicFrame>
        <p:nvGraphicFramePr>
          <p:cNvPr id="2" name="Table 1">
            <a:extLst>
              <a:ext uri="{FF2B5EF4-FFF2-40B4-BE49-F238E27FC236}">
                <a16:creationId xmlns:a16="http://schemas.microsoft.com/office/drawing/2014/main" id="{43BA4A1B-1BA3-48B4-86F8-3D45F2ED7774}"/>
              </a:ext>
            </a:extLst>
          </p:cNvPr>
          <p:cNvGraphicFramePr>
            <a:graphicFrameLocks noGrp="1"/>
          </p:cNvGraphicFramePr>
          <p:nvPr/>
        </p:nvGraphicFramePr>
        <p:xfrm>
          <a:off x="1524000" y="1600200"/>
          <a:ext cx="6096000" cy="3074195"/>
        </p:xfrm>
        <a:graphic>
          <a:graphicData uri="http://schemas.openxmlformats.org/drawingml/2006/table">
            <a:tbl>
              <a:tblPr firstRow="1" bandRow="1">
                <a:tableStyleId>{5C22544A-7EE6-4342-B048-85BDC9FD1C3A}</a:tableStyleId>
              </a:tblPr>
              <a:tblGrid>
                <a:gridCol w="5109411">
                  <a:extLst>
                    <a:ext uri="{9D8B030D-6E8A-4147-A177-3AD203B41FA5}">
                      <a16:colId xmlns:a16="http://schemas.microsoft.com/office/drawing/2014/main" val="3355513064"/>
                    </a:ext>
                  </a:extLst>
                </a:gridCol>
                <a:gridCol w="986589">
                  <a:extLst>
                    <a:ext uri="{9D8B030D-6E8A-4147-A177-3AD203B41FA5}">
                      <a16:colId xmlns:a16="http://schemas.microsoft.com/office/drawing/2014/main" val="157390815"/>
                    </a:ext>
                  </a:extLst>
                </a:gridCol>
              </a:tblGrid>
              <a:tr h="614839">
                <a:tc>
                  <a:txBody>
                    <a:bodyPr/>
                    <a:lstStyle/>
                    <a:p>
                      <a:pPr algn="l"/>
                      <a:r>
                        <a:rPr lang="en-GB" sz="2700" b="0" i="0" baseline="0" dirty="0">
                          <a:solidFill>
                            <a:schemeClr val="tx1"/>
                          </a:solidFill>
                        </a:rPr>
                        <a:t>NHS</a:t>
                      </a:r>
                    </a:p>
                  </a:txBody>
                  <a:tcPr>
                    <a:solidFill>
                      <a:srgbClr val="FFC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i="0" baseline="0" dirty="0">
                          <a:solidFill>
                            <a:schemeClr val="tx1"/>
                          </a:solidFill>
                        </a:rPr>
                        <a:t>30%</a:t>
                      </a:r>
                    </a:p>
                  </a:txBody>
                  <a:tcPr>
                    <a:solidFill>
                      <a:srgbClr val="FFC000"/>
                    </a:solidFill>
                  </a:tcPr>
                </a:tc>
                <a:extLst>
                  <a:ext uri="{0D108BD9-81ED-4DB2-BD59-A6C34878D82A}">
                    <a16:rowId xmlns:a16="http://schemas.microsoft.com/office/drawing/2014/main" val="3565776990"/>
                  </a:ext>
                </a:extLst>
              </a:tr>
              <a:tr h="614839">
                <a:tc>
                  <a:txBody>
                    <a:bodyPr/>
                    <a:lstStyle/>
                    <a:p>
                      <a:pPr algn="l"/>
                      <a:r>
                        <a:rPr lang="en-GB" sz="2700" b="0" i="0" baseline="0" dirty="0">
                          <a:solidFill>
                            <a:schemeClr val="tx1"/>
                          </a:solidFill>
                        </a:rPr>
                        <a:t>Legacies</a:t>
                      </a:r>
                    </a:p>
                  </a:txBody>
                  <a:tcPr>
                    <a:solidFill>
                      <a:srgbClr val="FFC000"/>
                    </a:solidFill>
                  </a:tcPr>
                </a:tc>
                <a:tc>
                  <a:txBody>
                    <a:bodyPr/>
                    <a:lstStyle/>
                    <a:p>
                      <a:pPr algn="l"/>
                      <a:r>
                        <a:rPr lang="en-GB" sz="2400" b="0" i="0" baseline="0" dirty="0">
                          <a:solidFill>
                            <a:schemeClr val="tx1"/>
                          </a:solidFill>
                        </a:rPr>
                        <a:t>30%</a:t>
                      </a:r>
                    </a:p>
                  </a:txBody>
                  <a:tcPr>
                    <a:solidFill>
                      <a:srgbClr val="FFC000"/>
                    </a:solidFill>
                  </a:tcPr>
                </a:tc>
                <a:extLst>
                  <a:ext uri="{0D108BD9-81ED-4DB2-BD59-A6C34878D82A}">
                    <a16:rowId xmlns:a16="http://schemas.microsoft.com/office/drawing/2014/main" val="2529762917"/>
                  </a:ext>
                </a:extLst>
              </a:tr>
              <a:tr h="614839">
                <a:tc>
                  <a:txBody>
                    <a:bodyPr/>
                    <a:lstStyle/>
                    <a:p>
                      <a:pPr algn="l"/>
                      <a:r>
                        <a:rPr lang="en-GB" sz="2700" b="0" i="0" baseline="0" dirty="0">
                          <a:solidFill>
                            <a:schemeClr val="tx1"/>
                          </a:solidFill>
                        </a:rPr>
                        <a:t>Voluntary donations &amp; fundraising</a:t>
                      </a:r>
                    </a:p>
                  </a:txBody>
                  <a:tcPr>
                    <a:solidFill>
                      <a:srgbClr val="FFC000"/>
                    </a:solidFill>
                  </a:tcPr>
                </a:tc>
                <a:tc>
                  <a:txBody>
                    <a:bodyPr/>
                    <a:lstStyle/>
                    <a:p>
                      <a:pPr algn="l"/>
                      <a:r>
                        <a:rPr lang="en-GB" sz="2400" b="0" i="0" baseline="0" dirty="0">
                          <a:solidFill>
                            <a:schemeClr val="tx1"/>
                          </a:solidFill>
                        </a:rPr>
                        <a:t>25%</a:t>
                      </a:r>
                    </a:p>
                  </a:txBody>
                  <a:tcPr>
                    <a:solidFill>
                      <a:srgbClr val="FFC000"/>
                    </a:solidFill>
                  </a:tcPr>
                </a:tc>
                <a:extLst>
                  <a:ext uri="{0D108BD9-81ED-4DB2-BD59-A6C34878D82A}">
                    <a16:rowId xmlns:a16="http://schemas.microsoft.com/office/drawing/2014/main" val="749988713"/>
                  </a:ext>
                </a:extLst>
              </a:tr>
              <a:tr h="614839">
                <a:tc>
                  <a:txBody>
                    <a:bodyPr/>
                    <a:lstStyle/>
                    <a:p>
                      <a:pPr algn="l"/>
                      <a:r>
                        <a:rPr lang="en-GB" sz="2700" b="0" i="0" baseline="0" dirty="0">
                          <a:solidFill>
                            <a:schemeClr val="tx1"/>
                          </a:solidFill>
                        </a:rPr>
                        <a:t>Mountbatten Shops</a:t>
                      </a:r>
                    </a:p>
                  </a:txBody>
                  <a:tcPr>
                    <a:solidFill>
                      <a:srgbClr val="FFC000"/>
                    </a:solidFill>
                  </a:tcPr>
                </a:tc>
                <a:tc>
                  <a:txBody>
                    <a:bodyPr/>
                    <a:lstStyle/>
                    <a:p>
                      <a:pPr algn="l"/>
                      <a:r>
                        <a:rPr lang="en-GB" sz="2400" b="0" i="0" baseline="0" dirty="0">
                          <a:solidFill>
                            <a:schemeClr val="tx1"/>
                          </a:solidFill>
                        </a:rPr>
                        <a:t>6%</a:t>
                      </a:r>
                    </a:p>
                  </a:txBody>
                  <a:tcPr>
                    <a:solidFill>
                      <a:srgbClr val="FFC000"/>
                    </a:solidFill>
                  </a:tcPr>
                </a:tc>
                <a:extLst>
                  <a:ext uri="{0D108BD9-81ED-4DB2-BD59-A6C34878D82A}">
                    <a16:rowId xmlns:a16="http://schemas.microsoft.com/office/drawing/2014/main" val="956761619"/>
                  </a:ext>
                </a:extLst>
              </a:tr>
              <a:tr h="614839">
                <a:tc>
                  <a:txBody>
                    <a:bodyPr/>
                    <a:lstStyle/>
                    <a:p>
                      <a:pPr algn="l"/>
                      <a:r>
                        <a:rPr lang="en-GB" sz="2700" b="0" i="0" baseline="0" dirty="0">
                          <a:solidFill>
                            <a:schemeClr val="tx1"/>
                          </a:solidFill>
                        </a:rPr>
                        <a:t>Other</a:t>
                      </a:r>
                    </a:p>
                  </a:txBody>
                  <a:tcPr>
                    <a:solidFill>
                      <a:srgbClr val="FFC000"/>
                    </a:solidFill>
                  </a:tcPr>
                </a:tc>
                <a:tc>
                  <a:txBody>
                    <a:bodyPr/>
                    <a:lstStyle/>
                    <a:p>
                      <a:pPr algn="l"/>
                      <a:r>
                        <a:rPr lang="en-GB" sz="2400" b="0" i="0" baseline="0" dirty="0">
                          <a:solidFill>
                            <a:schemeClr val="tx1"/>
                          </a:solidFill>
                        </a:rPr>
                        <a:t>9%</a:t>
                      </a:r>
                    </a:p>
                  </a:txBody>
                  <a:tcPr>
                    <a:solidFill>
                      <a:srgbClr val="FFC000"/>
                    </a:solidFill>
                  </a:tcPr>
                </a:tc>
                <a:extLst>
                  <a:ext uri="{0D108BD9-81ED-4DB2-BD59-A6C34878D82A}">
                    <a16:rowId xmlns:a16="http://schemas.microsoft.com/office/drawing/2014/main" val="68552555"/>
                  </a:ext>
                </a:extLst>
              </a:tr>
            </a:tbl>
          </a:graphicData>
        </a:graphic>
      </p:graphicFrame>
    </p:spTree>
    <p:extLst>
      <p:ext uri="{BB962C8B-B14F-4D97-AF65-F5344CB8AC3E}">
        <p14:creationId xmlns:p14="http://schemas.microsoft.com/office/powerpoint/2010/main" val="289549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B-Master-Logo-Pos-CMYK.eps"/>
          <p:cNvPicPr>
            <a:picLocks noGrp="1" noChangeAspect="1"/>
          </p:cNvPicPr>
          <p:nvPr>
            <p:ph idx="1"/>
          </p:nvPr>
        </p:nvPicPr>
        <p:blipFill>
          <a:blip r:embed="rId2">
            <a:extLst>
              <a:ext uri="{28A0092B-C50C-407E-A947-70E740481C1C}">
                <a14:useLocalDpi xmlns:a14="http://schemas.microsoft.com/office/drawing/2010/main" val="0"/>
              </a:ext>
            </a:extLst>
          </a:blip>
          <a:srcRect t="-8496" b="-8496"/>
          <a:stretch>
            <a:fillRect/>
          </a:stretch>
        </p:blipFill>
        <p:spPr>
          <a:xfrm>
            <a:off x="261809" y="5248278"/>
            <a:ext cx="2484511" cy="1366385"/>
          </a:xfrm>
        </p:spPr>
      </p:pic>
      <p:sp>
        <p:nvSpPr>
          <p:cNvPr id="8" name="Rectangle 7"/>
          <p:cNvSpPr/>
          <p:nvPr/>
        </p:nvSpPr>
        <p:spPr>
          <a:xfrm>
            <a:off x="4875818" y="6059151"/>
            <a:ext cx="3879788" cy="461665"/>
          </a:xfrm>
          <a:prstGeom prst="rect">
            <a:avLst/>
          </a:prstGeom>
        </p:spPr>
        <p:txBody>
          <a:bodyPr wrap="none">
            <a:spAutoFit/>
          </a:bodyPr>
          <a:lstStyle/>
          <a:p>
            <a:pPr algn="r"/>
            <a:r>
              <a:rPr lang="en-US" sz="2400" dirty="0">
                <a:latin typeface="Arial"/>
                <a:cs typeface="Arial"/>
              </a:rPr>
              <a:t>Living, dying, remembering</a:t>
            </a:r>
            <a:endParaRPr lang="en-US" sz="2400" dirty="0"/>
          </a:p>
        </p:txBody>
      </p:sp>
      <p:sp>
        <p:nvSpPr>
          <p:cNvPr id="7" name="TextBox 6"/>
          <p:cNvSpPr txBox="1"/>
          <p:nvPr/>
        </p:nvSpPr>
        <p:spPr>
          <a:xfrm>
            <a:off x="261809" y="573851"/>
            <a:ext cx="8493797" cy="4555093"/>
          </a:xfrm>
          <a:prstGeom prst="rect">
            <a:avLst/>
          </a:prstGeom>
          <a:noFill/>
        </p:spPr>
        <p:txBody>
          <a:bodyPr wrap="square" rtlCol="0">
            <a:spAutoFit/>
          </a:bodyPr>
          <a:lstStyle/>
          <a:p>
            <a:pPr>
              <a:spcAft>
                <a:spcPts val="1200"/>
              </a:spcAft>
            </a:pPr>
            <a:r>
              <a:rPr lang="en-US" sz="4000" b="1" dirty="0">
                <a:solidFill>
                  <a:srgbClr val="F79516"/>
                </a:solidFill>
                <a:latin typeface="Arial"/>
                <a:cs typeface="Arial Unicode MS"/>
              </a:rPr>
              <a:t>Mountbatten’s challenges </a:t>
            </a:r>
            <a:endParaRPr lang="en-US" sz="4000" dirty="0">
              <a:solidFill>
                <a:srgbClr val="FF0000"/>
              </a:solidFill>
              <a:latin typeface="Arial"/>
              <a:cs typeface="Arial"/>
            </a:endParaRPr>
          </a:p>
          <a:p>
            <a:endParaRPr lang="en-US" sz="6000" b="1" dirty="0">
              <a:solidFill>
                <a:srgbClr val="807F83"/>
              </a:solidFill>
              <a:latin typeface="Arial"/>
              <a:cs typeface="Arial Unicode MS"/>
            </a:endParaRPr>
          </a:p>
          <a:p>
            <a:endParaRPr lang="en-US" sz="6000" b="1" dirty="0">
              <a:solidFill>
                <a:srgbClr val="807F83"/>
              </a:solidFill>
              <a:latin typeface="Arial"/>
              <a:cs typeface="Arial Unicode MS"/>
            </a:endParaRPr>
          </a:p>
          <a:p>
            <a:endParaRPr lang="en-US" sz="6000" b="1" dirty="0">
              <a:solidFill>
                <a:srgbClr val="807F83"/>
              </a:solidFill>
              <a:latin typeface="Arial"/>
              <a:cs typeface="Arial Unicode MS"/>
            </a:endParaRPr>
          </a:p>
          <a:p>
            <a:endParaRPr lang="en-US" sz="6000" b="1" dirty="0">
              <a:solidFill>
                <a:srgbClr val="807F83"/>
              </a:solidFill>
              <a:latin typeface="Arial"/>
              <a:cs typeface="Arial Unicode MS"/>
            </a:endParaRPr>
          </a:p>
        </p:txBody>
      </p:sp>
      <p:pic>
        <p:nvPicPr>
          <p:cNvPr id="11" name="Picture 10">
            <a:extLst>
              <a:ext uri="{FF2B5EF4-FFF2-40B4-BE49-F238E27FC236}">
                <a16:creationId xmlns:a16="http://schemas.microsoft.com/office/drawing/2014/main" id="{6A48CDC5-215C-5E4E-778D-18FADA238542}"/>
              </a:ext>
            </a:extLst>
          </p:cNvPr>
          <p:cNvPicPr>
            <a:picLocks noChangeAspect="1"/>
          </p:cNvPicPr>
          <p:nvPr/>
        </p:nvPicPr>
        <p:blipFill>
          <a:blip r:embed="rId3"/>
          <a:stretch>
            <a:fillRect/>
          </a:stretch>
        </p:blipFill>
        <p:spPr>
          <a:xfrm>
            <a:off x="488491" y="2120951"/>
            <a:ext cx="4020216" cy="2616097"/>
          </a:xfrm>
          <a:prstGeom prst="rect">
            <a:avLst/>
          </a:prstGeom>
        </p:spPr>
      </p:pic>
      <p:pic>
        <p:nvPicPr>
          <p:cNvPr id="14" name="Picture 13">
            <a:extLst>
              <a:ext uri="{FF2B5EF4-FFF2-40B4-BE49-F238E27FC236}">
                <a16:creationId xmlns:a16="http://schemas.microsoft.com/office/drawing/2014/main" id="{DEBFD23C-910D-58A7-6443-08799B51A4B3}"/>
              </a:ext>
            </a:extLst>
          </p:cNvPr>
          <p:cNvPicPr>
            <a:picLocks noChangeAspect="1"/>
          </p:cNvPicPr>
          <p:nvPr/>
        </p:nvPicPr>
        <p:blipFill>
          <a:blip r:embed="rId4"/>
          <a:stretch>
            <a:fillRect/>
          </a:stretch>
        </p:blipFill>
        <p:spPr>
          <a:xfrm>
            <a:off x="4965068" y="2120951"/>
            <a:ext cx="3690441" cy="2616097"/>
          </a:xfrm>
          <a:prstGeom prst="rect">
            <a:avLst/>
          </a:prstGeom>
        </p:spPr>
      </p:pic>
    </p:spTree>
    <p:extLst>
      <p:ext uri="{BB962C8B-B14F-4D97-AF65-F5344CB8AC3E}">
        <p14:creationId xmlns:p14="http://schemas.microsoft.com/office/powerpoint/2010/main" val="3420336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240037C487954CA6689D441583E320" ma:contentTypeVersion="13" ma:contentTypeDescription="Create a new document." ma:contentTypeScope="" ma:versionID="359de3c90b5b19e7aaf413b3a05c198d">
  <xsd:schema xmlns:xsd="http://www.w3.org/2001/XMLSchema" xmlns:xs="http://www.w3.org/2001/XMLSchema" xmlns:p="http://schemas.microsoft.com/office/2006/metadata/properties" xmlns:ns2="33aa79e3-e05f-46f7-a589-509a9fcc4d76" xmlns:ns3="c41c5007-a089-4ecc-b950-ebbe3c8de485" targetNamespace="http://schemas.microsoft.com/office/2006/metadata/properties" ma:root="true" ma:fieldsID="c3953601e315f56de8ab6e2bbd23ab9a" ns2:_="" ns3:_="">
    <xsd:import namespace="33aa79e3-e05f-46f7-a589-509a9fcc4d76"/>
    <xsd:import namespace="c41c5007-a089-4ecc-b950-ebbe3c8de4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a79e3-e05f-46f7-a589-509a9fcc4d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1c5007-a089-4ecc-b950-ebbe3c8de48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41c5007-a089-4ecc-b950-ebbe3c8de485">
      <UserInfo>
        <DisplayName>Bev Behmer</DisplayName>
        <AccountId>104</AccountId>
        <AccountType/>
      </UserInfo>
    </SharedWithUsers>
  </documentManagement>
</p:properties>
</file>

<file path=customXml/itemProps1.xml><?xml version="1.0" encoding="utf-8"?>
<ds:datastoreItem xmlns:ds="http://schemas.openxmlformats.org/officeDocument/2006/customXml" ds:itemID="{11028E8C-4A80-475C-AD06-B9B3DFEFDBBF}">
  <ds:schemaRefs>
    <ds:schemaRef ds:uri="http://schemas.microsoft.com/sharepoint/v3/contenttype/forms"/>
  </ds:schemaRefs>
</ds:datastoreItem>
</file>

<file path=customXml/itemProps2.xml><?xml version="1.0" encoding="utf-8"?>
<ds:datastoreItem xmlns:ds="http://schemas.openxmlformats.org/officeDocument/2006/customXml" ds:itemID="{F67AD3EF-2CE5-4933-AFE5-FE1ED8705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a79e3-e05f-46f7-a589-509a9fcc4d76"/>
    <ds:schemaRef ds:uri="c41c5007-a089-4ecc-b950-ebbe3c8de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533354-070E-4A98-A073-72C916EF9EAF}">
  <ds:schemaRefs>
    <ds:schemaRef ds:uri="http://schemas.microsoft.com/office/2006/documentManagement/types"/>
    <ds:schemaRef ds:uri="http://purl.org/dc/terms/"/>
    <ds:schemaRef ds:uri="http://purl.org/dc/elements/1.1/"/>
    <ds:schemaRef ds:uri="http://schemas.microsoft.com/office/2006/metadata/properties"/>
    <ds:schemaRef ds:uri="c1812145-e393-4a9f-9738-0a472a9e927a"/>
    <ds:schemaRef ds:uri="http://purl.org/dc/dcmitype/"/>
    <ds:schemaRef ds:uri="http://schemas.openxmlformats.org/package/2006/metadata/core-properties"/>
    <ds:schemaRef ds:uri="2ed0576a-e60b-4f7e-b3ce-669379c3d5fc"/>
    <ds:schemaRef ds:uri="http://schemas.microsoft.com/office/infopath/2007/PartnerControls"/>
    <ds:schemaRef ds:uri="http://www.w3.org/XML/1998/namespace"/>
    <ds:schemaRef ds:uri="c41c5007-a089-4ecc-b950-ebbe3c8de485"/>
  </ds:schemaRefs>
</ds:datastoreItem>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On-screen Show (4:3)</PresentationFormat>
  <Paragraphs>200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Unicode MS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Mountbatten, Hampshire</vt:lpstr>
      <vt:lpstr>PowerPoint Presentation</vt:lpstr>
      <vt:lpstr>PowerPoint Presentation</vt:lpstr>
      <vt:lpstr>PowerPoint Presentation</vt:lpstr>
      <vt:lpstr>PowerPoint Presentation</vt:lpstr>
      <vt:lpstr>PowerPoint Presentation</vt:lpstr>
      <vt:lpstr>PowerPoint Presentation</vt:lpstr>
      <vt:lpstr>Multi-professional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Topping</dc:creator>
  <cp:lastModifiedBy>Duncan Fleming</cp:lastModifiedBy>
  <cp:revision>67</cp:revision>
  <dcterms:created xsi:type="dcterms:W3CDTF">2018-03-13T11:11:04Z</dcterms:created>
  <dcterms:modified xsi:type="dcterms:W3CDTF">2024-02-21T13:51:04Z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0x010100EDCBB554A752D140BCB1ADFCC6A8030D</vt:lpwstr>
  </property>
</Properties>
</file>