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73" r:id="rId3"/>
    <p:sldId id="274" r:id="rId4"/>
    <p:sldId id="280" r:id="rId5"/>
    <p:sldId id="275" r:id="rId6"/>
    <p:sldId id="279" r:id="rId7"/>
    <p:sldId id="276" r:id="rId8"/>
    <p:sldId id="277" r:id="rId9"/>
    <p:sldId id="281" r:id="rId10"/>
    <p:sldId id="278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D3E089-78C1-5BF7-3C80-0D24FAE957DB}" name="Whitaker, Eloise -" initials="WE" userId="S::Eloise.Whitaker@solent.nhs.uk::06c27040-a02c-4961-9b4d-57aeb1ef4cb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50A7C-CE03-4B0C-8D17-A046901FC607}" v="7" dt="2024-03-07T13:53:18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pierre, Thomas -" userId="54e3bdca-bdc4-41cd-84bb-263d59ba50cc" providerId="ADAL" clId="{30D50A7C-CE03-4B0C-8D17-A046901FC607}"/>
    <pc:docChg chg="undo custSel addSld modSld sldOrd">
      <pc:chgData name="Delpierre, Thomas -" userId="54e3bdca-bdc4-41cd-84bb-263d59ba50cc" providerId="ADAL" clId="{30D50A7C-CE03-4B0C-8D17-A046901FC607}" dt="2024-03-08T10:30:05.412" v="129"/>
      <pc:docMkLst>
        <pc:docMk/>
      </pc:docMkLst>
      <pc:sldChg chg="modSp mod">
        <pc:chgData name="Delpierre, Thomas -" userId="54e3bdca-bdc4-41cd-84bb-263d59ba50cc" providerId="ADAL" clId="{30D50A7C-CE03-4B0C-8D17-A046901FC607}" dt="2024-03-07T13:50:48.667" v="102" actId="14100"/>
        <pc:sldMkLst>
          <pc:docMk/>
          <pc:sldMk cId="0" sldId="269"/>
        </pc:sldMkLst>
        <pc:spChg chg="mod">
          <ac:chgData name="Delpierre, Thomas -" userId="54e3bdca-bdc4-41cd-84bb-263d59ba50cc" providerId="ADAL" clId="{30D50A7C-CE03-4B0C-8D17-A046901FC607}" dt="2024-03-07T13:47:58.707" v="87" actId="14100"/>
          <ac:spMkLst>
            <pc:docMk/>
            <pc:sldMk cId="0" sldId="269"/>
            <ac:spMk id="4099" creationId="{2D847097-BFED-2431-D126-A74198CE9861}"/>
          </ac:spMkLst>
        </pc:spChg>
        <pc:picChg chg="mod">
          <ac:chgData name="Delpierre, Thomas -" userId="54e3bdca-bdc4-41cd-84bb-263d59ba50cc" providerId="ADAL" clId="{30D50A7C-CE03-4B0C-8D17-A046901FC607}" dt="2024-03-07T13:50:48.667" v="102" actId="14100"/>
          <ac:picMkLst>
            <pc:docMk/>
            <pc:sldMk cId="0" sldId="269"/>
            <ac:picMk id="2" creationId="{B9CE38CC-50B5-E2F0-64DE-81A2B1AC3F76}"/>
          </ac:picMkLst>
        </pc:picChg>
        <pc:picChg chg="mod">
          <ac:chgData name="Delpierre, Thomas -" userId="54e3bdca-bdc4-41cd-84bb-263d59ba50cc" providerId="ADAL" clId="{30D50A7C-CE03-4B0C-8D17-A046901FC607}" dt="2024-03-07T09:35:59.553" v="44" actId="1076"/>
          <ac:picMkLst>
            <pc:docMk/>
            <pc:sldMk cId="0" sldId="269"/>
            <ac:picMk id="3" creationId="{DF4DFE4B-12A1-6001-D30F-E289C8080A7B}"/>
          </ac:picMkLst>
        </pc:picChg>
      </pc:sldChg>
      <pc:sldChg chg="delCm">
        <pc:chgData name="Delpierre, Thomas -" userId="54e3bdca-bdc4-41cd-84bb-263d59ba50cc" providerId="ADAL" clId="{30D50A7C-CE03-4B0C-8D17-A046901FC607}" dt="2024-03-08T10:30:05.412" v="129"/>
        <pc:sldMkLst>
          <pc:docMk/>
          <pc:sldMk cId="2440688380" sldId="2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elpierre, Thomas -" userId="54e3bdca-bdc4-41cd-84bb-263d59ba50cc" providerId="ADAL" clId="{30D50A7C-CE03-4B0C-8D17-A046901FC607}" dt="2024-03-08T10:30:05.412" v="129"/>
              <pc2:cmMkLst xmlns:pc2="http://schemas.microsoft.com/office/powerpoint/2019/9/main/command">
                <pc:docMk/>
                <pc:sldMk cId="2440688380" sldId="273"/>
                <pc2:cmMk id="{B926660E-9FA1-4058-ACF6-6C3D047A60F3}"/>
              </pc2:cmMkLst>
            </pc226:cmChg>
          </p:ext>
        </pc:extLst>
      </pc:sldChg>
      <pc:sldChg chg="modSp mod delCm">
        <pc:chgData name="Delpierre, Thomas -" userId="54e3bdca-bdc4-41cd-84bb-263d59ba50cc" providerId="ADAL" clId="{30D50A7C-CE03-4B0C-8D17-A046901FC607}" dt="2024-03-07T13:49:01.221" v="97"/>
        <pc:sldMkLst>
          <pc:docMk/>
          <pc:sldMk cId="264481309" sldId="274"/>
        </pc:sldMkLst>
        <pc:spChg chg="mod">
          <ac:chgData name="Delpierre, Thomas -" userId="54e3bdca-bdc4-41cd-84bb-263d59ba50cc" providerId="ADAL" clId="{30D50A7C-CE03-4B0C-8D17-A046901FC607}" dt="2024-03-07T13:48:28.951" v="94" actId="20577"/>
          <ac:spMkLst>
            <pc:docMk/>
            <pc:sldMk cId="264481309" sldId="274"/>
            <ac:spMk id="3" creationId="{50F6553B-25A6-CFF8-1A5A-DF0E9602ADF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elpierre, Thomas -" userId="54e3bdca-bdc4-41cd-84bb-263d59ba50cc" providerId="ADAL" clId="{30D50A7C-CE03-4B0C-8D17-A046901FC607}" dt="2024-03-07T13:48:56.710" v="95"/>
              <pc2:cmMkLst xmlns:pc2="http://schemas.microsoft.com/office/powerpoint/2019/9/main/command">
                <pc:docMk/>
                <pc:sldMk cId="264481309" sldId="274"/>
                <pc2:cmMk id="{E3ED614D-DDB6-44B8-B08E-8DE32FDA845B}"/>
              </pc2:cmMkLst>
            </pc226:cmChg>
            <pc226:cmChg xmlns:pc226="http://schemas.microsoft.com/office/powerpoint/2022/06/main/command" chg="del">
              <pc226:chgData name="Delpierre, Thomas -" userId="54e3bdca-bdc4-41cd-84bb-263d59ba50cc" providerId="ADAL" clId="{30D50A7C-CE03-4B0C-8D17-A046901FC607}" dt="2024-03-07T13:49:00.550" v="96"/>
              <pc2:cmMkLst xmlns:pc2="http://schemas.microsoft.com/office/powerpoint/2019/9/main/command">
                <pc:docMk/>
                <pc:sldMk cId="264481309" sldId="274"/>
                <pc2:cmMk id="{DDE04397-7367-4F7A-B3D1-E74436F7A71C}"/>
              </pc2:cmMkLst>
            </pc226:cmChg>
            <pc226:cmChg xmlns:pc226="http://schemas.microsoft.com/office/powerpoint/2022/06/main/command" chg="del">
              <pc226:chgData name="Delpierre, Thomas -" userId="54e3bdca-bdc4-41cd-84bb-263d59ba50cc" providerId="ADAL" clId="{30D50A7C-CE03-4B0C-8D17-A046901FC607}" dt="2024-03-07T13:49:01.221" v="97"/>
              <pc2:cmMkLst xmlns:pc2="http://schemas.microsoft.com/office/powerpoint/2019/9/main/command">
                <pc:docMk/>
                <pc:sldMk cId="264481309" sldId="274"/>
                <pc2:cmMk id="{089456C9-CBF9-49C5-9CD4-C420089108D4}"/>
              </pc2:cmMkLst>
            </pc226:cmChg>
          </p:ext>
        </pc:extLst>
      </pc:sldChg>
      <pc:sldChg chg="delCm">
        <pc:chgData name="Delpierre, Thomas -" userId="54e3bdca-bdc4-41cd-84bb-263d59ba50cc" providerId="ADAL" clId="{30D50A7C-CE03-4B0C-8D17-A046901FC607}" dt="2024-03-07T13:49:08.242" v="101"/>
        <pc:sldMkLst>
          <pc:docMk/>
          <pc:sldMk cId="1012951513" sldId="2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elpierre, Thomas -" userId="54e3bdca-bdc4-41cd-84bb-263d59ba50cc" providerId="ADAL" clId="{30D50A7C-CE03-4B0C-8D17-A046901FC607}" dt="2024-03-07T13:49:05.997" v="98"/>
              <pc2:cmMkLst xmlns:pc2="http://schemas.microsoft.com/office/powerpoint/2019/9/main/command">
                <pc:docMk/>
                <pc:sldMk cId="1012951513" sldId="276"/>
                <pc2:cmMk id="{4200EF91-8A1A-4392-9D39-EE6474A7155F}"/>
              </pc2:cmMkLst>
            </pc226:cmChg>
            <pc226:cmChg xmlns:pc226="http://schemas.microsoft.com/office/powerpoint/2022/06/main/command" chg="del">
              <pc226:chgData name="Delpierre, Thomas -" userId="54e3bdca-bdc4-41cd-84bb-263d59ba50cc" providerId="ADAL" clId="{30D50A7C-CE03-4B0C-8D17-A046901FC607}" dt="2024-03-07T13:49:06.615" v="99"/>
              <pc2:cmMkLst xmlns:pc2="http://schemas.microsoft.com/office/powerpoint/2019/9/main/command">
                <pc:docMk/>
                <pc:sldMk cId="1012951513" sldId="276"/>
                <pc2:cmMk id="{61042099-948F-4A2A-9E94-6902FD68ABA5}"/>
              </pc2:cmMkLst>
            </pc226:cmChg>
            <pc226:cmChg xmlns:pc226="http://schemas.microsoft.com/office/powerpoint/2022/06/main/command" chg="del">
              <pc226:chgData name="Delpierre, Thomas -" userId="54e3bdca-bdc4-41cd-84bb-263d59ba50cc" providerId="ADAL" clId="{30D50A7C-CE03-4B0C-8D17-A046901FC607}" dt="2024-03-07T13:49:08.242" v="101"/>
              <pc2:cmMkLst xmlns:pc2="http://schemas.microsoft.com/office/powerpoint/2019/9/main/command">
                <pc:docMk/>
                <pc:sldMk cId="1012951513" sldId="276"/>
                <pc2:cmMk id="{56636D9F-BBDF-497B-BC9F-975E974E6DD5}"/>
              </pc2:cmMkLst>
            </pc226:cmChg>
            <pc226:cmChg xmlns:pc226="http://schemas.microsoft.com/office/powerpoint/2022/06/main/command" chg="del">
              <pc226:chgData name="Delpierre, Thomas -" userId="54e3bdca-bdc4-41cd-84bb-263d59ba50cc" providerId="ADAL" clId="{30D50A7C-CE03-4B0C-8D17-A046901FC607}" dt="2024-03-07T13:49:07.640" v="100"/>
              <pc2:cmMkLst xmlns:pc2="http://schemas.microsoft.com/office/powerpoint/2019/9/main/command">
                <pc:docMk/>
                <pc:sldMk cId="1012951513" sldId="276"/>
                <pc2:cmMk id="{82FE11BA-A13B-463B-99CF-86961F4CB6BC}"/>
              </pc2:cmMkLst>
            </pc226:cmChg>
          </p:ext>
        </pc:extLst>
      </pc:sldChg>
      <pc:sldChg chg="delCm">
        <pc:chgData name="Delpierre, Thomas -" userId="54e3bdca-bdc4-41cd-84bb-263d59ba50cc" providerId="ADAL" clId="{30D50A7C-CE03-4B0C-8D17-A046901FC607}" dt="2024-03-05T13:21:20.362" v="0"/>
        <pc:sldMkLst>
          <pc:docMk/>
          <pc:sldMk cId="313114066" sldId="27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elpierre, Thomas -" userId="54e3bdca-bdc4-41cd-84bb-263d59ba50cc" providerId="ADAL" clId="{30D50A7C-CE03-4B0C-8D17-A046901FC607}" dt="2024-03-05T13:21:20.362" v="0"/>
              <pc2:cmMkLst xmlns:pc2="http://schemas.microsoft.com/office/powerpoint/2019/9/main/command">
                <pc:docMk/>
                <pc:sldMk cId="313114066" sldId="278"/>
                <pc2:cmMk id="{41DE8F01-BBD9-4B60-931A-81DDC7CB7452}"/>
              </pc2:cmMkLst>
            </pc226:cmChg>
          </p:ext>
        </pc:extLst>
      </pc:sldChg>
      <pc:sldChg chg="ord">
        <pc:chgData name="Delpierre, Thomas -" userId="54e3bdca-bdc4-41cd-84bb-263d59ba50cc" providerId="ADAL" clId="{30D50A7C-CE03-4B0C-8D17-A046901FC607}" dt="2024-03-07T13:47:00.388" v="48"/>
        <pc:sldMkLst>
          <pc:docMk/>
          <pc:sldMk cId="1894797187" sldId="279"/>
        </pc:sldMkLst>
      </pc:sldChg>
      <pc:sldChg chg="ord">
        <pc:chgData name="Delpierre, Thomas -" userId="54e3bdca-bdc4-41cd-84bb-263d59ba50cc" providerId="ADAL" clId="{30D50A7C-CE03-4B0C-8D17-A046901FC607}" dt="2024-03-07T13:46:40.481" v="46"/>
        <pc:sldMkLst>
          <pc:docMk/>
          <pc:sldMk cId="534179840" sldId="280"/>
        </pc:sldMkLst>
      </pc:sldChg>
      <pc:sldChg chg="addSp delSp modSp mod">
        <pc:chgData name="Delpierre, Thomas -" userId="54e3bdca-bdc4-41cd-84bb-263d59ba50cc" providerId="ADAL" clId="{30D50A7C-CE03-4B0C-8D17-A046901FC607}" dt="2024-03-05T15:25:25.667" v="42" actId="20577"/>
        <pc:sldMkLst>
          <pc:docMk/>
          <pc:sldMk cId="4172583254" sldId="281"/>
        </pc:sldMkLst>
        <pc:spChg chg="mod">
          <ac:chgData name="Delpierre, Thomas -" userId="54e3bdca-bdc4-41cd-84bb-263d59ba50cc" providerId="ADAL" clId="{30D50A7C-CE03-4B0C-8D17-A046901FC607}" dt="2024-03-05T15:25:25.667" v="42" actId="20577"/>
          <ac:spMkLst>
            <pc:docMk/>
            <pc:sldMk cId="4172583254" sldId="281"/>
            <ac:spMk id="3" creationId="{96CB2C8D-E05B-BFC4-78EC-FAF94B42A7A4}"/>
          </ac:spMkLst>
        </pc:spChg>
        <pc:graphicFrameChg chg="add del modGraphic">
          <ac:chgData name="Delpierre, Thomas -" userId="54e3bdca-bdc4-41cd-84bb-263d59ba50cc" providerId="ADAL" clId="{30D50A7C-CE03-4B0C-8D17-A046901FC607}" dt="2024-03-05T15:21:51.046" v="2" actId="27309"/>
          <ac:graphicFrameMkLst>
            <pc:docMk/>
            <pc:sldMk cId="4172583254" sldId="281"/>
            <ac:graphicFrameMk id="5" creationId="{CB50FE2B-A823-5C6D-7DE1-981913FD2800}"/>
          </ac:graphicFrameMkLst>
        </pc:graphicFrameChg>
      </pc:sldChg>
      <pc:sldChg chg="addSp delSp modSp new mod">
        <pc:chgData name="Delpierre, Thomas -" userId="54e3bdca-bdc4-41cd-84bb-263d59ba50cc" providerId="ADAL" clId="{30D50A7C-CE03-4B0C-8D17-A046901FC607}" dt="2024-03-07T13:53:18.752" v="128" actId="962"/>
        <pc:sldMkLst>
          <pc:docMk/>
          <pc:sldMk cId="4184832258" sldId="282"/>
        </pc:sldMkLst>
        <pc:spChg chg="mod">
          <ac:chgData name="Delpierre, Thomas -" userId="54e3bdca-bdc4-41cd-84bb-263d59ba50cc" providerId="ADAL" clId="{30D50A7C-CE03-4B0C-8D17-A046901FC607}" dt="2024-03-07T13:52:53.006" v="123" actId="20577"/>
          <ac:spMkLst>
            <pc:docMk/>
            <pc:sldMk cId="4184832258" sldId="282"/>
            <ac:spMk id="2" creationId="{15B6F62E-1575-4B13-C66C-99A80BEF9E2A}"/>
          </ac:spMkLst>
        </pc:spChg>
        <pc:spChg chg="del">
          <ac:chgData name="Delpierre, Thomas -" userId="54e3bdca-bdc4-41cd-84bb-263d59ba50cc" providerId="ADAL" clId="{30D50A7C-CE03-4B0C-8D17-A046901FC607}" dt="2024-03-07T13:53:06.925" v="124" actId="931"/>
          <ac:spMkLst>
            <pc:docMk/>
            <pc:sldMk cId="4184832258" sldId="282"/>
            <ac:spMk id="3" creationId="{E1F179A7-B34B-303F-F699-F88A06487352}"/>
          </ac:spMkLst>
        </pc:spChg>
        <pc:picChg chg="add mod">
          <ac:chgData name="Delpierre, Thomas -" userId="54e3bdca-bdc4-41cd-84bb-263d59ba50cc" providerId="ADAL" clId="{30D50A7C-CE03-4B0C-8D17-A046901FC607}" dt="2024-03-07T13:53:18.752" v="128" actId="962"/>
          <ac:picMkLst>
            <pc:docMk/>
            <pc:sldMk cId="4184832258" sldId="282"/>
            <ac:picMk id="5" creationId="{723D38BA-95F9-80EB-CA64-F4855BF6C35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064B5-5FBD-4591-984B-74E7B53504CE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770C3-BC4B-4B1A-964F-CF055E1B7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9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C7557-E6C3-59F1-AE99-5CB7B612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C9A9-4C87-4C44-952A-EAC370310A93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4C981-24BB-C5DD-DA1D-98A71D7F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5F295-409C-2F8C-3693-621F54EF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41D3A-208E-4611-BABB-C77A3484D5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83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A6B95-CA9A-C6FB-EA80-09211A735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B8AC-B06E-4F5B-9491-5CB139C6D13D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3DABF-0F09-9EA9-40B5-515CD626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782CB-1EF0-629C-B328-75350742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73A3-E879-4907-AF99-E2E59D21B9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05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53032-E099-6DA2-0756-FB6618CC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4084C-16CB-4E1D-B806-F08ACC3AC8C5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A7728-7F16-50DC-96C8-5892D2E7D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BB379-ED2C-E88F-F870-0714FBAD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60FF-10A1-44E2-8F2C-5F632E821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68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8B748-FA64-5C41-65B8-B24D274A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25D81-F791-4728-BBEC-DCCF59E8709A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2E6EE-1095-3EF4-7ABE-6A674AC9E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88670-12B4-9B7A-4F0F-8DE4389D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1152-1771-4CF5-BE60-E2DC39A07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93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33CB6-E8AF-864F-C70D-DDAC1FE4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9EA78-1B5F-4D86-AD19-5B7064626D40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53FD7-0681-E170-4897-20EC0A518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10BEA-E1FA-16BE-49DE-F70A00BE8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80AB-DD3B-415F-A9A0-7F054E19F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49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D27A09-B5FB-6CB2-7501-BDEBC33EC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56B24-920E-47DC-B2B0-0EDB0D446501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E9D973-3C6E-9122-3446-113B4F6F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A280C6-8DB3-9813-3031-2D561729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F84BE-4101-4759-8031-9EFBACF7F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80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F5C0F12-16ED-AE0F-FB36-B623FB5AF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114B9-9416-4231-B62A-084D10F227CF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97B387-7EDD-8E73-E56E-AA9089FA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5969641-D3D5-DFD5-86FB-22C2A22D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27981-71DD-4F6A-AF23-3F0D0C47FE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07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3568C4-E1C3-0FAF-1A1C-963C14F86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A4A0-CB00-4670-84BF-3C4463180C5C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9E0710-9B52-BE65-85A9-AB2F16A56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D330814-F82E-B49A-1308-D009914E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5FFDD-1517-4917-9C85-D39F193099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21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28FDFE-606D-F81B-9A30-2B73F960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4EE81-0371-4E42-BF86-AE5B209C2F28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B0E32BD-82AA-F22C-3A6F-AA8E6A8C7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F472D6-7813-31EA-122A-3C5E0B977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004B0-1097-48EA-A131-9EFEC10EFF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14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B328CA-EF8C-C3CE-19D0-5AE338BF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D0DF-2B92-4C66-86B0-F3F98DD12904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3DAC80-0612-61BC-BBCA-B3AFCD6F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1A81ED-8001-6043-0DF5-24F64310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96BF8-E008-4FFB-A8B3-B6CBD8554F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25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F74F2D-5E8A-AA94-6D08-36B844F8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58D85-8CF8-48D2-BAB2-B964787A01A8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86D724-05B7-BEE9-1470-BBABD248E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D72621-AA53-CAC3-0388-36AA34E2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4B6D1-3F2A-4BD5-B4B9-FCC97F536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36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S19240 SolentHC Powerpoint - continuation background.png">
            <a:extLst>
              <a:ext uri="{FF2B5EF4-FFF2-40B4-BE49-F238E27FC236}">
                <a16:creationId xmlns:a16="http://schemas.microsoft.com/office/drawing/2014/main" id="{07EFDDAB-A814-AC57-4961-C22210B15E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94212ACA-BAF6-CE4C-A704-A9B461F0D8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B1E16EC-1520-E30E-1FC3-DFABF21952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5B933-6F3B-6062-3936-9A38C4E20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8CCFFB-E64C-4414-9F1B-F6164183FDD0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E145F-71D1-6474-C906-183B46537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B9BD7-1FFB-E582-C229-4162634E7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E699F0F-0560-40A2-BECF-727BD92D0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47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6FBA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FBA"/>
          </a:solidFill>
          <a:latin typeface="Arial" pitchFamily="-108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FBA"/>
          </a:solidFill>
          <a:latin typeface="Arial" pitchFamily="-108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FBA"/>
          </a:solidFill>
          <a:latin typeface="Arial" pitchFamily="-108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FBA"/>
          </a:solidFill>
          <a:latin typeface="Arial" pitchFamily="-108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7A6A5"/>
        </a:buClr>
        <a:buFont typeface="Lucida Grande" pitchFamily="-108" charset="0"/>
        <a:buChar char="●"/>
        <a:defRPr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FBA"/>
        </a:buClr>
        <a:buFont typeface="Arial" panose="020B0604020202020204" pitchFamily="34" charset="0"/>
        <a:buChar char="●"/>
        <a:defRPr sz="16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lent.nhs.uk/our-services/services-listings/podiatr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lent.nhs.uk/media/5294/podiatry-referral-form-west.docx" TargetMode="External"/><Relationship Id="rId2" Type="http://schemas.openxmlformats.org/officeDocument/2006/relationships/hyperlink" Target="https://www.solent.nhs.uk/media/4892/uhs-diabetic-foot-referral-pathway-v9-2023-whccg-and-sccg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CE38CC-50B5-E2F0-64DE-81A2B1AC3F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" y="-1590676"/>
            <a:ext cx="11264901" cy="8448675"/>
          </a:xfrm>
          <a:prstGeom prst="rect">
            <a:avLst/>
          </a:prstGeom>
        </p:spPr>
      </p:pic>
      <p:sp>
        <p:nvSpPr>
          <p:cNvPr id="4098" name="Title 1">
            <a:extLst>
              <a:ext uri="{FF2B5EF4-FFF2-40B4-BE49-F238E27FC236}">
                <a16:creationId xmlns:a16="http://schemas.microsoft.com/office/drawing/2014/main" id="{7CAC85CE-BF09-47BD-A4B9-EA2D354FF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4864" y="1"/>
            <a:ext cx="5951537" cy="1679575"/>
          </a:xfrm>
        </p:spPr>
        <p:txBody>
          <a:bodyPr vert="horz" wrap="square" lIns="91440" tIns="0" rIns="0" bIns="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en-US" altLang="en-US" sz="2600" dirty="0">
                <a:ea typeface="ＭＳ Ｐゴシック" panose="020B0600070205080204" pitchFamily="34" charset="-128"/>
              </a:rPr>
            </a:br>
            <a:endParaRPr lang="en-US" altLang="en-US" sz="2600" dirty="0">
              <a:ea typeface="ＭＳ Ｐゴシック" panose="020B0600070205080204" pitchFamily="34" charset="-128"/>
            </a:endParaRP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2D847097-BFED-2431-D126-A74198CE9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99" y="3256281"/>
            <a:ext cx="6945313" cy="2458719"/>
          </a:xfrm>
        </p:spPr>
        <p:txBody>
          <a:bodyPr vert="horz" wrap="square" lIns="91440" tIns="0" rIns="0" bIns="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			SOLENT NHS PODIATRY</a:t>
            </a:r>
          </a:p>
          <a:p>
            <a:pPr algn="l"/>
            <a:endParaRPr lang="en-US" altLang="en-US" sz="32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en-US" sz="32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/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			Thomas Delpierre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4DFE4B-12A1-6001-D30F-E289C8080A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72498" y="389333"/>
            <a:ext cx="1133954" cy="113395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D0075-A4B6-D830-6AC1-280F6BC7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HOW/WHEN to refer?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7113-7444-8D60-8BF7-0E8BB75B8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20492"/>
            <a:ext cx="10972800" cy="5056322"/>
          </a:xfrm>
        </p:spPr>
        <p:txBody>
          <a:bodyPr/>
          <a:lstStyle/>
          <a:p>
            <a:pPr marL="0" indent="0" algn="ctr">
              <a:buNone/>
            </a:pPr>
            <a:endParaRPr lang="en-GB" sz="2800" dirty="0"/>
          </a:p>
          <a:p>
            <a:r>
              <a:rPr lang="en-GB" sz="2000" dirty="0"/>
              <a:t>Non-wound referrals</a:t>
            </a:r>
          </a:p>
          <a:p>
            <a:pPr lvl="1"/>
            <a:r>
              <a:rPr lang="en-GB" sz="1800" dirty="0"/>
              <a:t>Podiatry referral form </a:t>
            </a:r>
          </a:p>
          <a:p>
            <a:pPr lvl="2"/>
            <a:r>
              <a:rPr lang="en-GB" sz="1600" dirty="0"/>
              <a:t>Will be triaged for level of urgency and seen in chronological order and urgency, please give as much information as possible to help us triage- photographs can be really helpful.</a:t>
            </a:r>
          </a:p>
          <a:p>
            <a:pPr marL="914400" lvl="2" indent="0">
              <a:buNone/>
            </a:pPr>
            <a:endParaRPr lang="en-GB" sz="1600" dirty="0"/>
          </a:p>
          <a:p>
            <a:r>
              <a:rPr lang="en-GB" sz="2000" dirty="0"/>
              <a:t>Wounds:</a:t>
            </a:r>
          </a:p>
          <a:p>
            <a:pPr lvl="1"/>
            <a:r>
              <a:rPr lang="en-GB" sz="1800" dirty="0"/>
              <a:t>Email referral form to podiatry @solent.nhs.uk</a:t>
            </a:r>
          </a:p>
          <a:p>
            <a:pPr lvl="1"/>
            <a:r>
              <a:rPr lang="en-GB" sz="1800" dirty="0"/>
              <a:t>The more information the better, any recent blood tests or imaging help to review.  Photographs are always helpful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sz="2400" dirty="0">
                <a:hlinkClick r:id="rId2"/>
              </a:rPr>
              <a:t>Podiatry | Solent NHS</a:t>
            </a:r>
            <a:endParaRPr lang="en-GB" sz="2400" dirty="0"/>
          </a:p>
          <a:p>
            <a:pPr lvl="1"/>
            <a:r>
              <a:rPr lang="en-GB" sz="1800" dirty="0">
                <a:effectLst/>
                <a:latin typeface="Segoe UI" panose="020B0502040204020203" pitchFamily="34" charset="0"/>
              </a:rPr>
              <a:t>useful links on to help people self care and wait well for their podiatry appointment</a:t>
            </a:r>
            <a:endParaRPr lang="en-GB" sz="22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4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6F62E-1575-4B13-C66C-99A80BEF9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pic>
        <p:nvPicPr>
          <p:cNvPr id="5" name="Content Placeholder 4" descr="Cartoon of a person sitting in a chair with a dog in his lap">
            <a:extLst>
              <a:ext uri="{FF2B5EF4-FFF2-40B4-BE49-F238E27FC236}">
                <a16:creationId xmlns:a16="http://schemas.microsoft.com/office/drawing/2014/main" id="{723D38BA-95F9-80EB-CA64-F4855BF6C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75" y="1417638"/>
            <a:ext cx="7143750" cy="5330031"/>
          </a:xfrm>
        </p:spPr>
      </p:pic>
    </p:spTree>
    <p:extLst>
      <p:ext uri="{BB962C8B-B14F-4D97-AF65-F5344CB8AC3E}">
        <p14:creationId xmlns:p14="http://schemas.microsoft.com/office/powerpoint/2010/main" val="41848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65ECA-058C-64D5-D31F-59F40F5F2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Podiatry Talk Outline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0D994-D984-F9E8-7408-079309329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7610475" cy="362902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1.	Diabetes foot check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2.	Foot care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3.	Common diabetes foot problems and non-diabetes foot problems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4.	Management of foot problems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5.	How and when to refer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6.	Local foot referral pathway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4068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1ED29-6CF4-70DC-1091-F5B27E82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Diabetes Foot Health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6553B-25A6-CFF8-1A5A-DF0E9602A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6018"/>
            <a:ext cx="10972800" cy="5044282"/>
          </a:xfrm>
        </p:spPr>
        <p:txBody>
          <a:bodyPr/>
          <a:lstStyle/>
          <a:p>
            <a:r>
              <a:rPr lang="en-GB" sz="2000" dirty="0"/>
              <a:t>NICE NG 19</a:t>
            </a:r>
          </a:p>
          <a:p>
            <a:pPr lvl="1"/>
            <a:r>
              <a:rPr lang="en-GB" sz="1800" dirty="0"/>
              <a:t>Children under 12: advice on basic foot care</a:t>
            </a:r>
          </a:p>
          <a:p>
            <a:pPr lvl="1"/>
            <a:r>
              <a:rPr lang="en-GB" sz="1800" dirty="0"/>
              <a:t>Young People: 12- 17: review foot health at annual review</a:t>
            </a:r>
          </a:p>
          <a:p>
            <a:pPr lvl="1"/>
            <a:r>
              <a:rPr lang="en-GB" sz="1800" dirty="0"/>
              <a:t>Adults: at 1</a:t>
            </a:r>
            <a:r>
              <a:rPr lang="en-GB" sz="1800" baseline="30000" dirty="0"/>
              <a:t>st</a:t>
            </a:r>
            <a:r>
              <a:rPr lang="en-GB" sz="1800" dirty="0"/>
              <a:t> diagnosis and annually </a:t>
            </a:r>
          </a:p>
          <a:p>
            <a:pPr lvl="2"/>
            <a:r>
              <a:rPr lang="en-GB" sz="1800" dirty="0"/>
              <a:t>Unless foot health changes</a:t>
            </a:r>
          </a:p>
          <a:p>
            <a:pPr lvl="2"/>
            <a:r>
              <a:rPr lang="en-GB" sz="1800" dirty="0"/>
              <a:t>On admission to hospital and if deterioration</a:t>
            </a:r>
          </a:p>
          <a:p>
            <a:r>
              <a:rPr lang="en-GB" sz="2000" dirty="0"/>
              <a:t>What?</a:t>
            </a:r>
          </a:p>
          <a:p>
            <a:pPr lvl="1"/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neuropathy (use a 10 g monofilament as part of a foot sensory examination)</a:t>
            </a:r>
          </a:p>
          <a:p>
            <a:pPr lvl="1"/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limb ischaemia  </a:t>
            </a:r>
          </a:p>
          <a:p>
            <a:pPr lvl="1"/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ulceration</a:t>
            </a:r>
          </a:p>
          <a:p>
            <a:pPr lvl="1"/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callus</a:t>
            </a:r>
          </a:p>
          <a:p>
            <a:pPr lvl="1"/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infection and/or inflammation</a:t>
            </a:r>
          </a:p>
          <a:p>
            <a:pPr lvl="1"/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Deformity e.g. hallux valgus, Adult Acquired Flat Foot</a:t>
            </a:r>
          </a:p>
          <a:p>
            <a:pPr lvl="1"/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gangrene</a:t>
            </a:r>
          </a:p>
          <a:p>
            <a:pPr lvl="1"/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Charcot arthropathy. </a:t>
            </a:r>
            <a:r>
              <a:rPr lang="en-GB" sz="1800" b="1" i="0" dirty="0">
                <a:solidFill>
                  <a:srgbClr val="0E0E0E"/>
                </a:solidFill>
                <a:effectLst/>
                <a:latin typeface="Inter"/>
              </a:rPr>
              <a:t> </a:t>
            </a:r>
            <a:endParaRPr lang="en-GB" sz="1800" b="0" i="0" dirty="0">
              <a:solidFill>
                <a:srgbClr val="0E0E0E"/>
              </a:solidFill>
              <a:effectLst/>
              <a:latin typeface="Inter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B2F4FA-6557-0701-3E89-8434A2FB5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112" y="3869579"/>
            <a:ext cx="3409129" cy="255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412E-F99D-6E26-6FA9-6251F9007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Monofilament Test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B88D0F-494C-C456-3F29-A622C01EB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1594" y="1278019"/>
            <a:ext cx="8220806" cy="40717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3DC209-B967-812C-A3BD-86E0AD5CF658}"/>
              </a:ext>
            </a:extLst>
          </p:cNvPr>
          <p:cNvSpPr txBox="1"/>
          <p:nvPr/>
        </p:nvSpPr>
        <p:spPr>
          <a:xfrm>
            <a:off x="609600" y="1278019"/>
            <a:ext cx="21861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of monofilament:</a:t>
            </a:r>
          </a:p>
          <a:p>
            <a:r>
              <a:rPr lang="en-GB" dirty="0"/>
              <a:t>Longevity and recovery testing suggest that each monofilament will survive usage on ∼10 patients before needing a recovery time of 24 hours before further use. (Booth et al. 2000) </a:t>
            </a:r>
          </a:p>
        </p:txBody>
      </p:sp>
    </p:spTree>
    <p:extLst>
      <p:ext uri="{BB962C8B-B14F-4D97-AF65-F5344CB8AC3E}">
        <p14:creationId xmlns:p14="http://schemas.microsoft.com/office/powerpoint/2010/main" val="53417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D4E7-9547-94A4-BF2D-A27BE332D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GB" dirty="0"/>
              <a:t>Diabetes Foot </a:t>
            </a:r>
            <a:r>
              <a:rPr lang="en-GB" dirty="0">
                <a:solidFill>
                  <a:srgbClr val="0070C0"/>
                </a:solidFill>
              </a:rPr>
              <a:t>Health</a:t>
            </a:r>
            <a:r>
              <a:rPr lang="en-GB" dirty="0"/>
              <a:t>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30715-6199-F02C-B11C-A0A86E9B8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000126"/>
            <a:ext cx="6286500" cy="523874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Low risk:</a:t>
            </a: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no risk factors present except callus alone.</a:t>
            </a:r>
          </a:p>
          <a:p>
            <a:pPr marL="457200" lvl="1" indent="0">
              <a:buNone/>
            </a:pP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Moderate risk:</a:t>
            </a: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deformity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or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neuropathy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or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peripheral arterial disease.</a:t>
            </a:r>
          </a:p>
          <a:p>
            <a:pPr marL="457200" lvl="1" indent="0">
              <a:buNone/>
            </a:pP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High risk:</a:t>
            </a: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previous ulceration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or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previous amputation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or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on renal replacement therapy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or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neuropathy and peripheral arterial disease together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or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neuropathy in combination with callus and/or deformity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or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peripheral arterial disease in combination with callus and/or deformity.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E9AB6-30E1-70BE-A54A-9C19A758D68D}"/>
              </a:ext>
            </a:extLst>
          </p:cNvPr>
          <p:cNvSpPr txBox="1"/>
          <p:nvPr/>
        </p:nvSpPr>
        <p:spPr>
          <a:xfrm>
            <a:off x="6515929" y="1127463"/>
            <a:ext cx="49836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Active diabetic foot problem: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ulceration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or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infection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or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chronic limb-threatening ischaemia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or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gangrene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or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suspicion of an acute Charcot arthropathy, or an unexplained hot, swollen foot with a change in colour, with or without pain. </a:t>
            </a:r>
            <a:r>
              <a:rPr lang="en-GB" b="1" i="0" dirty="0">
                <a:solidFill>
                  <a:srgbClr val="0E0E0E"/>
                </a:solidFill>
                <a:effectLst/>
                <a:latin typeface="Inter"/>
              </a:rPr>
              <a:t> 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67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3B535-88C3-B5DE-5EF1-F79DB067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Charcot osteo-arthropathy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F924D26-BA9F-A525-8C48-E00A5E3C23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2531" y="1519238"/>
            <a:ext cx="4298978" cy="32200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814B54-0C2C-042A-9B08-D258D966B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605" y="1519238"/>
            <a:ext cx="4734395" cy="32200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5858EC-6390-D8FB-A107-E405780B8E0B}"/>
              </a:ext>
            </a:extLst>
          </p:cNvPr>
          <p:cNvSpPr txBox="1"/>
          <p:nvPr/>
        </p:nvSpPr>
        <p:spPr>
          <a:xfrm>
            <a:off x="2743200" y="5059680"/>
            <a:ext cx="271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Acute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611B43-87B8-9A68-02E0-831B4DDA927A}"/>
              </a:ext>
            </a:extLst>
          </p:cNvPr>
          <p:cNvSpPr txBox="1"/>
          <p:nvPr/>
        </p:nvSpPr>
        <p:spPr>
          <a:xfrm>
            <a:off x="8382000" y="5181600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Chronic</a:t>
            </a:r>
          </a:p>
        </p:txBody>
      </p:sp>
    </p:spTree>
    <p:extLst>
      <p:ext uri="{BB962C8B-B14F-4D97-AF65-F5344CB8AC3E}">
        <p14:creationId xmlns:p14="http://schemas.microsoft.com/office/powerpoint/2010/main" val="189479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349D-FDB2-2623-5A21-2FF1B899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Foot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AB6FA-603C-C5F6-298E-8BDE74EE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15879"/>
            <a:ext cx="10972800" cy="5326962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Basic foot care advice and the importance of foot care.</a:t>
            </a:r>
          </a:p>
          <a:p>
            <a:pPr lvl="1"/>
            <a:r>
              <a:rPr lang="en-GB" dirty="0">
                <a:solidFill>
                  <a:srgbClr val="0E0E0E"/>
                </a:solidFill>
                <a:latin typeface="Inter"/>
              </a:rPr>
              <a:t>Low risk – encourage self-care and self-management</a:t>
            </a: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Moderate risk – assess need for Podiatry intervention – e.g. presence of callus and/or deformity</a:t>
            </a: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High risk – refer to podiatry for assessment and management</a:t>
            </a: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Active foot disease – refer to podiatry as urgent</a:t>
            </a:r>
          </a:p>
          <a:p>
            <a:pPr marL="457200" lvl="1" indent="0">
              <a:buNone/>
            </a:pP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Foot emergencies and who to contact.</a:t>
            </a: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Urgent referral – with photographs, if possible, to podiatry: podiatry@solent.nhs.uk</a:t>
            </a: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If suspecting systemic infection, please arrange urgent admission under vascular team at UHS</a:t>
            </a:r>
          </a:p>
          <a:p>
            <a:pPr lvl="1"/>
            <a:r>
              <a:rPr lang="en-GB" dirty="0">
                <a:solidFill>
                  <a:srgbClr val="0E0E0E"/>
                </a:solidFill>
                <a:latin typeface="Inter"/>
              </a:rPr>
              <a:t>Signs of sepsis – A&amp;E</a:t>
            </a:r>
          </a:p>
          <a:p>
            <a:pPr marL="457200" lvl="1" indent="0">
              <a:buNone/>
            </a:pP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Footwear advice.</a:t>
            </a: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No slip-on shoes/slippers (hard sole, supportive – not loose fitting or soft)</a:t>
            </a:r>
          </a:p>
          <a:p>
            <a:pPr lvl="1"/>
            <a:r>
              <a:rPr lang="en-GB" dirty="0">
                <a:solidFill>
                  <a:srgbClr val="0E0E0E"/>
                </a:solidFill>
                <a:latin typeface="Inter"/>
              </a:rPr>
              <a:t>Check footwear for debris prior to putting on shoes</a:t>
            </a:r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pPr lvl="1"/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Ensure enough room in shoes for feet</a:t>
            </a:r>
          </a:p>
          <a:p>
            <a:pPr lvl="2"/>
            <a:r>
              <a:rPr lang="en-GB" sz="1600" b="0" i="0" dirty="0">
                <a:solidFill>
                  <a:srgbClr val="0E0E0E"/>
                </a:solidFill>
                <a:effectLst/>
                <a:latin typeface="Inter"/>
              </a:rPr>
              <a:t>Dorsal toe wound usually a result of narrow toe box or digital deformity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1295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32AC0-43E2-19B1-74EA-D0A8BA3A1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Foot Pathologies: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931BA-9529-2B46-39EF-F5A2128E8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Ingrown toenails</a:t>
            </a:r>
          </a:p>
          <a:p>
            <a:r>
              <a:rPr lang="en-GB" dirty="0"/>
              <a:t>Callus</a:t>
            </a:r>
          </a:p>
          <a:p>
            <a:r>
              <a:rPr lang="en-GB" dirty="0"/>
              <a:t>Corns</a:t>
            </a:r>
          </a:p>
          <a:p>
            <a:r>
              <a:rPr lang="en-GB" dirty="0"/>
              <a:t>Biomechanical/musculoskeletal problems – e.g. PTTD, HAV, foot pain, AAFF</a:t>
            </a:r>
          </a:p>
          <a:p>
            <a:r>
              <a:rPr lang="en-GB" dirty="0"/>
              <a:t>Toenail pathologies – requiring minor surgery or short-course treatment</a:t>
            </a:r>
          </a:p>
          <a:p>
            <a:r>
              <a:rPr lang="en-GB" dirty="0"/>
              <a:t>Wounds</a:t>
            </a:r>
          </a:p>
          <a:p>
            <a:r>
              <a:rPr lang="en-GB" dirty="0"/>
              <a:t>Paediatrics – developmental problems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*list not exhaustive</a:t>
            </a:r>
          </a:p>
        </p:txBody>
      </p:sp>
    </p:spTree>
    <p:extLst>
      <p:ext uri="{BB962C8B-B14F-4D97-AF65-F5344CB8AC3E}">
        <p14:creationId xmlns:p14="http://schemas.microsoft.com/office/powerpoint/2010/main" val="1053219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46435-25F4-2884-9CA9-72BFAB39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Diabetic Foot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B2C8D-E05B-BFC4-78EC-FAF94B42A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hlinkClick r:id="rId2"/>
              </a:rPr>
              <a:t>https://www.solent.nhs.uk/media/4892/uhs-diabetic-foot-referral-pathway-v9-2023-whccg-and-sccg.doc</a:t>
            </a:r>
            <a:endParaRPr lang="en-GB" sz="2800" dirty="0"/>
          </a:p>
          <a:p>
            <a:pPr lvl="1"/>
            <a:r>
              <a:rPr lang="en-GB" sz="2800" dirty="0"/>
              <a:t>Flow chart for referral to designated foot team/podiatry</a:t>
            </a:r>
          </a:p>
          <a:p>
            <a:r>
              <a:rPr lang="en-GB" sz="2800" dirty="0">
                <a:hlinkClick r:id="rId3"/>
              </a:rPr>
              <a:t>https://www.solent.nhs.uk/media/5294/podiatry-referral-form-west.docx</a:t>
            </a:r>
            <a:endParaRPr lang="en-GB" sz="2800" dirty="0"/>
          </a:p>
          <a:p>
            <a:pPr lvl="1"/>
            <a:r>
              <a:rPr lang="en-GB" sz="2800" dirty="0"/>
              <a:t>For referral to podiatry Solent West team</a:t>
            </a:r>
          </a:p>
          <a:p>
            <a:pPr lvl="1"/>
            <a:endParaRPr lang="en-GB" sz="2800" dirty="0"/>
          </a:p>
          <a:p>
            <a:pPr lvl="1"/>
            <a:r>
              <a:rPr lang="en-GB" sz="2800" dirty="0"/>
              <a:t>PHOTOGRAPHS of foot </a:t>
            </a:r>
            <a:r>
              <a:rPr lang="en-GB" sz="2800"/>
              <a:t>problem beneficial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725832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16502</TotalTime>
  <Words>660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Inter</vt:lpstr>
      <vt:lpstr>Lucida Grande</vt:lpstr>
      <vt:lpstr>Segoe UI</vt:lpstr>
      <vt:lpstr>1_Office Theme</vt:lpstr>
      <vt:lpstr> </vt:lpstr>
      <vt:lpstr>Podiatry Talk Outline</vt:lpstr>
      <vt:lpstr>Diabetes Foot Health Reviews</vt:lpstr>
      <vt:lpstr>Monofilament Test</vt:lpstr>
      <vt:lpstr>Diabetes Foot Health Classification</vt:lpstr>
      <vt:lpstr>Charcot osteo-arthropathy</vt:lpstr>
      <vt:lpstr>Foot Care</vt:lpstr>
      <vt:lpstr>Common Foot Pathologies:</vt:lpstr>
      <vt:lpstr>Diabetic Foot Pathway</vt:lpstr>
      <vt:lpstr>HOW/WHEN to refer?</vt:lpstr>
      <vt:lpstr>Any Questions?</vt:lpstr>
    </vt:vector>
  </TitlesOfParts>
  <Company>Solent 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Delpierre, Thomas -</dc:creator>
  <cp:lastModifiedBy>Delpierre, Thomas -</cp:lastModifiedBy>
  <cp:revision>3</cp:revision>
  <dcterms:created xsi:type="dcterms:W3CDTF">2024-02-22T08:04:51Z</dcterms:created>
  <dcterms:modified xsi:type="dcterms:W3CDTF">2024-03-08T10:30:14Z</dcterms:modified>
</cp:coreProperties>
</file>