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8"/>
  </p:notesMasterIdLst>
  <p:sldIdLst>
    <p:sldId id="382" r:id="rId2"/>
    <p:sldId id="384" r:id="rId3"/>
    <p:sldId id="386" r:id="rId4"/>
    <p:sldId id="383" r:id="rId5"/>
    <p:sldId id="375" r:id="rId6"/>
    <p:sldId id="288" r:id="rId7"/>
    <p:sldId id="294" r:id="rId8"/>
    <p:sldId id="292" r:id="rId9"/>
    <p:sldId id="289" r:id="rId10"/>
    <p:sldId id="371" r:id="rId11"/>
    <p:sldId id="373" r:id="rId12"/>
    <p:sldId id="385" r:id="rId13"/>
    <p:sldId id="376" r:id="rId14"/>
    <p:sldId id="286" r:id="rId15"/>
    <p:sldId id="380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1" autoAdjust="0"/>
    <p:restoredTop sz="93483" autoAdjust="0"/>
  </p:normalViewPr>
  <p:slideViewPr>
    <p:cSldViewPr snapToGrid="0">
      <p:cViewPr varScale="1">
        <p:scale>
          <a:sx n="78" d="100"/>
          <a:sy n="78" d="100"/>
        </p:scale>
        <p:origin x="82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834B2-950E-4A44-B0C0-D6180109545B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E21FA-2845-49FA-B0C8-598B2F9B0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789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Let’s focus on all the other stuff before we ask about an intervention that quite frankly doesn’t make the difference between life and death.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1FA-2845-49FA-B0C8-598B2F9B05B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434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1FA-2845-49FA-B0C8-598B2F9B05B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073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1FA-2845-49FA-B0C8-598B2F9B05B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03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BCBA5-31BD-49F7-A575-8FCEE123C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033B69-2755-44AB-8E0C-D0DFA8EB9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3903F-8426-4947-8A6D-2263C19BE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F269A-7B86-43DD-8DD7-422B06471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9560" y="6338026"/>
            <a:ext cx="2743200" cy="365125"/>
          </a:xfrm>
        </p:spPr>
        <p:txBody>
          <a:bodyPr/>
          <a:lstStyle/>
          <a:p>
            <a:fld id="{C89F2A40-F3BE-4926-A3FF-63C66763C0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465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3E3C7-4DEB-4215-AFF7-45B061204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35A63D-71EF-4A1F-AF78-EB34CB0D0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1D00F-2627-4DF0-8F8D-1A81BE70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FB6-446E-4243-81E9-CC26657BED8A}" type="datetimeFigureOut">
              <a:rPr lang="en-GB" smtClean="0"/>
              <a:t>21/02/2024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7E479-C5E1-4113-AE58-4E32E6A0B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72EF3-BF62-4030-8159-4EF680521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2A40-F3BE-4926-A3FF-63C66763C0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5418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016D53-B410-4675-A0E9-921F443C1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C5CEB5-58A8-4642-92AE-418F15FD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8A2C9-4372-4058-AF39-F1B8DE5E0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FB6-446E-4243-81E9-CC26657BED8A}" type="datetimeFigureOut">
              <a:rPr lang="en-GB" smtClean="0"/>
              <a:t>21/02/2024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D0260-C294-44C7-9823-002B530C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76AD6-7020-4BB1-A6C8-6443B193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2A40-F3BE-4926-A3FF-63C66763C0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1304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6D190D8-2B40-9E48-A8B7-DABEEB415F7B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4351" y="1700808"/>
            <a:ext cx="10972800" cy="223224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" name="Picture 1" descr="Power-point-bgnd-Title-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1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6D190D8-2B40-9E48-A8B7-DABEEB415F7B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4351" y="1700808"/>
            <a:ext cx="10972800" cy="223224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" name="Picture 1" descr="Power-point-bgnd-Title-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06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4AE35-B421-4882-8152-1418972E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5399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7CE4E-54E8-4F45-8EE5-88E99F35F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5399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C0FD3-5320-471E-ADD0-265E798D0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FB6-446E-4243-81E9-CC26657BED8A}" type="datetimeFigureOut">
              <a:rPr lang="en-GB" smtClean="0"/>
              <a:t>21/02/2024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E3F62-EEE1-4C5A-B80F-0925D9CD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34429-1049-46D2-A2C8-70C18BBE4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2A40-F3BE-4926-A3FF-63C66763C0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317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BF02E-A7F6-419A-8870-A74C1D47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73543-A66E-4577-B61B-0551E7B85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02C23-DADC-4A66-85EE-435D34D43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FB6-446E-4243-81E9-CC26657BED8A}" type="datetimeFigureOut">
              <a:rPr lang="en-GB" smtClean="0"/>
              <a:t>21/02/2024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46F36-75BF-46BC-8E01-A2D584D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28419-68B9-44B0-9427-87C20F9C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2A40-F3BE-4926-A3FF-63C66763C0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055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85BEC-E09F-4FBD-8000-00FEE4C9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C825-CA9B-44F4-A595-8508E0B94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3A8D36-EB50-40AA-B131-7A8AC002F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072D7-983E-4F4E-8FF9-1C8B9E0D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FB6-446E-4243-81E9-CC26657BED8A}" type="datetimeFigureOut">
              <a:rPr lang="en-GB" smtClean="0"/>
              <a:t>21/02/2024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52A77-FF27-4651-914E-089A7BAFA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D709C-DEF7-4CBE-AABA-54F5ECEAB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2A40-F3BE-4926-A3FF-63C66763C0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807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68C80-EB98-4A6C-A363-95CFC394A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E6842-E77A-4A67-ADA0-233034049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D9D2C-A66F-465C-970B-F44991C33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9F797E-D83E-46C7-A90F-6A0978C07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AEB9A-58E3-4CC6-8C46-61AE970787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1A35F-38F1-4295-8E26-AAA2B4EF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FB6-446E-4243-81E9-CC26657BED8A}" type="datetimeFigureOut">
              <a:rPr lang="en-GB" smtClean="0"/>
              <a:t>21/02/2024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439BBF-5D7D-426E-9DA0-D8FB2DCF6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06467B-BDA9-4155-B166-BF5CB5B8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2A40-F3BE-4926-A3FF-63C66763C0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5799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C308-5421-4925-B7B7-2DEEB3B8C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3C073C-D945-4A7C-A95F-4B245F856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FB6-446E-4243-81E9-CC26657BED8A}" type="datetimeFigureOut">
              <a:rPr lang="en-GB" smtClean="0"/>
              <a:t>21/02/2024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6EDCC7-50D1-4988-9822-703BBCDBE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D0F77-DE89-4A5E-BC2E-1D3390BC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2A40-F3BE-4926-A3FF-63C66763C0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111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242AA9-0A24-4B34-AA60-C5550D43F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FB6-446E-4243-81E9-CC26657BED8A}" type="datetimeFigureOut">
              <a:rPr lang="en-GB" smtClean="0"/>
              <a:t>21/02/2024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EF9E39-3138-4BEC-93CC-BD5D2C668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DA35B-BC52-49DE-B172-5980735C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2A40-F3BE-4926-A3FF-63C66763C0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6416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DE585-DAB4-49DD-8D2F-7AB61304A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27292-EA12-4E02-8FDE-265CA3FCF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2EABD-9ECD-46F4-852A-1B145A051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B50D6-8BE2-4AC6-9ED2-FFF41257F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FB6-446E-4243-81E9-CC26657BED8A}" type="datetimeFigureOut">
              <a:rPr lang="en-GB" smtClean="0"/>
              <a:t>21/02/2024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8904A-5D17-4CC8-9710-7CEE36B1A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B9297-2100-413F-A9ED-6E0B5049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2A40-F3BE-4926-A3FF-63C66763C0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11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CB73-99D9-4D64-BF5B-8B5C90E8C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1EE80E-7CEF-4C63-864B-EF2386AAC8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31200-B052-4ABA-B43D-A7EB86F97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18935-2392-4CE9-8D62-FC122E16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FB6-446E-4243-81E9-CC26657BED8A}" type="datetimeFigureOut">
              <a:rPr lang="en-GB" smtClean="0"/>
              <a:t>21/02/2024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E8766-F177-4745-A4F1-63C4C84CA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7C7F1-15EB-4FBD-85B2-1CE5782FB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2A40-F3BE-4926-A3FF-63C66763C0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3078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74D347-A387-4B53-93A7-53147295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18FC5-BD5D-4C8D-862A-EA69F6BC3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10037-CB36-453F-B854-971C14E89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E1FB6-446E-4243-81E9-CC26657BED8A}" type="datetimeFigureOut">
              <a:rPr lang="en-GB" smtClean="0"/>
              <a:t>21/02/2024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EC6C7-FE2A-439A-82F4-265D9C081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8E208-38E3-4069-B731-7A4283E09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F2A40-F3BE-4926-A3FF-63C66763C055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Content Placeholder 6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9DF42858-0F70-4843-9E3F-60CD81585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" t="4222" r="-432" b="20324"/>
          <a:stretch/>
        </p:blipFill>
        <p:spPr>
          <a:xfrm>
            <a:off x="0" y="5778141"/>
            <a:ext cx="12245008" cy="11564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3D363FEE-68E3-4A15-AA1F-73E9C5F0E17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166" y="208657"/>
            <a:ext cx="2405784" cy="140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5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teve.Plenderleith@SouthernHealth.nhs.uk" TargetMode="External"/><Relationship Id="rId7" Type="http://schemas.openxmlformats.org/officeDocument/2006/relationships/image" Target="../media/image34.png"/><Relationship Id="rId2" Type="http://schemas.openxmlformats.org/officeDocument/2006/relationships/hyperlink" Target="mailto:Jo.Hurd@SouthernHealth.nhs.uk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hyperlink" Target="http://www.futureplanning.org.uk/" TargetMode="External"/><Relationship Id="rId4" Type="http://schemas.openxmlformats.org/officeDocument/2006/relationships/hyperlink" Target="mailto:Julia.lake@Southernhealth.nhs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vimeo.com/81426117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://www.futureplanning.org.uk/" TargetMode="External"/><Relationship Id="rId7" Type="http://schemas.openxmlformats.org/officeDocument/2006/relationships/image" Target="../media/image16.emf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0.png"/><Relationship Id="rId5" Type="http://schemas.openxmlformats.org/officeDocument/2006/relationships/image" Target="../media/image15.emf"/><Relationship Id="rId10" Type="http://schemas.openxmlformats.org/officeDocument/2006/relationships/image" Target="../media/image19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065D99-9F8F-3E6D-F3DA-429B704F1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8169" y="1275024"/>
            <a:ext cx="8641870" cy="4009573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EB2CF7E4-7EC2-4AD3-9234-1632C620BA00}"/>
              </a:ext>
            </a:extLst>
          </p:cNvPr>
          <p:cNvSpPr txBox="1">
            <a:spLocks noChangeArrowheads="1"/>
          </p:cNvSpPr>
          <p:nvPr/>
        </p:nvSpPr>
        <p:spPr>
          <a:xfrm>
            <a:off x="1686044" y="359226"/>
            <a:ext cx="6437678" cy="81915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chemeClr val="accent1">
                    <a:lumMod val="50000"/>
                  </a:schemeClr>
                </a:solidFill>
              </a:rPr>
              <a:t>Changing the narrative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ABB8FC-3846-A780-2AA8-955E7F23FE6F}"/>
              </a:ext>
            </a:extLst>
          </p:cNvPr>
          <p:cNvSpPr txBox="1"/>
          <p:nvPr/>
        </p:nvSpPr>
        <p:spPr>
          <a:xfrm>
            <a:off x="2014095" y="5412921"/>
            <a:ext cx="8163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Steve Plenderleith &amp; Jo Hurd February 2024</a:t>
            </a:r>
          </a:p>
        </p:txBody>
      </p:sp>
    </p:spTree>
    <p:extLst>
      <p:ext uri="{BB962C8B-B14F-4D97-AF65-F5344CB8AC3E}">
        <p14:creationId xmlns:p14="http://schemas.microsoft.com/office/powerpoint/2010/main" val="225088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B7B8B-46DD-2880-D02D-909B54736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207233"/>
            <a:ext cx="8553994" cy="1325563"/>
          </a:xfrm>
        </p:spPr>
        <p:txBody>
          <a:bodyPr/>
          <a:lstStyle/>
          <a:p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Future Care Plan - Urgent/Emergency Care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4037-2D6D-1473-9929-2E69B0DD4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761" y="1376413"/>
            <a:ext cx="11644064" cy="5217675"/>
          </a:xfrm>
        </p:spPr>
        <p:txBody>
          <a:bodyPr>
            <a:normAutofit/>
          </a:bodyPr>
          <a:lstStyle/>
          <a:p>
            <a:pPr marL="361950" lvl="1"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Brief. </a:t>
            </a:r>
          </a:p>
          <a:p>
            <a:pPr marL="13335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dirty="0"/>
          </a:p>
          <a:p>
            <a:pPr marL="361950" lvl="1"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Discussed and agreed in advance. Helpful, but not binding. Not LEGAL.</a:t>
            </a:r>
          </a:p>
          <a:p>
            <a:pPr marL="361950" lvl="1">
              <a:lnSpc>
                <a:spcPct val="100000"/>
              </a:lnSpc>
              <a:spcBef>
                <a:spcPts val="600"/>
              </a:spcBef>
            </a:pPr>
            <a:endParaRPr lang="en-GB" dirty="0"/>
          </a:p>
          <a:p>
            <a:pPr marL="361950" lvl="1"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Information about me 	- Communications, Next of Kin, Lasting Power of Attorney.</a:t>
            </a:r>
          </a:p>
          <a:p>
            <a:pPr marL="361950" lvl="1"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In an emergency 		- Emergency contacts, access details, allergies, medical history.</a:t>
            </a:r>
          </a:p>
          <a:p>
            <a:pPr marL="13335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dirty="0"/>
          </a:p>
          <a:p>
            <a:pPr marL="361950" lvl="1">
              <a:lnSpc>
                <a:spcPct val="100000"/>
              </a:lnSpc>
              <a:spcBef>
                <a:spcPts val="600"/>
              </a:spcBef>
            </a:pPr>
            <a:r>
              <a:rPr lang="en-GB" dirty="0">
                <a:solidFill>
                  <a:srgbClr val="FF0000"/>
                </a:solidFill>
              </a:rPr>
              <a:t>My expectations of my care &amp; What matters to me </a:t>
            </a:r>
          </a:p>
          <a:p>
            <a:pPr marL="13335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dirty="0">
                <a:solidFill>
                  <a:srgbClr val="FF0000"/>
                </a:solidFill>
              </a:rPr>
              <a:t>				- “Patient preferences for care” - values, hopes, </a:t>
            </a:r>
          </a:p>
          <a:p>
            <a:pPr marL="13335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dirty="0">
                <a:solidFill>
                  <a:srgbClr val="FF0000"/>
                </a:solidFill>
              </a:rPr>
              <a:t>					fears, wishes, religion, culture etc.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65CAEA-CA50-DB46-1558-887816AD3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57" y="4853569"/>
            <a:ext cx="2328043" cy="139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52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B7B8B-46DD-2880-D02D-909B54736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207233"/>
            <a:ext cx="8553994" cy="1325563"/>
          </a:xfrm>
        </p:spPr>
        <p:txBody>
          <a:bodyPr/>
          <a:lstStyle/>
          <a:p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Future Care Plan - Urgent/Emergency Care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4037-2D6D-1473-9929-2E69B0DD4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365" y="1375317"/>
            <a:ext cx="9844162" cy="4869366"/>
          </a:xfrm>
        </p:spPr>
        <p:txBody>
          <a:bodyPr>
            <a:normAutofit/>
          </a:bodyPr>
          <a:lstStyle/>
          <a:p>
            <a:pPr marL="361950" lvl="1">
              <a:lnSpc>
                <a:spcPct val="100000"/>
              </a:lnSpc>
              <a:spcBef>
                <a:spcPts val="600"/>
              </a:spcBef>
            </a:pPr>
            <a:r>
              <a:rPr lang="en-GB" dirty="0">
                <a:solidFill>
                  <a:srgbClr val="FF0000"/>
                </a:solidFill>
              </a:rPr>
              <a:t>Treatment Escalation Plans (TEPs) - </a:t>
            </a:r>
            <a:endParaRPr lang="en-GB" sz="1200" dirty="0">
              <a:solidFill>
                <a:srgbClr val="FF0000"/>
              </a:solidFill>
            </a:endParaRPr>
          </a:p>
          <a:p>
            <a:pPr marL="803275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dirty="0">
                <a:solidFill>
                  <a:srgbClr val="FF0000"/>
                </a:solidFill>
              </a:rPr>
              <a:t>Give enough information to let OOH services know what they are dealing with.</a:t>
            </a:r>
          </a:p>
          <a:p>
            <a:pPr marL="803275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dirty="0">
                <a:solidFill>
                  <a:srgbClr val="FF0000"/>
                </a:solidFill>
              </a:rPr>
              <a:t>How to manage each anticipated problem/s, written in a structured way.</a:t>
            </a:r>
          </a:p>
          <a:p>
            <a:pPr marL="803275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dirty="0">
                <a:solidFill>
                  <a:srgbClr val="FF0000"/>
                </a:solidFill>
              </a:rPr>
              <a:t>Problem		TEP Level		Management Plan </a:t>
            </a:r>
          </a:p>
          <a:p>
            <a:pPr marL="803275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800" dirty="0"/>
          </a:p>
          <a:p>
            <a:pPr marL="133350" lvl="1" indent="0">
              <a:buNone/>
            </a:pPr>
            <a:endParaRPr lang="en-GB" dirty="0"/>
          </a:p>
          <a:p>
            <a:pPr marL="133350" lvl="1" indent="0">
              <a:buNone/>
            </a:pPr>
            <a:endParaRPr lang="en-GB" dirty="0"/>
          </a:p>
          <a:p>
            <a:pPr marL="361950" lvl="1"/>
            <a:r>
              <a:rPr lang="en-GB" dirty="0"/>
              <a:t>Needs to be visible to clinicians providing care at 3:17am. Times may vary……!  </a:t>
            </a:r>
            <a:r>
              <a:rPr lang="en-GB" b="1" dirty="0"/>
              <a:t>CHIE, SCR and Paper</a:t>
            </a:r>
          </a:p>
          <a:p>
            <a:pPr marL="133350" lvl="1" indent="0">
              <a:buNone/>
            </a:pPr>
            <a:endParaRPr lang="en-GB" dirty="0"/>
          </a:p>
          <a:p>
            <a:pPr marL="361950" lvl="1"/>
            <a:r>
              <a:rPr lang="en-GB" dirty="0"/>
              <a:t>Useful for those living with Long Term Conditions, Frailty and/or those at the End-of-Life.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65CAEA-CA50-DB46-1558-887816AD3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57" y="4853569"/>
            <a:ext cx="2328043" cy="1391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0A8719-6310-D654-68B2-4F8436159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738" y="1405367"/>
            <a:ext cx="2204557" cy="22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6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5A4ABA-0322-CBDC-7D1C-4F057F942E1A}"/>
              </a:ext>
            </a:extLst>
          </p:cNvPr>
          <p:cNvSpPr/>
          <p:nvPr/>
        </p:nvSpPr>
        <p:spPr>
          <a:xfrm>
            <a:off x="0" y="0"/>
            <a:ext cx="12192000" cy="7806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E20589-5E87-E759-419B-CEA5693EF61A}"/>
              </a:ext>
            </a:extLst>
          </p:cNvPr>
          <p:cNvGrpSpPr/>
          <p:nvPr/>
        </p:nvGrpSpPr>
        <p:grpSpPr>
          <a:xfrm>
            <a:off x="94781" y="91271"/>
            <a:ext cx="12002437" cy="7623545"/>
            <a:chOff x="265176" y="135392"/>
            <a:chExt cx="12002437" cy="76235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6E98D9-04E2-8DE3-D5BC-4C8BB99C9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778"/>
            <a:stretch/>
          </p:blipFill>
          <p:spPr>
            <a:xfrm>
              <a:off x="265176" y="135392"/>
              <a:ext cx="12002437" cy="76235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55161E-256B-2E68-E81D-D581CFF8A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5808" y="3012743"/>
              <a:ext cx="99069" cy="152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1423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FD09-CD14-509E-CAF9-F42325EE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49" y="365125"/>
            <a:ext cx="9462977" cy="1325563"/>
          </a:xfrm>
        </p:spPr>
        <p:txBody>
          <a:bodyPr/>
          <a:lstStyle/>
          <a:p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E-learning – Solent, Southern </a:t>
            </a:r>
            <a:b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		&amp; soon Practice Index,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</a:rPr>
              <a:t>Bluestream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, Ardens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B5E694-4F13-0DBC-C31B-4F7E9E4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886" y="2169153"/>
            <a:ext cx="7782043" cy="4417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DE07EB-8144-A1F5-A5C8-FF5BD4DCC348}"/>
              </a:ext>
            </a:extLst>
          </p:cNvPr>
          <p:cNvSpPr txBox="1"/>
          <p:nvPr/>
        </p:nvSpPr>
        <p:spPr>
          <a:xfrm>
            <a:off x="8061093" y="1984235"/>
            <a:ext cx="3471446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b="0" i="0" u="none" strike="noStrike" baseline="0" dirty="0">
                <a:latin typeface="Calibri" panose="020F0502020204030204" pitchFamily="34" charset="0"/>
              </a:rPr>
              <a:t>SHFT Rio Future Planning training can be accessed on LEaD at eLearning – Rio Future Planning and is recommended for clinicians at Band 5 and above who care for patients 18 years + </a:t>
            </a:r>
            <a:r>
              <a:rPr lang="en-GB" dirty="0">
                <a:latin typeface="Calibri" panose="020F0502020204030204" pitchFamily="34" charset="0"/>
              </a:rPr>
              <a:t>with physical health needs.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Systm1 Future Planning training also live on the Solent LMS.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New Community of Practice sessions LEaD Course Code -VC-23021 or email Jo Hurd for details.</a:t>
            </a:r>
            <a:endParaRPr lang="en-GB" b="0" i="0" u="none" strike="noStrike" baseline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668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041466A-2D12-4D87-AC24-BE95AF2F81F0}"/>
              </a:ext>
            </a:extLst>
          </p:cNvPr>
          <p:cNvSpPr txBox="1">
            <a:spLocks/>
          </p:cNvSpPr>
          <p:nvPr/>
        </p:nvSpPr>
        <p:spPr>
          <a:xfrm>
            <a:off x="817866" y="1218411"/>
            <a:ext cx="8553994" cy="442117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  <a:p>
            <a:r>
              <a:rPr lang="en-GB" sz="2400" b="1" dirty="0"/>
              <a:t>Culture change </a:t>
            </a:r>
            <a:r>
              <a:rPr lang="en-GB" sz="2400" dirty="0"/>
              <a:t>- starts now, commitment to long-term.</a:t>
            </a:r>
          </a:p>
          <a:p>
            <a:r>
              <a:rPr lang="en-GB" sz="2400" dirty="0"/>
              <a:t>Support staff to learn and develop skills in Future Planning.</a:t>
            </a:r>
          </a:p>
          <a:p>
            <a:r>
              <a:rPr lang="en-GB" sz="2400" dirty="0"/>
              <a:t>Allow time for staff to listen and talk to patients to better understand, record and act on ‘what matters most’ to them. </a:t>
            </a:r>
          </a:p>
          <a:p>
            <a:r>
              <a:rPr lang="en-GB" sz="2400" dirty="0"/>
              <a:t>Endorse Future Planning Programme, promote regional and national use</a:t>
            </a:r>
          </a:p>
          <a:p>
            <a:r>
              <a:rPr lang="en-GB" sz="2400" dirty="0"/>
              <a:t>Provide resources to promote Future Planning and enable programme development. </a:t>
            </a:r>
          </a:p>
          <a:p>
            <a:r>
              <a:rPr lang="en-GB" sz="2400" dirty="0"/>
              <a:t>Encourage collaborative working, research and conference attendance in order to continuously develop and share good practice. </a:t>
            </a:r>
          </a:p>
          <a:p>
            <a:endParaRPr lang="en-GB" sz="1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F73A39-303E-4FD9-BF68-C814B4F5E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992" y="209304"/>
            <a:ext cx="5044612" cy="1325563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How you can help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56F7A-50AC-4C7D-9E96-8EFEBBB59F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8226" y="1844042"/>
            <a:ext cx="2108679" cy="2977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2B15F-340D-402F-BA6A-71D1AA617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143252" y="3143247"/>
            <a:ext cx="6858003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92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11075E-E5D0-BF22-7BE0-126556337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763" y="133717"/>
            <a:ext cx="5156789" cy="7286210"/>
          </a:xfrm>
          <a:prstGeom prst="rect">
            <a:avLst/>
          </a:prstGeom>
          <a:ln w="15875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280F96-E286-8086-0FCD-63FDB5647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471" y="133717"/>
            <a:ext cx="5156790" cy="7270647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</p:pic>
    </p:spTree>
    <p:extLst>
      <p:ext uri="{BB962C8B-B14F-4D97-AF65-F5344CB8AC3E}">
        <p14:creationId xmlns:p14="http://schemas.microsoft.com/office/powerpoint/2010/main" val="2486281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BF61D-CB40-4A37-8EC3-067B979BB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55" y="180071"/>
            <a:ext cx="8553994" cy="1325563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Questions and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16192-EF18-4818-BC9C-F5B04B2EC80E}"/>
              </a:ext>
            </a:extLst>
          </p:cNvPr>
          <p:cNvSpPr txBox="1">
            <a:spLocks/>
          </p:cNvSpPr>
          <p:nvPr/>
        </p:nvSpPr>
        <p:spPr>
          <a:xfrm>
            <a:off x="623620" y="1320818"/>
            <a:ext cx="8286428" cy="44932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We are always very interested to receive questions, and to hear about experiences, challenges and suggestions.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/>
          </a:p>
          <a:p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</a:rPr>
              <a:t>Jo Hurd: PSEH Treatment Escalation Plans Programme Manager   </a:t>
            </a:r>
            <a:r>
              <a:rPr lang="en-GB" sz="1800" dirty="0">
                <a:hlinkClick r:id="rId2"/>
              </a:rPr>
              <a:t>Jo.Hurd@SouthernHealth.nhs.uk</a:t>
            </a:r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Steve Plenderleith: Consultant in Palliative Medicine, </a:t>
            </a:r>
            <a:r>
              <a:rPr lang="en-GB" sz="1800" dirty="0">
                <a:hlinkClick r:id="rId3"/>
              </a:rPr>
              <a:t>Steve.Plenderleith@SouthernHealth.nhs.uk</a:t>
            </a:r>
            <a:r>
              <a:rPr lang="en-GB" sz="18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/>
          </a:p>
          <a:p>
            <a:r>
              <a:rPr lang="en-GB" sz="1800" dirty="0"/>
              <a:t>Julia Lake: Deputy Director of Nursing (Physical Health),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   </a:t>
            </a:r>
            <a:r>
              <a:rPr lang="en-GB" sz="18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Julia.Lake@Southernhealth.nhs.uk</a:t>
            </a:r>
            <a:endParaRPr lang="en-GB" sz="18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dirty="0">
                <a:hlinkClick r:id="rId5"/>
              </a:rPr>
              <a:t>www.futureplanning.org.uk</a:t>
            </a:r>
            <a:r>
              <a:rPr lang="en-GB" sz="1800" dirty="0"/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                       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6043E3-DC36-4738-9E29-E750F9E616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601" y="2222079"/>
            <a:ext cx="2719953" cy="28755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A19B05-B050-48D4-BD6A-462476F62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3143252" y="3143247"/>
            <a:ext cx="6858003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22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D6321F-C8A2-6D93-A56D-5E96137FB1C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87" y="175422"/>
            <a:ext cx="5303980" cy="30254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3551EE-2EFB-3722-2F65-FB9AA3AB7B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68"/>
          <a:stretch/>
        </p:blipFill>
        <p:spPr>
          <a:xfrm flipH="1">
            <a:off x="6782177" y="45424"/>
            <a:ext cx="5111568" cy="3025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1A88D1-73D9-5694-C583-24B01EBC0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41" y="2879441"/>
            <a:ext cx="2798861" cy="3778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E83D15-C449-6843-A83C-972DF0EDD0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67"/>
          <a:stretch/>
        </p:blipFill>
        <p:spPr>
          <a:xfrm>
            <a:off x="3648201" y="3493996"/>
            <a:ext cx="4484300" cy="32235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F63475-B132-A07D-E3C3-FF2D69782A32}"/>
              </a:ext>
            </a:extLst>
          </p:cNvPr>
          <p:cNvSpPr/>
          <p:nvPr/>
        </p:nvSpPr>
        <p:spPr>
          <a:xfrm>
            <a:off x="8132501" y="3070826"/>
            <a:ext cx="405949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Not the ideal place to be pronounced “dead.”</a:t>
            </a:r>
          </a:p>
        </p:txBody>
      </p:sp>
    </p:spTree>
    <p:extLst>
      <p:ext uri="{BB962C8B-B14F-4D97-AF65-F5344CB8AC3E}">
        <p14:creationId xmlns:p14="http://schemas.microsoft.com/office/powerpoint/2010/main" val="3178972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D9D1E-CFD5-D1C4-FBDC-EB3CA9F0D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20" y="202020"/>
            <a:ext cx="8553994" cy="878884"/>
          </a:xfrm>
        </p:spPr>
        <p:txBody>
          <a:bodyPr>
            <a:normAutofit/>
          </a:bodyPr>
          <a:lstStyle/>
          <a:p>
            <a:r>
              <a:rPr lang="en-GB" dirty="0"/>
              <a:t>Admission, often ends badly for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C6396-E9C4-2479-AD2B-AD2CAB858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831" y="1080904"/>
            <a:ext cx="10263927" cy="5411971"/>
          </a:xfrm>
        </p:spPr>
        <p:txBody>
          <a:bodyPr>
            <a:normAutofit/>
          </a:bodyPr>
          <a:lstStyle/>
          <a:p>
            <a:r>
              <a:rPr lang="en-GB" dirty="0"/>
              <a:t>Frail multi-morbidity patient;</a:t>
            </a:r>
          </a:p>
          <a:p>
            <a:pPr lvl="1"/>
            <a:r>
              <a:rPr lang="en-GB" dirty="0"/>
              <a:t>on anticoagulant with head injury</a:t>
            </a:r>
          </a:p>
          <a:p>
            <a:pPr lvl="1"/>
            <a:r>
              <a:rPr lang="en-GB" dirty="0"/>
              <a:t>with dementia or early memory loss</a:t>
            </a:r>
          </a:p>
          <a:p>
            <a:pPr lvl="1"/>
            <a:r>
              <a:rPr lang="en-GB" dirty="0"/>
              <a:t>NEWS2 over 6 from LRTI or UTI    </a:t>
            </a:r>
            <a:r>
              <a:rPr lang="en-GB" sz="2800" dirty="0">
                <a:latin typeface="Chiller" panose="020F0502020204030204" pitchFamily="82" charset="0"/>
              </a:rPr>
              <a:t>(you are now forbidden from dying of “sepsis” )</a:t>
            </a:r>
            <a:endParaRPr lang="en-GB" sz="2800" dirty="0"/>
          </a:p>
          <a:p>
            <a:r>
              <a:rPr lang="en-GB" dirty="0"/>
              <a:t>Clearly dying oncology patient, no matter their age where;</a:t>
            </a:r>
          </a:p>
          <a:p>
            <a:pPr lvl="1"/>
            <a:r>
              <a:rPr lang="en-GB" dirty="0"/>
              <a:t>Oncology offering one more treatment if PS improves</a:t>
            </a:r>
          </a:p>
          <a:p>
            <a:pPr lvl="1"/>
            <a:r>
              <a:rPr lang="en-GB" dirty="0"/>
              <a:t>Haematology offering one more transfusion</a:t>
            </a:r>
          </a:p>
          <a:p>
            <a:r>
              <a:rPr lang="en-GB" dirty="0"/>
              <a:t>Organ Failure – lung, liver, dialysis, heart</a:t>
            </a:r>
          </a:p>
          <a:p>
            <a:pPr lvl="1"/>
            <a:r>
              <a:rPr lang="en-GB" dirty="0"/>
              <a:t>when not considering the effect of one treatment on another</a:t>
            </a:r>
          </a:p>
          <a:p>
            <a:pPr marL="0" indent="0">
              <a:buNone/>
            </a:pPr>
            <a:r>
              <a:rPr lang="en-GB" dirty="0"/>
              <a:t>		AND, what about choice?</a:t>
            </a:r>
          </a:p>
        </p:txBody>
      </p:sp>
    </p:spTree>
    <p:extLst>
      <p:ext uri="{BB962C8B-B14F-4D97-AF65-F5344CB8AC3E}">
        <p14:creationId xmlns:p14="http://schemas.microsoft.com/office/powerpoint/2010/main" val="897453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1560053-D9C9-0C8E-E033-5783E25AC31A}"/>
              </a:ext>
            </a:extLst>
          </p:cNvPr>
          <p:cNvSpPr txBox="1">
            <a:spLocks/>
          </p:cNvSpPr>
          <p:nvPr/>
        </p:nvSpPr>
        <p:spPr>
          <a:xfrm>
            <a:off x="0" y="1205253"/>
            <a:ext cx="10972800" cy="8841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“Patient is palliative, please discuss DNACPR.”</a:t>
            </a:r>
          </a:p>
        </p:txBody>
      </p:sp>
      <p:pic>
        <p:nvPicPr>
          <p:cNvPr id="8" name="Picture 7" descr="Cartoon characters on a bed&#10;&#10;Description automatically generated">
            <a:extLst>
              <a:ext uri="{FF2B5EF4-FFF2-40B4-BE49-F238E27FC236}">
                <a16:creationId xmlns:a16="http://schemas.microsoft.com/office/drawing/2014/main" id="{1FECA19F-558C-CB80-A916-455702D25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164" y="2521143"/>
            <a:ext cx="3571140" cy="321945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E7CBD3A1-FC66-3EEC-25A8-144813760A4B}"/>
              </a:ext>
            </a:extLst>
          </p:cNvPr>
          <p:cNvSpPr/>
          <p:nvPr/>
        </p:nvSpPr>
        <p:spPr>
          <a:xfrm>
            <a:off x="5289304" y="3820686"/>
            <a:ext cx="750278" cy="58029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cartoon ambulance with red lights&#10;&#10;Description automatically generated">
            <a:extLst>
              <a:ext uri="{FF2B5EF4-FFF2-40B4-BE49-F238E27FC236}">
                <a16:creationId xmlns:a16="http://schemas.microsoft.com/office/drawing/2014/main" id="{C250E273-D4C0-4DB2-9FAF-7DD28F3C4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81075"/>
            <a:ext cx="3333750" cy="32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67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0631-7D4F-5973-46EF-0AC384388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Future Planning animation for clinicians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84A18-52D7-A187-73A4-B355283C6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 </a:t>
            </a:r>
            <a:r>
              <a:rPr lang="en-GB" sz="28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https://vimeo.com/814261172</a:t>
            </a:r>
            <a:endParaRPr lang="en-GB" sz="2800" dirty="0">
              <a:solidFill>
                <a:schemeClr val="accent1"/>
              </a:solidFill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2331C-5262-40E3-B46F-1D65A2DFA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77" y="3113767"/>
            <a:ext cx="4255377" cy="2310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5BFD11-F699-8540-CF8F-1D6633910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361" y="3113767"/>
            <a:ext cx="415173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6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A280-F105-8CFB-8DF3-3EB177097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69" y="263582"/>
            <a:ext cx="8553994" cy="1325563"/>
          </a:xfrm>
        </p:spPr>
        <p:txBody>
          <a:bodyPr/>
          <a:lstStyle/>
          <a:p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My Wishes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473C93-6A4F-7A24-0332-6EE2E23D9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374" y="1399545"/>
            <a:ext cx="3057850" cy="4351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839CC6-BDEB-B543-2366-0553FB071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529" y="408396"/>
            <a:ext cx="5581650" cy="43814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B48028-04CF-5C75-849B-45EC776BBF07}"/>
              </a:ext>
            </a:extLst>
          </p:cNvPr>
          <p:cNvSpPr txBox="1">
            <a:spLocks/>
          </p:cNvSpPr>
          <p:nvPr/>
        </p:nvSpPr>
        <p:spPr>
          <a:xfrm>
            <a:off x="6233016" y="4713666"/>
            <a:ext cx="5159662" cy="1037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A contract with the patient 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346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F4F66-07D8-9CA7-BD13-E41B37A56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90" y="332800"/>
            <a:ext cx="2567076" cy="620102"/>
          </a:xfrm>
        </p:spPr>
        <p:txBody>
          <a:bodyPr/>
          <a:lstStyle/>
          <a:p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Resources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CABB3D3-9751-D0D4-49FD-62644BF11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44" y="565859"/>
            <a:ext cx="7089676" cy="3073790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buNone/>
              <a:tabLst>
                <a:tab pos="270510" algn="l"/>
              </a:tabLst>
            </a:pPr>
            <a:endParaRPr lang="en-GB" sz="1000" dirty="0"/>
          </a:p>
          <a:p>
            <a:pPr lvl="0">
              <a:lnSpc>
                <a:spcPct val="100000"/>
              </a:lnSpc>
              <a:tabLst>
                <a:tab pos="270510" algn="l"/>
              </a:tabLst>
            </a:pPr>
            <a:r>
              <a:rPr lang="en-GB" sz="2400" dirty="0"/>
              <a:t>A3 Future Planning posters (4 different designs) available to order. And patient video.</a:t>
            </a:r>
          </a:p>
          <a:p>
            <a:pPr lvl="0">
              <a:lnSpc>
                <a:spcPct val="100000"/>
              </a:lnSpc>
              <a:tabLst>
                <a:tab pos="270510" algn="l"/>
              </a:tabLst>
            </a:pPr>
            <a:r>
              <a:rPr lang="en-GB" sz="2400" dirty="0"/>
              <a:t>My Wishes booklets available to order.</a:t>
            </a:r>
          </a:p>
          <a:p>
            <a:pPr lvl="0">
              <a:lnSpc>
                <a:spcPct val="100000"/>
              </a:lnSpc>
              <a:tabLst>
                <a:tab pos="270510" algn="l"/>
              </a:tabLst>
            </a:pPr>
            <a:r>
              <a:rPr lang="en-GB" sz="2400" dirty="0"/>
              <a:t>Patient, clinician and family resources 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  <a:tabLst>
                <a:tab pos="270510" algn="l"/>
              </a:tabLst>
            </a:pPr>
            <a:r>
              <a:rPr lang="en-GB" sz="2400" dirty="0"/>
              <a:t>	available at: 	</a:t>
            </a:r>
            <a:r>
              <a:rPr lang="en-GB" dirty="0">
                <a:hlinkClick r:id="rId3"/>
              </a:rPr>
              <a:t>www.futureplanning.org.uk</a:t>
            </a:r>
            <a:r>
              <a:rPr lang="en-GB" dirty="0"/>
              <a:t> 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0ADFCBA-670C-7229-25D3-A42B486F1B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038010"/>
              </p:ext>
            </p:extLst>
          </p:nvPr>
        </p:nvGraphicFramePr>
        <p:xfrm>
          <a:off x="6594339" y="137138"/>
          <a:ext cx="1879053" cy="2642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181535" imgH="11506145" progId="AcroExch.Document.DC">
                  <p:embed/>
                </p:oleObj>
              </mc:Choice>
              <mc:Fallback>
                <p:oleObj name="Acrobat Document" r:id="rId4" imgW="8181535" imgH="11506145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699335A-FF00-427D-99DA-7704095574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94339" y="137138"/>
                        <a:ext cx="1879053" cy="2642210"/>
                      </a:xfrm>
                      <a:prstGeom prst="rect">
                        <a:avLst/>
                      </a:prstGeom>
                      <a:ln>
                        <a:solidFill>
                          <a:schemeClr val="accent5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2F8318A-5E85-22F0-11BF-70AB9AA628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018436"/>
              </p:ext>
            </p:extLst>
          </p:nvPr>
        </p:nvGraphicFramePr>
        <p:xfrm>
          <a:off x="8299565" y="1228502"/>
          <a:ext cx="1901566" cy="2642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8581606" imgH="11906042" progId="AcroExch.Document.DC">
                  <p:embed/>
                </p:oleObj>
              </mc:Choice>
              <mc:Fallback>
                <p:oleObj name="Acrobat Document" r:id="rId6" imgW="8581606" imgH="11906042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A6FD823-A201-46C8-A157-53DE46BC80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99565" y="1228502"/>
                        <a:ext cx="1901566" cy="2642210"/>
                      </a:xfrm>
                      <a:prstGeom prst="rect">
                        <a:avLst/>
                      </a:prstGeom>
                      <a:ln>
                        <a:solidFill>
                          <a:schemeClr val="accent5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318D38A-D699-93B2-5E76-650253E86C4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282" y="2367468"/>
            <a:ext cx="1879053" cy="267928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B635B938-070D-CEAA-981F-F2501D7CD9A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1074" y="4090987"/>
            <a:ext cx="1967195" cy="262987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7FA4E-BC96-0F9D-F461-F1A901D41D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8325" y="4201508"/>
            <a:ext cx="1307066" cy="1302645"/>
          </a:xfrm>
          <a:prstGeom prst="rect">
            <a:avLst/>
          </a:prstGeom>
          <a:ln w="25400">
            <a:gradFill flip="none" rotWithShape="1">
              <a:gsLst>
                <a:gs pos="64000">
                  <a:schemeClr val="bg1">
                    <a:lumMod val="50000"/>
                  </a:schemeClr>
                </a:gs>
                <a:gs pos="1000">
                  <a:schemeClr val="bg1">
                    <a:lumMod val="85000"/>
                  </a:schemeClr>
                </a:gs>
                <a:gs pos="100000">
                  <a:schemeClr val="bg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F59F6-47D2-C604-6E78-9AC4513045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2402" y="3999488"/>
            <a:ext cx="1967195" cy="2721374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803B3521-E9E1-8B0F-674F-A09124FD411F}"/>
              </a:ext>
            </a:extLst>
          </p:cNvPr>
          <p:cNvSpPr/>
          <p:nvPr/>
        </p:nvSpPr>
        <p:spPr>
          <a:xfrm>
            <a:off x="3085895" y="3734651"/>
            <a:ext cx="346509" cy="32720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8E46A539-7709-6CAB-C124-CF66D2C85D90}"/>
              </a:ext>
            </a:extLst>
          </p:cNvPr>
          <p:cNvSpPr/>
          <p:nvPr/>
        </p:nvSpPr>
        <p:spPr>
          <a:xfrm>
            <a:off x="5922745" y="3734651"/>
            <a:ext cx="346509" cy="2197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EF38A9B-C6A9-AEAE-298B-519598D9C013}"/>
              </a:ext>
            </a:extLst>
          </p:cNvPr>
          <p:cNvSpPr txBox="1">
            <a:spLocks/>
          </p:cNvSpPr>
          <p:nvPr/>
        </p:nvSpPr>
        <p:spPr>
          <a:xfrm>
            <a:off x="143984" y="3341207"/>
            <a:ext cx="7089676" cy="529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270510" algn="l"/>
              </a:tabLst>
            </a:pPr>
            <a:r>
              <a:rPr lang="en-GB" sz="2400" dirty="0"/>
              <a:t>Future Planning fridge magnets and Care Plan covers. </a:t>
            </a:r>
            <a:endParaRPr lang="en-GB" sz="2600" dirty="0"/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385AF573-FF38-B271-0A6E-298AE20418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74" y="4239574"/>
            <a:ext cx="1465114" cy="200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20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94794-1F6E-1FD3-72F5-D6722B2BA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17" y="298218"/>
            <a:ext cx="8553994" cy="1325563"/>
          </a:xfrm>
        </p:spPr>
        <p:txBody>
          <a:bodyPr/>
          <a:lstStyle/>
          <a:p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Future Planning website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55954A-ECAA-0B0B-E889-E138B1FD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9781" y="1350575"/>
            <a:ext cx="7730629" cy="4351338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121A8D6B-056E-8226-28E4-4297843D6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02" y="2480154"/>
            <a:ext cx="2450751" cy="253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24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5AF6B-2B6A-5136-F3CE-AADB3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0" y="116730"/>
            <a:ext cx="2533402" cy="1021317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Future </a:t>
            </a:r>
            <a:b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Care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48F890-46F0-EFB5-0F59-A5BC31FC6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435" y="1138047"/>
            <a:ext cx="2164469" cy="30621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49C52-173D-0836-C4BA-5D8006EAF1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"/>
          <a:stretch/>
        </p:blipFill>
        <p:spPr>
          <a:xfrm>
            <a:off x="2487972" y="134389"/>
            <a:ext cx="4770958" cy="64919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A cartoon squirrel holding a pencil&#10;&#10;Description automatically generated">
            <a:extLst>
              <a:ext uri="{FF2B5EF4-FFF2-40B4-BE49-F238E27FC236}">
                <a16:creationId xmlns:a16="http://schemas.microsoft.com/office/drawing/2014/main" id="{03563AB0-45D8-6018-A64B-10A847C91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8" y="4442479"/>
            <a:ext cx="956156" cy="956156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C7C419-74C5-C451-3EED-CCBEC78C8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813" y="3429000"/>
            <a:ext cx="2301957" cy="32957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DE4E75-9C5B-9C07-E00F-0F2501CB9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7387" y="134389"/>
            <a:ext cx="3043857" cy="43100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515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ture Care Planning presentation blank master template" id="{770367FB-00A9-4E05-A021-32D838C6FFE9}" vid="{57C345E3-2DF9-404A-BA38-A6986D55F6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682</Words>
  <Application>Microsoft Office PowerPoint</Application>
  <PresentationFormat>Widescreen</PresentationFormat>
  <Paragraphs>77</Paragraphs>
  <Slides>16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Chiller</vt:lpstr>
      <vt:lpstr>Office Theme</vt:lpstr>
      <vt:lpstr>Acrobat Document</vt:lpstr>
      <vt:lpstr>PowerPoint Presentation</vt:lpstr>
      <vt:lpstr>PowerPoint Presentation</vt:lpstr>
      <vt:lpstr>Admission, often ends badly for . . .</vt:lpstr>
      <vt:lpstr>PowerPoint Presentation</vt:lpstr>
      <vt:lpstr>Future Planning animation for clinicians </vt:lpstr>
      <vt:lpstr>My Wishes</vt:lpstr>
      <vt:lpstr>Resources</vt:lpstr>
      <vt:lpstr>Future Planning website</vt:lpstr>
      <vt:lpstr>Future  Care Plan</vt:lpstr>
      <vt:lpstr>Future Care Plan - Urgent/Emergency Care Plans</vt:lpstr>
      <vt:lpstr>Future Care Plan - Urgent/Emergency Care Plans</vt:lpstr>
      <vt:lpstr>PowerPoint Presentation</vt:lpstr>
      <vt:lpstr>E-learning – Solent, Southern    &amp; soon Practice Index, Bluestream, Ardens </vt:lpstr>
      <vt:lpstr>How you can help</vt:lpstr>
      <vt:lpstr>PowerPoint Presentation</vt:lpstr>
      <vt:lpstr>Questions and feedback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2024-02-16T16:44:14Z</dcterms:created>
  <dcterms:modified xsi:type="dcterms:W3CDTF">2024-02-21T08:44:34Z</dcterms:modified>
</cp:coreProperties>
</file>