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89" r:id="rId3"/>
    <p:sldId id="290" r:id="rId4"/>
    <p:sldId id="303" r:id="rId5"/>
    <p:sldId id="301" r:id="rId6"/>
    <p:sldId id="322" r:id="rId7"/>
    <p:sldId id="323" r:id="rId8"/>
    <p:sldId id="313" r:id="rId9"/>
    <p:sldId id="294" r:id="rId10"/>
    <p:sldId id="314" r:id="rId11"/>
    <p:sldId id="297" r:id="rId12"/>
    <p:sldId id="310" r:id="rId13"/>
    <p:sldId id="300" r:id="rId14"/>
    <p:sldId id="296" r:id="rId15"/>
    <p:sldId id="299" r:id="rId16"/>
    <p:sldId id="305" r:id="rId17"/>
    <p:sldId id="318" r:id="rId18"/>
    <p:sldId id="315" r:id="rId19"/>
    <p:sldId id="316" r:id="rId20"/>
    <p:sldId id="319" r:id="rId21"/>
    <p:sldId id="306" r:id="rId22"/>
    <p:sldId id="317" r:id="rId23"/>
    <p:sldId id="320" r:id="rId24"/>
    <p:sldId id="321" r:id="rId25"/>
    <p:sldId id="291" r:id="rId26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15E63"/>
    <a:srgbClr val="8B9EA5"/>
    <a:srgbClr val="7F198E"/>
    <a:srgbClr val="41983A"/>
    <a:srgbClr val="0A1A90"/>
    <a:srgbClr val="4FA6E3"/>
    <a:srgbClr val="2B7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96" autoAdjust="0"/>
  </p:normalViewPr>
  <p:slideViewPr>
    <p:cSldViewPr>
      <p:cViewPr varScale="1">
        <p:scale>
          <a:sx n="110" d="100"/>
          <a:sy n="110" d="100"/>
        </p:scale>
        <p:origin x="10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6D165EE-AB61-527D-D842-80161D9A35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A4BBC7F-B705-E2B5-A524-7B771A152E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98E13AEC-1B6B-5495-E267-122D79F9120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E0AECC8-0550-5567-774D-D4D1D97DDB5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297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6B46377-1282-4A52-8433-7CAF865548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FE49978-8805-B3EE-B833-0F043CB4E7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6EE512B-8EE3-B173-B127-CCF6F547DA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012B32D-CD98-B523-9887-008F2F69D52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C4578B3-993E-2C38-2D79-35D8899856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4875"/>
            <a:ext cx="5029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E890EAC8-BA63-A2C5-678A-9D4473BB21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42BC86E9-7112-2094-6481-B04B3C5AE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97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B43ACAFA-0AE6-453F-BAB3-F773F5DB9A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1678B29-7033-84CB-9835-DC49C5883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9CB17CF-7E63-BB87-1B99-4456680FA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Geneva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9A99329-69A7-D1E4-AF7D-138F6243E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0CDA767A-ED75-4101-89A9-5AFF638192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13EA935-7D06-ACF1-2383-16328A59D5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3972CB2-3496-AB9D-8F4C-10443AD53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Geneva" charset="-128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AF9B7A77-5FF7-D4B7-2CF0-DBBAAFB6C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063C2A86-136D-4908-9C9F-506B8D8ACACF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F203F1F-BC8C-9A55-35FF-E0F27B156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E036FD8-472C-CDA1-A4EF-382560E3F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Geneva" charset="-128"/>
              </a:rPr>
              <a:t>What is the NBC for CYP with asthma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It stems from the NHS long term plan</a:t>
            </a:r>
          </a:p>
          <a:p>
            <a:r>
              <a:rPr lang="en-GB" altLang="en-US">
                <a:ea typeface="Geneva" charset="-128"/>
              </a:rPr>
              <a:t>Which put respiratory medicine at the heart of NHS priorities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The care bundle work has been devolved to all the ICBs across the country</a:t>
            </a:r>
          </a:p>
          <a:p>
            <a:r>
              <a:rPr lang="en-GB" altLang="en-US">
                <a:ea typeface="Geneva" charset="-128"/>
              </a:rPr>
              <a:t>So for HIOW professor Gary Connett is the clinical lead for paediatric asthma</a:t>
            </a:r>
          </a:p>
          <a:p>
            <a:r>
              <a:rPr lang="en-GB" altLang="en-US">
                <a:ea typeface="Geneva" charset="-128"/>
              </a:rPr>
              <a:t>He is a paediatrician with a specialism in respiratory medicine and he is also an academic</a:t>
            </a:r>
          </a:p>
          <a:p>
            <a:r>
              <a:rPr lang="en-GB" altLang="en-US">
                <a:ea typeface="Geneva" charset="-128"/>
              </a:rPr>
              <a:t>I work alongside him and the asthma teams based in primary and secondary care to support ongoing education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So the care bundle has a number of focusses and this includes</a:t>
            </a:r>
          </a:p>
          <a:p>
            <a:r>
              <a:rPr lang="en-GB" altLang="en-US">
                <a:ea typeface="Geneva" charset="-128"/>
              </a:rPr>
              <a:t>Environmental impacts</a:t>
            </a:r>
          </a:p>
          <a:p>
            <a:r>
              <a:rPr lang="en-GB" altLang="en-US">
                <a:ea typeface="Geneva" charset="-128"/>
              </a:rPr>
              <a:t>Accurate and early diagnosis </a:t>
            </a:r>
          </a:p>
          <a:p>
            <a:r>
              <a:rPr lang="en-GB" altLang="en-US">
                <a:ea typeface="Geneva" charset="-128"/>
              </a:rPr>
              <a:t>Effective preventative medicine</a:t>
            </a:r>
          </a:p>
          <a:p>
            <a:r>
              <a:rPr lang="en-GB" altLang="en-US">
                <a:ea typeface="Geneva" charset="-128"/>
              </a:rPr>
              <a:t>Managing exacerbations</a:t>
            </a:r>
          </a:p>
          <a:p>
            <a:r>
              <a:rPr lang="en-GB" altLang="en-US">
                <a:ea typeface="Geneva" charset="-128"/>
              </a:rPr>
              <a:t>And severe asthma</a:t>
            </a:r>
          </a:p>
          <a:p>
            <a:endParaRPr lang="en-GB" altLang="en-US">
              <a:ea typeface="Geneva" charset="-128"/>
            </a:endParaRPr>
          </a:p>
          <a:p>
            <a:endParaRPr lang="en-GB" altLang="en-US">
              <a:ea typeface="Geneva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C877288-3016-C845-D463-49D9FFC15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ACB7669C-5CC0-4C70-9B4C-DAD6E901BF4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E35583A-6820-5B83-2C97-EEE48EB3C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7ED32DD-AD5C-9163-3A1A-726DD3136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Geneva" charset="-128"/>
              </a:rPr>
              <a:t>Why is the care bundle important to us?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We have the highest death rates and hospitalisation rate for the whole of Europe and compared to the rest of the world we are not doing very well either.</a:t>
            </a:r>
          </a:p>
          <a:p>
            <a:r>
              <a:rPr lang="en-GB" altLang="en-US">
                <a:ea typeface="Geneva" charset="-128"/>
              </a:rPr>
              <a:t>This is despite having some of the highest care and treatment costs in the whole world for asthma.</a:t>
            </a:r>
          </a:p>
          <a:p>
            <a:r>
              <a:rPr lang="en-GB" altLang="en-US">
                <a:ea typeface="Geneva" charset="-128"/>
              </a:rPr>
              <a:t>So we are getting it right.</a:t>
            </a:r>
          </a:p>
          <a:p>
            <a:endParaRPr lang="en-GB" altLang="en-US">
              <a:ea typeface="Geneva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CEAD8ED-6DA3-8D4E-A695-E3C15805A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231E506A-2019-47E4-BB77-6B328CC8F37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1FF4495-B3D5-459E-9042-5538D1481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6EC3578-201B-7CF8-90D8-F51ED433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Geneva" charset="-128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D239960-959C-7B90-3B01-CC95D7D6C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9383B348-EB9B-45D8-91D0-599E4BA969F4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8CF1246-A558-FF42-C2ED-DB3DB07E2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36E6B06-316B-E595-813E-A65699969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Geneva" charset="-128"/>
              </a:rPr>
              <a:t>So making sure we have right diagnosis in first place is really important </a:t>
            </a:r>
          </a:p>
          <a:p>
            <a:r>
              <a:rPr lang="en-GB" altLang="en-US">
                <a:ea typeface="Geneva" charset="-128"/>
              </a:rPr>
              <a:t>so that our patients get the right and education and treatment</a:t>
            </a:r>
          </a:p>
          <a:p>
            <a:r>
              <a:rPr lang="en-GB" altLang="en-US">
                <a:ea typeface="Geneva" charset="-128"/>
              </a:rPr>
              <a:t> so that they have no or minimal symptoms and know what to do in an emergency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In the UK it is recognised that we poorly identify and treat asthma</a:t>
            </a:r>
          </a:p>
          <a:p>
            <a:r>
              <a:rPr lang="en-GB" altLang="en-US">
                <a:ea typeface="Geneva" charset="-128"/>
              </a:rPr>
              <a:t>Barriers to more objective testing</a:t>
            </a:r>
          </a:p>
          <a:p>
            <a:r>
              <a:rPr lang="en-GB" altLang="en-US">
                <a:ea typeface="Geneva" charset="-128"/>
              </a:rPr>
              <a:t>-	Money and priorities</a:t>
            </a:r>
          </a:p>
          <a:p>
            <a:r>
              <a:rPr lang="en-GB" altLang="en-US">
                <a:ea typeface="Geneva" charset="-128"/>
              </a:rPr>
              <a:t>-	Most children frown out of asthma</a:t>
            </a:r>
          </a:p>
          <a:p>
            <a:r>
              <a:rPr lang="en-GB" altLang="en-US">
                <a:ea typeface="Geneva" charset="-128"/>
              </a:rPr>
              <a:t>-	Spiroemtry is difficult to perform in CYP</a:t>
            </a:r>
          </a:p>
          <a:p>
            <a:r>
              <a:rPr lang="en-GB" altLang="en-US">
                <a:ea typeface="Geneva" charset="-128"/>
              </a:rPr>
              <a:t>-	Interntaional guideliines do not recommend it</a:t>
            </a:r>
          </a:p>
          <a:p>
            <a:r>
              <a:rPr lang="en-GB" altLang="en-US">
                <a:ea typeface="Geneva" charset="-128"/>
              </a:rPr>
              <a:t>-	Nobody dies</a:t>
            </a:r>
          </a:p>
          <a:p>
            <a:r>
              <a:rPr lang="en-GB" altLang="en-US">
                <a:ea typeface="Geneva" charset="-128"/>
              </a:rPr>
              <a:t>Consequence of under treatment:</a:t>
            </a:r>
          </a:p>
          <a:p>
            <a:r>
              <a:rPr lang="en-GB" altLang="en-US">
                <a:ea typeface="Geneva" charset="-128"/>
              </a:rPr>
              <a:t>Sitting on fence</a:t>
            </a:r>
          </a:p>
          <a:p>
            <a:r>
              <a:rPr lang="en-GB" altLang="en-US">
                <a:ea typeface="Geneva" charset="-128"/>
              </a:rPr>
              <a:t>Poor medication management</a:t>
            </a:r>
          </a:p>
          <a:p>
            <a:r>
              <a:rPr lang="en-GB" altLang="en-US">
                <a:ea typeface="Geneva" charset="-128"/>
              </a:rPr>
              <a:t>Poor QOL/time off school</a:t>
            </a:r>
          </a:p>
          <a:p>
            <a:r>
              <a:rPr lang="en-GB" altLang="en-US">
                <a:ea typeface="Geneva" charset="-128"/>
              </a:rPr>
              <a:t>Potential for severe asthma and attacks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Consequence of over diagnosis:</a:t>
            </a:r>
          </a:p>
          <a:p>
            <a:r>
              <a:rPr lang="en-GB" altLang="en-US">
                <a:ea typeface="Geneva" charset="-128"/>
              </a:rPr>
              <a:t>Inappropriate treatments</a:t>
            </a:r>
          </a:p>
          <a:p>
            <a:r>
              <a:rPr lang="en-GB" altLang="en-US">
                <a:ea typeface="Geneva" charset="-128"/>
              </a:rPr>
              <a:t>Side effects</a:t>
            </a:r>
          </a:p>
          <a:p>
            <a:r>
              <a:rPr lang="en-GB" altLang="en-US">
                <a:ea typeface="Geneva" charset="-128"/>
              </a:rPr>
              <a:t>Increased health cost</a:t>
            </a:r>
          </a:p>
          <a:p>
            <a:r>
              <a:rPr lang="en-GB" altLang="en-US">
                <a:ea typeface="Geneva" charset="-128"/>
              </a:rPr>
              <a:t>Environmental impact</a:t>
            </a:r>
          </a:p>
          <a:p>
            <a:r>
              <a:rPr lang="en-GB" altLang="en-US">
                <a:ea typeface="Geneva" charset="-128"/>
              </a:rPr>
              <a:t>Missed diagnosis</a:t>
            </a:r>
          </a:p>
          <a:p>
            <a:endParaRPr lang="en-GB" altLang="en-US">
              <a:ea typeface="Geneva" charset="-128"/>
            </a:endParaRPr>
          </a:p>
          <a:p>
            <a:endParaRPr lang="en-GB" altLang="en-US">
              <a:ea typeface="Geneva" charset="-128"/>
            </a:endParaRPr>
          </a:p>
          <a:p>
            <a:endParaRPr lang="en-GB" altLang="en-US">
              <a:ea typeface="Geneva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B72BF78-7E1A-E39C-623E-1C7D4B179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7FBFA54C-6C45-4982-819B-2235BEEE1E7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911084B-8FF8-C4D7-7BF9-B5EDB8D38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2637DBE-EBAE-0F3B-6399-02B739EF4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Inflammatory disease of airways with bronchoconstrictions</a:t>
            </a:r>
          </a:p>
          <a:p>
            <a:r>
              <a:rPr lang="en-GB" altLang="en-US">
                <a:ea typeface="Geneva" charset="-128"/>
              </a:rPr>
              <a:t>Multiple triggers, rather than just viruses – if you had a small child who had a wheeze with cold then this would be a viral induced wheeze rather than asthma </a:t>
            </a:r>
          </a:p>
          <a:p>
            <a:r>
              <a:rPr lang="en-GB" altLang="en-US">
                <a:ea typeface="Geneva" charset="-128"/>
              </a:rPr>
              <a:t>If they wheeze inbetween colds this might point towards asthma 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Wheeze – check parents understanding – should be high pitched respiratory sound on expiration</a:t>
            </a:r>
          </a:p>
          <a:p>
            <a:r>
              <a:rPr lang="en-GB" altLang="en-US">
                <a:ea typeface="Geneva" charset="-128"/>
              </a:rPr>
              <a:t>Cough at night common on children with asthma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138DC0C-E993-52B7-811C-5AF083AE36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A8570C46-61ED-415E-BE5E-BFD91F73A522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8347ADA-0750-AC36-BAEB-543D7769F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DBF437A-1921-B616-6B85-006D49956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Geneva" charset="-128"/>
              </a:rPr>
              <a:t>VIW – common in pre school child, up to 50% of all preschooler will have experienced VIW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ILO – transient closing of the vocal chords, usually happens during exercise, patient can have stridor, can co-exist with asthma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PCD – cilia malfunction, mucus production and cough, associated with frequent ear infection</a:t>
            </a:r>
          </a:p>
          <a:p>
            <a:endParaRPr lang="en-GB" altLang="en-US">
              <a:ea typeface="Geneva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4D3E939-66EB-7064-EE7B-F8155EFDB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ECC58BBF-9646-4462-99EE-16A5DF89CC20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AF8A8E0-4C91-32E8-6956-C2165DFA8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6555A59-5895-CB6B-A1E0-BEBFC30DB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All these guidelines differ and as clinicians we use them interchangeable depending on experience, background and confidence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They all agree that objective test must be used to support </a:t>
            </a:r>
          </a:p>
          <a:p>
            <a:endParaRPr lang="en-GB" altLang="en-US">
              <a:ea typeface="Geneva" charset="-128"/>
            </a:endParaRPr>
          </a:p>
          <a:p>
            <a:endParaRPr lang="en-GB" altLang="en-US">
              <a:ea typeface="Geneva" charset="-128"/>
            </a:endParaRP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Spirometry is the preferred disgnostic test</a:t>
            </a:r>
          </a:p>
          <a:p>
            <a:r>
              <a:rPr lang="en-GB" altLang="en-US">
                <a:ea typeface="Geneva" charset="-128"/>
              </a:rPr>
              <a:t>As asthma is variable please be aware on the day of the test 30% people may have normal spirometr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No evidence that peak flow testing is helpful in diagnosing asthma</a:t>
            </a:r>
          </a:p>
          <a:p>
            <a:endParaRPr lang="en-GB" altLang="en-US">
              <a:ea typeface="Geneva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A496AD0-DF8F-3CC3-A957-C8ABED8A1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E86387F4-595A-43D8-9B57-13BA14D9582A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92FAD06-1A9E-08AC-7A64-4B7CB9763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6C3FA37-D9CC-8180-F7ED-8BA26ED0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Geneva" charset="-128"/>
              </a:rPr>
              <a:t>Improvement of FEV1&gt;10% of predicted value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FeNO &gt;25ppb</a:t>
            </a:r>
          </a:p>
          <a:p>
            <a:endParaRPr lang="en-GB" altLang="en-US">
              <a:ea typeface="Geneva" charset="-128"/>
            </a:endParaRPr>
          </a:p>
          <a:p>
            <a:r>
              <a:rPr lang="en-GB" altLang="en-US">
                <a:ea typeface="Geneva" charset="-128"/>
              </a:rPr>
              <a:t>Consider Trial of treatment if symptoms are highly suggestive or severe </a:t>
            </a:r>
          </a:p>
          <a:p>
            <a:r>
              <a:rPr lang="en-GB" altLang="en-US">
                <a:ea typeface="Geneva" charset="-128"/>
              </a:rPr>
              <a:t>8 week trial of low dose inhaled steroids</a:t>
            </a:r>
          </a:p>
          <a:p>
            <a:r>
              <a:rPr lang="en-GB" altLang="en-US">
                <a:ea typeface="Geneva" charset="-128"/>
              </a:rPr>
              <a:t>After 8 weeks stop treatment and monitor symptoms</a:t>
            </a:r>
          </a:p>
          <a:p>
            <a:endParaRPr lang="en-GB" altLang="en-US">
              <a:ea typeface="Geneva" charset="-128"/>
            </a:endParaRPr>
          </a:p>
          <a:p>
            <a:br>
              <a:rPr lang="en-GB" altLang="en-US">
                <a:ea typeface="Geneva" charset="-128"/>
              </a:rPr>
            </a:br>
            <a:r>
              <a:rPr lang="en-GB" altLang="en-US">
                <a:ea typeface="Geneva" charset="-128"/>
              </a:rPr>
              <a:t>Since 2021, Gina now no longer recommends treatment with SABA alone in adolescents. Instead, it children age 6+ should always use an ICS if they are using a SABA, either symptom driven if symptoms are mild or regularly. This is because there is good evidence that SABA only use does not protect patients from severe exacerbations.</a:t>
            </a:r>
          </a:p>
          <a:p>
            <a:endParaRPr lang="en-GB" altLang="en-US">
              <a:ea typeface="Geneva" charset="-128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34FC296-91D5-05F2-F233-086D09F26F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238BB961-600F-4984-8555-1E7705CC7766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71611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0915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238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954"/>
            </a:lvl1pPr>
            <a:lvl2pPr marL="181727" indent="0" algn="ctr">
              <a:buNone/>
              <a:defRPr sz="795"/>
            </a:lvl2pPr>
            <a:lvl3pPr marL="363454" indent="0" algn="ctr">
              <a:buNone/>
              <a:defRPr sz="716"/>
            </a:lvl3pPr>
            <a:lvl4pPr marL="545181" indent="0" algn="ctr">
              <a:buNone/>
              <a:defRPr sz="636"/>
            </a:lvl4pPr>
            <a:lvl5pPr marL="726907" indent="0" algn="ctr">
              <a:buNone/>
              <a:defRPr sz="636"/>
            </a:lvl5pPr>
            <a:lvl6pPr marL="908634" indent="0" algn="ctr">
              <a:buNone/>
              <a:defRPr sz="636"/>
            </a:lvl6pPr>
            <a:lvl7pPr marL="1090361" indent="0" algn="ctr">
              <a:buNone/>
              <a:defRPr sz="636"/>
            </a:lvl7pPr>
            <a:lvl8pPr marL="1272088" indent="0" algn="ctr">
              <a:buNone/>
              <a:defRPr sz="636"/>
            </a:lvl8pPr>
            <a:lvl9pPr marL="1453814" indent="0" algn="ctr">
              <a:buNone/>
              <a:defRPr sz="636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24FA8-5457-3B18-8B39-FEA17CB9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17BD-F319-442C-8B7D-CACF10A08361}" type="datetimeFigureOut">
              <a:rPr lang="en-US"/>
              <a:pPr>
                <a:defRPr/>
              </a:pPr>
              <a:t>3/25/2024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55DD-CE61-18E4-F7FD-65E5C64B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D50EB-B9C0-9B64-8087-6A7B143B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F657-522E-40B0-BFF3-626F98A1D1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59536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over footer.jpg">
            <a:extLst>
              <a:ext uri="{FF2B5EF4-FFF2-40B4-BE49-F238E27FC236}">
                <a16:creationId xmlns:a16="http://schemas.microsoft.com/office/drawing/2014/main" id="{AB08D386-DDA8-594C-3312-EE8B770B9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Cover header.jpg">
            <a:extLst>
              <a:ext uri="{FF2B5EF4-FFF2-40B4-BE49-F238E27FC236}">
                <a16:creationId xmlns:a16="http://schemas.microsoft.com/office/drawing/2014/main" id="{351968B7-8813-569B-DD6C-045638F7C1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0"/>
            <a:ext cx="2511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Geneva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Geneva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Geneva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Geneva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ain-footer.jpg">
            <a:extLst>
              <a:ext uri="{FF2B5EF4-FFF2-40B4-BE49-F238E27FC236}">
                <a16:creationId xmlns:a16="http://schemas.microsoft.com/office/drawing/2014/main" id="{E9D4E413-6A28-ABA3-F23F-714F4633C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otherapyforbpd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rs-uk.org/fit-to-care#:~:text=PCRS%20has%20developed%20a%20document%20called%20Fit%20to,professional%20development%20supported%20by%20their%20employers%20More%20items" TargetMode="External"/><Relationship Id="rId2" Type="http://schemas.openxmlformats.org/officeDocument/2006/relationships/hyperlink" Target="https://digitalhealthpassport.co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ray@uhs.nhs.uk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lfh.org.uk/programmes/children-and-young-peoples-asthma/" TargetMode="Externa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8353E5A5-06D9-DDC4-03E0-013564C8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28663"/>
            <a:ext cx="91440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>
            <a:extLst>
              <a:ext uri="{FF2B5EF4-FFF2-40B4-BE49-F238E27FC236}">
                <a16:creationId xmlns:a16="http://schemas.microsoft.com/office/drawing/2014/main" id="{BA08AB04-E591-EE8C-029F-B6FDE749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9144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08C21939-3C88-79E1-AB11-B9964288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7338"/>
            <a:ext cx="22383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68690177-EA3A-6A1D-49C9-5DB01633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128588"/>
            <a:ext cx="16700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60C3BF-7CE7-EFAF-1554-6C82D75A5450}"/>
              </a:ext>
            </a:extLst>
          </p:cNvPr>
          <p:cNvSpPr txBox="1"/>
          <p:nvPr/>
        </p:nvSpPr>
        <p:spPr>
          <a:xfrm>
            <a:off x="539750" y="1341438"/>
            <a:ext cx="8856663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 </a:t>
            </a:r>
            <a:r>
              <a:rPr lang="en-GB" sz="2400" b="1" dirty="0"/>
              <a:t>History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Variable symptoms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Multiple triggers – not just virus induced symptoms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Ask about triggers – school and home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b="1" dirty="0"/>
              <a:t>If &gt;1 of the following symptoms are occurring ≥ 3 times a week, or if severe or causing waking at night: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Wheeze (especially if heard by a healthcare professional)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Breathlessness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Chest tightness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Cough</a:t>
            </a:r>
          </a:p>
          <a:p>
            <a:pPr>
              <a:defRPr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GB" sz="2400" dirty="0"/>
          </a:p>
        </p:txBody>
      </p:sp>
      <p:sp>
        <p:nvSpPr>
          <p:cNvPr id="22531" name="TextBox 9">
            <a:extLst>
              <a:ext uri="{FF2B5EF4-FFF2-40B4-BE49-F238E27FC236}">
                <a16:creationId xmlns:a16="http://schemas.microsoft.com/office/drawing/2014/main" id="{3390D700-33C8-5938-1767-DF9B8D3BE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595313"/>
            <a:ext cx="446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 sz="2800" b="1"/>
              <a:t>When to suspect Asthma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14380-ACE9-5D01-E91D-3CADC4BA4726}"/>
              </a:ext>
            </a:extLst>
          </p:cNvPr>
          <p:cNvSpPr txBox="1"/>
          <p:nvPr/>
        </p:nvSpPr>
        <p:spPr>
          <a:xfrm>
            <a:off x="682625" y="549275"/>
            <a:ext cx="7561263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/>
              <a:t>Taking a history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Eczema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Allergies/</a:t>
            </a:r>
            <a:r>
              <a:rPr lang="en-GB" sz="2000" dirty="0" err="1"/>
              <a:t>hayfever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FH atopy/asthma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Birth history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Previous lung disease/surgery (pneumonia/whooping cough)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Maternal stress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Emotional stress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Triggers</a:t>
            </a:r>
          </a:p>
          <a:p>
            <a:pPr>
              <a:defRPr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>
              <a:defRPr/>
            </a:pPr>
            <a:r>
              <a:rPr lang="en-GB" sz="2400" b="1" dirty="0"/>
              <a:t>Physical examination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Auscultation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Chest shape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Finger clubbing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Mouth breathing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Signs of rhinitis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F9D81AF1-A82F-3392-6731-9983AC20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573463"/>
            <a:ext cx="2687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">
            <a:extLst>
              <a:ext uri="{FF2B5EF4-FFF2-40B4-BE49-F238E27FC236}">
                <a16:creationId xmlns:a16="http://schemas.microsoft.com/office/drawing/2014/main" id="{8C4F09E3-EB74-4F96-A1D7-2DE3ABD7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333375"/>
            <a:ext cx="23129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:a16="http://schemas.microsoft.com/office/drawing/2014/main" id="{4595E4FB-67AA-140C-6031-500449F9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3382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 sz="2400" b="1"/>
              <a:t>Alternative diagnoses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555B3-947A-9A5F-AE23-B93007221734}"/>
              </a:ext>
            </a:extLst>
          </p:cNvPr>
          <p:cNvSpPr txBox="1"/>
          <p:nvPr/>
        </p:nvSpPr>
        <p:spPr>
          <a:xfrm>
            <a:off x="3952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Viral induced wheeze – wheeze action plan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Upper respiratory tract infections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Gastroesophageal Reflux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Obesity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De-conditioning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Dysfunction breathing </a:t>
            </a:r>
            <a:r>
              <a:rPr lang="en-GB" sz="2000" dirty="0">
                <a:latin typeface="+mn-lt"/>
                <a:hlinkClick r:id="rId3"/>
              </a:rPr>
              <a:t>Physiotherapy for breathing pattern disorders resources for physiotherapists (physiotherapyforbpd.org.uk)</a:t>
            </a:r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Anxiety/stress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Inducible Laryngeal Obstruction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Bronchiectasis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Primary Ciliary Dyskinesia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Cystic Fibrosis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Protracted bacterial bronchitis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0EC1C06-FC2A-B294-7780-4C6A3D1C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52" y="404664"/>
            <a:ext cx="8513415" cy="4276725"/>
          </a:xfrm>
          <a:prstGeom prst="rect">
            <a:avLst/>
          </a:prstGeom>
          <a:noFill/>
          <a:ln>
            <a:noFill/>
          </a:ln>
        </p:spPr>
        <p:txBody>
          <a:bodyPr lIns="0" tIns="0" bIns="0"/>
          <a:lstStyle>
            <a:lvl1pPr marL="342900" indent="-341313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r>
              <a:rPr lang="en-GB" altLang="en-US" sz="2800" b="1" dirty="0">
                <a:latin typeface="+mn-lt"/>
              </a:rPr>
              <a:t>Diagnostic Testing</a:t>
            </a:r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endParaRPr lang="en-GB" altLang="en-US" sz="2400" b="1" dirty="0">
              <a:latin typeface="+mn-lt"/>
            </a:endParaRPr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r>
              <a:rPr lang="en-GB" altLang="en-US" sz="2400" dirty="0">
                <a:latin typeface="+mn-lt"/>
              </a:rPr>
              <a:t>BTS/SIGN, ERS and GINA position:</a:t>
            </a:r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</a:t>
            </a:r>
            <a:r>
              <a:rPr lang="en-GB" altLang="en-US" sz="2400" dirty="0">
                <a:solidFill>
                  <a:srgbClr val="C00000"/>
                </a:solidFill>
                <a:highlight>
                  <a:srgbClr val="FFFFFF"/>
                </a:highlight>
                <a:latin typeface="+mn-lt"/>
              </a:rPr>
              <a:t>Diagnosis should not be based on symptoms alone</a:t>
            </a:r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endParaRPr lang="en-GB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DBFF5-D482-5541-B469-96390372B5EA}"/>
              </a:ext>
            </a:extLst>
          </p:cNvPr>
          <p:cNvSpPr txBox="1"/>
          <p:nvPr/>
        </p:nvSpPr>
        <p:spPr>
          <a:xfrm>
            <a:off x="692150" y="2276475"/>
            <a:ext cx="8159750" cy="551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87" eaLnBrk="1" hangingPunct="1">
              <a:lnSpc>
                <a:spcPct val="80000"/>
              </a:lnSpc>
              <a:spcAft>
                <a:spcPts val="1400"/>
              </a:spcAft>
              <a:defRPr/>
            </a:pPr>
            <a:endParaRPr lang="en-GB" altLang="en-US" sz="2000" dirty="0"/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Objective tests must be used to support a history</a:t>
            </a:r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i="1" dirty="0"/>
              <a:t>Asthma is a variable disease and therefore tests may be normal on the day of the test</a:t>
            </a:r>
            <a:endParaRPr lang="en-GB" altLang="en-US" sz="2000" dirty="0"/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Spirometry is preferred in making an accurate diagnosis</a:t>
            </a:r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err="1"/>
              <a:t>FeNO</a:t>
            </a:r>
            <a:r>
              <a:rPr lang="en-GB" altLang="en-US" sz="2000" dirty="0"/>
              <a:t> alone is not recommended for diagnosis</a:t>
            </a:r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No evidence peak flow testing is useful in diagnosing asthma</a:t>
            </a:r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If a diagnosis is suspected but not clear there should be an initiation of treatment with careful review</a:t>
            </a:r>
          </a:p>
          <a:p>
            <a:pPr marL="287337" indent="-285750" eaLnBrk="1" hangingPunct="1">
              <a:lnSpc>
                <a:spcPct val="80000"/>
              </a:lnSpc>
              <a:spcAft>
                <a:spcPts val="1400"/>
              </a:spcAft>
              <a:buFont typeface="Wingdings" panose="05000000000000000000" pitchFamily="2" charset="2"/>
              <a:buChar char="v"/>
              <a:defRPr/>
            </a:pP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GB" sz="2400" b="1" dirty="0">
              <a:solidFill>
                <a:srgbClr val="515E63"/>
              </a:solidFill>
            </a:endParaRPr>
          </a:p>
          <a:p>
            <a:pPr>
              <a:defRPr/>
            </a:pPr>
            <a:endParaRPr lang="en-GB" sz="2400" b="1" dirty="0">
              <a:solidFill>
                <a:srgbClr val="515E63"/>
              </a:solidFill>
            </a:endParaRPr>
          </a:p>
          <a:p>
            <a:pPr>
              <a:defRPr/>
            </a:pPr>
            <a:endParaRPr lang="en-GB" sz="2400" b="1" dirty="0">
              <a:solidFill>
                <a:srgbClr val="515E6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GB" sz="2400" dirty="0">
              <a:solidFill>
                <a:srgbClr val="515E63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0">
            <a:extLst>
              <a:ext uri="{FF2B5EF4-FFF2-40B4-BE49-F238E27FC236}">
                <a16:creationId xmlns:a16="http://schemas.microsoft.com/office/drawing/2014/main" id="{940AC8B5-577E-BAD3-1CC8-C7480C071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58738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/>
              <a:t>Asthma diagnostic guidelines</a:t>
            </a: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810A41A8-FEBE-42FE-0CFC-D79D69F1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428625"/>
            <a:ext cx="60848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">
            <a:extLst>
              <a:ext uri="{FF2B5EF4-FFF2-40B4-BE49-F238E27FC236}">
                <a16:creationId xmlns:a16="http://schemas.microsoft.com/office/drawing/2014/main" id="{0BBE62EF-84C5-FA49-2A58-B52ADD2B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775200"/>
            <a:ext cx="6243637" cy="766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">
            <a:extLst>
              <a:ext uri="{FF2B5EF4-FFF2-40B4-BE49-F238E27FC236}">
                <a16:creationId xmlns:a16="http://schemas.microsoft.com/office/drawing/2014/main" id="{3CE6B1DD-EE01-F083-2CF2-DBEBB69ACE4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0825" y="5589588"/>
            <a:ext cx="9145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 i="1"/>
              <a:t>Asthma is a variable disease and therefore tests may be normal on the day of the test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id="{69720EE7-9507-BCC1-9667-F74B79C2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3971925"/>
            <a:ext cx="1836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72682AA0-5232-D708-C442-ECC9CCA5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2708275"/>
            <a:ext cx="1836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429AE99C-5EB1-6052-4199-24140ED0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120775"/>
            <a:ext cx="79454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>
            <a:extLst>
              <a:ext uri="{FF2B5EF4-FFF2-40B4-BE49-F238E27FC236}">
                <a16:creationId xmlns:a16="http://schemas.microsoft.com/office/drawing/2014/main" id="{1A865F27-6502-DCB4-5B9C-8AD72D78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620713"/>
            <a:ext cx="395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/>
              <a:t>Trial of Treatment:  6-11 years - Draft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F503B-5856-B3B9-16E8-B14F54EDB348}"/>
              </a:ext>
            </a:extLst>
          </p:cNvPr>
          <p:cNvSpPr txBox="1"/>
          <p:nvPr/>
        </p:nvSpPr>
        <p:spPr>
          <a:xfrm>
            <a:off x="1216025" y="4221163"/>
            <a:ext cx="8139113" cy="1754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Recommended doses of Inhaled Corticosteroids:</a:t>
            </a:r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Budesonide 100mcg 1 puff BD  </a:t>
            </a:r>
            <a:r>
              <a:rPr lang="en-GB" dirty="0" err="1"/>
              <a:t>Turbohaler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Fluticasone 50mcg 1-2 puffs BD  </a:t>
            </a:r>
            <a:r>
              <a:rPr lang="en-GB" dirty="0" err="1"/>
              <a:t>Accuhaler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Use an MDI and spacer in children who are unable to use a dry powder device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55415215-FF81-0999-7616-C0E69E6C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7475"/>
            <a:ext cx="432276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>
            <a:extLst>
              <a:ext uri="{FF2B5EF4-FFF2-40B4-BE49-F238E27FC236}">
                <a16:creationId xmlns:a16="http://schemas.microsoft.com/office/drawing/2014/main" id="{8147B488-AF02-C304-E026-BDC587B1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411538"/>
            <a:ext cx="40528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>
            <a:extLst>
              <a:ext uri="{FF2B5EF4-FFF2-40B4-BE49-F238E27FC236}">
                <a16:creationId xmlns:a16="http://schemas.microsoft.com/office/drawing/2014/main" id="{A7290275-6089-896E-7D75-74877210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29845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>
            <a:extLst>
              <a:ext uri="{FF2B5EF4-FFF2-40B4-BE49-F238E27FC236}">
                <a16:creationId xmlns:a16="http://schemas.microsoft.com/office/drawing/2014/main" id="{93AD0A30-F6FF-B1E0-907D-3BDD233F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1514475"/>
            <a:ext cx="306228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>
            <a:extLst>
              <a:ext uri="{FF2B5EF4-FFF2-40B4-BE49-F238E27FC236}">
                <a16:creationId xmlns:a16="http://schemas.microsoft.com/office/drawing/2014/main" id="{C2A0C389-41B8-1D29-D9B0-AD3FD102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188913"/>
            <a:ext cx="6794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>
            <a:extLst>
              <a:ext uri="{FF2B5EF4-FFF2-40B4-BE49-F238E27FC236}">
                <a16:creationId xmlns:a16="http://schemas.microsoft.com/office/drawing/2014/main" id="{CABE0091-DAE7-26E7-3A4A-FAAD2353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573463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>
            <a:extLst>
              <a:ext uri="{FF2B5EF4-FFF2-40B4-BE49-F238E27FC236}">
                <a16:creationId xmlns:a16="http://schemas.microsoft.com/office/drawing/2014/main" id="{B7B62A6C-C0F9-64AC-5339-5B75C1C9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" y="3714750"/>
            <a:ext cx="21605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>
            <a:extLst>
              <a:ext uri="{FF2B5EF4-FFF2-40B4-BE49-F238E27FC236}">
                <a16:creationId xmlns:a16="http://schemas.microsoft.com/office/drawing/2014/main" id="{D884C114-3D1F-CBCC-FE1D-5C93CDBB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2347913"/>
            <a:ext cx="16398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73A1F73-B093-7C21-6787-4DE70DD96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3797" name="TextBox 8">
            <a:extLst>
              <a:ext uri="{FF2B5EF4-FFF2-40B4-BE49-F238E27FC236}">
                <a16:creationId xmlns:a16="http://schemas.microsoft.com/office/drawing/2014/main" id="{21546030-841B-843F-063C-1188E4DCC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44500"/>
            <a:ext cx="337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 b="1"/>
              <a:t>Trial of Treatment:  12+ years</a:t>
            </a:r>
          </a:p>
        </p:txBody>
      </p:sp>
      <p:pic>
        <p:nvPicPr>
          <p:cNvPr id="33798" name="Picture 4">
            <a:extLst>
              <a:ext uri="{FF2B5EF4-FFF2-40B4-BE49-F238E27FC236}">
                <a16:creationId xmlns:a16="http://schemas.microsoft.com/office/drawing/2014/main" id="{86D40002-51CD-3411-AE68-2BD851A8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122363"/>
            <a:ext cx="82740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DAE7F-2454-80E4-164C-E6EBA779E0CD}"/>
              </a:ext>
            </a:extLst>
          </p:cNvPr>
          <p:cNvSpPr txBox="1"/>
          <p:nvPr/>
        </p:nvSpPr>
        <p:spPr>
          <a:xfrm>
            <a:off x="1011238" y="3284538"/>
            <a:ext cx="7921625" cy="2308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Recommended dose of MART: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Symbicort </a:t>
            </a:r>
            <a:r>
              <a:rPr lang="en-GB" dirty="0" err="1"/>
              <a:t>Turbohaler</a:t>
            </a:r>
            <a:r>
              <a:rPr lang="en-GB" dirty="0"/>
              <a:t> 100/6 1 puff BD, with up to 6 extra puffs for symptoms relief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Symbicort MDI 100/3 with mouthpiece spacer 2 puffs BD with 12 extra puffs for symptom relief for those unable to use a DPI</a:t>
            </a:r>
          </a:p>
          <a:p>
            <a:pPr>
              <a:defRPr/>
            </a:pPr>
            <a:r>
              <a:rPr lang="en-GB" b="1" dirty="0"/>
              <a:t>Recommended dose of Symbicort Reliever Therapy (SRT):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Symbicort </a:t>
            </a:r>
            <a:r>
              <a:rPr lang="en-GB" dirty="0" err="1"/>
              <a:t>Turbohaler</a:t>
            </a:r>
            <a:r>
              <a:rPr lang="en-GB" dirty="0"/>
              <a:t> 200/6 1 puff as needed for symptoms relief with a maximum daily dose of 8 puffs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313FB0ED-0B8F-8F96-A598-CAD00150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73150"/>
            <a:ext cx="29400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>
            <a:extLst>
              <a:ext uri="{FF2B5EF4-FFF2-40B4-BE49-F238E27FC236}">
                <a16:creationId xmlns:a16="http://schemas.microsoft.com/office/drawing/2014/main" id="{A9A5E2E1-83C4-F60A-685D-4370D0CE1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9">
            <a:extLst>
              <a:ext uri="{FF2B5EF4-FFF2-40B4-BE49-F238E27FC236}">
                <a16:creationId xmlns:a16="http://schemas.microsoft.com/office/drawing/2014/main" id="{2E085C19-7661-5CD7-A102-314081407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922463"/>
            <a:ext cx="18002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833FBD-0A85-00BB-76D1-4CA08FC4CFFE}"/>
              </a:ext>
            </a:extLst>
          </p:cNvPr>
          <p:cNvSpPr txBox="1"/>
          <p:nvPr/>
        </p:nvSpPr>
        <p:spPr>
          <a:xfrm>
            <a:off x="5170488" y="1644650"/>
            <a:ext cx="4035425" cy="3692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/>
              <a:t>Key features: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Only Symbicort is licensed for SRT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One inhaler only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Easy to use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Straight forward regime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Step-up or step-down treatment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Dose counter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Better for the environment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Evidence based treatment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Less exacerbations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Less hospitalisations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Less deaths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20E4-B689-3F26-F561-7B4ECBC17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0D235-18DD-00C3-62FE-0A6898AA5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84DCD44B-5262-821C-1F0C-59827F05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5088"/>
            <a:ext cx="42672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88BA16-7072-6F9A-A2A3-05231706A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09600"/>
            <a:ext cx="5791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bIns="0"/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sz="2800" b="1" dirty="0">
                <a:latin typeface="Arial"/>
                <a:ea typeface="+mj-ea"/>
                <a:cs typeface="Arial"/>
              </a:rPr>
              <a:t>Content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AD930F2E-14CB-4073-AF76-428DD811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628775"/>
            <a:ext cx="82645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altLang="en-US" sz="2200"/>
              <a:t>National Bundle of Care for Children and Young People with Asthma</a:t>
            </a:r>
          </a:p>
          <a:p>
            <a:pPr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altLang="en-US" sz="2200"/>
              <a:t>Diagnosis of asthma in CYP</a:t>
            </a:r>
          </a:p>
          <a:p>
            <a:pPr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altLang="en-US" sz="2200"/>
              <a:t>Wessex Asthma Guidelines 6-11 (paediatric)</a:t>
            </a:r>
          </a:p>
          <a:p>
            <a:pPr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altLang="en-US" sz="2200"/>
              <a:t>Wessex Asthma Guidelines 12+ (adolescents)</a:t>
            </a:r>
          </a:p>
          <a:p>
            <a:pPr eaLnBrk="1" hangingPunct="1">
              <a:lnSpc>
                <a:spcPct val="80000"/>
              </a:lnSpc>
              <a:spcAft>
                <a:spcPts val="1400"/>
              </a:spcAft>
              <a:buFont typeface="Wingdings" panose="05000000000000000000" pitchFamily="2" charset="2"/>
              <a:buChar char="v"/>
            </a:pPr>
            <a:endParaRPr lang="en-GB" altLang="en-US" sz="2200">
              <a:solidFill>
                <a:srgbClr val="515E63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97205D3D-A519-BA63-6CBD-547AA3907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>
            <a:extLst>
              <a:ext uri="{FF2B5EF4-FFF2-40B4-BE49-F238E27FC236}">
                <a16:creationId xmlns:a16="http://schemas.microsoft.com/office/drawing/2014/main" id="{A9A6315D-BAC3-B99A-98CC-EBD0302E2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50863"/>
            <a:ext cx="72072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5EF9-07DC-E424-333D-575CDD1B2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5F37A607-ADD9-E793-BC99-39A100F2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55813"/>
            <a:ext cx="87709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A86013D9-B278-FDF0-C675-047DFA9F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>
            <a:extLst>
              <a:ext uri="{FF2B5EF4-FFF2-40B4-BE49-F238E27FC236}">
                <a16:creationId xmlns:a16="http://schemas.microsoft.com/office/drawing/2014/main" id="{2E0A6E7E-DA30-F414-0ADB-795E3E006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24400"/>
            <a:ext cx="7732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Separate ICS and saba regime are not recommended in this age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Start with MART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SRT for those with very mild disease</a:t>
            </a:r>
          </a:p>
        </p:txBody>
      </p:sp>
      <p:sp>
        <p:nvSpPr>
          <p:cNvPr id="38918" name="TextBox 2">
            <a:extLst>
              <a:ext uri="{FF2B5EF4-FFF2-40B4-BE49-F238E27FC236}">
                <a16:creationId xmlns:a16="http://schemas.microsoft.com/office/drawing/2014/main" id="{EBF1C409-8F0D-4FEC-046F-B95EEA513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44500"/>
            <a:ext cx="72072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FAC4D913-1083-1AFD-63D5-542BFC2B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8275"/>
            <a:ext cx="4194175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B650-E74D-A921-4251-3BE06C897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363" y="3463925"/>
            <a:ext cx="8423275" cy="23876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						</a:t>
            </a:r>
            <a:r>
              <a:rPr lang="en-GB" b="1" dirty="0"/>
              <a:t>Annual Asthma Reviews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- </a:t>
            </a:r>
            <a:r>
              <a:rPr lang="en-GB" dirty="0"/>
              <a:t>Face to face asthma reviews for children yearly or more frequently if needed</a:t>
            </a:r>
            <a:br>
              <a:rPr lang="en-GB" dirty="0"/>
            </a:br>
            <a:r>
              <a:rPr lang="en-GB" dirty="0"/>
              <a:t>- Review treatment/symptoms/expectations</a:t>
            </a:r>
            <a:br>
              <a:rPr lang="en-GB" dirty="0"/>
            </a:br>
            <a:r>
              <a:rPr lang="en-GB" dirty="0"/>
              <a:t>- Check Asthma Control Test Score</a:t>
            </a:r>
            <a:br>
              <a:rPr lang="en-GB" dirty="0"/>
            </a:br>
            <a:r>
              <a:rPr lang="en-GB" dirty="0"/>
              <a:t>- Triggers – indoor and outdoor air pollution</a:t>
            </a:r>
            <a:br>
              <a:rPr lang="en-GB" dirty="0"/>
            </a:br>
            <a:r>
              <a:rPr lang="en-GB" dirty="0"/>
              <a:t>- Check adherence/inhaler technique at every visit</a:t>
            </a:r>
            <a:br>
              <a:rPr lang="en-GB" dirty="0"/>
            </a:br>
            <a:r>
              <a:rPr lang="en-GB" dirty="0"/>
              <a:t>- Check diagnosis</a:t>
            </a:r>
            <a:br>
              <a:rPr lang="en-GB" dirty="0"/>
            </a:br>
            <a:r>
              <a:rPr lang="en-GB" dirty="0"/>
              <a:t>- Education</a:t>
            </a:r>
            <a:br>
              <a:rPr lang="en-GB" dirty="0"/>
            </a:br>
            <a:r>
              <a:rPr lang="en-GB" dirty="0"/>
              <a:t>- Asthma plan – for school and home</a:t>
            </a:r>
            <a:br>
              <a:rPr lang="en-GB" dirty="0"/>
            </a:br>
            <a:r>
              <a:rPr lang="en-GB" dirty="0">
                <a:hlinkClick r:id="rId2"/>
              </a:rPr>
              <a:t>Digital Health Passport | Digital Health Passport</a:t>
            </a:r>
            <a:br>
              <a:rPr lang="en-GB" dirty="0"/>
            </a:br>
            <a:r>
              <a:rPr lang="en-GB" dirty="0">
                <a:hlinkClick r:id="rId3"/>
              </a:rPr>
              <a:t>Fit to care | Primary Care Respiratory Society (pcrs-uk.org)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5DE7942E-A412-407B-39B9-40FEDD85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87338"/>
            <a:ext cx="394811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54CBAB47-6971-96F2-2D83-22C06CAD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096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515E63"/>
                </a:solidFill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372B3AF1-476C-83DA-3A21-15E47D276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30" y="1600101"/>
            <a:ext cx="7881565" cy="3845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60000"/>
          <a:lstStyle>
            <a:lvl1pPr marL="342900" indent="-341313" defTabSz="4572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marL="1587" indent="0" eaLnBrk="1" hangingPunct="1">
              <a:spcAft>
                <a:spcPts val="1400"/>
              </a:spcAft>
              <a:defRPr/>
            </a:pPr>
            <a:r>
              <a:rPr lang="en-GB" sz="1800" b="1" dirty="0">
                <a:solidFill>
                  <a:srgbClr val="515E63"/>
                </a:solidFill>
                <a:hlinkClick r:id="rId3"/>
              </a:rPr>
              <a:t>Emma.ray@uhs.nhs.uk</a:t>
            </a:r>
            <a:endParaRPr lang="en-GB" sz="1800" b="1" dirty="0">
              <a:solidFill>
                <a:srgbClr val="515E63"/>
              </a:solidFill>
            </a:endParaRPr>
          </a:p>
          <a:p>
            <a:pPr marL="1587" indent="0" eaLnBrk="1" hangingPunct="1">
              <a:spcAft>
                <a:spcPts val="1400"/>
              </a:spcAft>
              <a:defRPr/>
            </a:pPr>
            <a:r>
              <a:rPr lang="en-GB" sz="1800" b="1" dirty="0">
                <a:solidFill>
                  <a:srgbClr val="515E63"/>
                </a:solidFill>
              </a:rPr>
              <a:t>Training on:</a:t>
            </a:r>
          </a:p>
          <a:p>
            <a:pPr marL="1587" indent="0" eaLnBrk="1" hangingPunct="1">
              <a:spcAft>
                <a:spcPts val="1400"/>
              </a:spcAft>
              <a:defRPr/>
            </a:pPr>
            <a:r>
              <a:rPr lang="en-GB" sz="1800" dirty="0">
                <a:solidFill>
                  <a:srgbClr val="515E63"/>
                </a:solidFill>
              </a:rPr>
              <a:t>Spirometry</a:t>
            </a:r>
          </a:p>
          <a:p>
            <a:pPr marL="1587" indent="0" eaLnBrk="1" hangingPunct="1">
              <a:spcAft>
                <a:spcPts val="1400"/>
              </a:spcAft>
              <a:defRPr/>
            </a:pPr>
            <a:r>
              <a:rPr lang="en-GB" sz="1800" dirty="0">
                <a:solidFill>
                  <a:srgbClr val="515E63"/>
                </a:solidFill>
              </a:rPr>
              <a:t>Asthma medications/guidelines</a:t>
            </a:r>
          </a:p>
          <a:p>
            <a:pPr marL="1587" indent="0" eaLnBrk="1" hangingPunct="1">
              <a:spcAft>
                <a:spcPts val="1400"/>
              </a:spcAft>
              <a:defRPr/>
            </a:pPr>
            <a:r>
              <a:rPr lang="en-GB" sz="1800" dirty="0">
                <a:solidFill>
                  <a:srgbClr val="515E63"/>
                </a:solidFill>
              </a:rPr>
              <a:t>Asthma management</a:t>
            </a:r>
          </a:p>
          <a:p>
            <a:pPr marL="1587" indent="0" eaLnBrk="1" hangingPunct="1">
              <a:spcAft>
                <a:spcPts val="1400"/>
              </a:spcAft>
              <a:defRPr/>
            </a:pPr>
            <a:r>
              <a:rPr lang="en-GB" sz="1800" b="1" dirty="0">
                <a:solidFill>
                  <a:srgbClr val="515E63"/>
                </a:solidFill>
              </a:rPr>
              <a:t>Provision of:</a:t>
            </a:r>
          </a:p>
          <a:p>
            <a:pPr marL="1587" indent="0" eaLnBrk="1" hangingPunct="1">
              <a:spcAft>
                <a:spcPts val="1400"/>
              </a:spcAft>
              <a:defRPr/>
            </a:pPr>
            <a:r>
              <a:rPr lang="en-GB" sz="1800" dirty="0">
                <a:solidFill>
                  <a:srgbClr val="515E63"/>
                </a:solidFill>
              </a:rPr>
              <a:t>Mentorship</a:t>
            </a:r>
          </a:p>
          <a:p>
            <a:pPr marL="1587" indent="0" eaLnBrk="1" hangingPunct="1">
              <a:spcAft>
                <a:spcPts val="1400"/>
              </a:spcAft>
              <a:defRPr/>
            </a:pPr>
            <a:r>
              <a:rPr lang="en-GB" sz="1800" dirty="0">
                <a:solidFill>
                  <a:srgbClr val="515E63"/>
                </a:solidFill>
              </a:rPr>
              <a:t>Individual/group training</a:t>
            </a:r>
          </a:p>
          <a:p>
            <a:pPr marL="1587" indent="0" eaLnBrk="1" hangingPunct="1">
              <a:spcAft>
                <a:spcPts val="1400"/>
              </a:spcAft>
              <a:defRPr/>
            </a:pPr>
            <a:endParaRPr lang="en-GB" sz="1800" b="1" dirty="0">
              <a:solidFill>
                <a:srgbClr val="515E63"/>
              </a:solidFill>
            </a:endParaRPr>
          </a:p>
          <a:p>
            <a:pPr marL="1587" indent="0" eaLnBrk="1" hangingPunct="1">
              <a:spcAft>
                <a:spcPts val="1400"/>
              </a:spcAft>
              <a:defRPr/>
            </a:pPr>
            <a:endParaRPr lang="en-GB" sz="1800" b="1" dirty="0">
              <a:solidFill>
                <a:srgbClr val="515E63"/>
              </a:solidFill>
            </a:endParaRPr>
          </a:p>
          <a:p>
            <a:pPr marL="1587" indent="0" eaLnBrk="1" hangingPunct="1">
              <a:spcAft>
                <a:spcPts val="1400"/>
              </a:spcAft>
              <a:defRPr/>
            </a:pPr>
            <a:endParaRPr lang="en-GB" sz="1600" dirty="0">
              <a:solidFill>
                <a:srgbClr val="8B9EA5"/>
              </a:solidFill>
            </a:endParaRPr>
          </a:p>
        </p:txBody>
      </p:sp>
      <p:pic>
        <p:nvPicPr>
          <p:cNvPr id="41989" name="Picture 1" descr="main-footer2.jpg">
            <a:extLst>
              <a:ext uri="{FF2B5EF4-FFF2-40B4-BE49-F238E27FC236}">
                <a16:creationId xmlns:a16="http://schemas.microsoft.com/office/drawing/2014/main" id="{5A7AAAAF-75B2-3443-B3DC-65D462162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>
            <a:extLst>
              <a:ext uri="{FF2B5EF4-FFF2-40B4-BE49-F238E27FC236}">
                <a16:creationId xmlns:a16="http://schemas.microsoft.com/office/drawing/2014/main" id="{BBE15543-3354-8C27-92E1-22DEAB4D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3784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>
                <a:hlinkClick r:id="rId5"/>
              </a:rPr>
              <a:t>Asthma (Children and young people) - elearning for healthcare (e-lfh.org.uk)</a:t>
            </a:r>
            <a:endParaRPr lang="en-GB" alt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4AC159-4852-75CE-4475-3B6933C7C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889000"/>
            <a:ext cx="8385175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bIns="0"/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sz="2800" b="1" dirty="0">
                <a:latin typeface="Arial"/>
                <a:ea typeface="+mj-ea"/>
                <a:cs typeface="Arial"/>
              </a:rPr>
              <a:t>National Bundle of Care for CYP</a:t>
            </a:r>
          </a:p>
          <a:p>
            <a:pPr defTabSz="457200" eaLnBrk="1" fontAlgn="auto" hangingPunct="1">
              <a:spcAft>
                <a:spcPts val="0"/>
              </a:spcAft>
              <a:defRPr/>
            </a:pPr>
            <a:endParaRPr lang="en-GB" sz="3200" b="1" dirty="0">
              <a:latin typeface="Arial"/>
              <a:ea typeface="+mj-ea"/>
              <a:cs typeface="Arial"/>
            </a:endParaRPr>
          </a:p>
          <a:p>
            <a:pPr defTabSz="457200" eaLnBrk="1" fontAlgn="auto" hangingPunct="1">
              <a:spcAft>
                <a:spcPts val="0"/>
              </a:spcAft>
              <a:defRPr/>
            </a:pPr>
            <a:endParaRPr lang="en-GB" sz="3200" b="1" dirty="0">
              <a:latin typeface="Arial"/>
              <a:ea typeface="+mj-ea"/>
              <a:cs typeface="Arial"/>
            </a:endParaRPr>
          </a:p>
          <a:p>
            <a:pPr defTabSz="457200" eaLnBrk="1" fontAlgn="auto" hangingPunct="1">
              <a:spcAft>
                <a:spcPts val="0"/>
              </a:spcAft>
              <a:defRPr/>
            </a:pPr>
            <a:endParaRPr lang="en-GB" sz="3200" b="1" dirty="0">
              <a:latin typeface="Arial"/>
              <a:ea typeface="+mj-ea"/>
              <a:cs typeface="Arial"/>
            </a:endParaRPr>
          </a:p>
          <a:p>
            <a:pPr defTabSz="457200" eaLnBrk="1" fontAlgn="auto" hangingPunct="1">
              <a:spcAft>
                <a:spcPts val="0"/>
              </a:spcAft>
              <a:defRPr/>
            </a:pPr>
            <a:endParaRPr lang="en-GB" sz="3200" b="1" dirty="0">
              <a:latin typeface="Arial"/>
              <a:ea typeface="+mj-ea"/>
              <a:cs typeface="Arial"/>
            </a:endParaRPr>
          </a:p>
        </p:txBody>
      </p:sp>
      <p:sp>
        <p:nvSpPr>
          <p:cNvPr id="11267" name="Content Placeholder 19">
            <a:extLst>
              <a:ext uri="{FF2B5EF4-FFF2-40B4-BE49-F238E27FC236}">
                <a16:creationId xmlns:a16="http://schemas.microsoft.com/office/drawing/2014/main" id="{18E51CEC-7DC5-EAD7-DEFF-5024C1653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614488"/>
            <a:ext cx="8658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40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NHS long term plan – respiratory priorities 2019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Improve care and outcomes for CYP with asthma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Hampshire and Isle of Wight region – Professor Gary Connett and Emma Ray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40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pic>
        <p:nvPicPr>
          <p:cNvPr id="11268" name="Picture 6" descr="A blue map with black text&#10;&#10;Description automatically generated">
            <a:extLst>
              <a:ext uri="{FF2B5EF4-FFF2-40B4-BE49-F238E27FC236}">
                <a16:creationId xmlns:a16="http://schemas.microsoft.com/office/drawing/2014/main" id="{CBFD3A10-1F24-A6DC-D7AE-E88C0251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5875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>
            <a:extLst>
              <a:ext uri="{FF2B5EF4-FFF2-40B4-BE49-F238E27FC236}">
                <a16:creationId xmlns:a16="http://schemas.microsoft.com/office/drawing/2014/main" id="{A89D3375-823D-BC3C-7B91-A0508193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644900"/>
            <a:ext cx="38592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837F9B9D-E542-14E5-779C-B2563733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3"/>
            <a:ext cx="6192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6F35-5C86-116F-9DDF-DB07A2C6B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DA995-B5DF-783F-32B9-BE2696CAC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DA47B5D8-A9A4-9C24-606A-349B9F0F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DBAC-7D6E-626F-A986-0EEBA3CB3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E9C40-D645-0AC5-7D10-39DEE9F1A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8FB303F7-1A5F-2DAD-23F7-94DC2FDE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2863"/>
            <a:ext cx="9085262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04E7CFD6-1382-050F-7E6C-13D078E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57213"/>
            <a:ext cx="82804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>
            <a:extLst>
              <a:ext uri="{FF2B5EF4-FFF2-40B4-BE49-F238E27FC236}">
                <a16:creationId xmlns:a16="http://schemas.microsoft.com/office/drawing/2014/main" id="{242323CC-7106-4ED9-2C1D-08ADC213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935288"/>
            <a:ext cx="82804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2">
            <a:extLst>
              <a:ext uri="{FF2B5EF4-FFF2-40B4-BE49-F238E27FC236}">
                <a16:creationId xmlns:a16="http://schemas.microsoft.com/office/drawing/2014/main" id="{038E1175-9E76-4817-4A99-F56814D6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889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/>
              <a:t>https://www.what0-18.nhs.uk/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60898-6F6B-4995-991D-288472BF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7881937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bIns="0"/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sz="2800" b="1" dirty="0">
                <a:latin typeface="Arial"/>
                <a:ea typeface="+mj-ea"/>
                <a:cs typeface="Arial"/>
              </a:rPr>
              <a:t>Asthma diagnosis is children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320CB3E-D3D0-AE48-4683-681711A89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468563"/>
            <a:ext cx="8097838" cy="4276725"/>
          </a:xfrm>
          <a:prstGeom prst="rect">
            <a:avLst/>
          </a:prstGeom>
          <a:noFill/>
          <a:ln>
            <a:noFill/>
          </a:ln>
        </p:spPr>
        <p:txBody>
          <a:bodyPr lIns="0" tIns="0" bIns="0"/>
          <a:lstStyle>
            <a:lvl1pPr marL="342900" indent="-341313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r>
              <a:rPr lang="en-GB" altLang="en-US" sz="2000" dirty="0"/>
              <a:t>Population based studies, in GP primary CYP reviewed </a:t>
            </a:r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Under diagnosis UK 33% (Kaur B 1998 BMJ)</a:t>
            </a:r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r>
              <a:rPr lang="en-GB" altLang="en-US" sz="2000" dirty="0"/>
              <a:t>Consequences: poor control/QOL, time off school, asthma attacks</a:t>
            </a:r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r>
              <a:rPr lang="en-GB" altLang="en-US" sz="2000" dirty="0"/>
              <a:t> </a:t>
            </a:r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Over diagnosis 20% (Cornish R 2014 BMJ Open)</a:t>
            </a:r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r>
              <a:rPr lang="en-GB" altLang="en-US" sz="2000" dirty="0"/>
              <a:t>Consequences: missed diagnosis, side effects, cost, environmental impact</a:t>
            </a:r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endParaRPr lang="en-GB" altLang="en-US" sz="2000" dirty="0"/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endParaRPr lang="en-GB" altLang="en-US" sz="2000" dirty="0"/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44487" indent="-342900" eaLnBrk="1" hangingPunct="1">
              <a:lnSpc>
                <a:spcPct val="8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endParaRPr lang="en-GB" altLang="en-US" sz="2000" dirty="0"/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endParaRPr lang="en-GB" altLang="en-US" sz="2000" dirty="0"/>
          </a:p>
          <a:p>
            <a:pPr marL="1587" indent="0" eaLnBrk="1" hangingPunct="1">
              <a:lnSpc>
                <a:spcPct val="80000"/>
              </a:lnSpc>
              <a:spcAft>
                <a:spcPts val="1400"/>
              </a:spcAft>
              <a:defRPr/>
            </a:pPr>
            <a:endParaRPr lang="fr-FR" altLang="en-US" sz="2000" dirty="0"/>
          </a:p>
        </p:txBody>
      </p:sp>
      <p:pic>
        <p:nvPicPr>
          <p:cNvPr id="19460" name="Picture 5" descr="main-footer2.jpg">
            <a:extLst>
              <a:ext uri="{FF2B5EF4-FFF2-40B4-BE49-F238E27FC236}">
                <a16:creationId xmlns:a16="http://schemas.microsoft.com/office/drawing/2014/main" id="{2C90E3C3-685A-D9E0-19EA-B053E4F34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43613"/>
            <a:ext cx="9144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78BBAFA3-1625-C427-9A01-F47775D6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547688"/>
            <a:ext cx="2316163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5733C5FF-A115-F7BD-2157-CD553A10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0350"/>
            <a:ext cx="3844925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>
            <a:extLst>
              <a:ext uri="{FF2B5EF4-FFF2-40B4-BE49-F238E27FC236}">
                <a16:creationId xmlns:a16="http://schemas.microsoft.com/office/drawing/2014/main" id="{89F9AA68-BB4B-8301-3D22-A3E8F4FC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74625"/>
            <a:ext cx="39354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H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26896</TotalTime>
  <Words>1346</Words>
  <Application>Microsoft Office PowerPoint</Application>
  <PresentationFormat>On-screen Show (4:3)</PresentationFormat>
  <Paragraphs>209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Geneva</vt:lpstr>
      <vt:lpstr>Times</vt:lpstr>
      <vt:lpstr>Calibri</vt:lpstr>
      <vt:lpstr>Wingdings</vt:lpstr>
      <vt:lpstr>Blank Presentation</vt:lpstr>
      <vt:lpstr>SCH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Annual Asthma Reviews  - Face to face asthma reviews for children yearly or more frequently if needed - Review treatment/symptoms/expectations - Check Asthma Control Test Score - Triggers – indoor and outdoor air pollution - Check adherence/inhaler technique at every visit - Check diagnosis - Education - Asthma plan – for school and home Digital Health Passport | Digital Health Passport Fit to care | Primary Care Respiratory Society (pcrs-uk.org) </vt:lpstr>
      <vt:lpstr>PowerPoint Presentation</vt:lpstr>
    </vt:vector>
  </TitlesOfParts>
  <Company>SOUTHAMPTON SOLENT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CLARK</dc:creator>
  <cp:lastModifiedBy>KENNEDY, Freya (NHS HAMPSHIRE AND ISLE OF WIGHT ICB - D9Y0V)</cp:lastModifiedBy>
  <cp:revision>530</cp:revision>
  <dcterms:created xsi:type="dcterms:W3CDTF">2012-08-08T20:45:08Z</dcterms:created>
  <dcterms:modified xsi:type="dcterms:W3CDTF">2024-03-25T14:10:41Z</dcterms:modified>
</cp:coreProperties>
</file>