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14570729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Fudge (RRE) MPFT" userId="91950e26-df00-489b-a6be-f8ea89ef7120" providerId="ADAL" clId="{119FDB4F-15F2-4AAD-8607-E62E95ACEE89}"/>
    <pc:docChg chg="custSel modSld">
      <pc:chgData name="Deborah Fudge (RRE) MPFT" userId="91950e26-df00-489b-a6be-f8ea89ef7120" providerId="ADAL" clId="{119FDB4F-15F2-4AAD-8607-E62E95ACEE89}" dt="2024-02-27T15:21:31.030" v="880" actId="20577"/>
      <pc:docMkLst>
        <pc:docMk/>
      </pc:docMkLst>
      <pc:sldChg chg="modSp mod">
        <pc:chgData name="Deborah Fudge (RRE) MPFT" userId="91950e26-df00-489b-a6be-f8ea89ef7120" providerId="ADAL" clId="{119FDB4F-15F2-4AAD-8607-E62E95ACEE89}" dt="2024-02-27T15:21:31.030" v="880" actId="20577"/>
        <pc:sldMkLst>
          <pc:docMk/>
          <pc:sldMk cId="1121201112" sldId="2145707294"/>
        </pc:sldMkLst>
        <pc:spChg chg="mod">
          <ac:chgData name="Deborah Fudge (RRE) MPFT" userId="91950e26-df00-489b-a6be-f8ea89ef7120" providerId="ADAL" clId="{119FDB4F-15F2-4AAD-8607-E62E95ACEE89}" dt="2024-02-27T13:43:57.632" v="226" actId="20577"/>
          <ac:spMkLst>
            <pc:docMk/>
            <pc:sldMk cId="1121201112" sldId="2145707294"/>
            <ac:spMk id="2" creationId="{4312967F-F780-C9B6-617E-EB264980B1A3}"/>
          </ac:spMkLst>
        </pc:spChg>
        <pc:spChg chg="mod">
          <ac:chgData name="Deborah Fudge (RRE) MPFT" userId="91950e26-df00-489b-a6be-f8ea89ef7120" providerId="ADAL" clId="{119FDB4F-15F2-4AAD-8607-E62E95ACEE89}" dt="2024-02-27T15:21:31.030" v="880" actId="20577"/>
          <ac:spMkLst>
            <pc:docMk/>
            <pc:sldMk cId="1121201112" sldId="2145707294"/>
            <ac:spMk id="29" creationId="{4A3914C1-0B2B-388E-47F5-9D8EC66DFDD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3B25-88B5-7DDF-8843-EC94E7B719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276280-F04A-4D5E-AB66-A855C13372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5F353F-CB8A-1FDD-625F-F96431869443}"/>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5" name="Footer Placeholder 4">
            <a:extLst>
              <a:ext uri="{FF2B5EF4-FFF2-40B4-BE49-F238E27FC236}">
                <a16:creationId xmlns:a16="http://schemas.microsoft.com/office/drawing/2014/main" id="{41336830-DCFA-E70E-8165-BA2F6AC617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8D105-689F-8A8C-5905-83E0F52CB0D7}"/>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55135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96275-694E-2500-696E-09709A6599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42962A-1A6D-C919-ADC5-1A3E991018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DF43D9-6828-C493-9DD4-30778EDCA26E}"/>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5" name="Footer Placeholder 4">
            <a:extLst>
              <a:ext uri="{FF2B5EF4-FFF2-40B4-BE49-F238E27FC236}">
                <a16:creationId xmlns:a16="http://schemas.microsoft.com/office/drawing/2014/main" id="{949F17FA-F6E5-1328-77A1-58B9C37A43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4A0BB2-0C95-98D9-9236-22B348122A5F}"/>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178337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10AE21-60F2-F879-856A-CDECC6227D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851641-145A-9AD7-3EE2-3A522A3B01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576BAA-E03F-A905-B48A-E916201017AC}"/>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5" name="Footer Placeholder 4">
            <a:extLst>
              <a:ext uri="{FF2B5EF4-FFF2-40B4-BE49-F238E27FC236}">
                <a16:creationId xmlns:a16="http://schemas.microsoft.com/office/drawing/2014/main" id="{3F63D92D-EB34-C5BE-C928-749716D9D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D569B1-CF43-554E-B0CB-B8FE69D9369B}"/>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348128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7CDEC-53D1-0981-05E5-BEA628285E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C980F1-411A-D0A5-59F2-2C52E3852C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0C786D-CBAE-4C8B-41BF-3B9DABA3722D}"/>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5" name="Footer Placeholder 4">
            <a:extLst>
              <a:ext uri="{FF2B5EF4-FFF2-40B4-BE49-F238E27FC236}">
                <a16:creationId xmlns:a16="http://schemas.microsoft.com/office/drawing/2014/main" id="{9E8E4060-A543-624A-F5C1-B23E77D2C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4ECE41-93DD-E1F1-E776-CD4DF43C7452}"/>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1282825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BC88-92B6-1598-F818-BB1230D36A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FB2B40-9892-6D09-D521-3A247C9DC6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A6249A-5C6E-9810-C315-DCFC715044C9}"/>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5" name="Footer Placeholder 4">
            <a:extLst>
              <a:ext uri="{FF2B5EF4-FFF2-40B4-BE49-F238E27FC236}">
                <a16:creationId xmlns:a16="http://schemas.microsoft.com/office/drawing/2014/main" id="{401CF04C-4369-058F-EF48-3FB01C7877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AF618F-3BF5-419F-8245-2359E24EF4A3}"/>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296825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40658-0C8A-6793-7017-5C41736130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6986C1-7A65-B58A-B56B-6DA4B1C4C6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678D23-5625-65C7-707D-5692B7DA5A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2D6771-D8DD-3D6E-78A7-F2EB18C6100D}"/>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6" name="Footer Placeholder 5">
            <a:extLst>
              <a:ext uri="{FF2B5EF4-FFF2-40B4-BE49-F238E27FC236}">
                <a16:creationId xmlns:a16="http://schemas.microsoft.com/office/drawing/2014/main" id="{3F68F08A-C805-486E-C621-B300A482A5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F3E24F-EC27-6751-D19A-96496DF225A5}"/>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4776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27B8-E1B9-A950-4E01-07BAEA0E79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D1FF22-C677-CFF0-B2F4-0427C03934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38BF7F-89CC-1FFB-249D-77E4DBDAE5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32BFDE6-A8CB-068D-1503-5249CD2219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9C7B11-B9E1-826F-4F4F-2322D65BF2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46D364-DFB5-8653-2C8F-0F80DA76309E}"/>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8" name="Footer Placeholder 7">
            <a:extLst>
              <a:ext uri="{FF2B5EF4-FFF2-40B4-BE49-F238E27FC236}">
                <a16:creationId xmlns:a16="http://schemas.microsoft.com/office/drawing/2014/main" id="{EB076307-E4AD-D672-1DC6-A128751CA1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9C4359-3C2B-61C5-8FFD-A70D0DF6E95E}"/>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364768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25D53-4541-1F31-B71E-447538BF9B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608E77D-550B-3C25-C5DE-26DC85AEFBDE}"/>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4" name="Footer Placeholder 3">
            <a:extLst>
              <a:ext uri="{FF2B5EF4-FFF2-40B4-BE49-F238E27FC236}">
                <a16:creationId xmlns:a16="http://schemas.microsoft.com/office/drawing/2014/main" id="{EBD3742F-913C-917A-16E5-132DC33076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3F0175-A4CF-9F6A-01C1-0FC08BCA3A85}"/>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367101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E21391-8B89-C358-DD0F-D7F12D36D97F}"/>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3" name="Footer Placeholder 2">
            <a:extLst>
              <a:ext uri="{FF2B5EF4-FFF2-40B4-BE49-F238E27FC236}">
                <a16:creationId xmlns:a16="http://schemas.microsoft.com/office/drawing/2014/main" id="{60251268-51B6-077C-D455-84C36C3F64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1CF242C-ED45-D8C3-9978-5014E802569B}"/>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1824877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46366-4E8D-D671-8E5F-076AEC2EA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B7042B-A8EC-72F3-D282-EC78DD29E7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863D39-2B1B-A39A-8566-D1699E069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41EA3F-013D-66E0-BCB6-7E07F6280637}"/>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6" name="Footer Placeholder 5">
            <a:extLst>
              <a:ext uri="{FF2B5EF4-FFF2-40B4-BE49-F238E27FC236}">
                <a16:creationId xmlns:a16="http://schemas.microsoft.com/office/drawing/2014/main" id="{19A2A74B-4F16-1CCF-78D3-A2A343DD54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BB9BC5-C920-801B-7E36-3FDDD583D6B1}"/>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290303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F0F9-B78E-D09D-8C40-1800BF1DA0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F5D31EC-B2B5-5F1C-7822-D656F1CA48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90B2EA-0BE4-5223-67ED-A0A471C2F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CB7FBF-9445-ABC6-FDB8-04AA1D1E152F}"/>
              </a:ext>
            </a:extLst>
          </p:cNvPr>
          <p:cNvSpPr>
            <a:spLocks noGrp="1"/>
          </p:cNvSpPr>
          <p:nvPr>
            <p:ph type="dt" sz="half" idx="10"/>
          </p:nvPr>
        </p:nvSpPr>
        <p:spPr/>
        <p:txBody>
          <a:bodyPr/>
          <a:lstStyle/>
          <a:p>
            <a:fld id="{AFE678BE-DAAF-4105-B0E8-C97C9754D3C4}" type="datetimeFigureOut">
              <a:rPr lang="en-GB" smtClean="0"/>
              <a:t>27/02/2024</a:t>
            </a:fld>
            <a:endParaRPr lang="en-GB"/>
          </a:p>
        </p:txBody>
      </p:sp>
      <p:sp>
        <p:nvSpPr>
          <p:cNvPr id="6" name="Footer Placeholder 5">
            <a:extLst>
              <a:ext uri="{FF2B5EF4-FFF2-40B4-BE49-F238E27FC236}">
                <a16:creationId xmlns:a16="http://schemas.microsoft.com/office/drawing/2014/main" id="{6B048AD2-95DC-45E3-93A8-A7313E54EF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940396-694F-DD4C-6971-6CB29157664A}"/>
              </a:ext>
            </a:extLst>
          </p:cNvPr>
          <p:cNvSpPr>
            <a:spLocks noGrp="1"/>
          </p:cNvSpPr>
          <p:nvPr>
            <p:ph type="sldNum" sz="quarter" idx="12"/>
          </p:nvPr>
        </p:nvSpPr>
        <p:spPr/>
        <p:txBody>
          <a:bodyPr/>
          <a:lstStyle/>
          <a:p>
            <a:fld id="{719EE757-0184-4E0D-A762-7B9C5195A987}" type="slidenum">
              <a:rPr lang="en-GB" smtClean="0"/>
              <a:t>‹#›</a:t>
            </a:fld>
            <a:endParaRPr lang="en-GB"/>
          </a:p>
        </p:txBody>
      </p:sp>
    </p:spTree>
    <p:extLst>
      <p:ext uri="{BB962C8B-B14F-4D97-AF65-F5344CB8AC3E}">
        <p14:creationId xmlns:p14="http://schemas.microsoft.com/office/powerpoint/2010/main" val="8890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0C8617-419C-1280-6AF9-C048F1EE3A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981030-1223-4D48-44CF-889A3F5655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D8A00B-5400-FF2C-E4DA-D185FF5B1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678BE-DAAF-4105-B0E8-C97C9754D3C4}" type="datetimeFigureOut">
              <a:rPr lang="en-GB" smtClean="0"/>
              <a:t>27/02/2024</a:t>
            </a:fld>
            <a:endParaRPr lang="en-GB"/>
          </a:p>
        </p:txBody>
      </p:sp>
      <p:sp>
        <p:nvSpPr>
          <p:cNvPr id="5" name="Footer Placeholder 4">
            <a:extLst>
              <a:ext uri="{FF2B5EF4-FFF2-40B4-BE49-F238E27FC236}">
                <a16:creationId xmlns:a16="http://schemas.microsoft.com/office/drawing/2014/main" id="{25809344-3250-C947-C798-07CF185D96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7BDB068-1C88-9C1F-F460-35E0472E0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EE757-0184-4E0D-A762-7B9C5195A987}" type="slidenum">
              <a:rPr lang="en-GB" smtClean="0"/>
              <a:t>‹#›</a:t>
            </a:fld>
            <a:endParaRPr lang="en-GB"/>
          </a:p>
        </p:txBody>
      </p:sp>
    </p:spTree>
    <p:extLst>
      <p:ext uri="{BB962C8B-B14F-4D97-AF65-F5344CB8AC3E}">
        <p14:creationId xmlns:p14="http://schemas.microsoft.com/office/powerpoint/2010/main" val="3231867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312967F-F780-C9B6-617E-EB264980B1A3}"/>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kern="1200" dirty="0">
                <a:solidFill>
                  <a:srgbClr val="FFFFFF"/>
                </a:solidFill>
                <a:latin typeface="+mj-lt"/>
                <a:ea typeface="+mj-ea"/>
                <a:cs typeface="+mj-cs"/>
              </a:rPr>
              <a:t>Southampton GP Hepatitis C Elimination Project  </a:t>
            </a:r>
          </a:p>
        </p:txBody>
      </p:sp>
      <p:sp>
        <p:nvSpPr>
          <p:cNvPr id="29" name="TextBox 5">
            <a:extLst>
              <a:ext uri="{FF2B5EF4-FFF2-40B4-BE49-F238E27FC236}">
                <a16:creationId xmlns:a16="http://schemas.microsoft.com/office/drawing/2014/main" id="{4A3914C1-0B2B-388E-47F5-9D8EC66DFDD4}"/>
              </a:ext>
            </a:extLst>
          </p:cNvPr>
          <p:cNvSpPr txBox="1"/>
          <p:nvPr/>
        </p:nvSpPr>
        <p:spPr>
          <a:xfrm>
            <a:off x="4810259" y="282102"/>
            <a:ext cx="6915019" cy="5913425"/>
          </a:xfrm>
          <a:prstGeom prst="rect">
            <a:avLst/>
          </a:prstGeom>
        </p:spPr>
        <p:txBody>
          <a:bodyPr vert="horz" lIns="91440" tIns="45720" rIns="91440" bIns="45720" rtlCol="0" anchor="ctr">
            <a:normAutofit fontScale="77500" lnSpcReduction="20000"/>
          </a:bodyPr>
          <a:lstStyle/>
          <a:p>
            <a:pPr indent="-228600">
              <a:lnSpc>
                <a:spcPct val="90000"/>
              </a:lnSpc>
              <a:spcAft>
                <a:spcPts val="600"/>
              </a:spcAft>
              <a:buFont typeface="Arial" panose="020B0604020202020204" pitchFamily="34" charset="0"/>
              <a:buChar char="•"/>
            </a:pPr>
            <a:r>
              <a:rPr lang="en-US" sz="1600" b="1" i="0" dirty="0">
                <a:effectLst/>
              </a:rPr>
              <a:t>The GP project plan </a:t>
            </a:r>
            <a:r>
              <a:rPr lang="en-US" sz="1600" b="0" i="0" dirty="0">
                <a:effectLst/>
              </a:rPr>
              <a:t>is to identify patients registered in primary care in Southampton with a previous diagnosis of Hepatitis C but whom have not had any follow up or treatment. </a:t>
            </a:r>
          </a:p>
          <a:p>
            <a:pPr>
              <a:lnSpc>
                <a:spcPct val="90000"/>
              </a:lnSpc>
              <a:spcAft>
                <a:spcPts val="600"/>
              </a:spcAft>
            </a:pPr>
            <a:endParaRPr lang="en-US" sz="1600" b="0" i="0" dirty="0">
              <a:effectLst/>
            </a:endParaRPr>
          </a:p>
          <a:p>
            <a:pPr indent="-228600">
              <a:lnSpc>
                <a:spcPct val="90000"/>
              </a:lnSpc>
              <a:spcAft>
                <a:spcPts val="600"/>
              </a:spcAft>
              <a:buFont typeface="Arial" panose="020B0604020202020204" pitchFamily="34" charset="0"/>
              <a:buChar char="•"/>
            </a:pPr>
            <a:r>
              <a:rPr lang="en-US" sz="1600" b="1" i="0" dirty="0">
                <a:effectLst/>
              </a:rPr>
              <a:t>A large proportion of the HCV positive patients </a:t>
            </a:r>
            <a:r>
              <a:rPr lang="en-US" sz="1600" b="0" i="0" dirty="0">
                <a:effectLst/>
              </a:rPr>
              <a:t>identified in primary care will be cases where additional information has not been added to the records. These patients may have had further interventions and cleared the virus either naturally or through treatment. but their GP records have not been updated. They are still coded as Hepatitis C positive and this will be listed as an active problem.</a:t>
            </a:r>
          </a:p>
          <a:p>
            <a:pPr>
              <a:lnSpc>
                <a:spcPct val="90000"/>
              </a:lnSpc>
              <a:spcAft>
                <a:spcPts val="600"/>
              </a:spcAft>
            </a:pPr>
            <a:endParaRPr lang="en-US" sz="1600" b="1" i="0" dirty="0">
              <a:effectLst/>
            </a:endParaRPr>
          </a:p>
          <a:p>
            <a:pPr indent="-228600">
              <a:lnSpc>
                <a:spcPct val="90000"/>
              </a:lnSpc>
              <a:spcAft>
                <a:spcPts val="600"/>
              </a:spcAft>
              <a:buFont typeface="Arial" panose="020B0604020202020204" pitchFamily="34" charset="0"/>
              <a:buChar char="•"/>
            </a:pPr>
            <a:r>
              <a:rPr lang="en-US" sz="1600" b="1" i="0" dirty="0">
                <a:effectLst/>
              </a:rPr>
              <a:t>Some patients may be identified </a:t>
            </a:r>
            <a:r>
              <a:rPr lang="en-US" sz="1600" b="0" i="0" dirty="0">
                <a:effectLst/>
              </a:rPr>
              <a:t>that were lost to follow up through differing reasons. </a:t>
            </a:r>
            <a:r>
              <a:rPr lang="en-US" sz="1600" b="0" i="0">
                <a:effectLst/>
              </a:rPr>
              <a:t>These patients </a:t>
            </a:r>
            <a:r>
              <a:rPr lang="en-US" sz="1600" b="0" i="0" dirty="0">
                <a:effectLst/>
              </a:rPr>
              <a:t>may require </a:t>
            </a:r>
            <a:r>
              <a:rPr lang="en-US" sz="1600" dirty="0"/>
              <a:t>re</a:t>
            </a:r>
            <a:r>
              <a:rPr lang="en-US" sz="1600" b="0" i="0" dirty="0">
                <a:effectLst/>
              </a:rPr>
              <a:t>peat testing and </a:t>
            </a:r>
            <a:r>
              <a:rPr lang="en-US" sz="1600" dirty="0"/>
              <a:t>a referral </a:t>
            </a:r>
            <a:r>
              <a:rPr lang="en-US" sz="1600" b="0" i="0" dirty="0">
                <a:effectLst/>
              </a:rPr>
              <a:t>to secondary care. They may also require additional support through the Wessex Clinical Van service or peer support to engage with care. The project team will then update the GP records.</a:t>
            </a:r>
          </a:p>
          <a:p>
            <a:pPr indent="-228600">
              <a:lnSpc>
                <a:spcPct val="90000"/>
              </a:lnSpc>
              <a:spcAft>
                <a:spcPts val="600"/>
              </a:spcAft>
              <a:buFont typeface="Arial" panose="020B0604020202020204" pitchFamily="34" charset="0"/>
              <a:buChar char="•"/>
            </a:pPr>
            <a:endParaRPr lang="en-US" sz="1600" b="0" i="0" dirty="0">
              <a:effectLst/>
            </a:endParaRPr>
          </a:p>
          <a:p>
            <a:pPr indent="-228600">
              <a:lnSpc>
                <a:spcPct val="90000"/>
              </a:lnSpc>
              <a:spcAft>
                <a:spcPts val="600"/>
              </a:spcAft>
              <a:buFont typeface="Arial" panose="020B0604020202020204" pitchFamily="34" charset="0"/>
              <a:buChar char="•"/>
            </a:pPr>
            <a:r>
              <a:rPr lang="en-US" sz="1600" b="1" i="0" dirty="0">
                <a:effectLst/>
              </a:rPr>
              <a:t>The second part of the project  </a:t>
            </a:r>
            <a:r>
              <a:rPr lang="en-US" sz="1600" b="0" i="0" dirty="0">
                <a:effectLst/>
              </a:rPr>
              <a:t>will be to identify patients with risk factors for HCV and to arrange testing if appropriate. The testing may be offered from several sources including the van service team and through the national postal self testing option.</a:t>
            </a:r>
          </a:p>
          <a:p>
            <a:pPr indent="-228600">
              <a:lnSpc>
                <a:spcPct val="90000"/>
              </a:lnSpc>
              <a:spcAft>
                <a:spcPts val="600"/>
              </a:spcAft>
              <a:buFont typeface="Arial" panose="020B0604020202020204" pitchFamily="34" charset="0"/>
              <a:buChar char="•"/>
            </a:pPr>
            <a:endParaRPr lang="en-US" sz="1600" b="0" i="0" dirty="0">
              <a:effectLst/>
            </a:endParaRPr>
          </a:p>
          <a:p>
            <a:pPr indent="-228600">
              <a:lnSpc>
                <a:spcPct val="90000"/>
              </a:lnSpc>
              <a:spcAft>
                <a:spcPts val="600"/>
              </a:spcAft>
              <a:buFont typeface="Arial" panose="020B0604020202020204" pitchFamily="34" charset="0"/>
              <a:buChar char="•"/>
            </a:pPr>
            <a:r>
              <a:rPr lang="en-US" sz="1600" b="1" i="0" dirty="0">
                <a:effectLst/>
              </a:rPr>
              <a:t>We have had meetings with</a:t>
            </a:r>
            <a:r>
              <a:rPr lang="en-US" sz="1600" b="0" i="0" dirty="0">
                <a:effectLst/>
              </a:rPr>
              <a:t> Solent GP service, Homeless Health care  and  Living Well Partnership and t</a:t>
            </a:r>
            <a:r>
              <a:rPr lang="en-US" sz="1600" dirty="0"/>
              <a:t>hey </a:t>
            </a:r>
            <a:r>
              <a:rPr lang="en-US" sz="1600" b="0" i="0" dirty="0">
                <a:effectLst/>
              </a:rPr>
              <a:t>have agreed to work with us for this project.</a:t>
            </a:r>
          </a:p>
          <a:p>
            <a:pPr indent="-228600">
              <a:lnSpc>
                <a:spcPct val="90000"/>
              </a:lnSpc>
              <a:spcAft>
                <a:spcPts val="600"/>
              </a:spcAft>
              <a:buFont typeface="Arial" panose="020B0604020202020204" pitchFamily="34" charset="0"/>
              <a:buChar char="•"/>
            </a:pPr>
            <a:endParaRPr lang="en-US" sz="1600" b="0" i="0" dirty="0">
              <a:effectLst/>
            </a:endParaRPr>
          </a:p>
          <a:p>
            <a:pPr indent="-228600">
              <a:lnSpc>
                <a:spcPct val="90000"/>
              </a:lnSpc>
              <a:spcAft>
                <a:spcPts val="600"/>
              </a:spcAft>
              <a:buFont typeface="Arial" panose="020B0604020202020204" pitchFamily="34" charset="0"/>
              <a:buChar char="•"/>
            </a:pPr>
            <a:r>
              <a:rPr lang="en-US" sz="1600" b="1" i="0" dirty="0">
                <a:effectLst/>
              </a:rPr>
              <a:t>We have used a GP search tool supplied by MSD </a:t>
            </a:r>
            <a:r>
              <a:rPr lang="en-US" sz="1600" b="0" i="0" dirty="0">
                <a:effectLst/>
              </a:rPr>
              <a:t>(Merck Sharp &amp; Dohme (UK) Limited ) to run searches and identify those diagnosed and those with risk factors.</a:t>
            </a:r>
          </a:p>
          <a:p>
            <a:pPr indent="-228600">
              <a:lnSpc>
                <a:spcPct val="90000"/>
              </a:lnSpc>
              <a:spcAft>
                <a:spcPts val="600"/>
              </a:spcAft>
              <a:buFont typeface="Arial" panose="020B0604020202020204" pitchFamily="34" charset="0"/>
              <a:buChar char="•"/>
            </a:pPr>
            <a:endParaRPr lang="en-US" sz="1600" b="0" i="0" dirty="0">
              <a:effectLst/>
            </a:endParaRPr>
          </a:p>
          <a:p>
            <a:pPr marL="285750" indent="-228600">
              <a:lnSpc>
                <a:spcPct val="90000"/>
              </a:lnSpc>
              <a:spcAft>
                <a:spcPts val="600"/>
              </a:spcAft>
              <a:buFont typeface="Arial" panose="020B0604020202020204" pitchFamily="34" charset="0"/>
              <a:buChar char="•"/>
            </a:pPr>
            <a:r>
              <a:rPr lang="en-US" sz="1600" b="1" dirty="0"/>
              <a:t>S</a:t>
            </a:r>
            <a:r>
              <a:rPr lang="en-US" sz="1600" b="1" i="0" dirty="0">
                <a:effectLst/>
              </a:rPr>
              <a:t>imilar projects in the UK tell us </a:t>
            </a:r>
            <a:r>
              <a:rPr lang="en-US" sz="1600" b="0" i="0" dirty="0">
                <a:effectLst/>
              </a:rPr>
              <a:t>that 3-10% would be expected to be at risk and less than 0.5% would be positive. These rates will be much higher in the Homeless Health Care population. </a:t>
            </a:r>
          </a:p>
          <a:p>
            <a:pPr marL="57150">
              <a:lnSpc>
                <a:spcPct val="90000"/>
              </a:lnSpc>
              <a:spcAft>
                <a:spcPts val="600"/>
              </a:spcAft>
            </a:pPr>
            <a:endParaRPr lang="en-US" sz="1600" b="0" i="0" dirty="0">
              <a:effectLst/>
            </a:endParaRPr>
          </a:p>
          <a:p>
            <a:pPr>
              <a:lnSpc>
                <a:spcPct val="90000"/>
              </a:lnSpc>
              <a:spcAft>
                <a:spcPts val="600"/>
              </a:spcAft>
            </a:pPr>
            <a:endParaRPr lang="en-US" sz="1600" b="0" i="0" dirty="0">
              <a:effectLst/>
            </a:endParaRPr>
          </a:p>
          <a:p>
            <a:pPr>
              <a:lnSpc>
                <a:spcPct val="90000"/>
              </a:lnSpc>
              <a:spcAft>
                <a:spcPts val="600"/>
              </a:spcAft>
            </a:pPr>
            <a:r>
              <a:rPr lang="en-US" sz="1600" b="1" i="0" dirty="0">
                <a:effectLst/>
              </a:rPr>
              <a:t>The advantages of this project </a:t>
            </a:r>
            <a:r>
              <a:rPr lang="en-US" sz="1600" b="0" i="0" dirty="0">
                <a:effectLst/>
              </a:rPr>
              <a:t>are both being able to identify and reach patients with the virus who require further testing and care, as well as for those at risk. Another advantage is the opportunity to provide education and increase awareness about HCV both for primary care colleagues and for patients. </a:t>
            </a:r>
          </a:p>
          <a:p>
            <a:pPr indent="-228600">
              <a:lnSpc>
                <a:spcPct val="90000"/>
              </a:lnSpc>
              <a:spcAft>
                <a:spcPts val="600"/>
              </a:spcAft>
              <a:buFont typeface="Arial" panose="020B0604020202020204" pitchFamily="34" charset="0"/>
              <a:buChar char="•"/>
            </a:pPr>
            <a:endParaRPr lang="en-US" sz="1600" b="0" i="0" dirty="0">
              <a:effectLst/>
            </a:endParaRPr>
          </a:p>
          <a:p>
            <a:pPr indent="-228600">
              <a:lnSpc>
                <a:spcPct val="90000"/>
              </a:lnSpc>
              <a:spcAft>
                <a:spcPts val="600"/>
              </a:spcAft>
              <a:buFont typeface="Arial" panose="020B0604020202020204" pitchFamily="34" charset="0"/>
              <a:buChar char="•"/>
            </a:pPr>
            <a:r>
              <a:rPr lang="en-US" sz="1600" b="1" i="0" dirty="0">
                <a:effectLst/>
              </a:rPr>
              <a:t>We are in the process of supplying Hep C U Later resources </a:t>
            </a:r>
            <a:r>
              <a:rPr lang="en-US" sz="1600" b="0" i="0" dirty="0">
                <a:effectLst/>
              </a:rPr>
              <a:t>with leaflets, posters and social communications to the surgeries.  Depending on the success of this project, it could be rolled out in time to other practices in the Wessex ODN to enable universal care.</a:t>
            </a:r>
          </a:p>
          <a:p>
            <a:pPr indent="-228600">
              <a:lnSpc>
                <a:spcPct val="90000"/>
              </a:lnSpc>
              <a:spcAft>
                <a:spcPts val="600"/>
              </a:spcAft>
              <a:buFont typeface="Arial" panose="020B0604020202020204" pitchFamily="34" charset="0"/>
              <a:buChar char="•"/>
            </a:pPr>
            <a:endParaRPr lang="en-US" sz="500" dirty="0"/>
          </a:p>
        </p:txBody>
      </p:sp>
    </p:spTree>
    <p:extLst>
      <p:ext uri="{BB962C8B-B14F-4D97-AF65-F5344CB8AC3E}">
        <p14:creationId xmlns:p14="http://schemas.microsoft.com/office/powerpoint/2010/main" val="1121201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3F6C7E3A9DED40A6455BEFBE3E0E71" ma:contentTypeVersion="13" ma:contentTypeDescription="Create a new document." ma:contentTypeScope="" ma:versionID="74ec4c865b51069e689a5c4a566c3b46">
  <xsd:schema xmlns:xsd="http://www.w3.org/2001/XMLSchema" xmlns:xs="http://www.w3.org/2001/XMLSchema" xmlns:p="http://schemas.microsoft.com/office/2006/metadata/properties" xmlns:ns3="28d85dd5-e439-4c2f-b560-476c748bd036" xmlns:ns4="a1a5dbde-8bcf-4069-814b-1b4b71e5b636" targetNamespace="http://schemas.microsoft.com/office/2006/metadata/properties" ma:root="true" ma:fieldsID="124b8ea08719dc6276c881fd40a849e3" ns3:_="" ns4:_="">
    <xsd:import namespace="28d85dd5-e439-4c2f-b560-476c748bd036"/>
    <xsd:import namespace="a1a5dbde-8bcf-4069-814b-1b4b71e5b63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element ref="ns3:MediaServiceDateTaken" minOccurs="0"/>
                <xsd:element ref="ns3:MediaServiceAutoTags"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d85dd5-e439-4c2f-b560-476c748bd0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a5dbde-8bcf-4069-814b-1b4b71e5b63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8d85dd5-e439-4c2f-b560-476c748bd036" xsi:nil="true"/>
  </documentManagement>
</p:properties>
</file>

<file path=customXml/itemProps1.xml><?xml version="1.0" encoding="utf-8"?>
<ds:datastoreItem xmlns:ds="http://schemas.openxmlformats.org/officeDocument/2006/customXml" ds:itemID="{9367F120-33F2-4607-93F4-154443E5A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d85dd5-e439-4c2f-b560-476c748bd036"/>
    <ds:schemaRef ds:uri="a1a5dbde-8bcf-4069-814b-1b4b71e5b6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2A613E-1F64-4104-A79B-32CC2D7AFD84}">
  <ds:schemaRefs>
    <ds:schemaRef ds:uri="http://schemas.microsoft.com/sharepoint/v3/contenttype/forms"/>
  </ds:schemaRefs>
</ds:datastoreItem>
</file>

<file path=customXml/itemProps3.xml><?xml version="1.0" encoding="utf-8"?>
<ds:datastoreItem xmlns:ds="http://schemas.openxmlformats.org/officeDocument/2006/customXml" ds:itemID="{5A66BA62-1B04-4132-A518-851B7FBD488E}">
  <ds:schemaRefs>
    <ds:schemaRef ds:uri="http://purl.org/dc/elements/1.1/"/>
    <ds:schemaRef ds:uri="http://purl.org/dc/terms/"/>
    <ds:schemaRef ds:uri="http://www.w3.org/XML/1998/namespace"/>
    <ds:schemaRef ds:uri="http://purl.org/dc/dcmitype/"/>
    <ds:schemaRef ds:uri="http://schemas.microsoft.com/office/infopath/2007/PartnerControls"/>
    <ds:schemaRef ds:uri="http://schemas.microsoft.com/office/2006/documentManagement/types"/>
    <ds:schemaRef ds:uri="28d85dd5-e439-4c2f-b560-476c748bd036"/>
    <ds:schemaRef ds:uri="a1a5dbde-8bcf-4069-814b-1b4b71e5b636"/>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1189</TotalTime>
  <Words>415</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Wendy</dc:creator>
  <cp:lastModifiedBy>Deborah Fudge (RRE) MPFT</cp:lastModifiedBy>
  <cp:revision>2</cp:revision>
  <dcterms:created xsi:type="dcterms:W3CDTF">2024-02-26T16:13:25Z</dcterms:created>
  <dcterms:modified xsi:type="dcterms:W3CDTF">2024-02-27T15:21:35Z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0x010100F63F6C7E3A9DED40A6455BEFBE3E0E71</vt:lpwstr>
  </property>
</Properties>
</file>