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Lst>
  <p:sldSz cx="18288000" cy="10287000"/>
  <p:notesSz cx="6858000" cy="9144000"/>
  <p:embeddedFontLst>
    <p:embeddedFont>
      <p:font typeface="Calibri" panose="020F0502020204030204" pitchFamily="34" charset="0"/>
      <p:regular r:id="rId7"/>
      <p:bold r:id="rId8"/>
      <p:italic r:id="rId9"/>
      <p:boldItalic r:id="rId10"/>
    </p:embeddedFont>
    <p:embeddedFont>
      <p:font typeface="JA Jayagiri Sans Rough" panose="020B0604020202020204" charset="0"/>
      <p:regular r:id="rId11"/>
    </p:embeddedFont>
    <p:embeddedFont>
      <p:font typeface="Open Sans 1" panose="020B0604020202020204" charset="0"/>
      <p:regular r:id="rId12"/>
    </p:embeddedFont>
    <p:embeddedFont>
      <p:font typeface="Open Sans 1 Bold" panose="020B0604020202020204" charset="0"/>
      <p:regular r:id="rId13"/>
    </p:embeddedFont>
    <p:embeddedFont>
      <p:font typeface="Open Sans 2" panose="020B0604020202020204" charset="0"/>
      <p:regular r:id="rId14"/>
    </p:embeddedFont>
    <p:embeddedFont>
      <p:font typeface="Open Sans 2 Bold" panose="020B0604020202020204" charset="0"/>
      <p:regular r:id="rId15"/>
    </p:embeddedFont>
    <p:embeddedFont>
      <p:font typeface="Sweet Belly Script" panose="020B0604020202020204" charset="0"/>
      <p:regular r:id="rId16"/>
    </p:embeddedFont>
    <p:embeddedFont>
      <p:font typeface="Unit Rounded OT"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5" d="100"/>
          <a:sy n="65" d="100"/>
        </p:scale>
        <p:origin x="102"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anette Williams" userId="a272c3b8-273b-4bd1-9a67-b13b2e7697ce" providerId="ADAL" clId="{24DD8D42-F298-4934-A6A2-F6DD1E3B4254}"/>
    <pc:docChg chg="custSel modSld">
      <pc:chgData name="Jeanette Williams" userId="a272c3b8-273b-4bd1-9a67-b13b2e7697ce" providerId="ADAL" clId="{24DD8D42-F298-4934-A6A2-F6DD1E3B4254}" dt="2024-01-09T11:50:24.568" v="59" actId="313"/>
      <pc:docMkLst>
        <pc:docMk/>
      </pc:docMkLst>
      <pc:sldChg chg="modSp mod">
        <pc:chgData name="Jeanette Williams" userId="a272c3b8-273b-4bd1-9a67-b13b2e7697ce" providerId="ADAL" clId="{24DD8D42-F298-4934-A6A2-F6DD1E3B4254}" dt="2024-01-09T11:50:24.568" v="59" actId="313"/>
        <pc:sldMkLst>
          <pc:docMk/>
          <pc:sldMk cId="0" sldId="256"/>
        </pc:sldMkLst>
        <pc:spChg chg="mod">
          <ac:chgData name="Jeanette Williams" userId="a272c3b8-273b-4bd1-9a67-b13b2e7697ce" providerId="ADAL" clId="{24DD8D42-F298-4934-A6A2-F6DD1E3B4254}" dt="2024-01-09T11:50:24.568" v="59" actId="313"/>
          <ac:spMkLst>
            <pc:docMk/>
            <pc:sldMk cId="0" sldId="256"/>
            <ac:spMk id="11"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s://www.hiowpeople.nhs.uk/wp-content/uploads/2023/11/NHS-South-East_The-4Ds.pdf" TargetMode="External"/><Relationship Id="rId3" Type="http://schemas.openxmlformats.org/officeDocument/2006/relationships/hyperlink" Target="https://www.hiowpeople.nhs.uk/wp-content/uploads/2023/11/NHS-South-East_ADHD.pdf" TargetMode="External"/><Relationship Id="rId7" Type="http://schemas.openxmlformats.org/officeDocument/2006/relationships/hyperlink" Target="https://www.hiowpeople.nhs.uk/wp-content/uploads/2023/11/NHS-South-East_Brain-Injury.pdf" TargetMode="External"/><Relationship Id="rId12" Type="http://schemas.openxmlformats.org/officeDocument/2006/relationships/image" Target="../media/image10.png"/><Relationship Id="rId2" Type="http://schemas.openxmlformats.org/officeDocument/2006/relationships/image" Target="../media/image2.png"/><Relationship Id="rId16" Type="http://schemas.openxmlformats.org/officeDocument/2006/relationships/image" Target="../media/image5.sv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hyperlink" Target="https://www.hiowpeople.nhs.uk/wp-content/uploads/2023/11/NHS-South-East_Recruitment-Strategies.pdf" TargetMode="External"/><Relationship Id="rId5" Type="http://schemas.openxmlformats.org/officeDocument/2006/relationships/hyperlink" Target="https://www.hiowpeople.nhs.uk/wp-content/uploads/2023/11/NHS-South-East_Autism.pdf" TargetMode="External"/><Relationship Id="rId1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hyperlink" Target="https://www.hiowpeople.nhs.uk/wp-content/uploads/2023/11/NHS-South-East_Neurodiversity.pdf" TargetMode="External"/><Relationship Id="rId1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8.jpeg"/><Relationship Id="rId3" Type="http://schemas.openxmlformats.org/officeDocument/2006/relationships/slideLayout" Target="../slideLayouts/slideLayout7.xml"/><Relationship Id="rId7" Type="http://schemas.openxmlformats.org/officeDocument/2006/relationships/image" Target="../media/image5.svg"/><Relationship Id="rId12" Type="http://schemas.openxmlformats.org/officeDocument/2006/relationships/image" Target="../media/image17.jpeg"/><Relationship Id="rId2" Type="http://schemas.openxmlformats.org/officeDocument/2006/relationships/video" Target="https://www.youtube.com/embed/4pP3Rs2tZ4Q?feature=oembed" TargetMode="External"/><Relationship Id="rId1" Type="http://schemas.openxmlformats.org/officeDocument/2006/relationships/video" Target="https://www.youtube.com/embed/5epJkPWLbGs?feature=oembed" TargetMode="External"/><Relationship Id="rId6" Type="http://schemas.openxmlformats.org/officeDocument/2006/relationships/image" Target="../media/image4.png"/><Relationship Id="rId11" Type="http://schemas.openxmlformats.org/officeDocument/2006/relationships/image" Target="../media/image16.svg"/><Relationship Id="rId5" Type="http://schemas.openxmlformats.org/officeDocument/2006/relationships/image" Target="../media/image13.jpeg"/><Relationship Id="rId10" Type="http://schemas.openxmlformats.org/officeDocument/2006/relationships/image" Target="../media/image15.png"/><Relationship Id="rId4" Type="http://schemas.openxmlformats.org/officeDocument/2006/relationships/image" Target="../media/image12.jpe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hyperlink" Target="mailto:HIOWWellbeing@solent.nhs.uk" TargetMode="External"/><Relationship Id="rId3" Type="http://schemas.openxmlformats.org/officeDocument/2006/relationships/slideLayout" Target="../slideLayouts/slideLayout7.xml"/><Relationship Id="rId7" Type="http://schemas.openxmlformats.org/officeDocument/2006/relationships/image" Target="../media/image2.png"/><Relationship Id="rId12" Type="http://schemas.openxmlformats.org/officeDocument/2006/relationships/image" Target="../media/image24.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1.svg"/><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image" Target="../media/image5.svg"/><Relationship Id="rId4" Type="http://schemas.openxmlformats.org/officeDocument/2006/relationships/image" Target="../media/image19.pn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960292"/>
            <a:ext cx="18288000" cy="3464598"/>
            <a:chOff x="0" y="0"/>
            <a:chExt cx="4816593" cy="912487"/>
          </a:xfrm>
        </p:grpSpPr>
        <p:sp>
          <p:nvSpPr>
            <p:cNvPr id="3" name="Freeform 3"/>
            <p:cNvSpPr/>
            <p:nvPr/>
          </p:nvSpPr>
          <p:spPr>
            <a:xfrm>
              <a:off x="0" y="0"/>
              <a:ext cx="4816592" cy="912487"/>
            </a:xfrm>
            <a:custGeom>
              <a:avLst/>
              <a:gdLst/>
              <a:ahLst/>
              <a:cxnLst/>
              <a:rect l="l" t="t" r="r" b="b"/>
              <a:pathLst>
                <a:path w="4816592" h="912487">
                  <a:moveTo>
                    <a:pt x="0" y="0"/>
                  </a:moveTo>
                  <a:lnTo>
                    <a:pt x="4816592" y="0"/>
                  </a:lnTo>
                  <a:lnTo>
                    <a:pt x="4816592" y="912487"/>
                  </a:lnTo>
                  <a:lnTo>
                    <a:pt x="0" y="912487"/>
                  </a:lnTo>
                  <a:close/>
                </a:path>
              </a:pathLst>
            </a:custGeom>
            <a:solidFill>
              <a:srgbClr val="00A9CE"/>
            </a:solidFill>
          </p:spPr>
          <p:txBody>
            <a:bodyPr/>
            <a:lstStyle/>
            <a:p>
              <a:endParaRPr lang="en-GB"/>
            </a:p>
          </p:txBody>
        </p:sp>
        <p:sp>
          <p:nvSpPr>
            <p:cNvPr id="4" name="TextBox 4"/>
            <p:cNvSpPr txBox="1"/>
            <p:nvPr/>
          </p:nvSpPr>
          <p:spPr>
            <a:xfrm>
              <a:off x="0" y="-38100"/>
              <a:ext cx="4816593" cy="950587"/>
            </a:xfrm>
            <a:prstGeom prst="rect">
              <a:avLst/>
            </a:prstGeom>
          </p:spPr>
          <p:txBody>
            <a:bodyPr lIns="50800" tIns="50800" rIns="50800" bIns="50800" rtlCol="0" anchor="ctr"/>
            <a:lstStyle/>
            <a:p>
              <a:pPr algn="ctr">
                <a:lnSpc>
                  <a:spcPts val="1960"/>
                </a:lnSpc>
              </a:pPr>
              <a:endParaRPr/>
            </a:p>
          </p:txBody>
        </p:sp>
      </p:grpSp>
      <p:sp>
        <p:nvSpPr>
          <p:cNvPr id="5" name="Freeform 5"/>
          <p:cNvSpPr/>
          <p:nvPr/>
        </p:nvSpPr>
        <p:spPr>
          <a:xfrm>
            <a:off x="0" y="8114625"/>
            <a:ext cx="18288000" cy="2537460"/>
          </a:xfrm>
          <a:custGeom>
            <a:avLst/>
            <a:gdLst/>
            <a:ahLst/>
            <a:cxnLst/>
            <a:rect l="l" t="t" r="r" b="b"/>
            <a:pathLst>
              <a:path w="18288000" h="2537460">
                <a:moveTo>
                  <a:pt x="0" y="0"/>
                </a:moveTo>
                <a:lnTo>
                  <a:pt x="18288000" y="0"/>
                </a:lnTo>
                <a:lnTo>
                  <a:pt x="18288000" y="2537460"/>
                </a:lnTo>
                <a:lnTo>
                  <a:pt x="0" y="2537460"/>
                </a:lnTo>
                <a:lnTo>
                  <a:pt x="0" y="0"/>
                </a:lnTo>
                <a:close/>
              </a:path>
            </a:pathLst>
          </a:custGeom>
          <a:blipFill>
            <a:blip r:embed="rId2"/>
            <a:stretch>
              <a:fillRect/>
            </a:stretch>
          </a:blipFill>
        </p:spPr>
        <p:txBody>
          <a:bodyPr/>
          <a:lstStyle/>
          <a:p>
            <a:endParaRPr lang="en-GB"/>
          </a:p>
        </p:txBody>
      </p:sp>
      <p:sp>
        <p:nvSpPr>
          <p:cNvPr id="6" name="Freeform 6"/>
          <p:cNvSpPr/>
          <p:nvPr/>
        </p:nvSpPr>
        <p:spPr>
          <a:xfrm>
            <a:off x="4497688" y="6736018"/>
            <a:ext cx="2751444" cy="1067480"/>
          </a:xfrm>
          <a:custGeom>
            <a:avLst/>
            <a:gdLst/>
            <a:ahLst/>
            <a:cxnLst/>
            <a:rect l="l" t="t" r="r" b="b"/>
            <a:pathLst>
              <a:path w="2751444" h="1067480">
                <a:moveTo>
                  <a:pt x="0" y="0"/>
                </a:moveTo>
                <a:lnTo>
                  <a:pt x="2751444" y="0"/>
                </a:lnTo>
                <a:lnTo>
                  <a:pt x="2751444" y="1067480"/>
                </a:lnTo>
                <a:lnTo>
                  <a:pt x="0" y="1067480"/>
                </a:lnTo>
                <a:lnTo>
                  <a:pt x="0" y="0"/>
                </a:lnTo>
                <a:close/>
              </a:path>
            </a:pathLst>
          </a:custGeom>
          <a:blipFill>
            <a:blip r:embed="rId3"/>
            <a:stretch>
              <a:fillRect/>
            </a:stretch>
          </a:blipFill>
        </p:spPr>
        <p:txBody>
          <a:bodyPr/>
          <a:lstStyle/>
          <a:p>
            <a:endParaRPr lang="en-GB"/>
          </a:p>
        </p:txBody>
      </p:sp>
      <p:sp>
        <p:nvSpPr>
          <p:cNvPr id="7" name="Freeform 7"/>
          <p:cNvSpPr/>
          <p:nvPr/>
        </p:nvSpPr>
        <p:spPr>
          <a:xfrm>
            <a:off x="15806927" y="246122"/>
            <a:ext cx="2193984" cy="2100623"/>
          </a:xfrm>
          <a:custGeom>
            <a:avLst/>
            <a:gdLst/>
            <a:ahLst/>
            <a:cxnLst/>
            <a:rect l="l" t="t" r="r" b="b"/>
            <a:pathLst>
              <a:path w="2193984" h="2100623">
                <a:moveTo>
                  <a:pt x="0" y="0"/>
                </a:moveTo>
                <a:lnTo>
                  <a:pt x="2193984" y="0"/>
                </a:lnTo>
                <a:lnTo>
                  <a:pt x="2193984" y="2100623"/>
                </a:lnTo>
                <a:lnTo>
                  <a:pt x="0" y="2100623"/>
                </a:lnTo>
                <a:lnTo>
                  <a:pt x="0" y="0"/>
                </a:lnTo>
                <a:close/>
              </a:path>
            </a:pathLst>
          </a:custGeom>
          <a:blipFill>
            <a:blip r:embed="rId4"/>
            <a:stretch>
              <a:fillRect/>
            </a:stretch>
          </a:blipFill>
        </p:spPr>
        <p:txBody>
          <a:bodyPr/>
          <a:lstStyle/>
          <a:p>
            <a:endParaRPr lang="en-GB"/>
          </a:p>
        </p:txBody>
      </p:sp>
      <p:sp>
        <p:nvSpPr>
          <p:cNvPr id="8" name="TextBox 8"/>
          <p:cNvSpPr txBox="1"/>
          <p:nvPr/>
        </p:nvSpPr>
        <p:spPr>
          <a:xfrm>
            <a:off x="16140356" y="9615999"/>
            <a:ext cx="1527125" cy="306705"/>
          </a:xfrm>
          <a:prstGeom prst="rect">
            <a:avLst/>
          </a:prstGeom>
        </p:spPr>
        <p:txBody>
          <a:bodyPr lIns="0" tIns="0" rIns="0" bIns="0" rtlCol="0" anchor="t">
            <a:spAutoFit/>
          </a:bodyPr>
          <a:lstStyle/>
          <a:p>
            <a:pPr algn="ctr">
              <a:lnSpc>
                <a:spcPts val="2520"/>
              </a:lnSpc>
            </a:pPr>
            <a:r>
              <a:rPr lang="en-US" sz="1800">
                <a:solidFill>
                  <a:srgbClr val="000000"/>
                </a:solidFill>
                <a:latin typeface="Unit Rounded OT"/>
              </a:rPr>
              <a:t>November 2023</a:t>
            </a:r>
          </a:p>
        </p:txBody>
      </p:sp>
      <p:sp>
        <p:nvSpPr>
          <p:cNvPr id="9" name="TextBox 9"/>
          <p:cNvSpPr txBox="1"/>
          <p:nvPr/>
        </p:nvSpPr>
        <p:spPr>
          <a:xfrm>
            <a:off x="0" y="3806759"/>
            <a:ext cx="18288000" cy="1897184"/>
          </a:xfrm>
          <a:prstGeom prst="rect">
            <a:avLst/>
          </a:prstGeom>
        </p:spPr>
        <p:txBody>
          <a:bodyPr lIns="0" tIns="0" rIns="0" bIns="0" rtlCol="0" anchor="t">
            <a:spAutoFit/>
          </a:bodyPr>
          <a:lstStyle/>
          <a:p>
            <a:pPr algn="ctr">
              <a:lnSpc>
                <a:spcPts val="7380"/>
              </a:lnSpc>
            </a:pPr>
            <a:r>
              <a:rPr lang="en-US" sz="6474">
                <a:solidFill>
                  <a:srgbClr val="FFFFFF"/>
                </a:solidFill>
                <a:latin typeface="JA Jayagiri Sans Rough"/>
              </a:rPr>
              <a:t>Neurodiversity Awareness</a:t>
            </a:r>
          </a:p>
          <a:p>
            <a:pPr algn="ctr">
              <a:lnSpc>
                <a:spcPts val="7380"/>
              </a:lnSpc>
            </a:pPr>
            <a:r>
              <a:rPr lang="en-US" sz="6474">
                <a:solidFill>
                  <a:srgbClr val="FFFFFF"/>
                </a:solidFill>
                <a:latin typeface="JA Jayagiri Sans Rough"/>
              </a:rPr>
              <a:t>&amp; Employee Support </a:t>
            </a:r>
          </a:p>
        </p:txBody>
      </p:sp>
      <p:sp>
        <p:nvSpPr>
          <p:cNvPr id="10" name="TextBox 10"/>
          <p:cNvSpPr txBox="1"/>
          <p:nvPr/>
        </p:nvSpPr>
        <p:spPr>
          <a:xfrm>
            <a:off x="2851254" y="6707443"/>
            <a:ext cx="1453902" cy="297180"/>
          </a:xfrm>
          <a:prstGeom prst="rect">
            <a:avLst/>
          </a:prstGeom>
        </p:spPr>
        <p:txBody>
          <a:bodyPr lIns="0" tIns="0" rIns="0" bIns="0" rtlCol="0" anchor="t">
            <a:spAutoFit/>
          </a:bodyPr>
          <a:lstStyle/>
          <a:p>
            <a:pPr algn="ctr">
              <a:lnSpc>
                <a:spcPts val="2520"/>
              </a:lnSpc>
            </a:pPr>
            <a:r>
              <a:rPr lang="en-US" sz="1800">
                <a:solidFill>
                  <a:srgbClr val="000000"/>
                </a:solidFill>
                <a:latin typeface="Open Sans 1"/>
              </a:rPr>
              <a:t>Developed by</a:t>
            </a:r>
          </a:p>
        </p:txBody>
      </p:sp>
      <p:sp>
        <p:nvSpPr>
          <p:cNvPr id="11" name="TextBox 11"/>
          <p:cNvSpPr txBox="1"/>
          <p:nvPr/>
        </p:nvSpPr>
        <p:spPr>
          <a:xfrm>
            <a:off x="7399772" y="7506318"/>
            <a:ext cx="8118872" cy="620683"/>
          </a:xfrm>
          <a:prstGeom prst="rect">
            <a:avLst/>
          </a:prstGeom>
        </p:spPr>
        <p:txBody>
          <a:bodyPr lIns="0" tIns="0" rIns="0" bIns="0" rtlCol="0" anchor="t">
            <a:spAutoFit/>
          </a:bodyPr>
          <a:lstStyle/>
          <a:p>
            <a:pPr algn="ctr">
              <a:lnSpc>
                <a:spcPts val="2520"/>
              </a:lnSpc>
              <a:spcBef>
                <a:spcPct val="0"/>
              </a:spcBef>
            </a:pPr>
            <a:r>
              <a:rPr lang="en-US" sz="1800" dirty="0">
                <a:solidFill>
                  <a:srgbClr val="000000"/>
                </a:solidFill>
                <a:latin typeface="Open Sans 2"/>
              </a:rPr>
              <a:t>in collaboration with the EDNA Service from Hampshire and Isle of Wight ICS and NHS England Regional Staff Experience Team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615" y="0"/>
            <a:ext cx="18288000" cy="2176821"/>
            <a:chOff x="0" y="0"/>
            <a:chExt cx="4816593" cy="573319"/>
          </a:xfrm>
        </p:grpSpPr>
        <p:sp>
          <p:nvSpPr>
            <p:cNvPr id="3" name="Freeform 3"/>
            <p:cNvSpPr/>
            <p:nvPr/>
          </p:nvSpPr>
          <p:spPr>
            <a:xfrm>
              <a:off x="0" y="0"/>
              <a:ext cx="4816592" cy="573319"/>
            </a:xfrm>
            <a:custGeom>
              <a:avLst/>
              <a:gdLst/>
              <a:ahLst/>
              <a:cxnLst/>
              <a:rect l="l" t="t" r="r" b="b"/>
              <a:pathLst>
                <a:path w="4816592" h="573319">
                  <a:moveTo>
                    <a:pt x="0" y="0"/>
                  </a:moveTo>
                  <a:lnTo>
                    <a:pt x="4816592" y="0"/>
                  </a:lnTo>
                  <a:lnTo>
                    <a:pt x="4816592" y="573319"/>
                  </a:lnTo>
                  <a:lnTo>
                    <a:pt x="0" y="573319"/>
                  </a:lnTo>
                  <a:close/>
                </a:path>
              </a:pathLst>
            </a:custGeom>
            <a:solidFill>
              <a:srgbClr val="00A9CE"/>
            </a:solidFill>
          </p:spPr>
          <p:txBody>
            <a:bodyPr/>
            <a:lstStyle/>
            <a:p>
              <a:endParaRPr lang="en-GB"/>
            </a:p>
          </p:txBody>
        </p:sp>
        <p:sp>
          <p:nvSpPr>
            <p:cNvPr id="4" name="TextBox 4"/>
            <p:cNvSpPr txBox="1"/>
            <p:nvPr/>
          </p:nvSpPr>
          <p:spPr>
            <a:xfrm>
              <a:off x="0" y="-38100"/>
              <a:ext cx="4816593" cy="611419"/>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92539" y="2176821"/>
            <a:ext cx="7351151" cy="8387909"/>
            <a:chOff x="0" y="0"/>
            <a:chExt cx="1936106" cy="2209161"/>
          </a:xfrm>
        </p:grpSpPr>
        <p:sp>
          <p:nvSpPr>
            <p:cNvPr id="6" name="Freeform 6"/>
            <p:cNvSpPr/>
            <p:nvPr/>
          </p:nvSpPr>
          <p:spPr>
            <a:xfrm>
              <a:off x="0" y="0"/>
              <a:ext cx="1936106" cy="2209161"/>
            </a:xfrm>
            <a:custGeom>
              <a:avLst/>
              <a:gdLst/>
              <a:ahLst/>
              <a:cxnLst/>
              <a:rect l="l" t="t" r="r" b="b"/>
              <a:pathLst>
                <a:path w="1936106" h="2209161">
                  <a:moveTo>
                    <a:pt x="0" y="0"/>
                  </a:moveTo>
                  <a:lnTo>
                    <a:pt x="1936106" y="0"/>
                  </a:lnTo>
                  <a:lnTo>
                    <a:pt x="1936106" y="2209161"/>
                  </a:lnTo>
                  <a:lnTo>
                    <a:pt x="0" y="2209161"/>
                  </a:lnTo>
                  <a:close/>
                </a:path>
              </a:pathLst>
            </a:custGeom>
            <a:solidFill>
              <a:srgbClr val="E8EDEE"/>
            </a:solidFill>
          </p:spPr>
          <p:txBody>
            <a:bodyPr/>
            <a:lstStyle/>
            <a:p>
              <a:endParaRPr lang="en-GB"/>
            </a:p>
          </p:txBody>
        </p:sp>
        <p:sp>
          <p:nvSpPr>
            <p:cNvPr id="7" name="TextBox 7"/>
            <p:cNvSpPr txBox="1"/>
            <p:nvPr/>
          </p:nvSpPr>
          <p:spPr>
            <a:xfrm>
              <a:off x="0" y="-38100"/>
              <a:ext cx="1936106" cy="2247261"/>
            </a:xfrm>
            <a:prstGeom prst="rect">
              <a:avLst/>
            </a:prstGeom>
          </p:spPr>
          <p:txBody>
            <a:bodyPr lIns="50800" tIns="50800" rIns="50800" bIns="50800" rtlCol="0" anchor="ctr"/>
            <a:lstStyle/>
            <a:p>
              <a:pPr algn="ctr">
                <a:lnSpc>
                  <a:spcPts val="1960"/>
                </a:lnSpc>
              </a:pPr>
              <a:endParaRPr/>
            </a:p>
          </p:txBody>
        </p:sp>
      </p:grpSp>
      <p:grpSp>
        <p:nvGrpSpPr>
          <p:cNvPr id="8" name="Group 8"/>
          <p:cNvGrpSpPr/>
          <p:nvPr/>
        </p:nvGrpSpPr>
        <p:grpSpPr>
          <a:xfrm>
            <a:off x="8211738" y="5430659"/>
            <a:ext cx="9171817" cy="4237954"/>
            <a:chOff x="0" y="0"/>
            <a:chExt cx="2415623" cy="1116169"/>
          </a:xfrm>
        </p:grpSpPr>
        <p:sp>
          <p:nvSpPr>
            <p:cNvPr id="9" name="Freeform 9"/>
            <p:cNvSpPr/>
            <p:nvPr/>
          </p:nvSpPr>
          <p:spPr>
            <a:xfrm>
              <a:off x="0" y="0"/>
              <a:ext cx="2415623" cy="1116169"/>
            </a:xfrm>
            <a:custGeom>
              <a:avLst/>
              <a:gdLst/>
              <a:ahLst/>
              <a:cxnLst/>
              <a:rect l="l" t="t" r="r" b="b"/>
              <a:pathLst>
                <a:path w="2415623" h="1116169">
                  <a:moveTo>
                    <a:pt x="0" y="0"/>
                  </a:moveTo>
                  <a:lnTo>
                    <a:pt x="2415623" y="0"/>
                  </a:lnTo>
                  <a:lnTo>
                    <a:pt x="2415623" y="1116169"/>
                  </a:lnTo>
                  <a:lnTo>
                    <a:pt x="0" y="1116169"/>
                  </a:lnTo>
                  <a:close/>
                </a:path>
              </a:pathLst>
            </a:custGeom>
            <a:solidFill>
              <a:srgbClr val="425563"/>
            </a:solidFill>
          </p:spPr>
          <p:txBody>
            <a:bodyPr/>
            <a:lstStyle/>
            <a:p>
              <a:endParaRPr lang="en-GB"/>
            </a:p>
          </p:txBody>
        </p:sp>
        <p:sp>
          <p:nvSpPr>
            <p:cNvPr id="10" name="TextBox 10"/>
            <p:cNvSpPr txBox="1"/>
            <p:nvPr/>
          </p:nvSpPr>
          <p:spPr>
            <a:xfrm>
              <a:off x="0" y="-28575"/>
              <a:ext cx="2415623" cy="1144744"/>
            </a:xfrm>
            <a:prstGeom prst="rect">
              <a:avLst/>
            </a:prstGeom>
          </p:spPr>
          <p:txBody>
            <a:bodyPr lIns="50800" tIns="50800" rIns="50800" bIns="50800" rtlCol="0" anchor="ctr"/>
            <a:lstStyle/>
            <a:p>
              <a:pPr algn="ctr">
                <a:lnSpc>
                  <a:spcPts val="2520"/>
                </a:lnSpc>
              </a:pPr>
              <a:endParaRPr/>
            </a:p>
          </p:txBody>
        </p:sp>
      </p:grpSp>
      <p:sp>
        <p:nvSpPr>
          <p:cNvPr id="11" name="Freeform 11"/>
          <p:cNvSpPr/>
          <p:nvPr/>
        </p:nvSpPr>
        <p:spPr>
          <a:xfrm>
            <a:off x="9911311" y="6629521"/>
            <a:ext cx="362531" cy="265554"/>
          </a:xfrm>
          <a:custGeom>
            <a:avLst/>
            <a:gdLst/>
            <a:ahLst/>
            <a:cxnLst/>
            <a:rect l="l" t="t" r="r" b="b"/>
            <a:pathLst>
              <a:path w="362531" h="265554">
                <a:moveTo>
                  <a:pt x="0" y="0"/>
                </a:moveTo>
                <a:lnTo>
                  <a:pt x="362531" y="0"/>
                </a:lnTo>
                <a:lnTo>
                  <a:pt x="362531" y="265554"/>
                </a:lnTo>
                <a:lnTo>
                  <a:pt x="0" y="2655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2" name="Freeform 12"/>
          <p:cNvSpPr/>
          <p:nvPr/>
        </p:nvSpPr>
        <p:spPr>
          <a:xfrm>
            <a:off x="9911311" y="7280047"/>
            <a:ext cx="362531" cy="265554"/>
          </a:xfrm>
          <a:custGeom>
            <a:avLst/>
            <a:gdLst/>
            <a:ahLst/>
            <a:cxnLst/>
            <a:rect l="l" t="t" r="r" b="b"/>
            <a:pathLst>
              <a:path w="362531" h="265554">
                <a:moveTo>
                  <a:pt x="0" y="0"/>
                </a:moveTo>
                <a:lnTo>
                  <a:pt x="362531" y="0"/>
                </a:lnTo>
                <a:lnTo>
                  <a:pt x="362531" y="265553"/>
                </a:lnTo>
                <a:lnTo>
                  <a:pt x="0" y="2655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3" name="Freeform 13"/>
          <p:cNvSpPr/>
          <p:nvPr/>
        </p:nvSpPr>
        <p:spPr>
          <a:xfrm>
            <a:off x="9911311" y="7926600"/>
            <a:ext cx="362531" cy="265554"/>
          </a:xfrm>
          <a:custGeom>
            <a:avLst/>
            <a:gdLst/>
            <a:ahLst/>
            <a:cxnLst/>
            <a:rect l="l" t="t" r="r" b="b"/>
            <a:pathLst>
              <a:path w="362531" h="265554">
                <a:moveTo>
                  <a:pt x="0" y="0"/>
                </a:moveTo>
                <a:lnTo>
                  <a:pt x="362531" y="0"/>
                </a:lnTo>
                <a:lnTo>
                  <a:pt x="362531" y="265554"/>
                </a:lnTo>
                <a:lnTo>
                  <a:pt x="0" y="2655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4" name="Freeform 14"/>
          <p:cNvSpPr/>
          <p:nvPr/>
        </p:nvSpPr>
        <p:spPr>
          <a:xfrm>
            <a:off x="433823" y="2406268"/>
            <a:ext cx="2751444" cy="1067480"/>
          </a:xfrm>
          <a:custGeom>
            <a:avLst/>
            <a:gdLst/>
            <a:ahLst/>
            <a:cxnLst/>
            <a:rect l="l" t="t" r="r" b="b"/>
            <a:pathLst>
              <a:path w="2751444" h="1067480">
                <a:moveTo>
                  <a:pt x="0" y="0"/>
                </a:moveTo>
                <a:lnTo>
                  <a:pt x="2751443" y="0"/>
                </a:lnTo>
                <a:lnTo>
                  <a:pt x="2751443" y="1067480"/>
                </a:lnTo>
                <a:lnTo>
                  <a:pt x="0" y="1067480"/>
                </a:lnTo>
                <a:lnTo>
                  <a:pt x="0" y="0"/>
                </a:lnTo>
                <a:close/>
              </a:path>
            </a:pathLst>
          </a:custGeom>
          <a:blipFill>
            <a:blip r:embed="rId4"/>
            <a:stretch>
              <a:fillRect/>
            </a:stretch>
          </a:blipFill>
        </p:spPr>
        <p:txBody>
          <a:bodyPr/>
          <a:lstStyle/>
          <a:p>
            <a:endParaRPr lang="en-GB"/>
          </a:p>
        </p:txBody>
      </p:sp>
      <p:sp>
        <p:nvSpPr>
          <p:cNvPr id="15" name="TextBox 15"/>
          <p:cNvSpPr txBox="1"/>
          <p:nvPr/>
        </p:nvSpPr>
        <p:spPr>
          <a:xfrm>
            <a:off x="433823" y="766182"/>
            <a:ext cx="16103771" cy="934389"/>
          </a:xfrm>
          <a:prstGeom prst="rect">
            <a:avLst/>
          </a:prstGeom>
        </p:spPr>
        <p:txBody>
          <a:bodyPr lIns="0" tIns="0" rIns="0" bIns="0" rtlCol="0" anchor="t">
            <a:spAutoFit/>
          </a:bodyPr>
          <a:lstStyle/>
          <a:p>
            <a:pPr>
              <a:lnSpc>
                <a:spcPts val="6857"/>
              </a:lnSpc>
            </a:pPr>
            <a:r>
              <a:rPr lang="en-US" sz="6997">
                <a:solidFill>
                  <a:srgbClr val="E8EDEE"/>
                </a:solidFill>
                <a:latin typeface="JA Jayagiri Sans Rough"/>
              </a:rPr>
              <a:t>What’s in this package</a:t>
            </a:r>
          </a:p>
        </p:txBody>
      </p:sp>
      <p:sp>
        <p:nvSpPr>
          <p:cNvPr id="16" name="TextBox 16"/>
          <p:cNvSpPr txBox="1"/>
          <p:nvPr/>
        </p:nvSpPr>
        <p:spPr>
          <a:xfrm>
            <a:off x="8498489" y="2863808"/>
            <a:ext cx="8598315" cy="160020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JA Jayagiri Sans Rough"/>
              </a:rPr>
              <a:t>To raise awareness of neurodivergence, particularly for line managers with neurodivergent team members.</a:t>
            </a:r>
          </a:p>
        </p:txBody>
      </p:sp>
      <p:sp>
        <p:nvSpPr>
          <p:cNvPr id="17" name="TextBox 17"/>
          <p:cNvSpPr txBox="1"/>
          <p:nvPr/>
        </p:nvSpPr>
        <p:spPr>
          <a:xfrm>
            <a:off x="10452564" y="6600946"/>
            <a:ext cx="6384561" cy="1868805"/>
          </a:xfrm>
          <a:prstGeom prst="rect">
            <a:avLst/>
          </a:prstGeom>
        </p:spPr>
        <p:txBody>
          <a:bodyPr lIns="0" tIns="0" rIns="0" bIns="0" rtlCol="0" anchor="t">
            <a:spAutoFit/>
          </a:bodyPr>
          <a:lstStyle/>
          <a:p>
            <a:pPr>
              <a:lnSpc>
                <a:spcPts val="2520"/>
              </a:lnSpc>
              <a:spcBef>
                <a:spcPct val="0"/>
              </a:spcBef>
            </a:pPr>
            <a:r>
              <a:rPr lang="en-US" sz="1800">
                <a:solidFill>
                  <a:srgbClr val="FFFFFF"/>
                </a:solidFill>
                <a:latin typeface="Open Sans 2"/>
              </a:rPr>
              <a:t>Crib Sheets for Managers</a:t>
            </a:r>
          </a:p>
          <a:p>
            <a:pPr>
              <a:lnSpc>
                <a:spcPts val="2520"/>
              </a:lnSpc>
              <a:spcBef>
                <a:spcPct val="0"/>
              </a:spcBef>
            </a:pPr>
            <a:endParaRPr lang="en-US" sz="1800">
              <a:solidFill>
                <a:srgbClr val="FFFFFF"/>
              </a:solidFill>
              <a:latin typeface="Open Sans 2"/>
            </a:endParaRPr>
          </a:p>
          <a:p>
            <a:pPr>
              <a:lnSpc>
                <a:spcPts val="2520"/>
              </a:lnSpc>
              <a:spcBef>
                <a:spcPct val="0"/>
              </a:spcBef>
            </a:pPr>
            <a:r>
              <a:rPr lang="en-US" sz="1800">
                <a:solidFill>
                  <a:srgbClr val="FFFFFF"/>
                </a:solidFill>
                <a:latin typeface="Open Sans 2"/>
              </a:rPr>
              <a:t>Bitesize e-learning modules and evaluation questionnaire</a:t>
            </a:r>
          </a:p>
          <a:p>
            <a:pPr>
              <a:lnSpc>
                <a:spcPts val="2520"/>
              </a:lnSpc>
              <a:spcBef>
                <a:spcPct val="0"/>
              </a:spcBef>
            </a:pPr>
            <a:endParaRPr lang="en-US" sz="1800">
              <a:solidFill>
                <a:srgbClr val="FFFFFF"/>
              </a:solidFill>
              <a:latin typeface="Open Sans 2"/>
            </a:endParaRPr>
          </a:p>
          <a:p>
            <a:pPr>
              <a:lnSpc>
                <a:spcPts val="2520"/>
              </a:lnSpc>
            </a:pPr>
            <a:r>
              <a:rPr lang="en-US" sz="1800">
                <a:solidFill>
                  <a:srgbClr val="FFFFFF"/>
                </a:solidFill>
                <a:latin typeface="Open Sans 2"/>
              </a:rPr>
              <a:t>2 recorded sessions with a Genius Within Occupational Psychologist and EDNA Advisors</a:t>
            </a:r>
          </a:p>
        </p:txBody>
      </p:sp>
      <p:sp>
        <p:nvSpPr>
          <p:cNvPr id="18" name="TextBox 18"/>
          <p:cNvSpPr txBox="1"/>
          <p:nvPr/>
        </p:nvSpPr>
        <p:spPr>
          <a:xfrm>
            <a:off x="9055499" y="5795340"/>
            <a:ext cx="2050927" cy="407670"/>
          </a:xfrm>
          <a:prstGeom prst="rect">
            <a:avLst/>
          </a:prstGeom>
        </p:spPr>
        <p:txBody>
          <a:bodyPr lIns="0" tIns="0" rIns="0" bIns="0" rtlCol="0" anchor="t">
            <a:spAutoFit/>
          </a:bodyPr>
          <a:lstStyle/>
          <a:p>
            <a:pPr>
              <a:lnSpc>
                <a:spcPts val="2940"/>
              </a:lnSpc>
            </a:pPr>
            <a:r>
              <a:rPr lang="en-US" sz="3000">
                <a:solidFill>
                  <a:srgbClr val="FFFFFF"/>
                </a:solidFill>
                <a:latin typeface="JA Jayagiri Sans Rough"/>
              </a:rPr>
              <a:t>Included:</a:t>
            </a:r>
          </a:p>
        </p:txBody>
      </p:sp>
      <p:sp>
        <p:nvSpPr>
          <p:cNvPr id="19" name="TextBox 19"/>
          <p:cNvSpPr txBox="1"/>
          <p:nvPr/>
        </p:nvSpPr>
        <p:spPr>
          <a:xfrm>
            <a:off x="433823" y="4970883"/>
            <a:ext cx="5896084" cy="4697730"/>
          </a:xfrm>
          <a:prstGeom prst="rect">
            <a:avLst/>
          </a:prstGeom>
        </p:spPr>
        <p:txBody>
          <a:bodyPr lIns="0" tIns="0" rIns="0" bIns="0" rtlCol="0" anchor="t">
            <a:spAutoFit/>
          </a:bodyPr>
          <a:lstStyle/>
          <a:p>
            <a:pPr>
              <a:lnSpc>
                <a:spcPts val="2520"/>
              </a:lnSpc>
            </a:pPr>
            <a:r>
              <a:rPr lang="en-US" sz="1800">
                <a:solidFill>
                  <a:srgbClr val="000000"/>
                </a:solidFill>
                <a:latin typeface="Open Sans 2"/>
              </a:rPr>
              <a:t>Genius Within is a neurodivergent led and owned business. The team of highly qualified Occupational Psychologists, workplace coaches and HR experts draw on lived experience, as well as decades of research and experience with clients.</a:t>
            </a:r>
          </a:p>
          <a:p>
            <a:pPr>
              <a:lnSpc>
                <a:spcPts val="2520"/>
              </a:lnSpc>
            </a:pPr>
            <a:endParaRPr lang="en-US" sz="1800">
              <a:solidFill>
                <a:srgbClr val="000000"/>
              </a:solidFill>
              <a:latin typeface="Open Sans 2"/>
            </a:endParaRPr>
          </a:p>
          <a:p>
            <a:pPr>
              <a:lnSpc>
                <a:spcPts val="2520"/>
              </a:lnSpc>
            </a:pPr>
            <a:r>
              <a:rPr lang="en-US" sz="1800">
                <a:solidFill>
                  <a:srgbClr val="000000"/>
                </a:solidFill>
                <a:latin typeface="Open Sans 2"/>
              </a:rPr>
              <a:t>Their evidence-based approach and consistent results have made them leaders in our industry, helping neurodistinct individuals access their inner genius and be at their best at work.</a:t>
            </a:r>
          </a:p>
          <a:p>
            <a:pPr>
              <a:lnSpc>
                <a:spcPts val="2520"/>
              </a:lnSpc>
              <a:spcBef>
                <a:spcPct val="0"/>
              </a:spcBef>
            </a:pPr>
            <a:endParaRPr lang="en-US" sz="1800">
              <a:solidFill>
                <a:srgbClr val="000000"/>
              </a:solidFill>
              <a:latin typeface="Open Sans 2"/>
            </a:endParaRPr>
          </a:p>
          <a:p>
            <a:pPr>
              <a:lnSpc>
                <a:spcPts val="2520"/>
              </a:lnSpc>
              <a:spcBef>
                <a:spcPct val="0"/>
              </a:spcBef>
            </a:pPr>
            <a:r>
              <a:rPr lang="en-US" sz="1800">
                <a:solidFill>
                  <a:srgbClr val="000000"/>
                </a:solidFill>
                <a:latin typeface="Open Sans 2"/>
              </a:rPr>
              <a:t>They have worked with several leading UK employers to support their employees, raise awareness of neurodiversity, and help them to embed neurodiversity and talent strategies into their business.</a:t>
            </a:r>
          </a:p>
        </p:txBody>
      </p:sp>
      <p:sp>
        <p:nvSpPr>
          <p:cNvPr id="20" name="TextBox 20"/>
          <p:cNvSpPr txBox="1"/>
          <p:nvPr/>
        </p:nvSpPr>
        <p:spPr>
          <a:xfrm>
            <a:off x="433823" y="4143968"/>
            <a:ext cx="4142109" cy="611505"/>
          </a:xfrm>
          <a:prstGeom prst="rect">
            <a:avLst/>
          </a:prstGeom>
        </p:spPr>
        <p:txBody>
          <a:bodyPr lIns="0" tIns="0" rIns="0" bIns="0" rtlCol="0" anchor="t">
            <a:spAutoFit/>
          </a:bodyPr>
          <a:lstStyle/>
          <a:p>
            <a:pPr>
              <a:lnSpc>
                <a:spcPts val="2520"/>
              </a:lnSpc>
              <a:spcBef>
                <a:spcPct val="0"/>
              </a:spcBef>
            </a:pPr>
            <a:r>
              <a:rPr lang="en-US" sz="1800">
                <a:solidFill>
                  <a:srgbClr val="000000"/>
                </a:solidFill>
                <a:latin typeface="Open Sans 2 Bold"/>
              </a:rPr>
              <a:t>Helping organisations to create neuro-inclusive cultures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615" y="0"/>
            <a:ext cx="18288000" cy="2176821"/>
            <a:chOff x="0" y="0"/>
            <a:chExt cx="4816593" cy="573319"/>
          </a:xfrm>
        </p:grpSpPr>
        <p:sp>
          <p:nvSpPr>
            <p:cNvPr id="3" name="Freeform 3"/>
            <p:cNvSpPr/>
            <p:nvPr/>
          </p:nvSpPr>
          <p:spPr>
            <a:xfrm>
              <a:off x="0" y="0"/>
              <a:ext cx="4816592" cy="573319"/>
            </a:xfrm>
            <a:custGeom>
              <a:avLst/>
              <a:gdLst/>
              <a:ahLst/>
              <a:cxnLst/>
              <a:rect l="l" t="t" r="r" b="b"/>
              <a:pathLst>
                <a:path w="4816592" h="573319">
                  <a:moveTo>
                    <a:pt x="0" y="0"/>
                  </a:moveTo>
                  <a:lnTo>
                    <a:pt x="4816592" y="0"/>
                  </a:lnTo>
                  <a:lnTo>
                    <a:pt x="4816592" y="573319"/>
                  </a:lnTo>
                  <a:lnTo>
                    <a:pt x="0" y="573319"/>
                  </a:lnTo>
                  <a:close/>
                </a:path>
              </a:pathLst>
            </a:custGeom>
            <a:solidFill>
              <a:srgbClr val="00A9CE"/>
            </a:solidFill>
          </p:spPr>
          <p:txBody>
            <a:bodyPr/>
            <a:lstStyle/>
            <a:p>
              <a:endParaRPr lang="en-GB"/>
            </a:p>
          </p:txBody>
        </p:sp>
        <p:sp>
          <p:nvSpPr>
            <p:cNvPr id="4" name="TextBox 4"/>
            <p:cNvSpPr txBox="1"/>
            <p:nvPr/>
          </p:nvSpPr>
          <p:spPr>
            <a:xfrm>
              <a:off x="0" y="-38100"/>
              <a:ext cx="4816593" cy="611419"/>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92539" y="2176821"/>
            <a:ext cx="6356572" cy="8387909"/>
            <a:chOff x="0" y="0"/>
            <a:chExt cx="1674159" cy="2209161"/>
          </a:xfrm>
        </p:grpSpPr>
        <p:sp>
          <p:nvSpPr>
            <p:cNvPr id="6" name="Freeform 6"/>
            <p:cNvSpPr/>
            <p:nvPr/>
          </p:nvSpPr>
          <p:spPr>
            <a:xfrm>
              <a:off x="0" y="0"/>
              <a:ext cx="1674159" cy="2209161"/>
            </a:xfrm>
            <a:custGeom>
              <a:avLst/>
              <a:gdLst/>
              <a:ahLst/>
              <a:cxnLst/>
              <a:rect l="l" t="t" r="r" b="b"/>
              <a:pathLst>
                <a:path w="1674159" h="2209161">
                  <a:moveTo>
                    <a:pt x="0" y="0"/>
                  </a:moveTo>
                  <a:lnTo>
                    <a:pt x="1674159" y="0"/>
                  </a:lnTo>
                  <a:lnTo>
                    <a:pt x="1674159" y="2209161"/>
                  </a:lnTo>
                  <a:lnTo>
                    <a:pt x="0" y="2209161"/>
                  </a:lnTo>
                  <a:close/>
                </a:path>
              </a:pathLst>
            </a:custGeom>
            <a:solidFill>
              <a:srgbClr val="E8EDEE"/>
            </a:solidFill>
          </p:spPr>
          <p:txBody>
            <a:bodyPr/>
            <a:lstStyle/>
            <a:p>
              <a:endParaRPr lang="en-GB"/>
            </a:p>
          </p:txBody>
        </p:sp>
        <p:sp>
          <p:nvSpPr>
            <p:cNvPr id="7" name="TextBox 7"/>
            <p:cNvSpPr txBox="1"/>
            <p:nvPr/>
          </p:nvSpPr>
          <p:spPr>
            <a:xfrm>
              <a:off x="0" y="-38100"/>
              <a:ext cx="1674159" cy="2247261"/>
            </a:xfrm>
            <a:prstGeom prst="rect">
              <a:avLst/>
            </a:prstGeom>
          </p:spPr>
          <p:txBody>
            <a:bodyPr lIns="50800" tIns="50800" rIns="50800" bIns="50800" rtlCol="0" anchor="ctr"/>
            <a:lstStyle/>
            <a:p>
              <a:pPr algn="ctr">
                <a:lnSpc>
                  <a:spcPts val="1960"/>
                </a:lnSpc>
              </a:pPr>
              <a:endParaRPr/>
            </a:p>
          </p:txBody>
        </p:sp>
      </p:grpSp>
      <p:sp>
        <p:nvSpPr>
          <p:cNvPr id="8" name="Freeform 8"/>
          <p:cNvSpPr/>
          <p:nvPr/>
        </p:nvSpPr>
        <p:spPr>
          <a:xfrm>
            <a:off x="14818120" y="3032220"/>
            <a:ext cx="2751444" cy="1067480"/>
          </a:xfrm>
          <a:custGeom>
            <a:avLst/>
            <a:gdLst/>
            <a:ahLst/>
            <a:cxnLst/>
            <a:rect l="l" t="t" r="r" b="b"/>
            <a:pathLst>
              <a:path w="2751444" h="1067480">
                <a:moveTo>
                  <a:pt x="0" y="0"/>
                </a:moveTo>
                <a:lnTo>
                  <a:pt x="2751444" y="0"/>
                </a:lnTo>
                <a:lnTo>
                  <a:pt x="2751444" y="1067480"/>
                </a:lnTo>
                <a:lnTo>
                  <a:pt x="0" y="1067480"/>
                </a:lnTo>
                <a:lnTo>
                  <a:pt x="0" y="0"/>
                </a:lnTo>
                <a:close/>
              </a:path>
            </a:pathLst>
          </a:custGeom>
          <a:blipFill>
            <a:blip r:embed="rId2"/>
            <a:stretch>
              <a:fillRect/>
            </a:stretch>
          </a:blipFill>
        </p:spPr>
        <p:txBody>
          <a:bodyPr/>
          <a:lstStyle/>
          <a:p>
            <a:endParaRPr lang="en-GB"/>
          </a:p>
        </p:txBody>
      </p:sp>
      <p:sp>
        <p:nvSpPr>
          <p:cNvPr id="9" name="Freeform 9">
            <a:hlinkClick r:id="rId3" tooltip="https://www.hiowpeople.nhs.uk/wp-content/uploads/2023/11/NHS-South-East_ADHD.pdf"/>
          </p:cNvPr>
          <p:cNvSpPr/>
          <p:nvPr/>
        </p:nvSpPr>
        <p:spPr>
          <a:xfrm>
            <a:off x="12608865" y="6125758"/>
            <a:ext cx="2468809" cy="3507211"/>
          </a:xfrm>
          <a:custGeom>
            <a:avLst/>
            <a:gdLst/>
            <a:ahLst/>
            <a:cxnLst/>
            <a:rect l="l" t="t" r="r" b="b"/>
            <a:pathLst>
              <a:path w="2468809" h="3507211">
                <a:moveTo>
                  <a:pt x="0" y="0"/>
                </a:moveTo>
                <a:lnTo>
                  <a:pt x="2468810" y="0"/>
                </a:lnTo>
                <a:lnTo>
                  <a:pt x="2468810" y="3507211"/>
                </a:lnTo>
                <a:lnTo>
                  <a:pt x="0" y="3507211"/>
                </a:lnTo>
                <a:lnTo>
                  <a:pt x="0" y="0"/>
                </a:lnTo>
                <a:close/>
              </a:path>
            </a:pathLst>
          </a:custGeom>
          <a:blipFill>
            <a:blip r:embed="rId4"/>
            <a:stretch>
              <a:fillRect/>
            </a:stretch>
          </a:blipFill>
        </p:spPr>
        <p:txBody>
          <a:bodyPr/>
          <a:lstStyle/>
          <a:p>
            <a:endParaRPr lang="en-GB"/>
          </a:p>
        </p:txBody>
      </p:sp>
      <p:sp>
        <p:nvSpPr>
          <p:cNvPr id="10" name="Freeform 10">
            <a:hlinkClick r:id="rId5" tooltip="https://www.hiowpeople.nhs.uk/wp-content/uploads/2023/11/NHS-South-East_Autism.pdf"/>
          </p:cNvPr>
          <p:cNvSpPr/>
          <p:nvPr/>
        </p:nvSpPr>
        <p:spPr>
          <a:xfrm>
            <a:off x="9577876" y="6125758"/>
            <a:ext cx="2473949" cy="3507211"/>
          </a:xfrm>
          <a:custGeom>
            <a:avLst/>
            <a:gdLst/>
            <a:ahLst/>
            <a:cxnLst/>
            <a:rect l="l" t="t" r="r" b="b"/>
            <a:pathLst>
              <a:path w="2473949" h="3507211">
                <a:moveTo>
                  <a:pt x="0" y="0"/>
                </a:moveTo>
                <a:lnTo>
                  <a:pt x="2473948" y="0"/>
                </a:lnTo>
                <a:lnTo>
                  <a:pt x="2473948" y="3507211"/>
                </a:lnTo>
                <a:lnTo>
                  <a:pt x="0" y="3507211"/>
                </a:lnTo>
                <a:lnTo>
                  <a:pt x="0" y="0"/>
                </a:lnTo>
                <a:close/>
              </a:path>
            </a:pathLst>
          </a:custGeom>
          <a:blipFill>
            <a:blip r:embed="rId6"/>
            <a:stretch>
              <a:fillRect/>
            </a:stretch>
          </a:blipFill>
        </p:spPr>
        <p:txBody>
          <a:bodyPr/>
          <a:lstStyle/>
          <a:p>
            <a:endParaRPr lang="en-GB"/>
          </a:p>
        </p:txBody>
      </p:sp>
      <p:sp>
        <p:nvSpPr>
          <p:cNvPr id="11" name="Freeform 11">
            <a:hlinkClick r:id="rId7" tooltip="https://www.hiowpeople.nhs.uk/wp-content/uploads/2023/11/NHS-South-East_Brain-Injury.pdf"/>
          </p:cNvPr>
          <p:cNvSpPr/>
          <p:nvPr/>
        </p:nvSpPr>
        <p:spPr>
          <a:xfrm>
            <a:off x="6546149" y="6125758"/>
            <a:ext cx="2474686" cy="3495389"/>
          </a:xfrm>
          <a:custGeom>
            <a:avLst/>
            <a:gdLst/>
            <a:ahLst/>
            <a:cxnLst/>
            <a:rect l="l" t="t" r="r" b="b"/>
            <a:pathLst>
              <a:path w="2474686" h="3495389">
                <a:moveTo>
                  <a:pt x="0" y="0"/>
                </a:moveTo>
                <a:lnTo>
                  <a:pt x="2474686" y="0"/>
                </a:lnTo>
                <a:lnTo>
                  <a:pt x="2474686" y="3495389"/>
                </a:lnTo>
                <a:lnTo>
                  <a:pt x="0" y="3495389"/>
                </a:lnTo>
                <a:lnTo>
                  <a:pt x="0" y="0"/>
                </a:lnTo>
                <a:close/>
              </a:path>
            </a:pathLst>
          </a:custGeom>
          <a:blipFill>
            <a:blip r:embed="rId8"/>
            <a:stretch>
              <a:fillRect/>
            </a:stretch>
          </a:blipFill>
        </p:spPr>
        <p:txBody>
          <a:bodyPr/>
          <a:lstStyle/>
          <a:p>
            <a:endParaRPr lang="en-GB"/>
          </a:p>
        </p:txBody>
      </p:sp>
      <p:sp>
        <p:nvSpPr>
          <p:cNvPr id="12" name="Freeform 12">
            <a:hlinkClick r:id="rId9" tooltip="https://www.hiowpeople.nhs.uk/wp-content/uploads/2023/11/NHS-South-East_Neurodiversity.pdf"/>
          </p:cNvPr>
          <p:cNvSpPr/>
          <p:nvPr/>
        </p:nvSpPr>
        <p:spPr>
          <a:xfrm>
            <a:off x="3500366" y="6125758"/>
            <a:ext cx="2488743" cy="3533089"/>
          </a:xfrm>
          <a:custGeom>
            <a:avLst/>
            <a:gdLst/>
            <a:ahLst/>
            <a:cxnLst/>
            <a:rect l="l" t="t" r="r" b="b"/>
            <a:pathLst>
              <a:path w="2488743" h="3533089">
                <a:moveTo>
                  <a:pt x="0" y="0"/>
                </a:moveTo>
                <a:lnTo>
                  <a:pt x="2488743" y="0"/>
                </a:lnTo>
                <a:lnTo>
                  <a:pt x="2488743" y="3533089"/>
                </a:lnTo>
                <a:lnTo>
                  <a:pt x="0" y="3533089"/>
                </a:lnTo>
                <a:lnTo>
                  <a:pt x="0" y="0"/>
                </a:lnTo>
                <a:close/>
              </a:path>
            </a:pathLst>
          </a:custGeom>
          <a:blipFill>
            <a:blip r:embed="rId10"/>
            <a:stretch>
              <a:fillRect/>
            </a:stretch>
          </a:blipFill>
        </p:spPr>
        <p:txBody>
          <a:bodyPr/>
          <a:lstStyle/>
          <a:p>
            <a:endParaRPr lang="en-GB"/>
          </a:p>
        </p:txBody>
      </p:sp>
      <p:sp>
        <p:nvSpPr>
          <p:cNvPr id="13" name="Freeform 13">
            <a:hlinkClick r:id="rId11" tooltip="https://www.hiowpeople.nhs.uk/wp-content/uploads/2023/11/NHS-South-East_Recruitment-Strategies.pdf"/>
          </p:cNvPr>
          <p:cNvSpPr/>
          <p:nvPr/>
        </p:nvSpPr>
        <p:spPr>
          <a:xfrm>
            <a:off x="433823" y="6125758"/>
            <a:ext cx="2509502" cy="3558313"/>
          </a:xfrm>
          <a:custGeom>
            <a:avLst/>
            <a:gdLst/>
            <a:ahLst/>
            <a:cxnLst/>
            <a:rect l="l" t="t" r="r" b="b"/>
            <a:pathLst>
              <a:path w="2509502" h="3558313">
                <a:moveTo>
                  <a:pt x="0" y="0"/>
                </a:moveTo>
                <a:lnTo>
                  <a:pt x="2509502" y="0"/>
                </a:lnTo>
                <a:lnTo>
                  <a:pt x="2509502" y="3558313"/>
                </a:lnTo>
                <a:lnTo>
                  <a:pt x="0" y="3558313"/>
                </a:lnTo>
                <a:lnTo>
                  <a:pt x="0" y="0"/>
                </a:lnTo>
                <a:close/>
              </a:path>
            </a:pathLst>
          </a:custGeom>
          <a:blipFill>
            <a:blip r:embed="rId12"/>
            <a:stretch>
              <a:fillRect/>
            </a:stretch>
          </a:blipFill>
        </p:spPr>
        <p:txBody>
          <a:bodyPr/>
          <a:lstStyle/>
          <a:p>
            <a:endParaRPr lang="en-GB"/>
          </a:p>
        </p:txBody>
      </p:sp>
      <p:sp>
        <p:nvSpPr>
          <p:cNvPr id="14" name="Freeform 14">
            <a:hlinkClick r:id="rId13" tooltip="https://www.hiowpeople.nhs.uk/wp-content/uploads/2023/11/NHS-South-East_The-4Ds.pdf"/>
          </p:cNvPr>
          <p:cNvSpPr/>
          <p:nvPr/>
        </p:nvSpPr>
        <p:spPr>
          <a:xfrm>
            <a:off x="15634715" y="6125758"/>
            <a:ext cx="2462187" cy="3495389"/>
          </a:xfrm>
          <a:custGeom>
            <a:avLst/>
            <a:gdLst/>
            <a:ahLst/>
            <a:cxnLst/>
            <a:rect l="l" t="t" r="r" b="b"/>
            <a:pathLst>
              <a:path w="2462187" h="3495389">
                <a:moveTo>
                  <a:pt x="0" y="0"/>
                </a:moveTo>
                <a:lnTo>
                  <a:pt x="2462188" y="0"/>
                </a:lnTo>
                <a:lnTo>
                  <a:pt x="2462188" y="3495389"/>
                </a:lnTo>
                <a:lnTo>
                  <a:pt x="0" y="3495389"/>
                </a:lnTo>
                <a:lnTo>
                  <a:pt x="0" y="0"/>
                </a:lnTo>
                <a:close/>
              </a:path>
            </a:pathLst>
          </a:custGeom>
          <a:blipFill>
            <a:blip r:embed="rId14"/>
            <a:stretch>
              <a:fillRect/>
            </a:stretch>
          </a:blipFill>
        </p:spPr>
        <p:txBody>
          <a:bodyPr/>
          <a:lstStyle/>
          <a:p>
            <a:endParaRPr lang="en-GB"/>
          </a:p>
        </p:txBody>
      </p:sp>
      <p:sp>
        <p:nvSpPr>
          <p:cNvPr id="15" name="Freeform 15"/>
          <p:cNvSpPr/>
          <p:nvPr/>
        </p:nvSpPr>
        <p:spPr>
          <a:xfrm>
            <a:off x="6679831" y="3336941"/>
            <a:ext cx="362531" cy="265554"/>
          </a:xfrm>
          <a:custGeom>
            <a:avLst/>
            <a:gdLst/>
            <a:ahLst/>
            <a:cxnLst/>
            <a:rect l="l" t="t" r="r" b="b"/>
            <a:pathLst>
              <a:path w="362531" h="265554">
                <a:moveTo>
                  <a:pt x="0" y="0"/>
                </a:moveTo>
                <a:lnTo>
                  <a:pt x="362531" y="0"/>
                </a:lnTo>
                <a:lnTo>
                  <a:pt x="362531" y="265554"/>
                </a:lnTo>
                <a:lnTo>
                  <a:pt x="0" y="26555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16" name="TextBox 16"/>
          <p:cNvSpPr txBox="1"/>
          <p:nvPr/>
        </p:nvSpPr>
        <p:spPr>
          <a:xfrm>
            <a:off x="433823" y="766182"/>
            <a:ext cx="16103771" cy="934389"/>
          </a:xfrm>
          <a:prstGeom prst="rect">
            <a:avLst/>
          </a:prstGeom>
        </p:spPr>
        <p:txBody>
          <a:bodyPr lIns="0" tIns="0" rIns="0" bIns="0" rtlCol="0" anchor="t">
            <a:spAutoFit/>
          </a:bodyPr>
          <a:lstStyle/>
          <a:p>
            <a:pPr>
              <a:lnSpc>
                <a:spcPts val="6857"/>
              </a:lnSpc>
            </a:pPr>
            <a:r>
              <a:rPr lang="en-US" sz="6997">
                <a:solidFill>
                  <a:srgbClr val="E8EDEE"/>
                </a:solidFill>
                <a:latin typeface="JA Jayagiri Sans Rough"/>
              </a:rPr>
              <a:t>Manager tip sheets</a:t>
            </a:r>
          </a:p>
        </p:txBody>
      </p:sp>
      <p:sp>
        <p:nvSpPr>
          <p:cNvPr id="17" name="TextBox 17"/>
          <p:cNvSpPr txBox="1"/>
          <p:nvPr/>
        </p:nvSpPr>
        <p:spPr>
          <a:xfrm>
            <a:off x="7187611" y="3282455"/>
            <a:ext cx="7071382" cy="611406"/>
          </a:xfrm>
          <a:prstGeom prst="rect">
            <a:avLst/>
          </a:prstGeom>
        </p:spPr>
        <p:txBody>
          <a:bodyPr lIns="0" tIns="0" rIns="0" bIns="0" rtlCol="0" anchor="t">
            <a:spAutoFit/>
          </a:bodyPr>
          <a:lstStyle/>
          <a:p>
            <a:pPr>
              <a:lnSpc>
                <a:spcPts val="2520"/>
              </a:lnSpc>
              <a:spcBef>
                <a:spcPct val="0"/>
              </a:spcBef>
            </a:pPr>
            <a:r>
              <a:rPr lang="en-US" sz="1800">
                <a:solidFill>
                  <a:srgbClr val="000000"/>
                </a:solidFill>
                <a:latin typeface="Open Sans 2"/>
              </a:rPr>
              <a:t>Developed with Genius Within, theses training resources are designed to support staff and their managers across SE Region.</a:t>
            </a:r>
          </a:p>
        </p:txBody>
      </p:sp>
      <p:sp>
        <p:nvSpPr>
          <p:cNvPr id="18" name="TextBox 18"/>
          <p:cNvSpPr txBox="1"/>
          <p:nvPr/>
        </p:nvSpPr>
        <p:spPr>
          <a:xfrm>
            <a:off x="1688574" y="2915511"/>
            <a:ext cx="4179920" cy="736600"/>
          </a:xfrm>
          <a:prstGeom prst="rect">
            <a:avLst/>
          </a:prstGeom>
        </p:spPr>
        <p:txBody>
          <a:bodyPr lIns="0" tIns="0" rIns="0" bIns="0" rtlCol="0" anchor="t">
            <a:spAutoFit/>
          </a:bodyPr>
          <a:lstStyle/>
          <a:p>
            <a:pPr>
              <a:lnSpc>
                <a:spcPts val="2899"/>
              </a:lnSpc>
            </a:pPr>
            <a:r>
              <a:rPr lang="en-US" sz="2499">
                <a:solidFill>
                  <a:srgbClr val="000000"/>
                </a:solidFill>
                <a:latin typeface="JA Jayagiri Sans Rough"/>
              </a:rPr>
              <a:t>Distribute to all managers in your Trust</a:t>
            </a:r>
          </a:p>
        </p:txBody>
      </p:sp>
      <p:sp>
        <p:nvSpPr>
          <p:cNvPr id="19" name="TextBox 19"/>
          <p:cNvSpPr txBox="1"/>
          <p:nvPr/>
        </p:nvSpPr>
        <p:spPr>
          <a:xfrm>
            <a:off x="1688574" y="4361293"/>
            <a:ext cx="3620312" cy="736600"/>
          </a:xfrm>
          <a:prstGeom prst="rect">
            <a:avLst/>
          </a:prstGeom>
        </p:spPr>
        <p:txBody>
          <a:bodyPr lIns="0" tIns="0" rIns="0" bIns="0" rtlCol="0" anchor="t">
            <a:spAutoFit/>
          </a:bodyPr>
          <a:lstStyle/>
          <a:p>
            <a:pPr>
              <a:lnSpc>
                <a:spcPts val="2899"/>
              </a:lnSpc>
            </a:pPr>
            <a:r>
              <a:rPr lang="en-US" sz="2499">
                <a:solidFill>
                  <a:srgbClr val="000000"/>
                </a:solidFill>
                <a:latin typeface="JA Jayagiri Sans Rough"/>
              </a:rPr>
              <a:t>Share on your Intranet</a:t>
            </a:r>
          </a:p>
        </p:txBody>
      </p:sp>
      <p:grpSp>
        <p:nvGrpSpPr>
          <p:cNvPr id="20" name="Group 20"/>
          <p:cNvGrpSpPr/>
          <p:nvPr/>
        </p:nvGrpSpPr>
        <p:grpSpPr>
          <a:xfrm>
            <a:off x="-92539" y="2563956"/>
            <a:ext cx="1174158" cy="1174158"/>
            <a:chOff x="0" y="0"/>
            <a:chExt cx="812800" cy="812800"/>
          </a:xfrm>
        </p:grpSpPr>
        <p:sp>
          <p:nvSpPr>
            <p:cNvPr id="21" name="Freeform 21"/>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69409"/>
            </a:solidFill>
          </p:spPr>
          <p:txBody>
            <a:bodyPr/>
            <a:lstStyle/>
            <a:p>
              <a:endParaRPr lang="en-GB"/>
            </a:p>
          </p:txBody>
        </p:sp>
        <p:sp>
          <p:nvSpPr>
            <p:cNvPr id="22" name="TextBox 22"/>
            <p:cNvSpPr txBox="1"/>
            <p:nvPr/>
          </p:nvSpPr>
          <p:spPr>
            <a:xfrm>
              <a:off x="0" y="174625"/>
              <a:ext cx="711200" cy="434975"/>
            </a:xfrm>
            <a:prstGeom prst="rect">
              <a:avLst/>
            </a:prstGeom>
          </p:spPr>
          <p:txBody>
            <a:bodyPr lIns="50800" tIns="50800" rIns="50800" bIns="50800" rtlCol="0" anchor="ctr"/>
            <a:lstStyle/>
            <a:p>
              <a:pPr algn="ctr">
                <a:lnSpc>
                  <a:spcPts val="2520"/>
                </a:lnSpc>
              </a:pPr>
              <a:endParaRPr/>
            </a:p>
          </p:txBody>
        </p:sp>
      </p:grpSp>
      <p:grpSp>
        <p:nvGrpSpPr>
          <p:cNvPr id="23" name="Group 23"/>
          <p:cNvGrpSpPr/>
          <p:nvPr/>
        </p:nvGrpSpPr>
        <p:grpSpPr>
          <a:xfrm>
            <a:off x="-92539" y="4128638"/>
            <a:ext cx="1174158" cy="1174158"/>
            <a:chOff x="0" y="0"/>
            <a:chExt cx="812800" cy="812800"/>
          </a:xfrm>
        </p:grpSpPr>
        <p:sp>
          <p:nvSpPr>
            <p:cNvPr id="24" name="Freeform 24"/>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69409"/>
            </a:solidFill>
          </p:spPr>
          <p:txBody>
            <a:bodyPr/>
            <a:lstStyle/>
            <a:p>
              <a:endParaRPr lang="en-GB"/>
            </a:p>
          </p:txBody>
        </p:sp>
        <p:sp>
          <p:nvSpPr>
            <p:cNvPr id="25" name="TextBox 25"/>
            <p:cNvSpPr txBox="1"/>
            <p:nvPr/>
          </p:nvSpPr>
          <p:spPr>
            <a:xfrm>
              <a:off x="0" y="174625"/>
              <a:ext cx="711200" cy="434975"/>
            </a:xfrm>
            <a:prstGeom prst="rect">
              <a:avLst/>
            </a:prstGeom>
          </p:spPr>
          <p:txBody>
            <a:bodyPr lIns="50800" tIns="50800" rIns="50800" bIns="50800" rtlCol="0" anchor="ctr"/>
            <a:lstStyle/>
            <a:p>
              <a:pPr algn="ctr">
                <a:lnSpc>
                  <a:spcPts val="2520"/>
                </a:lnSpc>
              </a:pPr>
              <a:endParaRPr/>
            </a:p>
          </p:txBody>
        </p:sp>
      </p:grpSp>
      <p:sp>
        <p:nvSpPr>
          <p:cNvPr id="26" name="Freeform 26"/>
          <p:cNvSpPr/>
          <p:nvPr/>
        </p:nvSpPr>
        <p:spPr>
          <a:xfrm>
            <a:off x="6679831" y="4586481"/>
            <a:ext cx="362531" cy="265554"/>
          </a:xfrm>
          <a:custGeom>
            <a:avLst/>
            <a:gdLst/>
            <a:ahLst/>
            <a:cxnLst/>
            <a:rect l="l" t="t" r="r" b="b"/>
            <a:pathLst>
              <a:path w="362531" h="265554">
                <a:moveTo>
                  <a:pt x="0" y="0"/>
                </a:moveTo>
                <a:lnTo>
                  <a:pt x="362531" y="0"/>
                </a:lnTo>
                <a:lnTo>
                  <a:pt x="362531" y="265554"/>
                </a:lnTo>
                <a:lnTo>
                  <a:pt x="0" y="26555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27" name="TextBox 27"/>
          <p:cNvSpPr txBox="1"/>
          <p:nvPr/>
        </p:nvSpPr>
        <p:spPr>
          <a:xfrm>
            <a:off x="7187611" y="4531995"/>
            <a:ext cx="7890063" cy="297180"/>
          </a:xfrm>
          <a:prstGeom prst="rect">
            <a:avLst/>
          </a:prstGeom>
        </p:spPr>
        <p:txBody>
          <a:bodyPr lIns="0" tIns="0" rIns="0" bIns="0" rtlCol="0" anchor="t">
            <a:spAutoFit/>
          </a:bodyPr>
          <a:lstStyle/>
          <a:p>
            <a:pPr>
              <a:lnSpc>
                <a:spcPts val="2520"/>
              </a:lnSpc>
              <a:spcBef>
                <a:spcPct val="0"/>
              </a:spcBef>
            </a:pPr>
            <a:r>
              <a:rPr lang="en-US" sz="1800">
                <a:solidFill>
                  <a:srgbClr val="000000"/>
                </a:solidFill>
                <a:latin typeface="Open Sans 2"/>
              </a:rPr>
              <a:t>Click on the images below to view the PDFs, which you can download.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176821"/>
            <a:ext cx="7713135" cy="8387909"/>
            <a:chOff x="0" y="0"/>
            <a:chExt cx="2031443" cy="2209161"/>
          </a:xfrm>
        </p:grpSpPr>
        <p:sp>
          <p:nvSpPr>
            <p:cNvPr id="3" name="Freeform 3"/>
            <p:cNvSpPr/>
            <p:nvPr/>
          </p:nvSpPr>
          <p:spPr>
            <a:xfrm>
              <a:off x="0" y="0"/>
              <a:ext cx="2031443" cy="2209161"/>
            </a:xfrm>
            <a:custGeom>
              <a:avLst/>
              <a:gdLst/>
              <a:ahLst/>
              <a:cxnLst/>
              <a:rect l="l" t="t" r="r" b="b"/>
              <a:pathLst>
                <a:path w="2031443" h="2209161">
                  <a:moveTo>
                    <a:pt x="0" y="0"/>
                  </a:moveTo>
                  <a:lnTo>
                    <a:pt x="2031443" y="0"/>
                  </a:lnTo>
                  <a:lnTo>
                    <a:pt x="2031443" y="2209161"/>
                  </a:lnTo>
                  <a:lnTo>
                    <a:pt x="0" y="2209161"/>
                  </a:lnTo>
                  <a:close/>
                </a:path>
              </a:pathLst>
            </a:custGeom>
            <a:solidFill>
              <a:srgbClr val="E8EDEE"/>
            </a:solidFill>
          </p:spPr>
          <p:txBody>
            <a:bodyPr/>
            <a:lstStyle/>
            <a:p>
              <a:endParaRPr lang="en-GB"/>
            </a:p>
          </p:txBody>
        </p:sp>
        <p:sp>
          <p:nvSpPr>
            <p:cNvPr id="4" name="TextBox 4"/>
            <p:cNvSpPr txBox="1"/>
            <p:nvPr/>
          </p:nvSpPr>
          <p:spPr>
            <a:xfrm>
              <a:off x="0" y="-38100"/>
              <a:ext cx="2031443" cy="2247261"/>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11615" y="0"/>
            <a:ext cx="18288000" cy="2176821"/>
            <a:chOff x="0" y="0"/>
            <a:chExt cx="4816593" cy="573319"/>
          </a:xfrm>
        </p:grpSpPr>
        <p:sp>
          <p:nvSpPr>
            <p:cNvPr id="6" name="Freeform 6"/>
            <p:cNvSpPr/>
            <p:nvPr/>
          </p:nvSpPr>
          <p:spPr>
            <a:xfrm>
              <a:off x="0" y="0"/>
              <a:ext cx="4816592" cy="573319"/>
            </a:xfrm>
            <a:custGeom>
              <a:avLst/>
              <a:gdLst/>
              <a:ahLst/>
              <a:cxnLst/>
              <a:rect l="l" t="t" r="r" b="b"/>
              <a:pathLst>
                <a:path w="4816592" h="573319">
                  <a:moveTo>
                    <a:pt x="0" y="0"/>
                  </a:moveTo>
                  <a:lnTo>
                    <a:pt x="4816592" y="0"/>
                  </a:lnTo>
                  <a:lnTo>
                    <a:pt x="4816592" y="573319"/>
                  </a:lnTo>
                  <a:lnTo>
                    <a:pt x="0" y="573319"/>
                  </a:lnTo>
                  <a:close/>
                </a:path>
              </a:pathLst>
            </a:custGeom>
            <a:solidFill>
              <a:srgbClr val="00A9CE"/>
            </a:solidFill>
          </p:spPr>
          <p:txBody>
            <a:bodyPr/>
            <a:lstStyle/>
            <a:p>
              <a:endParaRPr lang="en-GB"/>
            </a:p>
          </p:txBody>
        </p:sp>
        <p:sp>
          <p:nvSpPr>
            <p:cNvPr id="7" name="TextBox 7"/>
            <p:cNvSpPr txBox="1"/>
            <p:nvPr/>
          </p:nvSpPr>
          <p:spPr>
            <a:xfrm>
              <a:off x="0" y="-38100"/>
              <a:ext cx="4816593" cy="611419"/>
            </a:xfrm>
            <a:prstGeom prst="rect">
              <a:avLst/>
            </a:prstGeom>
          </p:spPr>
          <p:txBody>
            <a:bodyPr lIns="50800" tIns="50800" rIns="50800" bIns="50800" rtlCol="0" anchor="ctr"/>
            <a:lstStyle/>
            <a:p>
              <a:pPr algn="ctr">
                <a:lnSpc>
                  <a:spcPts val="1960"/>
                </a:lnSpc>
              </a:pPr>
              <a:endParaRPr/>
            </a:p>
          </p:txBody>
        </p:sp>
      </p:grpSp>
      <p:sp>
        <p:nvSpPr>
          <p:cNvPr id="8" name="Freeform 8"/>
          <p:cNvSpPr/>
          <p:nvPr/>
        </p:nvSpPr>
        <p:spPr>
          <a:xfrm>
            <a:off x="9017249" y="5394778"/>
            <a:ext cx="7701520" cy="2608487"/>
          </a:xfrm>
          <a:custGeom>
            <a:avLst/>
            <a:gdLst/>
            <a:ahLst/>
            <a:cxnLst/>
            <a:rect l="l" t="t" r="r" b="b"/>
            <a:pathLst>
              <a:path w="7701520" h="2608487">
                <a:moveTo>
                  <a:pt x="0" y="0"/>
                </a:moveTo>
                <a:lnTo>
                  <a:pt x="7701520" y="0"/>
                </a:lnTo>
                <a:lnTo>
                  <a:pt x="7701520" y="2608488"/>
                </a:lnTo>
                <a:lnTo>
                  <a:pt x="0" y="2608488"/>
                </a:lnTo>
                <a:lnTo>
                  <a:pt x="0" y="0"/>
                </a:lnTo>
                <a:close/>
              </a:path>
            </a:pathLst>
          </a:custGeom>
          <a:blipFill>
            <a:blip r:embed="rId4"/>
            <a:stretch>
              <a:fillRect t="-65751" b="-55685"/>
            </a:stretch>
          </a:blipFill>
        </p:spPr>
        <p:txBody>
          <a:bodyPr/>
          <a:lstStyle/>
          <a:p>
            <a:endParaRPr lang="en-GB"/>
          </a:p>
        </p:txBody>
      </p:sp>
      <p:sp>
        <p:nvSpPr>
          <p:cNvPr id="9" name="Freeform 9"/>
          <p:cNvSpPr/>
          <p:nvPr/>
        </p:nvSpPr>
        <p:spPr>
          <a:xfrm>
            <a:off x="9065631" y="8136043"/>
            <a:ext cx="1902586" cy="1902586"/>
          </a:xfrm>
          <a:custGeom>
            <a:avLst/>
            <a:gdLst/>
            <a:ahLst/>
            <a:cxnLst/>
            <a:rect l="l" t="t" r="r" b="b"/>
            <a:pathLst>
              <a:path w="1902586" h="1902586">
                <a:moveTo>
                  <a:pt x="0" y="0"/>
                </a:moveTo>
                <a:lnTo>
                  <a:pt x="1902586" y="0"/>
                </a:lnTo>
                <a:lnTo>
                  <a:pt x="1902586" y="1902586"/>
                </a:lnTo>
                <a:lnTo>
                  <a:pt x="0" y="1902586"/>
                </a:lnTo>
                <a:lnTo>
                  <a:pt x="0" y="0"/>
                </a:lnTo>
                <a:close/>
              </a:path>
            </a:pathLst>
          </a:custGeom>
          <a:blipFill>
            <a:blip r:embed="rId5"/>
            <a:stretch>
              <a:fillRect/>
            </a:stretch>
          </a:blipFill>
        </p:spPr>
        <p:txBody>
          <a:bodyPr/>
          <a:lstStyle/>
          <a:p>
            <a:endParaRPr lang="en-GB"/>
          </a:p>
        </p:txBody>
      </p:sp>
      <p:grpSp>
        <p:nvGrpSpPr>
          <p:cNvPr id="10" name="Group 10"/>
          <p:cNvGrpSpPr/>
          <p:nvPr/>
        </p:nvGrpSpPr>
        <p:grpSpPr>
          <a:xfrm>
            <a:off x="-57218" y="2534174"/>
            <a:ext cx="1174158" cy="1174158"/>
            <a:chOff x="0" y="0"/>
            <a:chExt cx="812800" cy="812800"/>
          </a:xfrm>
        </p:grpSpPr>
        <p:sp>
          <p:nvSpPr>
            <p:cNvPr id="11" name="Freeform 11"/>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69409"/>
            </a:solidFill>
          </p:spPr>
          <p:txBody>
            <a:bodyPr/>
            <a:lstStyle/>
            <a:p>
              <a:endParaRPr lang="en-GB"/>
            </a:p>
          </p:txBody>
        </p:sp>
        <p:sp>
          <p:nvSpPr>
            <p:cNvPr id="12" name="TextBox 12"/>
            <p:cNvSpPr txBox="1"/>
            <p:nvPr/>
          </p:nvSpPr>
          <p:spPr>
            <a:xfrm>
              <a:off x="0" y="174625"/>
              <a:ext cx="711200" cy="434975"/>
            </a:xfrm>
            <a:prstGeom prst="rect">
              <a:avLst/>
            </a:prstGeom>
          </p:spPr>
          <p:txBody>
            <a:bodyPr lIns="50800" tIns="50800" rIns="50800" bIns="50800" rtlCol="0" anchor="ctr"/>
            <a:lstStyle/>
            <a:p>
              <a:pPr algn="ctr">
                <a:lnSpc>
                  <a:spcPts val="2520"/>
                </a:lnSpc>
              </a:pPr>
              <a:endParaRPr/>
            </a:p>
          </p:txBody>
        </p:sp>
      </p:grpSp>
      <p:grpSp>
        <p:nvGrpSpPr>
          <p:cNvPr id="13" name="Group 13"/>
          <p:cNvGrpSpPr/>
          <p:nvPr/>
        </p:nvGrpSpPr>
        <p:grpSpPr>
          <a:xfrm>
            <a:off x="11615" y="4070281"/>
            <a:ext cx="1174158" cy="1174158"/>
            <a:chOff x="0" y="0"/>
            <a:chExt cx="812800" cy="812800"/>
          </a:xfrm>
        </p:grpSpPr>
        <p:sp>
          <p:nvSpPr>
            <p:cNvPr id="14" name="Freeform 14"/>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69409"/>
            </a:solidFill>
          </p:spPr>
          <p:txBody>
            <a:bodyPr/>
            <a:lstStyle/>
            <a:p>
              <a:endParaRPr lang="en-GB"/>
            </a:p>
          </p:txBody>
        </p:sp>
        <p:sp>
          <p:nvSpPr>
            <p:cNvPr id="15" name="TextBox 15"/>
            <p:cNvSpPr txBox="1"/>
            <p:nvPr/>
          </p:nvSpPr>
          <p:spPr>
            <a:xfrm>
              <a:off x="0" y="174625"/>
              <a:ext cx="711200" cy="434975"/>
            </a:xfrm>
            <a:prstGeom prst="rect">
              <a:avLst/>
            </a:prstGeom>
          </p:spPr>
          <p:txBody>
            <a:bodyPr lIns="50800" tIns="50800" rIns="50800" bIns="50800" rtlCol="0" anchor="ctr"/>
            <a:lstStyle/>
            <a:p>
              <a:pPr algn="ctr">
                <a:lnSpc>
                  <a:spcPts val="2520"/>
                </a:lnSpc>
              </a:pPr>
              <a:endParaRPr/>
            </a:p>
          </p:txBody>
        </p:sp>
      </p:grpSp>
      <p:sp>
        <p:nvSpPr>
          <p:cNvPr id="16" name="Freeform 16"/>
          <p:cNvSpPr/>
          <p:nvPr/>
        </p:nvSpPr>
        <p:spPr>
          <a:xfrm>
            <a:off x="598693" y="6011721"/>
            <a:ext cx="362531" cy="265554"/>
          </a:xfrm>
          <a:custGeom>
            <a:avLst/>
            <a:gdLst/>
            <a:ahLst/>
            <a:cxnLst/>
            <a:rect l="l" t="t" r="r" b="b"/>
            <a:pathLst>
              <a:path w="362531" h="265554">
                <a:moveTo>
                  <a:pt x="0" y="0"/>
                </a:moveTo>
                <a:lnTo>
                  <a:pt x="362531" y="0"/>
                </a:lnTo>
                <a:lnTo>
                  <a:pt x="362531" y="265553"/>
                </a:lnTo>
                <a:lnTo>
                  <a:pt x="0" y="2655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7" name="Freeform 17"/>
          <p:cNvSpPr/>
          <p:nvPr/>
        </p:nvSpPr>
        <p:spPr>
          <a:xfrm>
            <a:off x="623403" y="8003266"/>
            <a:ext cx="362531" cy="265554"/>
          </a:xfrm>
          <a:custGeom>
            <a:avLst/>
            <a:gdLst/>
            <a:ahLst/>
            <a:cxnLst/>
            <a:rect l="l" t="t" r="r" b="b"/>
            <a:pathLst>
              <a:path w="362531" h="265554">
                <a:moveTo>
                  <a:pt x="0" y="0"/>
                </a:moveTo>
                <a:lnTo>
                  <a:pt x="362531" y="0"/>
                </a:lnTo>
                <a:lnTo>
                  <a:pt x="362531" y="265553"/>
                </a:lnTo>
                <a:lnTo>
                  <a:pt x="0" y="2655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20" name="Freeform 20"/>
          <p:cNvSpPr/>
          <p:nvPr/>
        </p:nvSpPr>
        <p:spPr>
          <a:xfrm>
            <a:off x="14650288" y="8905804"/>
            <a:ext cx="1754308" cy="680620"/>
          </a:xfrm>
          <a:custGeom>
            <a:avLst/>
            <a:gdLst/>
            <a:ahLst/>
            <a:cxnLst/>
            <a:rect l="l" t="t" r="r" b="b"/>
            <a:pathLst>
              <a:path w="1754308" h="680620">
                <a:moveTo>
                  <a:pt x="0" y="0"/>
                </a:moveTo>
                <a:lnTo>
                  <a:pt x="1754308" y="0"/>
                </a:lnTo>
                <a:lnTo>
                  <a:pt x="1754308" y="680620"/>
                </a:lnTo>
                <a:lnTo>
                  <a:pt x="0" y="680620"/>
                </a:lnTo>
                <a:lnTo>
                  <a:pt x="0" y="0"/>
                </a:lnTo>
                <a:close/>
              </a:path>
            </a:pathLst>
          </a:custGeom>
          <a:blipFill>
            <a:blip r:embed="rId8"/>
            <a:stretch>
              <a:fillRect/>
            </a:stretch>
          </a:blipFill>
        </p:spPr>
        <p:txBody>
          <a:bodyPr/>
          <a:lstStyle/>
          <a:p>
            <a:endParaRPr lang="en-GB"/>
          </a:p>
        </p:txBody>
      </p:sp>
      <p:sp>
        <p:nvSpPr>
          <p:cNvPr id="21" name="Freeform 21"/>
          <p:cNvSpPr/>
          <p:nvPr/>
        </p:nvSpPr>
        <p:spPr>
          <a:xfrm>
            <a:off x="12234486" y="8498566"/>
            <a:ext cx="1993462" cy="1495096"/>
          </a:xfrm>
          <a:custGeom>
            <a:avLst/>
            <a:gdLst/>
            <a:ahLst/>
            <a:cxnLst/>
            <a:rect l="l" t="t" r="r" b="b"/>
            <a:pathLst>
              <a:path w="1993462" h="1495096">
                <a:moveTo>
                  <a:pt x="0" y="0"/>
                </a:moveTo>
                <a:lnTo>
                  <a:pt x="1993462" y="0"/>
                </a:lnTo>
                <a:lnTo>
                  <a:pt x="1993462" y="1495096"/>
                </a:lnTo>
                <a:lnTo>
                  <a:pt x="0" y="1495096"/>
                </a:lnTo>
                <a:lnTo>
                  <a:pt x="0" y="0"/>
                </a:lnTo>
                <a:close/>
              </a:path>
            </a:pathLst>
          </a:custGeom>
          <a:blipFill>
            <a:blip r:embed="rId9"/>
            <a:stretch>
              <a:fillRect/>
            </a:stretch>
          </a:blipFill>
        </p:spPr>
        <p:txBody>
          <a:bodyPr/>
          <a:lstStyle/>
          <a:p>
            <a:endParaRPr lang="en-GB"/>
          </a:p>
        </p:txBody>
      </p:sp>
      <p:sp>
        <p:nvSpPr>
          <p:cNvPr id="22" name="Freeform 22"/>
          <p:cNvSpPr/>
          <p:nvPr/>
        </p:nvSpPr>
        <p:spPr>
          <a:xfrm rot="1168642">
            <a:off x="11780633" y="1523255"/>
            <a:ext cx="778449" cy="278295"/>
          </a:xfrm>
          <a:custGeom>
            <a:avLst/>
            <a:gdLst/>
            <a:ahLst/>
            <a:cxnLst/>
            <a:rect l="l" t="t" r="r" b="b"/>
            <a:pathLst>
              <a:path w="778449" h="278295">
                <a:moveTo>
                  <a:pt x="0" y="0"/>
                </a:moveTo>
                <a:lnTo>
                  <a:pt x="778448" y="0"/>
                </a:lnTo>
                <a:lnTo>
                  <a:pt x="778448" y="278296"/>
                </a:lnTo>
                <a:lnTo>
                  <a:pt x="0" y="27829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23" name="TextBox 23"/>
          <p:cNvSpPr txBox="1"/>
          <p:nvPr/>
        </p:nvSpPr>
        <p:spPr>
          <a:xfrm>
            <a:off x="433823" y="766182"/>
            <a:ext cx="4892487" cy="934389"/>
          </a:xfrm>
          <a:prstGeom prst="rect">
            <a:avLst/>
          </a:prstGeom>
        </p:spPr>
        <p:txBody>
          <a:bodyPr lIns="0" tIns="0" rIns="0" bIns="0" rtlCol="0" anchor="t">
            <a:spAutoFit/>
          </a:bodyPr>
          <a:lstStyle/>
          <a:p>
            <a:pPr>
              <a:lnSpc>
                <a:spcPts val="6857"/>
              </a:lnSpc>
            </a:pPr>
            <a:r>
              <a:rPr lang="en-US" sz="6997">
                <a:solidFill>
                  <a:srgbClr val="E8EDEE"/>
                </a:solidFill>
                <a:latin typeface="JA Jayagiri Sans Rough"/>
              </a:rPr>
              <a:t>Podcast</a:t>
            </a:r>
          </a:p>
        </p:txBody>
      </p:sp>
      <p:sp>
        <p:nvSpPr>
          <p:cNvPr id="24" name="TextBox 24"/>
          <p:cNvSpPr txBox="1"/>
          <p:nvPr/>
        </p:nvSpPr>
        <p:spPr>
          <a:xfrm>
            <a:off x="1705997" y="2752952"/>
            <a:ext cx="4301141" cy="736600"/>
          </a:xfrm>
          <a:prstGeom prst="rect">
            <a:avLst/>
          </a:prstGeom>
        </p:spPr>
        <p:txBody>
          <a:bodyPr lIns="0" tIns="0" rIns="0" bIns="0" rtlCol="0" anchor="t">
            <a:spAutoFit/>
          </a:bodyPr>
          <a:lstStyle/>
          <a:p>
            <a:pPr>
              <a:lnSpc>
                <a:spcPts val="2899"/>
              </a:lnSpc>
            </a:pPr>
            <a:r>
              <a:rPr lang="en-US" sz="2499">
                <a:solidFill>
                  <a:srgbClr val="000000"/>
                </a:solidFill>
                <a:latin typeface="JA Jayagiri Sans Rough"/>
              </a:rPr>
              <a:t>Distribute to all managers in your Trust</a:t>
            </a:r>
          </a:p>
        </p:txBody>
      </p:sp>
      <p:sp>
        <p:nvSpPr>
          <p:cNvPr id="25" name="TextBox 25"/>
          <p:cNvSpPr txBox="1"/>
          <p:nvPr/>
        </p:nvSpPr>
        <p:spPr>
          <a:xfrm>
            <a:off x="1705997" y="4289060"/>
            <a:ext cx="3620312" cy="736600"/>
          </a:xfrm>
          <a:prstGeom prst="rect">
            <a:avLst/>
          </a:prstGeom>
        </p:spPr>
        <p:txBody>
          <a:bodyPr lIns="0" tIns="0" rIns="0" bIns="0" rtlCol="0" anchor="t">
            <a:spAutoFit/>
          </a:bodyPr>
          <a:lstStyle/>
          <a:p>
            <a:pPr>
              <a:lnSpc>
                <a:spcPts val="2899"/>
              </a:lnSpc>
            </a:pPr>
            <a:r>
              <a:rPr lang="en-US" sz="2499">
                <a:solidFill>
                  <a:srgbClr val="000000"/>
                </a:solidFill>
                <a:latin typeface="JA Jayagiri Sans Rough"/>
              </a:rPr>
              <a:t>Share on your Intranet</a:t>
            </a:r>
          </a:p>
        </p:txBody>
      </p:sp>
      <p:sp>
        <p:nvSpPr>
          <p:cNvPr id="26" name="TextBox 26"/>
          <p:cNvSpPr txBox="1"/>
          <p:nvPr/>
        </p:nvSpPr>
        <p:spPr>
          <a:xfrm>
            <a:off x="1191568" y="5954571"/>
            <a:ext cx="6266147" cy="1624330"/>
          </a:xfrm>
          <a:prstGeom prst="rect">
            <a:avLst/>
          </a:prstGeom>
        </p:spPr>
        <p:txBody>
          <a:bodyPr lIns="0" tIns="0" rIns="0" bIns="0" rtlCol="0" anchor="t">
            <a:spAutoFit/>
          </a:bodyPr>
          <a:lstStyle/>
          <a:p>
            <a:pPr>
              <a:lnSpc>
                <a:spcPts val="3499"/>
              </a:lnSpc>
            </a:pPr>
            <a:r>
              <a:rPr lang="en-US" sz="2499">
                <a:solidFill>
                  <a:srgbClr val="000000"/>
                </a:solidFill>
                <a:latin typeface="JA Jayagiri Sans Rough"/>
              </a:rPr>
              <a:t>Podcast 1</a:t>
            </a:r>
          </a:p>
          <a:p>
            <a:pPr>
              <a:lnSpc>
                <a:spcPts val="2799"/>
              </a:lnSpc>
            </a:pPr>
            <a:r>
              <a:rPr lang="en-US" sz="1999">
                <a:solidFill>
                  <a:srgbClr val="000000"/>
                </a:solidFill>
                <a:latin typeface="Open Sans 1 Bold"/>
              </a:rPr>
              <a:t>Navigating Neurodiversity in the Workplace</a:t>
            </a:r>
          </a:p>
          <a:p>
            <a:pPr>
              <a:lnSpc>
                <a:spcPts val="2239"/>
              </a:lnSpc>
            </a:pPr>
            <a:r>
              <a:rPr lang="en-US" sz="1599">
                <a:solidFill>
                  <a:srgbClr val="000000"/>
                </a:solidFill>
                <a:latin typeface="Open Sans 1"/>
              </a:rPr>
              <a:t>Exploring the concept of neurodiversity, discussing the significance of inclusion, and uncovering the unique contributions that neurodiverse colleagues can bring to a role or team.</a:t>
            </a:r>
          </a:p>
        </p:txBody>
      </p:sp>
      <p:sp>
        <p:nvSpPr>
          <p:cNvPr id="27" name="TextBox 27"/>
          <p:cNvSpPr txBox="1"/>
          <p:nvPr/>
        </p:nvSpPr>
        <p:spPr>
          <a:xfrm>
            <a:off x="1191568" y="7946116"/>
            <a:ext cx="5907679" cy="1900555"/>
          </a:xfrm>
          <a:prstGeom prst="rect">
            <a:avLst/>
          </a:prstGeom>
        </p:spPr>
        <p:txBody>
          <a:bodyPr lIns="0" tIns="0" rIns="0" bIns="0" rtlCol="0" anchor="t">
            <a:spAutoFit/>
          </a:bodyPr>
          <a:lstStyle/>
          <a:p>
            <a:pPr>
              <a:lnSpc>
                <a:spcPts val="3499"/>
              </a:lnSpc>
              <a:spcBef>
                <a:spcPct val="0"/>
              </a:spcBef>
            </a:pPr>
            <a:r>
              <a:rPr lang="en-US" sz="2499">
                <a:solidFill>
                  <a:srgbClr val="000000"/>
                </a:solidFill>
                <a:latin typeface="JA Jayagiri Sans Rough"/>
              </a:rPr>
              <a:t>Podcast 2</a:t>
            </a:r>
          </a:p>
          <a:p>
            <a:pPr>
              <a:lnSpc>
                <a:spcPts val="2799"/>
              </a:lnSpc>
              <a:spcBef>
                <a:spcPct val="0"/>
              </a:spcBef>
            </a:pPr>
            <a:r>
              <a:rPr lang="en-US" sz="1999">
                <a:solidFill>
                  <a:srgbClr val="000000"/>
                </a:solidFill>
                <a:latin typeface="Open Sans 2 Bold"/>
              </a:rPr>
              <a:t>Nurturing Neurodiversity</a:t>
            </a:r>
          </a:p>
          <a:p>
            <a:pPr>
              <a:lnSpc>
                <a:spcPts val="2239"/>
              </a:lnSpc>
              <a:spcBef>
                <a:spcPct val="0"/>
              </a:spcBef>
            </a:pPr>
            <a:r>
              <a:rPr lang="en-US" sz="1599">
                <a:solidFill>
                  <a:srgbClr val="000000"/>
                </a:solidFill>
                <a:latin typeface="Open Sans 2"/>
              </a:rPr>
              <a:t>Discussing the significance of making reasonable adjustments, exploring cost-free solutions, uncovering the Access to Work program, and delving into the crucial role managers play in supporting their neurodiverse colleagues.</a:t>
            </a:r>
          </a:p>
        </p:txBody>
      </p:sp>
      <p:sp>
        <p:nvSpPr>
          <p:cNvPr id="28" name="TextBox 28"/>
          <p:cNvSpPr txBox="1"/>
          <p:nvPr/>
        </p:nvSpPr>
        <p:spPr>
          <a:xfrm>
            <a:off x="10968217" y="9180661"/>
            <a:ext cx="972546" cy="960443"/>
          </a:xfrm>
          <a:prstGeom prst="rect">
            <a:avLst/>
          </a:prstGeom>
        </p:spPr>
        <p:txBody>
          <a:bodyPr lIns="0" tIns="0" rIns="0" bIns="0" rtlCol="0" anchor="t">
            <a:spAutoFit/>
          </a:bodyPr>
          <a:lstStyle/>
          <a:p>
            <a:pPr algn="ctr">
              <a:lnSpc>
                <a:spcPts val="7987"/>
              </a:lnSpc>
            </a:pPr>
            <a:r>
              <a:rPr lang="en-US" sz="5705">
                <a:solidFill>
                  <a:srgbClr val="00A9CE"/>
                </a:solidFill>
                <a:latin typeface="Sweet Belly Script"/>
              </a:rPr>
              <a:t>with</a:t>
            </a:r>
          </a:p>
        </p:txBody>
      </p:sp>
      <p:sp>
        <p:nvSpPr>
          <p:cNvPr id="29" name="TextBox 29"/>
          <p:cNvSpPr txBox="1"/>
          <p:nvPr/>
        </p:nvSpPr>
        <p:spPr>
          <a:xfrm>
            <a:off x="9065631" y="1167962"/>
            <a:ext cx="2578809" cy="960443"/>
          </a:xfrm>
          <a:prstGeom prst="rect">
            <a:avLst/>
          </a:prstGeom>
        </p:spPr>
        <p:txBody>
          <a:bodyPr lIns="0" tIns="0" rIns="0" bIns="0" rtlCol="0" anchor="t">
            <a:spAutoFit/>
          </a:bodyPr>
          <a:lstStyle/>
          <a:p>
            <a:pPr algn="ctr">
              <a:lnSpc>
                <a:spcPts val="7987"/>
              </a:lnSpc>
            </a:pPr>
            <a:r>
              <a:rPr lang="en-US" sz="5705">
                <a:solidFill>
                  <a:srgbClr val="FFFFFF"/>
                </a:solidFill>
                <a:latin typeface="Sweet Belly Script"/>
              </a:rPr>
              <a:t>listen here</a:t>
            </a:r>
          </a:p>
        </p:txBody>
      </p:sp>
      <p:pic>
        <p:nvPicPr>
          <p:cNvPr id="32" name="Online Media 31" title="Genius Within podcast 1">
            <a:hlinkClick r:id="" action="ppaction://media"/>
            <a:extLst>
              <a:ext uri="{FF2B5EF4-FFF2-40B4-BE49-F238E27FC236}">
                <a16:creationId xmlns:a16="http://schemas.microsoft.com/office/drawing/2014/main" id="{88C7159E-9EE1-04FD-6DE8-B152547EB5EF}"/>
              </a:ext>
            </a:extLst>
          </p:cNvPr>
          <p:cNvPicPr>
            <a:picLocks noRot="1" noChangeAspect="1"/>
          </p:cNvPicPr>
          <p:nvPr>
            <a:videoFile r:link="rId1"/>
          </p:nvPr>
        </p:nvPicPr>
        <p:blipFill>
          <a:blip r:embed="rId12"/>
          <a:stretch>
            <a:fillRect/>
          </a:stretch>
        </p:blipFill>
        <p:spPr>
          <a:xfrm>
            <a:off x="8197472" y="2418669"/>
            <a:ext cx="4385733" cy="2477939"/>
          </a:xfrm>
          <a:prstGeom prst="rect">
            <a:avLst/>
          </a:prstGeom>
        </p:spPr>
      </p:pic>
      <p:pic>
        <p:nvPicPr>
          <p:cNvPr id="33" name="Online Media 32" title="Genius Within podcast 2">
            <a:hlinkClick r:id="" action="ppaction://media"/>
            <a:extLst>
              <a:ext uri="{FF2B5EF4-FFF2-40B4-BE49-F238E27FC236}">
                <a16:creationId xmlns:a16="http://schemas.microsoft.com/office/drawing/2014/main" id="{59DC8CC2-E2ED-188E-41E4-2BC8B58BF5D7}"/>
              </a:ext>
            </a:extLst>
          </p:cNvPr>
          <p:cNvPicPr>
            <a:picLocks noRot="1" noChangeAspect="1"/>
          </p:cNvPicPr>
          <p:nvPr>
            <a:videoFile r:link="rId2"/>
          </p:nvPr>
        </p:nvPicPr>
        <p:blipFill>
          <a:blip r:embed="rId13"/>
          <a:stretch>
            <a:fillRect/>
          </a:stretch>
        </p:blipFill>
        <p:spPr>
          <a:xfrm>
            <a:off x="12900991" y="2404298"/>
            <a:ext cx="4385733" cy="24779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3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32"/>
                </p:tgtEl>
              </p:cMediaNode>
            </p:video>
            <p:seq concurrent="1" nextAc="seek">
              <p:cTn id="12" restart="whenNotActive" fill="hold" evtFilter="cancelBubble" nodeType="interactiveSeq">
                <p:stCondLst>
                  <p:cond evt="onClick" delay="0">
                    <p:tgtEl>
                      <p:spTgt spid="3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2"/>
                                        </p:tgtEl>
                                      </p:cBhvr>
                                    </p:cmd>
                                  </p:childTnLst>
                                </p:cTn>
                              </p:par>
                            </p:childTnLst>
                          </p:cTn>
                        </p:par>
                      </p:childTnLst>
                    </p:cTn>
                  </p:par>
                </p:childTnLst>
              </p:cTn>
              <p:nextCondLst>
                <p:cond evt="onClick" delay="0">
                  <p:tgtEl>
                    <p:spTgt spid="32"/>
                  </p:tgtEl>
                </p:cond>
              </p:nextCondLst>
            </p:seq>
            <p:video>
              <p:cMediaNode vol="80000">
                <p:cTn id="17" fill="hold" display="0">
                  <p:stCondLst>
                    <p:cond delay="indefinite"/>
                  </p:stCondLst>
                </p:cTn>
                <p:tgtEl>
                  <p:spTgt spid="33"/>
                </p:tgtEl>
              </p:cMediaNode>
            </p:video>
            <p:seq concurrent="1" nextAc="seek">
              <p:cTn id="18" restart="whenNotActive" fill="hold" evtFilter="cancelBubble" nodeType="interactiveSeq">
                <p:stCondLst>
                  <p:cond evt="onClick" delay="0">
                    <p:tgtEl>
                      <p:spTgt spid="3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33"/>
                                        </p:tgtEl>
                                      </p:cBhvr>
                                    </p:cmd>
                                  </p:childTnLst>
                                </p:cTn>
                              </p:par>
                            </p:childTnLst>
                          </p:cTn>
                        </p:par>
                      </p:childTnLst>
                    </p:cTn>
                  </p:par>
                </p:childTnLst>
              </p:cTn>
              <p:nextCondLst>
                <p:cond evt="onClick" delay="0">
                  <p:tgtEl>
                    <p:spTgt spid="3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2"/>
          <p:cNvGrpSpPr/>
          <p:nvPr/>
        </p:nvGrpSpPr>
        <p:grpSpPr>
          <a:xfrm>
            <a:off x="10622565" y="2176821"/>
            <a:ext cx="7713135" cy="8110179"/>
            <a:chOff x="0" y="0"/>
            <a:chExt cx="2031443" cy="2136014"/>
          </a:xfrm>
        </p:grpSpPr>
        <p:sp>
          <p:nvSpPr>
            <p:cNvPr id="13" name="Freeform 13"/>
            <p:cNvSpPr/>
            <p:nvPr/>
          </p:nvSpPr>
          <p:spPr>
            <a:xfrm>
              <a:off x="0" y="0"/>
              <a:ext cx="2031443" cy="2136014"/>
            </a:xfrm>
            <a:custGeom>
              <a:avLst/>
              <a:gdLst/>
              <a:ahLst/>
              <a:cxnLst/>
              <a:rect l="l" t="t" r="r" b="b"/>
              <a:pathLst>
                <a:path w="2031443" h="2136014">
                  <a:moveTo>
                    <a:pt x="0" y="0"/>
                  </a:moveTo>
                  <a:lnTo>
                    <a:pt x="2031443" y="0"/>
                  </a:lnTo>
                  <a:lnTo>
                    <a:pt x="2031443" y="2136014"/>
                  </a:lnTo>
                  <a:lnTo>
                    <a:pt x="0" y="2136014"/>
                  </a:lnTo>
                  <a:close/>
                </a:path>
              </a:pathLst>
            </a:custGeom>
            <a:solidFill>
              <a:srgbClr val="E8EDEE"/>
            </a:solidFill>
          </p:spPr>
          <p:txBody>
            <a:bodyPr/>
            <a:lstStyle/>
            <a:p>
              <a:endParaRPr lang="en-GB"/>
            </a:p>
          </p:txBody>
        </p:sp>
        <p:sp>
          <p:nvSpPr>
            <p:cNvPr id="14" name="TextBox 14"/>
            <p:cNvSpPr txBox="1"/>
            <p:nvPr/>
          </p:nvSpPr>
          <p:spPr>
            <a:xfrm>
              <a:off x="0" y="-38100"/>
              <a:ext cx="2031443" cy="2174114"/>
            </a:xfrm>
            <a:prstGeom prst="rect">
              <a:avLst/>
            </a:prstGeom>
          </p:spPr>
          <p:txBody>
            <a:bodyPr lIns="50800" tIns="50800" rIns="50800" bIns="50800" rtlCol="0" anchor="ctr"/>
            <a:lstStyle/>
            <a:p>
              <a:pPr algn="ctr">
                <a:lnSpc>
                  <a:spcPts val="1960"/>
                </a:lnSpc>
              </a:pPr>
              <a:endParaRPr/>
            </a:p>
          </p:txBody>
        </p:sp>
      </p:grpSp>
      <p:pic>
        <p:nvPicPr>
          <p:cNvPr id="37" name="GW elearning taster">
            <a:hlinkClick r:id="" action="ppaction://media"/>
            <a:extLst>
              <a:ext uri="{FF2B5EF4-FFF2-40B4-BE49-F238E27FC236}">
                <a16:creationId xmlns:a16="http://schemas.microsoft.com/office/drawing/2014/main" id="{A241F2BC-1C68-5A6D-8098-0B99694C3C6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1422021" y="4419530"/>
            <a:ext cx="6186843" cy="3480100"/>
          </a:xfrm>
          <a:prstGeom prst="rect">
            <a:avLst/>
          </a:prstGeom>
        </p:spPr>
      </p:pic>
      <p:sp>
        <p:nvSpPr>
          <p:cNvPr id="16" name="Freeform 16"/>
          <p:cNvSpPr/>
          <p:nvPr/>
        </p:nvSpPr>
        <p:spPr>
          <a:xfrm>
            <a:off x="11243235" y="4310096"/>
            <a:ext cx="6544414" cy="4114800"/>
          </a:xfrm>
          <a:custGeom>
            <a:avLst/>
            <a:gdLst/>
            <a:ahLst/>
            <a:cxnLst/>
            <a:rect l="l" t="t" r="r" b="b"/>
            <a:pathLst>
              <a:path w="6544414" h="4114800">
                <a:moveTo>
                  <a:pt x="0" y="0"/>
                </a:moveTo>
                <a:lnTo>
                  <a:pt x="6544413" y="0"/>
                </a:lnTo>
                <a:lnTo>
                  <a:pt x="6544413"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2" name="Group 2"/>
          <p:cNvGrpSpPr/>
          <p:nvPr/>
        </p:nvGrpSpPr>
        <p:grpSpPr>
          <a:xfrm>
            <a:off x="11615" y="0"/>
            <a:ext cx="18288000" cy="2176821"/>
            <a:chOff x="0" y="0"/>
            <a:chExt cx="4816593" cy="573319"/>
          </a:xfrm>
        </p:grpSpPr>
        <p:sp>
          <p:nvSpPr>
            <p:cNvPr id="3" name="Freeform 3"/>
            <p:cNvSpPr/>
            <p:nvPr/>
          </p:nvSpPr>
          <p:spPr>
            <a:xfrm>
              <a:off x="0" y="0"/>
              <a:ext cx="4816592" cy="573319"/>
            </a:xfrm>
            <a:custGeom>
              <a:avLst/>
              <a:gdLst/>
              <a:ahLst/>
              <a:cxnLst/>
              <a:rect l="l" t="t" r="r" b="b"/>
              <a:pathLst>
                <a:path w="4816592" h="573319">
                  <a:moveTo>
                    <a:pt x="0" y="0"/>
                  </a:moveTo>
                  <a:lnTo>
                    <a:pt x="4816592" y="0"/>
                  </a:lnTo>
                  <a:lnTo>
                    <a:pt x="4816592" y="573319"/>
                  </a:lnTo>
                  <a:lnTo>
                    <a:pt x="0" y="573319"/>
                  </a:lnTo>
                  <a:close/>
                </a:path>
              </a:pathLst>
            </a:custGeom>
            <a:solidFill>
              <a:srgbClr val="00A9CE"/>
            </a:solidFill>
          </p:spPr>
          <p:txBody>
            <a:bodyPr/>
            <a:lstStyle/>
            <a:p>
              <a:endParaRPr lang="en-GB"/>
            </a:p>
          </p:txBody>
        </p:sp>
        <p:sp>
          <p:nvSpPr>
            <p:cNvPr id="4" name="TextBox 4"/>
            <p:cNvSpPr txBox="1"/>
            <p:nvPr/>
          </p:nvSpPr>
          <p:spPr>
            <a:xfrm>
              <a:off x="0" y="-38100"/>
              <a:ext cx="4816593" cy="611419"/>
            </a:xfrm>
            <a:prstGeom prst="rect">
              <a:avLst/>
            </a:prstGeom>
          </p:spPr>
          <p:txBody>
            <a:bodyPr lIns="50800" tIns="50800" rIns="50800" bIns="50800" rtlCol="0" anchor="ctr"/>
            <a:lstStyle/>
            <a:p>
              <a:pPr algn="ctr">
                <a:lnSpc>
                  <a:spcPts val="1960"/>
                </a:lnSpc>
              </a:pPr>
              <a:endParaRPr/>
            </a:p>
          </p:txBody>
        </p:sp>
      </p:grpSp>
      <p:sp>
        <p:nvSpPr>
          <p:cNvPr id="5" name="Freeform 5"/>
          <p:cNvSpPr/>
          <p:nvPr/>
        </p:nvSpPr>
        <p:spPr>
          <a:xfrm>
            <a:off x="376009" y="2509104"/>
            <a:ext cx="2751444" cy="1067480"/>
          </a:xfrm>
          <a:custGeom>
            <a:avLst/>
            <a:gdLst/>
            <a:ahLst/>
            <a:cxnLst/>
            <a:rect l="l" t="t" r="r" b="b"/>
            <a:pathLst>
              <a:path w="2751444" h="1067480">
                <a:moveTo>
                  <a:pt x="0" y="0"/>
                </a:moveTo>
                <a:lnTo>
                  <a:pt x="2751444" y="0"/>
                </a:lnTo>
                <a:lnTo>
                  <a:pt x="2751444" y="1067480"/>
                </a:lnTo>
                <a:lnTo>
                  <a:pt x="0" y="1067480"/>
                </a:lnTo>
                <a:lnTo>
                  <a:pt x="0" y="0"/>
                </a:lnTo>
                <a:close/>
              </a:path>
            </a:pathLst>
          </a:custGeom>
          <a:blipFill>
            <a:blip r:embed="rId7"/>
            <a:stretch>
              <a:fillRect/>
            </a:stretch>
          </a:blipFill>
        </p:spPr>
        <p:txBody>
          <a:bodyPr/>
          <a:lstStyle/>
          <a:p>
            <a:endParaRPr lang="en-GB"/>
          </a:p>
        </p:txBody>
      </p:sp>
      <p:sp>
        <p:nvSpPr>
          <p:cNvPr id="6" name="Freeform 6"/>
          <p:cNvSpPr/>
          <p:nvPr/>
        </p:nvSpPr>
        <p:spPr>
          <a:xfrm>
            <a:off x="376009" y="3909959"/>
            <a:ext cx="3908490" cy="5509384"/>
          </a:xfrm>
          <a:custGeom>
            <a:avLst/>
            <a:gdLst/>
            <a:ahLst/>
            <a:cxnLst/>
            <a:rect l="l" t="t" r="r" b="b"/>
            <a:pathLst>
              <a:path w="3908490" h="5509384">
                <a:moveTo>
                  <a:pt x="0" y="0"/>
                </a:moveTo>
                <a:lnTo>
                  <a:pt x="3908490" y="0"/>
                </a:lnTo>
                <a:lnTo>
                  <a:pt x="3908490" y="5509384"/>
                </a:lnTo>
                <a:lnTo>
                  <a:pt x="0" y="5509384"/>
                </a:lnTo>
                <a:lnTo>
                  <a:pt x="0" y="0"/>
                </a:lnTo>
                <a:close/>
              </a:path>
            </a:pathLst>
          </a:custGeom>
          <a:blipFill>
            <a:blip r:embed="rId8"/>
            <a:stretch>
              <a:fillRect/>
            </a:stretch>
          </a:blipFill>
        </p:spPr>
        <p:txBody>
          <a:bodyPr/>
          <a:lstStyle/>
          <a:p>
            <a:endParaRPr lang="en-GB"/>
          </a:p>
        </p:txBody>
      </p:sp>
      <p:sp>
        <p:nvSpPr>
          <p:cNvPr id="7" name="Freeform 7"/>
          <p:cNvSpPr/>
          <p:nvPr/>
        </p:nvSpPr>
        <p:spPr>
          <a:xfrm>
            <a:off x="4802752" y="4712740"/>
            <a:ext cx="362531" cy="265554"/>
          </a:xfrm>
          <a:custGeom>
            <a:avLst/>
            <a:gdLst/>
            <a:ahLst/>
            <a:cxnLst/>
            <a:rect l="l" t="t" r="r" b="b"/>
            <a:pathLst>
              <a:path w="362531" h="265554">
                <a:moveTo>
                  <a:pt x="0" y="0"/>
                </a:moveTo>
                <a:lnTo>
                  <a:pt x="362531" y="0"/>
                </a:lnTo>
                <a:lnTo>
                  <a:pt x="362531" y="265553"/>
                </a:lnTo>
                <a:lnTo>
                  <a:pt x="0" y="26555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8" name="Freeform 8"/>
          <p:cNvSpPr/>
          <p:nvPr/>
        </p:nvSpPr>
        <p:spPr>
          <a:xfrm>
            <a:off x="4802752" y="5965052"/>
            <a:ext cx="362531" cy="265554"/>
          </a:xfrm>
          <a:custGeom>
            <a:avLst/>
            <a:gdLst/>
            <a:ahLst/>
            <a:cxnLst/>
            <a:rect l="l" t="t" r="r" b="b"/>
            <a:pathLst>
              <a:path w="362531" h="265554">
                <a:moveTo>
                  <a:pt x="0" y="0"/>
                </a:moveTo>
                <a:lnTo>
                  <a:pt x="362531" y="0"/>
                </a:lnTo>
                <a:lnTo>
                  <a:pt x="362531" y="265554"/>
                </a:lnTo>
                <a:lnTo>
                  <a:pt x="0" y="26555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9" name="Freeform 9"/>
          <p:cNvSpPr/>
          <p:nvPr/>
        </p:nvSpPr>
        <p:spPr>
          <a:xfrm>
            <a:off x="4802752" y="6877129"/>
            <a:ext cx="362531" cy="265554"/>
          </a:xfrm>
          <a:custGeom>
            <a:avLst/>
            <a:gdLst/>
            <a:ahLst/>
            <a:cxnLst/>
            <a:rect l="l" t="t" r="r" b="b"/>
            <a:pathLst>
              <a:path w="362531" h="265554">
                <a:moveTo>
                  <a:pt x="0" y="0"/>
                </a:moveTo>
                <a:lnTo>
                  <a:pt x="362531" y="0"/>
                </a:lnTo>
                <a:lnTo>
                  <a:pt x="362531" y="265553"/>
                </a:lnTo>
                <a:lnTo>
                  <a:pt x="0" y="26555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0" name="Freeform 10"/>
          <p:cNvSpPr/>
          <p:nvPr/>
        </p:nvSpPr>
        <p:spPr>
          <a:xfrm>
            <a:off x="4786287" y="7790382"/>
            <a:ext cx="362531" cy="265554"/>
          </a:xfrm>
          <a:custGeom>
            <a:avLst/>
            <a:gdLst/>
            <a:ahLst/>
            <a:cxnLst/>
            <a:rect l="l" t="t" r="r" b="b"/>
            <a:pathLst>
              <a:path w="362531" h="265554">
                <a:moveTo>
                  <a:pt x="0" y="0"/>
                </a:moveTo>
                <a:lnTo>
                  <a:pt x="362531" y="0"/>
                </a:lnTo>
                <a:lnTo>
                  <a:pt x="362531" y="265554"/>
                </a:lnTo>
                <a:lnTo>
                  <a:pt x="0" y="26555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1" name="Freeform 11"/>
          <p:cNvSpPr/>
          <p:nvPr/>
        </p:nvSpPr>
        <p:spPr>
          <a:xfrm>
            <a:off x="4802752" y="8703636"/>
            <a:ext cx="362531" cy="265554"/>
          </a:xfrm>
          <a:custGeom>
            <a:avLst/>
            <a:gdLst/>
            <a:ahLst/>
            <a:cxnLst/>
            <a:rect l="l" t="t" r="r" b="b"/>
            <a:pathLst>
              <a:path w="362531" h="265554">
                <a:moveTo>
                  <a:pt x="0" y="0"/>
                </a:moveTo>
                <a:lnTo>
                  <a:pt x="362531" y="0"/>
                </a:lnTo>
                <a:lnTo>
                  <a:pt x="362531" y="265554"/>
                </a:lnTo>
                <a:lnTo>
                  <a:pt x="0" y="26555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grpSp>
        <p:nvGrpSpPr>
          <p:cNvPr id="17" name="Group 17"/>
          <p:cNvGrpSpPr/>
          <p:nvPr/>
        </p:nvGrpSpPr>
        <p:grpSpPr>
          <a:xfrm rot="-10800000">
            <a:off x="10622565" y="2587432"/>
            <a:ext cx="1240586" cy="1240586"/>
            <a:chOff x="0" y="0"/>
            <a:chExt cx="812800" cy="812800"/>
          </a:xfrm>
        </p:grpSpPr>
        <p:sp>
          <p:nvSpPr>
            <p:cNvPr id="18" name="Freeform 18"/>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69409"/>
            </a:solidFill>
          </p:spPr>
          <p:txBody>
            <a:bodyPr/>
            <a:lstStyle/>
            <a:p>
              <a:endParaRPr lang="en-GB"/>
            </a:p>
          </p:txBody>
        </p:sp>
        <p:sp>
          <p:nvSpPr>
            <p:cNvPr id="19" name="TextBox 19"/>
            <p:cNvSpPr txBox="1"/>
            <p:nvPr/>
          </p:nvSpPr>
          <p:spPr>
            <a:xfrm>
              <a:off x="0" y="174625"/>
              <a:ext cx="711200" cy="434975"/>
            </a:xfrm>
            <a:prstGeom prst="rect">
              <a:avLst/>
            </a:prstGeom>
          </p:spPr>
          <p:txBody>
            <a:bodyPr lIns="50800" tIns="50800" rIns="50800" bIns="50800" rtlCol="0" anchor="ctr"/>
            <a:lstStyle/>
            <a:p>
              <a:pPr algn="ctr">
                <a:lnSpc>
                  <a:spcPts val="2520"/>
                </a:lnSpc>
              </a:pPr>
              <a:endParaRPr/>
            </a:p>
          </p:txBody>
        </p:sp>
      </p:grpSp>
      <p:grpSp>
        <p:nvGrpSpPr>
          <p:cNvPr id="20" name="Group 20"/>
          <p:cNvGrpSpPr/>
          <p:nvPr/>
        </p:nvGrpSpPr>
        <p:grpSpPr>
          <a:xfrm>
            <a:off x="16523254" y="8836413"/>
            <a:ext cx="1336566" cy="1336566"/>
            <a:chOff x="0" y="0"/>
            <a:chExt cx="1782089" cy="1782089"/>
          </a:xfrm>
        </p:grpSpPr>
        <p:sp>
          <p:nvSpPr>
            <p:cNvPr id="21" name="Freeform 21"/>
            <p:cNvSpPr/>
            <p:nvPr/>
          </p:nvSpPr>
          <p:spPr>
            <a:xfrm>
              <a:off x="0" y="0"/>
              <a:ext cx="1782089" cy="1782089"/>
            </a:xfrm>
            <a:custGeom>
              <a:avLst/>
              <a:gdLst/>
              <a:ahLst/>
              <a:cxnLst/>
              <a:rect l="l" t="t" r="r" b="b"/>
              <a:pathLst>
                <a:path w="1782089" h="1782089">
                  <a:moveTo>
                    <a:pt x="0" y="0"/>
                  </a:moveTo>
                  <a:lnTo>
                    <a:pt x="1782089" y="0"/>
                  </a:lnTo>
                  <a:lnTo>
                    <a:pt x="1782089" y="1782089"/>
                  </a:lnTo>
                  <a:lnTo>
                    <a:pt x="0" y="178208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grpSp>
      <p:grpSp>
        <p:nvGrpSpPr>
          <p:cNvPr id="22" name="Group 22"/>
          <p:cNvGrpSpPr/>
          <p:nvPr/>
        </p:nvGrpSpPr>
        <p:grpSpPr>
          <a:xfrm>
            <a:off x="10622565" y="8884403"/>
            <a:ext cx="1240586" cy="1240586"/>
            <a:chOff x="0" y="0"/>
            <a:chExt cx="812800" cy="812800"/>
          </a:xfrm>
        </p:grpSpPr>
        <p:sp>
          <p:nvSpPr>
            <p:cNvPr id="23" name="Freeform 23"/>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69409"/>
            </a:solidFill>
          </p:spPr>
          <p:txBody>
            <a:bodyPr/>
            <a:lstStyle/>
            <a:p>
              <a:endParaRPr lang="en-GB"/>
            </a:p>
          </p:txBody>
        </p:sp>
        <p:sp>
          <p:nvSpPr>
            <p:cNvPr id="24" name="TextBox 24"/>
            <p:cNvSpPr txBox="1"/>
            <p:nvPr/>
          </p:nvSpPr>
          <p:spPr>
            <a:xfrm>
              <a:off x="0" y="174625"/>
              <a:ext cx="711200" cy="434975"/>
            </a:xfrm>
            <a:prstGeom prst="rect">
              <a:avLst/>
            </a:prstGeom>
          </p:spPr>
          <p:txBody>
            <a:bodyPr lIns="50800" tIns="50800" rIns="50800" bIns="50800" rtlCol="0" anchor="ctr"/>
            <a:lstStyle/>
            <a:p>
              <a:pPr algn="ctr">
                <a:lnSpc>
                  <a:spcPts val="2520"/>
                </a:lnSpc>
              </a:pPr>
              <a:endParaRPr/>
            </a:p>
          </p:txBody>
        </p:sp>
      </p:grpSp>
      <p:sp>
        <p:nvSpPr>
          <p:cNvPr id="25" name="TextBox 25"/>
          <p:cNvSpPr txBox="1"/>
          <p:nvPr/>
        </p:nvSpPr>
        <p:spPr>
          <a:xfrm>
            <a:off x="4786287" y="3250795"/>
            <a:ext cx="5588553" cy="925830"/>
          </a:xfrm>
          <a:prstGeom prst="rect">
            <a:avLst/>
          </a:prstGeom>
        </p:spPr>
        <p:txBody>
          <a:bodyPr lIns="0" tIns="0" rIns="0" bIns="0" rtlCol="0" anchor="t">
            <a:spAutoFit/>
          </a:bodyPr>
          <a:lstStyle/>
          <a:p>
            <a:pPr>
              <a:lnSpc>
                <a:spcPts val="2520"/>
              </a:lnSpc>
              <a:spcBef>
                <a:spcPct val="0"/>
              </a:spcBef>
            </a:pPr>
            <a:r>
              <a:rPr lang="en-US" sz="1800">
                <a:solidFill>
                  <a:srgbClr val="000000"/>
                </a:solidFill>
                <a:latin typeface="Open Sans 2 Bold"/>
              </a:rPr>
              <a:t>There are 5 modules in total, with each module taking about 15 minutes. Learners have full control and can watch chapters multiple times.</a:t>
            </a:r>
          </a:p>
        </p:txBody>
      </p:sp>
      <p:sp>
        <p:nvSpPr>
          <p:cNvPr id="26" name="TextBox 26"/>
          <p:cNvSpPr txBox="1"/>
          <p:nvPr/>
        </p:nvSpPr>
        <p:spPr>
          <a:xfrm>
            <a:off x="514780" y="441240"/>
            <a:ext cx="8575944" cy="934389"/>
          </a:xfrm>
          <a:prstGeom prst="rect">
            <a:avLst/>
          </a:prstGeom>
        </p:spPr>
        <p:txBody>
          <a:bodyPr lIns="0" tIns="0" rIns="0" bIns="0" rtlCol="0" anchor="t">
            <a:spAutoFit/>
          </a:bodyPr>
          <a:lstStyle/>
          <a:p>
            <a:pPr>
              <a:lnSpc>
                <a:spcPts val="6857"/>
              </a:lnSpc>
            </a:pPr>
            <a:r>
              <a:rPr lang="en-US" sz="6997">
                <a:solidFill>
                  <a:srgbClr val="E8EDEE"/>
                </a:solidFill>
                <a:latin typeface="JA Jayagiri Sans Rough"/>
              </a:rPr>
              <a:t>Manager Training</a:t>
            </a:r>
          </a:p>
        </p:txBody>
      </p:sp>
      <p:sp>
        <p:nvSpPr>
          <p:cNvPr id="27" name="TextBox 27"/>
          <p:cNvSpPr txBox="1"/>
          <p:nvPr/>
        </p:nvSpPr>
        <p:spPr>
          <a:xfrm>
            <a:off x="5346548" y="4684165"/>
            <a:ext cx="4621478" cy="925830"/>
          </a:xfrm>
          <a:prstGeom prst="rect">
            <a:avLst/>
          </a:prstGeom>
        </p:spPr>
        <p:txBody>
          <a:bodyPr lIns="0" tIns="0" rIns="0" bIns="0" rtlCol="0" anchor="t">
            <a:spAutoFit/>
          </a:bodyPr>
          <a:lstStyle/>
          <a:p>
            <a:pPr>
              <a:lnSpc>
                <a:spcPts val="2520"/>
              </a:lnSpc>
              <a:spcBef>
                <a:spcPct val="0"/>
              </a:spcBef>
            </a:pPr>
            <a:r>
              <a:rPr lang="en-US" sz="1800">
                <a:solidFill>
                  <a:srgbClr val="000000"/>
                </a:solidFill>
                <a:latin typeface="Open Sans 2 Bold"/>
              </a:rPr>
              <a:t>Module 1</a:t>
            </a:r>
          </a:p>
          <a:p>
            <a:pPr>
              <a:lnSpc>
                <a:spcPts val="2520"/>
              </a:lnSpc>
              <a:spcBef>
                <a:spcPct val="0"/>
              </a:spcBef>
            </a:pPr>
            <a:r>
              <a:rPr lang="en-US" sz="1800">
                <a:solidFill>
                  <a:srgbClr val="000000"/>
                </a:solidFill>
                <a:latin typeface="Open Sans 2"/>
              </a:rPr>
              <a:t>How to have the conversation – disclosure and asking the right questions. </a:t>
            </a:r>
          </a:p>
        </p:txBody>
      </p:sp>
      <p:sp>
        <p:nvSpPr>
          <p:cNvPr id="28" name="TextBox 28"/>
          <p:cNvSpPr txBox="1"/>
          <p:nvPr/>
        </p:nvSpPr>
        <p:spPr>
          <a:xfrm>
            <a:off x="5346548" y="5910566"/>
            <a:ext cx="2785067" cy="611505"/>
          </a:xfrm>
          <a:prstGeom prst="rect">
            <a:avLst/>
          </a:prstGeom>
        </p:spPr>
        <p:txBody>
          <a:bodyPr lIns="0" tIns="0" rIns="0" bIns="0" rtlCol="0" anchor="t">
            <a:spAutoFit/>
          </a:bodyPr>
          <a:lstStyle/>
          <a:p>
            <a:pPr>
              <a:lnSpc>
                <a:spcPts val="2520"/>
              </a:lnSpc>
              <a:spcBef>
                <a:spcPct val="0"/>
              </a:spcBef>
            </a:pPr>
            <a:r>
              <a:rPr lang="en-US" sz="1800">
                <a:solidFill>
                  <a:srgbClr val="000000"/>
                </a:solidFill>
                <a:latin typeface="Open Sans 2 Bold"/>
              </a:rPr>
              <a:t>Module 2</a:t>
            </a:r>
          </a:p>
          <a:p>
            <a:pPr>
              <a:lnSpc>
                <a:spcPts val="2520"/>
              </a:lnSpc>
              <a:spcBef>
                <a:spcPct val="0"/>
              </a:spcBef>
            </a:pPr>
            <a:r>
              <a:rPr lang="en-US" sz="1800">
                <a:solidFill>
                  <a:srgbClr val="000000"/>
                </a:solidFill>
                <a:latin typeface="Open Sans 2"/>
              </a:rPr>
              <a:t>Reasonable adjustments</a:t>
            </a:r>
          </a:p>
        </p:txBody>
      </p:sp>
      <p:sp>
        <p:nvSpPr>
          <p:cNvPr id="29" name="TextBox 29"/>
          <p:cNvSpPr txBox="1"/>
          <p:nvPr/>
        </p:nvSpPr>
        <p:spPr>
          <a:xfrm>
            <a:off x="5346548" y="6822642"/>
            <a:ext cx="4652603" cy="611505"/>
          </a:xfrm>
          <a:prstGeom prst="rect">
            <a:avLst/>
          </a:prstGeom>
        </p:spPr>
        <p:txBody>
          <a:bodyPr lIns="0" tIns="0" rIns="0" bIns="0" rtlCol="0" anchor="t">
            <a:spAutoFit/>
          </a:bodyPr>
          <a:lstStyle/>
          <a:p>
            <a:pPr>
              <a:lnSpc>
                <a:spcPts val="2520"/>
              </a:lnSpc>
              <a:spcBef>
                <a:spcPct val="0"/>
              </a:spcBef>
            </a:pPr>
            <a:r>
              <a:rPr lang="en-US" sz="1800">
                <a:solidFill>
                  <a:srgbClr val="000000"/>
                </a:solidFill>
                <a:latin typeface="Open Sans 2 Bold"/>
              </a:rPr>
              <a:t>Module 3</a:t>
            </a:r>
          </a:p>
          <a:p>
            <a:pPr>
              <a:lnSpc>
                <a:spcPts val="2520"/>
              </a:lnSpc>
              <a:spcBef>
                <a:spcPct val="0"/>
              </a:spcBef>
            </a:pPr>
            <a:r>
              <a:rPr lang="en-US" sz="1800">
                <a:solidFill>
                  <a:srgbClr val="000000"/>
                </a:solidFill>
                <a:latin typeface="Open Sans 2"/>
              </a:rPr>
              <a:t>Communication techniques and strategies</a:t>
            </a:r>
          </a:p>
        </p:txBody>
      </p:sp>
      <p:sp>
        <p:nvSpPr>
          <p:cNvPr id="30" name="TextBox 30"/>
          <p:cNvSpPr txBox="1"/>
          <p:nvPr/>
        </p:nvSpPr>
        <p:spPr>
          <a:xfrm>
            <a:off x="5346548" y="7734719"/>
            <a:ext cx="2982797" cy="611505"/>
          </a:xfrm>
          <a:prstGeom prst="rect">
            <a:avLst/>
          </a:prstGeom>
        </p:spPr>
        <p:txBody>
          <a:bodyPr lIns="0" tIns="0" rIns="0" bIns="0" rtlCol="0" anchor="t">
            <a:spAutoFit/>
          </a:bodyPr>
          <a:lstStyle/>
          <a:p>
            <a:pPr>
              <a:lnSpc>
                <a:spcPts val="2520"/>
              </a:lnSpc>
              <a:spcBef>
                <a:spcPct val="0"/>
              </a:spcBef>
            </a:pPr>
            <a:r>
              <a:rPr lang="en-US" sz="1800">
                <a:solidFill>
                  <a:srgbClr val="000000"/>
                </a:solidFill>
                <a:latin typeface="Open Sans 2 Bold"/>
              </a:rPr>
              <a:t>Module 4</a:t>
            </a:r>
          </a:p>
          <a:p>
            <a:pPr>
              <a:lnSpc>
                <a:spcPts val="2520"/>
              </a:lnSpc>
              <a:spcBef>
                <a:spcPct val="0"/>
              </a:spcBef>
            </a:pPr>
            <a:r>
              <a:rPr lang="en-US" sz="1800">
                <a:solidFill>
                  <a:srgbClr val="000000"/>
                </a:solidFill>
                <a:latin typeface="Open Sans 2"/>
              </a:rPr>
              <a:t>Performance management</a:t>
            </a:r>
          </a:p>
        </p:txBody>
      </p:sp>
      <p:sp>
        <p:nvSpPr>
          <p:cNvPr id="31" name="TextBox 31"/>
          <p:cNvSpPr txBox="1"/>
          <p:nvPr/>
        </p:nvSpPr>
        <p:spPr>
          <a:xfrm>
            <a:off x="5346548" y="8646795"/>
            <a:ext cx="3532081" cy="611505"/>
          </a:xfrm>
          <a:prstGeom prst="rect">
            <a:avLst/>
          </a:prstGeom>
        </p:spPr>
        <p:txBody>
          <a:bodyPr lIns="0" tIns="0" rIns="0" bIns="0" rtlCol="0" anchor="t">
            <a:spAutoFit/>
          </a:bodyPr>
          <a:lstStyle/>
          <a:p>
            <a:pPr>
              <a:lnSpc>
                <a:spcPts val="2520"/>
              </a:lnSpc>
              <a:spcBef>
                <a:spcPct val="0"/>
              </a:spcBef>
            </a:pPr>
            <a:r>
              <a:rPr lang="en-US" sz="1800">
                <a:solidFill>
                  <a:srgbClr val="000000"/>
                </a:solidFill>
                <a:latin typeface="Open Sans 2 Bold"/>
              </a:rPr>
              <a:t>Module 5</a:t>
            </a:r>
          </a:p>
          <a:p>
            <a:pPr>
              <a:lnSpc>
                <a:spcPts val="2520"/>
              </a:lnSpc>
              <a:spcBef>
                <a:spcPct val="0"/>
              </a:spcBef>
            </a:pPr>
            <a:r>
              <a:rPr lang="en-US" sz="1800">
                <a:solidFill>
                  <a:srgbClr val="000000"/>
                </a:solidFill>
                <a:latin typeface="Open Sans 2"/>
              </a:rPr>
              <a:t>Creating Neuroinclusive culture</a:t>
            </a:r>
          </a:p>
        </p:txBody>
      </p:sp>
      <p:sp>
        <p:nvSpPr>
          <p:cNvPr id="32" name="TextBox 32"/>
          <p:cNvSpPr txBox="1"/>
          <p:nvPr/>
        </p:nvSpPr>
        <p:spPr>
          <a:xfrm>
            <a:off x="12119960" y="2754017"/>
            <a:ext cx="4735687" cy="897890"/>
          </a:xfrm>
          <a:prstGeom prst="rect">
            <a:avLst/>
          </a:prstGeom>
        </p:spPr>
        <p:txBody>
          <a:bodyPr lIns="0" tIns="0" rIns="0" bIns="0" rtlCol="0" anchor="t">
            <a:spAutoFit/>
          </a:bodyPr>
          <a:lstStyle/>
          <a:p>
            <a:pPr>
              <a:lnSpc>
                <a:spcPts val="2380"/>
              </a:lnSpc>
            </a:pPr>
            <a:r>
              <a:rPr lang="en-US" sz="2000">
                <a:solidFill>
                  <a:srgbClr val="000000"/>
                </a:solidFill>
                <a:latin typeface="JA Jayagiri Sans Rough"/>
              </a:rPr>
              <a:t>Contact us at </a:t>
            </a:r>
            <a:r>
              <a:rPr lang="en-US" sz="2000" u="sng">
                <a:solidFill>
                  <a:srgbClr val="000000"/>
                </a:solidFill>
                <a:latin typeface="JA Jayagiri Sans Rough"/>
                <a:hlinkClick r:id="rId13" tooltip="mailto:HIOWWellbeing@solent.nhs.uk"/>
              </a:rPr>
              <a:t>HIOWWellbeing@solent.nhs.uk</a:t>
            </a:r>
            <a:r>
              <a:rPr lang="en-US" sz="2000">
                <a:solidFill>
                  <a:srgbClr val="000000"/>
                </a:solidFill>
                <a:latin typeface="JA Jayagiri Sans Rough"/>
              </a:rPr>
              <a:t> and request access to the e-learning</a:t>
            </a:r>
          </a:p>
        </p:txBody>
      </p:sp>
      <p:sp>
        <p:nvSpPr>
          <p:cNvPr id="33" name="TextBox 33"/>
          <p:cNvSpPr txBox="1"/>
          <p:nvPr/>
        </p:nvSpPr>
        <p:spPr>
          <a:xfrm>
            <a:off x="12181818" y="9117346"/>
            <a:ext cx="4159543" cy="833628"/>
          </a:xfrm>
          <a:prstGeom prst="rect">
            <a:avLst/>
          </a:prstGeom>
        </p:spPr>
        <p:txBody>
          <a:bodyPr lIns="0" tIns="0" rIns="0" bIns="0" rtlCol="0" anchor="t">
            <a:spAutoFit/>
          </a:bodyPr>
          <a:lstStyle/>
          <a:p>
            <a:pPr>
              <a:lnSpc>
                <a:spcPts val="2196"/>
              </a:lnSpc>
            </a:pPr>
            <a:r>
              <a:rPr lang="en-US" sz="1800">
                <a:solidFill>
                  <a:srgbClr val="000000"/>
                </a:solidFill>
                <a:latin typeface="JA Jayagiri Sans Rough"/>
              </a:rPr>
              <a:t>Ask ask staff and managers to complete e-learning feedback form after completing modules</a:t>
            </a:r>
          </a:p>
        </p:txBody>
      </p:sp>
      <p:sp>
        <p:nvSpPr>
          <p:cNvPr id="34" name="TextBox 34"/>
          <p:cNvSpPr txBox="1"/>
          <p:nvPr/>
        </p:nvSpPr>
        <p:spPr>
          <a:xfrm>
            <a:off x="12181818" y="10257020"/>
            <a:ext cx="2333625" cy="297180"/>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Open Sans 2"/>
              </a:rPr>
              <a:t>https://bit.ly/475mIfW</a:t>
            </a:r>
          </a:p>
        </p:txBody>
      </p:sp>
      <p:sp>
        <p:nvSpPr>
          <p:cNvPr id="35" name="TextBox 35"/>
          <p:cNvSpPr txBox="1"/>
          <p:nvPr/>
        </p:nvSpPr>
        <p:spPr>
          <a:xfrm>
            <a:off x="529486" y="1477229"/>
            <a:ext cx="7143364" cy="384175"/>
          </a:xfrm>
          <a:prstGeom prst="rect">
            <a:avLst/>
          </a:prstGeom>
        </p:spPr>
        <p:txBody>
          <a:bodyPr lIns="0" tIns="0" rIns="0" bIns="0" rtlCol="0" anchor="t">
            <a:spAutoFit/>
          </a:bodyPr>
          <a:lstStyle/>
          <a:p>
            <a:pPr>
              <a:lnSpc>
                <a:spcPts val="2974"/>
              </a:lnSpc>
            </a:pPr>
            <a:r>
              <a:rPr lang="en-US" sz="2499">
                <a:solidFill>
                  <a:srgbClr val="FFB81C"/>
                </a:solidFill>
                <a:latin typeface="JA Jayagiri Sans Rough"/>
              </a:rPr>
              <a:t>For your learning management system</a:t>
            </a:r>
          </a:p>
        </p:txBody>
      </p:sp>
      <p:sp>
        <p:nvSpPr>
          <p:cNvPr id="36" name="TextBox 36"/>
          <p:cNvSpPr txBox="1"/>
          <p:nvPr/>
        </p:nvSpPr>
        <p:spPr>
          <a:xfrm>
            <a:off x="12151230" y="620266"/>
            <a:ext cx="4533510" cy="755362"/>
          </a:xfrm>
          <a:prstGeom prst="rect">
            <a:avLst/>
          </a:prstGeom>
        </p:spPr>
        <p:txBody>
          <a:bodyPr lIns="0" tIns="0" rIns="0" bIns="0" rtlCol="0" anchor="t">
            <a:spAutoFit/>
          </a:bodyPr>
          <a:lstStyle/>
          <a:p>
            <a:pPr algn="ctr">
              <a:lnSpc>
                <a:spcPts val="6250"/>
              </a:lnSpc>
            </a:pPr>
            <a:r>
              <a:rPr lang="en-US" sz="4464">
                <a:solidFill>
                  <a:srgbClr val="FFB81C"/>
                </a:solidFill>
                <a:latin typeface="Unit Rounded OT"/>
              </a:rPr>
              <a:t>Coming early 2024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9660"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7"/>
                </p:tgtEl>
              </p:cMediaNode>
            </p:video>
            <p:seq concurrent="1" nextAc="seek">
              <p:cTn id="8" restart="whenNotActive" fill="hold" evtFilter="cancelBubble" nodeType="interactiveSeq">
                <p:stCondLst>
                  <p:cond evt="onClick" delay="0">
                    <p:tgtEl>
                      <p:spTgt spid="3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7"/>
                                        </p:tgtEl>
                                      </p:cBhvr>
                                    </p:cmd>
                                  </p:childTnLst>
                                </p:cTn>
                              </p:par>
                            </p:childTnLst>
                          </p:cTn>
                        </p:par>
                      </p:childTnLst>
                    </p:cTn>
                  </p:par>
                </p:childTnLst>
              </p:cTn>
              <p:nextCondLst>
                <p:cond evt="onClick" delay="0">
                  <p:tgtEl>
                    <p:spTgt spid="37"/>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419</Words>
  <Application>Microsoft Office PowerPoint</Application>
  <PresentationFormat>Custom</PresentationFormat>
  <Paragraphs>52</Paragraphs>
  <Slides>5</Slides>
  <Notes>0</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vt:i4>
      </vt:variant>
    </vt:vector>
  </HeadingPairs>
  <TitlesOfParts>
    <vt:vector size="15" baseType="lpstr">
      <vt:lpstr>Open Sans 1</vt:lpstr>
      <vt:lpstr>Open Sans 2 Bold</vt:lpstr>
      <vt:lpstr>Open Sans 1 Bold</vt:lpstr>
      <vt:lpstr>Calibri</vt:lpstr>
      <vt:lpstr>Arial</vt:lpstr>
      <vt:lpstr>Unit Rounded OT</vt:lpstr>
      <vt:lpstr>JA Jayagiri Sans Rough</vt:lpstr>
      <vt:lpstr>Open Sans 2</vt:lpstr>
      <vt:lpstr>Sweet Belly Script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Genius Within package South East</dc:title>
  <cp:lastModifiedBy>Jeanette Williams</cp:lastModifiedBy>
  <cp:revision>2</cp:revision>
  <dcterms:created xsi:type="dcterms:W3CDTF">2006-08-16T00:00:00Z</dcterms:created>
  <dcterms:modified xsi:type="dcterms:W3CDTF">2024-01-09T11:50:30Z</dcterms:modified>
  <dc:identifier>DAFyuqAwCKo</dc:identifier>
</cp:coreProperties>
</file>