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1923" r:id="rId2"/>
    <p:sldId id="2145707482" r:id="rId3"/>
    <p:sldId id="2145707483" r:id="rId4"/>
    <p:sldId id="2145707484" r:id="rId5"/>
    <p:sldId id="2145707486" r:id="rId6"/>
    <p:sldId id="647" r:id="rId7"/>
    <p:sldId id="644" r:id="rId8"/>
    <p:sldId id="2145707473" r:id="rId9"/>
    <p:sldId id="2145707470" r:id="rId10"/>
    <p:sldId id="641" r:id="rId11"/>
    <p:sldId id="2145707474" r:id="rId12"/>
    <p:sldId id="2145707440" r:id="rId13"/>
    <p:sldId id="2145707466" r:id="rId14"/>
    <p:sldId id="2145707465" r:id="rId15"/>
    <p:sldId id="2145707464" r:id="rId16"/>
    <p:sldId id="2145707463" r:id="rId17"/>
    <p:sldId id="214570746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660"/>
  </p:normalViewPr>
  <p:slideViewPr>
    <p:cSldViewPr snapToGrid="0">
      <p:cViewPr varScale="1">
        <p:scale>
          <a:sx n="112" d="100"/>
          <a:sy n="112" d="100"/>
        </p:scale>
        <p:origin x="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BD957D-4B33-4FB6-8048-C4172BB5E06E}" type="doc">
      <dgm:prSet loTypeId="urn:microsoft.com/office/officeart/2018/layout/CircleProcess" loCatId="simpleprocesssa" qsTypeId="urn:microsoft.com/office/officeart/2005/8/quickstyle/simple1" qsCatId="simple" csTypeId="urn:microsoft.com/office/officeart/2005/8/colors/colorful5" csCatId="colorful" phldr="1"/>
      <dgm:spPr/>
      <dgm:t>
        <a:bodyPr/>
        <a:lstStyle/>
        <a:p>
          <a:endParaRPr lang="en-US"/>
        </a:p>
      </dgm:t>
    </dgm:pt>
    <dgm:pt modelId="{2E958CAF-C7CF-4610-A78A-05238C8A4CBB}">
      <dgm:prSet/>
      <dgm:spPr>
        <a:solidFill>
          <a:schemeClr val="bg1"/>
        </a:solidFill>
      </dgm:spPr>
      <dgm:t>
        <a:bodyPr/>
        <a:lstStyle/>
        <a:p>
          <a:r>
            <a:rPr lang="en-GB" dirty="0">
              <a:latin typeface="Arial"/>
              <a:cs typeface="Arial"/>
            </a:rPr>
            <a:t>Identify</a:t>
          </a:r>
          <a:endParaRPr lang="en-US" dirty="0">
            <a:latin typeface="Arial"/>
            <a:cs typeface="Arial"/>
          </a:endParaRPr>
        </a:p>
      </dgm:t>
    </dgm:pt>
    <dgm:pt modelId="{9B024E32-AC5E-437A-8464-76D09563C273}" type="parTrans" cxnId="{0A072B83-3C67-49AC-8E4D-8477EBF6B773}">
      <dgm:prSet/>
      <dgm:spPr/>
      <dgm:t>
        <a:bodyPr/>
        <a:lstStyle/>
        <a:p>
          <a:endParaRPr lang="en-US"/>
        </a:p>
      </dgm:t>
    </dgm:pt>
    <dgm:pt modelId="{3F6D4EE0-E404-41BB-872C-4D6A17E2854B}" type="sibTrans" cxnId="{0A072B83-3C67-49AC-8E4D-8477EBF6B773}">
      <dgm:prSet/>
      <dgm:spPr/>
      <dgm:t>
        <a:bodyPr/>
        <a:lstStyle/>
        <a:p>
          <a:endParaRPr lang="en-US"/>
        </a:p>
      </dgm:t>
    </dgm:pt>
    <dgm:pt modelId="{1DAF5979-3BD4-40CC-AAE9-8A50A23C9762}">
      <dgm:prSet/>
      <dgm:spPr>
        <a:solidFill>
          <a:schemeClr val="bg1"/>
        </a:solidFill>
      </dgm:spPr>
      <dgm:t>
        <a:bodyPr/>
        <a:lstStyle/>
        <a:p>
          <a:r>
            <a:rPr lang="en-GB" dirty="0">
              <a:latin typeface="Arial"/>
              <a:cs typeface="Arial"/>
            </a:rPr>
            <a:t>Record</a:t>
          </a:r>
          <a:endParaRPr lang="en-US" dirty="0">
            <a:latin typeface="Arial"/>
            <a:cs typeface="Arial"/>
          </a:endParaRPr>
        </a:p>
      </dgm:t>
    </dgm:pt>
    <dgm:pt modelId="{5DF3D56F-66F9-4760-A2C8-1F6D6193E27B}" type="parTrans" cxnId="{833047E6-80C2-40BF-8F91-4D370EA0FA74}">
      <dgm:prSet/>
      <dgm:spPr/>
      <dgm:t>
        <a:bodyPr/>
        <a:lstStyle/>
        <a:p>
          <a:endParaRPr lang="en-US"/>
        </a:p>
      </dgm:t>
    </dgm:pt>
    <dgm:pt modelId="{9F8250C4-6CD8-412B-8761-492B6CAD080B}" type="sibTrans" cxnId="{833047E6-80C2-40BF-8F91-4D370EA0FA74}">
      <dgm:prSet/>
      <dgm:spPr/>
      <dgm:t>
        <a:bodyPr/>
        <a:lstStyle/>
        <a:p>
          <a:endParaRPr lang="en-US"/>
        </a:p>
      </dgm:t>
    </dgm:pt>
    <dgm:pt modelId="{BC801E67-CA46-454B-863E-8EA01B6ACB14}">
      <dgm:prSet/>
      <dgm:spPr>
        <a:solidFill>
          <a:schemeClr val="bg1"/>
        </a:solidFill>
      </dgm:spPr>
      <dgm:t>
        <a:bodyPr/>
        <a:lstStyle/>
        <a:p>
          <a:r>
            <a:rPr lang="en-GB" dirty="0">
              <a:latin typeface="Arial"/>
              <a:cs typeface="Arial"/>
            </a:rPr>
            <a:t>Flag</a:t>
          </a:r>
          <a:endParaRPr lang="en-US" dirty="0">
            <a:latin typeface="Arial"/>
            <a:cs typeface="Arial"/>
          </a:endParaRPr>
        </a:p>
      </dgm:t>
    </dgm:pt>
    <dgm:pt modelId="{EC9B0997-4AC4-4553-ADA3-824967B7E92E}" type="parTrans" cxnId="{2FF9BE3C-6863-4957-9222-A301C4180396}">
      <dgm:prSet/>
      <dgm:spPr/>
      <dgm:t>
        <a:bodyPr/>
        <a:lstStyle/>
        <a:p>
          <a:endParaRPr lang="en-US"/>
        </a:p>
      </dgm:t>
    </dgm:pt>
    <dgm:pt modelId="{306FCE02-CC36-4B49-BCF2-5AD5CCFBF8C5}" type="sibTrans" cxnId="{2FF9BE3C-6863-4957-9222-A301C4180396}">
      <dgm:prSet/>
      <dgm:spPr/>
      <dgm:t>
        <a:bodyPr/>
        <a:lstStyle/>
        <a:p>
          <a:endParaRPr lang="en-US"/>
        </a:p>
      </dgm:t>
    </dgm:pt>
    <dgm:pt modelId="{9DF558D1-B170-4078-AF84-2FE4EB74B794}">
      <dgm:prSet/>
      <dgm:spPr>
        <a:solidFill>
          <a:schemeClr val="bg1"/>
        </a:solidFill>
      </dgm:spPr>
      <dgm:t>
        <a:bodyPr/>
        <a:lstStyle/>
        <a:p>
          <a:r>
            <a:rPr lang="en-GB" dirty="0">
              <a:latin typeface="Arial"/>
              <a:cs typeface="Arial"/>
            </a:rPr>
            <a:t>Share</a:t>
          </a:r>
          <a:endParaRPr lang="en-US" dirty="0">
            <a:latin typeface="Arial"/>
            <a:cs typeface="Arial"/>
          </a:endParaRPr>
        </a:p>
      </dgm:t>
    </dgm:pt>
    <dgm:pt modelId="{7AA07539-CDA4-4672-BB0A-B528007F42D5}" type="parTrans" cxnId="{08C0B5BD-97A0-473E-883E-E77C510CFF24}">
      <dgm:prSet/>
      <dgm:spPr/>
      <dgm:t>
        <a:bodyPr/>
        <a:lstStyle/>
        <a:p>
          <a:endParaRPr lang="en-US"/>
        </a:p>
      </dgm:t>
    </dgm:pt>
    <dgm:pt modelId="{E93AFC69-3538-4319-9A89-F461E40D70FD}" type="sibTrans" cxnId="{08C0B5BD-97A0-473E-883E-E77C510CFF24}">
      <dgm:prSet/>
      <dgm:spPr/>
      <dgm:t>
        <a:bodyPr/>
        <a:lstStyle/>
        <a:p>
          <a:endParaRPr lang="en-US"/>
        </a:p>
      </dgm:t>
    </dgm:pt>
    <dgm:pt modelId="{1856EE5B-480A-477E-A345-72D2C681B58A}">
      <dgm:prSet/>
      <dgm:spPr>
        <a:solidFill>
          <a:schemeClr val="bg1"/>
        </a:solidFill>
      </dgm:spPr>
      <dgm:t>
        <a:bodyPr/>
        <a:lstStyle/>
        <a:p>
          <a:r>
            <a:rPr lang="en-GB" dirty="0">
              <a:latin typeface="Arial"/>
              <a:cs typeface="Arial"/>
            </a:rPr>
            <a:t>Meet need</a:t>
          </a:r>
          <a:endParaRPr lang="en-US" dirty="0">
            <a:latin typeface="Arial"/>
            <a:cs typeface="Arial"/>
          </a:endParaRPr>
        </a:p>
      </dgm:t>
    </dgm:pt>
    <dgm:pt modelId="{8F2306B9-C532-45B9-A106-65922BC3F05F}" type="parTrans" cxnId="{5B5B7327-C931-4D86-91C5-95F5A6179667}">
      <dgm:prSet/>
      <dgm:spPr/>
      <dgm:t>
        <a:bodyPr/>
        <a:lstStyle/>
        <a:p>
          <a:endParaRPr lang="en-US"/>
        </a:p>
      </dgm:t>
    </dgm:pt>
    <dgm:pt modelId="{77723F95-D2ED-4D6D-8524-D5CD4AE99799}" type="sibTrans" cxnId="{5B5B7327-C931-4D86-91C5-95F5A6179667}">
      <dgm:prSet/>
      <dgm:spPr/>
      <dgm:t>
        <a:bodyPr/>
        <a:lstStyle/>
        <a:p>
          <a:endParaRPr lang="en-US"/>
        </a:p>
      </dgm:t>
    </dgm:pt>
    <dgm:pt modelId="{5D22804E-887C-4938-9800-DEC95124FCDF}">
      <dgm:prSet/>
      <dgm:spPr>
        <a:solidFill>
          <a:schemeClr val="bg1"/>
        </a:solidFill>
      </dgm:spPr>
      <dgm:t>
        <a:bodyPr/>
        <a:lstStyle/>
        <a:p>
          <a:r>
            <a:rPr lang="en-US" dirty="0">
              <a:latin typeface="Arial"/>
              <a:cs typeface="Arial"/>
            </a:rPr>
            <a:t>Review</a:t>
          </a:r>
        </a:p>
      </dgm:t>
    </dgm:pt>
    <dgm:pt modelId="{B2B6D240-DE89-41B5-B4F7-2BBEA2F1CC97}" type="parTrans" cxnId="{0FCA007C-2C97-4E38-BD81-6F5333246CA0}">
      <dgm:prSet/>
      <dgm:spPr/>
      <dgm:t>
        <a:bodyPr/>
        <a:lstStyle/>
        <a:p>
          <a:endParaRPr lang="en-GB"/>
        </a:p>
      </dgm:t>
    </dgm:pt>
    <dgm:pt modelId="{AD96897F-C8C7-405F-B8AB-C14D6ACB75F1}" type="sibTrans" cxnId="{0FCA007C-2C97-4E38-BD81-6F5333246CA0}">
      <dgm:prSet/>
      <dgm:spPr/>
      <dgm:t>
        <a:bodyPr/>
        <a:lstStyle/>
        <a:p>
          <a:endParaRPr lang="en-GB"/>
        </a:p>
      </dgm:t>
    </dgm:pt>
    <dgm:pt modelId="{F8296EAD-F55D-4D88-8C1F-9ACBE7404637}" type="pres">
      <dgm:prSet presAssocID="{26BD957D-4B33-4FB6-8048-C4172BB5E06E}" presName="Name0" presStyleCnt="0">
        <dgm:presLayoutVars>
          <dgm:chMax val="11"/>
          <dgm:chPref val="11"/>
          <dgm:dir/>
          <dgm:resizeHandles/>
        </dgm:presLayoutVars>
      </dgm:prSet>
      <dgm:spPr/>
    </dgm:pt>
    <dgm:pt modelId="{2DFA97A6-CD8B-48BA-9E5E-B402B903896A}" type="pres">
      <dgm:prSet presAssocID="{5D22804E-887C-4938-9800-DEC95124FCDF}" presName="Accent6" presStyleCnt="0"/>
      <dgm:spPr/>
    </dgm:pt>
    <dgm:pt modelId="{636D0EAD-77C1-4162-8063-84D93AC215CD}" type="pres">
      <dgm:prSet presAssocID="{5D22804E-887C-4938-9800-DEC95124FCDF}" presName="Accent" presStyleLbl="node1" presStyleIdx="0" presStyleCnt="12"/>
      <dgm:spPr/>
    </dgm:pt>
    <dgm:pt modelId="{EF9918DE-8F2C-45A1-BB54-217F75A2BB46}" type="pres">
      <dgm:prSet presAssocID="{5D22804E-887C-4938-9800-DEC95124FCDF}" presName="ParentBackground6" presStyleCnt="0"/>
      <dgm:spPr/>
    </dgm:pt>
    <dgm:pt modelId="{B287BE42-6D56-4AE6-96C6-77776F123A68}" type="pres">
      <dgm:prSet presAssocID="{5D22804E-887C-4938-9800-DEC95124FCDF}" presName="ParentBackground" presStyleLbl="node1" presStyleIdx="1" presStyleCnt="12"/>
      <dgm:spPr/>
    </dgm:pt>
    <dgm:pt modelId="{40B8E395-A420-4884-B65D-1B6943221C5F}" type="pres">
      <dgm:prSet presAssocID="{5D22804E-887C-4938-9800-DEC95124FCDF}" presName="Parent6" presStyleLbl="fgAcc0" presStyleIdx="0" presStyleCnt="0">
        <dgm:presLayoutVars>
          <dgm:chMax val="1"/>
          <dgm:chPref val="1"/>
          <dgm:bulletEnabled val="1"/>
        </dgm:presLayoutVars>
      </dgm:prSet>
      <dgm:spPr/>
    </dgm:pt>
    <dgm:pt modelId="{88ECD362-687F-4EBC-B884-54FFEA8ED96A}" type="pres">
      <dgm:prSet presAssocID="{1856EE5B-480A-477E-A345-72D2C681B58A}" presName="Accent5" presStyleCnt="0"/>
      <dgm:spPr/>
    </dgm:pt>
    <dgm:pt modelId="{A2F55910-EEC7-4AAD-85FD-E69C958BF464}" type="pres">
      <dgm:prSet presAssocID="{1856EE5B-480A-477E-A345-72D2C681B58A}" presName="Accent" presStyleLbl="node1" presStyleIdx="2" presStyleCnt="12"/>
      <dgm:spPr/>
    </dgm:pt>
    <dgm:pt modelId="{9F91D398-0B08-4537-9A78-6D088B2F7A8F}" type="pres">
      <dgm:prSet presAssocID="{1856EE5B-480A-477E-A345-72D2C681B58A}" presName="ParentBackground5" presStyleCnt="0"/>
      <dgm:spPr/>
    </dgm:pt>
    <dgm:pt modelId="{7E3E5E7B-0B6E-4784-B3E8-2B8A6B4ADF92}" type="pres">
      <dgm:prSet presAssocID="{1856EE5B-480A-477E-A345-72D2C681B58A}" presName="ParentBackground" presStyleLbl="node1" presStyleIdx="3" presStyleCnt="12" custLinFactNeighborX="2534" custLinFactNeighborY="2805"/>
      <dgm:spPr/>
    </dgm:pt>
    <dgm:pt modelId="{AD4DB130-50E4-4924-9284-E76603C0895D}" type="pres">
      <dgm:prSet presAssocID="{1856EE5B-480A-477E-A345-72D2C681B58A}" presName="Parent5" presStyleLbl="fgAcc0" presStyleIdx="0" presStyleCnt="0">
        <dgm:presLayoutVars>
          <dgm:chMax val="1"/>
          <dgm:chPref val="1"/>
          <dgm:bulletEnabled val="1"/>
        </dgm:presLayoutVars>
      </dgm:prSet>
      <dgm:spPr/>
    </dgm:pt>
    <dgm:pt modelId="{70BE1F13-1150-4D5F-9FCE-D084EBEC8081}" type="pres">
      <dgm:prSet presAssocID="{9DF558D1-B170-4078-AF84-2FE4EB74B794}" presName="Accent4" presStyleCnt="0"/>
      <dgm:spPr/>
    </dgm:pt>
    <dgm:pt modelId="{28BE4F30-9B9B-4DE4-8012-6A1F5429BC36}" type="pres">
      <dgm:prSet presAssocID="{9DF558D1-B170-4078-AF84-2FE4EB74B794}" presName="Accent" presStyleLbl="node1" presStyleIdx="4" presStyleCnt="12"/>
      <dgm:spPr/>
    </dgm:pt>
    <dgm:pt modelId="{69B3FC86-C135-4185-927F-962FA989A075}" type="pres">
      <dgm:prSet presAssocID="{9DF558D1-B170-4078-AF84-2FE4EB74B794}" presName="ParentBackground4" presStyleCnt="0"/>
      <dgm:spPr/>
    </dgm:pt>
    <dgm:pt modelId="{42C841CF-6647-4853-94D8-3AA04DA4B4F2}" type="pres">
      <dgm:prSet presAssocID="{9DF558D1-B170-4078-AF84-2FE4EB74B794}" presName="ParentBackground" presStyleLbl="node1" presStyleIdx="5" presStyleCnt="12" custLinFactNeighborX="2534" custLinFactNeighborY="2805"/>
      <dgm:spPr/>
    </dgm:pt>
    <dgm:pt modelId="{F00FEDA9-3DB1-41C1-A153-64469B788315}" type="pres">
      <dgm:prSet presAssocID="{9DF558D1-B170-4078-AF84-2FE4EB74B794}" presName="Parent4" presStyleLbl="fgAcc0" presStyleIdx="0" presStyleCnt="0">
        <dgm:presLayoutVars>
          <dgm:chMax val="1"/>
          <dgm:chPref val="1"/>
          <dgm:bulletEnabled val="1"/>
        </dgm:presLayoutVars>
      </dgm:prSet>
      <dgm:spPr/>
    </dgm:pt>
    <dgm:pt modelId="{B2FAF769-D2D3-48DA-B6AA-EFABD908DCC0}" type="pres">
      <dgm:prSet presAssocID="{BC801E67-CA46-454B-863E-8EA01B6ACB14}" presName="Accent3" presStyleCnt="0"/>
      <dgm:spPr/>
    </dgm:pt>
    <dgm:pt modelId="{44D74B0E-642F-490F-B2BD-E2C332F9E02F}" type="pres">
      <dgm:prSet presAssocID="{BC801E67-CA46-454B-863E-8EA01B6ACB14}" presName="Accent" presStyleLbl="node1" presStyleIdx="6" presStyleCnt="12"/>
      <dgm:spPr/>
    </dgm:pt>
    <dgm:pt modelId="{FE8122A3-4884-431B-A4C8-E1EBE13CBFCE}" type="pres">
      <dgm:prSet presAssocID="{BC801E67-CA46-454B-863E-8EA01B6ACB14}" presName="ParentBackground3" presStyleCnt="0"/>
      <dgm:spPr/>
    </dgm:pt>
    <dgm:pt modelId="{1274EE46-E915-4150-9E67-0E7F79370760}" type="pres">
      <dgm:prSet presAssocID="{BC801E67-CA46-454B-863E-8EA01B6ACB14}" presName="ParentBackground" presStyleLbl="node1" presStyleIdx="7" presStyleCnt="12" custLinFactNeighborX="2534" custLinFactNeighborY="2805"/>
      <dgm:spPr/>
    </dgm:pt>
    <dgm:pt modelId="{21397307-AACC-4BFB-8CDC-C176B654D604}" type="pres">
      <dgm:prSet presAssocID="{BC801E67-CA46-454B-863E-8EA01B6ACB14}" presName="Parent3" presStyleLbl="fgAcc0" presStyleIdx="0" presStyleCnt="0">
        <dgm:presLayoutVars>
          <dgm:chMax val="1"/>
          <dgm:chPref val="1"/>
          <dgm:bulletEnabled val="1"/>
        </dgm:presLayoutVars>
      </dgm:prSet>
      <dgm:spPr/>
    </dgm:pt>
    <dgm:pt modelId="{CA12C3E4-2339-4A60-BD55-259377D0BCB6}" type="pres">
      <dgm:prSet presAssocID="{1DAF5979-3BD4-40CC-AAE9-8A50A23C9762}" presName="Accent2" presStyleCnt="0"/>
      <dgm:spPr/>
    </dgm:pt>
    <dgm:pt modelId="{082F185A-E9E7-4251-A36F-2AE8F24D4005}" type="pres">
      <dgm:prSet presAssocID="{1DAF5979-3BD4-40CC-AAE9-8A50A23C9762}" presName="Accent" presStyleLbl="node1" presStyleIdx="8" presStyleCnt="12"/>
      <dgm:spPr/>
    </dgm:pt>
    <dgm:pt modelId="{AF774529-F630-4D2F-B84B-EB023D9FD879}" type="pres">
      <dgm:prSet presAssocID="{1DAF5979-3BD4-40CC-AAE9-8A50A23C9762}" presName="ParentBackground2" presStyleCnt="0"/>
      <dgm:spPr/>
    </dgm:pt>
    <dgm:pt modelId="{12FA7193-567D-4395-9757-FF86E620D3B6}" type="pres">
      <dgm:prSet presAssocID="{1DAF5979-3BD4-40CC-AAE9-8A50A23C9762}" presName="ParentBackground" presStyleLbl="node1" presStyleIdx="9" presStyleCnt="12" custLinFactNeighborX="1987" custLinFactNeighborY="977"/>
      <dgm:spPr/>
    </dgm:pt>
    <dgm:pt modelId="{A92C98BB-6BB3-43FB-9273-4E4C9514CDC5}" type="pres">
      <dgm:prSet presAssocID="{1DAF5979-3BD4-40CC-AAE9-8A50A23C9762}" presName="Parent2" presStyleLbl="fgAcc0" presStyleIdx="0" presStyleCnt="0">
        <dgm:presLayoutVars>
          <dgm:chMax val="1"/>
          <dgm:chPref val="1"/>
          <dgm:bulletEnabled val="1"/>
        </dgm:presLayoutVars>
      </dgm:prSet>
      <dgm:spPr/>
    </dgm:pt>
    <dgm:pt modelId="{7D5B4126-517E-414D-B9BF-C6DFB846F522}" type="pres">
      <dgm:prSet presAssocID="{2E958CAF-C7CF-4610-A78A-05238C8A4CBB}" presName="Accent1" presStyleCnt="0"/>
      <dgm:spPr/>
    </dgm:pt>
    <dgm:pt modelId="{6241FF10-354A-433F-A4AB-13E48A316A1C}" type="pres">
      <dgm:prSet presAssocID="{2E958CAF-C7CF-4610-A78A-05238C8A4CBB}" presName="Accent" presStyleLbl="node1" presStyleIdx="10" presStyleCnt="12"/>
      <dgm:spPr/>
    </dgm:pt>
    <dgm:pt modelId="{2C490AB1-36E7-4F68-AB78-B8A91271769C}" type="pres">
      <dgm:prSet presAssocID="{2E958CAF-C7CF-4610-A78A-05238C8A4CBB}" presName="ParentBackground1" presStyleCnt="0"/>
      <dgm:spPr/>
    </dgm:pt>
    <dgm:pt modelId="{489FF83B-984C-4235-ADE0-DF2C3DA926DD}" type="pres">
      <dgm:prSet presAssocID="{2E958CAF-C7CF-4610-A78A-05238C8A4CBB}" presName="ParentBackground" presStyleLbl="node1" presStyleIdx="11" presStyleCnt="12" custScaleX="112854" custLinFactNeighborX="2534" custLinFactNeighborY="2805"/>
      <dgm:spPr/>
    </dgm:pt>
    <dgm:pt modelId="{0D8947BA-2F48-49A4-9AEB-CD8E928D0C16}" type="pres">
      <dgm:prSet presAssocID="{2E958CAF-C7CF-4610-A78A-05238C8A4CBB}" presName="Parent1" presStyleLbl="fgAcc0" presStyleIdx="0" presStyleCnt="0">
        <dgm:presLayoutVars>
          <dgm:chMax val="1"/>
          <dgm:chPref val="1"/>
          <dgm:bulletEnabled val="1"/>
        </dgm:presLayoutVars>
      </dgm:prSet>
      <dgm:spPr/>
    </dgm:pt>
  </dgm:ptLst>
  <dgm:cxnLst>
    <dgm:cxn modelId="{7D7F2A06-C6BE-4CB4-973E-A8684E3B3259}" type="presOf" srcId="{5D22804E-887C-4938-9800-DEC95124FCDF}" destId="{B287BE42-6D56-4AE6-96C6-77776F123A68}" srcOrd="0" destOrd="0" presId="urn:microsoft.com/office/officeart/2018/layout/CircleProcess"/>
    <dgm:cxn modelId="{E58C4D13-AC75-4A6C-B5BC-E8DC647FC284}" type="presOf" srcId="{1DAF5979-3BD4-40CC-AAE9-8A50A23C9762}" destId="{12FA7193-567D-4395-9757-FF86E620D3B6}" srcOrd="0" destOrd="0" presId="urn:microsoft.com/office/officeart/2018/layout/CircleProcess"/>
    <dgm:cxn modelId="{95F02817-2375-4F2D-BA07-0019FAF69491}" type="presOf" srcId="{BC801E67-CA46-454B-863E-8EA01B6ACB14}" destId="{1274EE46-E915-4150-9E67-0E7F79370760}" srcOrd="0" destOrd="0" presId="urn:microsoft.com/office/officeart/2018/layout/CircleProcess"/>
    <dgm:cxn modelId="{176CA123-0AE5-46C6-9491-4B0A73B82AA7}" type="presOf" srcId="{26BD957D-4B33-4FB6-8048-C4172BB5E06E}" destId="{F8296EAD-F55D-4D88-8C1F-9ACBE7404637}" srcOrd="0" destOrd="0" presId="urn:microsoft.com/office/officeart/2018/layout/CircleProcess"/>
    <dgm:cxn modelId="{5B5B7327-C931-4D86-91C5-95F5A6179667}" srcId="{26BD957D-4B33-4FB6-8048-C4172BB5E06E}" destId="{1856EE5B-480A-477E-A345-72D2C681B58A}" srcOrd="4" destOrd="0" parTransId="{8F2306B9-C532-45B9-A106-65922BC3F05F}" sibTransId="{77723F95-D2ED-4D6D-8524-D5CD4AE99799}"/>
    <dgm:cxn modelId="{731D4F32-D6A8-4ACF-A320-2B5D1B0892AA}" type="presOf" srcId="{9DF558D1-B170-4078-AF84-2FE4EB74B794}" destId="{42C841CF-6647-4853-94D8-3AA04DA4B4F2}" srcOrd="0" destOrd="0" presId="urn:microsoft.com/office/officeart/2018/layout/CircleProcess"/>
    <dgm:cxn modelId="{168E1E37-A7FB-4BAB-A526-2B9CF3417C5E}" type="presOf" srcId="{1856EE5B-480A-477E-A345-72D2C681B58A}" destId="{AD4DB130-50E4-4924-9284-E76603C0895D}" srcOrd="1" destOrd="0" presId="urn:microsoft.com/office/officeart/2018/layout/CircleProcess"/>
    <dgm:cxn modelId="{2FF9BE3C-6863-4957-9222-A301C4180396}" srcId="{26BD957D-4B33-4FB6-8048-C4172BB5E06E}" destId="{BC801E67-CA46-454B-863E-8EA01B6ACB14}" srcOrd="2" destOrd="0" parTransId="{EC9B0997-4AC4-4553-ADA3-824967B7E92E}" sibTransId="{306FCE02-CC36-4B49-BCF2-5AD5CCFBF8C5}"/>
    <dgm:cxn modelId="{1730923E-5888-44A5-A23A-1B4BEF0E710D}" type="presOf" srcId="{5D22804E-887C-4938-9800-DEC95124FCDF}" destId="{40B8E395-A420-4884-B65D-1B6943221C5F}" srcOrd="1" destOrd="0" presId="urn:microsoft.com/office/officeart/2018/layout/CircleProcess"/>
    <dgm:cxn modelId="{40897A5F-4781-4A01-B5C4-DF9A517E610C}" type="presOf" srcId="{2E958CAF-C7CF-4610-A78A-05238C8A4CBB}" destId="{489FF83B-984C-4235-ADE0-DF2C3DA926DD}" srcOrd="0" destOrd="0" presId="urn:microsoft.com/office/officeart/2018/layout/CircleProcess"/>
    <dgm:cxn modelId="{6E51B658-5999-476D-B13B-DE2B63BE3678}" type="presOf" srcId="{BC801E67-CA46-454B-863E-8EA01B6ACB14}" destId="{21397307-AACC-4BFB-8CDC-C176B654D604}" srcOrd="1" destOrd="0" presId="urn:microsoft.com/office/officeart/2018/layout/CircleProcess"/>
    <dgm:cxn modelId="{0FCA007C-2C97-4E38-BD81-6F5333246CA0}" srcId="{26BD957D-4B33-4FB6-8048-C4172BB5E06E}" destId="{5D22804E-887C-4938-9800-DEC95124FCDF}" srcOrd="5" destOrd="0" parTransId="{B2B6D240-DE89-41B5-B4F7-2BBEA2F1CC97}" sibTransId="{AD96897F-C8C7-405F-B8AB-C14D6ACB75F1}"/>
    <dgm:cxn modelId="{0A072B83-3C67-49AC-8E4D-8477EBF6B773}" srcId="{26BD957D-4B33-4FB6-8048-C4172BB5E06E}" destId="{2E958CAF-C7CF-4610-A78A-05238C8A4CBB}" srcOrd="0" destOrd="0" parTransId="{9B024E32-AC5E-437A-8464-76D09563C273}" sibTransId="{3F6D4EE0-E404-41BB-872C-4D6A17E2854B}"/>
    <dgm:cxn modelId="{55D6D199-0D11-416C-A2DA-A647264E905B}" type="presOf" srcId="{9DF558D1-B170-4078-AF84-2FE4EB74B794}" destId="{F00FEDA9-3DB1-41C1-A153-64469B788315}" srcOrd="1" destOrd="0" presId="urn:microsoft.com/office/officeart/2018/layout/CircleProcess"/>
    <dgm:cxn modelId="{C0D6A0BD-7A42-455F-A6B0-AB83502B802E}" type="presOf" srcId="{1856EE5B-480A-477E-A345-72D2C681B58A}" destId="{7E3E5E7B-0B6E-4784-B3E8-2B8A6B4ADF92}" srcOrd="0" destOrd="0" presId="urn:microsoft.com/office/officeart/2018/layout/CircleProcess"/>
    <dgm:cxn modelId="{08C0B5BD-97A0-473E-883E-E77C510CFF24}" srcId="{26BD957D-4B33-4FB6-8048-C4172BB5E06E}" destId="{9DF558D1-B170-4078-AF84-2FE4EB74B794}" srcOrd="3" destOrd="0" parTransId="{7AA07539-CDA4-4672-BB0A-B528007F42D5}" sibTransId="{E93AFC69-3538-4319-9A89-F461E40D70FD}"/>
    <dgm:cxn modelId="{EFFBFAE5-B00A-4135-98F0-E08FE1B1D707}" type="presOf" srcId="{2E958CAF-C7CF-4610-A78A-05238C8A4CBB}" destId="{0D8947BA-2F48-49A4-9AEB-CD8E928D0C16}" srcOrd="1" destOrd="0" presId="urn:microsoft.com/office/officeart/2018/layout/CircleProcess"/>
    <dgm:cxn modelId="{833047E6-80C2-40BF-8F91-4D370EA0FA74}" srcId="{26BD957D-4B33-4FB6-8048-C4172BB5E06E}" destId="{1DAF5979-3BD4-40CC-AAE9-8A50A23C9762}" srcOrd="1" destOrd="0" parTransId="{5DF3D56F-66F9-4760-A2C8-1F6D6193E27B}" sibTransId="{9F8250C4-6CD8-412B-8761-492B6CAD080B}"/>
    <dgm:cxn modelId="{1C6644F1-0356-41A7-823B-496656A07C11}" type="presOf" srcId="{1DAF5979-3BD4-40CC-AAE9-8A50A23C9762}" destId="{A92C98BB-6BB3-43FB-9273-4E4C9514CDC5}" srcOrd="1" destOrd="0" presId="urn:microsoft.com/office/officeart/2018/layout/CircleProcess"/>
    <dgm:cxn modelId="{9FFD6DD1-1C9E-49F7-B1F6-409AD147B9DE}" type="presParOf" srcId="{F8296EAD-F55D-4D88-8C1F-9ACBE7404637}" destId="{2DFA97A6-CD8B-48BA-9E5E-B402B903896A}" srcOrd="0" destOrd="0" presId="urn:microsoft.com/office/officeart/2018/layout/CircleProcess"/>
    <dgm:cxn modelId="{64AAAEEB-2C7F-4DEE-A9AB-5C93858E398C}" type="presParOf" srcId="{2DFA97A6-CD8B-48BA-9E5E-B402B903896A}" destId="{636D0EAD-77C1-4162-8063-84D93AC215CD}" srcOrd="0" destOrd="0" presId="urn:microsoft.com/office/officeart/2018/layout/CircleProcess"/>
    <dgm:cxn modelId="{D6843898-F04E-4244-8BFC-557165AF393F}" type="presParOf" srcId="{F8296EAD-F55D-4D88-8C1F-9ACBE7404637}" destId="{EF9918DE-8F2C-45A1-BB54-217F75A2BB46}" srcOrd="1" destOrd="0" presId="urn:microsoft.com/office/officeart/2018/layout/CircleProcess"/>
    <dgm:cxn modelId="{A2B061CC-01FB-41C9-B02F-38B9D0F1B6A0}" type="presParOf" srcId="{EF9918DE-8F2C-45A1-BB54-217F75A2BB46}" destId="{B287BE42-6D56-4AE6-96C6-77776F123A68}" srcOrd="0" destOrd="0" presId="urn:microsoft.com/office/officeart/2018/layout/CircleProcess"/>
    <dgm:cxn modelId="{F8875CC2-7A4A-432F-BD09-DD91585B2CF9}" type="presParOf" srcId="{F8296EAD-F55D-4D88-8C1F-9ACBE7404637}" destId="{40B8E395-A420-4884-B65D-1B6943221C5F}" srcOrd="2" destOrd="0" presId="urn:microsoft.com/office/officeart/2018/layout/CircleProcess"/>
    <dgm:cxn modelId="{AA20027A-AFB6-4515-AF0D-7F91CC785BE0}" type="presParOf" srcId="{F8296EAD-F55D-4D88-8C1F-9ACBE7404637}" destId="{88ECD362-687F-4EBC-B884-54FFEA8ED96A}" srcOrd="3" destOrd="0" presId="urn:microsoft.com/office/officeart/2018/layout/CircleProcess"/>
    <dgm:cxn modelId="{97629F3D-B049-4ADB-B038-982026235177}" type="presParOf" srcId="{88ECD362-687F-4EBC-B884-54FFEA8ED96A}" destId="{A2F55910-EEC7-4AAD-85FD-E69C958BF464}" srcOrd="0" destOrd="0" presId="urn:microsoft.com/office/officeart/2018/layout/CircleProcess"/>
    <dgm:cxn modelId="{2674844A-3653-496A-B3CE-E323320BF060}" type="presParOf" srcId="{F8296EAD-F55D-4D88-8C1F-9ACBE7404637}" destId="{9F91D398-0B08-4537-9A78-6D088B2F7A8F}" srcOrd="4" destOrd="0" presId="urn:microsoft.com/office/officeart/2018/layout/CircleProcess"/>
    <dgm:cxn modelId="{699F9F77-6747-4332-A13B-D7584C49B85E}" type="presParOf" srcId="{9F91D398-0B08-4537-9A78-6D088B2F7A8F}" destId="{7E3E5E7B-0B6E-4784-B3E8-2B8A6B4ADF92}" srcOrd="0" destOrd="0" presId="urn:microsoft.com/office/officeart/2018/layout/CircleProcess"/>
    <dgm:cxn modelId="{9D48B95D-03BA-40B6-9160-C7D1785141D2}" type="presParOf" srcId="{F8296EAD-F55D-4D88-8C1F-9ACBE7404637}" destId="{AD4DB130-50E4-4924-9284-E76603C0895D}" srcOrd="5" destOrd="0" presId="urn:microsoft.com/office/officeart/2018/layout/CircleProcess"/>
    <dgm:cxn modelId="{23815D77-E9C6-4A1D-88A3-BC19C62826DC}" type="presParOf" srcId="{F8296EAD-F55D-4D88-8C1F-9ACBE7404637}" destId="{70BE1F13-1150-4D5F-9FCE-D084EBEC8081}" srcOrd="6" destOrd="0" presId="urn:microsoft.com/office/officeart/2018/layout/CircleProcess"/>
    <dgm:cxn modelId="{EC07CF0C-4996-4491-AA3E-86A3C2E8EB25}" type="presParOf" srcId="{70BE1F13-1150-4D5F-9FCE-D084EBEC8081}" destId="{28BE4F30-9B9B-4DE4-8012-6A1F5429BC36}" srcOrd="0" destOrd="0" presId="urn:microsoft.com/office/officeart/2018/layout/CircleProcess"/>
    <dgm:cxn modelId="{623FD954-5BF5-4190-AD59-2EC9B0CE705C}" type="presParOf" srcId="{F8296EAD-F55D-4D88-8C1F-9ACBE7404637}" destId="{69B3FC86-C135-4185-927F-962FA989A075}" srcOrd="7" destOrd="0" presId="urn:microsoft.com/office/officeart/2018/layout/CircleProcess"/>
    <dgm:cxn modelId="{9C7AFF61-0B93-43A8-A9AF-365C03D4D5BF}" type="presParOf" srcId="{69B3FC86-C135-4185-927F-962FA989A075}" destId="{42C841CF-6647-4853-94D8-3AA04DA4B4F2}" srcOrd="0" destOrd="0" presId="urn:microsoft.com/office/officeart/2018/layout/CircleProcess"/>
    <dgm:cxn modelId="{40D90CC5-9031-48EA-AF10-31C30E72A0BE}" type="presParOf" srcId="{F8296EAD-F55D-4D88-8C1F-9ACBE7404637}" destId="{F00FEDA9-3DB1-41C1-A153-64469B788315}" srcOrd="8" destOrd="0" presId="urn:microsoft.com/office/officeart/2018/layout/CircleProcess"/>
    <dgm:cxn modelId="{A72BED3F-CC46-4370-B60A-035E2DE342B3}" type="presParOf" srcId="{F8296EAD-F55D-4D88-8C1F-9ACBE7404637}" destId="{B2FAF769-D2D3-48DA-B6AA-EFABD908DCC0}" srcOrd="9" destOrd="0" presId="urn:microsoft.com/office/officeart/2018/layout/CircleProcess"/>
    <dgm:cxn modelId="{2A1F1AB0-4333-4E85-A1F2-63E9B69A8394}" type="presParOf" srcId="{B2FAF769-D2D3-48DA-B6AA-EFABD908DCC0}" destId="{44D74B0E-642F-490F-B2BD-E2C332F9E02F}" srcOrd="0" destOrd="0" presId="urn:microsoft.com/office/officeart/2018/layout/CircleProcess"/>
    <dgm:cxn modelId="{6650137C-3694-4FD4-B486-2BDE7F81A6C0}" type="presParOf" srcId="{F8296EAD-F55D-4D88-8C1F-9ACBE7404637}" destId="{FE8122A3-4884-431B-A4C8-E1EBE13CBFCE}" srcOrd="10" destOrd="0" presId="urn:microsoft.com/office/officeart/2018/layout/CircleProcess"/>
    <dgm:cxn modelId="{CBD4A22B-594C-42CA-BBB2-C4BB7C534575}" type="presParOf" srcId="{FE8122A3-4884-431B-A4C8-E1EBE13CBFCE}" destId="{1274EE46-E915-4150-9E67-0E7F79370760}" srcOrd="0" destOrd="0" presId="urn:microsoft.com/office/officeart/2018/layout/CircleProcess"/>
    <dgm:cxn modelId="{7A538167-08FA-47F7-B761-29B4E224D0B5}" type="presParOf" srcId="{F8296EAD-F55D-4D88-8C1F-9ACBE7404637}" destId="{21397307-AACC-4BFB-8CDC-C176B654D604}" srcOrd="11" destOrd="0" presId="urn:microsoft.com/office/officeart/2018/layout/CircleProcess"/>
    <dgm:cxn modelId="{A46612C2-512F-4435-A046-819C2EF9206D}" type="presParOf" srcId="{F8296EAD-F55D-4D88-8C1F-9ACBE7404637}" destId="{CA12C3E4-2339-4A60-BD55-259377D0BCB6}" srcOrd="12" destOrd="0" presId="urn:microsoft.com/office/officeart/2018/layout/CircleProcess"/>
    <dgm:cxn modelId="{F6818CBB-1A53-4485-AA90-D1D6F72C5652}" type="presParOf" srcId="{CA12C3E4-2339-4A60-BD55-259377D0BCB6}" destId="{082F185A-E9E7-4251-A36F-2AE8F24D4005}" srcOrd="0" destOrd="0" presId="urn:microsoft.com/office/officeart/2018/layout/CircleProcess"/>
    <dgm:cxn modelId="{F34575FA-D335-44F6-AD6F-82B16ED7185D}" type="presParOf" srcId="{F8296EAD-F55D-4D88-8C1F-9ACBE7404637}" destId="{AF774529-F630-4D2F-B84B-EB023D9FD879}" srcOrd="13" destOrd="0" presId="urn:microsoft.com/office/officeart/2018/layout/CircleProcess"/>
    <dgm:cxn modelId="{5D713556-47DB-4751-9398-3297C8AE839D}" type="presParOf" srcId="{AF774529-F630-4D2F-B84B-EB023D9FD879}" destId="{12FA7193-567D-4395-9757-FF86E620D3B6}" srcOrd="0" destOrd="0" presId="urn:microsoft.com/office/officeart/2018/layout/CircleProcess"/>
    <dgm:cxn modelId="{95704752-09D4-414A-8732-5563672AE96C}" type="presParOf" srcId="{F8296EAD-F55D-4D88-8C1F-9ACBE7404637}" destId="{A92C98BB-6BB3-43FB-9273-4E4C9514CDC5}" srcOrd="14" destOrd="0" presId="urn:microsoft.com/office/officeart/2018/layout/CircleProcess"/>
    <dgm:cxn modelId="{239920CF-294C-4178-B7AF-252D058DE8F5}" type="presParOf" srcId="{F8296EAD-F55D-4D88-8C1F-9ACBE7404637}" destId="{7D5B4126-517E-414D-B9BF-C6DFB846F522}" srcOrd="15" destOrd="0" presId="urn:microsoft.com/office/officeart/2018/layout/CircleProcess"/>
    <dgm:cxn modelId="{0900C01B-7D34-4C51-9EC7-0FB35BA883BA}" type="presParOf" srcId="{7D5B4126-517E-414D-B9BF-C6DFB846F522}" destId="{6241FF10-354A-433F-A4AB-13E48A316A1C}" srcOrd="0" destOrd="0" presId="urn:microsoft.com/office/officeart/2018/layout/CircleProcess"/>
    <dgm:cxn modelId="{4D488E9B-4255-4B46-9167-66ED8149C84A}" type="presParOf" srcId="{F8296EAD-F55D-4D88-8C1F-9ACBE7404637}" destId="{2C490AB1-36E7-4F68-AB78-B8A91271769C}" srcOrd="16" destOrd="0" presId="urn:microsoft.com/office/officeart/2018/layout/CircleProcess"/>
    <dgm:cxn modelId="{68B45CF1-024C-4AEF-9668-0BC53661D3AB}" type="presParOf" srcId="{2C490AB1-36E7-4F68-AB78-B8A91271769C}" destId="{489FF83B-984C-4235-ADE0-DF2C3DA926DD}" srcOrd="0" destOrd="0" presId="urn:microsoft.com/office/officeart/2018/layout/CircleProcess"/>
    <dgm:cxn modelId="{13E245C5-3479-4811-9600-A140745554C7}" type="presParOf" srcId="{F8296EAD-F55D-4D88-8C1F-9ACBE7404637}" destId="{0D8947BA-2F48-49A4-9AEB-CD8E928D0C16}" srcOrd="17" destOrd="0" presId="urn:microsoft.com/office/officeart/2018/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5F6E28-F286-45AB-9AEE-5FE44C1F350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F851EEF-EC51-4A52-AE63-CD1EEC60B6C5}">
      <dgm:prSet/>
      <dgm:spPr/>
      <dgm:t>
        <a:bodyPr/>
        <a:lstStyle/>
        <a:p>
          <a:pPr>
            <a:lnSpc>
              <a:spcPct val="100000"/>
            </a:lnSpc>
          </a:pPr>
          <a:r>
            <a:rPr lang="en-GB" b="1" i="0" dirty="0"/>
            <a:t>Identify</a:t>
          </a:r>
          <a:r>
            <a:rPr lang="en-GB" b="0" i="0" dirty="0"/>
            <a:t> – </a:t>
          </a:r>
          <a:r>
            <a:rPr lang="en-GB" b="0" i="0" dirty="0">
              <a:solidFill>
                <a:srgbClr val="FF0000"/>
              </a:solidFill>
            </a:rPr>
            <a:t>Who </a:t>
          </a:r>
          <a:r>
            <a:rPr lang="en-GB" b="0" i="0" dirty="0">
              <a:solidFill>
                <a:schemeClr val="tx1"/>
              </a:solidFill>
            </a:rPr>
            <a:t>needs adjustments and </a:t>
          </a:r>
          <a:r>
            <a:rPr lang="en-GB" b="0" i="0" dirty="0">
              <a:solidFill>
                <a:srgbClr val="FF0000"/>
              </a:solidFill>
            </a:rPr>
            <a:t>what </a:t>
          </a:r>
          <a:r>
            <a:rPr lang="en-GB" b="0" i="0" dirty="0">
              <a:solidFill>
                <a:schemeClr val="tx1"/>
              </a:solidFill>
            </a:rPr>
            <a:t>are they?</a:t>
          </a:r>
          <a:endParaRPr lang="en-US" dirty="0">
            <a:solidFill>
              <a:schemeClr val="tx1"/>
            </a:solidFill>
          </a:endParaRPr>
        </a:p>
      </dgm:t>
    </dgm:pt>
    <dgm:pt modelId="{5DF9B553-4F17-4C6A-9F07-F8CE5C50628B}" type="parTrans" cxnId="{A604BEC7-DA0C-432F-BA2D-F349F2B1EE38}">
      <dgm:prSet/>
      <dgm:spPr/>
      <dgm:t>
        <a:bodyPr/>
        <a:lstStyle/>
        <a:p>
          <a:endParaRPr lang="en-US"/>
        </a:p>
      </dgm:t>
    </dgm:pt>
    <dgm:pt modelId="{D127043A-8FB9-4180-9B43-5BF8E8F7A654}" type="sibTrans" cxnId="{A604BEC7-DA0C-432F-BA2D-F349F2B1EE38}">
      <dgm:prSet/>
      <dgm:spPr/>
      <dgm:t>
        <a:bodyPr/>
        <a:lstStyle/>
        <a:p>
          <a:endParaRPr lang="en-US"/>
        </a:p>
      </dgm:t>
    </dgm:pt>
    <dgm:pt modelId="{458D49B4-851C-4299-A76B-BE5AE67977C6}">
      <dgm:prSet/>
      <dgm:spPr/>
      <dgm:t>
        <a:bodyPr/>
        <a:lstStyle/>
        <a:p>
          <a:pPr>
            <a:lnSpc>
              <a:spcPct val="100000"/>
            </a:lnSpc>
          </a:pPr>
          <a:r>
            <a:rPr lang="en-GB" b="1" dirty="0"/>
            <a:t>Record </a:t>
          </a:r>
          <a:r>
            <a:rPr lang="en-GB" dirty="0"/>
            <a:t>– Use your local system to record </a:t>
          </a:r>
          <a:r>
            <a:rPr lang="en-GB" dirty="0">
              <a:solidFill>
                <a:srgbClr val="FF0000"/>
              </a:solidFill>
            </a:rPr>
            <a:t>CONSENT</a:t>
          </a:r>
          <a:r>
            <a:rPr lang="en-GB" dirty="0"/>
            <a:t> and the </a:t>
          </a:r>
          <a:r>
            <a:rPr lang="en-GB" dirty="0">
              <a:solidFill>
                <a:srgbClr val="FF0000"/>
              </a:solidFill>
            </a:rPr>
            <a:t>ADJUSTMENT(S)</a:t>
          </a:r>
          <a:r>
            <a:rPr lang="en-GB" dirty="0"/>
            <a:t> needed</a:t>
          </a:r>
          <a:endParaRPr lang="en-US" dirty="0">
            <a:solidFill>
              <a:srgbClr val="FF0000"/>
            </a:solidFill>
          </a:endParaRPr>
        </a:p>
      </dgm:t>
    </dgm:pt>
    <dgm:pt modelId="{EA98F926-D2D5-4F38-AC43-AB7E7EC649B9}" type="parTrans" cxnId="{540E3703-4617-48D0-8213-5D8ADD507A8C}">
      <dgm:prSet/>
      <dgm:spPr/>
      <dgm:t>
        <a:bodyPr/>
        <a:lstStyle/>
        <a:p>
          <a:endParaRPr lang="en-US"/>
        </a:p>
      </dgm:t>
    </dgm:pt>
    <dgm:pt modelId="{AA6AD73C-E7D8-496C-97E2-BA5741A5F3ED}" type="sibTrans" cxnId="{540E3703-4617-48D0-8213-5D8ADD507A8C}">
      <dgm:prSet/>
      <dgm:spPr/>
      <dgm:t>
        <a:bodyPr/>
        <a:lstStyle/>
        <a:p>
          <a:endParaRPr lang="en-US"/>
        </a:p>
      </dgm:t>
    </dgm:pt>
    <dgm:pt modelId="{F9E2F0CC-79D7-4612-8344-712B9ACC8FBF}">
      <dgm:prSet/>
      <dgm:spPr/>
      <dgm:t>
        <a:bodyPr/>
        <a:lstStyle/>
        <a:p>
          <a:pPr>
            <a:lnSpc>
              <a:spcPct val="100000"/>
            </a:lnSpc>
          </a:pPr>
          <a:r>
            <a:rPr lang="en-GB" b="1" dirty="0"/>
            <a:t>Flag</a:t>
          </a:r>
          <a:r>
            <a:rPr lang="en-GB" dirty="0"/>
            <a:t> – make sure there is a </a:t>
          </a:r>
          <a:r>
            <a:rPr lang="en-GB" dirty="0">
              <a:solidFill>
                <a:srgbClr val="FF0000"/>
              </a:solidFill>
            </a:rPr>
            <a:t>HIGHLY VISIBLE </a:t>
          </a:r>
          <a:r>
            <a:rPr lang="en-GB" dirty="0"/>
            <a:t>marker on the record</a:t>
          </a:r>
          <a:endParaRPr lang="en-US" dirty="0">
            <a:solidFill>
              <a:srgbClr val="FF0000"/>
            </a:solidFill>
          </a:endParaRPr>
        </a:p>
      </dgm:t>
    </dgm:pt>
    <dgm:pt modelId="{6CF8A519-7060-45C0-87EC-9FAAD7339BD4}" type="parTrans" cxnId="{488D9806-4227-47BF-99FE-86A5FF61D070}">
      <dgm:prSet/>
      <dgm:spPr/>
      <dgm:t>
        <a:bodyPr/>
        <a:lstStyle/>
        <a:p>
          <a:endParaRPr lang="en-US"/>
        </a:p>
      </dgm:t>
    </dgm:pt>
    <dgm:pt modelId="{32FE74D8-AF84-400D-AA9B-8DDF6FB5FC3D}" type="sibTrans" cxnId="{488D9806-4227-47BF-99FE-86A5FF61D070}">
      <dgm:prSet/>
      <dgm:spPr/>
      <dgm:t>
        <a:bodyPr/>
        <a:lstStyle/>
        <a:p>
          <a:endParaRPr lang="en-US"/>
        </a:p>
      </dgm:t>
    </dgm:pt>
    <dgm:pt modelId="{BE5577BD-2DB8-469E-92CD-BAA70C42D2ED}">
      <dgm:prSet/>
      <dgm:spPr/>
      <dgm:t>
        <a:bodyPr/>
        <a:lstStyle/>
        <a:p>
          <a:pPr>
            <a:lnSpc>
              <a:spcPct val="100000"/>
            </a:lnSpc>
          </a:pPr>
          <a:r>
            <a:rPr lang="en-GB" b="1" dirty="0"/>
            <a:t>Share</a:t>
          </a:r>
          <a:r>
            <a:rPr lang="en-GB" dirty="0"/>
            <a:t> – make sure you share any recorded Reasonable Adjustments in </a:t>
          </a:r>
          <a:r>
            <a:rPr lang="en-GB" dirty="0">
              <a:solidFill>
                <a:srgbClr val="FF0000"/>
              </a:solidFill>
            </a:rPr>
            <a:t>ALL</a:t>
          </a:r>
          <a:r>
            <a:rPr lang="en-GB" dirty="0"/>
            <a:t> </a:t>
          </a:r>
          <a:r>
            <a:rPr lang="en-GB" dirty="0">
              <a:solidFill>
                <a:schemeClr val="tx1"/>
              </a:solidFill>
            </a:rPr>
            <a:t>communications</a:t>
          </a:r>
          <a:r>
            <a:rPr lang="en-GB" dirty="0"/>
            <a:t> you use, if the patient has consented, this information will be shared via the </a:t>
          </a:r>
          <a:r>
            <a:rPr lang="en-GB" dirty="0">
              <a:solidFill>
                <a:srgbClr val="FF0000"/>
              </a:solidFill>
            </a:rPr>
            <a:t>RADF</a:t>
          </a:r>
          <a:r>
            <a:rPr lang="en-GB" dirty="0"/>
            <a:t> </a:t>
          </a:r>
          <a:endParaRPr lang="en-US" dirty="0"/>
        </a:p>
      </dgm:t>
    </dgm:pt>
    <dgm:pt modelId="{1A1F5D55-C859-4580-9F6B-6C6B61FBD041}" type="parTrans" cxnId="{80EF9476-F106-4D3E-A64A-DFBCD98B9278}">
      <dgm:prSet/>
      <dgm:spPr/>
      <dgm:t>
        <a:bodyPr/>
        <a:lstStyle/>
        <a:p>
          <a:endParaRPr lang="en-US"/>
        </a:p>
      </dgm:t>
    </dgm:pt>
    <dgm:pt modelId="{AF718EB8-E3AD-481A-B11C-CF5524412358}" type="sibTrans" cxnId="{80EF9476-F106-4D3E-A64A-DFBCD98B9278}">
      <dgm:prSet/>
      <dgm:spPr/>
      <dgm:t>
        <a:bodyPr/>
        <a:lstStyle/>
        <a:p>
          <a:endParaRPr lang="en-US"/>
        </a:p>
      </dgm:t>
    </dgm:pt>
    <dgm:pt modelId="{5F722933-8B15-4277-85B7-F7FBAB2B2B19}">
      <dgm:prSet/>
      <dgm:spPr/>
      <dgm:t>
        <a:bodyPr/>
        <a:lstStyle/>
        <a:p>
          <a:pPr>
            <a:lnSpc>
              <a:spcPct val="100000"/>
            </a:lnSpc>
          </a:pPr>
          <a:r>
            <a:rPr lang="en-GB" b="1" dirty="0"/>
            <a:t>Meet</a:t>
          </a:r>
          <a:r>
            <a:rPr lang="en-GB" dirty="0"/>
            <a:t> – make your best </a:t>
          </a:r>
          <a:r>
            <a:rPr lang="en-GB" dirty="0">
              <a:solidFill>
                <a:srgbClr val="FF0000"/>
              </a:solidFill>
            </a:rPr>
            <a:t>EFFORT</a:t>
          </a:r>
          <a:r>
            <a:rPr lang="en-GB" dirty="0"/>
            <a:t> to meet the adjustment – it’s only fair to do so</a:t>
          </a:r>
          <a:endParaRPr lang="en-US" dirty="0"/>
        </a:p>
      </dgm:t>
    </dgm:pt>
    <dgm:pt modelId="{BD9E8BC6-74DA-497F-8091-4DA9BCE332E7}" type="parTrans" cxnId="{61C82AE8-CA40-4926-A2D7-7839934C7C00}">
      <dgm:prSet/>
      <dgm:spPr/>
      <dgm:t>
        <a:bodyPr/>
        <a:lstStyle/>
        <a:p>
          <a:endParaRPr lang="en-US"/>
        </a:p>
      </dgm:t>
    </dgm:pt>
    <dgm:pt modelId="{7083D3A9-D3C5-4355-952E-D65EE0A7B0C7}" type="sibTrans" cxnId="{61C82AE8-CA40-4926-A2D7-7839934C7C00}">
      <dgm:prSet/>
      <dgm:spPr/>
      <dgm:t>
        <a:bodyPr/>
        <a:lstStyle/>
        <a:p>
          <a:endParaRPr lang="en-US"/>
        </a:p>
      </dgm:t>
    </dgm:pt>
    <dgm:pt modelId="{6ADE41C0-3629-4E59-88DB-7F7C9DC382C0}">
      <dgm:prSet/>
      <dgm:spPr/>
      <dgm:t>
        <a:bodyPr/>
        <a:lstStyle/>
        <a:p>
          <a:pPr>
            <a:lnSpc>
              <a:spcPct val="100000"/>
            </a:lnSpc>
          </a:pPr>
          <a:r>
            <a:rPr lang="en-GB" b="1" dirty="0"/>
            <a:t>Review</a:t>
          </a:r>
          <a:r>
            <a:rPr lang="en-GB" dirty="0"/>
            <a:t> – </a:t>
          </a:r>
          <a:r>
            <a:rPr lang="en-GB" dirty="0">
              <a:solidFill>
                <a:srgbClr val="FF0000"/>
              </a:solidFill>
            </a:rPr>
            <a:t>ASK </a:t>
          </a:r>
          <a:r>
            <a:rPr lang="en-GB" dirty="0"/>
            <a:t>if any changes need to be made and record that a review has taken place</a:t>
          </a:r>
          <a:endParaRPr lang="en-US" dirty="0"/>
        </a:p>
      </dgm:t>
    </dgm:pt>
    <dgm:pt modelId="{ADF3EF41-B439-4615-B3F4-B6F6DF3684F0}" type="parTrans" cxnId="{15C2B86D-F9EE-4120-A776-085F087505AC}">
      <dgm:prSet/>
      <dgm:spPr/>
      <dgm:t>
        <a:bodyPr/>
        <a:lstStyle/>
        <a:p>
          <a:endParaRPr lang="en-US"/>
        </a:p>
      </dgm:t>
    </dgm:pt>
    <dgm:pt modelId="{9B7516B6-7CF6-49B5-8E77-4109E9B93824}" type="sibTrans" cxnId="{15C2B86D-F9EE-4120-A776-085F087505AC}">
      <dgm:prSet/>
      <dgm:spPr/>
      <dgm:t>
        <a:bodyPr/>
        <a:lstStyle/>
        <a:p>
          <a:endParaRPr lang="en-US"/>
        </a:p>
      </dgm:t>
    </dgm:pt>
    <dgm:pt modelId="{78CF8696-8600-4568-BD5C-BEBFF1CAA40B}" type="pres">
      <dgm:prSet presAssocID="{2F5F6E28-F286-45AB-9AEE-5FE44C1F3504}" presName="root" presStyleCnt="0">
        <dgm:presLayoutVars>
          <dgm:dir/>
          <dgm:resizeHandles val="exact"/>
        </dgm:presLayoutVars>
      </dgm:prSet>
      <dgm:spPr/>
    </dgm:pt>
    <dgm:pt modelId="{5510251D-0C9C-4E00-A57B-1A84CE275463}" type="pres">
      <dgm:prSet presAssocID="{9F851EEF-EC51-4A52-AE63-CD1EEC60B6C5}" presName="compNode" presStyleCnt="0"/>
      <dgm:spPr/>
    </dgm:pt>
    <dgm:pt modelId="{FB6F77B2-EF70-4501-A40E-B912765E9CB4}" type="pres">
      <dgm:prSet presAssocID="{9F851EEF-EC51-4A52-AE63-CD1EEC60B6C5}" presName="bgRect" presStyleLbl="bgShp" presStyleIdx="0" presStyleCnt="6"/>
      <dgm:spPr/>
    </dgm:pt>
    <dgm:pt modelId="{69571D82-F54A-42AC-A2AF-EBF84A395E1E}" type="pres">
      <dgm:prSet presAssocID="{9F851EEF-EC51-4A52-AE63-CD1EEC60B6C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agnifying glass"/>
        </a:ext>
      </dgm:extLst>
    </dgm:pt>
    <dgm:pt modelId="{79A35EED-0F10-4E60-8C14-35C45BD2BDC4}" type="pres">
      <dgm:prSet presAssocID="{9F851EEF-EC51-4A52-AE63-CD1EEC60B6C5}" presName="spaceRect" presStyleCnt="0"/>
      <dgm:spPr/>
    </dgm:pt>
    <dgm:pt modelId="{C6A06056-2919-4098-BAFD-A6FA5358FD42}" type="pres">
      <dgm:prSet presAssocID="{9F851EEF-EC51-4A52-AE63-CD1EEC60B6C5}" presName="parTx" presStyleLbl="revTx" presStyleIdx="0" presStyleCnt="6">
        <dgm:presLayoutVars>
          <dgm:chMax val="0"/>
          <dgm:chPref val="0"/>
        </dgm:presLayoutVars>
      </dgm:prSet>
      <dgm:spPr/>
    </dgm:pt>
    <dgm:pt modelId="{8E127901-36BA-450F-A085-C73A2B2EEC1A}" type="pres">
      <dgm:prSet presAssocID="{D127043A-8FB9-4180-9B43-5BF8E8F7A654}" presName="sibTrans" presStyleCnt="0"/>
      <dgm:spPr/>
    </dgm:pt>
    <dgm:pt modelId="{15D105A4-1823-4FBC-A5E8-4C71DDC1E56C}" type="pres">
      <dgm:prSet presAssocID="{458D49B4-851C-4299-A76B-BE5AE67977C6}" presName="compNode" presStyleCnt="0"/>
      <dgm:spPr/>
    </dgm:pt>
    <dgm:pt modelId="{12F4475B-B3F5-4A37-9B2F-9B4CF96AA3AB}" type="pres">
      <dgm:prSet presAssocID="{458D49B4-851C-4299-A76B-BE5AE67977C6}" presName="bgRect" presStyleLbl="bgShp" presStyleIdx="1" presStyleCnt="6"/>
      <dgm:spPr/>
    </dgm:pt>
    <dgm:pt modelId="{A1DD674E-3787-4CE3-966E-D4783C10A88D}" type="pres">
      <dgm:prSet presAssocID="{458D49B4-851C-4299-A76B-BE5AE67977C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ument"/>
        </a:ext>
      </dgm:extLst>
    </dgm:pt>
    <dgm:pt modelId="{6DFBE7EE-1B3D-48B9-91BB-FCF4FFF41706}" type="pres">
      <dgm:prSet presAssocID="{458D49B4-851C-4299-A76B-BE5AE67977C6}" presName="spaceRect" presStyleCnt="0"/>
      <dgm:spPr/>
    </dgm:pt>
    <dgm:pt modelId="{04633FF1-F33B-442C-9A9F-E912998619D8}" type="pres">
      <dgm:prSet presAssocID="{458D49B4-851C-4299-A76B-BE5AE67977C6}" presName="parTx" presStyleLbl="revTx" presStyleIdx="1" presStyleCnt="6">
        <dgm:presLayoutVars>
          <dgm:chMax val="0"/>
          <dgm:chPref val="0"/>
        </dgm:presLayoutVars>
      </dgm:prSet>
      <dgm:spPr/>
    </dgm:pt>
    <dgm:pt modelId="{8F6163FB-85B1-4598-8437-00B5D0C12A64}" type="pres">
      <dgm:prSet presAssocID="{AA6AD73C-E7D8-496C-97E2-BA5741A5F3ED}" presName="sibTrans" presStyleCnt="0"/>
      <dgm:spPr/>
    </dgm:pt>
    <dgm:pt modelId="{007F6B0D-3E34-4339-9CC6-DD7186A4DF68}" type="pres">
      <dgm:prSet presAssocID="{F9E2F0CC-79D7-4612-8344-712B9ACC8FBF}" presName="compNode" presStyleCnt="0"/>
      <dgm:spPr/>
    </dgm:pt>
    <dgm:pt modelId="{5B5112F2-0ECA-48F9-8E5D-C6EF19DB768E}" type="pres">
      <dgm:prSet presAssocID="{F9E2F0CC-79D7-4612-8344-712B9ACC8FBF}" presName="bgRect" presStyleLbl="bgShp" presStyleIdx="2" presStyleCnt="6"/>
      <dgm:spPr/>
    </dgm:pt>
    <dgm:pt modelId="{D0BEFF7E-7A34-4781-A342-B4DC52F1929A}" type="pres">
      <dgm:prSet presAssocID="{F9E2F0CC-79D7-4612-8344-712B9ACC8FBF}"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lag"/>
        </a:ext>
      </dgm:extLst>
    </dgm:pt>
    <dgm:pt modelId="{F9A9796A-1357-4B5C-A84E-CD60C42567BC}" type="pres">
      <dgm:prSet presAssocID="{F9E2F0CC-79D7-4612-8344-712B9ACC8FBF}" presName="spaceRect" presStyleCnt="0"/>
      <dgm:spPr/>
    </dgm:pt>
    <dgm:pt modelId="{D360CF31-2472-402E-9210-E2BE81031C84}" type="pres">
      <dgm:prSet presAssocID="{F9E2F0CC-79D7-4612-8344-712B9ACC8FBF}" presName="parTx" presStyleLbl="revTx" presStyleIdx="2" presStyleCnt="6">
        <dgm:presLayoutVars>
          <dgm:chMax val="0"/>
          <dgm:chPref val="0"/>
        </dgm:presLayoutVars>
      </dgm:prSet>
      <dgm:spPr/>
    </dgm:pt>
    <dgm:pt modelId="{11A50274-C892-4168-BD64-5DC15B736C2C}" type="pres">
      <dgm:prSet presAssocID="{32FE74D8-AF84-400D-AA9B-8DDF6FB5FC3D}" presName="sibTrans" presStyleCnt="0"/>
      <dgm:spPr/>
    </dgm:pt>
    <dgm:pt modelId="{E885ACA1-21EA-436B-A822-05685A2C543E}" type="pres">
      <dgm:prSet presAssocID="{BE5577BD-2DB8-469E-92CD-BAA70C42D2ED}" presName="compNode" presStyleCnt="0"/>
      <dgm:spPr/>
    </dgm:pt>
    <dgm:pt modelId="{67AEF67E-4DAA-447D-937F-088D60314B1A}" type="pres">
      <dgm:prSet presAssocID="{BE5577BD-2DB8-469E-92CD-BAA70C42D2ED}" presName="bgRect" presStyleLbl="bgShp" presStyleIdx="3" presStyleCnt="6"/>
      <dgm:spPr/>
    </dgm:pt>
    <dgm:pt modelId="{83A07574-5FC5-4D9D-9F5C-ECFA6B8BE236}" type="pres">
      <dgm:prSet presAssocID="{BE5577BD-2DB8-469E-92CD-BAA70C42D2E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ubtitles"/>
        </a:ext>
      </dgm:extLst>
    </dgm:pt>
    <dgm:pt modelId="{3647111A-7579-410F-80FC-421E2EFFBF6B}" type="pres">
      <dgm:prSet presAssocID="{BE5577BD-2DB8-469E-92CD-BAA70C42D2ED}" presName="spaceRect" presStyleCnt="0"/>
      <dgm:spPr/>
    </dgm:pt>
    <dgm:pt modelId="{CFDECAEA-7FA0-4DB7-8609-01ABBF701852}" type="pres">
      <dgm:prSet presAssocID="{BE5577BD-2DB8-469E-92CD-BAA70C42D2ED}" presName="parTx" presStyleLbl="revTx" presStyleIdx="3" presStyleCnt="6">
        <dgm:presLayoutVars>
          <dgm:chMax val="0"/>
          <dgm:chPref val="0"/>
        </dgm:presLayoutVars>
      </dgm:prSet>
      <dgm:spPr/>
    </dgm:pt>
    <dgm:pt modelId="{6E4D2ECE-3F3D-460B-BD3E-F3DDA49A9573}" type="pres">
      <dgm:prSet presAssocID="{AF718EB8-E3AD-481A-B11C-CF5524412358}" presName="sibTrans" presStyleCnt="0"/>
      <dgm:spPr/>
    </dgm:pt>
    <dgm:pt modelId="{AC9328CE-7C5B-490C-B3A1-369C96689C4C}" type="pres">
      <dgm:prSet presAssocID="{5F722933-8B15-4277-85B7-F7FBAB2B2B19}" presName="compNode" presStyleCnt="0"/>
      <dgm:spPr/>
    </dgm:pt>
    <dgm:pt modelId="{8DBF472C-F304-4A3D-A0E4-803E4A7700D5}" type="pres">
      <dgm:prSet presAssocID="{5F722933-8B15-4277-85B7-F7FBAB2B2B19}" presName="bgRect" presStyleLbl="bgShp" presStyleIdx="4" presStyleCnt="6"/>
      <dgm:spPr/>
    </dgm:pt>
    <dgm:pt modelId="{7267AF4D-2127-46C7-BEF7-40E295CF4849}" type="pres">
      <dgm:prSet presAssocID="{5F722933-8B15-4277-85B7-F7FBAB2B2B1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onnections"/>
        </a:ext>
      </dgm:extLst>
    </dgm:pt>
    <dgm:pt modelId="{998752C8-17E4-4300-9994-0066A95C9865}" type="pres">
      <dgm:prSet presAssocID="{5F722933-8B15-4277-85B7-F7FBAB2B2B19}" presName="spaceRect" presStyleCnt="0"/>
      <dgm:spPr/>
    </dgm:pt>
    <dgm:pt modelId="{3E1C82DD-6DDF-42EB-B816-442EB0353D96}" type="pres">
      <dgm:prSet presAssocID="{5F722933-8B15-4277-85B7-F7FBAB2B2B19}" presName="parTx" presStyleLbl="revTx" presStyleIdx="4" presStyleCnt="6">
        <dgm:presLayoutVars>
          <dgm:chMax val="0"/>
          <dgm:chPref val="0"/>
        </dgm:presLayoutVars>
      </dgm:prSet>
      <dgm:spPr/>
    </dgm:pt>
    <dgm:pt modelId="{169DB1DA-420F-41F7-808A-F82430B4AACD}" type="pres">
      <dgm:prSet presAssocID="{7083D3A9-D3C5-4355-952E-D65EE0A7B0C7}" presName="sibTrans" presStyleCnt="0"/>
      <dgm:spPr/>
    </dgm:pt>
    <dgm:pt modelId="{DC6E3401-EFD4-4DE6-B677-A82D95D77178}" type="pres">
      <dgm:prSet presAssocID="{6ADE41C0-3629-4E59-88DB-7F7C9DC382C0}" presName="compNode" presStyleCnt="0"/>
      <dgm:spPr/>
    </dgm:pt>
    <dgm:pt modelId="{53722C51-EF99-4274-9291-D25A3DA45FF9}" type="pres">
      <dgm:prSet presAssocID="{6ADE41C0-3629-4E59-88DB-7F7C9DC382C0}" presName="bgRect" presStyleLbl="bgShp" presStyleIdx="5" presStyleCnt="6"/>
      <dgm:spPr/>
    </dgm:pt>
    <dgm:pt modelId="{2FAA1410-1373-48F5-8E1A-B0965142441E}" type="pres">
      <dgm:prSet presAssocID="{6ADE41C0-3629-4E59-88DB-7F7C9DC382C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Question mark"/>
        </a:ext>
      </dgm:extLst>
    </dgm:pt>
    <dgm:pt modelId="{10D38D8E-CD2F-4B3E-8665-2ACA03423798}" type="pres">
      <dgm:prSet presAssocID="{6ADE41C0-3629-4E59-88DB-7F7C9DC382C0}" presName="spaceRect" presStyleCnt="0"/>
      <dgm:spPr/>
    </dgm:pt>
    <dgm:pt modelId="{5027C8B2-C72F-47D8-BAC0-C17659A6FF36}" type="pres">
      <dgm:prSet presAssocID="{6ADE41C0-3629-4E59-88DB-7F7C9DC382C0}" presName="parTx" presStyleLbl="revTx" presStyleIdx="5" presStyleCnt="6">
        <dgm:presLayoutVars>
          <dgm:chMax val="0"/>
          <dgm:chPref val="0"/>
        </dgm:presLayoutVars>
      </dgm:prSet>
      <dgm:spPr/>
    </dgm:pt>
  </dgm:ptLst>
  <dgm:cxnLst>
    <dgm:cxn modelId="{540E3703-4617-48D0-8213-5D8ADD507A8C}" srcId="{2F5F6E28-F286-45AB-9AEE-5FE44C1F3504}" destId="{458D49B4-851C-4299-A76B-BE5AE67977C6}" srcOrd="1" destOrd="0" parTransId="{EA98F926-D2D5-4F38-AC43-AB7E7EC649B9}" sibTransId="{AA6AD73C-E7D8-496C-97E2-BA5741A5F3ED}"/>
    <dgm:cxn modelId="{488D9806-4227-47BF-99FE-86A5FF61D070}" srcId="{2F5F6E28-F286-45AB-9AEE-5FE44C1F3504}" destId="{F9E2F0CC-79D7-4612-8344-712B9ACC8FBF}" srcOrd="2" destOrd="0" parTransId="{6CF8A519-7060-45C0-87EC-9FAAD7339BD4}" sibTransId="{32FE74D8-AF84-400D-AA9B-8DDF6FB5FC3D}"/>
    <dgm:cxn modelId="{E0ED072D-7E74-4108-8D07-CA919B477328}" type="presOf" srcId="{6ADE41C0-3629-4E59-88DB-7F7C9DC382C0}" destId="{5027C8B2-C72F-47D8-BAC0-C17659A6FF36}" srcOrd="0" destOrd="0" presId="urn:microsoft.com/office/officeart/2018/2/layout/IconVerticalSolidList"/>
    <dgm:cxn modelId="{C89CAF66-F436-4EB0-AF33-8CF595BB4EF7}" type="presOf" srcId="{5F722933-8B15-4277-85B7-F7FBAB2B2B19}" destId="{3E1C82DD-6DDF-42EB-B816-442EB0353D96}" srcOrd="0" destOrd="0" presId="urn:microsoft.com/office/officeart/2018/2/layout/IconVerticalSolidList"/>
    <dgm:cxn modelId="{15C2B86D-F9EE-4120-A776-085F087505AC}" srcId="{2F5F6E28-F286-45AB-9AEE-5FE44C1F3504}" destId="{6ADE41C0-3629-4E59-88DB-7F7C9DC382C0}" srcOrd="5" destOrd="0" parTransId="{ADF3EF41-B439-4615-B3F4-B6F6DF3684F0}" sibTransId="{9B7516B6-7CF6-49B5-8E77-4109E9B93824}"/>
    <dgm:cxn modelId="{80EF9476-F106-4D3E-A64A-DFBCD98B9278}" srcId="{2F5F6E28-F286-45AB-9AEE-5FE44C1F3504}" destId="{BE5577BD-2DB8-469E-92CD-BAA70C42D2ED}" srcOrd="3" destOrd="0" parTransId="{1A1F5D55-C859-4580-9F6B-6C6B61FBD041}" sibTransId="{AF718EB8-E3AD-481A-B11C-CF5524412358}"/>
    <dgm:cxn modelId="{9921A178-F933-47C5-932B-8146736D56B2}" type="presOf" srcId="{F9E2F0CC-79D7-4612-8344-712B9ACC8FBF}" destId="{D360CF31-2472-402E-9210-E2BE81031C84}" srcOrd="0" destOrd="0" presId="urn:microsoft.com/office/officeart/2018/2/layout/IconVerticalSolidList"/>
    <dgm:cxn modelId="{4A80678F-769B-4FC1-8B3F-B91C504EBEF7}" type="presOf" srcId="{9F851EEF-EC51-4A52-AE63-CD1EEC60B6C5}" destId="{C6A06056-2919-4098-BAFD-A6FA5358FD42}" srcOrd="0" destOrd="0" presId="urn:microsoft.com/office/officeart/2018/2/layout/IconVerticalSolidList"/>
    <dgm:cxn modelId="{1AAAB494-C413-4396-A164-BF7438EB645F}" type="presOf" srcId="{BE5577BD-2DB8-469E-92CD-BAA70C42D2ED}" destId="{CFDECAEA-7FA0-4DB7-8609-01ABBF701852}" srcOrd="0" destOrd="0" presId="urn:microsoft.com/office/officeart/2018/2/layout/IconVerticalSolidList"/>
    <dgm:cxn modelId="{FE7963AE-D253-412B-B80B-5A78D2F5128C}" type="presOf" srcId="{2F5F6E28-F286-45AB-9AEE-5FE44C1F3504}" destId="{78CF8696-8600-4568-BD5C-BEBFF1CAA40B}" srcOrd="0" destOrd="0" presId="urn:microsoft.com/office/officeart/2018/2/layout/IconVerticalSolidList"/>
    <dgm:cxn modelId="{A604BEC7-DA0C-432F-BA2D-F349F2B1EE38}" srcId="{2F5F6E28-F286-45AB-9AEE-5FE44C1F3504}" destId="{9F851EEF-EC51-4A52-AE63-CD1EEC60B6C5}" srcOrd="0" destOrd="0" parTransId="{5DF9B553-4F17-4C6A-9F07-F8CE5C50628B}" sibTransId="{D127043A-8FB9-4180-9B43-5BF8E8F7A654}"/>
    <dgm:cxn modelId="{61C82AE8-CA40-4926-A2D7-7839934C7C00}" srcId="{2F5F6E28-F286-45AB-9AEE-5FE44C1F3504}" destId="{5F722933-8B15-4277-85B7-F7FBAB2B2B19}" srcOrd="4" destOrd="0" parTransId="{BD9E8BC6-74DA-497F-8091-4DA9BCE332E7}" sibTransId="{7083D3A9-D3C5-4355-952E-D65EE0A7B0C7}"/>
    <dgm:cxn modelId="{063D6BEE-F03D-48E9-BD85-6F0587D842E8}" type="presOf" srcId="{458D49B4-851C-4299-A76B-BE5AE67977C6}" destId="{04633FF1-F33B-442C-9A9F-E912998619D8}" srcOrd="0" destOrd="0" presId="urn:microsoft.com/office/officeart/2018/2/layout/IconVerticalSolidList"/>
    <dgm:cxn modelId="{2DB27FDB-87A2-42BE-AD82-FC8B99847BDF}" type="presParOf" srcId="{78CF8696-8600-4568-BD5C-BEBFF1CAA40B}" destId="{5510251D-0C9C-4E00-A57B-1A84CE275463}" srcOrd="0" destOrd="0" presId="urn:microsoft.com/office/officeart/2018/2/layout/IconVerticalSolidList"/>
    <dgm:cxn modelId="{65CAAC3C-26FE-4CEE-9DBB-25934A5F3385}" type="presParOf" srcId="{5510251D-0C9C-4E00-A57B-1A84CE275463}" destId="{FB6F77B2-EF70-4501-A40E-B912765E9CB4}" srcOrd="0" destOrd="0" presId="urn:microsoft.com/office/officeart/2018/2/layout/IconVerticalSolidList"/>
    <dgm:cxn modelId="{6ABF01A8-DBAA-4BCB-9A49-881684F52D3A}" type="presParOf" srcId="{5510251D-0C9C-4E00-A57B-1A84CE275463}" destId="{69571D82-F54A-42AC-A2AF-EBF84A395E1E}" srcOrd="1" destOrd="0" presId="urn:microsoft.com/office/officeart/2018/2/layout/IconVerticalSolidList"/>
    <dgm:cxn modelId="{FE590D62-21FF-4784-BB54-A7011CCC4096}" type="presParOf" srcId="{5510251D-0C9C-4E00-A57B-1A84CE275463}" destId="{79A35EED-0F10-4E60-8C14-35C45BD2BDC4}" srcOrd="2" destOrd="0" presId="urn:microsoft.com/office/officeart/2018/2/layout/IconVerticalSolidList"/>
    <dgm:cxn modelId="{DA037FF0-97AA-458B-A2F6-389E48DC7824}" type="presParOf" srcId="{5510251D-0C9C-4E00-A57B-1A84CE275463}" destId="{C6A06056-2919-4098-BAFD-A6FA5358FD42}" srcOrd="3" destOrd="0" presId="urn:microsoft.com/office/officeart/2018/2/layout/IconVerticalSolidList"/>
    <dgm:cxn modelId="{02E08BF6-327F-40FE-B462-20A8520CB59F}" type="presParOf" srcId="{78CF8696-8600-4568-BD5C-BEBFF1CAA40B}" destId="{8E127901-36BA-450F-A085-C73A2B2EEC1A}" srcOrd="1" destOrd="0" presId="urn:microsoft.com/office/officeart/2018/2/layout/IconVerticalSolidList"/>
    <dgm:cxn modelId="{1BED4554-0028-4CE0-86F5-FCC265BA6742}" type="presParOf" srcId="{78CF8696-8600-4568-BD5C-BEBFF1CAA40B}" destId="{15D105A4-1823-4FBC-A5E8-4C71DDC1E56C}" srcOrd="2" destOrd="0" presId="urn:microsoft.com/office/officeart/2018/2/layout/IconVerticalSolidList"/>
    <dgm:cxn modelId="{1AF05870-4270-4AAC-A038-1BF395BC8E84}" type="presParOf" srcId="{15D105A4-1823-4FBC-A5E8-4C71DDC1E56C}" destId="{12F4475B-B3F5-4A37-9B2F-9B4CF96AA3AB}" srcOrd="0" destOrd="0" presId="urn:microsoft.com/office/officeart/2018/2/layout/IconVerticalSolidList"/>
    <dgm:cxn modelId="{30E4CBB2-724B-430F-94F1-1AD1E60804FE}" type="presParOf" srcId="{15D105A4-1823-4FBC-A5E8-4C71DDC1E56C}" destId="{A1DD674E-3787-4CE3-966E-D4783C10A88D}" srcOrd="1" destOrd="0" presId="urn:microsoft.com/office/officeart/2018/2/layout/IconVerticalSolidList"/>
    <dgm:cxn modelId="{79A4A580-BBA7-41C6-949C-FD9904994E29}" type="presParOf" srcId="{15D105A4-1823-4FBC-A5E8-4C71DDC1E56C}" destId="{6DFBE7EE-1B3D-48B9-91BB-FCF4FFF41706}" srcOrd="2" destOrd="0" presId="urn:microsoft.com/office/officeart/2018/2/layout/IconVerticalSolidList"/>
    <dgm:cxn modelId="{02021B40-6993-44F9-BA04-269897112B46}" type="presParOf" srcId="{15D105A4-1823-4FBC-A5E8-4C71DDC1E56C}" destId="{04633FF1-F33B-442C-9A9F-E912998619D8}" srcOrd="3" destOrd="0" presId="urn:microsoft.com/office/officeart/2018/2/layout/IconVerticalSolidList"/>
    <dgm:cxn modelId="{3A6A6148-67B5-4FE3-B7E8-0D92DCE61C76}" type="presParOf" srcId="{78CF8696-8600-4568-BD5C-BEBFF1CAA40B}" destId="{8F6163FB-85B1-4598-8437-00B5D0C12A64}" srcOrd="3" destOrd="0" presId="urn:microsoft.com/office/officeart/2018/2/layout/IconVerticalSolidList"/>
    <dgm:cxn modelId="{62ECB896-A159-406B-9352-58D34461A434}" type="presParOf" srcId="{78CF8696-8600-4568-BD5C-BEBFF1CAA40B}" destId="{007F6B0D-3E34-4339-9CC6-DD7186A4DF68}" srcOrd="4" destOrd="0" presId="urn:microsoft.com/office/officeart/2018/2/layout/IconVerticalSolidList"/>
    <dgm:cxn modelId="{78D99D63-854D-4A62-907C-5FBF89212154}" type="presParOf" srcId="{007F6B0D-3E34-4339-9CC6-DD7186A4DF68}" destId="{5B5112F2-0ECA-48F9-8E5D-C6EF19DB768E}" srcOrd="0" destOrd="0" presId="urn:microsoft.com/office/officeart/2018/2/layout/IconVerticalSolidList"/>
    <dgm:cxn modelId="{40340596-9A83-4C32-9E7C-3150E8353C9A}" type="presParOf" srcId="{007F6B0D-3E34-4339-9CC6-DD7186A4DF68}" destId="{D0BEFF7E-7A34-4781-A342-B4DC52F1929A}" srcOrd="1" destOrd="0" presId="urn:microsoft.com/office/officeart/2018/2/layout/IconVerticalSolidList"/>
    <dgm:cxn modelId="{F53D949A-9886-4EAA-B6D4-8D683427A4E3}" type="presParOf" srcId="{007F6B0D-3E34-4339-9CC6-DD7186A4DF68}" destId="{F9A9796A-1357-4B5C-A84E-CD60C42567BC}" srcOrd="2" destOrd="0" presId="urn:microsoft.com/office/officeart/2018/2/layout/IconVerticalSolidList"/>
    <dgm:cxn modelId="{AF6BC5C5-3B95-4B17-8F82-4D1D917CF0A0}" type="presParOf" srcId="{007F6B0D-3E34-4339-9CC6-DD7186A4DF68}" destId="{D360CF31-2472-402E-9210-E2BE81031C84}" srcOrd="3" destOrd="0" presId="urn:microsoft.com/office/officeart/2018/2/layout/IconVerticalSolidList"/>
    <dgm:cxn modelId="{509EF3FE-3229-4AEC-8C7E-DF04720CFAE3}" type="presParOf" srcId="{78CF8696-8600-4568-BD5C-BEBFF1CAA40B}" destId="{11A50274-C892-4168-BD64-5DC15B736C2C}" srcOrd="5" destOrd="0" presId="urn:microsoft.com/office/officeart/2018/2/layout/IconVerticalSolidList"/>
    <dgm:cxn modelId="{DF47143F-F175-4FBB-BC8C-947BE85F773A}" type="presParOf" srcId="{78CF8696-8600-4568-BD5C-BEBFF1CAA40B}" destId="{E885ACA1-21EA-436B-A822-05685A2C543E}" srcOrd="6" destOrd="0" presId="urn:microsoft.com/office/officeart/2018/2/layout/IconVerticalSolidList"/>
    <dgm:cxn modelId="{4D7FA44C-F85A-4D7F-9B95-3B7522C47698}" type="presParOf" srcId="{E885ACA1-21EA-436B-A822-05685A2C543E}" destId="{67AEF67E-4DAA-447D-937F-088D60314B1A}" srcOrd="0" destOrd="0" presId="urn:microsoft.com/office/officeart/2018/2/layout/IconVerticalSolidList"/>
    <dgm:cxn modelId="{BEADE3D7-FCFB-41BF-88D8-4CD9FA7B9DCF}" type="presParOf" srcId="{E885ACA1-21EA-436B-A822-05685A2C543E}" destId="{83A07574-5FC5-4D9D-9F5C-ECFA6B8BE236}" srcOrd="1" destOrd="0" presId="urn:microsoft.com/office/officeart/2018/2/layout/IconVerticalSolidList"/>
    <dgm:cxn modelId="{F0F9F9AD-714F-4E6D-AAC2-98F97B97DFDA}" type="presParOf" srcId="{E885ACA1-21EA-436B-A822-05685A2C543E}" destId="{3647111A-7579-410F-80FC-421E2EFFBF6B}" srcOrd="2" destOrd="0" presId="urn:microsoft.com/office/officeart/2018/2/layout/IconVerticalSolidList"/>
    <dgm:cxn modelId="{6D82476B-568C-4E74-A784-8C5C07988AC2}" type="presParOf" srcId="{E885ACA1-21EA-436B-A822-05685A2C543E}" destId="{CFDECAEA-7FA0-4DB7-8609-01ABBF701852}" srcOrd="3" destOrd="0" presId="urn:microsoft.com/office/officeart/2018/2/layout/IconVerticalSolidList"/>
    <dgm:cxn modelId="{33B32E18-DB4A-42F4-A53E-06758EC9D42D}" type="presParOf" srcId="{78CF8696-8600-4568-BD5C-BEBFF1CAA40B}" destId="{6E4D2ECE-3F3D-460B-BD3E-F3DDA49A9573}" srcOrd="7" destOrd="0" presId="urn:microsoft.com/office/officeart/2018/2/layout/IconVerticalSolidList"/>
    <dgm:cxn modelId="{84DDCBB7-F3A4-4CEB-884C-568E3E8F7E1A}" type="presParOf" srcId="{78CF8696-8600-4568-BD5C-BEBFF1CAA40B}" destId="{AC9328CE-7C5B-490C-B3A1-369C96689C4C}" srcOrd="8" destOrd="0" presId="urn:microsoft.com/office/officeart/2018/2/layout/IconVerticalSolidList"/>
    <dgm:cxn modelId="{58D4270E-4A8A-4CED-9B1D-DA494DDD8F5A}" type="presParOf" srcId="{AC9328CE-7C5B-490C-B3A1-369C96689C4C}" destId="{8DBF472C-F304-4A3D-A0E4-803E4A7700D5}" srcOrd="0" destOrd="0" presId="urn:microsoft.com/office/officeart/2018/2/layout/IconVerticalSolidList"/>
    <dgm:cxn modelId="{B9AA0F98-1DD1-44DF-9C0C-79BB57C3777A}" type="presParOf" srcId="{AC9328CE-7C5B-490C-B3A1-369C96689C4C}" destId="{7267AF4D-2127-46C7-BEF7-40E295CF4849}" srcOrd="1" destOrd="0" presId="urn:microsoft.com/office/officeart/2018/2/layout/IconVerticalSolidList"/>
    <dgm:cxn modelId="{00CD0B48-99CB-4CF1-89C1-A6B41CEA5B02}" type="presParOf" srcId="{AC9328CE-7C5B-490C-B3A1-369C96689C4C}" destId="{998752C8-17E4-4300-9994-0066A95C9865}" srcOrd="2" destOrd="0" presId="urn:microsoft.com/office/officeart/2018/2/layout/IconVerticalSolidList"/>
    <dgm:cxn modelId="{AC7C9E6E-F78A-4BBD-936C-FE68D87882A0}" type="presParOf" srcId="{AC9328CE-7C5B-490C-B3A1-369C96689C4C}" destId="{3E1C82DD-6DDF-42EB-B816-442EB0353D96}" srcOrd="3" destOrd="0" presId="urn:microsoft.com/office/officeart/2018/2/layout/IconVerticalSolidList"/>
    <dgm:cxn modelId="{7F6338B1-237E-4826-97D2-D5CD56295CA8}" type="presParOf" srcId="{78CF8696-8600-4568-BD5C-BEBFF1CAA40B}" destId="{169DB1DA-420F-41F7-808A-F82430B4AACD}" srcOrd="9" destOrd="0" presId="urn:microsoft.com/office/officeart/2018/2/layout/IconVerticalSolidList"/>
    <dgm:cxn modelId="{490AAD73-7D97-4588-BFB9-8704517B3312}" type="presParOf" srcId="{78CF8696-8600-4568-BD5C-BEBFF1CAA40B}" destId="{DC6E3401-EFD4-4DE6-B677-A82D95D77178}" srcOrd="10" destOrd="0" presId="urn:microsoft.com/office/officeart/2018/2/layout/IconVerticalSolidList"/>
    <dgm:cxn modelId="{6A1171BD-3250-4332-9B40-92F39FA477B3}" type="presParOf" srcId="{DC6E3401-EFD4-4DE6-B677-A82D95D77178}" destId="{53722C51-EF99-4274-9291-D25A3DA45FF9}" srcOrd="0" destOrd="0" presId="urn:microsoft.com/office/officeart/2018/2/layout/IconVerticalSolidList"/>
    <dgm:cxn modelId="{133C9905-DE76-4767-B2EB-365453431038}" type="presParOf" srcId="{DC6E3401-EFD4-4DE6-B677-A82D95D77178}" destId="{2FAA1410-1373-48F5-8E1A-B0965142441E}" srcOrd="1" destOrd="0" presId="urn:microsoft.com/office/officeart/2018/2/layout/IconVerticalSolidList"/>
    <dgm:cxn modelId="{C3B14C4E-8097-4CA4-B6AF-97AC115576C7}" type="presParOf" srcId="{DC6E3401-EFD4-4DE6-B677-A82D95D77178}" destId="{10D38D8E-CD2F-4B3E-8665-2ACA03423798}" srcOrd="2" destOrd="0" presId="urn:microsoft.com/office/officeart/2018/2/layout/IconVerticalSolidList"/>
    <dgm:cxn modelId="{AE449091-526B-4936-B041-556364632EB1}" type="presParOf" srcId="{DC6E3401-EFD4-4DE6-B677-A82D95D77178}" destId="{5027C8B2-C72F-47D8-BAC0-C17659A6FF3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D0EAD-77C1-4162-8063-84D93AC215CD}">
      <dsp:nvSpPr>
        <dsp:cNvPr id="0" name=""/>
        <dsp:cNvSpPr/>
      </dsp:nvSpPr>
      <dsp:spPr>
        <a:xfrm>
          <a:off x="6933755" y="390499"/>
          <a:ext cx="1034812" cy="103461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87BE42-6D56-4AE6-96C6-77776F123A68}">
      <dsp:nvSpPr>
        <dsp:cNvPr id="0" name=""/>
        <dsp:cNvSpPr/>
      </dsp:nvSpPr>
      <dsp:spPr>
        <a:xfrm>
          <a:off x="6968599" y="424993"/>
          <a:ext cx="965781" cy="965629"/>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Arial"/>
              <a:cs typeface="Arial"/>
            </a:rPr>
            <a:t>Review</a:t>
          </a:r>
        </a:p>
      </dsp:txBody>
      <dsp:txXfrm>
        <a:off x="7106662" y="562966"/>
        <a:ext cx="689655" cy="689683"/>
      </dsp:txXfrm>
    </dsp:sp>
    <dsp:sp modelId="{A2F55910-EEC7-4AAD-85FD-E69C958BF464}">
      <dsp:nvSpPr>
        <dsp:cNvPr id="0" name=""/>
        <dsp:cNvSpPr/>
      </dsp:nvSpPr>
      <dsp:spPr>
        <a:xfrm rot="2700000">
          <a:off x="5864828" y="390383"/>
          <a:ext cx="1034666" cy="1034666"/>
        </a:xfrm>
        <a:prstGeom prst="teardrop">
          <a:avLst>
            <a:gd name="adj" fmla="val 100000"/>
          </a:avLst>
        </a:prstGeom>
        <a:solidFill>
          <a:schemeClr val="accent5">
            <a:hueOff val="-1228826"/>
            <a:satOff val="-3167"/>
            <a:lumOff val="-21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3E5E7B-0B6E-4784-B3E8-2B8A6B4ADF92}">
      <dsp:nvSpPr>
        <dsp:cNvPr id="0" name=""/>
        <dsp:cNvSpPr/>
      </dsp:nvSpPr>
      <dsp:spPr>
        <a:xfrm>
          <a:off x="5924073" y="452079"/>
          <a:ext cx="965781" cy="965629"/>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Arial"/>
              <a:cs typeface="Arial"/>
            </a:rPr>
            <a:t>Meet need</a:t>
          </a:r>
          <a:endParaRPr lang="en-US" sz="1500" kern="1200" dirty="0">
            <a:latin typeface="Arial"/>
            <a:cs typeface="Arial"/>
          </a:endParaRPr>
        </a:p>
      </dsp:txBody>
      <dsp:txXfrm>
        <a:off x="6062135" y="590051"/>
        <a:ext cx="689655" cy="689683"/>
      </dsp:txXfrm>
    </dsp:sp>
    <dsp:sp modelId="{28BE4F30-9B9B-4DE4-8012-6A1F5429BC36}">
      <dsp:nvSpPr>
        <dsp:cNvPr id="0" name=""/>
        <dsp:cNvSpPr/>
      </dsp:nvSpPr>
      <dsp:spPr>
        <a:xfrm rot="2700000">
          <a:off x="4795829" y="390383"/>
          <a:ext cx="1034666" cy="1034666"/>
        </a:xfrm>
        <a:prstGeom prst="teardrop">
          <a:avLst>
            <a:gd name="adj" fmla="val 100000"/>
          </a:avLst>
        </a:prstGeom>
        <a:solidFill>
          <a:schemeClr val="accent5">
            <a:hueOff val="-2457652"/>
            <a:satOff val="-6334"/>
            <a:lumOff val="-42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C841CF-6647-4853-94D8-3AA04DA4B4F2}">
      <dsp:nvSpPr>
        <dsp:cNvPr id="0" name=""/>
        <dsp:cNvSpPr/>
      </dsp:nvSpPr>
      <dsp:spPr>
        <a:xfrm>
          <a:off x="4855073" y="452079"/>
          <a:ext cx="965781" cy="965629"/>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Arial"/>
              <a:cs typeface="Arial"/>
            </a:rPr>
            <a:t>Share</a:t>
          </a:r>
          <a:endParaRPr lang="en-US" sz="1500" kern="1200" dirty="0">
            <a:latin typeface="Arial"/>
            <a:cs typeface="Arial"/>
          </a:endParaRPr>
        </a:p>
      </dsp:txBody>
      <dsp:txXfrm>
        <a:off x="4993136" y="590051"/>
        <a:ext cx="689655" cy="689683"/>
      </dsp:txXfrm>
    </dsp:sp>
    <dsp:sp modelId="{44D74B0E-642F-490F-B2BD-E2C332F9E02F}">
      <dsp:nvSpPr>
        <dsp:cNvPr id="0" name=""/>
        <dsp:cNvSpPr/>
      </dsp:nvSpPr>
      <dsp:spPr>
        <a:xfrm rot="2700000">
          <a:off x="3726829" y="390383"/>
          <a:ext cx="1034666" cy="1034666"/>
        </a:xfrm>
        <a:prstGeom prst="teardrop">
          <a:avLst>
            <a:gd name="adj" fmla="val 100000"/>
          </a:avLst>
        </a:prstGeom>
        <a:solidFill>
          <a:schemeClr val="accent5">
            <a:hueOff val="-3686478"/>
            <a:satOff val="-9501"/>
            <a:lumOff val="-64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74EE46-E915-4150-9E67-0E7F79370760}">
      <dsp:nvSpPr>
        <dsp:cNvPr id="0" name=""/>
        <dsp:cNvSpPr/>
      </dsp:nvSpPr>
      <dsp:spPr>
        <a:xfrm>
          <a:off x="3786074" y="452079"/>
          <a:ext cx="965781" cy="965629"/>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Arial"/>
              <a:cs typeface="Arial"/>
            </a:rPr>
            <a:t>Flag</a:t>
          </a:r>
          <a:endParaRPr lang="en-US" sz="1500" kern="1200" dirty="0">
            <a:latin typeface="Arial"/>
            <a:cs typeface="Arial"/>
          </a:endParaRPr>
        </a:p>
      </dsp:txBody>
      <dsp:txXfrm>
        <a:off x="3923479" y="590051"/>
        <a:ext cx="689655" cy="689683"/>
      </dsp:txXfrm>
    </dsp:sp>
    <dsp:sp modelId="{082F185A-E9E7-4251-A36F-2AE8F24D4005}">
      <dsp:nvSpPr>
        <dsp:cNvPr id="0" name=""/>
        <dsp:cNvSpPr/>
      </dsp:nvSpPr>
      <dsp:spPr>
        <a:xfrm rot="2700000">
          <a:off x="2657830" y="390383"/>
          <a:ext cx="1034666" cy="1034666"/>
        </a:xfrm>
        <a:prstGeom prst="teardrop">
          <a:avLst>
            <a:gd name="adj" fmla="val 100000"/>
          </a:avLst>
        </a:prstGeom>
        <a:solidFill>
          <a:schemeClr val="accent5">
            <a:hueOff val="-4915304"/>
            <a:satOff val="-12668"/>
            <a:lumOff val="-85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FA7193-567D-4395-9757-FF86E620D3B6}">
      <dsp:nvSpPr>
        <dsp:cNvPr id="0" name=""/>
        <dsp:cNvSpPr/>
      </dsp:nvSpPr>
      <dsp:spPr>
        <a:xfrm>
          <a:off x="2711791" y="434427"/>
          <a:ext cx="965781" cy="965629"/>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Arial"/>
              <a:cs typeface="Arial"/>
            </a:rPr>
            <a:t>Record</a:t>
          </a:r>
          <a:endParaRPr lang="en-US" sz="1500" kern="1200" dirty="0">
            <a:latin typeface="Arial"/>
            <a:cs typeface="Arial"/>
          </a:endParaRPr>
        </a:p>
      </dsp:txBody>
      <dsp:txXfrm>
        <a:off x="2849197" y="572400"/>
        <a:ext cx="689655" cy="689683"/>
      </dsp:txXfrm>
    </dsp:sp>
    <dsp:sp modelId="{6241FF10-354A-433F-A4AB-13E48A316A1C}">
      <dsp:nvSpPr>
        <dsp:cNvPr id="0" name=""/>
        <dsp:cNvSpPr/>
      </dsp:nvSpPr>
      <dsp:spPr>
        <a:xfrm rot="2700000">
          <a:off x="1588830" y="390383"/>
          <a:ext cx="1034666" cy="1034666"/>
        </a:xfrm>
        <a:prstGeom prst="teardrop">
          <a:avLst>
            <a:gd name="adj" fmla="val 100000"/>
          </a:avLst>
        </a:prstGeom>
        <a:solidFill>
          <a:schemeClr val="accent5">
            <a:hueOff val="-6144130"/>
            <a:satOff val="-15835"/>
            <a:lumOff val="-106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9FF83B-984C-4235-ADE0-DF2C3DA926DD}">
      <dsp:nvSpPr>
        <dsp:cNvPr id="0" name=""/>
        <dsp:cNvSpPr/>
      </dsp:nvSpPr>
      <dsp:spPr>
        <a:xfrm>
          <a:off x="1585346" y="452079"/>
          <a:ext cx="1089922" cy="965629"/>
        </a:xfrm>
        <a:prstGeom prst="ellipse">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Arial"/>
              <a:cs typeface="Arial"/>
            </a:rPr>
            <a:t>Identify</a:t>
          </a:r>
          <a:endParaRPr lang="en-US" sz="1500" kern="1200" dirty="0">
            <a:latin typeface="Arial"/>
            <a:cs typeface="Arial"/>
          </a:endParaRPr>
        </a:p>
      </dsp:txBody>
      <dsp:txXfrm>
        <a:off x="1741156" y="590051"/>
        <a:ext cx="778304" cy="6896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F77B2-EF70-4501-A40E-B912765E9CB4}">
      <dsp:nvSpPr>
        <dsp:cNvPr id="0" name=""/>
        <dsp:cNvSpPr/>
      </dsp:nvSpPr>
      <dsp:spPr>
        <a:xfrm>
          <a:off x="0" y="1492"/>
          <a:ext cx="10910888" cy="6359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571D82-F54A-42AC-A2AF-EBF84A395E1E}">
      <dsp:nvSpPr>
        <dsp:cNvPr id="0" name=""/>
        <dsp:cNvSpPr/>
      </dsp:nvSpPr>
      <dsp:spPr>
        <a:xfrm>
          <a:off x="192365" y="144574"/>
          <a:ext cx="349755" cy="3497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A06056-2919-4098-BAFD-A6FA5358FD42}">
      <dsp:nvSpPr>
        <dsp:cNvPr id="0" name=""/>
        <dsp:cNvSpPr/>
      </dsp:nvSpPr>
      <dsp:spPr>
        <a:xfrm>
          <a:off x="734487" y="1492"/>
          <a:ext cx="10176400" cy="635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301" tIns="67301" rIns="67301" bIns="67301" numCol="1" spcCol="1270" anchor="ctr" anchorCtr="0">
          <a:noAutofit/>
        </a:bodyPr>
        <a:lstStyle/>
        <a:p>
          <a:pPr marL="0" lvl="0" indent="0" algn="l" defTabSz="711200">
            <a:lnSpc>
              <a:spcPct val="100000"/>
            </a:lnSpc>
            <a:spcBef>
              <a:spcPct val="0"/>
            </a:spcBef>
            <a:spcAft>
              <a:spcPct val="35000"/>
            </a:spcAft>
            <a:buNone/>
          </a:pPr>
          <a:r>
            <a:rPr lang="en-GB" sz="1600" b="1" i="0" kern="1200" dirty="0"/>
            <a:t>Identify</a:t>
          </a:r>
          <a:r>
            <a:rPr lang="en-GB" sz="1600" b="0" i="0" kern="1200" dirty="0"/>
            <a:t> – </a:t>
          </a:r>
          <a:r>
            <a:rPr lang="en-GB" sz="1600" b="0" i="0" kern="1200" dirty="0">
              <a:solidFill>
                <a:srgbClr val="FF0000"/>
              </a:solidFill>
            </a:rPr>
            <a:t>Who </a:t>
          </a:r>
          <a:r>
            <a:rPr lang="en-GB" sz="1600" b="0" i="0" kern="1200" dirty="0">
              <a:solidFill>
                <a:schemeClr val="tx1"/>
              </a:solidFill>
            </a:rPr>
            <a:t>needs adjustments and </a:t>
          </a:r>
          <a:r>
            <a:rPr lang="en-GB" sz="1600" b="0" i="0" kern="1200" dirty="0">
              <a:solidFill>
                <a:srgbClr val="FF0000"/>
              </a:solidFill>
            </a:rPr>
            <a:t>what </a:t>
          </a:r>
          <a:r>
            <a:rPr lang="en-GB" sz="1600" b="0" i="0" kern="1200" dirty="0">
              <a:solidFill>
                <a:schemeClr val="tx1"/>
              </a:solidFill>
            </a:rPr>
            <a:t>are they?</a:t>
          </a:r>
          <a:endParaRPr lang="en-US" sz="1600" kern="1200" dirty="0">
            <a:solidFill>
              <a:schemeClr val="tx1"/>
            </a:solidFill>
          </a:endParaRPr>
        </a:p>
      </dsp:txBody>
      <dsp:txXfrm>
        <a:off x="734487" y="1492"/>
        <a:ext cx="10176400" cy="635919"/>
      </dsp:txXfrm>
    </dsp:sp>
    <dsp:sp modelId="{12F4475B-B3F5-4A37-9B2F-9B4CF96AA3AB}">
      <dsp:nvSpPr>
        <dsp:cNvPr id="0" name=""/>
        <dsp:cNvSpPr/>
      </dsp:nvSpPr>
      <dsp:spPr>
        <a:xfrm>
          <a:off x="0" y="796391"/>
          <a:ext cx="10910888" cy="6359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DD674E-3787-4CE3-966E-D4783C10A88D}">
      <dsp:nvSpPr>
        <dsp:cNvPr id="0" name=""/>
        <dsp:cNvSpPr/>
      </dsp:nvSpPr>
      <dsp:spPr>
        <a:xfrm>
          <a:off x="192365" y="939473"/>
          <a:ext cx="349755" cy="3497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633FF1-F33B-442C-9A9F-E912998619D8}">
      <dsp:nvSpPr>
        <dsp:cNvPr id="0" name=""/>
        <dsp:cNvSpPr/>
      </dsp:nvSpPr>
      <dsp:spPr>
        <a:xfrm>
          <a:off x="734487" y="796391"/>
          <a:ext cx="10176400" cy="635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301" tIns="67301" rIns="67301" bIns="67301" numCol="1" spcCol="1270" anchor="ctr" anchorCtr="0">
          <a:noAutofit/>
        </a:bodyPr>
        <a:lstStyle/>
        <a:p>
          <a:pPr marL="0" lvl="0" indent="0" algn="l" defTabSz="711200">
            <a:lnSpc>
              <a:spcPct val="100000"/>
            </a:lnSpc>
            <a:spcBef>
              <a:spcPct val="0"/>
            </a:spcBef>
            <a:spcAft>
              <a:spcPct val="35000"/>
            </a:spcAft>
            <a:buNone/>
          </a:pPr>
          <a:r>
            <a:rPr lang="en-GB" sz="1600" b="1" kern="1200" dirty="0"/>
            <a:t>Record </a:t>
          </a:r>
          <a:r>
            <a:rPr lang="en-GB" sz="1600" kern="1200" dirty="0"/>
            <a:t>– Use your local system to record </a:t>
          </a:r>
          <a:r>
            <a:rPr lang="en-GB" sz="1600" kern="1200" dirty="0">
              <a:solidFill>
                <a:srgbClr val="FF0000"/>
              </a:solidFill>
            </a:rPr>
            <a:t>CONSENT</a:t>
          </a:r>
          <a:r>
            <a:rPr lang="en-GB" sz="1600" kern="1200" dirty="0"/>
            <a:t> and the </a:t>
          </a:r>
          <a:r>
            <a:rPr lang="en-GB" sz="1600" kern="1200" dirty="0">
              <a:solidFill>
                <a:srgbClr val="FF0000"/>
              </a:solidFill>
            </a:rPr>
            <a:t>ADJUSTMENT(S)</a:t>
          </a:r>
          <a:r>
            <a:rPr lang="en-GB" sz="1600" kern="1200" dirty="0"/>
            <a:t> needed</a:t>
          </a:r>
          <a:endParaRPr lang="en-US" sz="1600" kern="1200" dirty="0">
            <a:solidFill>
              <a:srgbClr val="FF0000"/>
            </a:solidFill>
          </a:endParaRPr>
        </a:p>
      </dsp:txBody>
      <dsp:txXfrm>
        <a:off x="734487" y="796391"/>
        <a:ext cx="10176400" cy="635919"/>
      </dsp:txXfrm>
    </dsp:sp>
    <dsp:sp modelId="{5B5112F2-0ECA-48F9-8E5D-C6EF19DB768E}">
      <dsp:nvSpPr>
        <dsp:cNvPr id="0" name=""/>
        <dsp:cNvSpPr/>
      </dsp:nvSpPr>
      <dsp:spPr>
        <a:xfrm>
          <a:off x="0" y="1591291"/>
          <a:ext cx="10910888" cy="6359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BEFF7E-7A34-4781-A342-B4DC52F1929A}">
      <dsp:nvSpPr>
        <dsp:cNvPr id="0" name=""/>
        <dsp:cNvSpPr/>
      </dsp:nvSpPr>
      <dsp:spPr>
        <a:xfrm>
          <a:off x="192365" y="1734372"/>
          <a:ext cx="349755" cy="3497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60CF31-2472-402E-9210-E2BE81031C84}">
      <dsp:nvSpPr>
        <dsp:cNvPr id="0" name=""/>
        <dsp:cNvSpPr/>
      </dsp:nvSpPr>
      <dsp:spPr>
        <a:xfrm>
          <a:off x="734487" y="1591291"/>
          <a:ext cx="10176400" cy="635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301" tIns="67301" rIns="67301" bIns="67301" numCol="1" spcCol="1270" anchor="ctr" anchorCtr="0">
          <a:noAutofit/>
        </a:bodyPr>
        <a:lstStyle/>
        <a:p>
          <a:pPr marL="0" lvl="0" indent="0" algn="l" defTabSz="711200">
            <a:lnSpc>
              <a:spcPct val="100000"/>
            </a:lnSpc>
            <a:spcBef>
              <a:spcPct val="0"/>
            </a:spcBef>
            <a:spcAft>
              <a:spcPct val="35000"/>
            </a:spcAft>
            <a:buNone/>
          </a:pPr>
          <a:r>
            <a:rPr lang="en-GB" sz="1600" b="1" kern="1200" dirty="0"/>
            <a:t>Flag</a:t>
          </a:r>
          <a:r>
            <a:rPr lang="en-GB" sz="1600" kern="1200" dirty="0"/>
            <a:t> – make sure there is a </a:t>
          </a:r>
          <a:r>
            <a:rPr lang="en-GB" sz="1600" kern="1200" dirty="0">
              <a:solidFill>
                <a:srgbClr val="FF0000"/>
              </a:solidFill>
            </a:rPr>
            <a:t>HIGHLY VISIBLE </a:t>
          </a:r>
          <a:r>
            <a:rPr lang="en-GB" sz="1600" kern="1200" dirty="0"/>
            <a:t>marker on the record</a:t>
          </a:r>
          <a:endParaRPr lang="en-US" sz="1600" kern="1200" dirty="0">
            <a:solidFill>
              <a:srgbClr val="FF0000"/>
            </a:solidFill>
          </a:endParaRPr>
        </a:p>
      </dsp:txBody>
      <dsp:txXfrm>
        <a:off x="734487" y="1591291"/>
        <a:ext cx="10176400" cy="635919"/>
      </dsp:txXfrm>
    </dsp:sp>
    <dsp:sp modelId="{67AEF67E-4DAA-447D-937F-088D60314B1A}">
      <dsp:nvSpPr>
        <dsp:cNvPr id="0" name=""/>
        <dsp:cNvSpPr/>
      </dsp:nvSpPr>
      <dsp:spPr>
        <a:xfrm>
          <a:off x="0" y="2386190"/>
          <a:ext cx="10910888" cy="6359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A07574-5FC5-4D9D-9F5C-ECFA6B8BE236}">
      <dsp:nvSpPr>
        <dsp:cNvPr id="0" name=""/>
        <dsp:cNvSpPr/>
      </dsp:nvSpPr>
      <dsp:spPr>
        <a:xfrm>
          <a:off x="192365" y="2529272"/>
          <a:ext cx="349755" cy="3497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DECAEA-7FA0-4DB7-8609-01ABBF701852}">
      <dsp:nvSpPr>
        <dsp:cNvPr id="0" name=""/>
        <dsp:cNvSpPr/>
      </dsp:nvSpPr>
      <dsp:spPr>
        <a:xfrm>
          <a:off x="734487" y="2386190"/>
          <a:ext cx="10176400" cy="635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301" tIns="67301" rIns="67301" bIns="67301" numCol="1" spcCol="1270" anchor="ctr" anchorCtr="0">
          <a:noAutofit/>
        </a:bodyPr>
        <a:lstStyle/>
        <a:p>
          <a:pPr marL="0" lvl="0" indent="0" algn="l" defTabSz="711200">
            <a:lnSpc>
              <a:spcPct val="100000"/>
            </a:lnSpc>
            <a:spcBef>
              <a:spcPct val="0"/>
            </a:spcBef>
            <a:spcAft>
              <a:spcPct val="35000"/>
            </a:spcAft>
            <a:buNone/>
          </a:pPr>
          <a:r>
            <a:rPr lang="en-GB" sz="1600" b="1" kern="1200" dirty="0"/>
            <a:t>Share</a:t>
          </a:r>
          <a:r>
            <a:rPr lang="en-GB" sz="1600" kern="1200" dirty="0"/>
            <a:t> – make sure you share any recorded Reasonable Adjustments in </a:t>
          </a:r>
          <a:r>
            <a:rPr lang="en-GB" sz="1600" kern="1200" dirty="0">
              <a:solidFill>
                <a:srgbClr val="FF0000"/>
              </a:solidFill>
            </a:rPr>
            <a:t>ALL</a:t>
          </a:r>
          <a:r>
            <a:rPr lang="en-GB" sz="1600" kern="1200" dirty="0"/>
            <a:t> </a:t>
          </a:r>
          <a:r>
            <a:rPr lang="en-GB" sz="1600" kern="1200" dirty="0">
              <a:solidFill>
                <a:schemeClr val="tx1"/>
              </a:solidFill>
            </a:rPr>
            <a:t>communications</a:t>
          </a:r>
          <a:r>
            <a:rPr lang="en-GB" sz="1600" kern="1200" dirty="0"/>
            <a:t> you use, if the patient has consented, this information will be shared via the </a:t>
          </a:r>
          <a:r>
            <a:rPr lang="en-GB" sz="1600" kern="1200" dirty="0">
              <a:solidFill>
                <a:srgbClr val="FF0000"/>
              </a:solidFill>
            </a:rPr>
            <a:t>RADF</a:t>
          </a:r>
          <a:r>
            <a:rPr lang="en-GB" sz="1600" kern="1200" dirty="0"/>
            <a:t> </a:t>
          </a:r>
          <a:endParaRPr lang="en-US" sz="1600" kern="1200" dirty="0"/>
        </a:p>
      </dsp:txBody>
      <dsp:txXfrm>
        <a:off x="734487" y="2386190"/>
        <a:ext cx="10176400" cy="635919"/>
      </dsp:txXfrm>
    </dsp:sp>
    <dsp:sp modelId="{8DBF472C-F304-4A3D-A0E4-803E4A7700D5}">
      <dsp:nvSpPr>
        <dsp:cNvPr id="0" name=""/>
        <dsp:cNvSpPr/>
      </dsp:nvSpPr>
      <dsp:spPr>
        <a:xfrm>
          <a:off x="0" y="3181089"/>
          <a:ext cx="10910888" cy="6359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67AF4D-2127-46C7-BEF7-40E295CF4849}">
      <dsp:nvSpPr>
        <dsp:cNvPr id="0" name=""/>
        <dsp:cNvSpPr/>
      </dsp:nvSpPr>
      <dsp:spPr>
        <a:xfrm>
          <a:off x="192365" y="3324171"/>
          <a:ext cx="349755" cy="3497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1C82DD-6DDF-42EB-B816-442EB0353D96}">
      <dsp:nvSpPr>
        <dsp:cNvPr id="0" name=""/>
        <dsp:cNvSpPr/>
      </dsp:nvSpPr>
      <dsp:spPr>
        <a:xfrm>
          <a:off x="734487" y="3181089"/>
          <a:ext cx="10176400" cy="635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301" tIns="67301" rIns="67301" bIns="67301" numCol="1" spcCol="1270" anchor="ctr" anchorCtr="0">
          <a:noAutofit/>
        </a:bodyPr>
        <a:lstStyle/>
        <a:p>
          <a:pPr marL="0" lvl="0" indent="0" algn="l" defTabSz="711200">
            <a:lnSpc>
              <a:spcPct val="100000"/>
            </a:lnSpc>
            <a:spcBef>
              <a:spcPct val="0"/>
            </a:spcBef>
            <a:spcAft>
              <a:spcPct val="35000"/>
            </a:spcAft>
            <a:buNone/>
          </a:pPr>
          <a:r>
            <a:rPr lang="en-GB" sz="1600" b="1" kern="1200" dirty="0"/>
            <a:t>Meet</a:t>
          </a:r>
          <a:r>
            <a:rPr lang="en-GB" sz="1600" kern="1200" dirty="0"/>
            <a:t> – make your best </a:t>
          </a:r>
          <a:r>
            <a:rPr lang="en-GB" sz="1600" kern="1200" dirty="0">
              <a:solidFill>
                <a:srgbClr val="FF0000"/>
              </a:solidFill>
            </a:rPr>
            <a:t>EFFORT</a:t>
          </a:r>
          <a:r>
            <a:rPr lang="en-GB" sz="1600" kern="1200" dirty="0"/>
            <a:t> to meet the adjustment – it’s only fair to do so</a:t>
          </a:r>
          <a:endParaRPr lang="en-US" sz="1600" kern="1200" dirty="0"/>
        </a:p>
      </dsp:txBody>
      <dsp:txXfrm>
        <a:off x="734487" y="3181089"/>
        <a:ext cx="10176400" cy="635919"/>
      </dsp:txXfrm>
    </dsp:sp>
    <dsp:sp modelId="{53722C51-EF99-4274-9291-D25A3DA45FF9}">
      <dsp:nvSpPr>
        <dsp:cNvPr id="0" name=""/>
        <dsp:cNvSpPr/>
      </dsp:nvSpPr>
      <dsp:spPr>
        <a:xfrm>
          <a:off x="0" y="3975989"/>
          <a:ext cx="10910888" cy="6359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AA1410-1373-48F5-8E1A-B0965142441E}">
      <dsp:nvSpPr>
        <dsp:cNvPr id="0" name=""/>
        <dsp:cNvSpPr/>
      </dsp:nvSpPr>
      <dsp:spPr>
        <a:xfrm>
          <a:off x="192365" y="4119071"/>
          <a:ext cx="349755" cy="34975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27C8B2-C72F-47D8-BAC0-C17659A6FF36}">
      <dsp:nvSpPr>
        <dsp:cNvPr id="0" name=""/>
        <dsp:cNvSpPr/>
      </dsp:nvSpPr>
      <dsp:spPr>
        <a:xfrm>
          <a:off x="734487" y="3975989"/>
          <a:ext cx="10176400" cy="635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301" tIns="67301" rIns="67301" bIns="67301" numCol="1" spcCol="1270" anchor="ctr" anchorCtr="0">
          <a:noAutofit/>
        </a:bodyPr>
        <a:lstStyle/>
        <a:p>
          <a:pPr marL="0" lvl="0" indent="0" algn="l" defTabSz="711200">
            <a:lnSpc>
              <a:spcPct val="100000"/>
            </a:lnSpc>
            <a:spcBef>
              <a:spcPct val="0"/>
            </a:spcBef>
            <a:spcAft>
              <a:spcPct val="35000"/>
            </a:spcAft>
            <a:buNone/>
          </a:pPr>
          <a:r>
            <a:rPr lang="en-GB" sz="1600" b="1" kern="1200" dirty="0"/>
            <a:t>Review</a:t>
          </a:r>
          <a:r>
            <a:rPr lang="en-GB" sz="1600" kern="1200" dirty="0"/>
            <a:t> – </a:t>
          </a:r>
          <a:r>
            <a:rPr lang="en-GB" sz="1600" kern="1200" dirty="0">
              <a:solidFill>
                <a:srgbClr val="FF0000"/>
              </a:solidFill>
            </a:rPr>
            <a:t>ASK </a:t>
          </a:r>
          <a:r>
            <a:rPr lang="en-GB" sz="1600" kern="1200" dirty="0"/>
            <a:t>if any changes need to be made and record that a review has taken place</a:t>
          </a:r>
          <a:endParaRPr lang="en-US" sz="1600" kern="1200" dirty="0"/>
        </a:p>
      </dsp:txBody>
      <dsp:txXfrm>
        <a:off x="734487" y="3975989"/>
        <a:ext cx="10176400" cy="635919"/>
      </dsp:txXfrm>
    </dsp:sp>
  </dsp:spTree>
</dsp:drawing>
</file>

<file path=ppt/diagrams/layout1.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AE720-5690-47CB-BE7A-7764C3CA5539}" type="datetimeFigureOut">
              <a:rPr lang="en-GB" smtClean="0"/>
              <a:t>19/02/2024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CE7925-909E-4947-9404-7291076C7337}" type="slidenum">
              <a:rPr lang="en-GB" smtClean="0"/>
              <a:t>‹#›</a:t>
            </a:fld>
            <a:endParaRPr lang="en-GB"/>
          </a:p>
        </p:txBody>
      </p:sp>
    </p:spTree>
    <p:extLst>
      <p:ext uri="{BB962C8B-B14F-4D97-AF65-F5344CB8AC3E}">
        <p14:creationId xmlns:p14="http://schemas.microsoft.com/office/powerpoint/2010/main" val="662721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a:p>
        </p:txBody>
      </p:sp>
    </p:spTree>
    <p:extLst>
      <p:ext uri="{BB962C8B-B14F-4D97-AF65-F5344CB8AC3E}">
        <p14:creationId xmlns:p14="http://schemas.microsoft.com/office/powerpoint/2010/main" val="1642043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38987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81528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05531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985F0-99DE-F4B0-2310-2E1532F050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C98DC5-953B-450B-F63B-3B1BB83FD0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B90C63E-ECBC-4123-3F3A-6B0B439EBB99}"/>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5" name="Footer Placeholder 4">
            <a:extLst>
              <a:ext uri="{FF2B5EF4-FFF2-40B4-BE49-F238E27FC236}">
                <a16:creationId xmlns:a16="http://schemas.microsoft.com/office/drawing/2014/main" id="{C5CA234C-CA02-35CF-E19F-204B5DA47E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D6003D-B573-7614-7E33-ED03B2FF4ED7}"/>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121058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E145D-C562-4E93-661C-4B10D1911FA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E45806-C02F-0C88-C296-D236CA009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B74D9B-9B9A-F839-BD67-605BBC53B825}"/>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5" name="Footer Placeholder 4">
            <a:extLst>
              <a:ext uri="{FF2B5EF4-FFF2-40B4-BE49-F238E27FC236}">
                <a16:creationId xmlns:a16="http://schemas.microsoft.com/office/drawing/2014/main" id="{49E4257D-C757-1C59-1E97-ACD91B66A1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E69097-B0D3-83E0-9D95-0849C7E90E16}"/>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39479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C64563-F2F5-45A9-382D-C6A8831FEF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C4B1E2D-2904-29D2-D8C7-849142FF34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5D72D0-DC2F-00F6-EB02-A6F9D41B5653}"/>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5" name="Footer Placeholder 4">
            <a:extLst>
              <a:ext uri="{FF2B5EF4-FFF2-40B4-BE49-F238E27FC236}">
                <a16:creationId xmlns:a16="http://schemas.microsoft.com/office/drawing/2014/main" id="{654396FC-4D59-0208-CEC6-4ACD2497CD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859DF7-156E-F0D8-882B-EA378FBA0B8F}"/>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285460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257100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1465248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124189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8D274-256E-BCF7-166A-908F1C89AA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6EBB24-64F7-893D-4084-994DEDDF65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AC7808-5940-0C22-D118-8B6583FBBEF0}"/>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5" name="Footer Placeholder 4">
            <a:extLst>
              <a:ext uri="{FF2B5EF4-FFF2-40B4-BE49-F238E27FC236}">
                <a16:creationId xmlns:a16="http://schemas.microsoft.com/office/drawing/2014/main" id="{7335DB8D-3498-2BF8-5217-5C552C2111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548EF6-137C-ADC1-4450-753E47D54A9B}"/>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19024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D89C-4D20-1F73-E8DB-1E1E49B153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D325F09-9AFB-9C97-F57E-60F496BC8D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EB6AF7-7C33-731C-5984-D6A0761EA7A1}"/>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5" name="Footer Placeholder 4">
            <a:extLst>
              <a:ext uri="{FF2B5EF4-FFF2-40B4-BE49-F238E27FC236}">
                <a16:creationId xmlns:a16="http://schemas.microsoft.com/office/drawing/2014/main" id="{58842F2A-0D21-968D-C039-6BCE6C13A5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8F8ACD-EFD6-8785-873D-411B54CAC98E}"/>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44305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E0003-D181-10D2-04B5-BB1E851FB3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6660B2-4ABE-25E6-652C-CCA3B603C7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5953BD-E478-0C8F-93BF-AD1F73FCE4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034012-E6FE-7D7A-45A9-CC6222B664C9}"/>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6" name="Footer Placeholder 5">
            <a:extLst>
              <a:ext uri="{FF2B5EF4-FFF2-40B4-BE49-F238E27FC236}">
                <a16:creationId xmlns:a16="http://schemas.microsoft.com/office/drawing/2014/main" id="{EFBFBDD1-1361-0762-2636-0939879307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99FE4D-D0DD-5A43-4C74-A74418CB54A4}"/>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380725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E862F-9966-6ACC-75E1-1ADB748AC9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682AC1-AFA9-DB6D-16BC-9FAEF2A9DC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743665-C4B5-2895-C54E-BDD24B6B85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9DC169-B0D2-849B-07B7-C1E349278D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1B907A-1F11-B52F-CD82-B8208BB768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A502A8-170F-67E6-3BFB-0CAE9C80009B}"/>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8" name="Footer Placeholder 7">
            <a:extLst>
              <a:ext uri="{FF2B5EF4-FFF2-40B4-BE49-F238E27FC236}">
                <a16:creationId xmlns:a16="http://schemas.microsoft.com/office/drawing/2014/main" id="{D028EDE5-56C8-877D-4FF3-ED7C268D8E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248D2F-B8D3-5D7B-5F65-F31B174481EC}"/>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242633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76029-CE14-CB1B-4479-BDB3ED239B1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4E8E0C1-6748-8E6D-89E1-19DA8B0D6171}"/>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4" name="Footer Placeholder 3">
            <a:extLst>
              <a:ext uri="{FF2B5EF4-FFF2-40B4-BE49-F238E27FC236}">
                <a16:creationId xmlns:a16="http://schemas.microsoft.com/office/drawing/2014/main" id="{82E7102F-AF30-F7E4-919D-78D5E30A59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3A85607-ADA6-4666-19D4-4F563C906D64}"/>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251658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52A125-B9EC-F56A-3E33-D2302FD80BC0}"/>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3" name="Footer Placeholder 2">
            <a:extLst>
              <a:ext uri="{FF2B5EF4-FFF2-40B4-BE49-F238E27FC236}">
                <a16:creationId xmlns:a16="http://schemas.microsoft.com/office/drawing/2014/main" id="{B8153D88-20E1-D907-6578-9181EF1AAD4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83679A5-CD02-7447-0DD9-AA8D9722D636}"/>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326137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862DA-B222-EEDC-2723-1AE4AD2973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20BE613-E320-076B-3ABF-27D2A6BFB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7AB3B0-6E6E-A5CA-C72A-A79A59456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26ADBE-1923-2AB6-339C-B6D94E9EB92B}"/>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6" name="Footer Placeholder 5">
            <a:extLst>
              <a:ext uri="{FF2B5EF4-FFF2-40B4-BE49-F238E27FC236}">
                <a16:creationId xmlns:a16="http://schemas.microsoft.com/office/drawing/2014/main" id="{081FEA33-AA50-A517-F857-B853BD43BE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9C1994-203A-B8D3-9CB9-7F0EC257ECB9}"/>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3285947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905BB-649A-562A-283A-1FC04B8DB3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909925D-AE4B-4C4F-18C5-3A552E8A43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DA089B-F3B7-A375-F0AD-CB657E4844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EA1BF3-FF8F-0473-42F0-C5F46F4A95A5}"/>
              </a:ext>
            </a:extLst>
          </p:cNvPr>
          <p:cNvSpPr>
            <a:spLocks noGrp="1"/>
          </p:cNvSpPr>
          <p:nvPr>
            <p:ph type="dt" sz="half" idx="10"/>
          </p:nvPr>
        </p:nvSpPr>
        <p:spPr/>
        <p:txBody>
          <a:bodyPr/>
          <a:lstStyle/>
          <a:p>
            <a:fld id="{72DCEE18-701D-40C6-B4D9-E517C07E62FC}" type="datetimeFigureOut">
              <a:rPr lang="en-GB" smtClean="0"/>
              <a:t>19/02/2024</a:t>
            </a:fld>
            <a:endParaRPr lang="en-GB"/>
          </a:p>
        </p:txBody>
      </p:sp>
      <p:sp>
        <p:nvSpPr>
          <p:cNvPr id="6" name="Footer Placeholder 5">
            <a:extLst>
              <a:ext uri="{FF2B5EF4-FFF2-40B4-BE49-F238E27FC236}">
                <a16:creationId xmlns:a16="http://schemas.microsoft.com/office/drawing/2014/main" id="{1FDA698D-0D1D-9111-E44D-2B94D733FA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A00E44-5440-BB58-311B-76BA9573DAB9}"/>
              </a:ext>
            </a:extLst>
          </p:cNvPr>
          <p:cNvSpPr>
            <a:spLocks noGrp="1"/>
          </p:cNvSpPr>
          <p:nvPr>
            <p:ph type="sldNum" sz="quarter" idx="12"/>
          </p:nvPr>
        </p:nvSpPr>
        <p:spPr/>
        <p:txBody>
          <a:bodyPr/>
          <a:lstStyle/>
          <a:p>
            <a:fld id="{49651978-D5D7-41A2-A295-44B0C7A91B7F}" type="slidenum">
              <a:rPr lang="en-GB" smtClean="0"/>
              <a:t>‹#›</a:t>
            </a:fld>
            <a:endParaRPr lang="en-GB"/>
          </a:p>
        </p:txBody>
      </p:sp>
    </p:spTree>
    <p:extLst>
      <p:ext uri="{BB962C8B-B14F-4D97-AF65-F5344CB8AC3E}">
        <p14:creationId xmlns:p14="http://schemas.microsoft.com/office/powerpoint/2010/main" val="105380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8BD875-9612-6F27-6B0C-09FD904BB9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67E96B-F2A4-108C-6D1B-78904206E8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EFB121-D4F2-2B86-21C6-D32E6159D0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CEE18-701D-40C6-B4D9-E517C07E62FC}" type="datetimeFigureOut">
              <a:rPr lang="en-GB" smtClean="0"/>
              <a:t>19/02/2024</a:t>
            </a:fld>
            <a:endParaRPr lang="en-GB"/>
          </a:p>
        </p:txBody>
      </p:sp>
      <p:sp>
        <p:nvSpPr>
          <p:cNvPr id="5" name="Footer Placeholder 4">
            <a:extLst>
              <a:ext uri="{FF2B5EF4-FFF2-40B4-BE49-F238E27FC236}">
                <a16:creationId xmlns:a16="http://schemas.microsoft.com/office/drawing/2014/main" id="{3148C411-BE30-6160-57BD-537806972F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1A05E8F-AB88-378A-57D7-CF427FF608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51978-D5D7-41A2-A295-44B0C7A91B7F}" type="slidenum">
              <a:rPr lang="en-GB" smtClean="0"/>
              <a:t>‹#›</a:t>
            </a:fld>
            <a:endParaRPr lang="en-GB"/>
          </a:p>
        </p:txBody>
      </p:sp>
    </p:spTree>
    <p:extLst>
      <p:ext uri="{BB962C8B-B14F-4D97-AF65-F5344CB8AC3E}">
        <p14:creationId xmlns:p14="http://schemas.microsoft.com/office/powerpoint/2010/main" val="1300601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igital.nhs.uk/binaries/content/assets/website-assets/isce/4019/4019772020isn.pdf" TargetMode="External"/><Relationship Id="rId2" Type="http://schemas.openxmlformats.org/officeDocument/2006/relationships/hyperlink" Target="https://digital.nhs.uk/data-and-information/information-standards/information-standards-and-data-collections-including-extractions/publications-and-notifications/information-standards-noti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7.png"/><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31999" y="1257300"/>
            <a:ext cx="6259513" cy="2252663"/>
          </a:xfrm>
        </p:spPr>
        <p:txBody>
          <a:bodyPr/>
          <a:lstStyle/>
          <a:p>
            <a:r>
              <a:rPr lang="en-GB" sz="3600" dirty="0"/>
              <a:t>Reasonable Adjustment Digital Flag</a:t>
            </a:r>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CB856-9741-A77E-90A0-305E71BD8C5D}"/>
              </a:ext>
            </a:extLst>
          </p:cNvPr>
          <p:cNvSpPr>
            <a:spLocks noGrp="1"/>
          </p:cNvSpPr>
          <p:nvPr>
            <p:ph type="title"/>
          </p:nvPr>
        </p:nvSpPr>
        <p:spPr>
          <a:xfrm>
            <a:off x="784109" y="599033"/>
            <a:ext cx="10641498" cy="611649"/>
          </a:xfrm>
        </p:spPr>
        <p:txBody>
          <a:bodyPr/>
          <a:lstStyle/>
          <a:p>
            <a:r>
              <a:rPr lang="en-US" dirty="0">
                <a:latin typeface="Arial"/>
                <a:cs typeface="Arial"/>
              </a:rPr>
              <a:t>Case Study Example</a:t>
            </a:r>
            <a:endParaRPr lang="en-US" dirty="0"/>
          </a:p>
        </p:txBody>
      </p:sp>
      <p:sp>
        <p:nvSpPr>
          <p:cNvPr id="3" name="Content Placeholder 2">
            <a:extLst>
              <a:ext uri="{FF2B5EF4-FFF2-40B4-BE49-F238E27FC236}">
                <a16:creationId xmlns:a16="http://schemas.microsoft.com/office/drawing/2014/main" id="{9965ADF4-6CDC-316D-7B16-2BD4AD4F5E8F}"/>
              </a:ext>
            </a:extLst>
          </p:cNvPr>
          <p:cNvSpPr>
            <a:spLocks noGrp="1"/>
          </p:cNvSpPr>
          <p:nvPr>
            <p:ph sz="quarter" idx="10"/>
          </p:nvPr>
        </p:nvSpPr>
        <p:spPr>
          <a:xfrm>
            <a:off x="705451" y="1333467"/>
            <a:ext cx="10641498" cy="3392320"/>
          </a:xfrm>
        </p:spPr>
        <p:txBody>
          <a:bodyPr vert="horz" lIns="91440" tIns="45720" rIns="91440" bIns="45720" rtlCol="0" anchor="t">
            <a:normAutofit fontScale="92500" lnSpcReduction="10000"/>
          </a:bodyPr>
          <a:lstStyle/>
          <a:p>
            <a:pPr marL="0" indent="0">
              <a:buNone/>
            </a:pPr>
            <a:r>
              <a:rPr lang="en-GB" sz="1800" b="1" dirty="0">
                <a:solidFill>
                  <a:srgbClr val="0070C0"/>
                </a:solidFill>
                <a:latin typeface="Arial"/>
                <a:cs typeface="Arial"/>
              </a:rPr>
              <a:t>This is an example of best practice</a:t>
            </a:r>
            <a:r>
              <a:rPr lang="en-GB" sz="1800" b="1" dirty="0">
                <a:solidFill>
                  <a:srgbClr val="005EB8"/>
                </a:solidFill>
                <a:latin typeface="Arial"/>
                <a:cs typeface="Arial"/>
              </a:rPr>
              <a:t>.</a:t>
            </a:r>
          </a:p>
          <a:p>
            <a:pPr marL="0" indent="0">
              <a:buNone/>
            </a:pPr>
            <a:r>
              <a:rPr lang="en-GB" sz="1800" dirty="0">
                <a:solidFill>
                  <a:srgbClr val="005EB8"/>
                </a:solidFill>
                <a:latin typeface="Arial"/>
                <a:cs typeface="Arial"/>
              </a:rPr>
              <a:t>Jo has a moderate learning disability and is autistic. He had to go in for an MRI scan. He was anxious about this appointment. ​</a:t>
            </a:r>
          </a:p>
          <a:p>
            <a:pPr marL="0" indent="0">
              <a:buNone/>
            </a:pPr>
            <a:r>
              <a:rPr lang="en-GB" sz="1800" dirty="0">
                <a:solidFill>
                  <a:srgbClr val="005EB8"/>
                </a:solidFill>
                <a:latin typeface="Arial"/>
                <a:cs typeface="Arial"/>
              </a:rPr>
              <a:t>Jo has Reasonable Adjustments identified and flagged on his record. This includes his need to avoid waiting, reducing surrounding noise (as this causes him more distress), and that he has a hospital passport which gives more information about the things that really help Jo.</a:t>
            </a:r>
          </a:p>
          <a:p>
            <a:pPr marL="0" indent="0">
              <a:buNone/>
            </a:pPr>
            <a:r>
              <a:rPr lang="en-GB" sz="1800" dirty="0">
                <a:solidFill>
                  <a:srgbClr val="005EB8"/>
                </a:solidFill>
                <a:latin typeface="Arial"/>
                <a:cs typeface="Arial"/>
              </a:rPr>
              <a:t>The hospital team were aware of the Flags and made simple changes. The appointment team invited him in for the first appointment of the day to avoid him waiting, as per his hospital passport, which the Learning Disability Liaison Nurse had shared. They gave him a quiet area to wait for his scan. They played the Star Wars theme tune as he went into the scan (Star Wars is his absolute favourite) so that he was more comfortable and relaxed. ​</a:t>
            </a:r>
          </a:p>
          <a:p>
            <a:pPr marL="0" indent="0">
              <a:buNone/>
            </a:pPr>
            <a:r>
              <a:rPr lang="en-GB" sz="1800" dirty="0">
                <a:solidFill>
                  <a:srgbClr val="005EB8"/>
                </a:solidFill>
                <a:latin typeface="Arial"/>
                <a:cs typeface="Arial"/>
              </a:rPr>
              <a:t>The staff were amazing, but these weren’t significant adjustments, just small things that made his experience better, much less anxiety provoking and more importantly, enabled him to have the scan.​</a:t>
            </a:r>
            <a:endParaRPr lang="en-GB" sz="1800" dirty="0">
              <a:solidFill>
                <a:srgbClr val="005EB8"/>
              </a:solidFill>
            </a:endParaRPr>
          </a:p>
          <a:p>
            <a:pPr marL="0" indent="0">
              <a:buNone/>
            </a:pPr>
            <a:endParaRPr lang="en-GB" sz="1800" dirty="0">
              <a:solidFill>
                <a:srgbClr val="005EB8"/>
              </a:solidFill>
            </a:endParaRPr>
          </a:p>
          <a:p>
            <a:pPr marL="0" indent="0">
              <a:buNone/>
            </a:pPr>
            <a:endParaRPr lang="en-GB" sz="1800" dirty="0">
              <a:solidFill>
                <a:srgbClr val="005EB8"/>
              </a:solidFill>
              <a:latin typeface="Arial"/>
              <a:cs typeface="Arial"/>
            </a:endParaRPr>
          </a:p>
          <a:p>
            <a:pPr marL="0" indent="0">
              <a:buNone/>
            </a:pPr>
            <a:endParaRPr lang="en-GB" sz="1800" dirty="0">
              <a:solidFill>
                <a:srgbClr val="005EB8"/>
              </a:solidFill>
            </a:endParaRPr>
          </a:p>
          <a:p>
            <a:pPr marL="0" indent="0">
              <a:buNone/>
            </a:pPr>
            <a:endParaRPr lang="en-GB" sz="1800" b="1" dirty="0">
              <a:solidFill>
                <a:srgbClr val="005EB8"/>
              </a:solidFill>
            </a:endParaRPr>
          </a:p>
          <a:p>
            <a:pPr marL="0" indent="0">
              <a:buNone/>
            </a:pPr>
            <a:endParaRPr lang="en-GB" sz="1800" b="1" dirty="0">
              <a:solidFill>
                <a:srgbClr val="005EB8"/>
              </a:solidFill>
            </a:endParaRPr>
          </a:p>
          <a:p>
            <a:pPr marL="0" indent="0">
              <a:buNone/>
            </a:pPr>
            <a:endParaRPr lang="en-GB" sz="1800" dirty="0">
              <a:solidFill>
                <a:srgbClr val="005EB8"/>
              </a:solidFill>
            </a:endParaRPr>
          </a:p>
          <a:p>
            <a:pPr marL="0" indent="0">
              <a:buNone/>
            </a:pPr>
            <a:endParaRPr lang="en-GB" sz="1800" dirty="0">
              <a:solidFill>
                <a:srgbClr val="005EB8"/>
              </a:solidFill>
            </a:endParaRPr>
          </a:p>
        </p:txBody>
      </p:sp>
      <p:pic>
        <p:nvPicPr>
          <p:cNvPr id="4" name="Picture 3" descr="A person and person getting a mri scan&#10;&#10;Description automatically generated">
            <a:extLst>
              <a:ext uri="{FF2B5EF4-FFF2-40B4-BE49-F238E27FC236}">
                <a16:creationId xmlns:a16="http://schemas.microsoft.com/office/drawing/2014/main" id="{D18C0D83-21D5-EF02-77EF-E17FDD0486E4}"/>
              </a:ext>
            </a:extLst>
          </p:cNvPr>
          <p:cNvPicPr>
            <a:picLocks noChangeAspect="1"/>
          </p:cNvPicPr>
          <p:nvPr/>
        </p:nvPicPr>
        <p:blipFill>
          <a:blip r:embed="rId3"/>
          <a:stretch>
            <a:fillRect/>
          </a:stretch>
        </p:blipFill>
        <p:spPr>
          <a:xfrm>
            <a:off x="898917" y="4852555"/>
            <a:ext cx="2520476" cy="1682201"/>
          </a:xfrm>
          <a:prstGeom prst="rect">
            <a:avLst/>
          </a:prstGeom>
        </p:spPr>
      </p:pic>
      <p:pic>
        <p:nvPicPr>
          <p:cNvPr id="6" name="Picture 5" descr="A cartoon of a person's face&#10;&#10;Description automatically generated">
            <a:extLst>
              <a:ext uri="{FF2B5EF4-FFF2-40B4-BE49-F238E27FC236}">
                <a16:creationId xmlns:a16="http://schemas.microsoft.com/office/drawing/2014/main" id="{EB781A1E-D822-27C8-A246-7500B1273A49}"/>
              </a:ext>
            </a:extLst>
          </p:cNvPr>
          <p:cNvPicPr>
            <a:picLocks noChangeAspect="1"/>
          </p:cNvPicPr>
          <p:nvPr/>
        </p:nvPicPr>
        <p:blipFill>
          <a:blip r:embed="rId4"/>
          <a:stretch>
            <a:fillRect/>
          </a:stretch>
        </p:blipFill>
        <p:spPr>
          <a:xfrm>
            <a:off x="3564817" y="4725787"/>
            <a:ext cx="2201491" cy="1919074"/>
          </a:xfrm>
          <a:prstGeom prst="rect">
            <a:avLst/>
          </a:prstGeom>
        </p:spPr>
      </p:pic>
      <p:pic>
        <p:nvPicPr>
          <p:cNvPr id="8" name="Picture 7" descr="A cartoon of a person with a beard and mustache&#10;&#10;Description automatically generated">
            <a:extLst>
              <a:ext uri="{FF2B5EF4-FFF2-40B4-BE49-F238E27FC236}">
                <a16:creationId xmlns:a16="http://schemas.microsoft.com/office/drawing/2014/main" id="{451A7BB7-1C21-5FB3-354E-246C092EF03E}"/>
              </a:ext>
            </a:extLst>
          </p:cNvPr>
          <p:cNvPicPr>
            <a:picLocks noChangeAspect="1"/>
          </p:cNvPicPr>
          <p:nvPr/>
        </p:nvPicPr>
        <p:blipFill>
          <a:blip r:embed="rId5"/>
          <a:stretch>
            <a:fillRect/>
          </a:stretch>
        </p:blipFill>
        <p:spPr>
          <a:xfrm>
            <a:off x="6128995" y="4701542"/>
            <a:ext cx="1919074" cy="1919074"/>
          </a:xfrm>
          <a:prstGeom prst="rect">
            <a:avLst/>
          </a:prstGeom>
        </p:spPr>
      </p:pic>
      <p:pic>
        <p:nvPicPr>
          <p:cNvPr id="10" name="Picture 9" descr="A cartoon of a person lying in a hammock&#10;&#10;Description automatically generated">
            <a:extLst>
              <a:ext uri="{FF2B5EF4-FFF2-40B4-BE49-F238E27FC236}">
                <a16:creationId xmlns:a16="http://schemas.microsoft.com/office/drawing/2014/main" id="{BA3CC6FD-DC0B-F19E-F450-DDDDB44DC1CF}"/>
              </a:ext>
            </a:extLst>
          </p:cNvPr>
          <p:cNvPicPr>
            <a:picLocks noChangeAspect="1"/>
          </p:cNvPicPr>
          <p:nvPr/>
        </p:nvPicPr>
        <p:blipFill>
          <a:blip r:embed="rId6"/>
          <a:stretch>
            <a:fillRect/>
          </a:stretch>
        </p:blipFill>
        <p:spPr>
          <a:xfrm>
            <a:off x="8452869" y="4734118"/>
            <a:ext cx="1919074" cy="1919074"/>
          </a:xfrm>
          <a:prstGeom prst="rect">
            <a:avLst/>
          </a:prstGeom>
        </p:spPr>
      </p:pic>
      <p:sp>
        <p:nvSpPr>
          <p:cNvPr id="11" name="TextBox 1">
            <a:extLst>
              <a:ext uri="{FF2B5EF4-FFF2-40B4-BE49-F238E27FC236}">
                <a16:creationId xmlns:a16="http://schemas.microsoft.com/office/drawing/2014/main" id="{354676E3-1045-A42B-2EE5-954E867D5AD9}"/>
              </a:ext>
            </a:extLst>
          </p:cNvPr>
          <p:cNvSpPr txBox="1"/>
          <p:nvPr/>
        </p:nvSpPr>
        <p:spPr>
          <a:xfrm>
            <a:off x="7672058" y="436308"/>
            <a:ext cx="3378200" cy="27699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a:ea typeface="+mn-ea"/>
                <a:cs typeface="Segoe UI"/>
              </a:rPr>
              <a:t>all images/resources copyright @LYPFT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9062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CB856-9741-A77E-90A0-305E71BD8C5D}"/>
              </a:ext>
            </a:extLst>
          </p:cNvPr>
          <p:cNvSpPr>
            <a:spLocks noGrp="1"/>
          </p:cNvSpPr>
          <p:nvPr>
            <p:ph type="title"/>
          </p:nvPr>
        </p:nvSpPr>
        <p:spPr>
          <a:xfrm>
            <a:off x="784109" y="599033"/>
            <a:ext cx="10641498" cy="611649"/>
          </a:xfrm>
        </p:spPr>
        <p:txBody>
          <a:bodyPr/>
          <a:lstStyle/>
          <a:p>
            <a:r>
              <a:rPr lang="en-US" dirty="0">
                <a:latin typeface="Arial"/>
                <a:cs typeface="Arial"/>
              </a:rPr>
              <a:t>Case Study Example</a:t>
            </a:r>
            <a:endParaRPr lang="en-US" dirty="0"/>
          </a:p>
        </p:txBody>
      </p:sp>
      <p:sp>
        <p:nvSpPr>
          <p:cNvPr id="3" name="Content Placeholder 2">
            <a:extLst>
              <a:ext uri="{FF2B5EF4-FFF2-40B4-BE49-F238E27FC236}">
                <a16:creationId xmlns:a16="http://schemas.microsoft.com/office/drawing/2014/main" id="{9965ADF4-6CDC-316D-7B16-2BD4AD4F5E8F}"/>
              </a:ext>
            </a:extLst>
          </p:cNvPr>
          <p:cNvSpPr>
            <a:spLocks noGrp="1"/>
          </p:cNvSpPr>
          <p:nvPr>
            <p:ph sz="quarter" idx="10"/>
          </p:nvPr>
        </p:nvSpPr>
        <p:spPr>
          <a:xfrm>
            <a:off x="587464" y="1210682"/>
            <a:ext cx="10641498" cy="3769475"/>
          </a:xfrm>
        </p:spPr>
        <p:txBody>
          <a:bodyPr vert="horz" lIns="91440" tIns="45720" rIns="91440" bIns="45720" rtlCol="0" anchor="t">
            <a:normAutofit fontScale="85000" lnSpcReduction="20000"/>
          </a:bodyPr>
          <a:lstStyle/>
          <a:p>
            <a:pPr marL="0" indent="0">
              <a:buNone/>
            </a:pPr>
            <a:r>
              <a:rPr lang="en-GB" sz="1800" b="1" dirty="0">
                <a:solidFill>
                  <a:srgbClr val="0070C0"/>
                </a:solidFill>
                <a:latin typeface="Arial"/>
                <a:cs typeface="Arial"/>
              </a:rPr>
              <a:t>This is an example of where things could be improved.</a:t>
            </a:r>
          </a:p>
          <a:p>
            <a:pPr marL="0" indent="0">
              <a:buNone/>
            </a:pPr>
            <a:r>
              <a:rPr lang="en-GB" sz="1800" dirty="0">
                <a:solidFill>
                  <a:srgbClr val="0070C0"/>
                </a:solidFill>
                <a:latin typeface="Arial"/>
                <a:cs typeface="Arial"/>
              </a:rPr>
              <a:t>Katie has a moderate learning disability and severe visual impairment. She saw her GP with abdominal pain and bloating, who decided she needed to be referred to hospital for a specialist outpatient assessment.</a:t>
            </a:r>
          </a:p>
          <a:p>
            <a:pPr marL="0" indent="0">
              <a:buNone/>
            </a:pPr>
            <a:r>
              <a:rPr lang="en-GB" sz="1800" dirty="0">
                <a:solidFill>
                  <a:srgbClr val="0070C0"/>
                </a:solidFill>
                <a:latin typeface="Arial"/>
                <a:cs typeface="Arial"/>
              </a:rPr>
              <a:t>Katie has Reasonable Adjustments: she needs information in </a:t>
            </a:r>
            <a:r>
              <a:rPr lang="en-GB" sz="1800" dirty="0" err="1">
                <a:solidFill>
                  <a:srgbClr val="0070C0"/>
                </a:solidFill>
                <a:latin typeface="Arial"/>
                <a:cs typeface="Arial"/>
              </a:rPr>
              <a:t>EasyRead</a:t>
            </a:r>
            <a:r>
              <a:rPr lang="en-GB" sz="1800" dirty="0">
                <a:solidFill>
                  <a:srgbClr val="0070C0"/>
                </a:solidFill>
                <a:latin typeface="Arial"/>
                <a:cs typeface="Arial"/>
              </a:rPr>
              <a:t> and information in large font. She also needs instructions or directions given verbally as she can understand and retain this information well. </a:t>
            </a:r>
          </a:p>
          <a:p>
            <a:pPr marL="0" indent="0">
              <a:buNone/>
            </a:pPr>
            <a:r>
              <a:rPr lang="en-GB" sz="1800" dirty="0">
                <a:solidFill>
                  <a:srgbClr val="0070C0"/>
                </a:solidFill>
                <a:latin typeface="Arial"/>
                <a:cs typeface="Arial"/>
              </a:rPr>
              <a:t>These adjustments were not identified or flagged on her record, so the hospital team were not aware of the reasonable adjustments Katie needed. She was sent a standard appointment letter from the hospital for a scan, but she was not able to read this or fully understand the information and therefore was unable to attend the appointment. </a:t>
            </a:r>
          </a:p>
          <a:p>
            <a:pPr marL="0" indent="0">
              <a:buNone/>
            </a:pPr>
            <a:r>
              <a:rPr lang="en-GB" sz="1800" dirty="0">
                <a:solidFill>
                  <a:srgbClr val="0070C0"/>
                </a:solidFill>
                <a:latin typeface="Arial"/>
                <a:cs typeface="Arial"/>
              </a:rPr>
              <a:t>Her GP referred her again. The same standard process was followed by the hospital appointment centre, and the same standard letter was sent out. This time, Katie phoned the hospital and was told when her appointment was, but when she tried to find the scan department in a hospital she had never been to, she got very lost, distressed and ultimately went home before the scan could be done. Two months had now passed since the original referral.</a:t>
            </a:r>
          </a:p>
          <a:p>
            <a:pPr marL="0" indent="0">
              <a:buNone/>
            </a:pPr>
            <a:r>
              <a:rPr lang="en-GB" sz="1800" dirty="0">
                <a:solidFill>
                  <a:srgbClr val="0070C0"/>
                </a:solidFill>
                <a:latin typeface="Arial"/>
                <a:cs typeface="Arial"/>
              </a:rPr>
              <a:t>Katie became much more unwell shortly after the second missed appointment and she was admitted as a medical emergency. She was in hospital for some time. The medical team who cared for her thought it was likely she might not have needed to be admitted if she had been able to have her scan when she was first referred. This may have been possible if a Flag had been present on her records; the hospital appointment team could have made some simple changes such as sending a letter in large font and phoning Katie to give her verbal instructions. This may have resulted in a more positive outcome for Katie and reduced cost to the organisation (through missed appointments and an extended hospital stay).</a:t>
            </a:r>
          </a:p>
          <a:p>
            <a:pPr marL="0" indent="0">
              <a:buNone/>
            </a:pPr>
            <a:endParaRPr lang="en-GB" sz="1800" dirty="0">
              <a:solidFill>
                <a:srgbClr val="0070C0"/>
              </a:solidFill>
            </a:endParaRPr>
          </a:p>
          <a:p>
            <a:pPr marL="0" indent="0">
              <a:buNone/>
            </a:pPr>
            <a:endParaRPr lang="en-GB" sz="1800" b="1" dirty="0">
              <a:solidFill>
                <a:srgbClr val="005EB8"/>
              </a:solidFill>
            </a:endParaRPr>
          </a:p>
          <a:p>
            <a:pPr marL="0" indent="0">
              <a:buNone/>
            </a:pPr>
            <a:endParaRPr lang="en-GB" sz="1800" b="1" dirty="0">
              <a:solidFill>
                <a:srgbClr val="005EB8"/>
              </a:solidFill>
            </a:endParaRPr>
          </a:p>
          <a:p>
            <a:pPr marL="0" indent="0">
              <a:buNone/>
            </a:pPr>
            <a:endParaRPr lang="en-GB" sz="1800" dirty="0">
              <a:solidFill>
                <a:srgbClr val="005EB8"/>
              </a:solidFill>
            </a:endParaRPr>
          </a:p>
          <a:p>
            <a:pPr marL="0" indent="0">
              <a:buNone/>
            </a:pPr>
            <a:endParaRPr lang="en-GB" sz="1800" dirty="0">
              <a:solidFill>
                <a:srgbClr val="005EB8"/>
              </a:solidFill>
            </a:endParaRPr>
          </a:p>
        </p:txBody>
      </p:sp>
      <p:sp>
        <p:nvSpPr>
          <p:cNvPr id="11" name="TextBox 1">
            <a:extLst>
              <a:ext uri="{FF2B5EF4-FFF2-40B4-BE49-F238E27FC236}">
                <a16:creationId xmlns:a16="http://schemas.microsoft.com/office/drawing/2014/main" id="{354676E3-1045-A42B-2EE5-954E867D5AD9}"/>
              </a:ext>
            </a:extLst>
          </p:cNvPr>
          <p:cNvSpPr txBox="1"/>
          <p:nvPr/>
        </p:nvSpPr>
        <p:spPr>
          <a:xfrm>
            <a:off x="7672058" y="436308"/>
            <a:ext cx="3378200" cy="27699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a:ea typeface="+mn-ea"/>
                <a:cs typeface="Segoe UI"/>
              </a:rPr>
              <a:t>all images/resources copyright @LYPFT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3EAEBE0A-3236-D768-2EBB-5A0CB4BDAB70}"/>
              </a:ext>
            </a:extLst>
          </p:cNvPr>
          <p:cNvPicPr>
            <a:picLocks noChangeAspect="1"/>
          </p:cNvPicPr>
          <p:nvPr/>
        </p:nvPicPr>
        <p:blipFill>
          <a:blip r:embed="rId3"/>
          <a:stretch>
            <a:fillRect/>
          </a:stretch>
        </p:blipFill>
        <p:spPr>
          <a:xfrm>
            <a:off x="1268361" y="5288526"/>
            <a:ext cx="1465046" cy="1465046"/>
          </a:xfrm>
          <a:prstGeom prst="rect">
            <a:avLst/>
          </a:prstGeom>
        </p:spPr>
      </p:pic>
      <p:pic>
        <p:nvPicPr>
          <p:cNvPr id="7" name="Picture 6">
            <a:extLst>
              <a:ext uri="{FF2B5EF4-FFF2-40B4-BE49-F238E27FC236}">
                <a16:creationId xmlns:a16="http://schemas.microsoft.com/office/drawing/2014/main" id="{4DD93E7B-B363-A6F4-4C23-5539D5789D0A}"/>
              </a:ext>
            </a:extLst>
          </p:cNvPr>
          <p:cNvPicPr>
            <a:picLocks noChangeAspect="1"/>
          </p:cNvPicPr>
          <p:nvPr/>
        </p:nvPicPr>
        <p:blipFill>
          <a:blip r:embed="rId4"/>
          <a:stretch>
            <a:fillRect/>
          </a:stretch>
        </p:blipFill>
        <p:spPr>
          <a:xfrm>
            <a:off x="7069432" y="5273084"/>
            <a:ext cx="1465046" cy="1465046"/>
          </a:xfrm>
          <a:prstGeom prst="rect">
            <a:avLst/>
          </a:prstGeom>
        </p:spPr>
      </p:pic>
      <p:pic>
        <p:nvPicPr>
          <p:cNvPr id="9" name="Picture 8">
            <a:extLst>
              <a:ext uri="{FF2B5EF4-FFF2-40B4-BE49-F238E27FC236}">
                <a16:creationId xmlns:a16="http://schemas.microsoft.com/office/drawing/2014/main" id="{C6B99897-FAC7-37A7-C5EE-1155B969FBBA}"/>
              </a:ext>
            </a:extLst>
          </p:cNvPr>
          <p:cNvPicPr>
            <a:picLocks noChangeAspect="1"/>
          </p:cNvPicPr>
          <p:nvPr/>
        </p:nvPicPr>
        <p:blipFill>
          <a:blip r:embed="rId5"/>
          <a:stretch>
            <a:fillRect/>
          </a:stretch>
        </p:blipFill>
        <p:spPr>
          <a:xfrm>
            <a:off x="8870520" y="5257642"/>
            <a:ext cx="1465046" cy="1465046"/>
          </a:xfrm>
          <a:prstGeom prst="rect">
            <a:avLst/>
          </a:prstGeom>
        </p:spPr>
      </p:pic>
      <p:pic>
        <p:nvPicPr>
          <p:cNvPr id="12" name="Picture 11">
            <a:extLst>
              <a:ext uri="{FF2B5EF4-FFF2-40B4-BE49-F238E27FC236}">
                <a16:creationId xmlns:a16="http://schemas.microsoft.com/office/drawing/2014/main" id="{3782F58F-C173-A562-0614-D200CDEACB50}"/>
              </a:ext>
            </a:extLst>
          </p:cNvPr>
          <p:cNvPicPr>
            <a:picLocks noChangeAspect="1"/>
          </p:cNvPicPr>
          <p:nvPr/>
        </p:nvPicPr>
        <p:blipFill>
          <a:blip r:embed="rId6"/>
          <a:stretch>
            <a:fillRect/>
          </a:stretch>
        </p:blipFill>
        <p:spPr>
          <a:xfrm>
            <a:off x="5237461" y="5257642"/>
            <a:ext cx="1495929" cy="1495929"/>
          </a:xfrm>
          <a:prstGeom prst="rect">
            <a:avLst/>
          </a:prstGeom>
        </p:spPr>
      </p:pic>
      <p:pic>
        <p:nvPicPr>
          <p:cNvPr id="13" name="Picture 12">
            <a:extLst>
              <a:ext uri="{FF2B5EF4-FFF2-40B4-BE49-F238E27FC236}">
                <a16:creationId xmlns:a16="http://schemas.microsoft.com/office/drawing/2014/main" id="{ECB506BC-66F6-17DC-8469-3016B6566B07}"/>
              </a:ext>
            </a:extLst>
          </p:cNvPr>
          <p:cNvPicPr>
            <a:picLocks noChangeAspect="1"/>
          </p:cNvPicPr>
          <p:nvPr/>
        </p:nvPicPr>
        <p:blipFill>
          <a:blip r:embed="rId7"/>
          <a:stretch>
            <a:fillRect/>
          </a:stretch>
        </p:blipFill>
        <p:spPr>
          <a:xfrm>
            <a:off x="3043122" y="5273084"/>
            <a:ext cx="1858297" cy="1495929"/>
          </a:xfrm>
          <a:prstGeom prst="rect">
            <a:avLst/>
          </a:prstGeom>
        </p:spPr>
      </p:pic>
    </p:spTree>
    <p:extLst>
      <p:ext uri="{BB962C8B-B14F-4D97-AF65-F5344CB8AC3E}">
        <p14:creationId xmlns:p14="http://schemas.microsoft.com/office/powerpoint/2010/main" val="1951815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B0B4-E1CF-5E2C-0641-076218342BFE}"/>
              </a:ext>
            </a:extLst>
          </p:cNvPr>
          <p:cNvSpPr>
            <a:spLocks noGrp="1"/>
          </p:cNvSpPr>
          <p:nvPr>
            <p:ph type="title"/>
          </p:nvPr>
        </p:nvSpPr>
        <p:spPr>
          <a:xfrm>
            <a:off x="838200" y="515596"/>
            <a:ext cx="10515600" cy="1325563"/>
          </a:xfrm>
        </p:spPr>
        <p:txBody>
          <a:bodyPr vert="horz" lIns="0" tIns="0" rIns="0" bIns="0" rtlCol="0" anchor="ctr">
            <a:normAutofit/>
          </a:bodyPr>
          <a:lstStyle/>
          <a:p>
            <a:r>
              <a:rPr lang="en-GB" sz="3600" b="1" dirty="0">
                <a:solidFill>
                  <a:srgbClr val="0070C0"/>
                </a:solidFill>
                <a:latin typeface="Arial" panose="020B0604020202020204"/>
              </a:rPr>
              <a:t>Technical Overview</a:t>
            </a:r>
          </a:p>
        </p:txBody>
      </p:sp>
      <p:sp>
        <p:nvSpPr>
          <p:cNvPr id="3" name="Content Placeholder 2">
            <a:extLst>
              <a:ext uri="{FF2B5EF4-FFF2-40B4-BE49-F238E27FC236}">
                <a16:creationId xmlns:a16="http://schemas.microsoft.com/office/drawing/2014/main" id="{3D9F37B4-1A5C-D821-5594-9187D1C44EEB}"/>
              </a:ext>
            </a:extLst>
          </p:cNvPr>
          <p:cNvSpPr>
            <a:spLocks noGrp="1"/>
          </p:cNvSpPr>
          <p:nvPr>
            <p:ph idx="1"/>
          </p:nvPr>
        </p:nvSpPr>
        <p:spPr>
          <a:xfrm>
            <a:off x="838200" y="2149716"/>
            <a:ext cx="10515600" cy="1079621"/>
          </a:xfrm>
        </p:spPr>
        <p:txBody>
          <a:bodyPr vert="horz" lIns="91440" tIns="45720" rIns="91440" bIns="45720" rtlCol="0" anchor="t">
            <a:normAutofit/>
          </a:bodyPr>
          <a:lstStyle/>
          <a:p>
            <a:pPr marL="0" indent="0">
              <a:buNone/>
            </a:pPr>
            <a:r>
              <a:rPr lang="en-GB" i="1">
                <a:cs typeface="Calibri"/>
              </a:rPr>
              <a:t>The following slides show how the ADD, GET and UPDATE functions of the API work in practical terms.</a:t>
            </a:r>
          </a:p>
        </p:txBody>
      </p:sp>
    </p:spTree>
    <p:extLst>
      <p:ext uri="{BB962C8B-B14F-4D97-AF65-F5344CB8AC3E}">
        <p14:creationId xmlns:p14="http://schemas.microsoft.com/office/powerpoint/2010/main" val="1372343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DE5989-7FDF-850C-73C4-4A23F3BCFEB2}"/>
              </a:ext>
            </a:extLst>
          </p:cNvPr>
          <p:cNvSpPr txBox="1"/>
          <p:nvPr/>
        </p:nvSpPr>
        <p:spPr>
          <a:xfrm>
            <a:off x="951914" y="1965533"/>
            <a:ext cx="2752354" cy="3016665"/>
          </a:xfrm>
          <a:prstGeom prst="rect">
            <a:avLst/>
          </a:prstGeom>
          <a:solidFill>
            <a:schemeClr val="accent1"/>
          </a:solidFill>
          <a:ln w="174625" cmpd="thinThick">
            <a:solidFill>
              <a:schemeClr val="accent1"/>
            </a:solidFill>
          </a:ln>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The hub and spoke model.</a:t>
            </a: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A, B &amp; C represent organisations</a:t>
            </a: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The centre is the national spine</a:t>
            </a:r>
          </a:p>
        </p:txBody>
      </p:sp>
      <p:pic>
        <p:nvPicPr>
          <p:cNvPr id="1026" name="Picture 2" descr="Image result for wagon wheel drawing | Wagon wheel, Wheel tattoo, Drawings">
            <a:extLst>
              <a:ext uri="{FF2B5EF4-FFF2-40B4-BE49-F238E27FC236}">
                <a16:creationId xmlns:a16="http://schemas.microsoft.com/office/drawing/2014/main" id="{6236F5EB-730C-E999-DB11-CFD16BE234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80624" y="1196921"/>
            <a:ext cx="4464159" cy="4464159"/>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C2618C3B-177A-25A4-9C7F-E6C0411745DE}"/>
              </a:ext>
            </a:extLst>
          </p:cNvPr>
          <p:cNvSpPr/>
          <p:nvPr/>
        </p:nvSpPr>
        <p:spPr>
          <a:xfrm>
            <a:off x="5520583" y="3085032"/>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A</a:t>
            </a:r>
          </a:p>
        </p:txBody>
      </p:sp>
      <p:sp>
        <p:nvSpPr>
          <p:cNvPr id="8" name="Oval 7">
            <a:extLst>
              <a:ext uri="{FF2B5EF4-FFF2-40B4-BE49-F238E27FC236}">
                <a16:creationId xmlns:a16="http://schemas.microsoft.com/office/drawing/2014/main" id="{F6814347-124D-6E81-021A-58D335348153}"/>
              </a:ext>
            </a:extLst>
          </p:cNvPr>
          <p:cNvSpPr/>
          <p:nvPr/>
        </p:nvSpPr>
        <p:spPr>
          <a:xfrm>
            <a:off x="7037462" y="2934412"/>
            <a:ext cx="950482" cy="9891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Calibri" panose="020F0502020204030204"/>
                <a:ea typeface="+mn-ea"/>
                <a:cs typeface="+mn-cs"/>
              </a:rPr>
              <a:t>Spine</a:t>
            </a:r>
          </a:p>
        </p:txBody>
      </p:sp>
      <p:sp>
        <p:nvSpPr>
          <p:cNvPr id="9" name="Oval 8">
            <a:extLst>
              <a:ext uri="{FF2B5EF4-FFF2-40B4-BE49-F238E27FC236}">
                <a16:creationId xmlns:a16="http://schemas.microsoft.com/office/drawing/2014/main" id="{2C043985-8A3F-4EE8-C866-2F2925CBECC6}"/>
              </a:ext>
            </a:extLst>
          </p:cNvPr>
          <p:cNvSpPr/>
          <p:nvPr/>
        </p:nvSpPr>
        <p:spPr>
          <a:xfrm>
            <a:off x="5698621" y="3983407"/>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B</a:t>
            </a:r>
          </a:p>
        </p:txBody>
      </p:sp>
      <p:sp>
        <p:nvSpPr>
          <p:cNvPr id="10" name="Oval 9">
            <a:extLst>
              <a:ext uri="{FF2B5EF4-FFF2-40B4-BE49-F238E27FC236}">
                <a16:creationId xmlns:a16="http://schemas.microsoft.com/office/drawing/2014/main" id="{70BF7967-4595-E237-1495-0C7734B41ABD}"/>
              </a:ext>
            </a:extLst>
          </p:cNvPr>
          <p:cNvSpPr/>
          <p:nvPr/>
        </p:nvSpPr>
        <p:spPr>
          <a:xfrm>
            <a:off x="6312494" y="4657101"/>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C</a:t>
            </a:r>
          </a:p>
        </p:txBody>
      </p:sp>
      <p:sp>
        <p:nvSpPr>
          <p:cNvPr id="2" name="TextBox 1">
            <a:extLst>
              <a:ext uri="{FF2B5EF4-FFF2-40B4-BE49-F238E27FC236}">
                <a16:creationId xmlns:a16="http://schemas.microsoft.com/office/drawing/2014/main" id="{BE61CE5B-865D-CAFC-3D5A-796588E40BB3}"/>
              </a:ext>
            </a:extLst>
          </p:cNvPr>
          <p:cNvSpPr txBox="1"/>
          <p:nvPr/>
        </p:nvSpPr>
        <p:spPr>
          <a:xfrm>
            <a:off x="1510747" y="437322"/>
            <a:ext cx="6656709" cy="636104"/>
          </a:xfrm>
          <a:prstGeom prst="rect">
            <a:avLst/>
          </a:prstGeom>
        </p:spPr>
        <p:txBody>
          <a:bodyPr vert="horz" lIns="0" tIns="0" rIns="0" bIns="0" rtlCol="0" anchor="ctr">
            <a:noAutofit/>
          </a:bodyPr>
          <a:lstStyle>
            <a:lvl1pPr>
              <a:lnSpc>
                <a:spcPct val="90000"/>
              </a:lnSpc>
              <a:spcBef>
                <a:spcPct val="0"/>
              </a:spcBef>
              <a:buNone/>
              <a:defRPr sz="3200" b="1">
                <a:solidFill>
                  <a:srgbClr val="231F20"/>
                </a:solidFill>
                <a:latin typeface="Arial" panose="020B0604020202020204"/>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a:ln>
                  <a:noFill/>
                </a:ln>
                <a:solidFill>
                  <a:srgbClr val="4472C4"/>
                </a:solidFill>
                <a:effectLst/>
                <a:uLnTx/>
                <a:uFillTx/>
                <a:latin typeface="Arial" panose="020B0604020202020204" pitchFamily="34" charset="0"/>
                <a:cs typeface="Arial" panose="020B0604020202020204" pitchFamily="34" charset="0"/>
              </a:rPr>
              <a:t>The</a:t>
            </a:r>
            <a:r>
              <a:rPr kumimoji="0" lang="en-GB" sz="3600" b="1" i="0" u="none" strike="noStrike" kern="1200" cap="none" spc="0" normalizeH="0" baseline="0" noProof="0">
                <a:ln>
                  <a:noFill/>
                </a:ln>
                <a:solidFill>
                  <a:srgbClr val="231F20"/>
                </a:solidFill>
                <a:effectLst/>
                <a:uLnTx/>
                <a:uFillTx/>
                <a:latin typeface="Arial" panose="020B0604020202020204" pitchFamily="34" charset="0"/>
                <a:cs typeface="Arial" panose="020B0604020202020204" pitchFamily="34" charset="0"/>
              </a:rPr>
              <a:t> </a:t>
            </a:r>
            <a:r>
              <a:rPr kumimoji="0" lang="en-GB" sz="3600" b="1" i="0" u="none" strike="noStrike" kern="1200" cap="none" spc="0" normalizeH="0" baseline="0" noProof="0">
                <a:ln>
                  <a:noFill/>
                </a:ln>
                <a:solidFill>
                  <a:srgbClr val="4472C4"/>
                </a:solidFill>
                <a:effectLst/>
                <a:uLnTx/>
                <a:uFillTx/>
                <a:latin typeface="Arial" panose="020B0604020202020204" pitchFamily="34" charset="0"/>
                <a:cs typeface="Arial" panose="020B0604020202020204" pitchFamily="34" charset="0"/>
              </a:rPr>
              <a:t>hub and spoke model</a:t>
            </a:r>
          </a:p>
        </p:txBody>
      </p:sp>
    </p:spTree>
    <p:extLst>
      <p:ext uri="{BB962C8B-B14F-4D97-AF65-F5344CB8AC3E}">
        <p14:creationId xmlns:p14="http://schemas.microsoft.com/office/powerpoint/2010/main" val="77499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DE5989-7FDF-850C-73C4-4A23F3BCFEB2}"/>
              </a:ext>
            </a:extLst>
          </p:cNvPr>
          <p:cNvSpPr txBox="1"/>
          <p:nvPr/>
        </p:nvSpPr>
        <p:spPr>
          <a:xfrm>
            <a:off x="951914" y="1965533"/>
            <a:ext cx="2752354" cy="3016665"/>
          </a:xfrm>
          <a:prstGeom prst="rect">
            <a:avLst/>
          </a:prstGeom>
          <a:solidFill>
            <a:schemeClr val="accent1"/>
          </a:solidFill>
          <a:ln w="174625" cmpd="thinThick">
            <a:solidFill>
              <a:schemeClr val="accent1"/>
            </a:solidFill>
          </a:ln>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ADD API</a:t>
            </a: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Organisation A realizes the need for a reasonable adjustment</a:t>
            </a: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The ADD function allows them with consent to share this with the spine</a:t>
            </a:r>
          </a:p>
        </p:txBody>
      </p:sp>
      <p:pic>
        <p:nvPicPr>
          <p:cNvPr id="1026" name="Picture 2" descr="Image result for wagon wheel drawing | Wagon wheel, Wheel tattoo, Drawings">
            <a:extLst>
              <a:ext uri="{FF2B5EF4-FFF2-40B4-BE49-F238E27FC236}">
                <a16:creationId xmlns:a16="http://schemas.microsoft.com/office/drawing/2014/main" id="{6236F5EB-730C-E999-DB11-CFD16BE234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80624" y="1196921"/>
            <a:ext cx="4464159" cy="4464159"/>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C2618C3B-177A-25A4-9C7F-E6C0411745DE}"/>
              </a:ext>
            </a:extLst>
          </p:cNvPr>
          <p:cNvSpPr/>
          <p:nvPr/>
        </p:nvSpPr>
        <p:spPr>
          <a:xfrm>
            <a:off x="5520583" y="3085032"/>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A</a:t>
            </a:r>
          </a:p>
        </p:txBody>
      </p:sp>
      <p:sp>
        <p:nvSpPr>
          <p:cNvPr id="8" name="Oval 7">
            <a:extLst>
              <a:ext uri="{FF2B5EF4-FFF2-40B4-BE49-F238E27FC236}">
                <a16:creationId xmlns:a16="http://schemas.microsoft.com/office/drawing/2014/main" id="{F6814347-124D-6E81-021A-58D335348153}"/>
              </a:ext>
            </a:extLst>
          </p:cNvPr>
          <p:cNvSpPr/>
          <p:nvPr/>
        </p:nvSpPr>
        <p:spPr>
          <a:xfrm>
            <a:off x="7037462" y="2934412"/>
            <a:ext cx="950482" cy="9891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Calibri" panose="020F0502020204030204"/>
                <a:ea typeface="+mn-ea"/>
                <a:cs typeface="+mn-cs"/>
              </a:rPr>
              <a:t>Spine</a:t>
            </a:r>
          </a:p>
        </p:txBody>
      </p:sp>
      <p:sp>
        <p:nvSpPr>
          <p:cNvPr id="9" name="Oval 8">
            <a:extLst>
              <a:ext uri="{FF2B5EF4-FFF2-40B4-BE49-F238E27FC236}">
                <a16:creationId xmlns:a16="http://schemas.microsoft.com/office/drawing/2014/main" id="{2C043985-8A3F-4EE8-C866-2F2925CBECC6}"/>
              </a:ext>
            </a:extLst>
          </p:cNvPr>
          <p:cNvSpPr/>
          <p:nvPr/>
        </p:nvSpPr>
        <p:spPr>
          <a:xfrm>
            <a:off x="5698621" y="3983407"/>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B</a:t>
            </a:r>
          </a:p>
        </p:txBody>
      </p:sp>
      <p:sp>
        <p:nvSpPr>
          <p:cNvPr id="10" name="Oval 9">
            <a:extLst>
              <a:ext uri="{FF2B5EF4-FFF2-40B4-BE49-F238E27FC236}">
                <a16:creationId xmlns:a16="http://schemas.microsoft.com/office/drawing/2014/main" id="{70BF7967-4595-E237-1495-0C7734B41ABD}"/>
              </a:ext>
            </a:extLst>
          </p:cNvPr>
          <p:cNvSpPr/>
          <p:nvPr/>
        </p:nvSpPr>
        <p:spPr>
          <a:xfrm>
            <a:off x="6312494" y="4657101"/>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C</a:t>
            </a:r>
          </a:p>
        </p:txBody>
      </p:sp>
      <p:sp>
        <p:nvSpPr>
          <p:cNvPr id="2" name="Arrow: Right 1">
            <a:extLst>
              <a:ext uri="{FF2B5EF4-FFF2-40B4-BE49-F238E27FC236}">
                <a16:creationId xmlns:a16="http://schemas.microsoft.com/office/drawing/2014/main" id="{7F63B90C-333A-E3D2-DE35-69A58389B2F1}"/>
              </a:ext>
            </a:extLst>
          </p:cNvPr>
          <p:cNvSpPr/>
          <p:nvPr/>
        </p:nvSpPr>
        <p:spPr>
          <a:xfrm rot="242864">
            <a:off x="6031090" y="3174582"/>
            <a:ext cx="1042587" cy="486020"/>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ADD</a:t>
            </a:r>
          </a:p>
        </p:txBody>
      </p:sp>
      <p:sp>
        <p:nvSpPr>
          <p:cNvPr id="3" name="TextBox 2">
            <a:extLst>
              <a:ext uri="{FF2B5EF4-FFF2-40B4-BE49-F238E27FC236}">
                <a16:creationId xmlns:a16="http://schemas.microsoft.com/office/drawing/2014/main" id="{13ED6ACE-CCDC-A558-0F14-70A83F30C25B}"/>
              </a:ext>
            </a:extLst>
          </p:cNvPr>
          <p:cNvSpPr txBox="1"/>
          <p:nvPr/>
        </p:nvSpPr>
        <p:spPr>
          <a:xfrm>
            <a:off x="1510747" y="437322"/>
            <a:ext cx="9009292" cy="636104"/>
          </a:xfrm>
          <a:prstGeom prst="rect">
            <a:avLst/>
          </a:prstGeom>
        </p:spPr>
        <p:txBody>
          <a:bodyPr vert="horz" lIns="0" tIns="0" rIns="0" bIns="0" rtlCol="0" anchor="ctr">
            <a:noAutofit/>
          </a:bodyPr>
          <a:lstStyle>
            <a:defPPr>
              <a:defRPr lang="en-US"/>
            </a:defPPr>
            <a:lvl1pPr>
              <a:lnSpc>
                <a:spcPct val="90000"/>
              </a:lnSpc>
              <a:spcBef>
                <a:spcPct val="0"/>
              </a:spcBef>
              <a:buNone/>
              <a:defRPr sz="4000" b="1">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a:ln>
                  <a:noFill/>
                </a:ln>
                <a:solidFill>
                  <a:srgbClr val="4472C4"/>
                </a:solidFill>
                <a:effectLst/>
                <a:uLnTx/>
                <a:uFillTx/>
                <a:latin typeface="Arial" panose="020B0604020202020204" pitchFamily="34" charset="0"/>
                <a:cs typeface="Arial" panose="020B0604020202020204" pitchFamily="34" charset="0"/>
              </a:rPr>
              <a:t>ADD </a:t>
            </a:r>
            <a:r>
              <a:rPr kumimoji="0" lang="en-US" sz="3600" b="1" i="0" u="none" strike="noStrike" kern="1200" cap="none" spc="0" normalizeH="0" baseline="0" noProof="0">
                <a:ln>
                  <a:noFill/>
                </a:ln>
                <a:solidFill>
                  <a:srgbClr val="0070C0"/>
                </a:solidFill>
                <a:effectLst/>
                <a:uLnTx/>
                <a:uFillTx/>
                <a:latin typeface="Arial" panose="020B0604020202020204" pitchFamily="34" charset="0"/>
                <a:cs typeface="Arial" panose="020B0604020202020204" pitchFamily="34" charset="0"/>
              </a:rPr>
              <a:t>Application Programming Interface </a:t>
            </a:r>
            <a:r>
              <a:rPr kumimoji="0" lang="en-GB" sz="3600" b="1" i="0" u="none" strike="noStrike" kern="1200" cap="none" spc="0" normalizeH="0" baseline="0" noProof="0">
                <a:ln>
                  <a:noFill/>
                </a:ln>
                <a:solidFill>
                  <a:srgbClr val="4472C4"/>
                </a:solidFill>
                <a:effectLst/>
                <a:uLnTx/>
                <a:uFillTx/>
                <a:latin typeface="Arial" panose="020B0604020202020204" pitchFamily="34" charset="0"/>
                <a:cs typeface="Arial" panose="020B0604020202020204" pitchFamily="34" charset="0"/>
              </a:rPr>
              <a:t>API</a:t>
            </a:r>
          </a:p>
        </p:txBody>
      </p:sp>
    </p:spTree>
    <p:extLst>
      <p:ext uri="{BB962C8B-B14F-4D97-AF65-F5344CB8AC3E}">
        <p14:creationId xmlns:p14="http://schemas.microsoft.com/office/powerpoint/2010/main" val="442989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DE5989-7FDF-850C-73C4-4A23F3BCFEB2}"/>
              </a:ext>
            </a:extLst>
          </p:cNvPr>
          <p:cNvSpPr txBox="1"/>
          <p:nvPr/>
        </p:nvSpPr>
        <p:spPr>
          <a:xfrm>
            <a:off x="951914" y="1965533"/>
            <a:ext cx="2752354" cy="3016665"/>
          </a:xfrm>
          <a:prstGeom prst="rect">
            <a:avLst/>
          </a:prstGeom>
          <a:solidFill>
            <a:schemeClr val="accent1"/>
          </a:solidFill>
          <a:ln w="174625" cmpd="thinThick">
            <a:solidFill>
              <a:schemeClr val="accent1"/>
            </a:solidFill>
          </a:ln>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GET API</a:t>
            </a: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Organisation B is reviewing a patient and checks the spine to see if anyone has recorded an adjustment</a:t>
            </a: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In this scenario organisation B will have the information organisation A added</a:t>
            </a:r>
          </a:p>
        </p:txBody>
      </p:sp>
      <p:pic>
        <p:nvPicPr>
          <p:cNvPr id="1026" name="Picture 2" descr="Image result for wagon wheel drawing | Wagon wheel, Wheel tattoo, Drawings">
            <a:extLst>
              <a:ext uri="{FF2B5EF4-FFF2-40B4-BE49-F238E27FC236}">
                <a16:creationId xmlns:a16="http://schemas.microsoft.com/office/drawing/2014/main" id="{6236F5EB-730C-E999-DB11-CFD16BE234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80624" y="1196921"/>
            <a:ext cx="4464159" cy="4464159"/>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C2618C3B-177A-25A4-9C7F-E6C0411745DE}"/>
              </a:ext>
            </a:extLst>
          </p:cNvPr>
          <p:cNvSpPr/>
          <p:nvPr/>
        </p:nvSpPr>
        <p:spPr>
          <a:xfrm>
            <a:off x="5520583" y="3085032"/>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A</a:t>
            </a:r>
          </a:p>
        </p:txBody>
      </p:sp>
      <p:sp>
        <p:nvSpPr>
          <p:cNvPr id="8" name="Oval 7">
            <a:extLst>
              <a:ext uri="{FF2B5EF4-FFF2-40B4-BE49-F238E27FC236}">
                <a16:creationId xmlns:a16="http://schemas.microsoft.com/office/drawing/2014/main" id="{F6814347-124D-6E81-021A-58D335348153}"/>
              </a:ext>
            </a:extLst>
          </p:cNvPr>
          <p:cNvSpPr/>
          <p:nvPr/>
        </p:nvSpPr>
        <p:spPr>
          <a:xfrm>
            <a:off x="7037462" y="2934412"/>
            <a:ext cx="950482" cy="9891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Calibri" panose="020F0502020204030204"/>
                <a:ea typeface="+mn-ea"/>
                <a:cs typeface="+mn-cs"/>
              </a:rPr>
              <a:t>Spine</a:t>
            </a:r>
          </a:p>
        </p:txBody>
      </p:sp>
      <p:sp>
        <p:nvSpPr>
          <p:cNvPr id="9" name="Oval 8">
            <a:extLst>
              <a:ext uri="{FF2B5EF4-FFF2-40B4-BE49-F238E27FC236}">
                <a16:creationId xmlns:a16="http://schemas.microsoft.com/office/drawing/2014/main" id="{2C043985-8A3F-4EE8-C866-2F2925CBECC6}"/>
              </a:ext>
            </a:extLst>
          </p:cNvPr>
          <p:cNvSpPr/>
          <p:nvPr/>
        </p:nvSpPr>
        <p:spPr>
          <a:xfrm>
            <a:off x="5698621" y="3983407"/>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B</a:t>
            </a:r>
          </a:p>
        </p:txBody>
      </p:sp>
      <p:sp>
        <p:nvSpPr>
          <p:cNvPr id="10" name="Oval 9">
            <a:extLst>
              <a:ext uri="{FF2B5EF4-FFF2-40B4-BE49-F238E27FC236}">
                <a16:creationId xmlns:a16="http://schemas.microsoft.com/office/drawing/2014/main" id="{70BF7967-4595-E237-1495-0C7734B41ABD}"/>
              </a:ext>
            </a:extLst>
          </p:cNvPr>
          <p:cNvSpPr/>
          <p:nvPr/>
        </p:nvSpPr>
        <p:spPr>
          <a:xfrm>
            <a:off x="6312494" y="4657101"/>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C</a:t>
            </a:r>
          </a:p>
        </p:txBody>
      </p:sp>
      <p:sp>
        <p:nvSpPr>
          <p:cNvPr id="3" name="Arrow: Right 2">
            <a:extLst>
              <a:ext uri="{FF2B5EF4-FFF2-40B4-BE49-F238E27FC236}">
                <a16:creationId xmlns:a16="http://schemas.microsoft.com/office/drawing/2014/main" id="{C9205061-6B1F-78FD-B2E9-34C9A08C3512}"/>
              </a:ext>
            </a:extLst>
          </p:cNvPr>
          <p:cNvSpPr/>
          <p:nvPr/>
        </p:nvSpPr>
        <p:spPr>
          <a:xfrm rot="19978399" flipH="1">
            <a:off x="6136936" y="3680213"/>
            <a:ext cx="1026123" cy="426780"/>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Get</a:t>
            </a:r>
          </a:p>
        </p:txBody>
      </p:sp>
      <p:sp>
        <p:nvSpPr>
          <p:cNvPr id="2" name="TextBox 1">
            <a:extLst>
              <a:ext uri="{FF2B5EF4-FFF2-40B4-BE49-F238E27FC236}">
                <a16:creationId xmlns:a16="http://schemas.microsoft.com/office/drawing/2014/main" id="{6CCAB626-8932-95B0-4BD1-6589F05D192C}"/>
              </a:ext>
            </a:extLst>
          </p:cNvPr>
          <p:cNvSpPr txBox="1"/>
          <p:nvPr/>
        </p:nvSpPr>
        <p:spPr>
          <a:xfrm>
            <a:off x="1134231" y="455252"/>
            <a:ext cx="10122654" cy="636104"/>
          </a:xfrm>
          <a:prstGeom prst="rect">
            <a:avLst/>
          </a:prstGeom>
        </p:spPr>
        <p:txBody>
          <a:bodyPr vert="horz" lIns="0" tIns="0" rIns="0" bIns="0" rtlCol="0" anchor="ctr">
            <a:noAutofit/>
          </a:bodyPr>
          <a:lstStyle>
            <a:defPPr>
              <a:defRPr lang="en-US"/>
            </a:defPPr>
            <a:lvl1pPr>
              <a:lnSpc>
                <a:spcPct val="90000"/>
              </a:lnSpc>
              <a:spcBef>
                <a:spcPct val="0"/>
              </a:spcBef>
              <a:buNone/>
              <a:defRPr sz="4000" b="1">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a:ln>
                  <a:noFill/>
                </a:ln>
                <a:solidFill>
                  <a:srgbClr val="4472C4"/>
                </a:solidFill>
                <a:effectLst/>
                <a:uLnTx/>
                <a:uFillTx/>
                <a:latin typeface="Arial" panose="020B0604020202020204" pitchFamily="34" charset="0"/>
                <a:cs typeface="Arial" panose="020B0604020202020204" pitchFamily="34" charset="0"/>
              </a:rPr>
              <a:t>GET </a:t>
            </a:r>
            <a:r>
              <a:rPr kumimoji="0" lang="en-US" sz="3600" b="1" i="0" u="none" strike="noStrike" kern="1200" cap="none" spc="0" normalizeH="0" baseline="0" noProof="0">
                <a:ln>
                  <a:noFill/>
                </a:ln>
                <a:solidFill>
                  <a:srgbClr val="0070C0"/>
                </a:solidFill>
                <a:effectLst/>
                <a:uLnTx/>
                <a:uFillTx/>
                <a:latin typeface="Arial" panose="020B0604020202020204" pitchFamily="34" charset="0"/>
                <a:cs typeface="Arial" panose="020B0604020202020204" pitchFamily="34" charset="0"/>
              </a:rPr>
              <a:t>Application Programming Interface (</a:t>
            </a:r>
            <a:r>
              <a:rPr kumimoji="0" lang="en-GB" sz="3600" b="1" i="0" u="none" strike="noStrike" kern="1200" cap="none" spc="0" normalizeH="0" baseline="0" noProof="0">
                <a:ln>
                  <a:noFill/>
                </a:ln>
                <a:solidFill>
                  <a:srgbClr val="4472C4"/>
                </a:solidFill>
                <a:effectLst/>
                <a:uLnTx/>
                <a:uFillTx/>
                <a:latin typeface="Arial" panose="020B0604020202020204" pitchFamily="34" charset="0"/>
                <a:cs typeface="Arial" panose="020B0604020202020204" pitchFamily="34" charset="0"/>
              </a:rPr>
              <a:t>API)</a:t>
            </a:r>
          </a:p>
        </p:txBody>
      </p:sp>
    </p:spTree>
    <p:extLst>
      <p:ext uri="{BB962C8B-B14F-4D97-AF65-F5344CB8AC3E}">
        <p14:creationId xmlns:p14="http://schemas.microsoft.com/office/powerpoint/2010/main" val="2822863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DE5989-7FDF-850C-73C4-4A23F3BCFEB2}"/>
              </a:ext>
            </a:extLst>
          </p:cNvPr>
          <p:cNvSpPr txBox="1"/>
          <p:nvPr/>
        </p:nvSpPr>
        <p:spPr>
          <a:xfrm>
            <a:off x="951914" y="1965533"/>
            <a:ext cx="2752354" cy="3016665"/>
          </a:xfrm>
          <a:prstGeom prst="rect">
            <a:avLst/>
          </a:prstGeom>
          <a:solidFill>
            <a:schemeClr val="accent1"/>
          </a:solidFill>
          <a:ln w="174625" cmpd="thinThick">
            <a:solidFill>
              <a:schemeClr val="accent1"/>
            </a:solidFill>
          </a:ln>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Update API</a:t>
            </a: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Organisation B realizes there is an additional adjustment needed. The UPDATE function allows the central record to be iterated with the additional detail</a:t>
            </a:r>
          </a:p>
        </p:txBody>
      </p:sp>
      <p:pic>
        <p:nvPicPr>
          <p:cNvPr id="1026" name="Picture 2" descr="Image result for wagon wheel drawing | Wagon wheel, Wheel tattoo, Drawings">
            <a:extLst>
              <a:ext uri="{FF2B5EF4-FFF2-40B4-BE49-F238E27FC236}">
                <a16:creationId xmlns:a16="http://schemas.microsoft.com/office/drawing/2014/main" id="{6236F5EB-730C-E999-DB11-CFD16BE234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80624" y="1196921"/>
            <a:ext cx="4464159" cy="4464159"/>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C2618C3B-177A-25A4-9C7F-E6C0411745DE}"/>
              </a:ext>
            </a:extLst>
          </p:cNvPr>
          <p:cNvSpPr/>
          <p:nvPr/>
        </p:nvSpPr>
        <p:spPr>
          <a:xfrm>
            <a:off x="5520583" y="3085032"/>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A</a:t>
            </a:r>
          </a:p>
        </p:txBody>
      </p:sp>
      <p:sp>
        <p:nvSpPr>
          <p:cNvPr id="8" name="Oval 7">
            <a:extLst>
              <a:ext uri="{FF2B5EF4-FFF2-40B4-BE49-F238E27FC236}">
                <a16:creationId xmlns:a16="http://schemas.microsoft.com/office/drawing/2014/main" id="{F6814347-124D-6E81-021A-58D335348153}"/>
              </a:ext>
            </a:extLst>
          </p:cNvPr>
          <p:cNvSpPr/>
          <p:nvPr/>
        </p:nvSpPr>
        <p:spPr>
          <a:xfrm>
            <a:off x="7037462" y="2934412"/>
            <a:ext cx="950482" cy="9891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Calibri" panose="020F0502020204030204"/>
                <a:ea typeface="+mn-ea"/>
                <a:cs typeface="+mn-cs"/>
              </a:rPr>
              <a:t>Spine</a:t>
            </a:r>
          </a:p>
        </p:txBody>
      </p:sp>
      <p:sp>
        <p:nvSpPr>
          <p:cNvPr id="9" name="Oval 8">
            <a:extLst>
              <a:ext uri="{FF2B5EF4-FFF2-40B4-BE49-F238E27FC236}">
                <a16:creationId xmlns:a16="http://schemas.microsoft.com/office/drawing/2014/main" id="{2C043985-8A3F-4EE8-C866-2F2925CBECC6}"/>
              </a:ext>
            </a:extLst>
          </p:cNvPr>
          <p:cNvSpPr/>
          <p:nvPr/>
        </p:nvSpPr>
        <p:spPr>
          <a:xfrm>
            <a:off x="5698621" y="3983407"/>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B</a:t>
            </a:r>
          </a:p>
        </p:txBody>
      </p:sp>
      <p:sp>
        <p:nvSpPr>
          <p:cNvPr id="10" name="Oval 9">
            <a:extLst>
              <a:ext uri="{FF2B5EF4-FFF2-40B4-BE49-F238E27FC236}">
                <a16:creationId xmlns:a16="http://schemas.microsoft.com/office/drawing/2014/main" id="{70BF7967-4595-E237-1495-0C7734B41ABD}"/>
              </a:ext>
            </a:extLst>
          </p:cNvPr>
          <p:cNvSpPr/>
          <p:nvPr/>
        </p:nvSpPr>
        <p:spPr>
          <a:xfrm>
            <a:off x="6312494" y="4657101"/>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C</a:t>
            </a:r>
          </a:p>
        </p:txBody>
      </p:sp>
      <p:sp>
        <p:nvSpPr>
          <p:cNvPr id="3" name="Arrow: Right 2">
            <a:extLst>
              <a:ext uri="{FF2B5EF4-FFF2-40B4-BE49-F238E27FC236}">
                <a16:creationId xmlns:a16="http://schemas.microsoft.com/office/drawing/2014/main" id="{C9205061-6B1F-78FD-B2E9-34C9A08C3512}"/>
              </a:ext>
            </a:extLst>
          </p:cNvPr>
          <p:cNvSpPr/>
          <p:nvPr/>
        </p:nvSpPr>
        <p:spPr>
          <a:xfrm rot="19978399" flipH="1">
            <a:off x="6013287" y="3555513"/>
            <a:ext cx="1026123" cy="426780"/>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Get</a:t>
            </a:r>
          </a:p>
        </p:txBody>
      </p:sp>
      <p:sp>
        <p:nvSpPr>
          <p:cNvPr id="2" name="Arrow: Right 1">
            <a:extLst>
              <a:ext uri="{FF2B5EF4-FFF2-40B4-BE49-F238E27FC236}">
                <a16:creationId xmlns:a16="http://schemas.microsoft.com/office/drawing/2014/main" id="{64EF442D-8604-5322-56E3-A767B6972179}"/>
              </a:ext>
            </a:extLst>
          </p:cNvPr>
          <p:cNvSpPr/>
          <p:nvPr/>
        </p:nvSpPr>
        <p:spPr>
          <a:xfrm rot="19730570">
            <a:off x="6177263" y="3763215"/>
            <a:ext cx="1042587" cy="486020"/>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UPDATE</a:t>
            </a:r>
          </a:p>
        </p:txBody>
      </p:sp>
      <p:sp>
        <p:nvSpPr>
          <p:cNvPr id="4" name="TextBox 3">
            <a:extLst>
              <a:ext uri="{FF2B5EF4-FFF2-40B4-BE49-F238E27FC236}">
                <a16:creationId xmlns:a16="http://schemas.microsoft.com/office/drawing/2014/main" id="{72B520C9-363A-D93C-4429-7B276F2A677F}"/>
              </a:ext>
            </a:extLst>
          </p:cNvPr>
          <p:cNvSpPr txBox="1"/>
          <p:nvPr/>
        </p:nvSpPr>
        <p:spPr>
          <a:xfrm>
            <a:off x="1510748" y="437322"/>
            <a:ext cx="9666238" cy="636104"/>
          </a:xfrm>
          <a:prstGeom prst="rect">
            <a:avLst/>
          </a:prstGeom>
        </p:spPr>
        <p:txBody>
          <a:bodyPr vert="horz" lIns="0" tIns="0" rIns="0" bIns="0" rtlCol="0" anchor="ctr">
            <a:noAutofit/>
          </a:bodyPr>
          <a:lstStyle>
            <a:defPPr>
              <a:defRPr lang="en-US"/>
            </a:defPPr>
            <a:lvl1pPr>
              <a:lnSpc>
                <a:spcPct val="90000"/>
              </a:lnSpc>
              <a:spcBef>
                <a:spcPct val="0"/>
              </a:spcBef>
              <a:buNone/>
              <a:defRPr sz="4000" b="1">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a:ln>
                  <a:noFill/>
                </a:ln>
                <a:solidFill>
                  <a:srgbClr val="4472C4"/>
                </a:solidFill>
                <a:effectLst/>
                <a:uLnTx/>
                <a:uFillTx/>
                <a:latin typeface="Arial" panose="020B0604020202020204" pitchFamily="34" charset="0"/>
                <a:cs typeface="Arial" panose="020B0604020202020204" pitchFamily="34" charset="0"/>
              </a:rPr>
              <a:t>Update </a:t>
            </a:r>
            <a:r>
              <a:rPr kumimoji="0" lang="en-US" sz="3600" b="1" i="0" u="none" strike="noStrike" kern="1200" cap="none" spc="0" normalizeH="0" baseline="0" noProof="0">
                <a:ln>
                  <a:noFill/>
                </a:ln>
                <a:solidFill>
                  <a:srgbClr val="0070C0"/>
                </a:solidFill>
                <a:effectLst/>
                <a:uLnTx/>
                <a:uFillTx/>
                <a:latin typeface="Arial" panose="020B0604020202020204" pitchFamily="34" charset="0"/>
                <a:cs typeface="Arial" panose="020B0604020202020204" pitchFamily="34" charset="0"/>
              </a:rPr>
              <a:t>Application Programming Interface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srgbClr val="0070C0"/>
                </a:solidFill>
                <a:effectLst/>
                <a:uLnTx/>
                <a:uFillTx/>
                <a:latin typeface="Arial" panose="020B0604020202020204" pitchFamily="34" charset="0"/>
                <a:cs typeface="Arial" panose="020B0604020202020204" pitchFamily="34" charset="0"/>
              </a:rPr>
              <a:t>(</a:t>
            </a:r>
            <a:r>
              <a:rPr kumimoji="0" lang="en-GB" sz="3600" b="1" i="0" u="none" strike="noStrike" kern="1200" cap="none" spc="0" normalizeH="0" baseline="0" noProof="0">
                <a:ln>
                  <a:noFill/>
                </a:ln>
                <a:solidFill>
                  <a:srgbClr val="4472C4"/>
                </a:solidFill>
                <a:effectLst/>
                <a:uLnTx/>
                <a:uFillTx/>
                <a:latin typeface="Arial" panose="020B0604020202020204" pitchFamily="34" charset="0"/>
                <a:cs typeface="Arial" panose="020B0604020202020204" pitchFamily="34" charset="0"/>
              </a:rPr>
              <a:t>API)</a:t>
            </a:r>
          </a:p>
        </p:txBody>
      </p:sp>
    </p:spTree>
    <p:extLst>
      <p:ext uri="{BB962C8B-B14F-4D97-AF65-F5344CB8AC3E}">
        <p14:creationId xmlns:p14="http://schemas.microsoft.com/office/powerpoint/2010/main" val="2617432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DE5989-7FDF-850C-73C4-4A23F3BCFEB2}"/>
              </a:ext>
            </a:extLst>
          </p:cNvPr>
          <p:cNvSpPr txBox="1"/>
          <p:nvPr/>
        </p:nvSpPr>
        <p:spPr>
          <a:xfrm>
            <a:off x="951914" y="1965533"/>
            <a:ext cx="2752354" cy="3016665"/>
          </a:xfrm>
          <a:prstGeom prst="rect">
            <a:avLst/>
          </a:prstGeom>
          <a:solidFill>
            <a:schemeClr val="accent1"/>
          </a:solidFill>
          <a:ln w="174625" cmpd="thinThick">
            <a:solidFill>
              <a:schemeClr val="accent1"/>
            </a:solidFill>
          </a:ln>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Summary</a:t>
            </a: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a:ln>
                  <a:noFill/>
                </a:ln>
                <a:solidFill>
                  <a:srgbClr val="FFFFFF"/>
                </a:solidFill>
                <a:effectLst/>
                <a:uLnTx/>
                <a:uFillTx/>
                <a:latin typeface="Calibri Light" panose="020F0302020204030204"/>
                <a:ea typeface="+mn-ea"/>
                <a:cs typeface="+mn-cs"/>
              </a:rPr>
              <a:t>Organisation C now using the GET API will get the adjustments recorded by orgs A &amp; B</a:t>
            </a:r>
          </a:p>
        </p:txBody>
      </p:sp>
      <p:pic>
        <p:nvPicPr>
          <p:cNvPr id="1026" name="Picture 2" descr="Image result for wagon wheel drawing | Wagon wheel, Wheel tattoo, Drawings">
            <a:extLst>
              <a:ext uri="{FF2B5EF4-FFF2-40B4-BE49-F238E27FC236}">
                <a16:creationId xmlns:a16="http://schemas.microsoft.com/office/drawing/2014/main" id="{6236F5EB-730C-E999-DB11-CFD16BE234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80624" y="1196921"/>
            <a:ext cx="4464159" cy="4464159"/>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C2618C3B-177A-25A4-9C7F-E6C0411745DE}"/>
              </a:ext>
            </a:extLst>
          </p:cNvPr>
          <p:cNvSpPr/>
          <p:nvPr/>
        </p:nvSpPr>
        <p:spPr>
          <a:xfrm>
            <a:off x="5520583" y="3085032"/>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A</a:t>
            </a:r>
          </a:p>
        </p:txBody>
      </p:sp>
      <p:sp>
        <p:nvSpPr>
          <p:cNvPr id="8" name="Oval 7">
            <a:extLst>
              <a:ext uri="{FF2B5EF4-FFF2-40B4-BE49-F238E27FC236}">
                <a16:creationId xmlns:a16="http://schemas.microsoft.com/office/drawing/2014/main" id="{F6814347-124D-6E81-021A-58D335348153}"/>
              </a:ext>
            </a:extLst>
          </p:cNvPr>
          <p:cNvSpPr/>
          <p:nvPr/>
        </p:nvSpPr>
        <p:spPr>
          <a:xfrm>
            <a:off x="7037462" y="2934412"/>
            <a:ext cx="950482" cy="9891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Calibri" panose="020F0502020204030204"/>
                <a:ea typeface="+mn-ea"/>
                <a:cs typeface="+mn-cs"/>
              </a:rPr>
              <a:t>Spine</a:t>
            </a:r>
          </a:p>
        </p:txBody>
      </p:sp>
      <p:sp>
        <p:nvSpPr>
          <p:cNvPr id="9" name="Oval 8">
            <a:extLst>
              <a:ext uri="{FF2B5EF4-FFF2-40B4-BE49-F238E27FC236}">
                <a16:creationId xmlns:a16="http://schemas.microsoft.com/office/drawing/2014/main" id="{2C043985-8A3F-4EE8-C866-2F2925CBECC6}"/>
              </a:ext>
            </a:extLst>
          </p:cNvPr>
          <p:cNvSpPr/>
          <p:nvPr/>
        </p:nvSpPr>
        <p:spPr>
          <a:xfrm>
            <a:off x="5698621" y="3983407"/>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B</a:t>
            </a:r>
          </a:p>
        </p:txBody>
      </p:sp>
      <p:sp>
        <p:nvSpPr>
          <p:cNvPr id="10" name="Oval 9">
            <a:extLst>
              <a:ext uri="{FF2B5EF4-FFF2-40B4-BE49-F238E27FC236}">
                <a16:creationId xmlns:a16="http://schemas.microsoft.com/office/drawing/2014/main" id="{70BF7967-4595-E237-1495-0C7734B41ABD}"/>
              </a:ext>
            </a:extLst>
          </p:cNvPr>
          <p:cNvSpPr/>
          <p:nvPr/>
        </p:nvSpPr>
        <p:spPr>
          <a:xfrm>
            <a:off x="6312494" y="4657101"/>
            <a:ext cx="515596" cy="5212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C</a:t>
            </a:r>
          </a:p>
        </p:txBody>
      </p:sp>
      <p:sp>
        <p:nvSpPr>
          <p:cNvPr id="3" name="Arrow: Right 2">
            <a:extLst>
              <a:ext uri="{FF2B5EF4-FFF2-40B4-BE49-F238E27FC236}">
                <a16:creationId xmlns:a16="http://schemas.microsoft.com/office/drawing/2014/main" id="{C9205061-6B1F-78FD-B2E9-34C9A08C3512}"/>
              </a:ext>
            </a:extLst>
          </p:cNvPr>
          <p:cNvSpPr/>
          <p:nvPr/>
        </p:nvSpPr>
        <p:spPr>
          <a:xfrm rot="18058292" flipH="1">
            <a:off x="6481090" y="4048374"/>
            <a:ext cx="1026123" cy="426780"/>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Get</a:t>
            </a:r>
          </a:p>
        </p:txBody>
      </p:sp>
      <p:sp>
        <p:nvSpPr>
          <p:cNvPr id="2" name="TextBox 1">
            <a:extLst>
              <a:ext uri="{FF2B5EF4-FFF2-40B4-BE49-F238E27FC236}">
                <a16:creationId xmlns:a16="http://schemas.microsoft.com/office/drawing/2014/main" id="{76DB695A-EF49-4F67-5939-B591E95594CC}"/>
              </a:ext>
            </a:extLst>
          </p:cNvPr>
          <p:cNvSpPr txBox="1"/>
          <p:nvPr/>
        </p:nvSpPr>
        <p:spPr>
          <a:xfrm>
            <a:off x="1510748" y="437322"/>
            <a:ext cx="3359426" cy="636104"/>
          </a:xfrm>
          <a:prstGeom prst="rect">
            <a:avLst/>
          </a:prstGeom>
        </p:spPr>
        <p:txBody>
          <a:bodyPr vert="horz" lIns="0" tIns="0" rIns="0" bIns="0" rtlCol="0" anchor="ctr">
            <a:normAutofit/>
          </a:bodyPr>
          <a:lstStyle>
            <a:lvl1pPr>
              <a:lnSpc>
                <a:spcPct val="90000"/>
              </a:lnSpc>
              <a:spcBef>
                <a:spcPct val="0"/>
              </a:spcBef>
              <a:buNone/>
              <a:defRPr sz="3200" b="1">
                <a:solidFill>
                  <a:srgbClr val="231F20"/>
                </a:solidFill>
                <a:latin typeface="Arial" panose="020B0604020202020204"/>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a:ln>
                  <a:noFill/>
                </a:ln>
                <a:solidFill>
                  <a:srgbClr val="4472C4"/>
                </a:solidFill>
                <a:effectLst/>
                <a:uLnTx/>
                <a:uFillTx/>
                <a:latin typeface="Arial" panose="020B0604020202020204" pitchFamily="34" charset="0"/>
                <a:cs typeface="Arial" panose="020B0604020202020204" pitchFamily="34" charset="0"/>
              </a:rPr>
              <a:t>Summary</a:t>
            </a:r>
          </a:p>
        </p:txBody>
      </p:sp>
    </p:spTree>
    <p:extLst>
      <p:ext uri="{BB962C8B-B14F-4D97-AF65-F5344CB8AC3E}">
        <p14:creationId xmlns:p14="http://schemas.microsoft.com/office/powerpoint/2010/main" val="1189610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48CDDE-81C4-6854-2F36-648A2B54CC0C}"/>
              </a:ext>
            </a:extLst>
          </p:cNvPr>
          <p:cNvSpPr>
            <a:spLocks noGrp="1"/>
          </p:cNvSpPr>
          <p:nvPr>
            <p:ph type="title" idx="4294967295"/>
          </p:nvPr>
        </p:nvSpPr>
        <p:spPr>
          <a:xfrm>
            <a:off x="1634490" y="2701222"/>
            <a:ext cx="8923020" cy="1020471"/>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spcBef>
                <a:spcPts val="1000"/>
              </a:spcBef>
            </a:pPr>
            <a:br>
              <a:rPr lang="en-GB" sz="3200" b="1">
                <a:latin typeface="+mn-lt"/>
                <a:ea typeface="+mn-ea"/>
                <a:cs typeface="+mn-cs"/>
              </a:rPr>
            </a:br>
            <a:br>
              <a:rPr lang="en-GB" sz="3200" b="1">
                <a:latin typeface="+mn-lt"/>
                <a:ea typeface="+mn-ea"/>
                <a:cs typeface="+mn-cs"/>
              </a:rPr>
            </a:br>
            <a:br>
              <a:rPr lang="en-GB" sz="3200" b="1">
                <a:latin typeface="+mn-lt"/>
                <a:ea typeface="+mn-ea"/>
                <a:cs typeface="+mn-cs"/>
              </a:rPr>
            </a:br>
            <a:br>
              <a:rPr lang="en-GB" sz="3200" b="1">
                <a:latin typeface="+mn-lt"/>
                <a:ea typeface="+mn-ea"/>
                <a:cs typeface="+mn-cs"/>
              </a:rPr>
            </a:br>
            <a:br>
              <a:rPr lang="en-GB" sz="3200" b="1">
                <a:latin typeface="+mn-lt"/>
                <a:ea typeface="+mn-ea"/>
                <a:cs typeface="+mn-cs"/>
              </a:rPr>
            </a:br>
            <a:br>
              <a:rPr lang="en-GB" sz="3200" b="1">
                <a:latin typeface="+mn-lt"/>
                <a:ea typeface="+mn-ea"/>
                <a:cs typeface="+mn-cs"/>
              </a:rPr>
            </a:br>
            <a:endParaRPr lang="en-GB" sz="3200" b="1">
              <a:latin typeface="+mn-lt"/>
              <a:ea typeface="+mn-ea"/>
              <a:cs typeface="+mn-cs"/>
            </a:endParaRPr>
          </a:p>
        </p:txBody>
      </p:sp>
      <p:sp>
        <p:nvSpPr>
          <p:cNvPr id="6" name="TextBox 5">
            <a:extLst>
              <a:ext uri="{FF2B5EF4-FFF2-40B4-BE49-F238E27FC236}">
                <a16:creationId xmlns:a16="http://schemas.microsoft.com/office/drawing/2014/main" id="{1E00EC10-08CB-42C2-14D7-19AD25ABA770}"/>
              </a:ext>
            </a:extLst>
          </p:cNvPr>
          <p:cNvSpPr txBox="1"/>
          <p:nvPr/>
        </p:nvSpPr>
        <p:spPr>
          <a:xfrm>
            <a:off x="1087975" y="3143416"/>
            <a:ext cx="7374030" cy="1015663"/>
          </a:xfrm>
          <a:prstGeom prst="rect">
            <a:avLst/>
          </a:prstGeom>
          <a:noFill/>
        </p:spPr>
        <p:txBody>
          <a:bodyPr wrap="square">
            <a:spAutoFit/>
          </a:bodyPr>
          <a:lstStyle/>
          <a:p>
            <a:pPr algn="l" defTabSz="914400" rtl="0" eaLnBrk="1" fontAlgn="base" latinLnBrk="0" hangingPunct="1"/>
            <a:r>
              <a:rPr lang="en-GB" sz="3600" b="1" i="0" kern="1200" dirty="0">
                <a:solidFill>
                  <a:schemeClr val="tx1"/>
                </a:solidFill>
                <a:effectLst/>
                <a:latin typeface="Arial" panose="020B0604020202020204" pitchFamily="34" charset="0"/>
                <a:ea typeface="+mn-ea"/>
                <a:cs typeface="Arial" panose="020B0604020202020204" pitchFamily="34" charset="0"/>
              </a:rPr>
              <a:t>Information Standard </a:t>
            </a:r>
            <a:r>
              <a:rPr lang="en-GB" sz="3600" b="1" dirty="0">
                <a:latin typeface="Arial" panose="020B0604020202020204" pitchFamily="34" charset="0"/>
                <a:cs typeface="Arial" panose="020B0604020202020204" pitchFamily="34" charset="0"/>
              </a:rPr>
              <a:t>N</a:t>
            </a:r>
            <a:r>
              <a:rPr lang="en-GB" sz="3600" b="1" i="0" kern="1200" dirty="0">
                <a:solidFill>
                  <a:schemeClr val="tx1"/>
                </a:solidFill>
                <a:effectLst/>
                <a:latin typeface="Arial" panose="020B0604020202020204" pitchFamily="34" charset="0"/>
                <a:ea typeface="+mn-ea"/>
                <a:cs typeface="Arial" panose="020B0604020202020204" pitchFamily="34" charset="0"/>
              </a:rPr>
              <a:t>otice  </a:t>
            </a:r>
          </a:p>
          <a:p>
            <a:endParaRPr lang="en-GB" sz="2400" dirty="0"/>
          </a:p>
        </p:txBody>
      </p:sp>
    </p:spTree>
    <p:extLst>
      <p:ext uri="{BB962C8B-B14F-4D97-AF65-F5344CB8AC3E}">
        <p14:creationId xmlns:p14="http://schemas.microsoft.com/office/powerpoint/2010/main" val="1894962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86E54-0D9C-4225-9507-A04AA0E4D713}"/>
              </a:ext>
            </a:extLst>
          </p:cNvPr>
          <p:cNvSpPr>
            <a:spLocks noGrp="1"/>
          </p:cNvSpPr>
          <p:nvPr>
            <p:ph type="title"/>
          </p:nvPr>
        </p:nvSpPr>
        <p:spPr>
          <a:xfrm>
            <a:off x="838200" y="143057"/>
            <a:ext cx="10515600" cy="760458"/>
          </a:xfrm>
        </p:spPr>
        <p:txBody>
          <a:bodyPr>
            <a:noAutofit/>
          </a:bodyPr>
          <a:lstStyle/>
          <a:p>
            <a:r>
              <a:rPr lang="en-GB" sz="2800" b="1">
                <a:solidFill>
                  <a:schemeClr val="accent1"/>
                </a:solidFill>
              </a:rPr>
              <a:t>Reasonable Adjustment Digital Flag (RADF) Information Standards Notice (ISN): Summary</a:t>
            </a:r>
          </a:p>
        </p:txBody>
      </p:sp>
      <p:sp>
        <p:nvSpPr>
          <p:cNvPr id="3" name="Content Placeholder 2">
            <a:extLst>
              <a:ext uri="{FF2B5EF4-FFF2-40B4-BE49-F238E27FC236}">
                <a16:creationId xmlns:a16="http://schemas.microsoft.com/office/drawing/2014/main" id="{512EF270-DB74-0D90-B673-4F2C67ADF60A}"/>
              </a:ext>
            </a:extLst>
          </p:cNvPr>
          <p:cNvSpPr>
            <a:spLocks noGrp="1"/>
          </p:cNvSpPr>
          <p:nvPr>
            <p:ph idx="1"/>
          </p:nvPr>
        </p:nvSpPr>
        <p:spPr>
          <a:xfrm>
            <a:off x="423879" y="1011211"/>
            <a:ext cx="11344242" cy="5622709"/>
          </a:xfrm>
        </p:spPr>
        <p:txBody>
          <a:bodyPr>
            <a:normAutofit/>
          </a:bodyPr>
          <a:lstStyle/>
          <a:p>
            <a:pPr marL="0" indent="0">
              <a:buNone/>
            </a:pPr>
            <a:r>
              <a:rPr lang="en-GB" sz="1200" b="1"/>
              <a:t>What is an ISN?</a:t>
            </a:r>
          </a:p>
          <a:p>
            <a:pPr marL="0" indent="0">
              <a:buNone/>
            </a:pPr>
            <a:r>
              <a:rPr lang="en-GB" sz="1200"/>
              <a:t>Information standards are rules which tell people how they should share and organise information. For example, standards may specify which format and structure should be used when exchanging data, so that the information can be used and understood more easily. Information Standards Notices (ISNs) are published to announce new or changes to information standards. ISNs include details about the standard, when the standard will be implemented, whether it is mandated or voluntary, the legal or contractual basis upon which the data are being requested and details of key contacts.</a:t>
            </a:r>
          </a:p>
          <a:p>
            <a:pPr marL="0" indent="0">
              <a:buNone/>
            </a:pPr>
            <a:r>
              <a:rPr lang="en-GB" sz="1200" b="1"/>
              <a:t>What does the Reasonable Adjustment Digital Flag Information Standard mandate? </a:t>
            </a:r>
          </a:p>
          <a:p>
            <a:pPr marL="0" indent="0">
              <a:buNone/>
            </a:pPr>
            <a:r>
              <a:rPr lang="en-GB" sz="1200"/>
              <a:t>Under the Equality Act 2010, organisations have a legal responsibility to make reasonable adjustments to their provision, so that people with disabilities can access their services as easily as people who do not have disabilities. </a:t>
            </a:r>
          </a:p>
          <a:p>
            <a:pPr marL="0" indent="0">
              <a:buNone/>
            </a:pPr>
            <a:r>
              <a:rPr lang="en-GB" sz="1200"/>
              <a:t>The Reasonable Adjustment Digital Flag (RADF) has been built by NHS England in the NHS Spine and aims to ensure that health and care professionals can record, share, and view and review details of the reasonable adjustments that an individual needs. The flag may also include details of a person’s significant impairments and underlying conditions, on an optional basis. </a:t>
            </a:r>
          </a:p>
          <a:p>
            <a:pPr marL="0" indent="0">
              <a:buNone/>
            </a:pPr>
            <a:r>
              <a:rPr lang="en-GB" sz="1200" b="1"/>
              <a:t>Aims of the flag:</a:t>
            </a:r>
          </a:p>
          <a:p>
            <a:pPr marL="0" indent="0">
              <a:buNone/>
            </a:pPr>
            <a:r>
              <a:rPr lang="en-GB" sz="1200"/>
              <a:t>• Clearly identify patients who need reasonable adjustments when accessing services. </a:t>
            </a:r>
          </a:p>
          <a:p>
            <a:pPr marL="0" indent="0">
              <a:buNone/>
            </a:pPr>
            <a:r>
              <a:rPr lang="en-GB" sz="1200"/>
              <a:t>• Identify patients with impairments, including learning disability or autism, and other significant impairments.</a:t>
            </a:r>
          </a:p>
          <a:p>
            <a:pPr marL="0" indent="0">
              <a:buNone/>
            </a:pPr>
            <a:r>
              <a:rPr lang="en-GB" sz="1200"/>
              <a:t>• Identify and share the adjustments needed to ensure that an episode of care can proceed positively for that person. </a:t>
            </a:r>
          </a:p>
          <a:p>
            <a:pPr marL="0" indent="0">
              <a:buNone/>
            </a:pPr>
            <a:r>
              <a:rPr lang="en-GB" sz="1200"/>
              <a:t>• Ensure that the information is presented consistently and is accessible wherever and whenever patients seek care. </a:t>
            </a:r>
          </a:p>
          <a:p>
            <a:pPr marL="0" indent="0">
              <a:buNone/>
            </a:pPr>
            <a:r>
              <a:rPr lang="en-GB" sz="1200"/>
              <a:t>• Promote tailored and personalised care by identifying and updating reasonable adjustments, shared via the reasonable adjustment digital flag, in conjunction with the wishes of patients and carers. </a:t>
            </a:r>
          </a:p>
          <a:p>
            <a:pPr marL="0" indent="0">
              <a:buNone/>
            </a:pPr>
            <a:r>
              <a:rPr lang="en-GB" sz="1200" b="1"/>
              <a:t>What does this mean for organisations? </a:t>
            </a:r>
          </a:p>
          <a:p>
            <a:pPr marL="0" indent="0">
              <a:buNone/>
            </a:pPr>
            <a:r>
              <a:rPr lang="en-GB" sz="1200"/>
              <a:t>The Reasonable Adjustment Digital Flag (RADF) ISN applies to all health and publicly funded social care. It applies across the NHS and independent providers, social care (as providers) as well as independent contractors such as GPs and dentists. It also impacts all health and care IT system suppliers. Commissioners need to be mindful of these requirements in their contracts to ensure they enable and promote the Standard’s requirements. The ISN sets out the dates by which organisations must implement the RADF ISN (please see key dates below). Typically, GPs will create reasonable adjustment flags, but they can also be created by a range of health and care professionals such as nurses and therapists from learning disability teams, and it is expected that it will be everyone’s responsibility to view and create reasonable adjustment digital flags where appropriate.</a:t>
            </a:r>
          </a:p>
        </p:txBody>
      </p:sp>
    </p:spTree>
    <p:extLst>
      <p:ext uri="{BB962C8B-B14F-4D97-AF65-F5344CB8AC3E}">
        <p14:creationId xmlns:p14="http://schemas.microsoft.com/office/powerpoint/2010/main" val="624965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0D3283-2A98-9F40-0EB1-CC61000EDCBD}"/>
              </a:ext>
            </a:extLst>
          </p:cNvPr>
          <p:cNvSpPr>
            <a:spLocks noGrp="1"/>
          </p:cNvSpPr>
          <p:nvPr>
            <p:ph idx="1"/>
          </p:nvPr>
        </p:nvSpPr>
        <p:spPr/>
        <p:txBody>
          <a:bodyPr vert="horz" lIns="91440" tIns="45720" rIns="91440" bIns="45720" rtlCol="0" anchor="t">
            <a:normAutofit fontScale="55000" lnSpcReduction="20000"/>
          </a:bodyPr>
          <a:lstStyle/>
          <a:p>
            <a:pPr marL="0" indent="0">
              <a:buNone/>
            </a:pPr>
            <a:r>
              <a:rPr lang="en-GB" b="1"/>
              <a:t>Phase one – local first </a:t>
            </a:r>
          </a:p>
          <a:p>
            <a:pPr marL="0" indent="0">
              <a:buNone/>
            </a:pPr>
            <a:r>
              <a:rPr lang="en-GB"/>
              <a:t>Requires organisations to identify those that may need reasonable adjustments and then to complete a six-step process, as set out below, using defined &amp; specified codes, in their own setting. </a:t>
            </a:r>
          </a:p>
          <a:p>
            <a:pPr marL="0" indent="0">
              <a:buNone/>
            </a:pPr>
            <a:r>
              <a:rPr lang="en-GB" b="1"/>
              <a:t>Phase two – national </a:t>
            </a:r>
          </a:p>
          <a:p>
            <a:pPr marL="0" indent="0">
              <a:buNone/>
            </a:pPr>
            <a:r>
              <a:rPr lang="en-GB"/>
              <a:t>The Fast Healthcare Interoperability Resources Application Programming Interface - FHIR API - is currently being tested. This will enable information and data to be passed effectively between each organisation’s own clinical IT systems and the Reasonable Adjustment Digital Flag on the NHS Spine, thus sharing locally recorded information between different organisations. The Flag can also be accessed directly via the National Care Record Service (NCRS) portal. Information can be both received and uploaded by each organisation, ensuring that the information held is relevant, up to date and best meets the needs of the disabled person.</a:t>
            </a:r>
          </a:p>
          <a:p>
            <a:pPr marL="0" indent="0">
              <a:buNone/>
            </a:pPr>
            <a:r>
              <a:rPr lang="en-GB" b="1"/>
              <a:t>Key dates</a:t>
            </a:r>
          </a:p>
          <a:p>
            <a:r>
              <a:rPr lang="en-GB"/>
              <a:t>RADF ISN Implementation date: 12 September 2023</a:t>
            </a:r>
          </a:p>
          <a:p>
            <a:r>
              <a:rPr lang="en-GB"/>
              <a:t>Organisations must conform to phase 1 requirements by: 31 March 2024</a:t>
            </a:r>
          </a:p>
          <a:p>
            <a:r>
              <a:rPr lang="en-GB"/>
              <a:t>Organisations must conform to full conformance (phase 2) by: 30 June 2024</a:t>
            </a:r>
          </a:p>
          <a:p>
            <a:r>
              <a:rPr lang="en-GB"/>
              <a:t>Post implementation review date: 30 June 2025</a:t>
            </a:r>
          </a:p>
          <a:p>
            <a:pPr marL="0" indent="0">
              <a:buNone/>
            </a:pPr>
            <a:r>
              <a:rPr lang="en-GB" b="1"/>
              <a:t>Useful links </a:t>
            </a:r>
          </a:p>
          <a:p>
            <a:pPr marL="0" indent="0">
              <a:buNone/>
            </a:pPr>
            <a:r>
              <a:rPr lang="en-GB">
                <a:hlinkClick r:id="rId2"/>
              </a:rPr>
              <a:t>Information Standards Notices - NHS Digital</a:t>
            </a:r>
            <a:endParaRPr lang="en-GB"/>
          </a:p>
          <a:p>
            <a:pPr marL="0" indent="0">
              <a:buNone/>
            </a:pPr>
            <a:r>
              <a:rPr lang="en-GB">
                <a:hlinkClick r:id="rId3"/>
              </a:rPr>
              <a:t>https://digital.nhs.uk/binaries/content/assets/website-assets/isce/4019/4019772020isn.pdf</a:t>
            </a:r>
            <a:r>
              <a:rPr lang="en-GB"/>
              <a:t> </a:t>
            </a:r>
          </a:p>
          <a:p>
            <a:pPr marL="0" indent="0">
              <a:buNone/>
            </a:pPr>
            <a:endParaRPr lang="en-GB" b="1">
              <a:ea typeface="Calibri"/>
              <a:cs typeface="Calibri"/>
            </a:endParaRPr>
          </a:p>
        </p:txBody>
      </p:sp>
      <p:sp>
        <p:nvSpPr>
          <p:cNvPr id="4" name="Title 1">
            <a:extLst>
              <a:ext uri="{FF2B5EF4-FFF2-40B4-BE49-F238E27FC236}">
                <a16:creationId xmlns:a16="http://schemas.microsoft.com/office/drawing/2014/main" id="{85146EAA-2C3F-401A-A9EE-18881CCC5EA7}"/>
              </a:ext>
            </a:extLst>
          </p:cNvPr>
          <p:cNvSpPr>
            <a:spLocks noGrp="1"/>
          </p:cNvSpPr>
          <p:nvPr>
            <p:ph type="title"/>
          </p:nvPr>
        </p:nvSpPr>
        <p:spPr>
          <a:xfrm>
            <a:off x="838200" y="365125"/>
            <a:ext cx="10515600" cy="1325563"/>
          </a:xfrm>
        </p:spPr>
        <p:txBody>
          <a:bodyPr>
            <a:noAutofit/>
          </a:bodyPr>
          <a:lstStyle/>
          <a:p>
            <a:r>
              <a:rPr lang="en-GB" sz="3600" b="1">
                <a:solidFill>
                  <a:schemeClr val="accent1"/>
                </a:solidFill>
              </a:rPr>
              <a:t>Reasonable Adjustment Digital Flag (RADF) Information Standards Notice (ISN): Summary</a:t>
            </a:r>
          </a:p>
        </p:txBody>
      </p:sp>
    </p:spTree>
    <p:extLst>
      <p:ext uri="{BB962C8B-B14F-4D97-AF65-F5344CB8AC3E}">
        <p14:creationId xmlns:p14="http://schemas.microsoft.com/office/powerpoint/2010/main" val="255277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48CDDE-81C4-6854-2F36-648A2B54CC0C}"/>
              </a:ext>
            </a:extLst>
          </p:cNvPr>
          <p:cNvSpPr>
            <a:spLocks noGrp="1"/>
          </p:cNvSpPr>
          <p:nvPr>
            <p:ph type="title" idx="4294967295"/>
          </p:nvPr>
        </p:nvSpPr>
        <p:spPr>
          <a:xfrm>
            <a:off x="1634490" y="2701222"/>
            <a:ext cx="8923020" cy="1020471"/>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spcBef>
                <a:spcPts val="1000"/>
              </a:spcBef>
            </a:pPr>
            <a:br>
              <a:rPr lang="en-GB" sz="3200" b="1">
                <a:latin typeface="+mn-lt"/>
                <a:ea typeface="+mn-ea"/>
                <a:cs typeface="+mn-cs"/>
              </a:rPr>
            </a:br>
            <a:br>
              <a:rPr lang="en-GB" sz="3200" b="1">
                <a:latin typeface="+mn-lt"/>
                <a:ea typeface="+mn-ea"/>
                <a:cs typeface="+mn-cs"/>
              </a:rPr>
            </a:br>
            <a:br>
              <a:rPr lang="en-GB" sz="3200" b="1">
                <a:latin typeface="+mn-lt"/>
                <a:ea typeface="+mn-ea"/>
                <a:cs typeface="+mn-cs"/>
              </a:rPr>
            </a:br>
            <a:br>
              <a:rPr lang="en-GB" sz="3200" b="1">
                <a:latin typeface="+mn-lt"/>
                <a:ea typeface="+mn-ea"/>
                <a:cs typeface="+mn-cs"/>
              </a:rPr>
            </a:br>
            <a:br>
              <a:rPr lang="en-GB" sz="3200" b="1">
                <a:latin typeface="+mn-lt"/>
                <a:ea typeface="+mn-ea"/>
                <a:cs typeface="+mn-cs"/>
              </a:rPr>
            </a:br>
            <a:br>
              <a:rPr lang="en-GB" sz="3200" b="1">
                <a:latin typeface="+mn-lt"/>
                <a:ea typeface="+mn-ea"/>
                <a:cs typeface="+mn-cs"/>
              </a:rPr>
            </a:br>
            <a:endParaRPr lang="en-GB" sz="3200" b="1">
              <a:latin typeface="+mn-lt"/>
              <a:ea typeface="+mn-ea"/>
              <a:cs typeface="+mn-cs"/>
            </a:endParaRPr>
          </a:p>
        </p:txBody>
      </p:sp>
      <p:sp>
        <p:nvSpPr>
          <p:cNvPr id="6" name="TextBox 5">
            <a:extLst>
              <a:ext uri="{FF2B5EF4-FFF2-40B4-BE49-F238E27FC236}">
                <a16:creationId xmlns:a16="http://schemas.microsoft.com/office/drawing/2014/main" id="{1E00EC10-08CB-42C2-14D7-19AD25ABA770}"/>
              </a:ext>
            </a:extLst>
          </p:cNvPr>
          <p:cNvSpPr txBox="1"/>
          <p:nvPr/>
        </p:nvSpPr>
        <p:spPr>
          <a:xfrm>
            <a:off x="1087975" y="3143416"/>
            <a:ext cx="7374030" cy="1015663"/>
          </a:xfrm>
          <a:prstGeom prst="rect">
            <a:avLst/>
          </a:prstGeom>
          <a:noFill/>
        </p:spPr>
        <p:txBody>
          <a:bodyPr wrap="square">
            <a:spAutoFit/>
          </a:bodyPr>
          <a:lstStyle/>
          <a:p>
            <a:pPr algn="l" defTabSz="914400" rtl="0" eaLnBrk="1" fontAlgn="base" latinLnBrk="0" hangingPunct="1"/>
            <a:r>
              <a:rPr lang="en-GB" sz="3600" b="1" i="0" kern="1200" dirty="0">
                <a:solidFill>
                  <a:schemeClr val="tx1"/>
                </a:solidFill>
                <a:effectLst/>
                <a:latin typeface="Arial" panose="020B0604020202020204" pitchFamily="34" charset="0"/>
                <a:ea typeface="+mn-ea"/>
                <a:cs typeface="Arial" panose="020B0604020202020204" pitchFamily="34" charset="0"/>
              </a:rPr>
              <a:t>Reasonable Adjustment</a:t>
            </a:r>
          </a:p>
          <a:p>
            <a:endParaRPr lang="en-GB" sz="2400" dirty="0"/>
          </a:p>
        </p:txBody>
      </p:sp>
    </p:spTree>
    <p:extLst>
      <p:ext uri="{BB962C8B-B14F-4D97-AF65-F5344CB8AC3E}">
        <p14:creationId xmlns:p14="http://schemas.microsoft.com/office/powerpoint/2010/main" val="450052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2491-C911-8DDD-411F-D14EBF2C0788}"/>
              </a:ext>
            </a:extLst>
          </p:cNvPr>
          <p:cNvSpPr>
            <a:spLocks noGrp="1"/>
          </p:cNvSpPr>
          <p:nvPr>
            <p:ph type="title"/>
          </p:nvPr>
        </p:nvSpPr>
        <p:spPr>
          <a:xfrm>
            <a:off x="775251" y="971245"/>
            <a:ext cx="10641498" cy="611649"/>
          </a:xfrm>
        </p:spPr>
        <p:txBody>
          <a:bodyPr/>
          <a:lstStyle/>
          <a:p>
            <a:r>
              <a:rPr lang="en-GB" dirty="0"/>
              <a:t>Identify who might need Reasonable Adjustments</a:t>
            </a:r>
          </a:p>
        </p:txBody>
      </p:sp>
      <p:sp>
        <p:nvSpPr>
          <p:cNvPr id="3" name="Content Placeholder 2">
            <a:extLst>
              <a:ext uri="{FF2B5EF4-FFF2-40B4-BE49-F238E27FC236}">
                <a16:creationId xmlns:a16="http://schemas.microsoft.com/office/drawing/2014/main" id="{C662FD33-61EA-1A8D-0FF0-BB00A00FCBE7}"/>
              </a:ext>
            </a:extLst>
          </p:cNvPr>
          <p:cNvSpPr>
            <a:spLocks noGrp="1"/>
          </p:cNvSpPr>
          <p:nvPr>
            <p:ph sz="quarter" idx="10"/>
          </p:nvPr>
        </p:nvSpPr>
        <p:spPr>
          <a:xfrm>
            <a:off x="815328" y="2714177"/>
            <a:ext cx="10641498" cy="611649"/>
          </a:xfrm>
        </p:spPr>
        <p:txBody>
          <a:bodyPr>
            <a:normAutofit/>
          </a:bodyPr>
          <a:lstStyle/>
          <a:p>
            <a:pPr marL="0" indent="0">
              <a:buNone/>
            </a:pPr>
            <a:r>
              <a:rPr lang="en-GB" sz="1800" dirty="0">
                <a:solidFill>
                  <a:srgbClr val="005EB8"/>
                </a:solidFill>
                <a:latin typeface="Arial"/>
                <a:cs typeface="Arial"/>
              </a:rPr>
              <a:t>A person may be entitled to Reasonable Adjustments if they have:</a:t>
            </a:r>
            <a:endParaRPr lang="en-GB" sz="1800" dirty="0"/>
          </a:p>
        </p:txBody>
      </p:sp>
      <p:sp>
        <p:nvSpPr>
          <p:cNvPr id="6" name="TextBox 5">
            <a:extLst>
              <a:ext uri="{FF2B5EF4-FFF2-40B4-BE49-F238E27FC236}">
                <a16:creationId xmlns:a16="http://schemas.microsoft.com/office/drawing/2014/main" id="{07C4BC66-93F5-516D-C931-17CBD9CFF2E3}"/>
              </a:ext>
            </a:extLst>
          </p:cNvPr>
          <p:cNvSpPr txBox="1"/>
          <p:nvPr/>
        </p:nvSpPr>
        <p:spPr>
          <a:xfrm>
            <a:off x="922735" y="3115640"/>
            <a:ext cx="3618271" cy="1754326"/>
          </a:xfrm>
          <a:prstGeom prst="rect">
            <a:avLst/>
          </a:prstGeom>
          <a:noFill/>
          <a:ln>
            <a:solidFill>
              <a:srgbClr val="FF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A physical or mental impairment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that has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substantial</a:t>
            </a:r>
            <a:r>
              <a:rPr kumimoji="0" lang="en-GB" sz="1800" b="1"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 and </a:t>
            </a:r>
            <a:r>
              <a:rPr kumimoji="0" lang="en-GB" sz="1800" b="1" i="0" u="sng"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long-term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negative effect on ability to do normal daily activities</a:t>
            </a:r>
            <a:r>
              <a:rPr kumimoji="0" lang="en-GB"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a:t>
            </a:r>
          </a:p>
        </p:txBody>
      </p:sp>
      <p:sp>
        <p:nvSpPr>
          <p:cNvPr id="8" name="TextBox 7">
            <a:extLst>
              <a:ext uri="{FF2B5EF4-FFF2-40B4-BE49-F238E27FC236}">
                <a16:creationId xmlns:a16="http://schemas.microsoft.com/office/drawing/2014/main" id="{0FFAEA10-05A5-2967-054E-628D423E3D82}"/>
              </a:ext>
            </a:extLst>
          </p:cNvPr>
          <p:cNvSpPr txBox="1"/>
          <p:nvPr/>
        </p:nvSpPr>
        <p:spPr>
          <a:xfrm>
            <a:off x="4797392" y="3301432"/>
            <a:ext cx="6863665" cy="2031325"/>
          </a:xfrm>
          <a:prstGeom prst="rect">
            <a:avLst/>
          </a:prstGeom>
          <a:noFill/>
          <a:ln>
            <a:solidFill>
              <a:srgbClr val="FF0000"/>
            </a:solidFill>
          </a:ln>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sng"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a:t>
            </a:r>
            <a:r>
              <a:rPr kumimoji="0" lang="en-GB" sz="1800" b="0" i="0" u="sng"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substantial’ </a:t>
            </a: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is more than minor, e.g., it takes much longer than it usually would to complete a daily task like getting dressed</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sng"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‘long-term’ </a:t>
            </a: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means lasted for, or will last for,12 months or more. Examples include: life-long conditions such as a learning disability, progressive conditions such as MS, physical conditions such as significant loss of hearing, sight or mobility, fluctuating conditions such as clinical depression or dementia</a:t>
            </a:r>
          </a:p>
        </p:txBody>
      </p:sp>
      <p:sp>
        <p:nvSpPr>
          <p:cNvPr id="9" name="TextBox 8">
            <a:extLst>
              <a:ext uri="{FF2B5EF4-FFF2-40B4-BE49-F238E27FC236}">
                <a16:creationId xmlns:a16="http://schemas.microsoft.com/office/drawing/2014/main" id="{F105A1DF-7239-9719-D6D7-6194282DBD5F}"/>
              </a:ext>
            </a:extLst>
          </p:cNvPr>
          <p:cNvSpPr txBox="1"/>
          <p:nvPr/>
        </p:nvSpPr>
        <p:spPr>
          <a:xfrm>
            <a:off x="815328" y="1632734"/>
            <a:ext cx="10561343"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The need for Reasonable Adjustments is based on </a:t>
            </a:r>
            <a:r>
              <a:rPr kumimoji="0" lang="en-GB" sz="1800" b="0" i="0" u="sng"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impairment</a:t>
            </a:r>
            <a:r>
              <a:rPr kumimoji="0" lang="en-GB"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 and not on diagnosis, when creating a Flag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9">
            <a:extLst>
              <a:ext uri="{FF2B5EF4-FFF2-40B4-BE49-F238E27FC236}">
                <a16:creationId xmlns:a16="http://schemas.microsoft.com/office/drawing/2014/main" id="{071CD4B4-146D-6604-426F-59E2E6B28667}"/>
              </a:ext>
            </a:extLst>
          </p:cNvPr>
          <p:cNvSpPr txBox="1"/>
          <p:nvPr/>
        </p:nvSpPr>
        <p:spPr>
          <a:xfrm>
            <a:off x="913837" y="5679591"/>
            <a:ext cx="10444480" cy="646331"/>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rPr>
              <a:t>Please note that to create a Flag, the person’s need for an adjustment must be as a result of their disability or impairment. </a:t>
            </a:r>
          </a:p>
        </p:txBody>
      </p:sp>
    </p:spTree>
    <p:extLst>
      <p:ext uri="{BB962C8B-B14F-4D97-AF65-F5344CB8AC3E}">
        <p14:creationId xmlns:p14="http://schemas.microsoft.com/office/powerpoint/2010/main" val="2015825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03141-1552-6D32-4C08-68049C09F78B}"/>
              </a:ext>
            </a:extLst>
          </p:cNvPr>
          <p:cNvSpPr>
            <a:spLocks noGrp="1"/>
          </p:cNvSpPr>
          <p:nvPr>
            <p:ph type="title"/>
          </p:nvPr>
        </p:nvSpPr>
        <p:spPr>
          <a:xfrm>
            <a:off x="775251" y="882572"/>
            <a:ext cx="10641498" cy="611649"/>
          </a:xfrm>
        </p:spPr>
        <p:txBody>
          <a:bodyPr/>
          <a:lstStyle/>
          <a:p>
            <a:r>
              <a:rPr lang="en-GB" dirty="0"/>
              <a:t>The Six-Step Process</a:t>
            </a:r>
          </a:p>
        </p:txBody>
      </p:sp>
      <p:graphicFrame>
        <p:nvGraphicFramePr>
          <p:cNvPr id="4" name="Content Placeholder 2">
            <a:extLst>
              <a:ext uri="{FF2B5EF4-FFF2-40B4-BE49-F238E27FC236}">
                <a16:creationId xmlns:a16="http://schemas.microsoft.com/office/drawing/2014/main" id="{9AE936A9-BD1C-0953-F31A-44BC20EB3996}"/>
              </a:ext>
            </a:extLst>
          </p:cNvPr>
          <p:cNvGraphicFramePr>
            <a:graphicFrameLocks noGrp="1"/>
          </p:cNvGraphicFramePr>
          <p:nvPr>
            <p:ph sz="quarter" idx="10"/>
          </p:nvPr>
        </p:nvGraphicFramePr>
        <p:xfrm>
          <a:off x="872717" y="5067711"/>
          <a:ext cx="9343000" cy="1815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53B07999-7D63-1AB1-2A7D-4E8851E8F121}"/>
              </a:ext>
            </a:extLst>
          </p:cNvPr>
          <p:cNvSpPr txBox="1"/>
          <p:nvPr/>
        </p:nvSpPr>
        <p:spPr>
          <a:xfrm>
            <a:off x="784109" y="1494221"/>
            <a:ext cx="9851923" cy="424731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5B9BD5"/>
                </a:solidFill>
                <a:effectLst/>
                <a:uLnTx/>
                <a:uFillTx/>
                <a:latin typeface="Arial" panose="020B0604020202020204" pitchFamily="34" charset="0"/>
                <a:ea typeface="+mn-ea"/>
                <a:cs typeface="Arial" panose="020B0604020202020204" pitchFamily="34" charset="0"/>
              </a:rPr>
              <a:t>Identifying and recording reasonable adjustments is the responsibility of </a:t>
            </a:r>
            <a:r>
              <a:rPr kumimoji="0" lang="en-GB" sz="1800" b="1" i="0" u="sng" strike="noStrike" kern="1200" cap="none" spc="0" normalizeH="0" baseline="0" noProof="0" dirty="0">
                <a:ln>
                  <a:noFill/>
                </a:ln>
                <a:solidFill>
                  <a:srgbClr val="5B9BD5"/>
                </a:solidFill>
                <a:effectLst/>
                <a:uLnTx/>
                <a:uFillTx/>
                <a:latin typeface="Arial" panose="020B0604020202020204" pitchFamily="34" charset="0"/>
                <a:ea typeface="+mn-ea"/>
                <a:cs typeface="Arial" panose="020B0604020202020204" pitchFamily="34" charset="0"/>
              </a:rPr>
              <a:t>all </a:t>
            </a:r>
            <a:r>
              <a:rPr kumimoji="0" lang="en-GB" sz="1800" b="0" i="0" u="none" strike="noStrike" kern="1200" cap="none" spc="0" normalizeH="0" baseline="0" noProof="0" dirty="0">
                <a:ln>
                  <a:noFill/>
                </a:ln>
                <a:solidFill>
                  <a:srgbClr val="5B9BD5"/>
                </a:solidFill>
                <a:effectLst/>
                <a:uLnTx/>
                <a:uFillTx/>
                <a:latin typeface="Arial" panose="020B0604020202020204" pitchFamily="34" charset="0"/>
                <a:ea typeface="+mn-ea"/>
                <a:cs typeface="Arial" panose="020B0604020202020204" pitchFamily="34" charset="0"/>
              </a:rPr>
              <a:t>organisations and </a:t>
            </a:r>
            <a:r>
              <a:rPr kumimoji="0" lang="en-GB" sz="1800" b="1" i="0" u="sng" strike="noStrike" kern="1200" cap="none" spc="0" normalizeH="0" baseline="0" noProof="0" dirty="0">
                <a:ln>
                  <a:noFill/>
                </a:ln>
                <a:solidFill>
                  <a:srgbClr val="5B9BD5"/>
                </a:solidFill>
                <a:effectLst/>
                <a:uLnTx/>
                <a:uFillTx/>
                <a:latin typeface="Arial" panose="020B0604020202020204" pitchFamily="34" charset="0"/>
                <a:ea typeface="+mn-ea"/>
                <a:cs typeface="Arial" panose="020B0604020202020204" pitchFamily="34" charset="0"/>
              </a:rPr>
              <a:t> all </a:t>
            </a:r>
            <a:r>
              <a:rPr kumimoji="0" lang="en-GB" sz="1800" b="0" i="0" u="none" strike="noStrike" kern="1200" cap="none" spc="0" normalizeH="0" baseline="0" noProof="0" dirty="0">
                <a:ln>
                  <a:noFill/>
                </a:ln>
                <a:solidFill>
                  <a:srgbClr val="5B9BD5"/>
                </a:solidFill>
                <a:effectLst/>
                <a:uLnTx/>
                <a:uFillTx/>
                <a:latin typeface="Arial" panose="020B0604020202020204" pitchFamily="34" charset="0"/>
                <a:ea typeface="+mn-ea"/>
                <a:cs typeface="Arial" panose="020B0604020202020204" pitchFamily="34" charset="0"/>
              </a:rPr>
              <a:t>those that work within them.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5B9BD5"/>
                </a:solidFill>
                <a:effectLst/>
                <a:uLnTx/>
                <a:uFillTx/>
                <a:latin typeface="Arial" panose="020B0604020202020204" pitchFamily="34" charset="0"/>
                <a:ea typeface="+mn-ea"/>
                <a:cs typeface="Arial" panose="020B0604020202020204" pitchFamily="34" charset="0"/>
              </a:rPr>
              <a:t>“I have identified someone who needs Reasonable Adjustments. What next?”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Once you have identified a person who may have Reasonable Adjustment needs, you should follow the six-step Reasonable Adjustment Digital Flag process. We will cover each of these over the coming sections, and how best to do each step.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1. </a:t>
            </a: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Identify</a:t>
            </a: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Reasonable Adjustments</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2. </a:t>
            </a: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Record</a:t>
            </a: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Reasonable Adjustments</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3. </a:t>
            </a: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Flag</a:t>
            </a: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Reasonable Adjustments</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4. </a:t>
            </a: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Share</a:t>
            </a: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Reasonable Adjustments</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5. </a:t>
            </a: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Meet</a:t>
            </a: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Reasonable Adjustments wherever possible</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6. </a:t>
            </a: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Review</a:t>
            </a:r>
            <a:r>
              <a:rPr kumimoji="0" lang="en-GB"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and update Reasonable Adjustment information where needed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591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73647-4C80-0DF8-E01F-F4D9B3F624DA}"/>
              </a:ext>
            </a:extLst>
          </p:cNvPr>
          <p:cNvSpPr>
            <a:spLocks noGrp="1"/>
          </p:cNvSpPr>
          <p:nvPr>
            <p:ph type="title"/>
          </p:nvPr>
        </p:nvSpPr>
        <p:spPr>
          <a:xfrm>
            <a:off x="384716" y="217016"/>
            <a:ext cx="10641498" cy="611649"/>
          </a:xfrm>
        </p:spPr>
        <p:txBody>
          <a:bodyPr/>
          <a:lstStyle/>
          <a:p>
            <a:r>
              <a:rPr lang="en-GB" dirty="0"/>
              <a:t>The Six Step Process</a:t>
            </a:r>
          </a:p>
        </p:txBody>
      </p:sp>
      <p:graphicFrame>
        <p:nvGraphicFramePr>
          <p:cNvPr id="4" name="Content Placeholder 2">
            <a:extLst>
              <a:ext uri="{FF2B5EF4-FFF2-40B4-BE49-F238E27FC236}">
                <a16:creationId xmlns:a16="http://schemas.microsoft.com/office/drawing/2014/main" id="{91877CBD-0ED8-D7F6-7082-DF93298BE363}"/>
              </a:ext>
            </a:extLst>
          </p:cNvPr>
          <p:cNvGraphicFramePr>
            <a:graphicFrameLocks noGrp="1"/>
          </p:cNvGraphicFramePr>
          <p:nvPr>
            <p:ph sz="quarter" idx="10"/>
          </p:nvPr>
        </p:nvGraphicFramePr>
        <p:xfrm>
          <a:off x="384716" y="2027582"/>
          <a:ext cx="10910888" cy="4613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9D3A1239-D127-090C-1C82-4826A873069E}"/>
              </a:ext>
            </a:extLst>
          </p:cNvPr>
          <p:cNvPicPr>
            <a:picLocks noChangeAspect="1"/>
          </p:cNvPicPr>
          <p:nvPr/>
        </p:nvPicPr>
        <p:blipFill>
          <a:blip r:embed="rId7"/>
          <a:stretch>
            <a:fillRect/>
          </a:stretch>
        </p:blipFill>
        <p:spPr>
          <a:xfrm>
            <a:off x="5464052" y="522840"/>
            <a:ext cx="5261304" cy="1828959"/>
          </a:xfrm>
          <a:prstGeom prst="rect">
            <a:avLst/>
          </a:prstGeom>
        </p:spPr>
      </p:pic>
      <p:sp>
        <p:nvSpPr>
          <p:cNvPr id="3" name="TextBox 2">
            <a:extLst>
              <a:ext uri="{FF2B5EF4-FFF2-40B4-BE49-F238E27FC236}">
                <a16:creationId xmlns:a16="http://schemas.microsoft.com/office/drawing/2014/main" id="{DEC75971-F462-82C8-11FF-D5EB6A417D8F}"/>
              </a:ext>
            </a:extLst>
          </p:cNvPr>
          <p:cNvSpPr txBox="1"/>
          <p:nvPr/>
        </p:nvSpPr>
        <p:spPr>
          <a:xfrm>
            <a:off x="491613" y="1032387"/>
            <a:ext cx="497243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rPr>
              <a:t>As we go through this training, we will look at each step and how this applies to you and your role</a:t>
            </a:r>
          </a:p>
        </p:txBody>
      </p:sp>
    </p:spTree>
    <p:extLst>
      <p:ext uri="{BB962C8B-B14F-4D97-AF65-F5344CB8AC3E}">
        <p14:creationId xmlns:p14="http://schemas.microsoft.com/office/powerpoint/2010/main" val="3150626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2EF3-577C-F34A-A2CE-4BBBE0570014}"/>
              </a:ext>
            </a:extLst>
          </p:cNvPr>
          <p:cNvSpPr>
            <a:spLocks noGrp="1"/>
          </p:cNvSpPr>
          <p:nvPr>
            <p:ph type="title"/>
          </p:nvPr>
        </p:nvSpPr>
        <p:spPr/>
        <p:txBody>
          <a:bodyPr/>
          <a:lstStyle/>
          <a:p>
            <a:r>
              <a:rPr lang="en-GB" dirty="0"/>
              <a:t>The Six Step Process (2)</a:t>
            </a:r>
          </a:p>
        </p:txBody>
      </p:sp>
      <p:sp>
        <p:nvSpPr>
          <p:cNvPr id="3" name="Content Placeholder 2">
            <a:extLst>
              <a:ext uri="{FF2B5EF4-FFF2-40B4-BE49-F238E27FC236}">
                <a16:creationId xmlns:a16="http://schemas.microsoft.com/office/drawing/2014/main" id="{7A273183-6EDC-3431-6B37-E0CFE1B37B1A}"/>
              </a:ext>
            </a:extLst>
          </p:cNvPr>
          <p:cNvSpPr>
            <a:spLocks noGrp="1"/>
          </p:cNvSpPr>
          <p:nvPr>
            <p:ph sz="quarter" idx="10"/>
          </p:nvPr>
        </p:nvSpPr>
        <p:spPr>
          <a:xfrm>
            <a:off x="784109" y="1976284"/>
            <a:ext cx="10641498" cy="4630993"/>
          </a:xfrm>
        </p:spPr>
        <p:txBody>
          <a:bodyPr>
            <a:normAutofit/>
          </a:bodyPr>
          <a:lstStyle/>
          <a:p>
            <a:pPr marL="0" indent="0" algn="ctr">
              <a:buNone/>
            </a:pPr>
            <a:r>
              <a:rPr lang="en-GB" b="1" u="sng" dirty="0"/>
              <a:t>Everyone should check if a Flag is in place and act on what has been recorded</a:t>
            </a:r>
          </a:p>
          <a:p>
            <a:r>
              <a:rPr lang="en-GB" dirty="0"/>
              <a:t>Which steps you will then need to undertake on the Six Step process will depend on your role. You may not be involved at every step, but it is your responsibility to make sure that, if it is not appropriate for you to do a certain step, you have ensured that this is being done by someone else.</a:t>
            </a:r>
          </a:p>
          <a:p>
            <a:r>
              <a:rPr lang="en-GB" dirty="0"/>
              <a:t>For example:</a:t>
            </a:r>
          </a:p>
          <a:p>
            <a:pPr lvl="1"/>
            <a:r>
              <a:rPr lang="en-GB" dirty="0"/>
              <a:t>A </a:t>
            </a:r>
            <a:r>
              <a:rPr lang="en-GB" b="1" dirty="0"/>
              <a:t>receptionist or administrator </a:t>
            </a:r>
            <a:r>
              <a:rPr lang="en-GB" dirty="0"/>
              <a:t>asks at check-in if reasonable adjustments are needed. The person feels they might have some reasonable adjustment needs so the receptionist provides an information sheet or questionnaire to be completed by the patient or carer. </a:t>
            </a:r>
          </a:p>
          <a:p>
            <a:pPr lvl="1"/>
            <a:r>
              <a:rPr lang="en-GB" dirty="0"/>
              <a:t>A patient might tell a </a:t>
            </a:r>
            <a:r>
              <a:rPr lang="en-GB" b="1" dirty="0"/>
              <a:t>receptionist or administrator </a:t>
            </a:r>
            <a:r>
              <a:rPr lang="en-GB" dirty="0"/>
              <a:t>that reasonable adjustments are needed. The receptionist alerts the clinician the patient is seeing at their appointment, so that a reasonable adjustment conversation can take place in the consultation </a:t>
            </a:r>
          </a:p>
          <a:p>
            <a:pPr lvl="1"/>
            <a:r>
              <a:rPr lang="en-GB" dirty="0"/>
              <a:t>A </a:t>
            </a:r>
            <a:r>
              <a:rPr lang="en-GB" b="1" dirty="0"/>
              <a:t>clinician</a:t>
            </a:r>
            <a:r>
              <a:rPr lang="en-GB" dirty="0"/>
              <a:t> sees a patient in an out-patient clinic and discusses reasonable adjustments and consent. Paper notes are used in the clinic. The clinician completes a form, which is passed to an administrator (for example a coder) to enter the information digitally  on the central system.</a:t>
            </a:r>
          </a:p>
          <a:p>
            <a:pPr lvl="1"/>
            <a:r>
              <a:rPr lang="en-GB" dirty="0"/>
              <a:t>A </a:t>
            </a:r>
            <a:r>
              <a:rPr lang="en-GB" b="1" dirty="0"/>
              <a:t>clinician</a:t>
            </a:r>
            <a:r>
              <a:rPr lang="en-GB" dirty="0"/>
              <a:t> sees a patient in a Learning Disability Annual Health Check and notices that no flag is present. Computer notes are used in the clinic. They complete the Six-Step process, including gaining consent, and creates a Flag using the computer system</a:t>
            </a:r>
          </a:p>
        </p:txBody>
      </p:sp>
      <p:pic>
        <p:nvPicPr>
          <p:cNvPr id="4" name="Picture 3">
            <a:extLst>
              <a:ext uri="{FF2B5EF4-FFF2-40B4-BE49-F238E27FC236}">
                <a16:creationId xmlns:a16="http://schemas.microsoft.com/office/drawing/2014/main" id="{967D3BDC-5C24-B043-8F96-497D5C77A874}"/>
              </a:ext>
            </a:extLst>
          </p:cNvPr>
          <p:cNvPicPr>
            <a:picLocks noChangeAspect="1"/>
          </p:cNvPicPr>
          <p:nvPr/>
        </p:nvPicPr>
        <p:blipFill>
          <a:blip r:embed="rId3"/>
          <a:stretch>
            <a:fillRect/>
          </a:stretch>
        </p:blipFill>
        <p:spPr>
          <a:xfrm>
            <a:off x="5585791" y="821885"/>
            <a:ext cx="5938572" cy="1154399"/>
          </a:xfrm>
          <a:prstGeom prst="rect">
            <a:avLst/>
          </a:prstGeom>
        </p:spPr>
      </p:pic>
    </p:spTree>
    <p:extLst>
      <p:ext uri="{BB962C8B-B14F-4D97-AF65-F5344CB8AC3E}">
        <p14:creationId xmlns:p14="http://schemas.microsoft.com/office/powerpoint/2010/main" val="613910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2225</Words>
  <Application>Microsoft Office PowerPoint</Application>
  <PresentationFormat>Widescreen</PresentationFormat>
  <Paragraphs>156</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Reasonable Adjustment Digital Flag</vt:lpstr>
      <vt:lpstr>      </vt:lpstr>
      <vt:lpstr>Reasonable Adjustment Digital Flag (RADF) Information Standards Notice (ISN): Summary</vt:lpstr>
      <vt:lpstr>Reasonable Adjustment Digital Flag (RADF) Information Standards Notice (ISN): Summary</vt:lpstr>
      <vt:lpstr>      </vt:lpstr>
      <vt:lpstr>Identify who might need Reasonable Adjustments</vt:lpstr>
      <vt:lpstr>The Six-Step Process</vt:lpstr>
      <vt:lpstr>The Six Step Process</vt:lpstr>
      <vt:lpstr>The Six Step Process (2)</vt:lpstr>
      <vt:lpstr>Case Study Example</vt:lpstr>
      <vt:lpstr>Case Study Example</vt:lpstr>
      <vt:lpstr>Technical Overview</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Reasonable Adjustment Digital Flag</dc:title>
  <dc:creator>SEDGEMORE, Tracy (NHS HAMPSHIRE AND ISLE OF WIGHT ICB - D9Y0V)</dc:creator>
  <cp:lastModifiedBy>SEDGEMORE, Tracy (NHS HAMPSHIRE AND ISLE OF WIGHT ICB - D9Y0V)</cp:lastModifiedBy>
  <cp:revision>1</cp:revision>
  <dcterms:created xsi:type="dcterms:W3CDTF">2024-02-19T17:24:47Z</dcterms:created>
  <dcterms:modified xsi:type="dcterms:W3CDTF">2024-02-19T17:27:09Z</dcterms:modified>
</cp:coreProperties>
</file>