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4"/>
  </p:sldMasterIdLst>
  <p:notesMasterIdLst>
    <p:notesMasterId r:id="rId17"/>
  </p:notesMasterIdLst>
  <p:sldIdLst>
    <p:sldId id="256" r:id="rId5"/>
    <p:sldId id="257" r:id="rId6"/>
    <p:sldId id="269" r:id="rId7"/>
    <p:sldId id="273" r:id="rId8"/>
    <p:sldId id="271" r:id="rId9"/>
    <p:sldId id="261" r:id="rId10"/>
    <p:sldId id="263" r:id="rId11"/>
    <p:sldId id="266" r:id="rId12"/>
    <p:sldId id="270" r:id="rId13"/>
    <p:sldId id="268" r:id="rId14"/>
    <p:sldId id="272"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B6E838-B977-12D2-8297-E9CB2277995F}" name="MURPHY, Angela (NHS HAMPSHIRE AND ISLE OF WIGHT ICB - D9Y0V)" initials="MD" userId="S::angela.murphy28@nhs.net::262c3158-217c-4d2c-9681-e0af27ec28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3A52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721C4-DE87-4EA2-8E61-EF6E3A94F89B}" type="datetimeFigureOut">
              <a:rPr lang="en-GB" smtClean="0"/>
              <a:t>07/11/2023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E7AA3D-89E6-4065-8B1D-A4F067DF85A6}" type="slidenum">
              <a:rPr lang="en-GB" smtClean="0"/>
              <a:t>‹#›</a:t>
            </a:fld>
            <a:endParaRPr lang="en-GB"/>
          </a:p>
        </p:txBody>
      </p:sp>
    </p:spTree>
    <p:extLst>
      <p:ext uri="{BB962C8B-B14F-4D97-AF65-F5344CB8AC3E}">
        <p14:creationId xmlns:p14="http://schemas.microsoft.com/office/powerpoint/2010/main" val="2225444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16109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84172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26837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46753A-88E0-9A42-8176-287C3968843B}"/>
              </a:ext>
            </a:extLst>
          </p:cNvPr>
          <p:cNvSpPr>
            <a:spLocks noGrp="1"/>
          </p:cNvSpPr>
          <p:nvPr>
            <p:ph idx="1"/>
          </p:nvPr>
        </p:nvSpPr>
        <p:spPr>
          <a:xfrm>
            <a:off x="675643" y="1621806"/>
            <a:ext cx="5337174" cy="4352400"/>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Graphic 9">
            <a:extLst>
              <a:ext uri="{FF2B5EF4-FFF2-40B4-BE49-F238E27FC236}">
                <a16:creationId xmlns:a16="http://schemas.microsoft.com/office/drawing/2014/main" id="{CD4F1DF2-C992-D149-A627-9A21807193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80887" y="6321495"/>
            <a:ext cx="2005216" cy="280391"/>
          </a:xfrm>
          <a:prstGeom prst="rect">
            <a:avLst/>
          </a:prstGeom>
        </p:spPr>
      </p:pic>
      <p:pic>
        <p:nvPicPr>
          <p:cNvPr id="11" name="Graphic 10">
            <a:extLst>
              <a:ext uri="{FF2B5EF4-FFF2-40B4-BE49-F238E27FC236}">
                <a16:creationId xmlns:a16="http://schemas.microsoft.com/office/drawing/2014/main" id="{20E1AC6C-DC73-754E-A843-E4BB90BF10E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88569" y="6321495"/>
            <a:ext cx="2005216" cy="280391"/>
          </a:xfrm>
          <a:prstGeom prst="rect">
            <a:avLst/>
          </a:prstGeom>
        </p:spPr>
      </p:pic>
      <p:pic>
        <p:nvPicPr>
          <p:cNvPr id="12" name="Graphic 11">
            <a:extLst>
              <a:ext uri="{FF2B5EF4-FFF2-40B4-BE49-F238E27FC236}">
                <a16:creationId xmlns:a16="http://schemas.microsoft.com/office/drawing/2014/main" id="{ADF85EA2-ECC1-F643-BF01-2E19E134F90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3750" y="6321495"/>
            <a:ext cx="2005216" cy="280391"/>
          </a:xfrm>
          <a:prstGeom prst="rect">
            <a:avLst/>
          </a:prstGeom>
        </p:spPr>
      </p:pic>
      <p:pic>
        <p:nvPicPr>
          <p:cNvPr id="13" name="Graphic 12">
            <a:extLst>
              <a:ext uri="{FF2B5EF4-FFF2-40B4-BE49-F238E27FC236}">
                <a16:creationId xmlns:a16="http://schemas.microsoft.com/office/drawing/2014/main" id="{9EFDA409-BF8A-5C44-9C55-7DCF6540DE0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173206" y="6321495"/>
            <a:ext cx="2005216" cy="280391"/>
          </a:xfrm>
          <a:prstGeom prst="rect">
            <a:avLst/>
          </a:prstGeom>
        </p:spPr>
      </p:pic>
      <p:pic>
        <p:nvPicPr>
          <p:cNvPr id="14" name="Graphic 13">
            <a:extLst>
              <a:ext uri="{FF2B5EF4-FFF2-40B4-BE49-F238E27FC236}">
                <a16:creationId xmlns:a16="http://schemas.microsoft.com/office/drawing/2014/main" id="{33990F95-34B5-7148-8A50-CEEE2045F55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265525" y="6321495"/>
            <a:ext cx="2005216" cy="280391"/>
          </a:xfrm>
          <a:prstGeom prst="rect">
            <a:avLst/>
          </a:prstGeom>
        </p:spPr>
      </p:pic>
      <p:pic>
        <p:nvPicPr>
          <p:cNvPr id="15" name="Graphic 14">
            <a:extLst>
              <a:ext uri="{FF2B5EF4-FFF2-40B4-BE49-F238E27FC236}">
                <a16:creationId xmlns:a16="http://schemas.microsoft.com/office/drawing/2014/main" id="{61435E89-D91A-994C-92E9-390385EB286C}"/>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0357845" y="6321495"/>
            <a:ext cx="2005216" cy="280391"/>
          </a:xfrm>
          <a:prstGeom prst="rect">
            <a:avLst/>
          </a:prstGeom>
        </p:spPr>
      </p:pic>
      <p:sp>
        <p:nvSpPr>
          <p:cNvPr id="2" name="Title 1">
            <a:extLst>
              <a:ext uri="{FF2B5EF4-FFF2-40B4-BE49-F238E27FC236}">
                <a16:creationId xmlns:a16="http://schemas.microsoft.com/office/drawing/2014/main" id="{3967DD9A-1004-7D48-9D5A-B2AF0035CB93}"/>
              </a:ext>
            </a:extLst>
          </p:cNvPr>
          <p:cNvSpPr>
            <a:spLocks noGrp="1"/>
          </p:cNvSpPr>
          <p:nvPr>
            <p:ph type="title"/>
          </p:nvPr>
        </p:nvSpPr>
        <p:spPr>
          <a:xfrm>
            <a:off x="580857" y="440320"/>
            <a:ext cx="7845691" cy="473971"/>
          </a:xfrm>
        </p:spPr>
        <p:txBody>
          <a:bodyPr lIns="0" tIns="0" rIns="0" bIns="0" anchor="b" anchorCtr="0">
            <a:normAutofit/>
          </a:bodyPr>
          <a:lstStyle>
            <a:lvl1pPr>
              <a:defRPr sz="2400" b="1" i="0">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4FE23DCA-EB59-1F48-8F3A-1AD7B7C3D948}"/>
              </a:ext>
            </a:extLst>
          </p:cNvPr>
          <p:cNvSpPr>
            <a:spLocks noGrp="1"/>
          </p:cNvSpPr>
          <p:nvPr>
            <p:ph type="sldNum" sz="quarter" idx="12"/>
          </p:nvPr>
        </p:nvSpPr>
        <p:spPr>
          <a:xfrm>
            <a:off x="8867943" y="6278463"/>
            <a:ext cx="2743200" cy="365125"/>
          </a:xfrm>
        </p:spPr>
        <p:txBody>
          <a:bodyPr/>
          <a:lstStyle>
            <a:lvl1pPr>
              <a:defRPr b="1" i="0">
                <a:solidFill>
                  <a:schemeClr val="bg1"/>
                </a:solidFill>
                <a:latin typeface="Arial" panose="020B0604020202020204" pitchFamily="34" charset="0"/>
                <a:cs typeface="Arial" panose="020B0604020202020204" pitchFamily="34" charset="0"/>
              </a:defRPr>
            </a:lvl1pPr>
          </a:lstStyle>
          <a:p>
            <a:fld id="{E07D481D-C9E8-3645-880D-E1CC26F2A97D}" type="slidenum">
              <a:rPr lang="en-US" smtClean="0"/>
              <a:pPr/>
              <a:t>‹#›</a:t>
            </a:fld>
            <a:endParaRPr lang="en-US"/>
          </a:p>
        </p:txBody>
      </p:sp>
      <p:sp>
        <p:nvSpPr>
          <p:cNvPr id="17" name="Picture Placeholder 16">
            <a:extLst>
              <a:ext uri="{FF2B5EF4-FFF2-40B4-BE49-F238E27FC236}">
                <a16:creationId xmlns:a16="http://schemas.microsoft.com/office/drawing/2014/main" id="{DD5D266C-3669-0D45-BEF5-AA87F29DFA76}"/>
              </a:ext>
            </a:extLst>
          </p:cNvPr>
          <p:cNvSpPr>
            <a:spLocks noGrp="1"/>
          </p:cNvSpPr>
          <p:nvPr>
            <p:ph type="pic" sz="quarter" idx="13"/>
          </p:nvPr>
        </p:nvSpPr>
        <p:spPr>
          <a:xfrm>
            <a:off x="6273800" y="1622028"/>
            <a:ext cx="5337174" cy="4351957"/>
          </a:xfrm>
        </p:spPr>
        <p:txBody>
          <a:bodyPr/>
          <a:lstStyle/>
          <a:p>
            <a:endParaRPr lang="en-US"/>
          </a:p>
        </p:txBody>
      </p:sp>
      <p:pic>
        <p:nvPicPr>
          <p:cNvPr id="18" name="Picture 17">
            <a:extLst>
              <a:ext uri="{FF2B5EF4-FFF2-40B4-BE49-F238E27FC236}">
                <a16:creationId xmlns:a16="http://schemas.microsoft.com/office/drawing/2014/main" id="{C1B49D60-B3A7-CE4B-942E-3FDF0B8D2A99}"/>
              </a:ext>
            </a:extLst>
          </p:cNvPr>
          <p:cNvPicPr>
            <a:picLocks noChangeAspect="1"/>
          </p:cNvPicPr>
          <p:nvPr userDrawn="1"/>
        </p:nvPicPr>
        <p:blipFill>
          <a:blip r:embed="rId14"/>
          <a:stretch>
            <a:fillRect/>
          </a:stretch>
        </p:blipFill>
        <p:spPr>
          <a:xfrm>
            <a:off x="9330504" y="245828"/>
            <a:ext cx="2280638" cy="668463"/>
          </a:xfrm>
          <a:prstGeom prst="rect">
            <a:avLst/>
          </a:prstGeom>
        </p:spPr>
      </p:pic>
    </p:spTree>
    <p:extLst>
      <p:ext uri="{BB962C8B-B14F-4D97-AF65-F5344CB8AC3E}">
        <p14:creationId xmlns:p14="http://schemas.microsoft.com/office/powerpoint/2010/main" val="3200423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3838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4365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5597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82220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3683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0364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7496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19396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05760716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ara.tier1@nhs.net" TargetMode="External"/><Relationship Id="rId2" Type="http://schemas.openxmlformats.org/officeDocument/2006/relationships/hyperlink" Target="https://www.e-lfh.org.uk/programmes/microsoft-365-overview/"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mailto:sara.tier1@nhs,net" TargetMode="External"/><Relationship Id="rId2" Type="http://schemas.openxmlformats.org/officeDocument/2006/relationships/hyperlink" Target="https://www.dls.nhs.uk/Learning?brand=ITSkillsPathway" TargetMode="External"/><Relationship Id="rId1" Type="http://schemas.openxmlformats.org/officeDocument/2006/relationships/slideLayout" Target="../slideLayouts/slideLayout12.xml"/><Relationship Id="rId4" Type="http://schemas.openxmlformats.org/officeDocument/2006/relationships/hyperlink" Target="mailto:sara.tier1@nhs.ne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sara.tier1@nhs.net" TargetMode="External"/><Relationship Id="rId2" Type="http://schemas.openxmlformats.org/officeDocument/2006/relationships/hyperlink" Target="https://portal.e-lfh.org.uk/myElearning/Catalogue/Index?HierarchyId=0_37759&amp;programmeId=37759"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sara.tier1@nhs.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sara.tier1@nhs.net" TargetMode="External"/><Relationship Id="rId2" Type="http://schemas.openxmlformats.org/officeDocument/2006/relationships/hyperlink" Target="https://portal.e-lfh.org.uk/Catalogue/Index?HierarchyId=0_45016_50514_51944&amp;programmeId=45016"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mailto:sara.tier1@nhs.net" TargetMode="External"/><Relationship Id="rId2" Type="http://schemas.openxmlformats.org/officeDocument/2006/relationships/hyperlink" Target="https://portal.e-lfh.org.uk/Catalogue/Index?HierarchyId=0_33514&amp;programmeId=33514"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mailto:sara.tier1@nhs.net"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mailto:sara.tier1@nhs.net" TargetMode="External"/><Relationship Id="rId2" Type="http://schemas.openxmlformats.org/officeDocument/2006/relationships/hyperlink" Target="https://www.e-lfh.org.uk/programmes/hcsw2020-accelerated-care-certificate/"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mailto:sara.tier1@nhs.net" TargetMode="External"/><Relationship Id="rId2" Type="http://schemas.openxmlformats.org/officeDocument/2006/relationships/hyperlink" Target="https://www.e-lfh.org.uk/making-every-contact-count-mecc-e-learning-programme-updated/"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e-lfh.org.uk/programmes/disability-matters/" TargetMode="External"/><Relationship Id="rId2" Type="http://schemas.openxmlformats.org/officeDocument/2006/relationships/hyperlink" Target="https://www.e-lfh.org.uk/programmes/cultural-competence/" TargetMode="External"/><Relationship Id="rId1" Type="http://schemas.openxmlformats.org/officeDocument/2006/relationships/slideLayout" Target="../slideLayouts/slideLayout12.xml"/><Relationship Id="rId4" Type="http://schemas.openxmlformats.org/officeDocument/2006/relationships/hyperlink" Target="mailto:sara.tier1@nhs.ne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sara.tier1@nhs.net" TargetMode="External"/><Relationship Id="rId2" Type="http://schemas.openxmlformats.org/officeDocument/2006/relationships/hyperlink" Target="https://www.e-lfh.org.uk/programmes/mental-health-awareness-programme/&#160;"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0B189D-4CBA-C94D-A84D-A9D9507B9A9A}"/>
              </a:ext>
            </a:extLst>
          </p:cNvPr>
          <p:cNvSpPr>
            <a:spLocks noGrp="1"/>
          </p:cNvSpPr>
          <p:nvPr>
            <p:ph type="ctrTitle"/>
          </p:nvPr>
        </p:nvSpPr>
        <p:spPr>
          <a:xfrm>
            <a:off x="1432760" y="1353240"/>
            <a:ext cx="6596245" cy="3268520"/>
          </a:xfrm>
        </p:spPr>
        <p:txBody>
          <a:bodyPr>
            <a:normAutofit fontScale="90000"/>
          </a:bodyPr>
          <a:lstStyle/>
          <a:p>
            <a:pPr algn="r"/>
            <a:r>
              <a:rPr lang="en-GB" sz="4800" b="1" dirty="0">
                <a:solidFill>
                  <a:srgbClr val="FFFFFF"/>
                </a:solidFill>
                <a:effectLst/>
                <a:latin typeface="Calibri"/>
                <a:ea typeface="Calibri" panose="020F0502020204030204" pitchFamily="34" charset="0"/>
                <a:cs typeface="Times New Roman"/>
              </a:rPr>
              <a:t>Healthcare Worker Fundamentals </a:t>
            </a:r>
            <a:r>
              <a:rPr lang="en-GB" sz="4800" dirty="0">
                <a:solidFill>
                  <a:srgbClr val="FFFFFF"/>
                </a:solidFill>
                <a:latin typeface="Calibri"/>
                <a:ea typeface="Calibri" panose="020F0502020204030204" pitchFamily="34" charset="0"/>
                <a:cs typeface="Times New Roman"/>
              </a:rPr>
              <a:t>Autumn/Winter training 2023/24</a:t>
            </a:r>
            <a:br>
              <a:rPr lang="en-GB" sz="4800" dirty="0">
                <a:solidFill>
                  <a:srgbClr val="FFFFFF"/>
                </a:solidFill>
                <a:latin typeface="Calibri"/>
                <a:ea typeface="Calibri" panose="020F0502020204030204" pitchFamily="34" charset="0"/>
                <a:cs typeface="Times New Roman"/>
              </a:rPr>
            </a:br>
            <a:br>
              <a:rPr lang="en-GB" sz="4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800" dirty="0">
              <a:solidFill>
                <a:srgbClr val="FFFFFF"/>
              </a:solidFill>
            </a:endParaRPr>
          </a:p>
        </p:txBody>
      </p:sp>
      <p:sp>
        <p:nvSpPr>
          <p:cNvPr id="17" name="Rectangle 16">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text on it&#10;&#10;Description automatically generated">
            <a:extLst>
              <a:ext uri="{FF2B5EF4-FFF2-40B4-BE49-F238E27FC236}">
                <a16:creationId xmlns:a16="http://schemas.microsoft.com/office/drawing/2014/main" id="{A46E437C-AC0B-7450-4EBE-6D57A1F2E7F2}"/>
              </a:ext>
            </a:extLst>
          </p:cNvPr>
          <p:cNvPicPr>
            <a:picLocks noChangeAspect="1"/>
          </p:cNvPicPr>
          <p:nvPr/>
        </p:nvPicPr>
        <p:blipFill>
          <a:blip r:embed="rId2"/>
          <a:stretch>
            <a:fillRect/>
          </a:stretch>
        </p:blipFill>
        <p:spPr>
          <a:xfrm>
            <a:off x="8546203" y="237605"/>
            <a:ext cx="3449781" cy="1481360"/>
          </a:xfrm>
          <a:prstGeom prst="rect">
            <a:avLst/>
          </a:prstGeom>
        </p:spPr>
      </p:pic>
    </p:spTree>
    <p:extLst>
      <p:ext uri="{BB962C8B-B14F-4D97-AF65-F5344CB8AC3E}">
        <p14:creationId xmlns:p14="http://schemas.microsoft.com/office/powerpoint/2010/main" val="1154479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B594949-59E7-291D-100B-99D570D56080}"/>
              </a:ext>
            </a:extLst>
          </p:cNvPr>
          <p:cNvSpPr txBox="1">
            <a:spLocks/>
          </p:cNvSpPr>
          <p:nvPr/>
        </p:nvSpPr>
        <p:spPr>
          <a:xfrm>
            <a:off x="514351" y="1143000"/>
            <a:ext cx="11229974" cy="5429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7000"/>
              </a:lnSpc>
              <a:spcAft>
                <a:spcPts val="800"/>
              </a:spcAft>
            </a:pPr>
            <a:r>
              <a:rPr lang="en-GB" sz="1800" b="1">
                <a:latin typeface="Calibri" panose="020F0502020204030204" pitchFamily="34" charset="0"/>
                <a:ea typeface="Calibri" panose="020F0502020204030204" pitchFamily="34" charset="0"/>
                <a:cs typeface="Times New Roman" panose="02020603050405020304" pitchFamily="18" charset="0"/>
              </a:rPr>
              <a:t> </a:t>
            </a:r>
            <a:br>
              <a:rPr lang="en-GB" sz="2300">
                <a:solidFill>
                  <a:srgbClr val="3A527D"/>
                </a:solidFill>
                <a:latin typeface="Calibri" panose="020F0502020204030204" pitchFamily="34" charset="0"/>
                <a:ea typeface="Calibri" panose="020F0502020204030204" pitchFamily="34" charset="0"/>
                <a:cs typeface="Times New Roman" panose="02020603050405020304" pitchFamily="18" charset="0"/>
              </a:rPr>
            </a:br>
            <a:endParaRPr lang="en-GB" sz="2300">
              <a:solidFill>
                <a:srgbClr val="3A527D"/>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br>
              <a:rPr lang="en-GB" sz="1800">
                <a:latin typeface="Calibri" panose="020F0502020204030204" pitchFamily="34" charset="0"/>
                <a:ea typeface="Calibri" panose="020F0502020204030204" pitchFamily="34" charset="0"/>
                <a:cs typeface="Times New Roman" panose="02020603050405020304" pitchFamily="18" charset="0"/>
              </a:rPr>
            </a:br>
            <a:endParaRPr lang="en-GB" sz="1800"/>
          </a:p>
        </p:txBody>
      </p:sp>
      <p:sp>
        <p:nvSpPr>
          <p:cNvPr id="4" name="TextBox 3">
            <a:extLst>
              <a:ext uri="{FF2B5EF4-FFF2-40B4-BE49-F238E27FC236}">
                <a16:creationId xmlns:a16="http://schemas.microsoft.com/office/drawing/2014/main" id="{57BA9DF2-2C95-7BE9-0A42-76AA21065E43}"/>
              </a:ext>
            </a:extLst>
          </p:cNvPr>
          <p:cNvSpPr txBox="1"/>
          <p:nvPr/>
        </p:nvSpPr>
        <p:spPr>
          <a:xfrm>
            <a:off x="447675" y="546238"/>
            <a:ext cx="11258550" cy="6447919"/>
          </a:xfrm>
          <a:prstGeom prst="rect">
            <a:avLst/>
          </a:prstGeom>
          <a:noFill/>
        </p:spPr>
        <p:txBody>
          <a:bodyPr wrap="square" lIns="91440" tIns="45720" rIns="91440" bIns="45720" rtlCol="0" anchor="t">
            <a:spAutoFit/>
          </a:bodyPr>
          <a:lstStyle/>
          <a:p>
            <a:endParaRPr lang="en-GB" sz="1100" u="sng" dirty="0">
              <a:effectLst/>
              <a:latin typeface="Calibri" panose="020F0502020204030204" pitchFamily="34" charset="0"/>
              <a:ea typeface="Calibri" panose="020F0502020204030204" pitchFamily="34" charset="0"/>
            </a:endParaRPr>
          </a:p>
          <a:p>
            <a:r>
              <a:rPr lang="en-GB" sz="2100" b="1" dirty="0">
                <a:latin typeface="Calibri"/>
                <a:ea typeface="Calibri" panose="020F0502020204030204" pitchFamily="34" charset="0"/>
                <a:cs typeface="Calibri"/>
              </a:rPr>
              <a:t>9</a:t>
            </a:r>
            <a:r>
              <a:rPr lang="en-GB" sz="2100" b="1" dirty="0">
                <a:effectLst/>
                <a:latin typeface="Calibri"/>
                <a:ea typeface="Calibri" panose="020F0502020204030204" pitchFamily="34" charset="0"/>
                <a:cs typeface="Calibri"/>
              </a:rPr>
              <a:t>.</a:t>
            </a:r>
            <a:r>
              <a:rPr lang="en-GB" sz="2100" b="1" dirty="0">
                <a:solidFill>
                  <a:srgbClr val="002060"/>
                </a:solidFill>
                <a:effectLst/>
                <a:latin typeface="Calibri"/>
                <a:ea typeface="Calibri" panose="020F0502020204030204" pitchFamily="34" charset="0"/>
                <a:cs typeface="Calibri"/>
              </a:rPr>
              <a:t> </a:t>
            </a:r>
            <a:r>
              <a:rPr lang="en-GB" sz="2100" b="1" u="sng" dirty="0">
                <a:solidFill>
                  <a:srgbClr val="002060"/>
                </a:solidFill>
                <a:effectLst/>
                <a:latin typeface="Calibri"/>
                <a:ea typeface="Calibri" panose="020F0502020204030204" pitchFamily="34" charset="0"/>
                <a:cs typeface="Calibri"/>
              </a:rPr>
              <a:t>Microsoft 365 Overview</a:t>
            </a:r>
          </a:p>
          <a:p>
            <a:endParaRPr lang="en-GB" sz="1100" dirty="0">
              <a:solidFill>
                <a:srgbClr val="002060"/>
              </a:solidFill>
              <a:effectLst/>
              <a:latin typeface="Calibri" panose="020F0502020204030204" pitchFamily="34" charset="0"/>
              <a:ea typeface="Calibri" panose="020F0502020204030204" pitchFamily="34" charset="0"/>
              <a:cs typeface="Calibri"/>
            </a:endParaRPr>
          </a:p>
          <a:p>
            <a:pPr lvl="1"/>
            <a:endParaRPr lang="en-GB" sz="1200" b="1" i="1" u="sng" dirty="0">
              <a:solidFill>
                <a:srgbClr val="002060"/>
              </a:solidFill>
              <a:effectLst/>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What is the Microsoft 365 overview training?</a:t>
            </a:r>
          </a:p>
          <a:p>
            <a:pPr lvl="1"/>
            <a:endParaRPr lang="en-GB" sz="1400" dirty="0">
              <a:solidFill>
                <a:srgbClr val="002060"/>
              </a:solidFill>
              <a:latin typeface="Calibri" panose="020F0502020204030204" pitchFamily="34" charset="0"/>
              <a:ea typeface="Calibri" panose="020F0502020204030204" pitchFamily="34" charset="0"/>
              <a:cs typeface="Calibri"/>
            </a:endParaRPr>
          </a:p>
          <a:p>
            <a:pPr lvl="1"/>
            <a:r>
              <a:rPr lang="en-GB" sz="1400" dirty="0">
                <a:solidFill>
                  <a:srgbClr val="002060"/>
                </a:solidFill>
                <a:latin typeface="Calibri"/>
                <a:ea typeface="Calibri" panose="020F0502020204030204" pitchFamily="34" charset="0"/>
                <a:cs typeface="Calibri"/>
              </a:rPr>
              <a:t>NHS organisations across </a:t>
            </a:r>
            <a:r>
              <a:rPr lang="en-GB" sz="1400" dirty="0">
                <a:solidFill>
                  <a:srgbClr val="002060"/>
                </a:solidFill>
                <a:effectLst/>
                <a:latin typeface="Calibri"/>
                <a:ea typeface="Calibri" panose="020F0502020204030204" pitchFamily="34" charset="0"/>
                <a:cs typeface="Calibri"/>
              </a:rPr>
              <a:t>Hampshire and Isle of Wight </a:t>
            </a:r>
            <a:r>
              <a:rPr lang="en-GB" sz="1400" dirty="0">
                <a:solidFill>
                  <a:srgbClr val="002060"/>
                </a:solidFill>
                <a:latin typeface="Calibri"/>
                <a:ea typeface="Calibri" panose="020F0502020204030204" pitchFamily="34" charset="0"/>
                <a:cs typeface="Calibri"/>
              </a:rPr>
              <a:t>are</a:t>
            </a:r>
            <a:r>
              <a:rPr lang="en-GB" sz="1400" dirty="0">
                <a:solidFill>
                  <a:srgbClr val="002060"/>
                </a:solidFill>
                <a:effectLst/>
                <a:latin typeface="Calibri"/>
                <a:ea typeface="Calibri" panose="020F0502020204030204" pitchFamily="34" charset="0"/>
                <a:cs typeface="Calibri"/>
              </a:rPr>
              <a:t> using Microsoft 365 for all applications, including Teams and Outlook</a:t>
            </a:r>
          </a:p>
          <a:p>
            <a:pPr lvl="1"/>
            <a:endParaRPr lang="en-GB" sz="1400" dirty="0">
              <a:solidFill>
                <a:srgbClr val="002060"/>
              </a:solidFill>
              <a:effectLst/>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Why should I complete the Microsoft 365 overview training?</a:t>
            </a:r>
          </a:p>
          <a:p>
            <a:pPr lvl="1"/>
            <a:endParaRPr lang="en-GB" sz="1400" b="1" dirty="0">
              <a:solidFill>
                <a:srgbClr val="002060"/>
              </a:solidFill>
              <a:latin typeface="Calibri" panose="020F0502020204030204" pitchFamily="34" charset="0"/>
              <a:ea typeface="Calibri" panose="020F0502020204030204" pitchFamily="34" charset="0"/>
              <a:cs typeface="Calibri"/>
            </a:endParaRPr>
          </a:p>
          <a:p>
            <a:pPr lvl="1"/>
            <a:r>
              <a:rPr lang="en-GB" sz="1400" dirty="0">
                <a:solidFill>
                  <a:srgbClr val="002060"/>
                </a:solidFill>
                <a:effectLst/>
                <a:latin typeface="Calibri"/>
                <a:ea typeface="Calibri" panose="020F0502020204030204" pitchFamily="34" charset="0"/>
                <a:cs typeface="Calibri"/>
              </a:rPr>
              <a:t>This is a perfect opportunity to upskill on the latest Windows operating system and have some protected learning time to feel more familiar with using the whole MS suite. This training will be beneficial to those working on the vaccination programme, but also for those looking to apply for other roles across the </a:t>
            </a:r>
            <a:r>
              <a:rPr lang="en-GB" sz="1400" dirty="0">
                <a:solidFill>
                  <a:srgbClr val="002060"/>
                </a:solidFill>
                <a:latin typeface="Calibri"/>
                <a:ea typeface="Calibri" panose="020F0502020204030204" pitchFamily="34" charset="0"/>
                <a:cs typeface="Calibri"/>
              </a:rPr>
              <a:t>system,</a:t>
            </a:r>
            <a:r>
              <a:rPr lang="en-GB" sz="1400" dirty="0">
                <a:solidFill>
                  <a:srgbClr val="002060"/>
                </a:solidFill>
                <a:effectLst/>
                <a:latin typeface="Calibri"/>
                <a:ea typeface="Calibri" panose="020F0502020204030204" pitchFamily="34" charset="0"/>
                <a:cs typeface="Calibri"/>
              </a:rPr>
              <a:t> especially in essential business admin and clerical posts</a:t>
            </a:r>
          </a:p>
          <a:p>
            <a:pPr lvl="1"/>
            <a:endParaRPr lang="en-GB" sz="1400" dirty="0">
              <a:solidFill>
                <a:srgbClr val="002060"/>
              </a:solidFill>
              <a:effectLst/>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How do I complete the training?</a:t>
            </a:r>
          </a:p>
          <a:p>
            <a:pPr lvl="1"/>
            <a:endParaRPr lang="en-GB" sz="1400" dirty="0">
              <a:solidFill>
                <a:srgbClr val="002060"/>
              </a:solidFill>
              <a:effectLst/>
              <a:latin typeface="Calibri" panose="020F0502020204030204" pitchFamily="34" charset="0"/>
              <a:ea typeface="Calibri" panose="020F0502020204030204" pitchFamily="34" charset="0"/>
              <a:cs typeface="Calibri"/>
            </a:endParaRPr>
          </a:p>
          <a:p>
            <a:pPr lvl="1"/>
            <a:r>
              <a:rPr lang="en-GB" sz="1400" dirty="0">
                <a:solidFill>
                  <a:srgbClr val="002060"/>
                </a:solidFill>
                <a:effectLst/>
                <a:latin typeface="Calibri"/>
                <a:ea typeface="Calibri" panose="020F0502020204030204" pitchFamily="34" charset="0"/>
                <a:cs typeface="Calibri"/>
              </a:rPr>
              <a:t>This training is delivered via eLearning for Health and so you will need access to a PC (ideally with the latest operating system installed) and your eLearning for Health account. This training consists of 5 modules each taking one hour </a:t>
            </a:r>
            <a:r>
              <a:rPr lang="en-GB" sz="1400" u="sng" dirty="0">
                <a:solidFill>
                  <a:srgbClr val="002060"/>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Microsoft 365 Overview - </a:t>
            </a:r>
            <a:r>
              <a:rPr lang="en-GB" sz="1400" u="sng" dirty="0" err="1">
                <a:solidFill>
                  <a:srgbClr val="002060"/>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elearning</a:t>
            </a:r>
            <a:r>
              <a:rPr lang="en-GB" sz="1400" u="sng" dirty="0">
                <a:solidFill>
                  <a:srgbClr val="002060"/>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 for healthcare (e-lfh.org.uk)</a:t>
            </a:r>
            <a:r>
              <a:rPr lang="en-GB" sz="1400" dirty="0">
                <a:solidFill>
                  <a:srgbClr val="002060"/>
                </a:solidFill>
                <a:latin typeface="Calibri"/>
                <a:ea typeface="Calibri" panose="020F0502020204030204" pitchFamily="34" charset="0"/>
                <a:cs typeface="Calibri"/>
              </a:rPr>
              <a:t>  or contact sara.tier1@nhs.net</a:t>
            </a:r>
            <a:endParaRPr lang="en-GB" sz="1400" dirty="0">
              <a:solidFill>
                <a:srgbClr val="002060"/>
              </a:solidFill>
              <a:effectLst/>
              <a:latin typeface="Calibri"/>
              <a:ea typeface="Calibri" panose="020F0502020204030204" pitchFamily="34" charset="0"/>
              <a:cs typeface="Calibri"/>
            </a:endParaRPr>
          </a:p>
          <a:p>
            <a:pPr lvl="1"/>
            <a:endParaRPr lang="en-GB" sz="1400" dirty="0">
              <a:solidFill>
                <a:srgbClr val="002060"/>
              </a:solidFill>
              <a:effectLst/>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When is the training?</a:t>
            </a:r>
          </a:p>
          <a:p>
            <a:pPr lvl="1"/>
            <a:endParaRPr lang="en-GB" sz="1400" dirty="0">
              <a:solidFill>
                <a:srgbClr val="002060"/>
              </a:solidFill>
              <a:latin typeface="Calibri" panose="020F0502020204030204" pitchFamily="34" charset="0"/>
              <a:ea typeface="Calibri" panose="020F0502020204030204" pitchFamily="34" charset="0"/>
              <a:cs typeface="Calibri"/>
            </a:endParaRPr>
          </a:p>
          <a:p>
            <a:pPr lvl="1"/>
            <a:r>
              <a:rPr lang="en-GB" sz="1400" dirty="0">
                <a:solidFill>
                  <a:srgbClr val="002060"/>
                </a:solidFill>
                <a:effectLst/>
                <a:latin typeface="Calibri"/>
                <a:ea typeface="Calibri" panose="020F0502020204030204" pitchFamily="34" charset="0"/>
                <a:cs typeface="Calibri"/>
              </a:rPr>
              <a:t>To suit you and to fit around your work and life commitments. The training is virtual and can be stopped and started with ease.</a:t>
            </a:r>
          </a:p>
          <a:p>
            <a:pPr lvl="1"/>
            <a:endParaRPr lang="en-GB" sz="1400" dirty="0">
              <a:solidFill>
                <a:srgbClr val="002060"/>
              </a:solidFill>
              <a:latin typeface="Calibri"/>
              <a:ea typeface="Calibri" panose="020F0502020204030204" pitchFamily="34" charset="0"/>
              <a:cs typeface="Calibri"/>
            </a:endParaRPr>
          </a:p>
          <a:p>
            <a:pPr lvl="1"/>
            <a:r>
              <a:rPr lang="en-GB" sz="1400" b="1" dirty="0">
                <a:solidFill>
                  <a:srgbClr val="002060"/>
                </a:solidFill>
                <a:effectLst/>
                <a:latin typeface="Calibri"/>
                <a:ea typeface="Calibri" panose="020F0502020204030204" pitchFamily="34" charset="0"/>
                <a:cs typeface="Times New Roman"/>
              </a:rPr>
              <a:t>NOTE</a:t>
            </a:r>
            <a:r>
              <a:rPr lang="en-GB" sz="1400" dirty="0">
                <a:solidFill>
                  <a:srgbClr val="002060"/>
                </a:solidFill>
                <a:effectLst/>
                <a:latin typeface="Calibri"/>
                <a:ea typeface="Calibri" panose="020F0502020204030204" pitchFamily="34" charset="0"/>
                <a:cs typeface="Times New Roman"/>
              </a:rPr>
              <a:t>: Funding is available for staff within GP practices connected with the vaccine program. For any queries or advice please contact </a:t>
            </a:r>
            <a:r>
              <a:rPr lang="en-GB" sz="1400" dirty="0">
                <a:solidFill>
                  <a:srgbClr val="002060"/>
                </a:solidFill>
                <a:effectLst/>
                <a:latin typeface="Calibri"/>
                <a:ea typeface="Calibri" panose="020F0502020204030204" pitchFamily="34" charset="0"/>
                <a:cs typeface="Times New Roman"/>
                <a:hlinkClick r:id="rId3"/>
              </a:rPr>
              <a:t>sara.tier1@nhs.net</a:t>
            </a:r>
            <a:r>
              <a:rPr lang="en-GB" sz="1400" dirty="0">
                <a:solidFill>
                  <a:srgbClr val="002060"/>
                </a:solidFill>
                <a:effectLst/>
                <a:latin typeface="Calibri"/>
                <a:ea typeface="Calibri" panose="020F0502020204030204" pitchFamily="34" charset="0"/>
                <a:cs typeface="Times New Roman"/>
              </a:rPr>
              <a:t>.</a:t>
            </a:r>
          </a:p>
          <a:p>
            <a:pPr lvl="1"/>
            <a:endParaRPr lang="en-GB" sz="1400" dirty="0">
              <a:solidFill>
                <a:srgbClr val="002060"/>
              </a:solidFill>
              <a:effectLst/>
              <a:latin typeface="Calibri"/>
              <a:ea typeface="Calibri" panose="020F0502020204030204" pitchFamily="34" charset="0"/>
              <a:cs typeface="Calibri"/>
            </a:endParaRPr>
          </a:p>
          <a:p>
            <a:pPr lvl="1"/>
            <a:endParaRPr lang="en-GB" dirty="0">
              <a:effectLst/>
              <a:latin typeface="Calibri" panose="020F0502020204030204" pitchFamily="34" charset="0"/>
              <a:ea typeface="Calibri" panose="020F0502020204030204" pitchFamily="34" charset="0"/>
            </a:endParaRPr>
          </a:p>
          <a:p>
            <a:endParaRPr lang="en-GB" dirty="0"/>
          </a:p>
        </p:txBody>
      </p:sp>
      <p:sp>
        <p:nvSpPr>
          <p:cNvPr id="2" name="Slide Number Placeholder 1">
            <a:extLst>
              <a:ext uri="{FF2B5EF4-FFF2-40B4-BE49-F238E27FC236}">
                <a16:creationId xmlns:a16="http://schemas.microsoft.com/office/drawing/2014/main" id="{91773F96-2C4D-3870-F4F8-1F7271729AED}"/>
              </a:ext>
            </a:extLst>
          </p:cNvPr>
          <p:cNvSpPr>
            <a:spLocks noGrp="1"/>
          </p:cNvSpPr>
          <p:nvPr>
            <p:ph type="sldNum" sz="quarter" idx="12"/>
          </p:nvPr>
        </p:nvSpPr>
        <p:spPr/>
        <p:txBody>
          <a:bodyPr/>
          <a:lstStyle/>
          <a:p>
            <a:fld id="{E07D481D-C9E8-3645-880D-E1CC26F2A97D}" type="slidenum">
              <a:rPr lang="en-US" smtClean="0"/>
              <a:pPr/>
              <a:t>10</a:t>
            </a:fld>
            <a:endParaRPr lang="en-US"/>
          </a:p>
        </p:txBody>
      </p:sp>
    </p:spTree>
    <p:extLst>
      <p:ext uri="{BB962C8B-B14F-4D97-AF65-F5344CB8AC3E}">
        <p14:creationId xmlns:p14="http://schemas.microsoft.com/office/powerpoint/2010/main" val="1631688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59DF32-1481-96F5-47DB-23E9BE4430F0}"/>
              </a:ext>
            </a:extLst>
          </p:cNvPr>
          <p:cNvSpPr>
            <a:spLocks noGrp="1"/>
          </p:cNvSpPr>
          <p:nvPr>
            <p:ph type="sldNum" sz="quarter" idx="12"/>
          </p:nvPr>
        </p:nvSpPr>
        <p:spPr/>
        <p:txBody>
          <a:bodyPr/>
          <a:lstStyle/>
          <a:p>
            <a:fld id="{E07D481D-C9E8-3645-880D-E1CC26F2A97D}" type="slidenum">
              <a:rPr lang="en-US" smtClean="0"/>
              <a:pPr/>
              <a:t>11</a:t>
            </a:fld>
            <a:endParaRPr lang="en-US"/>
          </a:p>
        </p:txBody>
      </p:sp>
      <p:sp>
        <p:nvSpPr>
          <p:cNvPr id="6" name="TextBox 5">
            <a:extLst>
              <a:ext uri="{FF2B5EF4-FFF2-40B4-BE49-F238E27FC236}">
                <a16:creationId xmlns:a16="http://schemas.microsoft.com/office/drawing/2014/main" id="{B9E36BC6-65C8-674D-746A-DAD5EBDCB4B8}"/>
              </a:ext>
            </a:extLst>
          </p:cNvPr>
          <p:cNvSpPr txBox="1"/>
          <p:nvPr/>
        </p:nvSpPr>
        <p:spPr>
          <a:xfrm>
            <a:off x="466725" y="1152525"/>
            <a:ext cx="11258550" cy="5986254"/>
          </a:xfrm>
          <a:prstGeom prst="rect">
            <a:avLst/>
          </a:prstGeom>
          <a:noFill/>
        </p:spPr>
        <p:txBody>
          <a:bodyPr wrap="square" lIns="91440" tIns="45720" rIns="91440" bIns="45720" rtlCol="0" anchor="t">
            <a:spAutoFit/>
          </a:bodyPr>
          <a:lstStyle/>
          <a:p>
            <a:endParaRPr lang="en-GB" sz="1100" u="sng" dirty="0">
              <a:effectLst/>
              <a:latin typeface="Calibri" panose="020F0502020204030204" pitchFamily="34" charset="0"/>
              <a:ea typeface="Calibri" panose="020F0502020204030204" pitchFamily="34" charset="0"/>
            </a:endParaRPr>
          </a:p>
          <a:p>
            <a:r>
              <a:rPr lang="en-GB" sz="2100" b="1" dirty="0">
                <a:solidFill>
                  <a:srgbClr val="002060"/>
                </a:solidFill>
                <a:effectLst/>
                <a:latin typeface="Calibri"/>
                <a:ea typeface="Calibri" panose="020F0502020204030204" pitchFamily="34" charset="0"/>
                <a:cs typeface="Calibri"/>
              </a:rPr>
              <a:t>10.</a:t>
            </a:r>
            <a:r>
              <a:rPr lang="en-GB" sz="2100" b="1" u="sng" dirty="0">
                <a:solidFill>
                  <a:srgbClr val="002060"/>
                </a:solidFill>
                <a:effectLst/>
                <a:latin typeface="Calibri"/>
                <a:ea typeface="Calibri" panose="020F0502020204030204" pitchFamily="34" charset="0"/>
                <a:cs typeface="Calibri"/>
              </a:rPr>
              <a:t> IT Skills Pathway</a:t>
            </a:r>
          </a:p>
          <a:p>
            <a:endParaRPr lang="en-GB" sz="1100" dirty="0">
              <a:solidFill>
                <a:srgbClr val="002060"/>
              </a:solidFill>
              <a:effectLst/>
              <a:latin typeface="Calibri" panose="020F0502020204030204" pitchFamily="34" charset="0"/>
              <a:ea typeface="Calibri" panose="020F0502020204030204" pitchFamily="34" charset="0"/>
              <a:cs typeface="Calibri"/>
            </a:endParaRPr>
          </a:p>
          <a:p>
            <a:pPr lvl="1"/>
            <a:endParaRPr lang="en-GB" sz="1200" b="1" i="1" u="sng" dirty="0">
              <a:solidFill>
                <a:srgbClr val="002060"/>
              </a:solidFill>
              <a:effectLst/>
              <a:latin typeface="Calibri" panose="020F0502020204030204" pitchFamily="34" charset="0"/>
              <a:ea typeface="Calibri" panose="020F0502020204030204" pitchFamily="34" charset="0"/>
              <a:cs typeface="Calibri"/>
            </a:endParaRPr>
          </a:p>
          <a:p>
            <a:pPr lvl="1"/>
            <a:endParaRPr lang="en-GB" sz="1200" b="1" i="1" u="sng" dirty="0">
              <a:solidFill>
                <a:srgbClr val="002060"/>
              </a:solidFill>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What is the IT Skills Pathway training?</a:t>
            </a:r>
          </a:p>
          <a:p>
            <a:pPr lvl="1"/>
            <a:endParaRPr lang="en-GB" sz="1400" dirty="0">
              <a:solidFill>
                <a:srgbClr val="002060"/>
              </a:solidFill>
              <a:latin typeface="Calibri" panose="020F0502020204030204" pitchFamily="34" charset="0"/>
              <a:ea typeface="Calibri" panose="020F0502020204030204" pitchFamily="34" charset="0"/>
              <a:cs typeface="Calibri"/>
            </a:endParaRPr>
          </a:p>
          <a:p>
            <a:pPr lvl="1"/>
            <a:r>
              <a:rPr lang="en-GB" sz="1400" dirty="0">
                <a:solidFill>
                  <a:srgbClr val="002060"/>
                </a:solidFill>
              </a:rPr>
              <a:t>The IT Skills Pathway provides access to quality assured, customisable learning and assessment products from basic digital skills through to more advanced Microsoft Office products. </a:t>
            </a:r>
            <a:endParaRPr lang="en-GB" sz="1400" dirty="0">
              <a:solidFill>
                <a:srgbClr val="002060"/>
              </a:solidFill>
              <a:cs typeface="Calibri"/>
            </a:endParaRPr>
          </a:p>
          <a:p>
            <a:pPr lvl="1"/>
            <a:endParaRPr lang="en-GB" sz="1400" dirty="0">
              <a:solidFill>
                <a:srgbClr val="002060"/>
              </a:solidFill>
              <a:effectLst/>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Why should I complete IT Skills Pathway training?</a:t>
            </a:r>
          </a:p>
          <a:p>
            <a:pPr lvl="1"/>
            <a:endParaRPr lang="en-GB" sz="1400" b="1" dirty="0">
              <a:solidFill>
                <a:srgbClr val="002060"/>
              </a:solidFill>
              <a:latin typeface="Calibri" panose="020F0502020204030204" pitchFamily="34" charset="0"/>
              <a:ea typeface="Calibri" panose="020F0502020204030204" pitchFamily="34" charset="0"/>
              <a:cs typeface="Calibri"/>
            </a:endParaRPr>
          </a:p>
          <a:p>
            <a:pPr lvl="1"/>
            <a:r>
              <a:rPr lang="en-GB" sz="1400" dirty="0">
                <a:solidFill>
                  <a:srgbClr val="002060"/>
                </a:solidFill>
                <a:latin typeface="FrutigerLTW01-55Roman"/>
              </a:rPr>
              <a:t>This is an opportunity for anyone</a:t>
            </a:r>
            <a:r>
              <a:rPr lang="en-GB" sz="1400" b="0" i="0" dirty="0">
                <a:solidFill>
                  <a:srgbClr val="002060"/>
                </a:solidFill>
                <a:effectLst/>
                <a:latin typeface="FrutigerLTW01-55Roman"/>
              </a:rPr>
              <a:t> who is wanting to increase their IT skills and increased productivity in the workplace.</a:t>
            </a:r>
          </a:p>
          <a:p>
            <a:pPr lvl="1"/>
            <a:endParaRPr lang="en-GB" sz="1400" u="sng" dirty="0">
              <a:solidFill>
                <a:srgbClr val="002060"/>
              </a:solidFill>
              <a:latin typeface="FrutigerLTW01-55Roman"/>
              <a:ea typeface="Calibri" panose="020F0502020204030204" pitchFamily="34" charset="0"/>
            </a:endParaRPr>
          </a:p>
          <a:p>
            <a:pPr lvl="1"/>
            <a:r>
              <a:rPr lang="en-GB" sz="1400" b="1" i="1" u="sng" dirty="0">
                <a:solidFill>
                  <a:srgbClr val="002060"/>
                </a:solidFill>
                <a:effectLst/>
                <a:latin typeface="Calibri"/>
                <a:ea typeface="Calibri" panose="020F0502020204030204" pitchFamily="34" charset="0"/>
                <a:cs typeface="Calibri"/>
              </a:rPr>
              <a:t>How do I complete the training?</a:t>
            </a:r>
          </a:p>
          <a:p>
            <a:pPr lvl="1"/>
            <a:endParaRPr lang="en-GB" sz="1400" dirty="0">
              <a:solidFill>
                <a:srgbClr val="002060"/>
              </a:solidFill>
              <a:effectLst/>
              <a:latin typeface="Calibri" panose="020F0502020204030204" pitchFamily="34" charset="0"/>
              <a:ea typeface="Calibri" panose="020F0502020204030204" pitchFamily="34" charset="0"/>
              <a:cs typeface="Calibri"/>
            </a:endParaRPr>
          </a:p>
          <a:p>
            <a:pPr lvl="1"/>
            <a:r>
              <a:rPr lang="en-GB" sz="1400" dirty="0">
                <a:solidFill>
                  <a:srgbClr val="002060"/>
                </a:solidFill>
              </a:rPr>
              <a:t>The IT skills pathway is a free resource which is delivered by Health Education England (HEE)’s partner work area (Digital Learning Solutions). Click here </a:t>
            </a:r>
            <a:r>
              <a:rPr lang="en-GB" sz="1400" dirty="0">
                <a:solidFill>
                  <a:srgbClr val="002060"/>
                </a:solidFill>
                <a:hlinkClick r:id="rId2">
                  <a:extLst>
                    <a:ext uri="{A12FA001-AC4F-418D-AE19-62706E023703}">
                      <ahyp:hlinkClr xmlns:ahyp="http://schemas.microsoft.com/office/drawing/2018/hyperlinkcolor" val="tx"/>
                    </a:ext>
                  </a:extLst>
                </a:hlinkClick>
              </a:rPr>
              <a:t>Learning Content - Digital Learning Solutions (dls.nhs.uk)</a:t>
            </a:r>
            <a:r>
              <a:rPr lang="en-GB" sz="1400" dirty="0">
                <a:solidFill>
                  <a:srgbClr val="002060"/>
                </a:solidFill>
              </a:rPr>
              <a:t> Or contact </a:t>
            </a:r>
            <a:r>
              <a:rPr lang="en-GB" sz="1400" dirty="0">
                <a:solidFill>
                  <a:srgbClr val="002060"/>
                </a:solidFill>
                <a:hlinkClick r:id="rId3"/>
              </a:rPr>
              <a:t>sara.tier1@nhs,net</a:t>
            </a:r>
            <a:endParaRPr lang="en-GB" sz="1400" dirty="0">
              <a:solidFill>
                <a:srgbClr val="002060"/>
              </a:solidFill>
            </a:endParaRPr>
          </a:p>
          <a:p>
            <a:pPr lvl="1"/>
            <a:endParaRPr lang="en-GB" sz="1400" dirty="0">
              <a:solidFill>
                <a:srgbClr val="002060"/>
              </a:solidFill>
              <a:effectLst/>
              <a:latin typeface="Calibri" panose="020F0502020204030204" pitchFamily="34" charset="0"/>
              <a:ea typeface="Calibri" panose="020F0502020204030204" pitchFamily="34" charset="0"/>
            </a:endParaRPr>
          </a:p>
          <a:p>
            <a:pPr lvl="1"/>
            <a:r>
              <a:rPr lang="en-GB" sz="1400" b="1" dirty="0">
                <a:solidFill>
                  <a:srgbClr val="002060"/>
                </a:solidFill>
                <a:effectLst/>
                <a:latin typeface="Calibri"/>
                <a:ea typeface="Calibri" panose="020F0502020204030204" pitchFamily="34" charset="0"/>
                <a:cs typeface="Times New Roman"/>
              </a:rPr>
              <a:t>NOTE</a:t>
            </a:r>
            <a:r>
              <a:rPr lang="en-GB" sz="1400" dirty="0">
                <a:solidFill>
                  <a:srgbClr val="002060"/>
                </a:solidFill>
                <a:effectLst/>
                <a:latin typeface="Calibri"/>
                <a:ea typeface="Calibri" panose="020F0502020204030204" pitchFamily="34" charset="0"/>
                <a:cs typeface="Times New Roman"/>
              </a:rPr>
              <a:t>: Funding is available for staff within GP practices connected with the vaccine program. For any queries or advice please contact </a:t>
            </a:r>
            <a:r>
              <a:rPr lang="en-GB" sz="1400" dirty="0">
                <a:solidFill>
                  <a:srgbClr val="002060"/>
                </a:solidFill>
                <a:effectLst/>
                <a:latin typeface="Calibri"/>
                <a:ea typeface="Calibri" panose="020F0502020204030204" pitchFamily="34" charset="0"/>
                <a:cs typeface="Times New Roman"/>
                <a:hlinkClick r:id="rId4"/>
              </a:rPr>
              <a:t>sara.tier1@nhs.net</a:t>
            </a:r>
            <a:r>
              <a:rPr lang="en-GB" sz="1400" dirty="0">
                <a:solidFill>
                  <a:srgbClr val="002060"/>
                </a:solidFill>
                <a:effectLst/>
                <a:latin typeface="Calibri"/>
                <a:ea typeface="Calibri" panose="020F0502020204030204" pitchFamily="34" charset="0"/>
                <a:cs typeface="Times New Roman"/>
              </a:rPr>
              <a:t>.</a:t>
            </a:r>
          </a:p>
          <a:p>
            <a:pPr lvl="1"/>
            <a:endParaRPr lang="en-GB" sz="1400" dirty="0">
              <a:solidFill>
                <a:srgbClr val="002060"/>
              </a:solidFill>
              <a:effectLst/>
              <a:latin typeface="Calibri" panose="020F0502020204030204" pitchFamily="34" charset="0"/>
              <a:ea typeface="Calibri" panose="020F0502020204030204" pitchFamily="34" charset="0"/>
            </a:endParaRPr>
          </a:p>
          <a:p>
            <a:pPr lvl="1"/>
            <a:endParaRPr lang="en-GB" sz="1400" dirty="0">
              <a:effectLst/>
              <a:latin typeface="Calibri" panose="020F0502020204030204" pitchFamily="34" charset="0"/>
              <a:ea typeface="Calibri" panose="020F0502020204030204" pitchFamily="34" charset="0"/>
              <a:cs typeface="Calibri"/>
            </a:endParaRPr>
          </a:p>
          <a:p>
            <a:pPr lvl="1"/>
            <a:endParaRPr lang="en-GB" sz="1400" dirty="0">
              <a:latin typeface="Calibri" panose="020F0502020204030204" pitchFamily="34" charset="0"/>
              <a:ea typeface="Calibri" panose="020F0502020204030204" pitchFamily="34" charset="0"/>
            </a:endParaRPr>
          </a:p>
          <a:p>
            <a:pPr lvl="1"/>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lvl="1"/>
            <a:endParaRPr lang="en-GB" dirty="0">
              <a:latin typeface="Calibri" panose="020F0502020204030204" pitchFamily="34" charset="0"/>
              <a:cs typeface="Calibri" panose="020F0502020204030204" pitchFamily="34" charset="0"/>
            </a:endParaRPr>
          </a:p>
          <a:p>
            <a:endParaRPr lang="en-GB" dirty="0">
              <a:cs typeface="Calibri" panose="020F0502020204030204"/>
            </a:endParaRPr>
          </a:p>
        </p:txBody>
      </p:sp>
    </p:spTree>
    <p:extLst>
      <p:ext uri="{BB962C8B-B14F-4D97-AF65-F5344CB8AC3E}">
        <p14:creationId xmlns:p14="http://schemas.microsoft.com/office/powerpoint/2010/main" val="3854569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EF8351-7470-381C-E6BF-E7894F2CEB0F}"/>
              </a:ext>
            </a:extLst>
          </p:cNvPr>
          <p:cNvSpPr>
            <a:spLocks noGrp="1"/>
          </p:cNvSpPr>
          <p:nvPr>
            <p:ph type="title"/>
          </p:nvPr>
        </p:nvSpPr>
        <p:spPr/>
        <p:txBody>
          <a:bodyPr>
            <a:normAutofit/>
          </a:bodyPr>
          <a:lstStyle/>
          <a:p>
            <a:r>
              <a:rPr lang="en-US">
                <a:solidFill>
                  <a:srgbClr val="002060"/>
                </a:solidFill>
                <a:latin typeface="Arial"/>
                <a:cs typeface="Arial"/>
              </a:rPr>
              <a:t>11.</a:t>
            </a:r>
            <a:r>
              <a:rPr lang="en-US" u="sng">
                <a:solidFill>
                  <a:srgbClr val="002060"/>
                </a:solidFill>
                <a:latin typeface="Arial"/>
                <a:cs typeface="Arial"/>
              </a:rPr>
              <a:t>Statutory and Mandatory Training</a:t>
            </a:r>
            <a:endParaRPr lang="en-US" u="sng">
              <a:solidFill>
                <a:srgbClr val="002060"/>
              </a:solidFill>
            </a:endParaRPr>
          </a:p>
        </p:txBody>
      </p:sp>
      <p:sp>
        <p:nvSpPr>
          <p:cNvPr id="4" name="Slide Number Placeholder 3">
            <a:extLst>
              <a:ext uri="{FF2B5EF4-FFF2-40B4-BE49-F238E27FC236}">
                <a16:creationId xmlns:a16="http://schemas.microsoft.com/office/drawing/2014/main" id="{74A49BE3-D68B-94F1-FD86-5C25187CE5B7}"/>
              </a:ext>
            </a:extLst>
          </p:cNvPr>
          <p:cNvSpPr>
            <a:spLocks noGrp="1"/>
          </p:cNvSpPr>
          <p:nvPr>
            <p:ph type="sldNum" sz="quarter" idx="12"/>
          </p:nvPr>
        </p:nvSpPr>
        <p:spPr/>
        <p:txBody>
          <a:bodyPr/>
          <a:lstStyle/>
          <a:p>
            <a:fld id="{E07D481D-C9E8-3645-880D-E1CC26F2A97D}" type="slidenum">
              <a:rPr lang="en-US" smtClean="0"/>
              <a:pPr/>
              <a:t>12</a:t>
            </a:fld>
            <a:endParaRPr lang="en-US"/>
          </a:p>
        </p:txBody>
      </p:sp>
      <p:sp>
        <p:nvSpPr>
          <p:cNvPr id="6" name="TextBox 5">
            <a:extLst>
              <a:ext uri="{FF2B5EF4-FFF2-40B4-BE49-F238E27FC236}">
                <a16:creationId xmlns:a16="http://schemas.microsoft.com/office/drawing/2014/main" id="{09C5F9FF-3153-1968-0596-0559CC987038}"/>
              </a:ext>
            </a:extLst>
          </p:cNvPr>
          <p:cNvSpPr txBox="1"/>
          <p:nvPr/>
        </p:nvSpPr>
        <p:spPr>
          <a:xfrm>
            <a:off x="579328" y="1628383"/>
            <a:ext cx="10991589" cy="54000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2060"/>
                </a:solidFill>
                <a:cs typeface="Calibri"/>
              </a:rPr>
              <a:t>To ensure compliance within the workforce, the E-lfh statutory and mandatory training must be completed. The training consists of  15 modules.</a:t>
            </a:r>
          </a:p>
          <a:p>
            <a:endParaRPr lang="en-US" dirty="0">
              <a:solidFill>
                <a:srgbClr val="002060"/>
              </a:solidFill>
              <a:cs typeface="Calibri"/>
            </a:endParaRPr>
          </a:p>
          <a:p>
            <a:r>
              <a:rPr lang="en-US" i="1" u="sng" dirty="0">
                <a:solidFill>
                  <a:srgbClr val="002060"/>
                </a:solidFill>
                <a:cs typeface="Calibri"/>
              </a:rPr>
              <a:t>Why should I complete the training?</a:t>
            </a:r>
          </a:p>
          <a:p>
            <a:endParaRPr lang="en-US" i="1" u="sng" dirty="0">
              <a:solidFill>
                <a:srgbClr val="002060"/>
              </a:solidFill>
              <a:cs typeface="Calibri"/>
            </a:endParaRPr>
          </a:p>
          <a:p>
            <a:r>
              <a:rPr lang="en-US" dirty="0">
                <a:solidFill>
                  <a:srgbClr val="002060"/>
                </a:solidFill>
                <a:cs typeface="Calibri"/>
              </a:rPr>
              <a:t>For all staff working within the vaccine program from Primary care or NHSP need to have completed all the modules for the Statutory and Mandatory training before they can accept a shift.</a:t>
            </a:r>
            <a:endParaRPr lang="en-US" i="1" u="sng" dirty="0">
              <a:solidFill>
                <a:srgbClr val="002060"/>
              </a:solidFill>
              <a:cs typeface="Calibri"/>
            </a:endParaRPr>
          </a:p>
          <a:p>
            <a:endParaRPr lang="en-US" dirty="0">
              <a:solidFill>
                <a:srgbClr val="002060"/>
              </a:solidFill>
              <a:cs typeface="Calibri"/>
            </a:endParaRPr>
          </a:p>
          <a:p>
            <a:r>
              <a:rPr lang="en-US" sz="1600" i="1" u="sng" dirty="0">
                <a:solidFill>
                  <a:srgbClr val="002060"/>
                </a:solidFill>
                <a:cs typeface="Calibri" panose="020F0502020204030204"/>
              </a:rPr>
              <a:t>How do I enroll?</a:t>
            </a:r>
          </a:p>
          <a:p>
            <a:endParaRPr lang="en-US" sz="1600" i="1" u="sng" dirty="0">
              <a:solidFill>
                <a:srgbClr val="002060"/>
              </a:solidFill>
              <a:cs typeface="Calibri" panose="020F0502020204030204"/>
            </a:endParaRPr>
          </a:p>
          <a:p>
            <a:r>
              <a:rPr lang="en-US" sz="1600" dirty="0">
                <a:solidFill>
                  <a:srgbClr val="002060"/>
                </a:solidFill>
                <a:cs typeface="Calibri" panose="020F0502020204030204"/>
              </a:rPr>
              <a:t>Log in to </a:t>
            </a:r>
          </a:p>
          <a:p>
            <a:r>
              <a:rPr lang="en-US" sz="1600" dirty="0">
                <a:solidFill>
                  <a:srgbClr val="002060"/>
                </a:solidFill>
                <a:ea typeface="+mn-lt"/>
                <a:cs typeface="+mn-lt"/>
                <a:hlinkClick r:id="rId2">
                  <a:extLst>
                    <a:ext uri="{A12FA001-AC4F-418D-AE19-62706E023703}">
                      <ahyp:hlinkClr xmlns:ahyp="http://schemas.microsoft.com/office/drawing/2018/hyperlinkcolor" val="tx"/>
                    </a:ext>
                  </a:extLst>
                </a:hlinkClick>
              </a:rPr>
              <a:t>NHSE elfh Hub (e-lfh.org.uk)</a:t>
            </a:r>
            <a:r>
              <a:rPr lang="en-US" sz="1600" dirty="0">
                <a:solidFill>
                  <a:srgbClr val="002060"/>
                </a:solidFill>
                <a:ea typeface="+mn-lt"/>
                <a:cs typeface="+mn-lt"/>
              </a:rPr>
              <a:t> or contact  </a:t>
            </a:r>
            <a:r>
              <a:rPr lang="en-US" sz="1600" dirty="0">
                <a:solidFill>
                  <a:srgbClr val="002060"/>
                </a:solidFill>
                <a:ea typeface="+mn-lt"/>
                <a:cs typeface="+mn-lt"/>
                <a:hlinkClick r:id="rId3">
                  <a:extLst>
                    <a:ext uri="{A12FA001-AC4F-418D-AE19-62706E023703}">
                      <ahyp:hlinkClr xmlns:ahyp="http://schemas.microsoft.com/office/drawing/2018/hyperlinkcolor" val="tx"/>
                    </a:ext>
                  </a:extLst>
                </a:hlinkClick>
              </a:rPr>
              <a:t>sara.tier1@nhs.net</a:t>
            </a:r>
          </a:p>
          <a:p>
            <a:endParaRPr lang="en-US" sz="1600" dirty="0">
              <a:solidFill>
                <a:srgbClr val="002060"/>
              </a:solidFill>
              <a:ea typeface="+mn-lt"/>
              <a:cs typeface="+mn-lt"/>
            </a:endParaRPr>
          </a:p>
          <a:p>
            <a:r>
              <a:rPr lang="en-US" sz="1600" i="1" u="sng" dirty="0">
                <a:solidFill>
                  <a:srgbClr val="002060"/>
                </a:solidFill>
                <a:cs typeface="Calibri"/>
              </a:rPr>
              <a:t>Time Commitment?</a:t>
            </a:r>
            <a:endParaRPr lang="en-US" sz="1600" dirty="0">
              <a:solidFill>
                <a:srgbClr val="002060"/>
              </a:solidFill>
              <a:cs typeface="Calibri"/>
            </a:endParaRPr>
          </a:p>
          <a:p>
            <a:endParaRPr lang="en-US" sz="1600" dirty="0">
              <a:solidFill>
                <a:srgbClr val="002060"/>
              </a:solidFill>
              <a:cs typeface="Calibri"/>
            </a:endParaRPr>
          </a:p>
          <a:p>
            <a:r>
              <a:rPr lang="en-US" sz="1600" dirty="0">
                <a:solidFill>
                  <a:srgbClr val="002060"/>
                </a:solidFill>
                <a:cs typeface="Calibri"/>
              </a:rPr>
              <a:t>Funded time allowance 4 hours</a:t>
            </a:r>
          </a:p>
          <a:p>
            <a:endParaRPr lang="en-US" sz="1600" dirty="0">
              <a:solidFill>
                <a:srgbClr val="002060"/>
              </a:solidFill>
              <a:cs typeface="Calibri"/>
            </a:endParaRPr>
          </a:p>
          <a:p>
            <a:r>
              <a:rPr lang="en-GB" sz="1600" b="1" dirty="0">
                <a:solidFill>
                  <a:srgbClr val="002060"/>
                </a:solidFill>
                <a:effectLst/>
                <a:latin typeface="Calibri"/>
                <a:ea typeface="Calibri" panose="020F0502020204030204" pitchFamily="34" charset="0"/>
                <a:cs typeface="Times New Roman"/>
              </a:rPr>
              <a:t>NOTE</a:t>
            </a:r>
            <a:r>
              <a:rPr lang="en-GB" sz="1600" dirty="0">
                <a:solidFill>
                  <a:srgbClr val="002060"/>
                </a:solidFill>
                <a:effectLst/>
                <a:latin typeface="Calibri"/>
                <a:ea typeface="Calibri" panose="020F0502020204030204" pitchFamily="34" charset="0"/>
                <a:cs typeface="Times New Roman"/>
              </a:rPr>
              <a:t>: Funding is available for staff within GP practices connected with the vaccine program. For any queries or advice please contact </a:t>
            </a:r>
            <a:r>
              <a:rPr lang="en-GB" sz="1600" dirty="0">
                <a:solidFill>
                  <a:srgbClr val="002060"/>
                </a:solidFill>
                <a:effectLst/>
                <a:latin typeface="Calibri"/>
                <a:ea typeface="Calibri" panose="020F0502020204030204" pitchFamily="34" charset="0"/>
                <a:cs typeface="Times New Roman"/>
                <a:hlinkClick r:id="rId3"/>
              </a:rPr>
              <a:t>sara.tier1@nhs.net</a:t>
            </a:r>
            <a:r>
              <a:rPr lang="en-GB" sz="1600" dirty="0">
                <a:solidFill>
                  <a:srgbClr val="002060"/>
                </a:solidFill>
                <a:effectLst/>
                <a:latin typeface="Calibri"/>
                <a:ea typeface="Calibri" panose="020F0502020204030204" pitchFamily="34" charset="0"/>
                <a:cs typeface="Times New Roman"/>
              </a:rPr>
              <a:t>.</a:t>
            </a:r>
          </a:p>
          <a:p>
            <a:endParaRPr lang="en-US" sz="1600" dirty="0">
              <a:solidFill>
                <a:srgbClr val="002060"/>
              </a:solidFill>
              <a:cs typeface="Calibri"/>
            </a:endParaRPr>
          </a:p>
        </p:txBody>
      </p:sp>
    </p:spTree>
    <p:extLst>
      <p:ext uri="{BB962C8B-B14F-4D97-AF65-F5344CB8AC3E}">
        <p14:creationId xmlns:p14="http://schemas.microsoft.com/office/powerpoint/2010/main" val="2204361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489D76F-E921-FE93-4A21-3428BF87648A}"/>
              </a:ext>
            </a:extLst>
          </p:cNvPr>
          <p:cNvSpPr>
            <a:spLocks noGrp="1"/>
          </p:cNvSpPr>
          <p:nvPr>
            <p:ph type="title"/>
          </p:nvPr>
        </p:nvSpPr>
        <p:spPr>
          <a:xfrm>
            <a:off x="914400" y="634321"/>
            <a:ext cx="10439400" cy="831075"/>
          </a:xfrm>
        </p:spPr>
        <p:txBody>
          <a:bodyPr>
            <a:normAutofit/>
          </a:bodyPr>
          <a:lstStyle/>
          <a:p>
            <a:r>
              <a:rPr lang="en-GB" sz="3400" b="1">
                <a:solidFill>
                  <a:srgbClr val="002060"/>
                </a:solidFill>
              </a:rPr>
              <a:t>Contents Page</a:t>
            </a:r>
          </a:p>
        </p:txBody>
      </p:sp>
      <p:sp>
        <p:nvSpPr>
          <p:cNvPr id="9" name="Content Placeholder 2">
            <a:extLst>
              <a:ext uri="{FF2B5EF4-FFF2-40B4-BE49-F238E27FC236}">
                <a16:creationId xmlns:a16="http://schemas.microsoft.com/office/drawing/2014/main" id="{9538E034-7CAB-F8A8-70EE-4B605643DC54}"/>
              </a:ext>
            </a:extLst>
          </p:cNvPr>
          <p:cNvSpPr>
            <a:spLocks noGrp="1"/>
          </p:cNvSpPr>
          <p:nvPr>
            <p:ph idx="1"/>
          </p:nvPr>
        </p:nvSpPr>
        <p:spPr>
          <a:xfrm>
            <a:off x="914400" y="1465397"/>
            <a:ext cx="10428961" cy="4640739"/>
          </a:xfrm>
        </p:spPr>
        <p:txBody>
          <a:bodyPr vert="horz" lIns="91440" tIns="45720" rIns="91440" bIns="45720" rtlCol="0" anchor="t">
            <a:normAutofit fontScale="85000" lnSpcReduction="20000"/>
          </a:bodyPr>
          <a:lstStyle/>
          <a:p>
            <a:pPr marL="0" indent="0" algn="just">
              <a:lnSpc>
                <a:spcPct val="107000"/>
              </a:lnSpc>
              <a:spcAft>
                <a:spcPts val="800"/>
              </a:spcAft>
              <a:buNone/>
            </a:pPr>
            <a:r>
              <a:rPr lang="en-GB" sz="2000" b="1" u="sng" dirty="0">
                <a:solidFill>
                  <a:srgbClr val="002060"/>
                </a:solidFill>
                <a:effectLst/>
                <a:latin typeface="Calibri"/>
                <a:ea typeface="Calibri" panose="020F0502020204030204" pitchFamily="34" charset="0"/>
                <a:cs typeface="Times New Roman"/>
              </a:rPr>
              <a:t>Vaccination Training Courses:</a:t>
            </a:r>
            <a:endParaRPr lang="en-GB" sz="2000" dirty="0">
              <a:solidFill>
                <a:srgbClr val="002060"/>
              </a:solidFill>
              <a:effectLst/>
              <a:latin typeface="Calibri"/>
              <a:ea typeface="Calibri" panose="020F0502020204030204" pitchFamily="34" charset="0"/>
              <a:cs typeface="Times New Roman"/>
            </a:endParaRPr>
          </a:p>
          <a:p>
            <a:pPr marL="0" indent="0" algn="just">
              <a:lnSpc>
                <a:spcPct val="107000"/>
              </a:lnSpc>
              <a:buNone/>
            </a:pPr>
            <a:r>
              <a:rPr lang="en-GB" sz="2100" dirty="0">
                <a:solidFill>
                  <a:srgbClr val="002060"/>
                </a:solidFill>
                <a:latin typeface="+mn-lt"/>
                <a:cs typeface="Arial"/>
              </a:rPr>
              <a:t>3.</a:t>
            </a:r>
            <a:r>
              <a:rPr lang="en-GB" sz="2100" b="0" i="0" dirty="0">
                <a:solidFill>
                  <a:srgbClr val="002060"/>
                </a:solidFill>
                <a:effectLst/>
                <a:latin typeface="+mn-lt"/>
                <a:cs typeface="Arial"/>
              </a:rPr>
              <a:t>Spikevax Original and Spikevax Bivalent</a:t>
            </a:r>
          </a:p>
          <a:p>
            <a:pPr marL="0" indent="0" algn="just">
              <a:lnSpc>
                <a:spcPct val="107000"/>
              </a:lnSpc>
              <a:buNone/>
            </a:pPr>
            <a:r>
              <a:rPr lang="en-GB" sz="2000" dirty="0">
                <a:solidFill>
                  <a:srgbClr val="002060"/>
                </a:solidFill>
                <a:latin typeface="Calibri"/>
                <a:ea typeface="Calibri" panose="020F0502020204030204" pitchFamily="34" charset="0"/>
                <a:cs typeface="Times New Roman"/>
              </a:rPr>
              <a:t>4.Flu</a:t>
            </a:r>
            <a:r>
              <a:rPr lang="en-GB" sz="2000" dirty="0">
                <a:solidFill>
                  <a:srgbClr val="002060"/>
                </a:solidFill>
                <a:effectLst/>
                <a:latin typeface="Calibri"/>
                <a:ea typeface="Calibri" panose="020F0502020204030204" pitchFamily="34" charset="0"/>
                <a:cs typeface="Times New Roman"/>
              </a:rPr>
              <a:t> Immunisations</a:t>
            </a:r>
          </a:p>
          <a:p>
            <a:pPr marL="0" indent="0" algn="just">
              <a:lnSpc>
                <a:spcPct val="107000"/>
              </a:lnSpc>
              <a:buNone/>
            </a:pPr>
            <a:r>
              <a:rPr lang="en-GB" sz="2000" dirty="0">
                <a:solidFill>
                  <a:srgbClr val="002060"/>
                </a:solidFill>
                <a:latin typeface="Calibri"/>
                <a:ea typeface="Times New Roman" panose="02020603050405020304" pitchFamily="18" charset="0"/>
                <a:cs typeface="Arial"/>
              </a:rPr>
              <a:t>5.</a:t>
            </a:r>
            <a:r>
              <a:rPr lang="en-GB" sz="2000" dirty="0">
                <a:solidFill>
                  <a:srgbClr val="002060"/>
                </a:solidFill>
                <a:effectLst/>
                <a:latin typeface="Calibri"/>
                <a:ea typeface="Times New Roman" panose="02020603050405020304" pitchFamily="18" charset="0"/>
                <a:cs typeface="Arial"/>
              </a:rPr>
              <a:t>COVID Confidence Conversations Workshop</a:t>
            </a:r>
          </a:p>
          <a:p>
            <a:pPr marL="0" indent="0" algn="just">
              <a:lnSpc>
                <a:spcPct val="107000"/>
              </a:lnSpc>
              <a:buNone/>
            </a:pPr>
            <a:r>
              <a:rPr lang="en-GB" sz="2000" dirty="0">
                <a:solidFill>
                  <a:srgbClr val="002060"/>
                </a:solidFill>
                <a:latin typeface="Calibri"/>
                <a:ea typeface="Calibri" panose="020F0502020204030204" pitchFamily="34" charset="0"/>
                <a:cs typeface="Times New Roman"/>
              </a:rPr>
              <a:t>6.</a:t>
            </a:r>
            <a:r>
              <a:rPr lang="en-GB" sz="2000" dirty="0">
                <a:solidFill>
                  <a:srgbClr val="002060"/>
                </a:solidFill>
                <a:effectLst/>
                <a:latin typeface="Calibri"/>
                <a:ea typeface="Calibri" panose="020F0502020204030204" pitchFamily="34" charset="0"/>
                <a:cs typeface="Times New Roman"/>
              </a:rPr>
              <a:t>Care Certificate</a:t>
            </a:r>
            <a:r>
              <a:rPr lang="en-GB" sz="2000" dirty="0">
                <a:solidFill>
                  <a:srgbClr val="002060"/>
                </a:solidFill>
                <a:latin typeface="Calibri"/>
                <a:ea typeface="Calibri" panose="020F0502020204030204" pitchFamily="34" charset="0"/>
                <a:cs typeface="Times New Roman"/>
              </a:rPr>
              <a:t> </a:t>
            </a:r>
            <a:endParaRPr lang="en-GB" sz="2000" dirty="0">
              <a:solidFill>
                <a:srgbClr val="002060"/>
              </a:solidFill>
              <a:effectLst/>
              <a:latin typeface="Calibri"/>
              <a:ea typeface="Calibri" panose="020F0502020204030204" pitchFamily="34" charset="0"/>
              <a:cs typeface="Times New Roman" panose="02020603050405020304" pitchFamily="18" charset="0"/>
            </a:endParaRPr>
          </a:p>
          <a:p>
            <a:pPr marL="0" indent="0" algn="just">
              <a:lnSpc>
                <a:spcPct val="107000"/>
              </a:lnSpc>
              <a:buNone/>
            </a:pPr>
            <a:r>
              <a:rPr lang="en-GB" sz="2000" dirty="0">
                <a:solidFill>
                  <a:srgbClr val="002060"/>
                </a:solidFill>
                <a:latin typeface="Calibri"/>
                <a:ea typeface="Calibri" panose="020F0502020204030204" pitchFamily="34" charset="0"/>
                <a:cs typeface="Times New Roman"/>
              </a:rPr>
              <a:t>7.</a:t>
            </a:r>
            <a:r>
              <a:rPr lang="en-GB" sz="2000" dirty="0">
                <a:solidFill>
                  <a:srgbClr val="002060"/>
                </a:solidFill>
                <a:effectLst/>
                <a:latin typeface="Calibri"/>
                <a:ea typeface="Calibri" panose="020F0502020204030204" pitchFamily="34" charset="0"/>
                <a:cs typeface="Times New Roman"/>
              </a:rPr>
              <a:t>MECC (Make every contact count)</a:t>
            </a:r>
          </a:p>
          <a:p>
            <a:pPr marL="0" lvl="0" indent="0" algn="just">
              <a:lnSpc>
                <a:spcPct val="107000"/>
              </a:lnSpc>
              <a:buNone/>
            </a:pPr>
            <a:r>
              <a:rPr lang="en-GB" sz="2000" dirty="0">
                <a:solidFill>
                  <a:srgbClr val="002060"/>
                </a:solidFill>
                <a:latin typeface="Calibri"/>
                <a:ea typeface="Calibri" panose="020F0502020204030204" pitchFamily="34" charset="0"/>
                <a:cs typeface="Times New Roman"/>
              </a:rPr>
              <a:t>8.</a:t>
            </a:r>
            <a:r>
              <a:rPr lang="en-GB" sz="2000" dirty="0">
                <a:solidFill>
                  <a:srgbClr val="002060"/>
                </a:solidFill>
                <a:effectLst/>
                <a:latin typeface="Calibri"/>
                <a:ea typeface="Calibri" panose="020F0502020204030204" pitchFamily="34" charset="0"/>
                <a:cs typeface="Times New Roman"/>
              </a:rPr>
              <a:t>Equality, Diversity and Inclusion</a:t>
            </a:r>
          </a:p>
          <a:p>
            <a:pPr marL="0" lvl="0" indent="0" algn="just">
              <a:lnSpc>
                <a:spcPct val="107000"/>
              </a:lnSpc>
              <a:buNone/>
            </a:pPr>
            <a:r>
              <a:rPr lang="en-GB" sz="2000" dirty="0">
                <a:solidFill>
                  <a:srgbClr val="002060"/>
                </a:solidFill>
                <a:latin typeface="Calibri"/>
                <a:ea typeface="Calibri" panose="020F0502020204030204" pitchFamily="34" charset="0"/>
                <a:cs typeface="Times New Roman"/>
              </a:rPr>
              <a:t>9.</a:t>
            </a:r>
            <a:r>
              <a:rPr lang="en-GB" sz="2000" dirty="0">
                <a:solidFill>
                  <a:srgbClr val="002060"/>
                </a:solidFill>
                <a:effectLst/>
                <a:latin typeface="Calibri"/>
                <a:ea typeface="Calibri" panose="020F0502020204030204" pitchFamily="34" charset="0"/>
                <a:cs typeface="Times New Roman"/>
              </a:rPr>
              <a:t>Mental Health Awareness</a:t>
            </a:r>
          </a:p>
          <a:p>
            <a:pPr marL="0" lvl="0" indent="0" algn="just">
              <a:lnSpc>
                <a:spcPct val="107000"/>
              </a:lnSpc>
              <a:spcAft>
                <a:spcPts val="800"/>
              </a:spcAft>
              <a:buNone/>
            </a:pPr>
            <a:r>
              <a:rPr lang="en-GB" sz="2000" dirty="0">
                <a:solidFill>
                  <a:srgbClr val="002060"/>
                </a:solidFill>
                <a:latin typeface="Calibri"/>
                <a:ea typeface="Calibri" panose="020F0502020204030204" pitchFamily="34" charset="0"/>
                <a:cs typeface="Times New Roman"/>
              </a:rPr>
              <a:t>10.</a:t>
            </a:r>
            <a:r>
              <a:rPr lang="en-GB" sz="2000" dirty="0">
                <a:solidFill>
                  <a:srgbClr val="002060"/>
                </a:solidFill>
                <a:effectLst/>
                <a:latin typeface="Calibri"/>
                <a:ea typeface="Calibri" panose="020F0502020204030204" pitchFamily="34" charset="0"/>
                <a:cs typeface="Times New Roman"/>
              </a:rPr>
              <a:t>Microsoft 365 Overview</a:t>
            </a:r>
          </a:p>
          <a:p>
            <a:pPr marL="0" indent="0" algn="just">
              <a:lnSpc>
                <a:spcPct val="107000"/>
              </a:lnSpc>
              <a:spcAft>
                <a:spcPts val="800"/>
              </a:spcAft>
              <a:buNone/>
            </a:pPr>
            <a:r>
              <a:rPr lang="en-GB" sz="2000" dirty="0">
                <a:solidFill>
                  <a:srgbClr val="002060"/>
                </a:solidFill>
                <a:latin typeface="Calibri"/>
                <a:ea typeface="Calibri" panose="020F0502020204030204" pitchFamily="34" charset="0"/>
                <a:cs typeface="Times New Roman"/>
              </a:rPr>
              <a:t>11. Funded Statutory and Mandatory Training</a:t>
            </a:r>
          </a:p>
          <a:p>
            <a:pPr marL="0" indent="0" algn="just">
              <a:lnSpc>
                <a:spcPct val="107000"/>
              </a:lnSpc>
              <a:spcAft>
                <a:spcPts val="800"/>
              </a:spcAft>
              <a:buNone/>
            </a:pPr>
            <a:r>
              <a:rPr lang="en-GB" sz="2000" b="1" dirty="0">
                <a:solidFill>
                  <a:srgbClr val="002060"/>
                </a:solidFill>
                <a:effectLst/>
                <a:latin typeface="Calibri"/>
                <a:ea typeface="Calibri" panose="020F0502020204030204" pitchFamily="34" charset="0"/>
                <a:cs typeface="Times New Roman"/>
              </a:rPr>
              <a:t>NOTE</a:t>
            </a:r>
            <a:r>
              <a:rPr lang="en-GB" sz="2000" dirty="0">
                <a:solidFill>
                  <a:srgbClr val="002060"/>
                </a:solidFill>
                <a:effectLst/>
                <a:latin typeface="Calibri"/>
                <a:ea typeface="Calibri" panose="020F0502020204030204" pitchFamily="34" charset="0"/>
                <a:cs typeface="Times New Roman"/>
              </a:rPr>
              <a:t>: Funding is available for staff within GP practices connected with the vaccine program. For any queries or advice please contact </a:t>
            </a:r>
            <a:r>
              <a:rPr lang="en-GB" sz="2000" dirty="0">
                <a:solidFill>
                  <a:srgbClr val="002060"/>
                </a:solidFill>
                <a:effectLst/>
                <a:latin typeface="Calibri"/>
                <a:ea typeface="Calibri" panose="020F0502020204030204" pitchFamily="34" charset="0"/>
                <a:cs typeface="Times New Roman"/>
                <a:hlinkClick r:id="rId2"/>
              </a:rPr>
              <a:t>sara.tier1@nhs.net</a:t>
            </a:r>
            <a:r>
              <a:rPr lang="en-GB" sz="2000" dirty="0">
                <a:solidFill>
                  <a:srgbClr val="002060"/>
                </a:solidFill>
                <a:effectLst/>
                <a:latin typeface="Calibri"/>
                <a:ea typeface="Calibri" panose="020F0502020204030204" pitchFamily="34" charset="0"/>
                <a:cs typeface="Times New Roman"/>
              </a:rPr>
              <a:t>.</a:t>
            </a:r>
          </a:p>
          <a:p>
            <a:pPr marL="0" indent="0" algn="just">
              <a:lnSpc>
                <a:spcPct val="107000"/>
              </a:lnSpc>
              <a:spcAft>
                <a:spcPts val="800"/>
              </a:spcAft>
              <a:buNone/>
            </a:pPr>
            <a:endParaRPr lang="en-GB" sz="2000" dirty="0">
              <a:solidFill>
                <a:srgbClr val="002060"/>
              </a:solidFill>
              <a:effectLst/>
              <a:latin typeface="Calibri"/>
              <a:ea typeface="Calibri" panose="020F0502020204030204" pitchFamily="34" charset="0"/>
              <a:cs typeface="Times New Roman"/>
            </a:endParaRPr>
          </a:p>
          <a:p>
            <a:pPr marL="0" indent="0" algn="just">
              <a:lnSpc>
                <a:spcPct val="107000"/>
              </a:lnSpc>
              <a:spcAft>
                <a:spcPts val="800"/>
              </a:spcAft>
              <a:buNone/>
            </a:pPr>
            <a:endParaRPr lang="en-GB" sz="2000" dirty="0">
              <a:solidFill>
                <a:srgbClr val="002060"/>
              </a:solidFill>
              <a:cs typeface="Times New Roman"/>
            </a:endParaRPr>
          </a:p>
          <a:p>
            <a:pPr marL="0" indent="0" algn="just">
              <a:lnSpc>
                <a:spcPct val="107000"/>
              </a:lnSpc>
              <a:spcAft>
                <a:spcPts val="800"/>
              </a:spcAft>
              <a:buNone/>
            </a:pPr>
            <a:endParaRPr lang="en-GB" sz="2000" dirty="0">
              <a:solidFill>
                <a:srgbClr val="002060"/>
              </a:solidFill>
              <a:cs typeface="Times New Roman"/>
            </a:endParaRPr>
          </a:p>
          <a:p>
            <a:pPr marL="0" indent="0">
              <a:buNone/>
            </a:pPr>
            <a:endParaRPr lang="en-GB" sz="1300" b="1" i="1" dirty="0">
              <a:cs typeface="Calibri" panose="020F0502020204030204"/>
            </a:endParaRPr>
          </a:p>
        </p:txBody>
      </p:sp>
      <p:sp>
        <p:nvSpPr>
          <p:cNvPr id="10" name="Slide Number Placeholder 9">
            <a:extLst>
              <a:ext uri="{FF2B5EF4-FFF2-40B4-BE49-F238E27FC236}">
                <a16:creationId xmlns:a16="http://schemas.microsoft.com/office/drawing/2014/main" id="{4E128FC9-329D-1D5E-4D9E-34C40054D75E}"/>
              </a:ext>
            </a:extLst>
          </p:cNvPr>
          <p:cNvSpPr>
            <a:spLocks noGrp="1"/>
          </p:cNvSpPr>
          <p:nvPr>
            <p:ph type="sldNum" sz="quarter" idx="12"/>
          </p:nvPr>
        </p:nvSpPr>
        <p:spPr/>
        <p:txBody>
          <a:bodyPr/>
          <a:lstStyle/>
          <a:p>
            <a:fld id="{E07D481D-C9E8-3645-880D-E1CC26F2A97D}" type="slidenum">
              <a:rPr lang="en-US" dirty="0" smtClean="0"/>
              <a:pPr/>
              <a:t>2</a:t>
            </a:fld>
            <a:endParaRPr lang="en-US"/>
          </a:p>
        </p:txBody>
      </p:sp>
      <p:pic>
        <p:nvPicPr>
          <p:cNvPr id="2" name="Picture 1" descr="A logo with text on it&#10;&#10;Description automatically generated">
            <a:extLst>
              <a:ext uri="{FF2B5EF4-FFF2-40B4-BE49-F238E27FC236}">
                <a16:creationId xmlns:a16="http://schemas.microsoft.com/office/drawing/2014/main" id="{C5A525BE-FF85-8A6F-C51F-BC4AFF852C2C}"/>
              </a:ext>
            </a:extLst>
          </p:cNvPr>
          <p:cNvPicPr>
            <a:picLocks noChangeAspect="1"/>
          </p:cNvPicPr>
          <p:nvPr/>
        </p:nvPicPr>
        <p:blipFill>
          <a:blip r:embed="rId3"/>
          <a:stretch>
            <a:fillRect/>
          </a:stretch>
        </p:blipFill>
        <p:spPr>
          <a:xfrm>
            <a:off x="7897092" y="533938"/>
            <a:ext cx="3449781" cy="1481360"/>
          </a:xfrm>
          <a:prstGeom prst="rect">
            <a:avLst/>
          </a:prstGeom>
        </p:spPr>
      </p:pic>
    </p:spTree>
    <p:extLst>
      <p:ext uri="{BB962C8B-B14F-4D97-AF65-F5344CB8AC3E}">
        <p14:creationId xmlns:p14="http://schemas.microsoft.com/office/powerpoint/2010/main" val="1022383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B594949-59E7-291D-100B-99D570D56080}"/>
              </a:ext>
            </a:extLst>
          </p:cNvPr>
          <p:cNvSpPr txBox="1">
            <a:spLocks/>
          </p:cNvSpPr>
          <p:nvPr/>
        </p:nvSpPr>
        <p:spPr>
          <a:xfrm>
            <a:off x="514351" y="1143000"/>
            <a:ext cx="11229974" cy="5429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7000"/>
              </a:lnSpc>
              <a:spcAft>
                <a:spcPts val="800"/>
              </a:spcAft>
            </a:pPr>
            <a:r>
              <a:rPr lang="en-GB" sz="1800" b="1">
                <a:latin typeface="Calibri" panose="020F0502020204030204" pitchFamily="34" charset="0"/>
                <a:ea typeface="Calibri" panose="020F0502020204030204" pitchFamily="34" charset="0"/>
                <a:cs typeface="Times New Roman" panose="02020603050405020304" pitchFamily="18" charset="0"/>
              </a:rPr>
              <a:t> </a:t>
            </a:r>
            <a:br>
              <a:rPr lang="en-GB" sz="2300">
                <a:solidFill>
                  <a:srgbClr val="3A527D"/>
                </a:solidFill>
                <a:latin typeface="Calibri" panose="020F0502020204030204" pitchFamily="34" charset="0"/>
                <a:ea typeface="Calibri" panose="020F0502020204030204" pitchFamily="34" charset="0"/>
                <a:cs typeface="Times New Roman" panose="02020603050405020304" pitchFamily="18" charset="0"/>
              </a:rPr>
            </a:br>
            <a:endParaRPr lang="en-GB" sz="2300">
              <a:solidFill>
                <a:srgbClr val="3A527D"/>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br>
              <a:rPr lang="en-GB" sz="1800">
                <a:latin typeface="Calibri" panose="020F0502020204030204" pitchFamily="34" charset="0"/>
                <a:ea typeface="Calibri" panose="020F0502020204030204" pitchFamily="34" charset="0"/>
                <a:cs typeface="Times New Roman" panose="02020603050405020304" pitchFamily="18" charset="0"/>
              </a:rPr>
            </a:br>
            <a:endParaRPr lang="en-GB" sz="1800"/>
          </a:p>
        </p:txBody>
      </p:sp>
      <p:sp>
        <p:nvSpPr>
          <p:cNvPr id="4" name="TextBox 3">
            <a:extLst>
              <a:ext uri="{FF2B5EF4-FFF2-40B4-BE49-F238E27FC236}">
                <a16:creationId xmlns:a16="http://schemas.microsoft.com/office/drawing/2014/main" id="{57BA9DF2-2C95-7BE9-0A42-76AA21065E43}"/>
              </a:ext>
            </a:extLst>
          </p:cNvPr>
          <p:cNvSpPr txBox="1"/>
          <p:nvPr/>
        </p:nvSpPr>
        <p:spPr>
          <a:xfrm>
            <a:off x="447675" y="1381125"/>
            <a:ext cx="11258550" cy="538609"/>
          </a:xfrm>
          <a:prstGeom prst="rect">
            <a:avLst/>
          </a:prstGeom>
          <a:noFill/>
        </p:spPr>
        <p:txBody>
          <a:bodyPr wrap="square" rtlCol="0">
            <a:spAutoFit/>
          </a:bodyPr>
          <a:lstStyle/>
          <a:p>
            <a:endParaRPr lang="en-GB" sz="1100" u="sng">
              <a:effectLst/>
              <a:latin typeface="Calibri" panose="020F0502020204030204" pitchFamily="34" charset="0"/>
              <a:ea typeface="Calibri" panose="020F0502020204030204" pitchFamily="34" charset="0"/>
            </a:endParaRPr>
          </a:p>
          <a:p>
            <a:endParaRPr lang="en-GB"/>
          </a:p>
        </p:txBody>
      </p:sp>
      <p:sp>
        <p:nvSpPr>
          <p:cNvPr id="6" name="TextBox 5">
            <a:extLst>
              <a:ext uri="{FF2B5EF4-FFF2-40B4-BE49-F238E27FC236}">
                <a16:creationId xmlns:a16="http://schemas.microsoft.com/office/drawing/2014/main" id="{3BC9CBC2-EC9F-DD05-20E6-0762BC72A797}"/>
              </a:ext>
            </a:extLst>
          </p:cNvPr>
          <p:cNvSpPr txBox="1"/>
          <p:nvPr/>
        </p:nvSpPr>
        <p:spPr>
          <a:xfrm>
            <a:off x="447675" y="726384"/>
            <a:ext cx="11391732" cy="6355586"/>
          </a:xfrm>
          <a:prstGeom prst="rect">
            <a:avLst/>
          </a:prstGeom>
          <a:noFill/>
        </p:spPr>
        <p:txBody>
          <a:bodyPr wrap="square" lIns="91440" tIns="45720" rIns="91440" bIns="45720" rtlCol="0" anchor="t">
            <a:spAutoFit/>
          </a:bodyPr>
          <a:lstStyle/>
          <a:p>
            <a:endParaRPr lang="en-GB" sz="1100" u="sng" dirty="0">
              <a:effectLst/>
              <a:latin typeface="Calibri" panose="020F0502020204030204" pitchFamily="34" charset="0"/>
              <a:ea typeface="Calibri" panose="020F0502020204030204" pitchFamily="34" charset="0"/>
            </a:endParaRPr>
          </a:p>
          <a:p>
            <a:r>
              <a:rPr lang="en-GB" sz="2100" b="1" dirty="0">
                <a:latin typeface="Calibri"/>
                <a:ea typeface="Calibri" panose="020F0502020204030204" pitchFamily="34" charset="0"/>
                <a:cs typeface="Calibri"/>
              </a:rPr>
              <a:t>3</a:t>
            </a:r>
            <a:r>
              <a:rPr lang="en-GB" sz="2100" b="1" dirty="0">
                <a:effectLst/>
                <a:latin typeface="Calibri"/>
                <a:ea typeface="Calibri" panose="020F0502020204030204" pitchFamily="34" charset="0"/>
                <a:cs typeface="Calibri"/>
              </a:rPr>
              <a:t>. </a:t>
            </a:r>
            <a:r>
              <a:rPr lang="en-GB" sz="2100" b="1" i="0" u="sng" dirty="0">
                <a:solidFill>
                  <a:srgbClr val="003087"/>
                </a:solidFill>
                <a:effectLst/>
                <a:latin typeface="+mn-lt"/>
              </a:rPr>
              <a:t>Spikevax Original and Spikevax Bivalent training</a:t>
            </a:r>
            <a:endParaRPr lang="en-GB" sz="2100" b="1" dirty="0">
              <a:latin typeface="Calibri"/>
              <a:ea typeface="Calibri" panose="020F0502020204030204" pitchFamily="34" charset="0"/>
              <a:cs typeface="Calibri"/>
            </a:endParaRPr>
          </a:p>
          <a:p>
            <a:endParaRPr lang="en-GB" sz="1100" dirty="0">
              <a:solidFill>
                <a:srgbClr val="002060"/>
              </a:solidFill>
              <a:effectLst/>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What is the Spikevax Original and Spikevax </a:t>
            </a:r>
            <a:r>
              <a:rPr lang="en-GB" sz="1400" b="1" i="1" u="sng" dirty="0">
                <a:solidFill>
                  <a:srgbClr val="002060"/>
                </a:solidFill>
                <a:latin typeface="Calibri"/>
                <a:ea typeface="Calibri" panose="020F0502020204030204" pitchFamily="34" charset="0"/>
                <a:cs typeface="Calibri"/>
              </a:rPr>
              <a:t>Bivalent </a:t>
            </a:r>
            <a:r>
              <a:rPr lang="en-GB" sz="1400" b="1" i="1" u="sng" dirty="0">
                <a:solidFill>
                  <a:srgbClr val="002060"/>
                </a:solidFill>
                <a:effectLst/>
                <a:latin typeface="Calibri"/>
                <a:ea typeface="Calibri" panose="020F0502020204030204" pitchFamily="34" charset="0"/>
                <a:cs typeface="Calibri"/>
              </a:rPr>
              <a:t>training?</a:t>
            </a:r>
          </a:p>
          <a:p>
            <a:pPr lvl="1"/>
            <a:endParaRPr lang="en-GB" sz="1400" dirty="0">
              <a:solidFill>
                <a:srgbClr val="002060"/>
              </a:solidFill>
              <a:latin typeface="Calibri" panose="020F0502020204030204" pitchFamily="34" charset="0"/>
              <a:ea typeface="Calibri" panose="020F0502020204030204" pitchFamily="34" charset="0"/>
              <a:cs typeface="Calibri"/>
            </a:endParaRPr>
          </a:p>
          <a:p>
            <a:pPr lvl="1"/>
            <a:r>
              <a:rPr lang="en-GB" sz="1400" b="0" i="0" dirty="0">
                <a:solidFill>
                  <a:srgbClr val="002060"/>
                </a:solidFill>
                <a:effectLst/>
              </a:rPr>
              <a:t>This course provides specific information about the Moderna COVID-19 vaccines (Spikevax and Spikevax bivalent). It is designed to provide healthcare workers involved in delivering these vaccines with the knowledge they need to safely and effectively deliver them.</a:t>
            </a:r>
            <a:br>
              <a:rPr lang="en-GB" sz="1400" dirty="0">
                <a:solidFill>
                  <a:srgbClr val="002060"/>
                </a:solidFill>
              </a:rPr>
            </a:br>
            <a:endParaRPr lang="en-GB" sz="1400" dirty="0">
              <a:solidFill>
                <a:srgbClr val="002060"/>
              </a:solidFill>
              <a:effectLst/>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Why should I complete the Spikevax Original and Spikevax </a:t>
            </a:r>
            <a:r>
              <a:rPr lang="en-GB" sz="1400" b="1" i="1" u="sng" dirty="0">
                <a:solidFill>
                  <a:srgbClr val="002060"/>
                </a:solidFill>
                <a:latin typeface="Calibri"/>
                <a:ea typeface="Calibri" panose="020F0502020204030204" pitchFamily="34" charset="0"/>
                <a:cs typeface="Calibri"/>
              </a:rPr>
              <a:t>Bivalent </a:t>
            </a:r>
            <a:r>
              <a:rPr lang="en-GB" sz="1400" b="1" i="1" u="sng" dirty="0">
                <a:solidFill>
                  <a:srgbClr val="002060"/>
                </a:solidFill>
                <a:effectLst/>
                <a:latin typeface="Calibri"/>
                <a:ea typeface="Calibri" panose="020F0502020204030204" pitchFamily="34" charset="0"/>
                <a:cs typeface="Calibri"/>
              </a:rPr>
              <a:t>training?</a:t>
            </a:r>
          </a:p>
          <a:p>
            <a:pPr lvl="1"/>
            <a:endParaRPr lang="en-GB" sz="1400" b="1" dirty="0">
              <a:solidFill>
                <a:srgbClr val="002060"/>
              </a:solidFill>
              <a:latin typeface="Calibri" panose="020F0502020204030204" pitchFamily="34" charset="0"/>
              <a:ea typeface="Calibri" panose="020F0502020204030204" pitchFamily="34" charset="0"/>
              <a:cs typeface="Calibri"/>
            </a:endParaRPr>
          </a:p>
          <a:p>
            <a:pPr lvl="1"/>
            <a:r>
              <a:rPr lang="en-GB" sz="1400" b="0" i="0" dirty="0">
                <a:solidFill>
                  <a:srgbClr val="002060"/>
                </a:solidFill>
                <a:effectLst/>
              </a:rPr>
              <a:t>The session covers key information including how the vaccines work, how they should be stored, prepared and administered and any contraindications, precautions and potential vaccine reactions. The Core Knowledge session covers key areas including legal aspects of vaccination. The Core Knowledge session therefore must be completed in addition to this vaccine-specific session.</a:t>
            </a:r>
            <a:endParaRPr lang="en-GB" sz="1400" b="0" i="0" dirty="0">
              <a:solidFill>
                <a:srgbClr val="002060"/>
              </a:solidFill>
              <a:effectLst/>
              <a:cs typeface="Calibri"/>
            </a:endParaRPr>
          </a:p>
          <a:p>
            <a:pPr lvl="1"/>
            <a:r>
              <a:rPr lang="en-GB" sz="1400" b="0" i="0" dirty="0">
                <a:solidFill>
                  <a:srgbClr val="002060"/>
                </a:solidFill>
                <a:effectLst/>
              </a:rPr>
              <a:t>After completing this Moderna COVID-19 vaccine (Spikevax and Spikevax bivalent)-specific session, you should complete the accompanying knowledge assessment.</a:t>
            </a:r>
            <a:br>
              <a:rPr lang="en-GB" sz="1400" dirty="0">
                <a:solidFill>
                  <a:srgbClr val="002060"/>
                </a:solidFill>
              </a:rPr>
            </a:br>
            <a:br>
              <a:rPr lang="en-GB" sz="1400" dirty="0">
                <a:solidFill>
                  <a:srgbClr val="002060"/>
                </a:solidFill>
              </a:rPr>
            </a:br>
            <a:r>
              <a:rPr lang="en-GB" sz="1400" b="0" i="0" dirty="0">
                <a:solidFill>
                  <a:srgbClr val="002060"/>
                </a:solidFill>
                <a:effectLst/>
              </a:rPr>
              <a:t>It is important to note that the different types of COVID-19 vaccine have different storage, reconstitution and administration requirements. You must be familiar with the specific recommendations for the COVID-19 vaccine you are delivering.</a:t>
            </a:r>
            <a:br>
              <a:rPr lang="en-GB" sz="1400" dirty="0">
                <a:solidFill>
                  <a:srgbClr val="002060"/>
                </a:solidFill>
              </a:rPr>
            </a:br>
            <a:endParaRPr lang="en-GB" sz="1400" b="1" dirty="0">
              <a:solidFill>
                <a:srgbClr val="002060"/>
              </a:solidFill>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How do I complete the training?</a:t>
            </a:r>
          </a:p>
          <a:p>
            <a:pPr lvl="1"/>
            <a:endParaRPr lang="en-GB" sz="1400" b="1" i="1" u="sng" dirty="0">
              <a:solidFill>
                <a:srgbClr val="002060"/>
              </a:solidFill>
              <a:latin typeface="Calibri" panose="020F0502020204030204" pitchFamily="34" charset="0"/>
              <a:ea typeface="Calibri" panose="020F0502020204030204" pitchFamily="34" charset="0"/>
              <a:cs typeface="Calibri"/>
            </a:endParaRPr>
          </a:p>
          <a:p>
            <a:pPr lvl="1"/>
            <a:r>
              <a:rPr lang="en-GB" sz="1400" dirty="0">
                <a:solidFill>
                  <a:srgbClr val="002060"/>
                </a:solidFill>
                <a:latin typeface="Calibri"/>
                <a:ea typeface="Calibri" panose="020F0502020204030204" pitchFamily="34" charset="0"/>
                <a:cs typeface="Calibri"/>
              </a:rPr>
              <a:t>V</a:t>
            </a:r>
            <a:r>
              <a:rPr lang="en-GB" sz="1400" dirty="0">
                <a:solidFill>
                  <a:srgbClr val="002060"/>
                </a:solidFill>
                <a:effectLst/>
                <a:latin typeface="Calibri"/>
                <a:ea typeface="Calibri" panose="020F0502020204030204" pitchFamily="34" charset="0"/>
                <a:cs typeface="Calibri"/>
              </a:rPr>
              <a:t>ia eLearning for Health, please click here to access the training: </a:t>
            </a:r>
            <a:r>
              <a:rPr lang="en-GB" sz="1400" dirty="0">
                <a:solidFill>
                  <a:srgbClr val="002060"/>
                </a:solidFill>
                <a:hlinkClick r:id="rId2">
                  <a:extLst>
                    <a:ext uri="{A12FA001-AC4F-418D-AE19-62706E023703}">
                      <ahyp:hlinkClr xmlns:ahyp="http://schemas.microsoft.com/office/drawing/2018/hyperlinkcolor" val="tx"/>
                    </a:ext>
                  </a:extLst>
                </a:hlinkClick>
              </a:rPr>
              <a:t>HEE elfh Hub (e-lfh.org.uk)</a:t>
            </a:r>
            <a:endParaRPr lang="en-GB" sz="1400" b="1" i="1" u="sng" dirty="0">
              <a:solidFill>
                <a:srgbClr val="002060"/>
              </a:solidFill>
              <a:effectLst/>
              <a:latin typeface="Calibri" panose="020F0502020204030204" pitchFamily="34" charset="0"/>
              <a:ea typeface="Calibri" panose="020F0502020204030204" pitchFamily="34" charset="0"/>
              <a:cs typeface="Calibri"/>
            </a:endParaRPr>
          </a:p>
          <a:p>
            <a:pPr lvl="1"/>
            <a:endParaRPr lang="en-GB" sz="1400" dirty="0">
              <a:solidFill>
                <a:srgbClr val="002060"/>
              </a:solidFill>
              <a:effectLst/>
              <a:latin typeface="Calibri" panose="020F0502020204030204" pitchFamily="34" charset="0"/>
              <a:ea typeface="Calibri" panose="020F0502020204030204" pitchFamily="34" charset="0"/>
              <a:cs typeface="Calibri"/>
            </a:endParaRPr>
          </a:p>
          <a:p>
            <a:pPr lvl="1"/>
            <a:r>
              <a:rPr lang="en-GB" sz="1400" dirty="0">
                <a:solidFill>
                  <a:srgbClr val="002060"/>
                </a:solidFill>
                <a:latin typeface="Calibri"/>
                <a:ea typeface="Calibri" panose="020F0502020204030204" pitchFamily="34" charset="0"/>
                <a:cs typeface="Calibri"/>
              </a:rPr>
              <a:t>Time commitment? </a:t>
            </a:r>
            <a:endParaRPr lang="en-GB" sz="1400" dirty="0">
              <a:solidFill>
                <a:srgbClr val="002060"/>
              </a:solidFill>
              <a:latin typeface="Calibri"/>
              <a:ea typeface="Calibri" panose="020F0502020204030204" pitchFamily="34" charset="0"/>
              <a:cs typeface="Calibri" panose="020F0502020204030204" pitchFamily="34" charset="0"/>
            </a:endParaRPr>
          </a:p>
          <a:p>
            <a:pPr lvl="1"/>
            <a:r>
              <a:rPr lang="en-GB" sz="1400" dirty="0">
                <a:solidFill>
                  <a:srgbClr val="002060"/>
                </a:solidFill>
                <a:latin typeface="Calibri"/>
                <a:ea typeface="Calibri" panose="020F0502020204030204" pitchFamily="34" charset="0"/>
                <a:cs typeface="Calibri"/>
              </a:rPr>
              <a:t>120 minutes</a:t>
            </a:r>
          </a:p>
          <a:p>
            <a:pPr lvl="1"/>
            <a:r>
              <a:rPr lang="en-GB" sz="1400" b="1" dirty="0">
                <a:solidFill>
                  <a:srgbClr val="002060"/>
                </a:solidFill>
                <a:effectLst/>
                <a:latin typeface="Calibri"/>
                <a:ea typeface="Calibri" panose="020F0502020204030204" pitchFamily="34" charset="0"/>
                <a:cs typeface="Times New Roman"/>
              </a:rPr>
              <a:t>NOTE</a:t>
            </a:r>
            <a:r>
              <a:rPr lang="en-GB" sz="1400" dirty="0">
                <a:solidFill>
                  <a:srgbClr val="002060"/>
                </a:solidFill>
                <a:effectLst/>
                <a:latin typeface="Calibri"/>
                <a:ea typeface="Calibri" panose="020F0502020204030204" pitchFamily="34" charset="0"/>
                <a:cs typeface="Times New Roman"/>
              </a:rPr>
              <a:t>: Funding is available for staff within GP practices connected with the vaccine program. For any queries or advice please contact </a:t>
            </a:r>
            <a:r>
              <a:rPr lang="en-GB" sz="1400" dirty="0">
                <a:solidFill>
                  <a:srgbClr val="002060"/>
                </a:solidFill>
                <a:effectLst/>
                <a:latin typeface="Calibri"/>
                <a:ea typeface="Calibri" panose="020F0502020204030204" pitchFamily="34" charset="0"/>
                <a:cs typeface="Times New Roman"/>
                <a:hlinkClick r:id="rId3"/>
              </a:rPr>
              <a:t>sara.tier1@nhs.net</a:t>
            </a:r>
            <a:r>
              <a:rPr lang="en-GB" sz="1400" dirty="0">
                <a:solidFill>
                  <a:srgbClr val="002060"/>
                </a:solidFill>
                <a:effectLst/>
                <a:latin typeface="Calibri"/>
                <a:ea typeface="Calibri" panose="020F0502020204030204" pitchFamily="34" charset="0"/>
                <a:cs typeface="Times New Roman"/>
              </a:rPr>
              <a:t>.</a:t>
            </a:r>
          </a:p>
          <a:p>
            <a:pPr lvl="1"/>
            <a:endParaRPr lang="en-GB" sz="1400" dirty="0">
              <a:solidFill>
                <a:srgbClr val="002060"/>
              </a:solidFill>
              <a:latin typeface="Calibri"/>
              <a:ea typeface="Calibri" panose="020F0502020204030204" pitchFamily="34" charset="0"/>
              <a:cs typeface="Calibri" panose="020F0502020204030204" pitchFamily="34" charset="0"/>
            </a:endParaRPr>
          </a:p>
          <a:p>
            <a:pPr lvl="1"/>
            <a:endParaRPr lang="en-GB" sz="1400" dirty="0">
              <a:solidFill>
                <a:srgbClr val="003087"/>
              </a:solidFill>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8FC2E4D3-E174-B658-E9B0-2872F29B7E66}"/>
              </a:ext>
            </a:extLst>
          </p:cNvPr>
          <p:cNvSpPr>
            <a:spLocks noGrp="1"/>
          </p:cNvSpPr>
          <p:nvPr>
            <p:ph type="sldNum" sz="quarter" idx="12"/>
          </p:nvPr>
        </p:nvSpPr>
        <p:spPr/>
        <p:txBody>
          <a:bodyPr/>
          <a:lstStyle/>
          <a:p>
            <a:fld id="{E07D481D-C9E8-3645-880D-E1CC26F2A97D}" type="slidenum">
              <a:rPr lang="en-US" smtClean="0"/>
              <a:pPr/>
              <a:t>3</a:t>
            </a:fld>
            <a:endParaRPr lang="en-US"/>
          </a:p>
        </p:txBody>
      </p:sp>
    </p:spTree>
    <p:extLst>
      <p:ext uri="{BB962C8B-B14F-4D97-AF65-F5344CB8AC3E}">
        <p14:creationId xmlns:p14="http://schemas.microsoft.com/office/powerpoint/2010/main" val="8114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B594949-59E7-291D-100B-99D570D56080}"/>
              </a:ext>
            </a:extLst>
          </p:cNvPr>
          <p:cNvSpPr txBox="1">
            <a:spLocks/>
          </p:cNvSpPr>
          <p:nvPr/>
        </p:nvSpPr>
        <p:spPr>
          <a:xfrm>
            <a:off x="514351" y="1143000"/>
            <a:ext cx="11229974" cy="5429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7000"/>
              </a:lnSpc>
              <a:spcAft>
                <a:spcPts val="800"/>
              </a:spcAft>
            </a:pPr>
            <a:r>
              <a:rPr lang="en-GB" sz="1800" b="1">
                <a:latin typeface="Calibri" panose="020F0502020204030204" pitchFamily="34" charset="0"/>
                <a:ea typeface="Calibri" panose="020F0502020204030204" pitchFamily="34" charset="0"/>
                <a:cs typeface="Times New Roman" panose="02020603050405020304" pitchFamily="18" charset="0"/>
              </a:rPr>
              <a:t> </a:t>
            </a:r>
            <a:br>
              <a:rPr lang="en-GB" sz="2300">
                <a:solidFill>
                  <a:srgbClr val="3A527D"/>
                </a:solidFill>
                <a:latin typeface="Calibri" panose="020F0502020204030204" pitchFamily="34" charset="0"/>
                <a:ea typeface="Calibri" panose="020F0502020204030204" pitchFamily="34" charset="0"/>
                <a:cs typeface="Times New Roman" panose="02020603050405020304" pitchFamily="18" charset="0"/>
              </a:rPr>
            </a:br>
            <a:endParaRPr lang="en-GB" sz="2300">
              <a:solidFill>
                <a:srgbClr val="3A527D"/>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br>
              <a:rPr lang="en-GB" sz="1800">
                <a:latin typeface="Calibri" panose="020F0502020204030204" pitchFamily="34" charset="0"/>
                <a:ea typeface="Calibri" panose="020F0502020204030204" pitchFamily="34" charset="0"/>
                <a:cs typeface="Times New Roman" panose="02020603050405020304" pitchFamily="18" charset="0"/>
              </a:rPr>
            </a:br>
            <a:endParaRPr lang="en-GB" sz="1800"/>
          </a:p>
        </p:txBody>
      </p:sp>
      <p:sp>
        <p:nvSpPr>
          <p:cNvPr id="4" name="TextBox 3">
            <a:extLst>
              <a:ext uri="{FF2B5EF4-FFF2-40B4-BE49-F238E27FC236}">
                <a16:creationId xmlns:a16="http://schemas.microsoft.com/office/drawing/2014/main" id="{57BA9DF2-2C95-7BE9-0A42-76AA21065E43}"/>
              </a:ext>
            </a:extLst>
          </p:cNvPr>
          <p:cNvSpPr txBox="1"/>
          <p:nvPr/>
        </p:nvSpPr>
        <p:spPr>
          <a:xfrm>
            <a:off x="447675" y="1381125"/>
            <a:ext cx="11258550" cy="538609"/>
          </a:xfrm>
          <a:prstGeom prst="rect">
            <a:avLst/>
          </a:prstGeom>
          <a:noFill/>
        </p:spPr>
        <p:txBody>
          <a:bodyPr wrap="square" rtlCol="0">
            <a:spAutoFit/>
          </a:bodyPr>
          <a:lstStyle/>
          <a:p>
            <a:endParaRPr lang="en-GB" sz="1100" u="sng">
              <a:effectLst/>
              <a:latin typeface="Calibri" panose="020F0502020204030204" pitchFamily="34" charset="0"/>
              <a:ea typeface="Calibri" panose="020F0502020204030204" pitchFamily="34" charset="0"/>
            </a:endParaRPr>
          </a:p>
          <a:p>
            <a:endParaRPr lang="en-GB"/>
          </a:p>
        </p:txBody>
      </p:sp>
      <p:sp>
        <p:nvSpPr>
          <p:cNvPr id="6" name="TextBox 5">
            <a:extLst>
              <a:ext uri="{FF2B5EF4-FFF2-40B4-BE49-F238E27FC236}">
                <a16:creationId xmlns:a16="http://schemas.microsoft.com/office/drawing/2014/main" id="{3BC9CBC2-EC9F-DD05-20E6-0762BC72A797}"/>
              </a:ext>
            </a:extLst>
          </p:cNvPr>
          <p:cNvSpPr txBox="1"/>
          <p:nvPr/>
        </p:nvSpPr>
        <p:spPr>
          <a:xfrm>
            <a:off x="447675" y="726384"/>
            <a:ext cx="11391732" cy="6124754"/>
          </a:xfrm>
          <a:prstGeom prst="rect">
            <a:avLst/>
          </a:prstGeom>
          <a:noFill/>
        </p:spPr>
        <p:txBody>
          <a:bodyPr wrap="square" lIns="91440" tIns="45720" rIns="91440" bIns="45720" rtlCol="0" anchor="t">
            <a:spAutoFit/>
          </a:bodyPr>
          <a:lstStyle/>
          <a:p>
            <a:endParaRPr lang="en-GB" sz="1100" u="sng" dirty="0">
              <a:effectLst/>
              <a:latin typeface="Calibri" panose="020F0502020204030204" pitchFamily="34" charset="0"/>
              <a:ea typeface="Calibri" panose="020F0502020204030204" pitchFamily="34" charset="0"/>
            </a:endParaRPr>
          </a:p>
          <a:p>
            <a:r>
              <a:rPr lang="en-GB" sz="2100" b="1" dirty="0">
                <a:solidFill>
                  <a:srgbClr val="002060"/>
                </a:solidFill>
                <a:latin typeface="Calibri"/>
                <a:ea typeface="Calibri" panose="020F0502020204030204" pitchFamily="34" charset="0"/>
                <a:cs typeface="Calibri"/>
              </a:rPr>
              <a:t>4</a:t>
            </a:r>
            <a:r>
              <a:rPr lang="en-GB" sz="2100" b="1" dirty="0">
                <a:solidFill>
                  <a:srgbClr val="002060"/>
                </a:solidFill>
                <a:effectLst/>
                <a:latin typeface="Calibri"/>
                <a:ea typeface="Calibri" panose="020F0502020204030204" pitchFamily="34" charset="0"/>
                <a:cs typeface="Calibri"/>
              </a:rPr>
              <a:t>. </a:t>
            </a:r>
            <a:r>
              <a:rPr lang="en-GB" sz="2100" b="1" u="sng" dirty="0">
                <a:solidFill>
                  <a:srgbClr val="002060"/>
                </a:solidFill>
                <a:latin typeface="Calibri"/>
                <a:ea typeface="Calibri" panose="020F0502020204030204" pitchFamily="34" charset="0"/>
                <a:cs typeface="Calibri"/>
              </a:rPr>
              <a:t>Flu immunisations (Important &amp; encouraged to support co administering of flu/covid vaccines)</a:t>
            </a:r>
            <a:r>
              <a:rPr lang="en-GB" sz="2100" b="1" dirty="0">
                <a:solidFill>
                  <a:srgbClr val="002060"/>
                </a:solidFill>
                <a:latin typeface="Calibri"/>
                <a:ea typeface="Calibri" panose="020F0502020204030204" pitchFamily="34" charset="0"/>
                <a:cs typeface="Calibri"/>
              </a:rPr>
              <a:t>     </a:t>
            </a:r>
          </a:p>
          <a:p>
            <a:endParaRPr lang="en-GB" sz="1100" dirty="0">
              <a:solidFill>
                <a:srgbClr val="002060"/>
              </a:solidFill>
              <a:effectLst/>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What is the flu immunisation</a:t>
            </a:r>
            <a:r>
              <a:rPr lang="en-GB" sz="1400" b="1" i="1" u="sng" dirty="0">
                <a:solidFill>
                  <a:srgbClr val="002060"/>
                </a:solidFill>
                <a:latin typeface="Calibri"/>
                <a:ea typeface="Calibri" panose="020F0502020204030204" pitchFamily="34" charset="0"/>
                <a:cs typeface="Calibri"/>
              </a:rPr>
              <a:t> </a:t>
            </a:r>
            <a:r>
              <a:rPr lang="en-GB" sz="1400" b="1" i="1" u="sng" dirty="0">
                <a:solidFill>
                  <a:srgbClr val="002060"/>
                </a:solidFill>
                <a:effectLst/>
                <a:latin typeface="Calibri"/>
                <a:ea typeface="Calibri" panose="020F0502020204030204" pitchFamily="34" charset="0"/>
                <a:cs typeface="Calibri"/>
              </a:rPr>
              <a:t> training?</a:t>
            </a:r>
          </a:p>
          <a:p>
            <a:pPr lvl="1"/>
            <a:endParaRPr lang="en-GB" sz="1400" dirty="0">
              <a:solidFill>
                <a:srgbClr val="002060"/>
              </a:solidFill>
              <a:latin typeface="Calibri" panose="020F0502020204030204" pitchFamily="34" charset="0"/>
              <a:ea typeface="Calibri" panose="020F0502020204030204" pitchFamily="34" charset="0"/>
              <a:cs typeface="Calibri"/>
            </a:endParaRPr>
          </a:p>
          <a:p>
            <a:pPr lvl="1"/>
            <a:r>
              <a:rPr lang="en-GB" sz="1400" dirty="0">
                <a:solidFill>
                  <a:srgbClr val="002060"/>
                </a:solidFill>
                <a:effectLst/>
                <a:latin typeface="Calibri"/>
                <a:ea typeface="Calibri"/>
                <a:cs typeface="Calibri"/>
              </a:rPr>
              <a:t>Over the </a:t>
            </a:r>
            <a:r>
              <a:rPr lang="en-GB" sz="1400" dirty="0">
                <a:solidFill>
                  <a:srgbClr val="002060"/>
                </a:solidFill>
                <a:latin typeface="Calibri"/>
                <a:ea typeface="Calibri"/>
                <a:cs typeface="Calibri"/>
              </a:rPr>
              <a:t>next few </a:t>
            </a:r>
            <a:r>
              <a:rPr lang="en-GB" sz="1400" dirty="0">
                <a:solidFill>
                  <a:srgbClr val="002060"/>
                </a:solidFill>
                <a:effectLst/>
                <a:latin typeface="Calibri"/>
                <a:ea typeface="Calibri"/>
                <a:cs typeface="Calibri"/>
              </a:rPr>
              <a:t>months, we encourage those trained as Covid 19 vaccinators to upskill to vaccinate against influenza ahead of the </a:t>
            </a:r>
            <a:r>
              <a:rPr lang="en-GB" sz="1400" dirty="0">
                <a:solidFill>
                  <a:srgbClr val="002060"/>
                </a:solidFill>
                <a:latin typeface="Calibri"/>
                <a:ea typeface="Calibri"/>
                <a:cs typeface="Calibri"/>
              </a:rPr>
              <a:t>end of the Autumn campaign,</a:t>
            </a:r>
            <a:r>
              <a:rPr lang="en-GB" sz="1400" dirty="0">
                <a:solidFill>
                  <a:srgbClr val="002060"/>
                </a:solidFill>
                <a:effectLst/>
                <a:latin typeface="Calibri"/>
                <a:ea typeface="Calibri"/>
                <a:cs typeface="Calibri"/>
              </a:rPr>
              <a:t> this is part of our commitment not only to develop our unregistered vaccination workforce, but to de-risk vaccinator workforce challenges later in the year.</a:t>
            </a:r>
            <a:r>
              <a:rPr lang="en-GB" sz="1400" b="1" dirty="0">
                <a:solidFill>
                  <a:srgbClr val="002060"/>
                </a:solidFill>
                <a:effectLst/>
                <a:latin typeface="Calibri"/>
                <a:ea typeface="Calibri"/>
                <a:cs typeface="Calibri"/>
              </a:rPr>
              <a:t> </a:t>
            </a:r>
          </a:p>
          <a:p>
            <a:pPr lvl="1"/>
            <a:endParaRPr lang="en-GB" sz="1400" dirty="0">
              <a:solidFill>
                <a:srgbClr val="002060"/>
              </a:solidFill>
              <a:effectLst/>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Why should I complete flu immunisation training?</a:t>
            </a:r>
          </a:p>
          <a:p>
            <a:pPr lvl="1"/>
            <a:endParaRPr lang="en-GB" sz="1400" b="1" dirty="0">
              <a:solidFill>
                <a:srgbClr val="002060"/>
              </a:solidFill>
              <a:latin typeface="Calibri" panose="020F0502020204030204" pitchFamily="34" charset="0"/>
              <a:ea typeface="Calibri" panose="020F0502020204030204" pitchFamily="34" charset="0"/>
              <a:cs typeface="Calibri"/>
            </a:endParaRPr>
          </a:p>
          <a:p>
            <a:pPr lvl="1">
              <a:spcAft>
                <a:spcPts val="1500"/>
              </a:spcAft>
            </a:pPr>
            <a:r>
              <a:rPr lang="en-GB" sz="1400" dirty="0">
                <a:solidFill>
                  <a:srgbClr val="002060"/>
                </a:solidFill>
                <a:effectLst/>
                <a:latin typeface="Calibri"/>
                <a:ea typeface="Calibri" panose="020F0502020204030204" pitchFamily="34" charset="0"/>
                <a:cs typeface="Calibri"/>
              </a:rPr>
              <a:t>Figures suggest that the forthcoming flu season could be up to 50% larger than typically seen in previous years and may also begin earlier than usual.</a:t>
            </a:r>
            <a:r>
              <a:rPr lang="en-GB" sz="1400" b="1" dirty="0">
                <a:solidFill>
                  <a:srgbClr val="002060"/>
                </a:solidFill>
                <a:effectLst/>
                <a:latin typeface="Calibri"/>
                <a:ea typeface="Calibri" panose="020F0502020204030204" pitchFamily="34" charset="0"/>
                <a:cs typeface="Calibri"/>
              </a:rPr>
              <a:t> </a:t>
            </a:r>
            <a:r>
              <a:rPr lang="en-GB" sz="1400" dirty="0">
                <a:solidFill>
                  <a:srgbClr val="002060"/>
                </a:solidFill>
                <a:effectLst/>
                <a:latin typeface="Calibri"/>
                <a:ea typeface="Calibri" panose="020F0502020204030204" pitchFamily="34" charset="0"/>
                <a:cs typeface="Calibri"/>
              </a:rPr>
              <a:t>It is expected that the seasonal influenza virus will co-circulate with the COVID-19 virus during this winter</a:t>
            </a:r>
            <a:r>
              <a:rPr lang="en-GB" sz="1400" dirty="0">
                <a:solidFill>
                  <a:srgbClr val="002060"/>
                </a:solidFill>
                <a:latin typeface="Calibri"/>
                <a:ea typeface="Calibri" panose="020F0502020204030204" pitchFamily="34" charset="0"/>
                <a:cs typeface="Calibri"/>
              </a:rPr>
              <a:t>. </a:t>
            </a:r>
            <a:endParaRPr lang="en-GB" sz="1400" dirty="0">
              <a:solidFill>
                <a:srgbClr val="002060"/>
              </a:solidFill>
              <a:effectLst/>
              <a:latin typeface="Calibri"/>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How do I complete the training?</a:t>
            </a:r>
          </a:p>
          <a:p>
            <a:pPr lvl="1"/>
            <a:endParaRPr lang="en-GB" sz="1400" dirty="0">
              <a:solidFill>
                <a:srgbClr val="002060"/>
              </a:solidFill>
              <a:effectLst/>
              <a:latin typeface="Calibri" panose="020F0502020204030204" pitchFamily="34" charset="0"/>
              <a:ea typeface="Calibri" panose="020F0502020204030204" pitchFamily="34" charset="0"/>
              <a:cs typeface="Calibri"/>
            </a:endParaRPr>
          </a:p>
          <a:p>
            <a:pPr lvl="1">
              <a:spcAft>
                <a:spcPts val="1500"/>
              </a:spcAft>
            </a:pPr>
            <a:r>
              <a:rPr lang="en-GB" sz="1400" dirty="0">
                <a:solidFill>
                  <a:srgbClr val="002060"/>
                </a:solidFill>
                <a:effectLst/>
                <a:latin typeface="Calibri"/>
                <a:ea typeface="Calibri" panose="020F0502020204030204" pitchFamily="34" charset="0"/>
                <a:cs typeface="Calibri"/>
              </a:rPr>
              <a:t>The eLearning course consists of 3 knowledge sessions and 3 assessment sessions. All those undertaking this eLearning should complete the Core Knowledge session and accompanying assessment as this is designed to provide essential knowledge about what flu is and the rationale for, and design of, the annual flu programme. Depending on which session(s) is relevant to your role, you should then complete one or both subsequent knowledge and assessment sessions which provide more detailed information about the live and inactivated flu vaccines.</a:t>
            </a:r>
            <a:br>
              <a:rPr lang="en-GB" sz="1400" dirty="0">
                <a:effectLst/>
                <a:latin typeface="Calibri" panose="020F0502020204030204" pitchFamily="34" charset="0"/>
                <a:ea typeface="Calibri" panose="020F0502020204030204" pitchFamily="34" charset="0"/>
              </a:rPr>
            </a:br>
            <a:r>
              <a:rPr lang="en-GB" sz="1400" dirty="0">
                <a:solidFill>
                  <a:srgbClr val="002060"/>
                </a:solidFill>
                <a:effectLst/>
                <a:latin typeface="Calibri"/>
                <a:ea typeface="Calibri" panose="020F0502020204030204" pitchFamily="34" charset="0"/>
                <a:cs typeface="Calibri"/>
              </a:rPr>
              <a:t>The Flu Immunisation programme is available to access on the e-lfh Hub, ESR and via AICC links.</a:t>
            </a:r>
            <a:r>
              <a:rPr lang="en-GB" sz="1400" dirty="0">
                <a:solidFill>
                  <a:srgbClr val="002060"/>
                </a:solidFill>
                <a:latin typeface="Calibri"/>
                <a:ea typeface="Calibri" panose="020F0502020204030204" pitchFamily="34" charset="0"/>
                <a:cs typeface="Calibri"/>
              </a:rPr>
              <a:t> Click link: </a:t>
            </a:r>
            <a:r>
              <a:rPr lang="en-GB" sz="1600" u="sng" dirty="0">
                <a:solidFill>
                  <a:srgbClr val="002060"/>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HEE elfh Hub (e-lfh.org.uk)</a:t>
            </a:r>
            <a:endParaRPr lang="en-GB" sz="1600" dirty="0">
              <a:solidFill>
                <a:srgbClr val="002060"/>
              </a:solidFill>
              <a:effectLst/>
              <a:latin typeface="Calibri"/>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When is the training?</a:t>
            </a:r>
          </a:p>
          <a:p>
            <a:pPr lvl="1"/>
            <a:r>
              <a:rPr lang="en-GB" sz="1400" dirty="0">
                <a:solidFill>
                  <a:srgbClr val="002060"/>
                </a:solidFill>
                <a:latin typeface="Calibri"/>
                <a:ea typeface="Calibri" panose="020F0502020204030204" pitchFamily="34" charset="0"/>
                <a:cs typeface="Calibri"/>
              </a:rPr>
              <a:t>V</a:t>
            </a:r>
            <a:r>
              <a:rPr lang="en-GB" sz="1400" dirty="0">
                <a:solidFill>
                  <a:srgbClr val="002060"/>
                </a:solidFill>
                <a:effectLst/>
                <a:latin typeface="Calibri"/>
                <a:ea typeface="Calibri" panose="020F0502020204030204" pitchFamily="34" charset="0"/>
                <a:cs typeface="Calibri"/>
              </a:rPr>
              <a:t>ia eLearning for Health </a:t>
            </a:r>
            <a:r>
              <a:rPr lang="en-GB" sz="1400" dirty="0">
                <a:solidFill>
                  <a:srgbClr val="002060"/>
                </a:solidFill>
                <a:latin typeface="Calibri"/>
                <a:ea typeface="Calibri" panose="020F0502020204030204" pitchFamily="34" charset="0"/>
                <a:cs typeface="Calibri"/>
              </a:rPr>
              <a:t>and face to face competence sign off in employment setting.</a:t>
            </a:r>
          </a:p>
          <a:p>
            <a:pPr lvl="1"/>
            <a:r>
              <a:rPr lang="en-GB" sz="1400" dirty="0">
                <a:solidFill>
                  <a:srgbClr val="002060"/>
                </a:solidFill>
                <a:ea typeface="Calibri" panose="020F0502020204030204"/>
                <a:cs typeface="Calibri" panose="020F0502020204030204"/>
              </a:rPr>
              <a:t>Time commitment 120 minutes</a:t>
            </a:r>
          </a:p>
          <a:p>
            <a:pPr lvl="1"/>
            <a:r>
              <a:rPr lang="en-GB" sz="1400" b="1" dirty="0">
                <a:solidFill>
                  <a:srgbClr val="002060"/>
                </a:solidFill>
                <a:effectLst/>
                <a:latin typeface="Calibri"/>
                <a:ea typeface="Calibri" panose="020F0502020204030204" pitchFamily="34" charset="0"/>
                <a:cs typeface="Times New Roman"/>
              </a:rPr>
              <a:t>NOTE</a:t>
            </a:r>
            <a:r>
              <a:rPr lang="en-GB" sz="1400" dirty="0">
                <a:solidFill>
                  <a:srgbClr val="002060"/>
                </a:solidFill>
                <a:effectLst/>
                <a:latin typeface="Calibri"/>
                <a:ea typeface="Calibri" panose="020F0502020204030204" pitchFamily="34" charset="0"/>
                <a:cs typeface="Times New Roman"/>
              </a:rPr>
              <a:t>: Funding is available for staff within GP practices connected with the vaccine program. For any queries or advice please contact </a:t>
            </a:r>
            <a:r>
              <a:rPr lang="en-GB" sz="1400" dirty="0">
                <a:solidFill>
                  <a:srgbClr val="002060"/>
                </a:solidFill>
                <a:effectLst/>
                <a:latin typeface="Calibri"/>
                <a:ea typeface="Calibri" panose="020F0502020204030204" pitchFamily="34" charset="0"/>
                <a:cs typeface="Times New Roman"/>
                <a:hlinkClick r:id="rId3"/>
              </a:rPr>
              <a:t>sara.tier1@nhs.net</a:t>
            </a:r>
            <a:r>
              <a:rPr lang="en-GB" sz="1400" dirty="0">
                <a:solidFill>
                  <a:srgbClr val="002060"/>
                </a:solidFill>
                <a:effectLst/>
                <a:latin typeface="Calibri"/>
                <a:ea typeface="Calibri" panose="020F0502020204030204" pitchFamily="34" charset="0"/>
                <a:cs typeface="Times New Roman"/>
              </a:rPr>
              <a:t>.</a:t>
            </a:r>
          </a:p>
          <a:p>
            <a:pPr lvl="1"/>
            <a:endParaRPr lang="en-GB" sz="1400" dirty="0">
              <a:solidFill>
                <a:srgbClr val="002060"/>
              </a:solidFill>
              <a:ea typeface="Calibri" panose="020F0502020204030204"/>
              <a:cs typeface="Calibri" panose="020F0502020204030204"/>
            </a:endParaRPr>
          </a:p>
        </p:txBody>
      </p:sp>
      <p:sp>
        <p:nvSpPr>
          <p:cNvPr id="2" name="Slide Number Placeholder 1">
            <a:extLst>
              <a:ext uri="{FF2B5EF4-FFF2-40B4-BE49-F238E27FC236}">
                <a16:creationId xmlns:a16="http://schemas.microsoft.com/office/drawing/2014/main" id="{8FC2E4D3-E174-B658-E9B0-2872F29B7E66}"/>
              </a:ext>
            </a:extLst>
          </p:cNvPr>
          <p:cNvSpPr>
            <a:spLocks noGrp="1"/>
          </p:cNvSpPr>
          <p:nvPr>
            <p:ph type="sldNum" sz="quarter" idx="12"/>
          </p:nvPr>
        </p:nvSpPr>
        <p:spPr/>
        <p:txBody>
          <a:bodyPr/>
          <a:lstStyle/>
          <a:p>
            <a:fld id="{E07D481D-C9E8-3645-880D-E1CC26F2A97D}" type="slidenum">
              <a:rPr lang="en-US" smtClean="0"/>
              <a:pPr/>
              <a:t>4</a:t>
            </a:fld>
            <a:endParaRPr lang="en-US"/>
          </a:p>
        </p:txBody>
      </p:sp>
    </p:spTree>
    <p:extLst>
      <p:ext uri="{BB962C8B-B14F-4D97-AF65-F5344CB8AC3E}">
        <p14:creationId xmlns:p14="http://schemas.microsoft.com/office/powerpoint/2010/main" val="1709675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B594949-59E7-291D-100B-99D570D56080}"/>
              </a:ext>
            </a:extLst>
          </p:cNvPr>
          <p:cNvSpPr txBox="1">
            <a:spLocks/>
          </p:cNvSpPr>
          <p:nvPr/>
        </p:nvSpPr>
        <p:spPr>
          <a:xfrm>
            <a:off x="514351" y="1143000"/>
            <a:ext cx="11229974" cy="5429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7000"/>
              </a:lnSpc>
              <a:spcAft>
                <a:spcPts val="800"/>
              </a:spcAft>
            </a:pPr>
            <a:r>
              <a:rPr lang="en-GB" sz="1800" b="1">
                <a:latin typeface="Calibri" panose="020F0502020204030204" pitchFamily="34" charset="0"/>
                <a:ea typeface="Calibri" panose="020F0502020204030204" pitchFamily="34" charset="0"/>
                <a:cs typeface="Times New Roman" panose="02020603050405020304" pitchFamily="18" charset="0"/>
              </a:rPr>
              <a:t> </a:t>
            </a:r>
            <a:br>
              <a:rPr lang="en-GB" sz="2300">
                <a:solidFill>
                  <a:srgbClr val="3A527D"/>
                </a:solidFill>
                <a:latin typeface="Calibri" panose="020F0502020204030204" pitchFamily="34" charset="0"/>
                <a:ea typeface="Calibri" panose="020F0502020204030204" pitchFamily="34" charset="0"/>
                <a:cs typeface="Times New Roman" panose="02020603050405020304" pitchFamily="18" charset="0"/>
              </a:rPr>
            </a:br>
            <a:endParaRPr lang="en-GB" sz="2300">
              <a:solidFill>
                <a:srgbClr val="3A527D"/>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br>
              <a:rPr lang="en-GB" sz="1800">
                <a:latin typeface="Calibri" panose="020F0502020204030204" pitchFamily="34" charset="0"/>
                <a:ea typeface="Calibri" panose="020F0502020204030204" pitchFamily="34" charset="0"/>
                <a:cs typeface="Times New Roman" panose="02020603050405020304" pitchFamily="18" charset="0"/>
              </a:rPr>
            </a:br>
            <a:endParaRPr lang="en-GB" sz="1800"/>
          </a:p>
        </p:txBody>
      </p:sp>
      <p:sp>
        <p:nvSpPr>
          <p:cNvPr id="4" name="TextBox 3">
            <a:extLst>
              <a:ext uri="{FF2B5EF4-FFF2-40B4-BE49-F238E27FC236}">
                <a16:creationId xmlns:a16="http://schemas.microsoft.com/office/drawing/2014/main" id="{57BA9DF2-2C95-7BE9-0A42-76AA21065E43}"/>
              </a:ext>
            </a:extLst>
          </p:cNvPr>
          <p:cNvSpPr txBox="1"/>
          <p:nvPr/>
        </p:nvSpPr>
        <p:spPr>
          <a:xfrm>
            <a:off x="447675" y="1381125"/>
            <a:ext cx="11258550" cy="538609"/>
          </a:xfrm>
          <a:prstGeom prst="rect">
            <a:avLst/>
          </a:prstGeom>
          <a:noFill/>
        </p:spPr>
        <p:txBody>
          <a:bodyPr wrap="square" rtlCol="0">
            <a:spAutoFit/>
          </a:bodyPr>
          <a:lstStyle/>
          <a:p>
            <a:endParaRPr lang="en-GB" sz="1100" u="sng">
              <a:effectLst/>
              <a:latin typeface="Calibri" panose="020F0502020204030204" pitchFamily="34" charset="0"/>
              <a:ea typeface="Calibri" panose="020F0502020204030204" pitchFamily="34" charset="0"/>
            </a:endParaRPr>
          </a:p>
          <a:p>
            <a:endParaRPr lang="en-GB"/>
          </a:p>
        </p:txBody>
      </p:sp>
      <p:sp>
        <p:nvSpPr>
          <p:cNvPr id="6" name="TextBox 5">
            <a:extLst>
              <a:ext uri="{FF2B5EF4-FFF2-40B4-BE49-F238E27FC236}">
                <a16:creationId xmlns:a16="http://schemas.microsoft.com/office/drawing/2014/main" id="{3BC9CBC2-EC9F-DD05-20E6-0762BC72A797}"/>
              </a:ext>
            </a:extLst>
          </p:cNvPr>
          <p:cNvSpPr txBox="1"/>
          <p:nvPr/>
        </p:nvSpPr>
        <p:spPr>
          <a:xfrm>
            <a:off x="466725" y="512817"/>
            <a:ext cx="11258550" cy="6247864"/>
          </a:xfrm>
          <a:prstGeom prst="rect">
            <a:avLst/>
          </a:prstGeom>
          <a:noFill/>
        </p:spPr>
        <p:txBody>
          <a:bodyPr wrap="square" lIns="91440" tIns="45720" rIns="91440" bIns="45720" rtlCol="0" anchor="t">
            <a:spAutoFit/>
          </a:bodyPr>
          <a:lstStyle/>
          <a:p>
            <a:endParaRPr lang="en-GB" sz="1100" u="sng" dirty="0">
              <a:effectLst/>
              <a:latin typeface="Calibri" panose="020F0502020204030204" pitchFamily="34" charset="0"/>
              <a:ea typeface="Calibri" panose="020F0502020204030204" pitchFamily="34" charset="0"/>
            </a:endParaRPr>
          </a:p>
          <a:p>
            <a:r>
              <a:rPr lang="en-GB" sz="2100" b="1" dirty="0">
                <a:latin typeface="Calibri"/>
                <a:ea typeface="Calibri" panose="020F0502020204030204" pitchFamily="34" charset="0"/>
                <a:cs typeface="Calibri"/>
              </a:rPr>
              <a:t>5.</a:t>
            </a:r>
            <a:r>
              <a:rPr lang="en-GB" sz="2100" b="1" dirty="0">
                <a:solidFill>
                  <a:srgbClr val="002060"/>
                </a:solidFill>
                <a:latin typeface="Calibri"/>
                <a:ea typeface="Calibri" panose="020F0502020204030204" pitchFamily="34" charset="0"/>
                <a:cs typeface="Calibri"/>
              </a:rPr>
              <a:t> </a:t>
            </a:r>
            <a:r>
              <a:rPr lang="en-GB" sz="2100" b="1" u="sng" dirty="0">
                <a:solidFill>
                  <a:srgbClr val="002060"/>
                </a:solidFill>
                <a:effectLst/>
                <a:latin typeface="Calibri"/>
                <a:ea typeface="Times New Roman" panose="02020603050405020304" pitchFamily="18" charset="0"/>
                <a:cs typeface="Calibri"/>
              </a:rPr>
              <a:t>COVID Confidence Conversations Virtual Workshop</a:t>
            </a:r>
            <a:endParaRPr lang="en-GB" sz="2100" b="1" u="sng" dirty="0">
              <a:solidFill>
                <a:srgbClr val="002060"/>
              </a:solidFill>
              <a:effectLst/>
              <a:latin typeface="Times New Roman"/>
              <a:ea typeface="Calibri" panose="020F0502020204030204" pitchFamily="34" charset="0"/>
              <a:cs typeface="Calibri"/>
            </a:endParaRPr>
          </a:p>
          <a:p>
            <a:endParaRPr lang="en-GB" sz="1100" dirty="0">
              <a:solidFill>
                <a:srgbClr val="002060"/>
              </a:solidFill>
              <a:effectLst/>
              <a:latin typeface="Calibri" panose="020F0502020204030204" pitchFamily="34" charset="0"/>
              <a:ea typeface="Calibri" panose="020F0502020204030204" pitchFamily="34" charset="0"/>
              <a:cs typeface="Calibri"/>
            </a:endParaRPr>
          </a:p>
          <a:p>
            <a:pPr lvl="1"/>
            <a:r>
              <a:rPr lang="en-GB" sz="1400" b="1" u="sng" dirty="0">
                <a:solidFill>
                  <a:srgbClr val="002060"/>
                </a:solidFill>
                <a:effectLst/>
                <a:latin typeface="Calibri"/>
                <a:ea typeface="Calibri" panose="020F0502020204030204" pitchFamily="34" charset="0"/>
                <a:cs typeface="Calibri"/>
              </a:rPr>
              <a:t>What is the </a:t>
            </a:r>
            <a:r>
              <a:rPr lang="en-GB" sz="1400" b="1" u="sng" dirty="0">
                <a:solidFill>
                  <a:srgbClr val="002060"/>
                </a:solidFill>
                <a:effectLst/>
                <a:latin typeface="Calibri"/>
                <a:ea typeface="Times New Roman" panose="02020603050405020304" pitchFamily="18" charset="0"/>
                <a:cs typeface="Calibri"/>
              </a:rPr>
              <a:t>COVID Confidence Conversations Workshop</a:t>
            </a:r>
            <a:r>
              <a:rPr lang="en-GB" sz="1400" b="1" u="sng" dirty="0">
                <a:solidFill>
                  <a:srgbClr val="002060"/>
                </a:solidFill>
                <a:effectLst/>
                <a:latin typeface="Calibri"/>
                <a:ea typeface="Calibri" panose="020F0502020204030204" pitchFamily="34" charset="0"/>
                <a:cs typeface="Calibri"/>
              </a:rPr>
              <a:t>?</a:t>
            </a:r>
          </a:p>
          <a:p>
            <a:pPr lvl="1"/>
            <a:r>
              <a:rPr lang="en-GB" sz="1400" dirty="0">
                <a:solidFill>
                  <a:srgbClr val="002060"/>
                </a:solidFill>
                <a:latin typeface="Calibri"/>
                <a:ea typeface="Times New Roman" panose="02020603050405020304" pitchFamily="18" charset="0"/>
                <a:cs typeface="Calibri"/>
              </a:rPr>
              <a:t> </a:t>
            </a:r>
            <a:r>
              <a:rPr lang="en-GB" sz="1400" dirty="0">
                <a:solidFill>
                  <a:srgbClr val="002060"/>
                </a:solidFill>
                <a:effectLst/>
                <a:latin typeface="Calibri"/>
                <a:ea typeface="Times New Roman" panose="02020603050405020304" pitchFamily="18" charset="0"/>
                <a:cs typeface="Calibri"/>
              </a:rPr>
              <a:t>This virtual training session covers key challenges faced when talking to the community about the vaccines and how to respond to those challenges. </a:t>
            </a:r>
            <a:r>
              <a:rPr lang="en-GB" sz="1400" dirty="0">
                <a:solidFill>
                  <a:srgbClr val="002060"/>
                </a:solidFill>
                <a:latin typeface="Calibri"/>
                <a:ea typeface="Times New Roman" panose="02020603050405020304" pitchFamily="18" charset="0"/>
                <a:cs typeface="Calibri"/>
              </a:rPr>
              <a:t>You will learn to:</a:t>
            </a:r>
            <a:endParaRPr lang="en-GB" sz="1400" dirty="0">
              <a:solidFill>
                <a:srgbClr val="002060"/>
              </a:solidFill>
              <a:latin typeface="Calibri"/>
              <a:ea typeface="Calibri" panose="020F0502020204030204" pitchFamily="34" charset="0"/>
              <a:cs typeface="Calibri"/>
            </a:endParaRPr>
          </a:p>
          <a:p>
            <a:pPr marL="742950" lvl="1" indent="-285750">
              <a:buFont typeface="Courier New" panose="02070309020205020404" pitchFamily="49" charset="0"/>
              <a:buChar char="o"/>
            </a:pPr>
            <a:r>
              <a:rPr lang="en-GB" sz="1400" dirty="0">
                <a:solidFill>
                  <a:srgbClr val="002060"/>
                </a:solidFill>
                <a:effectLst/>
                <a:latin typeface="Calibri"/>
                <a:ea typeface="Times New Roman" panose="02020603050405020304" pitchFamily="18" charset="0"/>
                <a:cs typeface="Calibri"/>
              </a:rPr>
              <a:t>Be able to conduct a COVID vaccine Conversation.</a:t>
            </a:r>
            <a:endParaRPr lang="en-GB" sz="1400" dirty="0">
              <a:solidFill>
                <a:srgbClr val="002060"/>
              </a:solidFill>
              <a:effectLst/>
              <a:latin typeface="Calibri"/>
              <a:ea typeface="Calibri" panose="020F0502020204030204" pitchFamily="34" charset="0"/>
              <a:cs typeface="Calibri"/>
            </a:endParaRPr>
          </a:p>
          <a:p>
            <a:pPr marL="742950" lvl="1" indent="-285750">
              <a:buFont typeface="Courier New" panose="02070309020205020404" pitchFamily="49" charset="0"/>
              <a:buChar char="o"/>
            </a:pPr>
            <a:r>
              <a:rPr lang="en-GB" sz="1400" dirty="0">
                <a:solidFill>
                  <a:srgbClr val="002060"/>
                </a:solidFill>
                <a:effectLst/>
                <a:latin typeface="Calibri"/>
                <a:ea typeface="Times New Roman" panose="02020603050405020304" pitchFamily="18" charset="0"/>
                <a:cs typeface="Calibri"/>
              </a:rPr>
              <a:t>Have knowledge and skills for conducting conversations with the community.</a:t>
            </a:r>
            <a:endParaRPr lang="en-GB" sz="1400" dirty="0">
              <a:solidFill>
                <a:srgbClr val="002060"/>
              </a:solidFill>
              <a:effectLst/>
              <a:latin typeface="Calibri"/>
              <a:ea typeface="Calibri" panose="020F0502020204030204" pitchFamily="34" charset="0"/>
              <a:cs typeface="Calibri"/>
            </a:endParaRPr>
          </a:p>
          <a:p>
            <a:pPr marL="742950" lvl="1" indent="-285750">
              <a:buFont typeface="Courier New" panose="02070309020205020404" pitchFamily="49" charset="0"/>
              <a:buChar char="o"/>
            </a:pPr>
            <a:r>
              <a:rPr lang="en-GB" sz="1400" dirty="0">
                <a:solidFill>
                  <a:srgbClr val="002060"/>
                </a:solidFill>
                <a:effectLst/>
                <a:latin typeface="Calibri"/>
                <a:ea typeface="Times New Roman" panose="02020603050405020304" pitchFamily="18" charset="0"/>
                <a:cs typeface="Calibri"/>
              </a:rPr>
              <a:t>At the end of the session</a:t>
            </a:r>
            <a:r>
              <a:rPr lang="en-GB" sz="1400" dirty="0">
                <a:solidFill>
                  <a:srgbClr val="002060"/>
                </a:solidFill>
                <a:latin typeface="Calibri"/>
                <a:ea typeface="Times New Roman" panose="02020603050405020304" pitchFamily="18" charset="0"/>
                <a:cs typeface="Calibri"/>
              </a:rPr>
              <a:t>,</a:t>
            </a:r>
            <a:r>
              <a:rPr lang="en-GB" sz="1400" dirty="0">
                <a:solidFill>
                  <a:srgbClr val="002060"/>
                </a:solidFill>
                <a:effectLst/>
                <a:latin typeface="Calibri"/>
                <a:ea typeface="Times New Roman" panose="02020603050405020304" pitchFamily="18" charset="0"/>
                <a:cs typeface="Calibri"/>
              </a:rPr>
              <a:t> you will get a handout with the frequently asked questions.</a:t>
            </a:r>
            <a:endParaRPr lang="en-GB" sz="1400" dirty="0">
              <a:solidFill>
                <a:srgbClr val="002060"/>
              </a:solidFill>
              <a:effectLst/>
              <a:latin typeface="Times New Roman"/>
              <a:ea typeface="Calibri" panose="020F0502020204030204" pitchFamily="34" charset="0"/>
              <a:cs typeface="Calibri"/>
            </a:endParaRPr>
          </a:p>
          <a:p>
            <a:pPr lvl="1"/>
            <a:endParaRPr lang="en-GB" sz="1400" dirty="0">
              <a:solidFill>
                <a:srgbClr val="002060"/>
              </a:solidFill>
              <a:effectLst/>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Why should I complete COVID confidence conversations workshop?</a:t>
            </a:r>
            <a:endParaRPr lang="en-GB" sz="1400" b="1" i="1" u="sng" dirty="0">
              <a:solidFill>
                <a:srgbClr val="002060"/>
              </a:solidFill>
              <a:latin typeface="Calibri"/>
              <a:ea typeface="Calibri" panose="020F0502020204030204" pitchFamily="34" charset="0"/>
              <a:cs typeface="Calibri"/>
            </a:endParaRPr>
          </a:p>
          <a:p>
            <a:pPr lvl="1"/>
            <a:endParaRPr lang="en-GB" sz="900" dirty="0">
              <a:solidFill>
                <a:srgbClr val="002060"/>
              </a:solidFill>
              <a:effectLst/>
              <a:cs typeface="Calibri"/>
            </a:endParaRPr>
          </a:p>
          <a:p>
            <a:pPr marL="742950" lvl="1" indent="-285750">
              <a:buFont typeface="Courier New" panose="02070309020205020404" pitchFamily="49" charset="0"/>
              <a:buChar char="o"/>
            </a:pPr>
            <a:r>
              <a:rPr lang="en-GB" sz="1400" dirty="0">
                <a:solidFill>
                  <a:srgbClr val="002060"/>
                </a:solidFill>
                <a:effectLst/>
                <a:latin typeface="Calibri"/>
                <a:ea typeface="Times New Roman" panose="02020603050405020304" pitchFamily="18" charset="0"/>
                <a:cs typeface="Calibri"/>
              </a:rPr>
              <a:t>You will gain insight into the key community groups and the key themes raised by them</a:t>
            </a:r>
            <a:endParaRPr lang="en-GB" sz="1400" dirty="0">
              <a:solidFill>
                <a:srgbClr val="002060"/>
              </a:solidFill>
              <a:effectLst/>
              <a:latin typeface="Calibri"/>
              <a:ea typeface="Calibri" panose="020F0502020204030204" pitchFamily="34" charset="0"/>
              <a:cs typeface="Calibri"/>
            </a:endParaRPr>
          </a:p>
          <a:p>
            <a:pPr marL="742950" lvl="1" indent="-285750">
              <a:buFont typeface="Courier New" panose="02070309020205020404" pitchFamily="49" charset="0"/>
              <a:buChar char="o"/>
            </a:pPr>
            <a:r>
              <a:rPr lang="en-GB" sz="1400" dirty="0">
                <a:solidFill>
                  <a:srgbClr val="002060"/>
                </a:solidFill>
                <a:effectLst/>
                <a:latin typeface="Calibri"/>
                <a:ea typeface="Times New Roman" panose="02020603050405020304" pitchFamily="18" charset="0"/>
                <a:cs typeface="Calibri"/>
              </a:rPr>
              <a:t>Responding to resistance from the community</a:t>
            </a:r>
            <a:endParaRPr lang="en-GB" sz="1400" dirty="0">
              <a:solidFill>
                <a:srgbClr val="002060"/>
              </a:solidFill>
              <a:effectLst/>
              <a:latin typeface="Calibri"/>
              <a:ea typeface="Calibri" panose="020F0502020204030204" pitchFamily="34" charset="0"/>
              <a:cs typeface="Calibri"/>
            </a:endParaRPr>
          </a:p>
          <a:p>
            <a:pPr marL="742950" lvl="1" indent="-285750">
              <a:buFont typeface="Courier New" panose="02070309020205020404" pitchFamily="49" charset="0"/>
              <a:buChar char="o"/>
            </a:pPr>
            <a:r>
              <a:rPr lang="en-GB" sz="1400" dirty="0">
                <a:solidFill>
                  <a:srgbClr val="002060"/>
                </a:solidFill>
                <a:effectLst/>
                <a:latin typeface="Calibri"/>
                <a:ea typeface="Times New Roman" panose="02020603050405020304" pitchFamily="18" charset="0"/>
                <a:cs typeface="Calibri"/>
              </a:rPr>
              <a:t>Knowledge of potential responses to encourage conversation with the community.</a:t>
            </a:r>
            <a:endParaRPr lang="en-GB" sz="1400" dirty="0">
              <a:solidFill>
                <a:srgbClr val="002060"/>
              </a:solidFill>
              <a:effectLst/>
              <a:latin typeface="Calibri"/>
              <a:ea typeface="Calibri" panose="020F0502020204030204" pitchFamily="34" charset="0"/>
              <a:cs typeface="Calibri"/>
            </a:endParaRPr>
          </a:p>
          <a:p>
            <a:pPr lvl="1"/>
            <a:endParaRPr lang="en-GB" sz="1400" b="1" dirty="0">
              <a:solidFill>
                <a:srgbClr val="002060"/>
              </a:solidFill>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How do I complete the training?</a:t>
            </a:r>
          </a:p>
          <a:p>
            <a:pPr lvl="1"/>
            <a:endParaRPr lang="en-GB" sz="900" b="1" i="1" u="sng" dirty="0">
              <a:solidFill>
                <a:srgbClr val="002060"/>
              </a:solidFill>
              <a:effectLst/>
              <a:latin typeface="Calibri" panose="020F0502020204030204" pitchFamily="34" charset="0"/>
              <a:ea typeface="Calibri" panose="020F0502020204030204" pitchFamily="34" charset="0"/>
              <a:cs typeface="Calibri"/>
            </a:endParaRPr>
          </a:p>
          <a:p>
            <a:pPr lvl="1"/>
            <a:r>
              <a:rPr lang="en-GB" sz="1400" dirty="0">
                <a:solidFill>
                  <a:srgbClr val="002060"/>
                </a:solidFill>
                <a:effectLst/>
                <a:latin typeface="Calibri"/>
                <a:ea typeface="Times New Roman" panose="02020603050405020304" pitchFamily="18" charset="0"/>
                <a:cs typeface="Calibri"/>
              </a:rPr>
              <a:t>Please contact </a:t>
            </a:r>
            <a:r>
              <a:rPr lang="en-GB" sz="1400" dirty="0">
                <a:solidFill>
                  <a:srgbClr val="002060"/>
                </a:solidFill>
                <a:latin typeface="Calibri"/>
                <a:ea typeface="Times New Roman" panose="02020603050405020304" pitchFamily="18" charset="0"/>
                <a:cs typeface="Calibri"/>
                <a:hlinkClick r:id="rId2">
                  <a:extLst>
                    <a:ext uri="{A12FA001-AC4F-418D-AE19-62706E023703}">
                      <ahyp:hlinkClr xmlns:ahyp="http://schemas.microsoft.com/office/drawing/2018/hyperlinkcolor" val="tx"/>
                    </a:ext>
                  </a:extLst>
                </a:hlinkClick>
              </a:rPr>
              <a:t>sara.tier1@nhs.net</a:t>
            </a:r>
            <a:r>
              <a:rPr lang="en-GB" sz="1400" dirty="0">
                <a:solidFill>
                  <a:srgbClr val="002060"/>
                </a:solidFill>
                <a:latin typeface="Calibri"/>
                <a:ea typeface="Times New Roman" panose="02020603050405020304" pitchFamily="18" charset="0"/>
                <a:cs typeface="Calibri"/>
              </a:rPr>
              <a:t>   who will send you a link</a:t>
            </a:r>
            <a:r>
              <a:rPr lang="en-GB" sz="1400" dirty="0">
                <a:solidFill>
                  <a:srgbClr val="002060"/>
                </a:solidFill>
                <a:effectLst/>
                <a:latin typeface="Calibri"/>
                <a:ea typeface="Times New Roman" panose="02020603050405020304" pitchFamily="18" charset="0"/>
                <a:cs typeface="Calibri"/>
              </a:rPr>
              <a:t> to book yourself for the training.</a:t>
            </a:r>
            <a:endParaRPr lang="en-GB" sz="1400" b="1" i="1" u="sng" dirty="0">
              <a:solidFill>
                <a:srgbClr val="002060"/>
              </a:solidFill>
              <a:effectLst/>
              <a:latin typeface="Times New Roman"/>
              <a:ea typeface="Calibri" panose="020F0502020204030204" pitchFamily="34" charset="0"/>
              <a:cs typeface="Calibri"/>
            </a:endParaRPr>
          </a:p>
          <a:p>
            <a:pPr lvl="1"/>
            <a:endParaRPr lang="en-GB" sz="1400" b="1" i="1" u="sng" dirty="0">
              <a:solidFill>
                <a:srgbClr val="002060"/>
              </a:solidFill>
              <a:effectLst/>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When is the training?</a:t>
            </a:r>
          </a:p>
          <a:p>
            <a:pPr lvl="1"/>
            <a:endParaRPr lang="en-GB" sz="900" b="1" dirty="0">
              <a:solidFill>
                <a:srgbClr val="002060"/>
              </a:solidFill>
              <a:latin typeface="Calibri" panose="020F0502020204030204" pitchFamily="34" charset="0"/>
              <a:ea typeface="Calibri" panose="020F0502020204030204" pitchFamily="34" charset="0"/>
              <a:cs typeface="Calibri"/>
            </a:endParaRPr>
          </a:p>
          <a:p>
            <a:pPr lvl="1"/>
            <a:r>
              <a:rPr lang="en-GB" sz="1400" dirty="0">
                <a:solidFill>
                  <a:srgbClr val="002060"/>
                </a:solidFill>
                <a:ea typeface="Calibri" panose="020F0502020204030204" pitchFamily="34" charset="0"/>
                <a:cs typeface="Calibri"/>
              </a:rPr>
              <a:t>Anytime online</a:t>
            </a:r>
            <a:endParaRPr lang="en-GB" sz="1400" dirty="0">
              <a:solidFill>
                <a:srgbClr val="002060"/>
              </a:solidFill>
              <a:effectLst/>
              <a:ea typeface="Calibri" panose="020F0502020204030204" pitchFamily="34" charset="0"/>
              <a:cs typeface="Calibri"/>
            </a:endParaRPr>
          </a:p>
          <a:p>
            <a:pPr lvl="1"/>
            <a:endParaRPr lang="en-GB" sz="1400" b="1" i="1" u="sng" dirty="0">
              <a:solidFill>
                <a:srgbClr val="002060"/>
              </a:solidFill>
              <a:effectLst/>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Time commitment?</a:t>
            </a:r>
          </a:p>
          <a:p>
            <a:pPr lvl="1"/>
            <a:endParaRPr lang="en-GB" sz="800" dirty="0">
              <a:solidFill>
                <a:srgbClr val="002060"/>
              </a:solidFill>
              <a:latin typeface="Calibri" panose="020F0502020204030204" pitchFamily="34" charset="0"/>
              <a:ea typeface="Calibri" panose="020F0502020204030204" pitchFamily="34" charset="0"/>
              <a:cs typeface="Calibri"/>
            </a:endParaRPr>
          </a:p>
          <a:p>
            <a:pPr lvl="1"/>
            <a:r>
              <a:rPr lang="en-GB" sz="1400" dirty="0">
                <a:solidFill>
                  <a:srgbClr val="002060"/>
                </a:solidFill>
                <a:latin typeface="Calibri"/>
                <a:ea typeface="Calibri" panose="020F0502020204030204" pitchFamily="34" charset="0"/>
                <a:cs typeface="Calibri"/>
              </a:rPr>
              <a:t>90 minutes</a:t>
            </a:r>
          </a:p>
          <a:p>
            <a:pPr lvl="1"/>
            <a:r>
              <a:rPr lang="en-GB" sz="1400" b="1" dirty="0">
                <a:solidFill>
                  <a:srgbClr val="002060"/>
                </a:solidFill>
                <a:effectLst/>
                <a:latin typeface="Calibri"/>
                <a:ea typeface="Calibri" panose="020F0502020204030204" pitchFamily="34" charset="0"/>
                <a:cs typeface="Times New Roman"/>
              </a:rPr>
              <a:t>NOTE</a:t>
            </a:r>
            <a:r>
              <a:rPr lang="en-GB" sz="1400" dirty="0">
                <a:solidFill>
                  <a:srgbClr val="002060"/>
                </a:solidFill>
                <a:effectLst/>
                <a:latin typeface="Calibri"/>
                <a:ea typeface="Calibri" panose="020F0502020204030204" pitchFamily="34" charset="0"/>
                <a:cs typeface="Times New Roman"/>
              </a:rPr>
              <a:t>: Funding is available for staff within GP practices connected with the vaccine program. For any queries or advice please contact </a:t>
            </a:r>
            <a:r>
              <a:rPr lang="en-GB" sz="1400" dirty="0">
                <a:solidFill>
                  <a:srgbClr val="002060"/>
                </a:solidFill>
                <a:effectLst/>
                <a:latin typeface="Calibri"/>
                <a:ea typeface="Calibri" panose="020F0502020204030204" pitchFamily="34" charset="0"/>
                <a:cs typeface="Times New Roman"/>
                <a:hlinkClick r:id="rId2"/>
              </a:rPr>
              <a:t>sara.tier1@nhs.net</a:t>
            </a:r>
            <a:r>
              <a:rPr lang="en-GB" sz="1400" dirty="0">
                <a:solidFill>
                  <a:srgbClr val="002060"/>
                </a:solidFill>
                <a:effectLst/>
                <a:latin typeface="Calibri"/>
                <a:ea typeface="Calibri" panose="020F0502020204030204" pitchFamily="34" charset="0"/>
                <a:cs typeface="Times New Roman"/>
              </a:rPr>
              <a:t>.</a:t>
            </a:r>
          </a:p>
          <a:p>
            <a:pPr lvl="1"/>
            <a:endParaRPr lang="en-GB" sz="1400" dirty="0">
              <a:solidFill>
                <a:srgbClr val="002060"/>
              </a:solidFill>
              <a:latin typeface="Calibri"/>
              <a:ea typeface="Calibri" panose="020F0502020204030204" pitchFamily="34" charset="0"/>
              <a:cs typeface="Calibri"/>
            </a:endParaRPr>
          </a:p>
        </p:txBody>
      </p:sp>
      <p:sp>
        <p:nvSpPr>
          <p:cNvPr id="2" name="Slide Number Placeholder 1">
            <a:extLst>
              <a:ext uri="{FF2B5EF4-FFF2-40B4-BE49-F238E27FC236}">
                <a16:creationId xmlns:a16="http://schemas.microsoft.com/office/drawing/2014/main" id="{8FC2E4D3-E174-B658-E9B0-2872F29B7E66}"/>
              </a:ext>
            </a:extLst>
          </p:cNvPr>
          <p:cNvSpPr>
            <a:spLocks noGrp="1"/>
          </p:cNvSpPr>
          <p:nvPr>
            <p:ph type="sldNum" sz="quarter" idx="12"/>
          </p:nvPr>
        </p:nvSpPr>
        <p:spPr/>
        <p:txBody>
          <a:bodyPr/>
          <a:lstStyle/>
          <a:p>
            <a:fld id="{E07D481D-C9E8-3645-880D-E1CC26F2A97D}" type="slidenum">
              <a:rPr lang="en-US" smtClean="0"/>
              <a:pPr/>
              <a:t>5</a:t>
            </a:fld>
            <a:endParaRPr lang="en-US"/>
          </a:p>
        </p:txBody>
      </p:sp>
    </p:spTree>
    <p:extLst>
      <p:ext uri="{BB962C8B-B14F-4D97-AF65-F5344CB8AC3E}">
        <p14:creationId xmlns:p14="http://schemas.microsoft.com/office/powerpoint/2010/main" val="389771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B594949-59E7-291D-100B-99D570D56080}"/>
              </a:ext>
            </a:extLst>
          </p:cNvPr>
          <p:cNvSpPr txBox="1">
            <a:spLocks/>
          </p:cNvSpPr>
          <p:nvPr/>
        </p:nvSpPr>
        <p:spPr>
          <a:xfrm>
            <a:off x="387626" y="336481"/>
            <a:ext cx="11423205" cy="6185038"/>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lnSpc>
                <a:spcPct val="107000"/>
              </a:lnSpc>
            </a:pPr>
            <a:r>
              <a:rPr lang="en-GB" sz="1800" b="1" dirty="0">
                <a:latin typeface="Calibri"/>
                <a:ea typeface="Calibri" panose="020F0502020204030204" pitchFamily="34" charset="0"/>
                <a:cs typeface="Times New Roman"/>
              </a:rPr>
              <a:t> </a:t>
            </a:r>
            <a:br>
              <a:rPr lang="en-GB" sz="3800" dirty="0">
                <a:latin typeface="Calibri" panose="020F0502020204030204" pitchFamily="34" charset="0"/>
                <a:ea typeface="Calibri" panose="020F0502020204030204" pitchFamily="34" charset="0"/>
                <a:cs typeface="Times New Roman" panose="02020603050405020304" pitchFamily="18" charset="0"/>
              </a:rPr>
            </a:br>
            <a:r>
              <a:rPr lang="en-GB" sz="3200" b="1" dirty="0">
                <a:solidFill>
                  <a:srgbClr val="002060"/>
                </a:solidFill>
                <a:latin typeface="Calibri"/>
                <a:ea typeface="Calibri" panose="020F0502020204030204" pitchFamily="34" charset="0"/>
                <a:cs typeface="Times New Roman"/>
              </a:rPr>
              <a:t>4. </a:t>
            </a:r>
            <a:r>
              <a:rPr lang="en-GB" sz="3200" b="1" u="sng" dirty="0">
                <a:solidFill>
                  <a:srgbClr val="002060"/>
                </a:solidFill>
                <a:latin typeface="Calibri"/>
                <a:ea typeface="Calibri" panose="020F0502020204030204" pitchFamily="34" charset="0"/>
                <a:cs typeface="Times New Roman"/>
              </a:rPr>
              <a:t>Care Certificate</a:t>
            </a:r>
            <a:br>
              <a:rPr lang="en-GB" sz="29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en-GB" sz="14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GB" sz="2000" b="1" i="1" u="sng" dirty="0">
                <a:solidFill>
                  <a:srgbClr val="002060"/>
                </a:solidFill>
                <a:latin typeface="Calibri"/>
                <a:ea typeface="Calibri" panose="020F0502020204030204" pitchFamily="34" charset="0"/>
                <a:cs typeface="Times New Roman"/>
              </a:rPr>
              <a:t>What is the Care Certificate?</a:t>
            </a:r>
            <a:b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en-GB" sz="2000" dirty="0">
                <a:solidFill>
                  <a:srgbClr val="002060"/>
                </a:solidFill>
                <a:latin typeface="Calibri"/>
                <a:ea typeface="Calibri" panose="020F0502020204030204" pitchFamily="34" charset="0"/>
                <a:cs typeface="Times New Roman"/>
              </a:rPr>
              <a:t>The Care certificate is aimed at those who work in a health or social care setting already to ensure that individuals have the correct knowledge skills and behaviours to provide safe and high-quality compassionate care in their workplace. The certificate is made up of 15 standards that are competency assessed in the workplace and underpinned with best practice study. Click here for more information </a:t>
            </a:r>
            <a:r>
              <a:rPr lang="en-GB" sz="2000" dirty="0">
                <a:solidFill>
                  <a:srgbClr val="002060"/>
                </a:solidFill>
                <a:hlinkClick r:id="rId2">
                  <a:extLst>
                    <a:ext uri="{A12FA001-AC4F-418D-AE19-62706E023703}">
                      <ahyp:hlinkClr xmlns:ahyp="http://schemas.microsoft.com/office/drawing/2018/hyperlinkcolor" val="tx"/>
                    </a:ext>
                  </a:extLst>
                </a:hlinkClick>
              </a:rPr>
              <a:t>HCSW2020 Accelerated Care Certificate - </a:t>
            </a:r>
            <a:r>
              <a:rPr lang="en-GB" sz="2000" dirty="0" err="1">
                <a:solidFill>
                  <a:srgbClr val="002060"/>
                </a:solidFill>
                <a:hlinkClick r:id="rId2">
                  <a:extLst>
                    <a:ext uri="{A12FA001-AC4F-418D-AE19-62706E023703}">
                      <ahyp:hlinkClr xmlns:ahyp="http://schemas.microsoft.com/office/drawing/2018/hyperlinkcolor" val="tx"/>
                    </a:ext>
                  </a:extLst>
                </a:hlinkClick>
              </a:rPr>
              <a:t>elearning</a:t>
            </a:r>
            <a:r>
              <a:rPr lang="en-GB" sz="2000" dirty="0">
                <a:solidFill>
                  <a:srgbClr val="002060"/>
                </a:solidFill>
                <a:hlinkClick r:id="rId2">
                  <a:extLst>
                    <a:ext uri="{A12FA001-AC4F-418D-AE19-62706E023703}">
                      <ahyp:hlinkClr xmlns:ahyp="http://schemas.microsoft.com/office/drawing/2018/hyperlinkcolor" val="tx"/>
                    </a:ext>
                  </a:extLst>
                </a:hlinkClick>
              </a:rPr>
              <a:t> for healthcare (e-lfh.org.uk)</a:t>
            </a:r>
            <a:r>
              <a:rPr lang="en-GB" sz="2000" dirty="0">
                <a:solidFill>
                  <a:srgbClr val="002060"/>
                </a:solidFill>
              </a:rPr>
              <a:t> </a:t>
            </a:r>
            <a:b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GB" sz="2000" dirty="0">
                <a:solidFill>
                  <a:srgbClr val="002060"/>
                </a:solidFill>
                <a:latin typeface="Calibri"/>
                <a:ea typeface="Calibri" panose="020F0502020204030204" pitchFamily="34" charset="0"/>
                <a:cs typeface="Times New Roman"/>
              </a:rPr>
              <a:t> </a:t>
            </a:r>
            <a:b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GB" sz="2000" b="1" i="1" u="sng" dirty="0">
                <a:solidFill>
                  <a:srgbClr val="002060"/>
                </a:solidFill>
                <a:latin typeface="Calibri"/>
                <a:ea typeface="Calibri" panose="020F0502020204030204" pitchFamily="34" charset="0"/>
                <a:cs typeface="Times New Roman"/>
              </a:rPr>
              <a:t>Why should I complete the care certificate?</a:t>
            </a:r>
            <a:b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en-GB" sz="2000" dirty="0">
                <a:solidFill>
                  <a:srgbClr val="002060"/>
                </a:solidFill>
                <a:latin typeface="Calibri"/>
                <a:ea typeface="Calibri" panose="020F0502020204030204" pitchFamily="34" charset="0"/>
                <a:cs typeface="Times New Roman"/>
              </a:rPr>
              <a:t>The Care certificate is an excellent foundation for those who would like to continue their career in a health and social care setting.</a:t>
            </a:r>
            <a:b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GB" sz="2000" dirty="0">
                <a:solidFill>
                  <a:srgbClr val="002060"/>
                </a:solidFill>
                <a:latin typeface="Calibri"/>
                <a:ea typeface="Calibri" panose="020F0502020204030204" pitchFamily="34" charset="0"/>
                <a:cs typeface="Times New Roman"/>
              </a:rPr>
              <a:t> </a:t>
            </a:r>
            <a:br>
              <a:rPr lang="en-GB" sz="20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GB" sz="2000" b="1" i="1" u="sng" dirty="0">
                <a:solidFill>
                  <a:srgbClr val="002060"/>
                </a:solidFill>
                <a:latin typeface="Calibri"/>
                <a:ea typeface="Calibri" panose="020F0502020204030204" pitchFamily="34" charset="0"/>
                <a:cs typeface="Times New Roman"/>
              </a:rPr>
              <a:t>How do I sign up?</a:t>
            </a:r>
            <a:b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en-GB" sz="2000" dirty="0">
                <a:solidFill>
                  <a:srgbClr val="002060"/>
                </a:solidFill>
                <a:latin typeface="Calibri"/>
                <a:ea typeface="Calibri" panose="020F0502020204030204" pitchFamily="34" charset="0"/>
                <a:cs typeface="Times New Roman"/>
              </a:rPr>
              <a:t>Courses are available online via e-lfh – contact </a:t>
            </a:r>
            <a:r>
              <a:rPr lang="en-GB" sz="2000" dirty="0">
                <a:solidFill>
                  <a:srgbClr val="002060"/>
                </a:solidFill>
                <a:latin typeface="Calibri"/>
                <a:ea typeface="Calibri" panose="020F0502020204030204" pitchFamily="34" charset="0"/>
                <a:cs typeface="Times New Roman"/>
                <a:hlinkClick r:id="rId3">
                  <a:extLst>
                    <a:ext uri="{A12FA001-AC4F-418D-AE19-62706E023703}">
                      <ahyp:hlinkClr xmlns:ahyp="http://schemas.microsoft.com/office/drawing/2018/hyperlinkcolor" val="tx"/>
                    </a:ext>
                  </a:extLst>
                </a:hlinkClick>
              </a:rPr>
              <a:t>sara.tier1@nhs.net</a:t>
            </a:r>
            <a:r>
              <a:rPr lang="en-GB" sz="2000" dirty="0">
                <a:solidFill>
                  <a:srgbClr val="002060"/>
                </a:solidFill>
                <a:latin typeface="Calibri"/>
                <a:ea typeface="Calibri" panose="020F0502020204030204" pitchFamily="34" charset="0"/>
                <a:cs typeface="Times New Roman"/>
              </a:rPr>
              <a:t> for the link.</a:t>
            </a:r>
            <a:br>
              <a:rPr lang="en-GB" sz="2000" b="1" i="1" dirty="0">
                <a:latin typeface="Calibri" panose="020F0502020204030204" pitchFamily="34" charset="0"/>
                <a:ea typeface="Calibri" panose="020F0502020204030204" pitchFamily="34" charset="0"/>
                <a:cs typeface="Times New Roman" panose="02020603050405020304" pitchFamily="18" charset="0"/>
              </a:rPr>
            </a:br>
            <a:endParaRPr lang="en-GB" sz="2000" b="1"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endParaRPr lang="en-GB" sz="2000" b="1" i="1" u="sng" dirty="0">
              <a:solidFill>
                <a:srgbClr val="002060"/>
              </a:solidFill>
              <a:latin typeface="Calibri"/>
              <a:ea typeface="Calibri" panose="020F0502020204030204" pitchFamily="34" charset="0"/>
              <a:cs typeface="Times New Roman" panose="02020603050405020304" pitchFamily="18" charset="0"/>
            </a:endParaRPr>
          </a:p>
          <a:p>
            <a:pPr marL="228600">
              <a:lnSpc>
                <a:spcPct val="107000"/>
              </a:lnSpc>
            </a:pPr>
            <a:endParaRPr lang="en-GB" sz="2000" b="1" i="1" u="sng"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en-GB" sz="2000" b="1" i="1" u="sng" dirty="0">
                <a:solidFill>
                  <a:srgbClr val="002060"/>
                </a:solidFill>
                <a:latin typeface="Calibri"/>
                <a:ea typeface="Calibri" panose="020F0502020204030204" pitchFamily="34" charset="0"/>
                <a:cs typeface="Times New Roman"/>
              </a:rPr>
              <a:t>Time commitment?</a:t>
            </a:r>
            <a:endParaRPr lang="en-GB" sz="2000" dirty="0">
              <a:solidFill>
                <a:srgbClr val="002060"/>
              </a:solidFill>
              <a:latin typeface="Calibri"/>
              <a:ea typeface="Calibri" panose="020F0502020204030204" pitchFamily="34" charset="0"/>
              <a:cs typeface="Times New Roman"/>
            </a:endParaRPr>
          </a:p>
          <a:p>
            <a:pPr marL="228600">
              <a:lnSpc>
                <a:spcPct val="107000"/>
              </a:lnSpc>
            </a:pPr>
            <a:endParaRPr lang="en-GB" sz="2000" b="1" i="1" u="sng"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en-GB" sz="2000" dirty="0">
                <a:solidFill>
                  <a:srgbClr val="002060"/>
                </a:solidFill>
                <a:latin typeface="Calibri"/>
                <a:ea typeface="Calibri" panose="020F0502020204030204" pitchFamily="34" charset="0"/>
                <a:cs typeface="Times New Roman"/>
              </a:rPr>
              <a:t>10-12 hours funded time allowance</a:t>
            </a:r>
          </a:p>
          <a:p>
            <a:pPr marL="228600">
              <a:lnSpc>
                <a:spcPct val="107000"/>
              </a:lnSpc>
            </a:pPr>
            <a:endParaRPr lang="en-GB" sz="2000" dirty="0">
              <a:solidFill>
                <a:srgbClr val="002060"/>
              </a:solidFill>
              <a:latin typeface="Calibri"/>
              <a:ea typeface="Calibri" panose="020F0502020204030204" pitchFamily="34" charset="0"/>
              <a:cs typeface="Times New Roman"/>
            </a:endParaRPr>
          </a:p>
          <a:p>
            <a:pPr marL="228600">
              <a:lnSpc>
                <a:spcPct val="107000"/>
              </a:lnSpc>
            </a:pPr>
            <a:r>
              <a:rPr lang="en-GB" sz="2000" b="1" dirty="0">
                <a:solidFill>
                  <a:srgbClr val="002060"/>
                </a:solidFill>
                <a:effectLst/>
                <a:latin typeface="Calibri"/>
                <a:ea typeface="Calibri" panose="020F0502020204030204" pitchFamily="34" charset="0"/>
                <a:cs typeface="Times New Roman"/>
              </a:rPr>
              <a:t>NOTE</a:t>
            </a:r>
            <a:r>
              <a:rPr lang="en-GB" sz="2000" dirty="0">
                <a:solidFill>
                  <a:srgbClr val="002060"/>
                </a:solidFill>
                <a:effectLst/>
                <a:latin typeface="Calibri"/>
                <a:ea typeface="Calibri" panose="020F0502020204030204" pitchFamily="34" charset="0"/>
                <a:cs typeface="Times New Roman"/>
              </a:rPr>
              <a:t>: Funding is available for staff within GP practices connected with the vaccine program. For any queries or advice please contact </a:t>
            </a:r>
            <a:r>
              <a:rPr lang="en-GB" sz="2000" dirty="0">
                <a:solidFill>
                  <a:srgbClr val="002060"/>
                </a:solidFill>
                <a:effectLst/>
                <a:latin typeface="Calibri"/>
                <a:ea typeface="Calibri" panose="020F0502020204030204" pitchFamily="34" charset="0"/>
                <a:cs typeface="Times New Roman"/>
                <a:hlinkClick r:id="rId3"/>
              </a:rPr>
              <a:t>sara.tier1@nhs.net</a:t>
            </a:r>
            <a:r>
              <a:rPr lang="en-GB" sz="2000" dirty="0">
                <a:solidFill>
                  <a:srgbClr val="002060"/>
                </a:solidFill>
                <a:effectLst/>
                <a:latin typeface="Calibri"/>
                <a:ea typeface="Calibri" panose="020F0502020204030204" pitchFamily="34" charset="0"/>
                <a:cs typeface="Times New Roman"/>
              </a:rPr>
              <a:t>.</a:t>
            </a:r>
          </a:p>
          <a:p>
            <a:pPr marL="228600">
              <a:lnSpc>
                <a:spcPct val="107000"/>
              </a:lnSpc>
            </a:pPr>
            <a:endParaRPr lang="en-GB" sz="2000" dirty="0">
              <a:solidFill>
                <a:srgbClr val="002060"/>
              </a:solidFill>
              <a:latin typeface="Calibri"/>
              <a:ea typeface="Calibri" panose="020F0502020204030204" pitchFamily="34" charset="0"/>
              <a:cs typeface="Times New Roman" panose="02020603050405020304" pitchFamily="18" charset="0"/>
            </a:endParaRPr>
          </a:p>
          <a:p>
            <a:pPr marL="228600">
              <a:lnSpc>
                <a:spcPct val="107000"/>
              </a:lnSpc>
            </a:pPr>
            <a:br>
              <a:rPr lang="en-GB" sz="2300" dirty="0">
                <a:solidFill>
                  <a:srgbClr val="3A527D"/>
                </a:solidFill>
                <a:latin typeface="Calibri" panose="020F0502020204030204" pitchFamily="34" charset="0"/>
                <a:ea typeface="Calibri" panose="020F0502020204030204" pitchFamily="34" charset="0"/>
                <a:cs typeface="Times New Roman" panose="02020603050405020304" pitchFamily="18" charset="0"/>
              </a:rPr>
            </a:br>
            <a:endParaRPr lang="en-GB" sz="2300" dirty="0">
              <a:solidFill>
                <a:srgbClr val="3A527D"/>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br>
              <a:rPr lang="en-GB" sz="1800" dirty="0">
                <a:latin typeface="Calibri" panose="020F0502020204030204" pitchFamily="34" charset="0"/>
                <a:ea typeface="Calibri" panose="020F0502020204030204" pitchFamily="34" charset="0"/>
                <a:cs typeface="Times New Roman" panose="02020603050405020304" pitchFamily="18" charset="0"/>
              </a:rPr>
            </a:br>
            <a:endParaRPr lang="en-GB" sz="1800" dirty="0"/>
          </a:p>
        </p:txBody>
      </p:sp>
      <p:sp>
        <p:nvSpPr>
          <p:cNvPr id="6" name="Slide Number Placeholder 5">
            <a:extLst>
              <a:ext uri="{FF2B5EF4-FFF2-40B4-BE49-F238E27FC236}">
                <a16:creationId xmlns:a16="http://schemas.microsoft.com/office/drawing/2014/main" id="{447B9A98-5512-38BC-48AE-CC60A6495292}"/>
              </a:ext>
            </a:extLst>
          </p:cNvPr>
          <p:cNvSpPr>
            <a:spLocks noGrp="1"/>
          </p:cNvSpPr>
          <p:nvPr>
            <p:ph type="sldNum" sz="quarter" idx="12"/>
          </p:nvPr>
        </p:nvSpPr>
        <p:spPr/>
        <p:txBody>
          <a:bodyPr/>
          <a:lstStyle/>
          <a:p>
            <a:fld id="{E07D481D-C9E8-3645-880D-E1CC26F2A97D}" type="slidenum">
              <a:rPr lang="en-US" smtClean="0"/>
              <a:pPr/>
              <a:t>6</a:t>
            </a:fld>
            <a:endParaRPr lang="en-US"/>
          </a:p>
        </p:txBody>
      </p:sp>
    </p:spTree>
    <p:extLst>
      <p:ext uri="{BB962C8B-B14F-4D97-AF65-F5344CB8AC3E}">
        <p14:creationId xmlns:p14="http://schemas.microsoft.com/office/powerpoint/2010/main" val="3211310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B594949-59E7-291D-100B-99D570D56080}"/>
              </a:ext>
            </a:extLst>
          </p:cNvPr>
          <p:cNvSpPr txBox="1">
            <a:spLocks/>
          </p:cNvSpPr>
          <p:nvPr/>
        </p:nvSpPr>
        <p:spPr>
          <a:xfrm>
            <a:off x="580857" y="1031775"/>
            <a:ext cx="11229974" cy="5429250"/>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7000"/>
              </a:lnSpc>
              <a:spcAft>
                <a:spcPts val="800"/>
              </a:spcAft>
            </a:pPr>
            <a:r>
              <a:rPr lang="en-GB" sz="1800" b="1" u="sng" dirty="0">
                <a:solidFill>
                  <a:srgbClr val="002060"/>
                </a:solidFill>
                <a:latin typeface="Calibri"/>
                <a:ea typeface="Calibri" panose="020F0502020204030204" pitchFamily="34" charset="0"/>
                <a:cs typeface="Times New Roman"/>
              </a:rPr>
              <a:t> </a:t>
            </a:r>
            <a:br>
              <a:rPr lang="en-GB" sz="3800" u="sng" dirty="0">
                <a:latin typeface="Calibri" panose="020F0502020204030204" pitchFamily="34" charset="0"/>
                <a:ea typeface="Calibri" panose="020F0502020204030204" pitchFamily="34" charset="0"/>
                <a:cs typeface="Times New Roman" panose="02020603050405020304" pitchFamily="18" charset="0"/>
              </a:rPr>
            </a:br>
            <a:r>
              <a:rPr lang="en-GB" b="1" dirty="0">
                <a:solidFill>
                  <a:srgbClr val="002060"/>
                </a:solidFill>
                <a:latin typeface="Calibri"/>
                <a:ea typeface="Calibri" panose="020F0502020204030204" pitchFamily="34" charset="0"/>
                <a:cs typeface="Times New Roman"/>
              </a:rPr>
              <a:t>5</a:t>
            </a:r>
            <a:r>
              <a:rPr lang="en-GB" b="1" dirty="0">
                <a:solidFill>
                  <a:srgbClr val="002060"/>
                </a:solidFill>
                <a:effectLst/>
                <a:latin typeface="Calibri"/>
                <a:ea typeface="Calibri" panose="020F0502020204030204" pitchFamily="34" charset="0"/>
                <a:cs typeface="Times New Roman"/>
              </a:rPr>
              <a:t>. </a:t>
            </a:r>
            <a:r>
              <a:rPr lang="en-GB" sz="4400" b="1" u="sng" dirty="0">
                <a:solidFill>
                  <a:srgbClr val="002060"/>
                </a:solidFill>
                <a:effectLst/>
                <a:latin typeface="Calibri"/>
                <a:ea typeface="Calibri" panose="020F0502020204030204" pitchFamily="34" charset="0"/>
                <a:cs typeface="Times New Roman"/>
              </a:rPr>
              <a:t>MECC (Make Every </a:t>
            </a:r>
            <a:r>
              <a:rPr lang="en-GB" b="1" u="sng" dirty="0">
                <a:solidFill>
                  <a:srgbClr val="002060"/>
                </a:solidFill>
                <a:latin typeface="Calibri"/>
                <a:ea typeface="Calibri" panose="020F0502020204030204" pitchFamily="34" charset="0"/>
                <a:cs typeface="Times New Roman"/>
              </a:rPr>
              <a:t>C</a:t>
            </a:r>
            <a:r>
              <a:rPr lang="en-GB" sz="4400" b="1" u="sng" dirty="0">
                <a:solidFill>
                  <a:srgbClr val="002060"/>
                </a:solidFill>
                <a:effectLst/>
                <a:latin typeface="Calibri"/>
                <a:ea typeface="Calibri" panose="020F0502020204030204" pitchFamily="34" charset="0"/>
                <a:cs typeface="Times New Roman"/>
              </a:rPr>
              <a:t>ontact </a:t>
            </a:r>
            <a:r>
              <a:rPr lang="en-GB" b="1" u="sng" dirty="0">
                <a:solidFill>
                  <a:srgbClr val="002060"/>
                </a:solidFill>
                <a:latin typeface="Calibri"/>
                <a:ea typeface="Calibri" panose="020F0502020204030204" pitchFamily="34" charset="0"/>
                <a:cs typeface="Times New Roman"/>
              </a:rPr>
              <a:t>C</a:t>
            </a:r>
            <a:r>
              <a:rPr lang="en-GB" sz="4400" b="1" u="sng" dirty="0">
                <a:solidFill>
                  <a:srgbClr val="002060"/>
                </a:solidFill>
                <a:effectLst/>
                <a:latin typeface="Calibri"/>
                <a:ea typeface="Calibri" panose="020F0502020204030204" pitchFamily="34" charset="0"/>
                <a:cs typeface="Times New Roman"/>
              </a:rPr>
              <a:t>ount)</a:t>
            </a:r>
            <a:endParaRPr lang="en-GB" u="sng" dirty="0">
              <a:solidFill>
                <a:srgbClr val="002060"/>
              </a:solidFill>
              <a:latin typeface="Calibri"/>
              <a:ea typeface="Calibri" panose="020F0502020204030204" pitchFamily="34" charset="0"/>
              <a:cs typeface="Times New Roman"/>
            </a:endParaRPr>
          </a:p>
          <a:p>
            <a:pPr lvl="0">
              <a:lnSpc>
                <a:spcPct val="107000"/>
              </a:lnSpc>
              <a:spcAft>
                <a:spcPts val="800"/>
              </a:spcAft>
            </a:pPr>
            <a:endParaRPr lang="en-GB" sz="2400" b="1" i="1" u="sng"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i="1" u="sng" dirty="0">
                <a:solidFill>
                  <a:srgbClr val="002060"/>
                </a:solidFill>
                <a:effectLst/>
                <a:latin typeface="Calibri"/>
                <a:ea typeface="Calibri" panose="020F0502020204030204" pitchFamily="34" charset="0"/>
                <a:cs typeface="Times New Roman"/>
              </a:rPr>
              <a:t>What is MECC (Make Every </a:t>
            </a:r>
            <a:r>
              <a:rPr lang="en-GB" sz="2400" b="1" i="1" u="sng" dirty="0">
                <a:solidFill>
                  <a:srgbClr val="002060"/>
                </a:solidFill>
                <a:latin typeface="Calibri"/>
                <a:ea typeface="Calibri" panose="020F0502020204030204" pitchFamily="34" charset="0"/>
                <a:cs typeface="Times New Roman"/>
              </a:rPr>
              <a:t>C</a:t>
            </a:r>
            <a:r>
              <a:rPr lang="en-GB" sz="2400" b="1" i="1" u="sng" dirty="0">
                <a:solidFill>
                  <a:srgbClr val="002060"/>
                </a:solidFill>
                <a:effectLst/>
                <a:latin typeface="Calibri"/>
                <a:ea typeface="Calibri" panose="020F0502020204030204" pitchFamily="34" charset="0"/>
                <a:cs typeface="Times New Roman"/>
              </a:rPr>
              <a:t>ontact Count)?</a:t>
            </a:r>
            <a:endParaRPr lang="en-GB" sz="2400" b="1" i="1" dirty="0">
              <a:solidFill>
                <a:srgbClr val="002060"/>
              </a:solidFill>
              <a:effectLst/>
              <a:latin typeface="Calibri"/>
              <a:ea typeface="Calibri" panose="020F0502020204030204" pitchFamily="34" charset="0"/>
              <a:cs typeface="Times New Roman"/>
            </a:endParaRPr>
          </a:p>
          <a:p>
            <a:pPr>
              <a:spcAft>
                <a:spcPts val="1500"/>
              </a:spcAft>
            </a:pPr>
            <a:r>
              <a:rPr lang="en-GB" sz="2000" dirty="0">
                <a:solidFill>
                  <a:srgbClr val="002060"/>
                </a:solidFill>
                <a:effectLst/>
                <a:latin typeface="Calibri"/>
                <a:ea typeface="Times New Roman" panose="02020603050405020304" pitchFamily="18" charset="0"/>
                <a:cs typeface="Calibri"/>
              </a:rPr>
              <a:t>Make Every Contact Count (MECC) enables </a:t>
            </a:r>
            <a:r>
              <a:rPr lang="en-GB" sz="2000" dirty="0">
                <a:solidFill>
                  <a:srgbClr val="002060"/>
                </a:solidFill>
                <a:latin typeface="Calibri"/>
                <a:ea typeface="Times New Roman" panose="02020603050405020304" pitchFamily="18" charset="0"/>
                <a:cs typeface="Calibri"/>
              </a:rPr>
              <a:t>staff to engage in conversations with patients about their health and wellbeing beyond the reason for the appointment/contact. It allows for delivery</a:t>
            </a:r>
            <a:r>
              <a:rPr lang="en-GB" sz="2000" dirty="0">
                <a:solidFill>
                  <a:srgbClr val="002060"/>
                </a:solidFill>
                <a:effectLst/>
                <a:latin typeface="Calibri"/>
                <a:ea typeface="Times New Roman" panose="02020603050405020304" pitchFamily="18" charset="0"/>
                <a:cs typeface="Calibri"/>
              </a:rPr>
              <a:t> of consistent and concise</a:t>
            </a:r>
            <a:r>
              <a:rPr lang="en-GB" sz="2000" dirty="0">
                <a:solidFill>
                  <a:srgbClr val="002060"/>
                </a:solidFill>
                <a:latin typeface="Calibri"/>
                <a:ea typeface="Times New Roman" panose="02020603050405020304" pitchFamily="18" charset="0"/>
                <a:cs typeface="Calibri"/>
              </a:rPr>
              <a:t> </a:t>
            </a:r>
            <a:r>
              <a:rPr lang="en-GB" sz="2000" dirty="0">
                <a:solidFill>
                  <a:srgbClr val="002060"/>
                </a:solidFill>
                <a:effectLst/>
                <a:latin typeface="Calibri"/>
                <a:ea typeface="Times New Roman" panose="02020603050405020304" pitchFamily="18" charset="0"/>
                <a:cs typeface="Calibri"/>
              </a:rPr>
              <a:t>information</a:t>
            </a:r>
            <a:r>
              <a:rPr lang="en-GB" sz="2000" dirty="0">
                <a:solidFill>
                  <a:srgbClr val="002060"/>
                </a:solidFill>
                <a:latin typeface="Calibri"/>
                <a:ea typeface="Times New Roman" panose="02020603050405020304" pitchFamily="18" charset="0"/>
                <a:cs typeface="Calibri"/>
              </a:rPr>
              <a:t> </a:t>
            </a:r>
            <a:r>
              <a:rPr lang="en-GB" sz="2000" dirty="0">
                <a:solidFill>
                  <a:srgbClr val="002060"/>
                </a:solidFill>
                <a:effectLst/>
                <a:latin typeface="Calibri"/>
                <a:ea typeface="Times New Roman" panose="02020603050405020304" pitchFamily="18" charset="0"/>
                <a:cs typeface="Calibri"/>
              </a:rPr>
              <a:t>at scale across organisations and populations.</a:t>
            </a:r>
            <a:r>
              <a:rPr lang="en-GB" sz="2000" dirty="0">
                <a:solidFill>
                  <a:srgbClr val="002060"/>
                </a:solidFill>
                <a:latin typeface="Calibri"/>
                <a:ea typeface="Times New Roman" panose="02020603050405020304" pitchFamily="18" charset="0"/>
                <a:cs typeface="Calibri"/>
              </a:rPr>
              <a:t> </a:t>
            </a:r>
            <a:endParaRPr lang="en-GB" sz="2400" b="1" i="1" dirty="0">
              <a:solidFill>
                <a:srgbClr val="002060"/>
              </a:solidFill>
              <a:latin typeface="Calibri"/>
              <a:ea typeface="Times New Roman" panose="02020603050405020304" pitchFamily="18" charset="0"/>
              <a:cs typeface="Calibri"/>
            </a:endParaRPr>
          </a:p>
          <a:p>
            <a:pPr>
              <a:spcAft>
                <a:spcPts val="1500"/>
              </a:spcAft>
            </a:pPr>
            <a:r>
              <a:rPr lang="en-GB" sz="2400" b="1" i="1" u="sng" dirty="0">
                <a:solidFill>
                  <a:srgbClr val="002060"/>
                </a:solidFill>
                <a:effectLst/>
                <a:latin typeface="Calibri"/>
                <a:ea typeface="Times New Roman" panose="02020603050405020304" pitchFamily="18" charset="0"/>
                <a:cs typeface="Calibri"/>
              </a:rPr>
              <a:t>Why should I complete the MECC training?</a:t>
            </a:r>
            <a:endParaRPr lang="en-GB" sz="2400" b="1" i="1" dirty="0">
              <a:solidFill>
                <a:srgbClr val="002060"/>
              </a:solidFill>
              <a:effectLst/>
              <a:latin typeface="Calibri"/>
              <a:ea typeface="Times New Roman" panose="02020603050405020304" pitchFamily="18" charset="0"/>
              <a:cs typeface="Calibri"/>
            </a:endParaRPr>
          </a:p>
          <a:p>
            <a:pPr>
              <a:spcAft>
                <a:spcPts val="1500"/>
              </a:spcAft>
            </a:pPr>
            <a:r>
              <a:rPr lang="en-GB" sz="2000" dirty="0">
                <a:solidFill>
                  <a:srgbClr val="002060"/>
                </a:solidFill>
                <a:effectLst/>
                <a:latin typeface="Calibri"/>
                <a:ea typeface="Times New Roman" panose="02020603050405020304" pitchFamily="18" charset="0"/>
                <a:cs typeface="Calibri"/>
              </a:rPr>
              <a:t>The fundamental idea underpinning the MECC approach is simple. It recognises that staff across health and care, local authority and voluntary sectors have thousands of contacts every day with individuals and are ideally placed to </a:t>
            </a:r>
            <a:r>
              <a:rPr lang="en-GB" sz="2000" dirty="0">
                <a:solidFill>
                  <a:srgbClr val="002060"/>
                </a:solidFill>
                <a:latin typeface="Calibri"/>
                <a:ea typeface="Times New Roman" panose="02020603050405020304" pitchFamily="18" charset="0"/>
                <a:cs typeface="Calibri"/>
              </a:rPr>
              <a:t>have broader conversations to support</a:t>
            </a:r>
            <a:r>
              <a:rPr lang="en-GB" sz="2000" dirty="0">
                <a:solidFill>
                  <a:srgbClr val="002060"/>
                </a:solidFill>
                <a:effectLst/>
                <a:latin typeface="Calibri"/>
                <a:ea typeface="Times New Roman" panose="02020603050405020304" pitchFamily="18" charset="0"/>
                <a:cs typeface="Calibri"/>
              </a:rPr>
              <a:t> health and wellbeing.</a:t>
            </a:r>
          </a:p>
          <a:p>
            <a:pPr>
              <a:lnSpc>
                <a:spcPct val="107000"/>
              </a:lnSpc>
              <a:spcAft>
                <a:spcPts val="800"/>
              </a:spcAft>
            </a:pPr>
            <a:r>
              <a:rPr lang="en-GB" sz="2400" b="1" i="1" u="sng" dirty="0">
                <a:solidFill>
                  <a:srgbClr val="002060"/>
                </a:solidFill>
                <a:effectLst/>
                <a:latin typeface="Calibri"/>
                <a:ea typeface="Calibri" panose="020F0502020204030204" pitchFamily="34" charset="0"/>
                <a:cs typeface="Times New Roman"/>
              </a:rPr>
              <a:t>How do I sign up?</a:t>
            </a:r>
            <a:endParaRPr lang="en-GB" sz="2000" dirty="0">
              <a:solidFill>
                <a:srgbClr val="002060"/>
              </a:solidFill>
              <a:latin typeface="Calibri"/>
              <a:ea typeface="Calibri" panose="020F0502020204030204" pitchFamily="34" charset="0"/>
              <a:cs typeface="Calibri"/>
            </a:endParaRPr>
          </a:p>
          <a:p>
            <a:pPr>
              <a:lnSpc>
                <a:spcPct val="107000"/>
              </a:lnSpc>
              <a:spcAft>
                <a:spcPts val="800"/>
              </a:spcAft>
            </a:pPr>
            <a:r>
              <a:rPr lang="en-GB" sz="2000" dirty="0">
                <a:solidFill>
                  <a:srgbClr val="002060"/>
                </a:solidFill>
                <a:latin typeface="Calibri"/>
                <a:ea typeface="Calibri" panose="020F0502020204030204" pitchFamily="34" charset="0"/>
                <a:cs typeface="Times New Roman"/>
              </a:rPr>
              <a:t>MECC training can  be completed via </a:t>
            </a:r>
            <a:r>
              <a:rPr lang="en-GB" sz="2000" dirty="0">
                <a:solidFill>
                  <a:srgbClr val="002060"/>
                </a:solidFill>
                <a:effectLst/>
                <a:latin typeface="Calibri"/>
                <a:ea typeface="Calibri" panose="020F0502020204030204" pitchFamily="34" charset="0"/>
                <a:cs typeface="Calibri"/>
              </a:rPr>
              <a:t>an e-learning health programme: </a:t>
            </a:r>
            <a:r>
              <a:rPr lang="en-GB" sz="2000" u="sng" dirty="0">
                <a:solidFill>
                  <a:srgbClr val="002060"/>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https://www.e-lfh.org.uk/making-every-contact-count-mecc-e-learning-programme-updated/</a:t>
            </a:r>
            <a:endParaRPr lang="en-GB" sz="2000" dirty="0">
              <a:solidFill>
                <a:srgbClr val="002060"/>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endParaRPr>
          </a:p>
          <a:p>
            <a:pPr>
              <a:lnSpc>
                <a:spcPct val="107000"/>
              </a:lnSpc>
              <a:spcAft>
                <a:spcPts val="800"/>
              </a:spcAft>
            </a:pPr>
            <a:r>
              <a:rPr lang="en-GB" sz="2400" b="1" i="1" u="sng" dirty="0">
                <a:solidFill>
                  <a:srgbClr val="002060"/>
                </a:solidFill>
                <a:effectLst/>
                <a:latin typeface="Calibri"/>
                <a:ea typeface="Calibri" panose="020F0502020204030204" pitchFamily="34" charset="0"/>
                <a:cs typeface="Times New Roman"/>
              </a:rPr>
              <a:t>When?</a:t>
            </a:r>
            <a:endParaRPr lang="en-GB" sz="2400" b="1" i="1" dirty="0">
              <a:solidFill>
                <a:srgbClr val="002060"/>
              </a:solidFill>
              <a:effectLst/>
              <a:latin typeface="Calibri"/>
              <a:ea typeface="Calibri" panose="020F0502020204030204" pitchFamily="34" charset="0"/>
              <a:cs typeface="Times New Roman"/>
            </a:endParaRPr>
          </a:p>
          <a:p>
            <a:pPr>
              <a:lnSpc>
                <a:spcPct val="107000"/>
              </a:lnSpc>
              <a:spcAft>
                <a:spcPts val="800"/>
              </a:spcAft>
            </a:pPr>
            <a:r>
              <a:rPr lang="en-GB" sz="2000" dirty="0">
                <a:solidFill>
                  <a:srgbClr val="002060"/>
                </a:solidFill>
                <a:latin typeface="Calibri"/>
                <a:ea typeface="Calibri" panose="020F0502020204030204" pitchFamily="34" charset="0"/>
                <a:cs typeface="Calibri"/>
              </a:rPr>
              <a:t>Available online</a:t>
            </a:r>
            <a:endParaRPr lang="en-GB" sz="2000" dirty="0">
              <a:solidFill>
                <a:srgbClr val="002060"/>
              </a:solidFill>
              <a:effectLst/>
              <a:latin typeface="Calibri"/>
              <a:ea typeface="Calibri" panose="020F0502020204030204" pitchFamily="34" charset="0"/>
              <a:cs typeface="Calibri"/>
            </a:endParaRPr>
          </a:p>
          <a:p>
            <a:pPr>
              <a:lnSpc>
                <a:spcPct val="107000"/>
              </a:lnSpc>
              <a:spcAft>
                <a:spcPts val="800"/>
              </a:spcAft>
            </a:pPr>
            <a:r>
              <a:rPr lang="en-GB" sz="2400" b="1" i="1" u="sng" dirty="0">
                <a:solidFill>
                  <a:srgbClr val="002060"/>
                </a:solidFill>
                <a:effectLst/>
                <a:latin typeface="Calibri"/>
                <a:ea typeface="Calibri" panose="020F0502020204030204" pitchFamily="34" charset="0"/>
                <a:cs typeface="Times New Roman"/>
              </a:rPr>
              <a:t>Time commitment:</a:t>
            </a:r>
            <a:endParaRPr lang="en-GB" sz="2400" b="1" i="1" dirty="0">
              <a:solidFill>
                <a:srgbClr val="002060"/>
              </a:solidFill>
              <a:effectLst/>
              <a:latin typeface="Calibri"/>
              <a:ea typeface="Calibri" panose="020F0502020204030204" pitchFamily="34" charset="0"/>
              <a:cs typeface="Times New Roman"/>
            </a:endParaRPr>
          </a:p>
          <a:p>
            <a:pPr>
              <a:lnSpc>
                <a:spcPct val="107000"/>
              </a:lnSpc>
              <a:spcAft>
                <a:spcPts val="800"/>
              </a:spcAft>
            </a:pPr>
            <a:r>
              <a:rPr lang="en-GB" sz="2000" b="1" u="sng" dirty="0">
                <a:solidFill>
                  <a:srgbClr val="002060"/>
                </a:solidFill>
                <a:latin typeface="Calibri"/>
                <a:ea typeface="Calibri" panose="020F0502020204030204" pitchFamily="34" charset="0"/>
                <a:cs typeface="Times New Roman"/>
              </a:rPr>
              <a:t>2 x 3 hours</a:t>
            </a:r>
          </a:p>
          <a:p>
            <a:pPr>
              <a:lnSpc>
                <a:spcPct val="107000"/>
              </a:lnSpc>
              <a:spcAft>
                <a:spcPts val="800"/>
              </a:spcAft>
            </a:pPr>
            <a:endParaRPr lang="en-GB" sz="2000" b="1" u="sng" dirty="0">
              <a:solidFill>
                <a:srgbClr val="002060"/>
              </a:solidFill>
              <a:latin typeface="Calibri"/>
              <a:ea typeface="Calibri" panose="020F0502020204030204" pitchFamily="34" charset="0"/>
              <a:cs typeface="Times New Roman"/>
            </a:endParaRPr>
          </a:p>
          <a:p>
            <a:pPr>
              <a:lnSpc>
                <a:spcPct val="107000"/>
              </a:lnSpc>
              <a:spcAft>
                <a:spcPts val="800"/>
              </a:spcAft>
            </a:pPr>
            <a:r>
              <a:rPr lang="en-GB" sz="2000" b="1" dirty="0">
                <a:solidFill>
                  <a:srgbClr val="002060"/>
                </a:solidFill>
                <a:effectLst/>
                <a:latin typeface="Calibri"/>
                <a:ea typeface="Calibri" panose="020F0502020204030204" pitchFamily="34" charset="0"/>
                <a:cs typeface="Times New Roman"/>
              </a:rPr>
              <a:t>NOTE</a:t>
            </a:r>
            <a:r>
              <a:rPr lang="en-GB" sz="2000" dirty="0">
                <a:solidFill>
                  <a:srgbClr val="002060"/>
                </a:solidFill>
                <a:effectLst/>
                <a:latin typeface="Calibri"/>
                <a:ea typeface="Calibri" panose="020F0502020204030204" pitchFamily="34" charset="0"/>
                <a:cs typeface="Times New Roman"/>
              </a:rPr>
              <a:t>: Funding is available for staff within GP practices connected with the vaccine program. For any queries or advice please contact </a:t>
            </a:r>
            <a:r>
              <a:rPr lang="en-GB" sz="2000" dirty="0">
                <a:solidFill>
                  <a:srgbClr val="002060"/>
                </a:solidFill>
                <a:effectLst/>
                <a:latin typeface="Calibri"/>
                <a:ea typeface="Calibri" panose="020F0502020204030204" pitchFamily="34" charset="0"/>
                <a:cs typeface="Times New Roman"/>
                <a:hlinkClick r:id="rId3"/>
              </a:rPr>
              <a:t>sara.tier1@nhs.net</a:t>
            </a:r>
            <a:r>
              <a:rPr lang="en-GB" sz="2000" dirty="0">
                <a:solidFill>
                  <a:srgbClr val="002060"/>
                </a:solidFill>
                <a:effectLst/>
                <a:latin typeface="Calibri"/>
                <a:ea typeface="Calibri" panose="020F0502020204030204" pitchFamily="34" charset="0"/>
                <a:cs typeface="Times New Roman"/>
              </a:rPr>
              <a:t>.</a:t>
            </a:r>
          </a:p>
          <a:p>
            <a:pPr>
              <a:lnSpc>
                <a:spcPct val="107000"/>
              </a:lnSpc>
              <a:spcAft>
                <a:spcPts val="800"/>
              </a:spcAft>
            </a:pPr>
            <a:endParaRPr lang="en-GB" sz="2000" dirty="0">
              <a:solidFill>
                <a:srgbClr val="002060"/>
              </a:solidFill>
              <a:effectLst/>
              <a:latin typeface="Calibri"/>
              <a:ea typeface="Calibri" panose="020F0502020204030204" pitchFamily="34" charset="0"/>
              <a:cs typeface="Times New Roman"/>
            </a:endParaRPr>
          </a:p>
          <a:p>
            <a:pPr marL="228600">
              <a:lnSpc>
                <a:spcPct val="107000"/>
              </a:lnSpc>
            </a:pPr>
            <a:br>
              <a:rPr lang="en-GB" sz="2300" dirty="0">
                <a:solidFill>
                  <a:srgbClr val="3A527D"/>
                </a:solidFill>
                <a:latin typeface="Calibri" panose="020F0502020204030204" pitchFamily="34" charset="0"/>
                <a:ea typeface="Calibri" panose="020F0502020204030204" pitchFamily="34" charset="0"/>
                <a:cs typeface="Times New Roman" panose="02020603050405020304" pitchFamily="18" charset="0"/>
              </a:rPr>
            </a:br>
            <a:endParaRPr lang="en-GB" sz="2300" dirty="0">
              <a:solidFill>
                <a:srgbClr val="3A527D"/>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br>
              <a:rPr lang="en-GB" sz="1800" dirty="0">
                <a:latin typeface="Calibri" panose="020F0502020204030204" pitchFamily="34" charset="0"/>
                <a:ea typeface="Calibri" panose="020F0502020204030204" pitchFamily="34" charset="0"/>
                <a:cs typeface="Times New Roman" panose="02020603050405020304" pitchFamily="18" charset="0"/>
              </a:rPr>
            </a:br>
            <a:endParaRPr lang="en-GB" sz="1800" dirty="0"/>
          </a:p>
        </p:txBody>
      </p:sp>
      <p:sp>
        <p:nvSpPr>
          <p:cNvPr id="2" name="Slide Number Placeholder 1">
            <a:extLst>
              <a:ext uri="{FF2B5EF4-FFF2-40B4-BE49-F238E27FC236}">
                <a16:creationId xmlns:a16="http://schemas.microsoft.com/office/drawing/2014/main" id="{F61C81D0-1F0B-6021-0AF6-5696B6BBD350}"/>
              </a:ext>
            </a:extLst>
          </p:cNvPr>
          <p:cNvSpPr>
            <a:spLocks noGrp="1"/>
          </p:cNvSpPr>
          <p:nvPr>
            <p:ph type="sldNum" sz="quarter" idx="12"/>
          </p:nvPr>
        </p:nvSpPr>
        <p:spPr/>
        <p:txBody>
          <a:bodyPr/>
          <a:lstStyle/>
          <a:p>
            <a:fld id="{E07D481D-C9E8-3645-880D-E1CC26F2A97D}" type="slidenum">
              <a:rPr lang="en-US" smtClean="0"/>
              <a:pPr/>
              <a:t>7</a:t>
            </a:fld>
            <a:endParaRPr lang="en-US"/>
          </a:p>
        </p:txBody>
      </p:sp>
    </p:spTree>
    <p:extLst>
      <p:ext uri="{BB962C8B-B14F-4D97-AF65-F5344CB8AC3E}">
        <p14:creationId xmlns:p14="http://schemas.microsoft.com/office/powerpoint/2010/main" val="2696003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B594949-59E7-291D-100B-99D570D56080}"/>
              </a:ext>
            </a:extLst>
          </p:cNvPr>
          <p:cNvSpPr txBox="1">
            <a:spLocks/>
          </p:cNvSpPr>
          <p:nvPr/>
        </p:nvSpPr>
        <p:spPr>
          <a:xfrm>
            <a:off x="514351" y="1143000"/>
            <a:ext cx="11229974" cy="5429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7000"/>
              </a:lnSpc>
              <a:spcAft>
                <a:spcPts val="800"/>
              </a:spcAft>
            </a:pPr>
            <a:r>
              <a:rPr lang="en-GB" sz="1800" b="1">
                <a:latin typeface="Calibri" panose="020F0502020204030204" pitchFamily="34" charset="0"/>
                <a:ea typeface="Calibri" panose="020F0502020204030204" pitchFamily="34" charset="0"/>
                <a:cs typeface="Times New Roman" panose="02020603050405020304" pitchFamily="18" charset="0"/>
              </a:rPr>
              <a:t> </a:t>
            </a:r>
            <a:br>
              <a:rPr lang="en-GB" sz="2300">
                <a:solidFill>
                  <a:srgbClr val="3A527D"/>
                </a:solidFill>
                <a:latin typeface="Calibri" panose="020F0502020204030204" pitchFamily="34" charset="0"/>
                <a:ea typeface="Calibri" panose="020F0502020204030204" pitchFamily="34" charset="0"/>
                <a:cs typeface="Times New Roman" panose="02020603050405020304" pitchFamily="18" charset="0"/>
              </a:rPr>
            </a:br>
            <a:endParaRPr lang="en-GB" sz="2300">
              <a:solidFill>
                <a:srgbClr val="3A527D"/>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br>
              <a:rPr lang="en-GB" sz="1800">
                <a:latin typeface="Calibri" panose="020F0502020204030204" pitchFamily="34" charset="0"/>
                <a:ea typeface="Calibri" panose="020F0502020204030204" pitchFamily="34" charset="0"/>
                <a:cs typeface="Times New Roman" panose="02020603050405020304" pitchFamily="18" charset="0"/>
              </a:rPr>
            </a:br>
            <a:endParaRPr lang="en-GB" sz="1800"/>
          </a:p>
        </p:txBody>
      </p:sp>
      <p:sp>
        <p:nvSpPr>
          <p:cNvPr id="6" name="TextBox 5">
            <a:extLst>
              <a:ext uri="{FF2B5EF4-FFF2-40B4-BE49-F238E27FC236}">
                <a16:creationId xmlns:a16="http://schemas.microsoft.com/office/drawing/2014/main" id="{1E512510-71FC-6931-E744-48E5279B5DAE}"/>
              </a:ext>
            </a:extLst>
          </p:cNvPr>
          <p:cNvSpPr txBox="1"/>
          <p:nvPr/>
        </p:nvSpPr>
        <p:spPr>
          <a:xfrm>
            <a:off x="867395" y="411045"/>
            <a:ext cx="5414963" cy="846386"/>
          </a:xfrm>
          <a:prstGeom prst="rect">
            <a:avLst/>
          </a:prstGeom>
          <a:noFill/>
        </p:spPr>
        <p:txBody>
          <a:bodyPr wrap="square" lIns="91440" tIns="45720" rIns="91440" bIns="45720" rtlCol="0" anchor="t">
            <a:spAutoFit/>
          </a:bodyPr>
          <a:lstStyle/>
          <a:p>
            <a:r>
              <a:rPr lang="en-GB" sz="2100" b="1">
                <a:effectLst/>
                <a:latin typeface="Calibri"/>
                <a:ea typeface="Calibri" panose="020F0502020204030204" pitchFamily="34" charset="0"/>
                <a:cs typeface="Times New Roman"/>
              </a:rPr>
              <a:t>7. </a:t>
            </a:r>
            <a:r>
              <a:rPr lang="en-GB" sz="2100" b="1" u="sng">
                <a:effectLst/>
                <a:latin typeface="Calibri"/>
                <a:ea typeface="Calibri" panose="020F0502020204030204" pitchFamily="34" charset="0"/>
                <a:cs typeface="Calibri"/>
              </a:rPr>
              <a:t>Equality, Diversity, and Inclusion</a:t>
            </a:r>
            <a:endParaRPr lang="en-GB" sz="2100" b="1" u="sng">
              <a:latin typeface="Calibri"/>
              <a:ea typeface="Calibri" panose="020F0502020204030204" pitchFamily="34" charset="0"/>
              <a:cs typeface="Calibri"/>
            </a:endParaRPr>
          </a:p>
          <a:p>
            <a:endParaRPr lang="en-GB" sz="1000" u="sng">
              <a:solidFill>
                <a:srgbClr val="000000"/>
              </a:solidFill>
              <a:effectLst/>
              <a:latin typeface="Calibri" panose="020F0502020204030204" pitchFamily="34" charset="0"/>
              <a:ea typeface="Times New Roman" panose="02020603050405020304" pitchFamily="18" charset="0"/>
            </a:endParaRPr>
          </a:p>
          <a:p>
            <a:endParaRPr lang="en-GB" sz="1800">
              <a:effectLst/>
              <a:latin typeface="Calibri" panose="020F050202020403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6982ADF4-CDEA-49DE-2B2E-A0535C20D853}"/>
              </a:ext>
            </a:extLst>
          </p:cNvPr>
          <p:cNvSpPr>
            <a:spLocks noGrp="1"/>
          </p:cNvSpPr>
          <p:nvPr>
            <p:ph type="sldNum" sz="quarter" idx="12"/>
          </p:nvPr>
        </p:nvSpPr>
        <p:spPr/>
        <p:txBody>
          <a:bodyPr/>
          <a:lstStyle/>
          <a:p>
            <a:fld id="{E07D481D-C9E8-3645-880D-E1CC26F2A97D}" type="slidenum">
              <a:rPr lang="en-US" smtClean="0"/>
              <a:pPr/>
              <a:t>8</a:t>
            </a:fld>
            <a:endParaRPr lang="en-US"/>
          </a:p>
        </p:txBody>
      </p:sp>
      <p:sp>
        <p:nvSpPr>
          <p:cNvPr id="9" name="TextBox 8">
            <a:extLst>
              <a:ext uri="{FF2B5EF4-FFF2-40B4-BE49-F238E27FC236}">
                <a16:creationId xmlns:a16="http://schemas.microsoft.com/office/drawing/2014/main" id="{A16C7A60-4E03-25BC-B7E5-C81C645CF70A}"/>
              </a:ext>
            </a:extLst>
          </p:cNvPr>
          <p:cNvSpPr txBox="1"/>
          <p:nvPr/>
        </p:nvSpPr>
        <p:spPr>
          <a:xfrm>
            <a:off x="447675" y="969196"/>
            <a:ext cx="4560570" cy="4785926"/>
          </a:xfrm>
          <a:prstGeom prst="rect">
            <a:avLst/>
          </a:prstGeom>
          <a:noFill/>
        </p:spPr>
        <p:txBody>
          <a:bodyPr wrap="square" lIns="91440" tIns="45720" rIns="91440" bIns="45720" rtlCol="0" anchor="t">
            <a:spAutoFit/>
          </a:bodyPr>
          <a:lstStyle/>
          <a:p>
            <a:pPr lvl="1">
              <a:spcAft>
                <a:spcPts val="1500"/>
              </a:spcAft>
            </a:pPr>
            <a:r>
              <a:rPr lang="en-GB" sz="1400" b="1" i="1" u="sng">
                <a:solidFill>
                  <a:srgbClr val="002060"/>
                </a:solidFill>
                <a:latin typeface="Calibri"/>
                <a:ea typeface="Times New Roman" panose="02020603050405020304" pitchFamily="18" charset="0"/>
                <a:cs typeface="Calibri"/>
              </a:rPr>
              <a:t>What is E</a:t>
            </a:r>
            <a:r>
              <a:rPr lang="en-GB" sz="1400" b="1" i="1" u="sng">
                <a:solidFill>
                  <a:srgbClr val="002060"/>
                </a:solidFill>
                <a:effectLst/>
                <a:latin typeface="Calibri"/>
                <a:ea typeface="Times New Roman" panose="02020603050405020304" pitchFamily="18" charset="0"/>
                <a:cs typeface="Calibri"/>
              </a:rPr>
              <a:t>quality, Diversity and Inclusion training?</a:t>
            </a:r>
            <a:endParaRPr lang="en-GB" sz="1400" b="1" i="1" u="sng">
              <a:solidFill>
                <a:srgbClr val="002060"/>
              </a:solidFill>
              <a:latin typeface="Calibri"/>
              <a:ea typeface="Times New Roman" panose="02020603050405020304" pitchFamily="18" charset="0"/>
              <a:cs typeface="Calibri"/>
            </a:endParaRPr>
          </a:p>
          <a:p>
            <a:pPr lvl="1">
              <a:spcAft>
                <a:spcPts val="1500"/>
              </a:spcAft>
            </a:pPr>
            <a:r>
              <a:rPr lang="en-GB" sz="1400">
                <a:solidFill>
                  <a:srgbClr val="002060"/>
                </a:solidFill>
                <a:effectLst/>
                <a:latin typeface="Calibri"/>
                <a:ea typeface="Calibri" panose="020F0502020204030204" pitchFamily="34" charset="0"/>
                <a:cs typeface="Calibri"/>
              </a:rPr>
              <a:t>Two programmes have been identified to recognise and give a foundation knowledge of the diverse patient group we support as part of the vaccination programme but also to underpin knowledge when considering wider careers within The NHS. These are:</a:t>
            </a:r>
          </a:p>
          <a:p>
            <a:pPr marL="1143000" lvl="2" indent="-228600">
              <a:spcAft>
                <a:spcPts val="1500"/>
              </a:spcAft>
              <a:buFont typeface="+mj-lt"/>
              <a:buAutoNum type="arabicPeriod"/>
            </a:pPr>
            <a:r>
              <a:rPr lang="en-GB" sz="1600" b="1">
                <a:solidFill>
                  <a:srgbClr val="002060"/>
                </a:solidFill>
                <a:effectLst/>
                <a:latin typeface="Calibri"/>
                <a:ea typeface="Times New Roman" panose="02020603050405020304" pitchFamily="18" charset="0"/>
                <a:cs typeface="Calibri"/>
              </a:rPr>
              <a:t>Cultural </a:t>
            </a:r>
            <a:r>
              <a:rPr lang="en-GB" sz="1600" b="1">
                <a:solidFill>
                  <a:srgbClr val="002060"/>
                </a:solidFill>
                <a:latin typeface="Calibri"/>
                <a:ea typeface="Times New Roman" panose="02020603050405020304" pitchFamily="18" charset="0"/>
                <a:cs typeface="Calibri"/>
              </a:rPr>
              <a:t>Competency</a:t>
            </a:r>
            <a:r>
              <a:rPr lang="en-GB" sz="1600" b="1">
                <a:solidFill>
                  <a:srgbClr val="002060"/>
                </a:solidFill>
                <a:effectLst/>
                <a:latin typeface="Calibri"/>
                <a:ea typeface="Times New Roman" panose="02020603050405020304" pitchFamily="18" charset="0"/>
                <a:cs typeface="Calibri"/>
              </a:rPr>
              <a:t> Programme</a:t>
            </a:r>
            <a:endParaRPr lang="en-GB" sz="1600" b="1" u="sng">
              <a:solidFill>
                <a:srgbClr val="002060"/>
              </a:solidFill>
              <a:effectLst/>
              <a:latin typeface="Calibri"/>
              <a:ea typeface="Times New Roman" panose="02020603050405020304" pitchFamily="18" charset="0"/>
              <a:cs typeface="Calibri"/>
            </a:endParaRPr>
          </a:p>
          <a:p>
            <a:pPr marL="1143000" lvl="2" indent="-228600">
              <a:spcAft>
                <a:spcPts val="1500"/>
              </a:spcAft>
              <a:buAutoNum type="arabicPeriod"/>
            </a:pPr>
            <a:r>
              <a:rPr lang="en-GB" sz="1600" b="1">
                <a:solidFill>
                  <a:srgbClr val="002060"/>
                </a:solidFill>
                <a:latin typeface="Calibri"/>
                <a:ea typeface="Times New Roman" panose="02020603050405020304" pitchFamily="18" charset="0"/>
                <a:cs typeface="Calibri"/>
              </a:rPr>
              <a:t>Disability Matters</a:t>
            </a:r>
          </a:p>
          <a:p>
            <a:pPr lvl="1">
              <a:spcAft>
                <a:spcPts val="1500"/>
              </a:spcAft>
            </a:pPr>
            <a:r>
              <a:rPr lang="en-GB" sz="1400" b="1" i="1" u="sng">
                <a:solidFill>
                  <a:srgbClr val="002060"/>
                </a:solidFill>
                <a:effectLst/>
                <a:latin typeface="Calibri"/>
                <a:ea typeface="Times New Roman" panose="02020603050405020304" pitchFamily="18" charset="0"/>
                <a:cs typeface="Calibri"/>
              </a:rPr>
              <a:t>Why should I complete the Equality, Diversity and Inclusion training?</a:t>
            </a:r>
          </a:p>
          <a:p>
            <a:pPr lvl="1">
              <a:spcAft>
                <a:spcPts val="1500"/>
              </a:spcAft>
            </a:pPr>
            <a:r>
              <a:rPr lang="en-GB" sz="1400">
                <a:solidFill>
                  <a:srgbClr val="002060"/>
                </a:solidFill>
                <a:effectLst/>
                <a:latin typeface="Calibri"/>
                <a:ea typeface="Calibri" panose="020F0502020204030204" pitchFamily="34" charset="0"/>
                <a:cs typeface="Calibri"/>
              </a:rPr>
              <a:t>A programme designed to deliver basic understanding of the issues around culture and health and the impact this has on the work we do</a:t>
            </a:r>
            <a:r>
              <a:rPr lang="en-GB" sz="1400">
                <a:solidFill>
                  <a:srgbClr val="002060"/>
                </a:solidFill>
                <a:latin typeface="Calibri"/>
                <a:ea typeface="Calibri" panose="020F0502020204030204" pitchFamily="34" charset="0"/>
                <a:cs typeface="Calibri"/>
              </a:rPr>
              <a:t>, and to understand the challenges of delivering care to those patient groups with visible and invisible disabilities.</a:t>
            </a:r>
            <a:endParaRPr lang="en-GB" sz="1400">
              <a:solidFill>
                <a:srgbClr val="002060"/>
              </a:solidFill>
              <a:ea typeface="+mn-lt"/>
              <a:cs typeface="+mn-lt"/>
            </a:endParaRPr>
          </a:p>
          <a:p>
            <a:pPr lvl="1"/>
            <a:endParaRPr lang="en-GB" sz="800" u="sng">
              <a:solidFill>
                <a:srgbClr val="003087"/>
              </a:solidFill>
              <a:effectLst/>
              <a:latin typeface="Calibri" panose="020F0502020204030204" pitchFamily="34" charset="0"/>
              <a:ea typeface="Calibri" panose="020F0502020204030204" pitchFamily="34" charset="0"/>
            </a:endParaRPr>
          </a:p>
          <a:p>
            <a:endParaRPr lang="en-GB" sz="800">
              <a:effectLst/>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B4195235-6239-3F5D-E69B-1A3104B05E64}"/>
              </a:ext>
            </a:extLst>
          </p:cNvPr>
          <p:cNvSpPr txBox="1"/>
          <p:nvPr/>
        </p:nvSpPr>
        <p:spPr>
          <a:xfrm>
            <a:off x="5141427" y="969196"/>
            <a:ext cx="6845164" cy="6615914"/>
          </a:xfrm>
          <a:prstGeom prst="rect">
            <a:avLst/>
          </a:prstGeom>
          <a:noFill/>
        </p:spPr>
        <p:txBody>
          <a:bodyPr wrap="square" lIns="91440" tIns="45720" rIns="91440" bIns="45720" rtlCol="0" anchor="t">
            <a:spAutoFit/>
          </a:bodyPr>
          <a:lstStyle/>
          <a:p>
            <a:pPr lvl="1">
              <a:lnSpc>
                <a:spcPct val="107000"/>
              </a:lnSpc>
              <a:spcAft>
                <a:spcPts val="800"/>
              </a:spcAft>
            </a:pPr>
            <a:r>
              <a:rPr lang="en-GB" sz="1400" b="1" i="1" u="sng" dirty="0">
                <a:solidFill>
                  <a:srgbClr val="002060"/>
                </a:solidFill>
                <a:latin typeface="Calibri"/>
                <a:ea typeface="Calibri" panose="020F0502020204030204" pitchFamily="34" charset="0"/>
                <a:cs typeface="Times New Roman"/>
              </a:rPr>
              <a:t>How do I sign up?</a:t>
            </a:r>
            <a:endParaRPr lang="en-GB" sz="1400" b="1" i="1" dirty="0">
              <a:solidFill>
                <a:srgbClr val="002060"/>
              </a:solidFill>
              <a:latin typeface="Calibri"/>
              <a:ea typeface="Calibri" panose="020F0502020204030204" pitchFamily="34" charset="0"/>
              <a:cs typeface="Times New Roman"/>
            </a:endParaRPr>
          </a:p>
          <a:p>
            <a:pPr lvl="1"/>
            <a:r>
              <a:rPr lang="en-GB" sz="1400" dirty="0">
                <a:solidFill>
                  <a:srgbClr val="002060"/>
                </a:solidFill>
                <a:ea typeface="Calibri"/>
                <a:cs typeface="Calibri"/>
              </a:rPr>
              <a:t>The </a:t>
            </a:r>
            <a:r>
              <a:rPr lang="en-GB" sz="1400" b="1" dirty="0">
                <a:solidFill>
                  <a:srgbClr val="002060"/>
                </a:solidFill>
                <a:ea typeface="Calibri"/>
                <a:cs typeface="Calibri"/>
              </a:rPr>
              <a:t>Cultural Competency Programme </a:t>
            </a:r>
            <a:r>
              <a:rPr lang="en-GB" sz="1400" dirty="0">
                <a:solidFill>
                  <a:srgbClr val="002060"/>
                </a:solidFill>
                <a:ea typeface="Calibri"/>
                <a:cs typeface="Calibri"/>
              </a:rPr>
              <a:t>is delivered via eLearning for Health and consists of three 30-minute training sessions. This course can be completed at a time to suit you as long as you have access to a PC and your eLearning for Health account.</a:t>
            </a:r>
          </a:p>
          <a:p>
            <a:pPr lvl="1"/>
            <a:endParaRPr lang="en-GB" sz="1400" u="sng"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en-GB" sz="1400" b="1" i="1" u="sng" dirty="0">
                <a:solidFill>
                  <a:srgbClr val="002060"/>
                </a:solidFill>
                <a:latin typeface="Calibri"/>
                <a:ea typeface="Calibri" panose="020F0502020204030204" pitchFamily="34" charset="0"/>
                <a:cs typeface="Times New Roman"/>
              </a:rPr>
              <a:t>When?</a:t>
            </a:r>
            <a:endParaRPr lang="en-GB" sz="1400" b="1" i="1" dirty="0">
              <a:solidFill>
                <a:srgbClr val="002060"/>
              </a:solidFill>
              <a:latin typeface="Calibri"/>
              <a:ea typeface="Calibri" panose="020F0502020204030204" pitchFamily="34" charset="0"/>
              <a:cs typeface="Times New Roman"/>
            </a:endParaRPr>
          </a:p>
          <a:p>
            <a:pPr lvl="1"/>
            <a:r>
              <a:rPr lang="en-GB" sz="1400" dirty="0">
                <a:solidFill>
                  <a:srgbClr val="002060"/>
                </a:solidFill>
                <a:latin typeface="Calibri"/>
                <a:ea typeface="Calibri" panose="020F0502020204030204" pitchFamily="34" charset="0"/>
                <a:cs typeface="Calibri"/>
              </a:rPr>
              <a:t>As a virtual learning to start the learning click on this link: </a:t>
            </a:r>
            <a:r>
              <a:rPr lang="en-GB" sz="1400" u="sng" dirty="0">
                <a:solidFill>
                  <a:srgbClr val="002060"/>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Cultural Competence - eLearning for healthcare (e-lfh.org.uk)</a:t>
            </a:r>
            <a:endParaRPr lang="en-GB" sz="1400" u="sng" dirty="0">
              <a:solidFill>
                <a:srgbClr val="002060"/>
              </a:solidFill>
              <a:latin typeface="Calibri"/>
              <a:ea typeface="Calibri" panose="020F0502020204030204" pitchFamily="34" charset="0"/>
              <a:cs typeface="Calibri"/>
            </a:endParaRPr>
          </a:p>
          <a:p>
            <a:pPr lvl="1"/>
            <a:endParaRPr lang="en-GB" sz="1400" u="sng" dirty="0">
              <a:solidFill>
                <a:srgbClr val="002060"/>
              </a:solidFill>
              <a:latin typeface="Calibri" panose="020F0502020204030204" pitchFamily="34" charset="0"/>
              <a:ea typeface="Calibri" panose="020F0502020204030204" pitchFamily="34" charset="0"/>
              <a:cs typeface="Calibri"/>
            </a:endParaRPr>
          </a:p>
          <a:p>
            <a:pPr lvl="1"/>
            <a:r>
              <a:rPr lang="en-GB" sz="1400" b="1" i="1" u="sng" dirty="0">
                <a:solidFill>
                  <a:srgbClr val="002060"/>
                </a:solidFill>
                <a:ea typeface="Calibri" panose="020F0502020204030204" pitchFamily="34" charset="0"/>
                <a:cs typeface="Calibri"/>
              </a:rPr>
              <a:t>How do I sign up?</a:t>
            </a:r>
            <a:endParaRPr lang="en-US" sz="1400" dirty="0">
              <a:solidFill>
                <a:srgbClr val="002060"/>
              </a:solidFill>
              <a:cs typeface="Calibri"/>
            </a:endParaRPr>
          </a:p>
          <a:p>
            <a:pPr lvl="1"/>
            <a:endParaRPr lang="en-GB" sz="1400" b="1" i="1" u="sng" dirty="0">
              <a:solidFill>
                <a:srgbClr val="002060"/>
              </a:solidFill>
              <a:latin typeface="Calibri" panose="020F0502020204030204" pitchFamily="34" charset="0"/>
              <a:ea typeface="Calibri" panose="020F0502020204030204" pitchFamily="34" charset="0"/>
              <a:cs typeface="Calibri"/>
            </a:endParaRPr>
          </a:p>
          <a:p>
            <a:pPr lvl="1"/>
            <a:r>
              <a:rPr lang="en-GB" sz="1400" b="1" dirty="0">
                <a:solidFill>
                  <a:srgbClr val="002060"/>
                </a:solidFill>
                <a:ea typeface="Calibri" panose="020F0502020204030204" pitchFamily="34" charset="0"/>
                <a:cs typeface="Calibri"/>
              </a:rPr>
              <a:t>The Disability Matters Programme </a:t>
            </a:r>
            <a:r>
              <a:rPr lang="en-GB" sz="1400" dirty="0">
                <a:solidFill>
                  <a:srgbClr val="002060"/>
                </a:solidFill>
                <a:ea typeface="Calibri" panose="020F0502020204030204" pitchFamily="34" charset="0"/>
                <a:cs typeface="Calibri"/>
              </a:rPr>
              <a:t>consists of 60 online modules, each taking around 15 minutes  to complete. As with virtual learning it can be completed at a time to suit you and can be completed in multiple sittings where you pick up from where you left off.</a:t>
            </a:r>
          </a:p>
          <a:p>
            <a:pPr lvl="1"/>
            <a:endParaRPr lang="en-GB" sz="1400" dirty="0">
              <a:solidFill>
                <a:srgbClr val="002060"/>
              </a:solidFill>
              <a:latin typeface="Calibri" panose="020F0502020204030204" pitchFamily="34" charset="0"/>
              <a:ea typeface="Calibri" panose="020F0502020204030204" pitchFamily="34" charset="0"/>
              <a:cs typeface="Calibri"/>
            </a:endParaRPr>
          </a:p>
          <a:p>
            <a:pPr lvl="1"/>
            <a:r>
              <a:rPr lang="en-GB" sz="1400" b="1" i="1" u="sng" dirty="0">
                <a:solidFill>
                  <a:srgbClr val="002060"/>
                </a:solidFill>
                <a:latin typeface="Calibri"/>
                <a:ea typeface="Calibri" panose="020F0502020204030204" pitchFamily="34" charset="0"/>
                <a:cs typeface="Calibri"/>
              </a:rPr>
              <a:t>When? </a:t>
            </a:r>
            <a:endParaRPr lang="en-GB" sz="1400" b="1" i="1" u="sng" dirty="0">
              <a:solidFill>
                <a:srgbClr val="002060"/>
              </a:solidFill>
              <a:latin typeface="Calibri" panose="020F0502020204030204" pitchFamily="34" charset="0"/>
              <a:ea typeface="Calibri" panose="020F0502020204030204" pitchFamily="34" charset="0"/>
              <a:cs typeface="Calibri"/>
            </a:endParaRPr>
          </a:p>
          <a:p>
            <a:pPr lvl="1"/>
            <a:endParaRPr lang="en-GB" sz="1400" b="1" i="1" dirty="0">
              <a:solidFill>
                <a:srgbClr val="002060"/>
              </a:solidFill>
              <a:latin typeface="Calibri" panose="020F0502020204030204" pitchFamily="34" charset="0"/>
              <a:ea typeface="Calibri" panose="020F0502020204030204" pitchFamily="34" charset="0"/>
              <a:cs typeface="Calibri"/>
            </a:endParaRPr>
          </a:p>
          <a:p>
            <a:pPr lvl="1"/>
            <a:r>
              <a:rPr lang="en-GB" sz="1400" dirty="0">
                <a:solidFill>
                  <a:srgbClr val="002060"/>
                </a:solidFill>
                <a:ea typeface="Calibri" panose="020F0502020204030204" pitchFamily="34" charset="0"/>
                <a:cs typeface="Calibri"/>
              </a:rPr>
              <a:t>Join online and download the workbook at a time to suit you. Knowledge can also be underpinned by joining further face to face sessions: </a:t>
            </a:r>
            <a:r>
              <a:rPr lang="en-GB" sz="1400" u="sng" dirty="0">
                <a:solidFill>
                  <a:srgbClr val="002060"/>
                </a:solidFill>
                <a:ea typeface="Calibri" panose="020F0502020204030204" pitchFamily="34" charset="0"/>
                <a:cs typeface="Calibri"/>
                <a:hlinkClick r:id="rId3">
                  <a:extLst>
                    <a:ext uri="{A12FA001-AC4F-418D-AE19-62706E023703}">
                      <ahyp:hlinkClr xmlns:ahyp="http://schemas.microsoft.com/office/drawing/2018/hyperlinkcolor" val="tx"/>
                    </a:ext>
                  </a:extLst>
                </a:hlinkClick>
              </a:rPr>
              <a:t>Disability Matters - </a:t>
            </a:r>
            <a:r>
              <a:rPr lang="en-GB" sz="1400" u="sng" dirty="0" err="1">
                <a:solidFill>
                  <a:srgbClr val="002060"/>
                </a:solidFill>
                <a:ea typeface="Calibri" panose="020F0502020204030204" pitchFamily="34" charset="0"/>
                <a:cs typeface="Calibri"/>
                <a:hlinkClick r:id="rId3">
                  <a:extLst>
                    <a:ext uri="{A12FA001-AC4F-418D-AE19-62706E023703}">
                      <ahyp:hlinkClr xmlns:ahyp="http://schemas.microsoft.com/office/drawing/2018/hyperlinkcolor" val="tx"/>
                    </a:ext>
                  </a:extLst>
                </a:hlinkClick>
              </a:rPr>
              <a:t>elearning</a:t>
            </a:r>
            <a:r>
              <a:rPr lang="en-GB" sz="1400" u="sng" dirty="0">
                <a:solidFill>
                  <a:srgbClr val="002060"/>
                </a:solidFill>
                <a:ea typeface="Calibri" panose="020F0502020204030204" pitchFamily="34" charset="0"/>
                <a:cs typeface="Calibri"/>
                <a:hlinkClick r:id="rId3">
                  <a:extLst>
                    <a:ext uri="{A12FA001-AC4F-418D-AE19-62706E023703}">
                      <ahyp:hlinkClr xmlns:ahyp="http://schemas.microsoft.com/office/drawing/2018/hyperlinkcolor" val="tx"/>
                    </a:ext>
                  </a:extLst>
                </a:hlinkClick>
              </a:rPr>
              <a:t> for healthcare (e-lfh.org.uk)</a:t>
            </a:r>
          </a:p>
          <a:p>
            <a:pPr lvl="1"/>
            <a:endParaRPr lang="en-GB" sz="1400" u="sng" dirty="0">
              <a:solidFill>
                <a:srgbClr val="002060"/>
              </a:solidFill>
              <a:ea typeface="Calibri" panose="020F0502020204030204" pitchFamily="34" charset="0"/>
              <a:cs typeface="Calibri"/>
              <a:hlinkClick r:id="rId3">
                <a:extLst>
                  <a:ext uri="{A12FA001-AC4F-418D-AE19-62706E023703}">
                    <ahyp:hlinkClr xmlns:ahyp="http://schemas.microsoft.com/office/drawing/2018/hyperlinkcolor" val="tx"/>
                  </a:ext>
                </a:extLst>
              </a:hlinkClick>
            </a:endParaRPr>
          </a:p>
          <a:p>
            <a:pPr lvl="1"/>
            <a:r>
              <a:rPr lang="en-GB" sz="1400" b="1" dirty="0">
                <a:solidFill>
                  <a:srgbClr val="002060"/>
                </a:solidFill>
                <a:effectLst/>
                <a:latin typeface="Calibri"/>
                <a:ea typeface="Calibri" panose="020F0502020204030204" pitchFamily="34" charset="0"/>
                <a:cs typeface="Times New Roman"/>
              </a:rPr>
              <a:t>NOTE</a:t>
            </a:r>
            <a:r>
              <a:rPr lang="en-GB" sz="1400" dirty="0">
                <a:solidFill>
                  <a:srgbClr val="002060"/>
                </a:solidFill>
                <a:effectLst/>
                <a:latin typeface="Calibri"/>
                <a:ea typeface="Calibri" panose="020F0502020204030204" pitchFamily="34" charset="0"/>
                <a:cs typeface="Times New Roman"/>
              </a:rPr>
              <a:t>: Funding is available for staff within GP practices connected with the vaccine program. For any queries or advice please contact </a:t>
            </a:r>
            <a:r>
              <a:rPr lang="en-GB" sz="1400" dirty="0">
                <a:solidFill>
                  <a:srgbClr val="002060"/>
                </a:solidFill>
                <a:effectLst/>
                <a:latin typeface="Calibri"/>
                <a:ea typeface="Calibri" panose="020F0502020204030204" pitchFamily="34" charset="0"/>
                <a:cs typeface="Times New Roman"/>
                <a:hlinkClick r:id="rId4"/>
              </a:rPr>
              <a:t>sara.tier1@nhs.net</a:t>
            </a:r>
            <a:r>
              <a:rPr lang="en-GB" sz="1400" dirty="0">
                <a:solidFill>
                  <a:srgbClr val="002060"/>
                </a:solidFill>
                <a:effectLst/>
                <a:latin typeface="Calibri"/>
                <a:ea typeface="Calibri" panose="020F0502020204030204" pitchFamily="34" charset="0"/>
                <a:cs typeface="Times New Roman"/>
              </a:rPr>
              <a:t>.</a:t>
            </a:r>
          </a:p>
          <a:p>
            <a:pPr lvl="1"/>
            <a:endParaRPr lang="en-GB" sz="1400" u="sng" dirty="0">
              <a:solidFill>
                <a:srgbClr val="002060"/>
              </a:solidFill>
              <a:ea typeface="Calibri" panose="020F0502020204030204" pitchFamily="34" charset="0"/>
              <a:cs typeface="Calibri"/>
              <a:hlinkClick r:id="rId3">
                <a:extLst>
                  <a:ext uri="{A12FA001-AC4F-418D-AE19-62706E023703}">
                    <ahyp:hlinkClr xmlns:ahyp="http://schemas.microsoft.com/office/drawing/2018/hyperlinkcolor" val="tx"/>
                  </a:ext>
                </a:extLst>
              </a:hlinkClick>
            </a:endParaRPr>
          </a:p>
          <a:p>
            <a:pPr lvl="1"/>
            <a:endParaRPr lang="en-GB" sz="1400" u="sng" dirty="0">
              <a:solidFill>
                <a:srgbClr val="0563C1"/>
              </a:solidFill>
              <a:ea typeface="Calibri" panose="020F0502020204030204" pitchFamily="34" charset="0"/>
              <a:cs typeface="Calibri"/>
            </a:endParaRPr>
          </a:p>
          <a:p>
            <a:pPr lvl="1"/>
            <a:endParaRPr lang="en-GB" sz="1400" u="sng" dirty="0">
              <a:solidFill>
                <a:srgbClr val="0563C1"/>
              </a:solidFill>
              <a:ea typeface="Calibri" panose="020F0502020204030204" pitchFamily="34" charset="0"/>
              <a:cs typeface="Calibri"/>
            </a:endParaRPr>
          </a:p>
          <a:p>
            <a:pPr lvl="1"/>
            <a:endParaRPr lang="en-GB" sz="1400" u="sng" dirty="0">
              <a:solidFill>
                <a:srgbClr val="0563C1"/>
              </a:solidFill>
              <a:ea typeface="Calibri" panose="020F0502020204030204" pitchFamily="34" charset="0"/>
              <a:cs typeface="Calibri"/>
            </a:endParaRPr>
          </a:p>
          <a:p>
            <a:pPr lvl="1"/>
            <a:endParaRPr lang="en-GB" sz="800" dirty="0">
              <a:ea typeface="Calibri" panose="020F0502020204030204" pitchFamily="34" charset="0"/>
              <a:cs typeface="Calibri"/>
            </a:endParaRPr>
          </a:p>
        </p:txBody>
      </p:sp>
    </p:spTree>
    <p:extLst>
      <p:ext uri="{BB962C8B-B14F-4D97-AF65-F5344CB8AC3E}">
        <p14:creationId xmlns:p14="http://schemas.microsoft.com/office/powerpoint/2010/main" val="220370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B594949-59E7-291D-100B-99D570D56080}"/>
              </a:ext>
            </a:extLst>
          </p:cNvPr>
          <p:cNvSpPr txBox="1">
            <a:spLocks/>
          </p:cNvSpPr>
          <p:nvPr/>
        </p:nvSpPr>
        <p:spPr>
          <a:xfrm>
            <a:off x="514351" y="1143000"/>
            <a:ext cx="11229974" cy="5429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7000"/>
              </a:lnSpc>
              <a:spcAft>
                <a:spcPts val="800"/>
              </a:spcAft>
            </a:pPr>
            <a:r>
              <a:rPr lang="en-GB" sz="1800" b="1">
                <a:latin typeface="Calibri" panose="020F0502020204030204" pitchFamily="34" charset="0"/>
                <a:ea typeface="Calibri" panose="020F0502020204030204" pitchFamily="34" charset="0"/>
                <a:cs typeface="Times New Roman" panose="02020603050405020304" pitchFamily="18" charset="0"/>
              </a:rPr>
              <a:t> </a:t>
            </a:r>
            <a:br>
              <a:rPr lang="en-GB" sz="2300">
                <a:solidFill>
                  <a:srgbClr val="3A527D"/>
                </a:solidFill>
                <a:latin typeface="Calibri" panose="020F0502020204030204" pitchFamily="34" charset="0"/>
                <a:ea typeface="Calibri" panose="020F0502020204030204" pitchFamily="34" charset="0"/>
                <a:cs typeface="Times New Roman" panose="02020603050405020304" pitchFamily="18" charset="0"/>
              </a:rPr>
            </a:br>
            <a:endParaRPr lang="en-GB" sz="2300">
              <a:solidFill>
                <a:srgbClr val="3A527D"/>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br>
              <a:rPr lang="en-GB" sz="1800">
                <a:latin typeface="Calibri" panose="020F0502020204030204" pitchFamily="34" charset="0"/>
                <a:ea typeface="Calibri" panose="020F0502020204030204" pitchFamily="34" charset="0"/>
                <a:cs typeface="Times New Roman" panose="02020603050405020304" pitchFamily="18" charset="0"/>
              </a:rPr>
            </a:br>
            <a:endParaRPr lang="en-GB" sz="1800"/>
          </a:p>
        </p:txBody>
      </p:sp>
      <p:sp>
        <p:nvSpPr>
          <p:cNvPr id="6" name="TextBox 5">
            <a:extLst>
              <a:ext uri="{FF2B5EF4-FFF2-40B4-BE49-F238E27FC236}">
                <a16:creationId xmlns:a16="http://schemas.microsoft.com/office/drawing/2014/main" id="{1E512510-71FC-6931-E744-48E5279B5DAE}"/>
              </a:ext>
            </a:extLst>
          </p:cNvPr>
          <p:cNvSpPr txBox="1"/>
          <p:nvPr/>
        </p:nvSpPr>
        <p:spPr>
          <a:xfrm>
            <a:off x="514351" y="554106"/>
            <a:ext cx="11229974" cy="6395982"/>
          </a:xfrm>
          <a:prstGeom prst="rect">
            <a:avLst/>
          </a:prstGeom>
          <a:noFill/>
        </p:spPr>
        <p:txBody>
          <a:bodyPr wrap="square" lIns="91440" tIns="45720" rIns="91440" bIns="45720" rtlCol="0" anchor="t">
            <a:spAutoFit/>
          </a:bodyPr>
          <a:lstStyle/>
          <a:p>
            <a:endParaRPr lang="en-GB" sz="2100" b="1" u="sng" dirty="0">
              <a:solidFill>
                <a:srgbClr val="003087"/>
              </a:solidFill>
              <a:ea typeface="Calibri" panose="020F0502020204030204" pitchFamily="34" charset="0"/>
            </a:endParaRPr>
          </a:p>
          <a:p>
            <a:r>
              <a:rPr lang="en-GB" sz="2100" b="1" dirty="0">
                <a:solidFill>
                  <a:srgbClr val="003087"/>
                </a:solidFill>
                <a:ea typeface="Calibri" panose="020F0502020204030204" pitchFamily="34" charset="0"/>
              </a:rPr>
              <a:t>8</a:t>
            </a:r>
            <a:r>
              <a:rPr lang="en-GB" sz="2100" b="1" dirty="0">
                <a:solidFill>
                  <a:srgbClr val="003087"/>
                </a:solidFill>
                <a:effectLst/>
                <a:ea typeface="Calibri" panose="020F0502020204030204" pitchFamily="34" charset="0"/>
              </a:rPr>
              <a:t>. </a:t>
            </a:r>
            <a:r>
              <a:rPr lang="en-GB" sz="2100" b="1" u="sng" dirty="0">
                <a:solidFill>
                  <a:srgbClr val="003087"/>
                </a:solidFill>
                <a:effectLst/>
                <a:ea typeface="Calibri" panose="020F0502020204030204" pitchFamily="34" charset="0"/>
              </a:rPr>
              <a:t>Mental Health Awareness for Healthcare Professionals</a:t>
            </a:r>
            <a:endParaRPr lang="en-GB" sz="1200" b="1" u="sng" dirty="0">
              <a:solidFill>
                <a:srgbClr val="003087"/>
              </a:solidFill>
              <a:effectLst/>
              <a:latin typeface="Calibri"/>
              <a:ea typeface="Calibri" panose="020F0502020204030204" pitchFamily="34" charset="0"/>
            </a:endParaRPr>
          </a:p>
          <a:p>
            <a:pPr lvl="1"/>
            <a:endParaRPr lang="en-GB" sz="1200" b="1" u="sng" dirty="0">
              <a:solidFill>
                <a:srgbClr val="002060"/>
              </a:solidFill>
              <a:latin typeface="Calibri" panose="020F0502020204030204" pitchFamily="34" charset="0"/>
              <a:ea typeface="Calibri" panose="020F0502020204030204" pitchFamily="34" charset="0"/>
              <a:cs typeface="Calibri"/>
            </a:endParaRPr>
          </a:p>
          <a:p>
            <a:pPr lvl="1"/>
            <a:r>
              <a:rPr lang="en-GB" sz="1400" b="1" u="sng" dirty="0">
                <a:solidFill>
                  <a:srgbClr val="002060"/>
                </a:solidFill>
                <a:effectLst/>
                <a:latin typeface="Calibri"/>
                <a:ea typeface="Calibri" panose="020F0502020204030204" pitchFamily="34" charset="0"/>
                <a:cs typeface="Calibri"/>
              </a:rPr>
              <a:t>What is the mental health awareness for health professionals training?</a:t>
            </a:r>
          </a:p>
          <a:p>
            <a:pPr lvl="1"/>
            <a:r>
              <a:rPr lang="en-GB" sz="1400" b="0" i="0" dirty="0">
                <a:solidFill>
                  <a:srgbClr val="002060"/>
                </a:solidFill>
                <a:effectLst/>
                <a:latin typeface="FrutigerLT-Roman"/>
              </a:rPr>
              <a:t>The Mental Health Awareness Programme is a collation of several small projects, focusing on different disciplines that all deal with mental health every day</a:t>
            </a:r>
            <a:endParaRPr lang="en-GB" sz="1400" b="1" i="0" dirty="0">
              <a:solidFill>
                <a:srgbClr val="002060"/>
              </a:solidFill>
              <a:latin typeface="Calibri" panose="020F0502020204030204" pitchFamily="34" charset="0"/>
              <a:cs typeface="Calibri"/>
            </a:endParaRPr>
          </a:p>
          <a:p>
            <a:pPr lvl="1"/>
            <a:endParaRPr lang="en-GB" sz="1400" b="1" dirty="0">
              <a:solidFill>
                <a:srgbClr val="002060"/>
              </a:solidFill>
              <a:latin typeface="Calibri" panose="020F0502020204030204" pitchFamily="34" charset="0"/>
              <a:ea typeface="Calibri" panose="020F0502020204030204" pitchFamily="34" charset="0"/>
              <a:cs typeface="Calibri"/>
            </a:endParaRPr>
          </a:p>
          <a:p>
            <a:pPr lvl="1"/>
            <a:r>
              <a:rPr lang="en-GB" sz="1400" b="1" u="sng" dirty="0">
                <a:solidFill>
                  <a:srgbClr val="002060"/>
                </a:solidFill>
                <a:ea typeface="Calibri" panose="020F0502020204030204" pitchFamily="34" charset="0"/>
              </a:rPr>
              <a:t>Why should I complete the mental health awareness training?</a:t>
            </a:r>
            <a:endParaRPr lang="en-GB" sz="1400" b="1" u="sng" dirty="0">
              <a:solidFill>
                <a:srgbClr val="002060"/>
              </a:solidFill>
              <a:ea typeface="Calibri" panose="020F0502020204030204" pitchFamily="34" charset="0"/>
              <a:cs typeface="Calibri"/>
            </a:endParaRPr>
          </a:p>
          <a:p>
            <a:pPr lvl="1"/>
            <a:r>
              <a:rPr lang="en-GB" sz="1400" b="0" i="0" dirty="0">
                <a:solidFill>
                  <a:srgbClr val="002060"/>
                </a:solidFill>
                <a:effectLst/>
              </a:rPr>
              <a:t>This short programme aims to raise the awareness of mental health amongst health care staff. It is designed to give a broad overview of what encompasses mental illness, the link between mental and physical health diagnoses and outline some possible treatment options. These sessions provide all staff working within health care with some general strategies to help support individuals who are worried about their mental health, and advice about where to find extra support.</a:t>
            </a:r>
            <a:endParaRPr lang="en-GB" sz="1400" b="1" dirty="0">
              <a:solidFill>
                <a:srgbClr val="002060"/>
              </a:solidFill>
              <a:ea typeface="Calibri" panose="020F0502020204030204" pitchFamily="34" charset="0"/>
              <a:cs typeface="Calibri"/>
            </a:endParaRPr>
          </a:p>
          <a:p>
            <a:pPr lvl="1"/>
            <a:endParaRPr lang="en-GB" sz="1400" dirty="0">
              <a:solidFill>
                <a:srgbClr val="002060"/>
              </a:solidFill>
              <a:effectLst/>
              <a:latin typeface="Calibri" panose="020F0502020204030204" pitchFamily="34" charset="0"/>
              <a:ea typeface="Calibri" panose="020F0502020204030204" pitchFamily="34" charset="0"/>
              <a:cs typeface="Calibri"/>
            </a:endParaRPr>
          </a:p>
          <a:p>
            <a:pPr lvl="1"/>
            <a:r>
              <a:rPr lang="en-GB" sz="1400" b="1" u="sng" dirty="0">
                <a:solidFill>
                  <a:srgbClr val="002060"/>
                </a:solidFill>
                <a:effectLst/>
                <a:latin typeface="Calibri"/>
                <a:ea typeface="Calibri" panose="020F0502020204030204" pitchFamily="34" charset="0"/>
                <a:cs typeface="Calibri"/>
              </a:rPr>
              <a:t>How do I complete the training?</a:t>
            </a:r>
            <a:endParaRPr lang="en-GB" sz="1400" dirty="0">
              <a:solidFill>
                <a:srgbClr val="002060"/>
              </a:solidFill>
              <a:latin typeface="Calibri"/>
              <a:ea typeface="Calibri" panose="020F0502020204030204" pitchFamily="34" charset="0"/>
              <a:cs typeface="Calibri"/>
            </a:endParaRPr>
          </a:p>
          <a:p>
            <a:pPr lvl="1"/>
            <a:r>
              <a:rPr lang="en-GB" sz="1400" dirty="0">
                <a:solidFill>
                  <a:srgbClr val="002060"/>
                </a:solidFill>
              </a:rPr>
              <a:t>To</a:t>
            </a:r>
            <a:r>
              <a:rPr lang="en-GB" sz="1400" b="0" i="0" dirty="0">
                <a:solidFill>
                  <a:srgbClr val="002060"/>
                </a:solidFill>
                <a:effectLst/>
              </a:rPr>
              <a:t> access the Mental Health Awareness programme, you will need an elfh account. Click here to register if you </a:t>
            </a:r>
            <a:r>
              <a:rPr lang="en-GB" sz="1400" dirty="0">
                <a:solidFill>
                  <a:srgbClr val="002060"/>
                </a:solidFill>
              </a:rPr>
              <a:t>do not have an account:</a:t>
            </a:r>
            <a:r>
              <a:rPr lang="en-GB" sz="1400" dirty="0">
                <a:solidFill>
                  <a:srgbClr val="002060"/>
                </a:solidFill>
                <a:effectLst/>
                <a:ea typeface="Calibri" panose="020F0502020204030204" pitchFamily="34" charset="0"/>
              </a:rPr>
              <a:t> </a:t>
            </a:r>
            <a:r>
              <a:rPr lang="en-GB" sz="1400" u="sng" dirty="0">
                <a:solidFill>
                  <a:srgbClr val="002060"/>
                </a:solidFill>
                <a:effectLst/>
                <a:ea typeface="Calibri" panose="020F0502020204030204" pitchFamily="34" charset="0"/>
                <a:hlinkClick r:id="rId2">
                  <a:extLst>
                    <a:ext uri="{A12FA001-AC4F-418D-AE19-62706E023703}">
                      <ahyp:hlinkClr xmlns:ahyp="http://schemas.microsoft.com/office/drawing/2018/hyperlinkcolor" val="tx"/>
                    </a:ext>
                  </a:extLst>
                </a:hlinkClick>
              </a:rPr>
              <a:t>https://www.e-lfh.org.uk/programmes/mental-health-awareness-programme/</a:t>
            </a:r>
            <a:r>
              <a:rPr lang="en-GB" sz="1400" u="sng" dirty="0">
                <a:solidFill>
                  <a:srgbClr val="002060"/>
                </a:solidFill>
                <a:ea typeface="Calibri" panose="020F0502020204030204" pitchFamily="34" charset="0"/>
              </a:rPr>
              <a:t> </a:t>
            </a:r>
            <a:endParaRPr lang="en-GB" sz="1400" u="sng" dirty="0">
              <a:solidFill>
                <a:srgbClr val="002060"/>
              </a:solidFill>
              <a:effectLst/>
              <a:ea typeface="Calibri" panose="020F0502020204030204" pitchFamily="34" charset="0"/>
              <a:cs typeface="Calibri"/>
            </a:endParaRPr>
          </a:p>
          <a:p>
            <a:pPr lvl="1"/>
            <a:endParaRPr lang="en-GB" sz="1400" u="sng" dirty="0">
              <a:solidFill>
                <a:srgbClr val="002060"/>
              </a:solidFill>
              <a:ea typeface="Calibri" panose="020F0502020204030204" pitchFamily="34" charset="0"/>
              <a:cs typeface="Calibri"/>
            </a:endParaRPr>
          </a:p>
          <a:p>
            <a:pPr lvl="1"/>
            <a:r>
              <a:rPr lang="en-GB" sz="1400" b="1" u="sng" dirty="0">
                <a:solidFill>
                  <a:srgbClr val="002060"/>
                </a:solidFill>
                <a:effectLst/>
                <a:ea typeface="Calibri"/>
              </a:rPr>
              <a:t>Please </a:t>
            </a:r>
            <a:r>
              <a:rPr lang="en-GB" sz="1400" b="1" i="0" u="sng" dirty="0">
                <a:solidFill>
                  <a:srgbClr val="002060"/>
                </a:solidFill>
                <a:effectLst/>
              </a:rPr>
              <a:t>note </a:t>
            </a:r>
            <a:r>
              <a:rPr lang="en-GB" sz="1400" b="0" i="0" dirty="0">
                <a:solidFill>
                  <a:srgbClr val="002060"/>
                </a:solidFill>
                <a:effectLst/>
              </a:rPr>
              <a:t>that if you access the learning, your progress and completion of sessions will not be recorded</a:t>
            </a:r>
            <a:r>
              <a:rPr lang="en-GB" sz="1400" dirty="0">
                <a:solidFill>
                  <a:srgbClr val="002060"/>
                </a:solidFill>
              </a:rPr>
              <a:t>,</a:t>
            </a:r>
            <a:r>
              <a:rPr lang="en-GB" sz="1400" b="0" i="0" dirty="0">
                <a:solidFill>
                  <a:srgbClr val="002060"/>
                </a:solidFill>
                <a:effectLst/>
              </a:rPr>
              <a:t> and you will not be able to generate a record of completion. If you require evidence of learning, please register and then log in to access this programme on the elfh Hub.</a:t>
            </a:r>
            <a:r>
              <a:rPr lang="en-GB" sz="1400" dirty="0">
                <a:solidFill>
                  <a:srgbClr val="002060"/>
                </a:solidFill>
              </a:rPr>
              <a:t> Or contact </a:t>
            </a:r>
            <a:r>
              <a:rPr lang="en-GB" sz="1400" dirty="0">
                <a:solidFill>
                  <a:srgbClr val="002060"/>
                </a:solidFill>
                <a:hlinkClick r:id="rId3">
                  <a:extLst>
                    <a:ext uri="{A12FA001-AC4F-418D-AE19-62706E023703}">
                      <ahyp:hlinkClr xmlns:ahyp="http://schemas.microsoft.com/office/drawing/2018/hyperlinkcolor" val="tx"/>
                    </a:ext>
                  </a:extLst>
                </a:hlinkClick>
              </a:rPr>
              <a:t>sara.tier1@nhs.net</a:t>
            </a:r>
            <a:r>
              <a:rPr lang="en-GB" sz="1400" dirty="0">
                <a:solidFill>
                  <a:srgbClr val="002060"/>
                </a:solidFill>
              </a:rPr>
              <a:t> to be sent the link</a:t>
            </a:r>
            <a:endParaRPr lang="en-GB" sz="1400" dirty="0">
              <a:solidFill>
                <a:srgbClr val="002060"/>
              </a:solidFill>
              <a:effectLst/>
              <a:ea typeface="Calibri" panose="020F0502020204030204" pitchFamily="34" charset="0"/>
              <a:cs typeface="Calibri"/>
            </a:endParaRPr>
          </a:p>
          <a:p>
            <a:pPr lvl="1"/>
            <a:endParaRPr lang="en-GB" sz="1400" dirty="0">
              <a:solidFill>
                <a:srgbClr val="002060"/>
              </a:solidFill>
              <a:latin typeface="Calibri" panose="020F0502020204030204" pitchFamily="34" charset="0"/>
              <a:ea typeface="Calibri" panose="020F0502020204030204" pitchFamily="34" charset="0"/>
              <a:cs typeface="Calibri"/>
            </a:endParaRPr>
          </a:p>
          <a:p>
            <a:pPr lvl="1"/>
            <a:r>
              <a:rPr lang="en-GB" sz="1400" dirty="0">
                <a:solidFill>
                  <a:srgbClr val="002060"/>
                </a:solidFill>
                <a:latin typeface="Calibri"/>
                <a:ea typeface="Calibri"/>
                <a:cs typeface="Calibri"/>
              </a:rPr>
              <a:t>Time commitment?</a:t>
            </a:r>
            <a:endParaRPr lang="en-GB" sz="1400" dirty="0">
              <a:solidFill>
                <a:srgbClr val="002060"/>
              </a:solidFill>
              <a:latin typeface="Calibri" panose="020F0502020204030204" pitchFamily="34" charset="0"/>
              <a:ea typeface="Calibri"/>
              <a:cs typeface="Calibri"/>
            </a:endParaRPr>
          </a:p>
          <a:p>
            <a:pPr lvl="1"/>
            <a:r>
              <a:rPr lang="en-GB" sz="1400" dirty="0">
                <a:solidFill>
                  <a:srgbClr val="002060"/>
                </a:solidFill>
                <a:latin typeface="Calibri"/>
                <a:ea typeface="Calibri" panose="020F0502020204030204" pitchFamily="34" charset="0"/>
                <a:cs typeface="Calibri"/>
              </a:rPr>
              <a:t>160 minutes</a:t>
            </a:r>
          </a:p>
          <a:p>
            <a:pPr lvl="1"/>
            <a:endParaRPr lang="en-GB" sz="1400" dirty="0">
              <a:solidFill>
                <a:srgbClr val="002060"/>
              </a:solidFill>
              <a:effectLst/>
              <a:latin typeface="Calibri"/>
              <a:ea typeface="Calibri" panose="020F0502020204030204" pitchFamily="34" charset="0"/>
              <a:cs typeface="Calibri"/>
            </a:endParaRPr>
          </a:p>
          <a:p>
            <a:pPr lvl="1"/>
            <a:r>
              <a:rPr lang="en-GB" sz="1400" b="1" dirty="0">
                <a:solidFill>
                  <a:srgbClr val="002060"/>
                </a:solidFill>
                <a:effectLst/>
                <a:latin typeface="Calibri"/>
                <a:ea typeface="Calibri" panose="020F0502020204030204" pitchFamily="34" charset="0"/>
                <a:cs typeface="Times New Roman"/>
              </a:rPr>
              <a:t>NOTE</a:t>
            </a:r>
            <a:r>
              <a:rPr lang="en-GB" sz="1400" dirty="0">
                <a:solidFill>
                  <a:srgbClr val="002060"/>
                </a:solidFill>
                <a:effectLst/>
                <a:latin typeface="Calibri"/>
                <a:ea typeface="Calibri" panose="020F0502020204030204" pitchFamily="34" charset="0"/>
                <a:cs typeface="Times New Roman"/>
              </a:rPr>
              <a:t>: Funding is available for staff within GP practices connected with the vaccine program. For any queries or advice please contact </a:t>
            </a:r>
            <a:r>
              <a:rPr lang="en-GB" sz="1400" dirty="0">
                <a:solidFill>
                  <a:srgbClr val="002060"/>
                </a:solidFill>
                <a:effectLst/>
                <a:latin typeface="Calibri"/>
                <a:ea typeface="Calibri" panose="020F0502020204030204" pitchFamily="34" charset="0"/>
                <a:cs typeface="Times New Roman"/>
                <a:hlinkClick r:id="rId3"/>
              </a:rPr>
              <a:t>sara.tier1@nhs.net</a:t>
            </a:r>
            <a:r>
              <a:rPr lang="en-GB" sz="1400" dirty="0">
                <a:solidFill>
                  <a:srgbClr val="002060"/>
                </a:solidFill>
                <a:effectLst/>
                <a:latin typeface="Calibri"/>
                <a:ea typeface="Calibri" panose="020F0502020204030204" pitchFamily="34" charset="0"/>
                <a:cs typeface="Times New Roman"/>
              </a:rPr>
              <a:t>.</a:t>
            </a:r>
          </a:p>
          <a:p>
            <a:pPr lvl="1"/>
            <a:endParaRPr lang="en-GB" sz="1400" dirty="0">
              <a:solidFill>
                <a:srgbClr val="002060"/>
              </a:solidFill>
              <a:effectLst/>
              <a:latin typeface="Calibri"/>
              <a:ea typeface="Calibri" panose="020F0502020204030204" pitchFamily="34" charset="0"/>
              <a:cs typeface="Calibri"/>
            </a:endParaRPr>
          </a:p>
          <a:p>
            <a:endParaRPr lang="en-GB" sz="1100" b="1"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E3D2F62D-25DC-94FD-C27B-AF5C905F1CFB}"/>
              </a:ext>
            </a:extLst>
          </p:cNvPr>
          <p:cNvSpPr>
            <a:spLocks noGrp="1"/>
          </p:cNvSpPr>
          <p:nvPr>
            <p:ph type="sldNum" sz="quarter" idx="12"/>
          </p:nvPr>
        </p:nvSpPr>
        <p:spPr/>
        <p:txBody>
          <a:bodyPr/>
          <a:lstStyle/>
          <a:p>
            <a:fld id="{E07D481D-C9E8-3645-880D-E1CC26F2A97D}" type="slidenum">
              <a:rPr lang="en-US" smtClean="0"/>
              <a:pPr/>
              <a:t>9</a:t>
            </a:fld>
            <a:endParaRPr lang="en-US"/>
          </a:p>
        </p:txBody>
      </p:sp>
    </p:spTree>
    <p:extLst>
      <p:ext uri="{BB962C8B-B14F-4D97-AF65-F5344CB8AC3E}">
        <p14:creationId xmlns:p14="http://schemas.microsoft.com/office/powerpoint/2010/main" val="14197325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612a782-fa91-4c66-b8af-90010c23eef9">
      <UserInfo>
        <DisplayName>BEDIR, Aise (NHS HAMPSHIRE AND ISLE OF WIGHT ICB - D9Y0V)</DisplayName>
        <AccountId>63</AccountId>
        <AccountType/>
      </UserInfo>
      <UserInfo>
        <DisplayName>HAWORTH, Eve (SOLENT NHS TRUST)</DisplayName>
        <AccountId>15</AccountId>
        <AccountType/>
      </UserInfo>
    </SharedWithUsers>
    <_ip_UnifiedCompliancePolicyUIAction xmlns="http://schemas.microsoft.com/sharepoint/v3" xsi:nil="true"/>
    <OnlineTrg xmlns="654df6fb-685b-48dd-b022-56147263c822" xsi:nil="true"/>
    <_ip_UnifiedCompliancePolicyProperties xmlns="http://schemas.microsoft.com/sharepoint/v3" xsi:nil="true"/>
    <lcf76f155ced4ddcb4097134ff3c332f xmlns="654df6fb-685b-48dd-b022-56147263c822">
      <Terms xmlns="http://schemas.microsoft.com/office/infopath/2007/PartnerControls"/>
    </lcf76f155ced4ddcb4097134ff3c332f>
    <TaxCatchAll xmlns="e612a782-fa91-4c66-b8af-90010c23eef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7958DE4DCECDD4EBD8C083BF203E565" ma:contentTypeVersion="18" ma:contentTypeDescription="Create a new document." ma:contentTypeScope="" ma:versionID="ba4ee89adc7afde63671e7b6f3ba51c6">
  <xsd:schema xmlns:xsd="http://www.w3.org/2001/XMLSchema" xmlns:xs="http://www.w3.org/2001/XMLSchema" xmlns:p="http://schemas.microsoft.com/office/2006/metadata/properties" xmlns:ns1="http://schemas.microsoft.com/sharepoint/v3" xmlns:ns2="654df6fb-685b-48dd-b022-56147263c822" xmlns:ns3="e612a782-fa91-4c66-b8af-90010c23eef9" targetNamespace="http://schemas.microsoft.com/office/2006/metadata/properties" ma:root="true" ma:fieldsID="bcd592e5cda292efbb19e925b9b6b349" ns1:_="" ns2:_="" ns3:_="">
    <xsd:import namespace="http://schemas.microsoft.com/sharepoint/v3"/>
    <xsd:import namespace="654df6fb-685b-48dd-b022-56147263c822"/>
    <xsd:import namespace="e612a782-fa91-4c66-b8af-90010c23ee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3:SharedWithUsers" minOccurs="0"/>
                <xsd:element ref="ns3:SharedWithDetails" minOccurs="0"/>
                <xsd:element ref="ns2:OnlineTrg"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4df6fb-685b-48dd-b022-56147263c8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OnlineTrg" ma:index="21" nillable="true" ma:displayName="Online Trg" ma:format="Dropdown" ma:internalName="OnlineTrg">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12a782-fa91-4c66-b8af-90010c23eef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4902a50d-1a33-40a1-aff4-0af1d351253d}" ma:internalName="TaxCatchAll" ma:showField="CatchAllData" ma:web="e612a782-fa91-4c66-b8af-90010c23ee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0EDA7A-5423-4820-8696-E5EDD4EAA56E}">
  <ds:schemaRefs>
    <ds:schemaRef ds:uri="http://schemas.microsoft.com/sharepoint/v3/contenttype/forms"/>
  </ds:schemaRefs>
</ds:datastoreItem>
</file>

<file path=customXml/itemProps2.xml><?xml version="1.0" encoding="utf-8"?>
<ds:datastoreItem xmlns:ds="http://schemas.openxmlformats.org/officeDocument/2006/customXml" ds:itemID="{53DCD5A9-74A0-44A3-9DFB-F53E8627188A}">
  <ds:schemaRefs>
    <ds:schemaRef ds:uri="0440f450-7083-465d-8f08-0d191e4dea17"/>
    <ds:schemaRef ds:uri="654df6fb-685b-48dd-b022-56147263c822"/>
    <ds:schemaRef ds:uri="94c7236f-3f34-475d-b825-a7c9b74c7211"/>
    <ds:schemaRef ds:uri="e612a782-fa91-4c66-b8af-90010c23ee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94ECF11-5D69-4271-B5B1-AED22FC08C89}">
  <ds:schemaRefs>
    <ds:schemaRef ds:uri="654df6fb-685b-48dd-b022-56147263c822"/>
    <ds:schemaRef ds:uri="e612a782-fa91-4c66-b8af-90010c23ee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0</TotalTime>
  <Words>2448</Words>
  <Application>Microsoft Office PowerPoint</Application>
  <PresentationFormat>Widescreen</PresentationFormat>
  <Paragraphs>234</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Courier New</vt:lpstr>
      <vt:lpstr>FrutigerLT-Roman</vt:lpstr>
      <vt:lpstr>FrutigerLTW01-55Roman</vt:lpstr>
      <vt:lpstr>Times New Roman</vt:lpstr>
      <vt:lpstr>Office Theme</vt:lpstr>
      <vt:lpstr>Healthcare Worker Fundamentals Autumn/Winter training 2023/24  </vt:lpstr>
      <vt:lpstr>Contents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11.Statutory and Mandatory Training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Demonstration deck</dc:title>
  <dc:creator>Simon Ellis - Ellis James Creative</dc:creator>
  <cp:lastModifiedBy>TIER, Sara (NHS HAMPSHIRE AND ISLE OF WIGHT ICB - D9Y0V)</cp:lastModifiedBy>
  <cp:revision>2</cp:revision>
  <dcterms:created xsi:type="dcterms:W3CDTF">2022-03-18T11:54:55Z</dcterms:created>
  <dcterms:modified xsi:type="dcterms:W3CDTF">2023-11-07T12:11:33Z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0x010100C7958DE4DCECDD4EBD8C083BF203E565</vt:lpwstr>
  </property>
  <property fmtid="{D5CDD505-2E9C-101B-9397-08002B2CF9AE}" pid="3" name="MediaServiceImageTags">
    <vt:lpwstr/>
  </property>
</Properties>
</file>