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11"/>
  </p:notesMasterIdLst>
  <p:handoutMasterIdLst>
    <p:handoutMasterId r:id="rId12"/>
  </p:handoutMasterIdLst>
  <p:sldIdLst>
    <p:sldId id="1923" r:id="rId5"/>
    <p:sldId id="2145707302" r:id="rId6"/>
    <p:sldId id="2145707297" r:id="rId7"/>
    <p:sldId id="2145707300" r:id="rId8"/>
    <p:sldId id="2145707301" r:id="rId9"/>
    <p:sldId id="2145707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D2CC"/>
    <a:srgbClr val="425563"/>
    <a:srgbClr val="F6F8F8"/>
    <a:srgbClr val="99DBD6"/>
    <a:srgbClr val="99DDEB"/>
    <a:srgbClr val="80D4E7"/>
    <a:srgbClr val="005EB8"/>
    <a:srgbClr val="E8EDEE"/>
    <a:srgbClr val="003087"/>
    <a:srgbClr val="82D1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7DF1E6-C8F2-4AFB-9890-50140432CAB9}" v="79" dt="2024-01-29T15:30:12.496"/>
    <p1510:client id="{DBDD4E2A-DFF1-A4D0-172E-94F85E631CBF}" v="55" dt="2024-01-29T15:39:54.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952" autoAdjust="0"/>
    <p:restoredTop sz="86353" autoAdjust="0"/>
  </p:normalViewPr>
  <p:slideViewPr>
    <p:cSldViewPr snapToGrid="0">
      <p:cViewPr>
        <p:scale>
          <a:sx n="90" d="100"/>
          <a:sy n="90" d="100"/>
        </p:scale>
        <p:origin x="648" y="582"/>
      </p:cViewPr>
      <p:guideLst/>
    </p:cSldViewPr>
  </p:slideViewPr>
  <p:outlineViewPr>
    <p:cViewPr>
      <p:scale>
        <a:sx n="33" d="100"/>
        <a:sy n="33" d="100"/>
      </p:scale>
      <p:origin x="0" y="-6974"/>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226" y="10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Forestiero" userId="784c7c8f-1214-4a01-9db5-a6751e2675d2" providerId="ADAL" clId="{D07DF1E6-C8F2-4AFB-9890-50140432CAB9}"/>
    <pc:docChg chg="undo custSel addSld delSld modSld sldOrd">
      <pc:chgData name="Victoria Forestiero" userId="784c7c8f-1214-4a01-9db5-a6751e2675d2" providerId="ADAL" clId="{D07DF1E6-C8F2-4AFB-9890-50140432CAB9}" dt="2024-01-29T15:32:08.591" v="656" actId="1076"/>
      <pc:docMkLst>
        <pc:docMk/>
      </pc:docMkLst>
      <pc:sldChg chg="del">
        <pc:chgData name="Victoria Forestiero" userId="784c7c8f-1214-4a01-9db5-a6751e2675d2" providerId="ADAL" clId="{D07DF1E6-C8F2-4AFB-9890-50140432CAB9}" dt="2024-01-29T15:11:48.398" v="457" actId="47"/>
        <pc:sldMkLst>
          <pc:docMk/>
          <pc:sldMk cId="3418343003" sldId="1946"/>
        </pc:sldMkLst>
      </pc:sldChg>
      <pc:sldChg chg="addSp modSp mod setBg">
        <pc:chgData name="Victoria Forestiero" userId="784c7c8f-1214-4a01-9db5-a6751e2675d2" providerId="ADAL" clId="{D07DF1E6-C8F2-4AFB-9890-50140432CAB9}" dt="2024-01-29T15:30:46.784" v="641" actId="14100"/>
        <pc:sldMkLst>
          <pc:docMk/>
          <pc:sldMk cId="3871912345" sldId="2145707296"/>
        </pc:sldMkLst>
        <pc:graphicFrameChg chg="modGraphic">
          <ac:chgData name="Victoria Forestiero" userId="784c7c8f-1214-4a01-9db5-a6751e2675d2" providerId="ADAL" clId="{D07DF1E6-C8F2-4AFB-9890-50140432CAB9}" dt="2024-01-29T15:30:46.784" v="641" actId="14100"/>
          <ac:graphicFrameMkLst>
            <pc:docMk/>
            <pc:sldMk cId="3871912345" sldId="2145707296"/>
            <ac:graphicFrameMk id="2" creationId="{3B2F9741-0FAC-7FE3-2A65-0B134AAD2C72}"/>
          </ac:graphicFrameMkLst>
        </pc:graphicFrameChg>
        <pc:picChg chg="add mod">
          <ac:chgData name="Victoria Forestiero" userId="784c7c8f-1214-4a01-9db5-a6751e2675d2" providerId="ADAL" clId="{D07DF1E6-C8F2-4AFB-9890-50140432CAB9}" dt="2024-01-29T15:29:43.080" v="632" actId="1076"/>
          <ac:picMkLst>
            <pc:docMk/>
            <pc:sldMk cId="3871912345" sldId="2145707296"/>
            <ac:picMk id="8" creationId="{362C33A4-8372-5DCF-0CC2-5B8FFE2B5E26}"/>
          </ac:picMkLst>
        </pc:picChg>
      </pc:sldChg>
      <pc:sldChg chg="addSp modSp mod setBg">
        <pc:chgData name="Victoria Forestiero" userId="784c7c8f-1214-4a01-9db5-a6751e2675d2" providerId="ADAL" clId="{D07DF1E6-C8F2-4AFB-9890-50140432CAB9}" dt="2024-01-29T15:31:49.974" v="651" actId="1076"/>
        <pc:sldMkLst>
          <pc:docMk/>
          <pc:sldMk cId="660350624" sldId="2145707297"/>
        </pc:sldMkLst>
        <pc:graphicFrameChg chg="mod modGraphic">
          <ac:chgData name="Victoria Forestiero" userId="784c7c8f-1214-4a01-9db5-a6751e2675d2" providerId="ADAL" clId="{D07DF1E6-C8F2-4AFB-9890-50140432CAB9}" dt="2024-01-29T15:31:13.959" v="645" actId="1076"/>
          <ac:graphicFrameMkLst>
            <pc:docMk/>
            <pc:sldMk cId="660350624" sldId="2145707297"/>
            <ac:graphicFrameMk id="8" creationId="{3B50A5F3-DCD7-EABB-9703-D6C21AC14DB4}"/>
          </ac:graphicFrameMkLst>
        </pc:graphicFrameChg>
        <pc:picChg chg="add mod">
          <ac:chgData name="Victoria Forestiero" userId="784c7c8f-1214-4a01-9db5-a6751e2675d2" providerId="ADAL" clId="{D07DF1E6-C8F2-4AFB-9890-50140432CAB9}" dt="2024-01-29T15:31:49.974" v="651" actId="1076"/>
          <ac:picMkLst>
            <pc:docMk/>
            <pc:sldMk cId="660350624" sldId="2145707297"/>
            <ac:picMk id="45" creationId="{C2C0056D-DB10-8A3F-C57D-B6206C1A3339}"/>
          </ac:picMkLst>
        </pc:picChg>
      </pc:sldChg>
      <pc:sldChg chg="del">
        <pc:chgData name="Victoria Forestiero" userId="784c7c8f-1214-4a01-9db5-a6751e2675d2" providerId="ADAL" clId="{D07DF1E6-C8F2-4AFB-9890-50140432CAB9}" dt="2024-01-29T15:09:08.434" v="455" actId="47"/>
        <pc:sldMkLst>
          <pc:docMk/>
          <pc:sldMk cId="1089022503" sldId="2145707298"/>
        </pc:sldMkLst>
      </pc:sldChg>
      <pc:sldChg chg="del">
        <pc:chgData name="Victoria Forestiero" userId="784c7c8f-1214-4a01-9db5-a6751e2675d2" providerId="ADAL" clId="{D07DF1E6-C8F2-4AFB-9890-50140432CAB9}" dt="2024-01-29T15:09:09.108" v="456" actId="47"/>
        <pc:sldMkLst>
          <pc:docMk/>
          <pc:sldMk cId="2153092895" sldId="2145707299"/>
        </pc:sldMkLst>
      </pc:sldChg>
      <pc:sldChg chg="addSp delSp modSp mod setBg">
        <pc:chgData name="Victoria Forestiero" userId="784c7c8f-1214-4a01-9db5-a6751e2675d2" providerId="ADAL" clId="{D07DF1E6-C8F2-4AFB-9890-50140432CAB9}" dt="2024-01-29T15:31:57.697" v="652" actId="1076"/>
        <pc:sldMkLst>
          <pc:docMk/>
          <pc:sldMk cId="1166193603" sldId="2145707300"/>
        </pc:sldMkLst>
        <pc:graphicFrameChg chg="add del modGraphic">
          <ac:chgData name="Victoria Forestiero" userId="784c7c8f-1214-4a01-9db5-a6751e2675d2" providerId="ADAL" clId="{D07DF1E6-C8F2-4AFB-9890-50140432CAB9}" dt="2024-01-29T15:23:09.306" v="593" actId="403"/>
          <ac:graphicFrameMkLst>
            <pc:docMk/>
            <pc:sldMk cId="1166193603" sldId="2145707300"/>
            <ac:graphicFrameMk id="8" creationId="{3B50A5F3-DCD7-EABB-9703-D6C21AC14DB4}"/>
          </ac:graphicFrameMkLst>
        </pc:graphicFrameChg>
        <pc:picChg chg="add mod">
          <ac:chgData name="Victoria Forestiero" userId="784c7c8f-1214-4a01-9db5-a6751e2675d2" providerId="ADAL" clId="{D07DF1E6-C8F2-4AFB-9890-50140432CAB9}" dt="2024-01-29T15:31:57.697" v="652" actId="1076"/>
          <ac:picMkLst>
            <pc:docMk/>
            <pc:sldMk cId="1166193603" sldId="2145707300"/>
            <ac:picMk id="2" creationId="{F0F7A739-4F73-DD8E-B733-D18724C438C9}"/>
          </ac:picMkLst>
        </pc:picChg>
      </pc:sldChg>
      <pc:sldChg chg="addSp modSp add mod ord setBg">
        <pc:chgData name="Victoria Forestiero" userId="784c7c8f-1214-4a01-9db5-a6751e2675d2" providerId="ADAL" clId="{D07DF1E6-C8F2-4AFB-9890-50140432CAB9}" dt="2024-01-29T15:32:08.591" v="656" actId="1076"/>
        <pc:sldMkLst>
          <pc:docMk/>
          <pc:sldMk cId="2609833761" sldId="2145707301"/>
        </pc:sldMkLst>
        <pc:spChg chg="mod">
          <ac:chgData name="Victoria Forestiero" userId="784c7c8f-1214-4a01-9db5-a6751e2675d2" providerId="ADAL" clId="{D07DF1E6-C8F2-4AFB-9890-50140432CAB9}" dt="2024-01-29T14:39:05.031" v="10" actId="20577"/>
          <ac:spMkLst>
            <pc:docMk/>
            <pc:sldMk cId="2609833761" sldId="2145707301"/>
            <ac:spMk id="17" creationId="{38CD63A1-340F-AF47-BC76-77C1B8EFAD07}"/>
          </ac:spMkLst>
        </pc:spChg>
        <pc:graphicFrameChg chg="mod modGraphic">
          <ac:chgData name="Victoria Forestiero" userId="784c7c8f-1214-4a01-9db5-a6751e2675d2" providerId="ADAL" clId="{D07DF1E6-C8F2-4AFB-9890-50140432CAB9}" dt="2024-01-29T15:23:02.378" v="591" actId="403"/>
          <ac:graphicFrameMkLst>
            <pc:docMk/>
            <pc:sldMk cId="2609833761" sldId="2145707301"/>
            <ac:graphicFrameMk id="2" creationId="{3B2F9741-0FAC-7FE3-2A65-0B134AAD2C72}"/>
          </ac:graphicFrameMkLst>
        </pc:graphicFrameChg>
        <pc:picChg chg="add mod">
          <ac:chgData name="Victoria Forestiero" userId="784c7c8f-1214-4a01-9db5-a6751e2675d2" providerId="ADAL" clId="{D07DF1E6-C8F2-4AFB-9890-50140432CAB9}" dt="2024-01-29T15:32:08.591" v="656" actId="1076"/>
          <ac:picMkLst>
            <pc:docMk/>
            <pc:sldMk cId="2609833761" sldId="2145707301"/>
            <ac:picMk id="3" creationId="{19AB43E8-5512-2CEA-FF4A-7C56AA07CD99}"/>
          </ac:picMkLst>
        </pc:picChg>
      </pc:sldChg>
      <pc:sldChg chg="addSp delSp modSp add mod ord setBg">
        <pc:chgData name="Victoria Forestiero" userId="784c7c8f-1214-4a01-9db5-a6751e2675d2" providerId="ADAL" clId="{D07DF1E6-C8F2-4AFB-9890-50140432CAB9}" dt="2024-01-29T15:30:08.929" v="638" actId="1076"/>
        <pc:sldMkLst>
          <pc:docMk/>
          <pc:sldMk cId="27754665" sldId="2145707302"/>
        </pc:sldMkLst>
        <pc:spChg chg="mod">
          <ac:chgData name="Victoria Forestiero" userId="784c7c8f-1214-4a01-9db5-a6751e2675d2" providerId="ADAL" clId="{D07DF1E6-C8F2-4AFB-9890-50140432CAB9}" dt="2024-01-29T15:03:27.152" v="417" actId="20577"/>
          <ac:spMkLst>
            <pc:docMk/>
            <pc:sldMk cId="27754665" sldId="2145707302"/>
            <ac:spMk id="17" creationId="{38CD63A1-340F-AF47-BC76-77C1B8EFAD07}"/>
          </ac:spMkLst>
        </pc:spChg>
        <pc:graphicFrameChg chg="mod modGraphic">
          <ac:chgData name="Victoria Forestiero" userId="784c7c8f-1214-4a01-9db5-a6751e2675d2" providerId="ADAL" clId="{D07DF1E6-C8F2-4AFB-9890-50140432CAB9}" dt="2024-01-29T15:23:35.492" v="596" actId="403"/>
          <ac:graphicFrameMkLst>
            <pc:docMk/>
            <pc:sldMk cId="27754665" sldId="2145707302"/>
            <ac:graphicFrameMk id="2" creationId="{3B2F9741-0FAC-7FE3-2A65-0B134AAD2C72}"/>
          </ac:graphicFrameMkLst>
        </pc:graphicFrameChg>
        <pc:picChg chg="add del mod">
          <ac:chgData name="Victoria Forestiero" userId="784c7c8f-1214-4a01-9db5-a6751e2675d2" providerId="ADAL" clId="{D07DF1E6-C8F2-4AFB-9890-50140432CAB9}" dt="2024-01-29T15:08:49.064" v="452" actId="478"/>
          <ac:picMkLst>
            <pc:docMk/>
            <pc:sldMk cId="27754665" sldId="2145707302"/>
            <ac:picMk id="3" creationId="{63310FCF-F1B1-9FFE-CAD7-700DAB2B6B33}"/>
          </ac:picMkLst>
        </pc:picChg>
        <pc:picChg chg="add mod">
          <ac:chgData name="Victoria Forestiero" userId="784c7c8f-1214-4a01-9db5-a6751e2675d2" providerId="ADAL" clId="{D07DF1E6-C8F2-4AFB-9890-50140432CAB9}" dt="2024-01-29T15:30:08.929" v="638" actId="1076"/>
          <ac:picMkLst>
            <pc:docMk/>
            <pc:sldMk cId="27754665" sldId="2145707302"/>
            <ac:picMk id="4" creationId="{B8FDC879-617F-C94A-870F-D8D2B74A9B03}"/>
          </ac:picMkLst>
        </pc:picChg>
      </pc:sldChg>
    </pc:docChg>
  </pc:docChgLst>
  <pc:docChgLst>
    <pc:chgData name="Kamal Bahia" userId="S::kamalbahia@england.nhs.uk::89eb5610-eb77-43d4-9132-b0649f844903" providerId="AD" clId="Web-{DBDD4E2A-DFF1-A4D0-172E-94F85E631CBF}"/>
    <pc:docChg chg="modSld">
      <pc:chgData name="Kamal Bahia" userId="S::kamalbahia@england.nhs.uk::89eb5610-eb77-43d4-9132-b0649f844903" providerId="AD" clId="Web-{DBDD4E2A-DFF1-A4D0-172E-94F85E631CBF}" dt="2024-01-29T15:39:54.037" v="40"/>
      <pc:docMkLst>
        <pc:docMk/>
      </pc:docMkLst>
      <pc:sldChg chg="modSp mod setBg">
        <pc:chgData name="Kamal Bahia" userId="S::kamalbahia@england.nhs.uk::89eb5610-eb77-43d4-9132-b0649f844903" providerId="AD" clId="Web-{DBDD4E2A-DFF1-A4D0-172E-94F85E631CBF}" dt="2024-01-29T15:38:56.535" v="35"/>
        <pc:sldMkLst>
          <pc:docMk/>
          <pc:sldMk cId="3871912345" sldId="2145707296"/>
        </pc:sldMkLst>
        <pc:graphicFrameChg chg="mod modGraphic">
          <ac:chgData name="Kamal Bahia" userId="S::kamalbahia@england.nhs.uk::89eb5610-eb77-43d4-9132-b0649f844903" providerId="AD" clId="Web-{DBDD4E2A-DFF1-A4D0-172E-94F85E631CBF}" dt="2024-01-29T15:38:33.206" v="33"/>
          <ac:graphicFrameMkLst>
            <pc:docMk/>
            <pc:sldMk cId="3871912345" sldId="2145707296"/>
            <ac:graphicFrameMk id="2" creationId="{3B2F9741-0FAC-7FE3-2A65-0B134AAD2C72}"/>
          </ac:graphicFrameMkLst>
        </pc:graphicFrameChg>
      </pc:sldChg>
      <pc:sldChg chg="modSp mod setBg">
        <pc:chgData name="Kamal Bahia" userId="S::kamalbahia@england.nhs.uk::89eb5610-eb77-43d4-9132-b0649f844903" providerId="AD" clId="Web-{DBDD4E2A-DFF1-A4D0-172E-94F85E631CBF}" dt="2024-01-29T15:39:31.052" v="37"/>
        <pc:sldMkLst>
          <pc:docMk/>
          <pc:sldMk cId="660350624" sldId="2145707297"/>
        </pc:sldMkLst>
        <pc:graphicFrameChg chg="mod modGraphic">
          <ac:chgData name="Kamal Bahia" userId="S::kamalbahia@england.nhs.uk::89eb5610-eb77-43d4-9132-b0649f844903" providerId="AD" clId="Web-{DBDD4E2A-DFF1-A4D0-172E-94F85E631CBF}" dt="2024-01-29T15:36:42.062" v="10"/>
          <ac:graphicFrameMkLst>
            <pc:docMk/>
            <pc:sldMk cId="660350624" sldId="2145707297"/>
            <ac:graphicFrameMk id="8" creationId="{3B50A5F3-DCD7-EABB-9703-D6C21AC14DB4}"/>
          </ac:graphicFrameMkLst>
        </pc:graphicFrameChg>
      </pc:sldChg>
      <pc:sldChg chg="modSp mod setBg">
        <pc:chgData name="Kamal Bahia" userId="S::kamalbahia@england.nhs.uk::89eb5610-eb77-43d4-9132-b0649f844903" providerId="AD" clId="Web-{DBDD4E2A-DFF1-A4D0-172E-94F85E631CBF}" dt="2024-01-29T15:38:03.471" v="26"/>
        <pc:sldMkLst>
          <pc:docMk/>
          <pc:sldMk cId="1166193603" sldId="2145707300"/>
        </pc:sldMkLst>
        <pc:graphicFrameChg chg="mod modGraphic">
          <ac:chgData name="Kamal Bahia" userId="S::kamalbahia@england.nhs.uk::89eb5610-eb77-43d4-9132-b0649f844903" providerId="AD" clId="Web-{DBDD4E2A-DFF1-A4D0-172E-94F85E631CBF}" dt="2024-01-29T15:36:50.312" v="14"/>
          <ac:graphicFrameMkLst>
            <pc:docMk/>
            <pc:sldMk cId="1166193603" sldId="2145707300"/>
            <ac:graphicFrameMk id="8" creationId="{3B50A5F3-DCD7-EABB-9703-D6C21AC14DB4}"/>
          </ac:graphicFrameMkLst>
        </pc:graphicFrameChg>
      </pc:sldChg>
      <pc:sldChg chg="modSp mod setBg">
        <pc:chgData name="Kamal Bahia" userId="S::kamalbahia@england.nhs.uk::89eb5610-eb77-43d4-9132-b0649f844903" providerId="AD" clId="Web-{DBDD4E2A-DFF1-A4D0-172E-94F85E631CBF}" dt="2024-01-29T15:39:54.037" v="40"/>
        <pc:sldMkLst>
          <pc:docMk/>
          <pc:sldMk cId="2609833761" sldId="2145707301"/>
        </pc:sldMkLst>
        <pc:graphicFrameChg chg="mod modGraphic">
          <ac:chgData name="Kamal Bahia" userId="S::kamalbahia@england.nhs.uk::89eb5610-eb77-43d4-9132-b0649f844903" providerId="AD" clId="Web-{DBDD4E2A-DFF1-A4D0-172E-94F85E631CBF}" dt="2024-01-29T15:36:56.547" v="23"/>
          <ac:graphicFrameMkLst>
            <pc:docMk/>
            <pc:sldMk cId="2609833761" sldId="2145707301"/>
            <ac:graphicFrameMk id="2" creationId="{3B2F9741-0FAC-7FE3-2A65-0B134AAD2C72}"/>
          </ac:graphicFrameMkLst>
        </pc:graphicFrameChg>
        <pc:picChg chg="mod">
          <ac:chgData name="Kamal Bahia" userId="S::kamalbahia@england.nhs.uk::89eb5610-eb77-43d4-9132-b0649f844903" providerId="AD" clId="Web-{DBDD4E2A-DFF1-A4D0-172E-94F85E631CBF}" dt="2024-01-29T15:37:20.516" v="25" actId="1076"/>
          <ac:picMkLst>
            <pc:docMk/>
            <pc:sldMk cId="2609833761" sldId="2145707301"/>
            <ac:picMk id="3" creationId="{19AB43E8-5512-2CEA-FF4A-7C56AA07CD99}"/>
          </ac:picMkLst>
        </pc:picChg>
      </pc:sldChg>
      <pc:sldChg chg="modSp mod setBg">
        <pc:chgData name="Kamal Bahia" userId="S::kamalbahia@england.nhs.uk::89eb5610-eb77-43d4-9132-b0649f844903" providerId="AD" clId="Web-{DBDD4E2A-DFF1-A4D0-172E-94F85E631CBF}" dt="2024-01-29T15:39:21.364" v="36"/>
        <pc:sldMkLst>
          <pc:docMk/>
          <pc:sldMk cId="27754665" sldId="2145707302"/>
        </pc:sldMkLst>
        <pc:graphicFrameChg chg="mod modGraphic">
          <ac:chgData name="Kamal Bahia" userId="S::kamalbahia@england.nhs.uk::89eb5610-eb77-43d4-9132-b0649f844903" providerId="AD" clId="Web-{DBDD4E2A-DFF1-A4D0-172E-94F85E631CBF}" dt="2024-01-29T15:36:31.514" v="6"/>
          <ac:graphicFrameMkLst>
            <pc:docMk/>
            <pc:sldMk cId="27754665" sldId="2145707302"/>
            <ac:graphicFrameMk id="2" creationId="{3B2F9741-0FAC-7FE3-2A65-0B134AAD2C72}"/>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29/01/2024</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585789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1896213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3055413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5</a:t>
            </a:fld>
            <a:endParaRPr lang="en-GB"/>
          </a:p>
        </p:txBody>
      </p:sp>
    </p:spTree>
    <p:extLst>
      <p:ext uri="{BB962C8B-B14F-4D97-AF65-F5344CB8AC3E}">
        <p14:creationId xmlns:p14="http://schemas.microsoft.com/office/powerpoint/2010/main" val="3624480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6</a:t>
            </a:fld>
            <a:endParaRPr lang="en-GB"/>
          </a:p>
        </p:txBody>
      </p:sp>
    </p:spTree>
    <p:extLst>
      <p:ext uri="{BB962C8B-B14F-4D97-AF65-F5344CB8AC3E}">
        <p14:creationId xmlns:p14="http://schemas.microsoft.com/office/powerpoint/2010/main" val="2942195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dirty="0"/>
              <a:t>Breaker slide 1</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dirty="0"/>
              <a:t>Breaker </a:t>
            </a:r>
            <a:br>
              <a:rPr lang="en-US" dirty="0"/>
            </a:br>
            <a:r>
              <a:rPr lang="en-US" dirty="0"/>
              <a:t>slide 2</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dirty="0"/>
              <a:t>Breaker </a:t>
            </a:r>
            <a:br>
              <a:rPr lang="en-US" dirty="0"/>
            </a:br>
            <a:r>
              <a:rPr lang="en-US" dirty="0"/>
              <a:t>slide 3</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dirty="0"/>
              <a:t>Breaker </a:t>
            </a:r>
            <a:br>
              <a:rPr lang="en-US" dirty="0"/>
            </a:br>
            <a:r>
              <a:rPr lang="en-US" dirty="0"/>
              <a:t>slide 4</a:t>
            </a:r>
            <a:endParaRPr lang="en-GB" dirty="0"/>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dirty="0"/>
              <a:t>Breaker </a:t>
            </a:r>
            <a:br>
              <a:rPr lang="en-US" dirty="0"/>
            </a:br>
            <a:r>
              <a:rPr lang="en-US" dirty="0"/>
              <a:t>slide 5</a:t>
            </a:r>
            <a:endParaRPr lang="en-GB" dirty="0"/>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a:t>
            </a:r>
            <a:r>
              <a:rPr kumimoji="0" lang="en-GB" sz="2400" b="1" i="0" u="none" strike="noStrike" kern="1200" cap="none" spc="20" normalizeH="0" baseline="0" noProof="0" dirty="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england.nhs.uk</a:t>
            </a:r>
            <a:endParaRPr lang="en-GB" sz="2400" b="1" dirty="0">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dirty="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dirty="0">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29/01/2024</a:t>
            </a:fld>
            <a:endParaRPr lang="en-GB" dirty="0"/>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785" r:id="rId1"/>
    <p:sldLayoutId id="2147483817" r:id="rId2"/>
    <p:sldLayoutId id="2147483833" r:id="rId3"/>
    <p:sldLayoutId id="2147483834" r:id="rId4"/>
    <p:sldLayoutId id="2147483826" r:id="rId5"/>
    <p:sldLayoutId id="2147483827" r:id="rId6"/>
    <p:sldLayoutId id="2147483789" r:id="rId7"/>
    <p:sldLayoutId id="2147483818" r:id="rId8"/>
    <p:sldLayoutId id="2147483813" r:id="rId9"/>
    <p:sldLayoutId id="2147483814" r:id="rId10"/>
    <p:sldLayoutId id="2147483815" r:id="rId11"/>
    <p:sldLayoutId id="2147483719" r:id="rId12"/>
    <p:sldLayoutId id="2147483938" r:id="rId13"/>
    <p:sldLayoutId id="2147483939" r:id="rId14"/>
    <p:sldLayoutId id="2147483933" r:id="rId15"/>
    <p:sldLayoutId id="2147483824" r:id="rId16"/>
    <p:sldLayoutId id="2147483926" r:id="rId17"/>
    <p:sldLayoutId id="2147483927" r:id="rId18"/>
    <p:sldLayoutId id="2147483929" r:id="rId19"/>
    <p:sldLayoutId id="2147483928" r:id="rId20"/>
    <p:sldLayoutId id="2147483930" r:id="rId21"/>
    <p:sldLayoutId id="2147483924" r:id="rId22"/>
    <p:sldLayoutId id="2147483940"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learninghub.leadershipacademy.nhs.uk/wellbeing-register/" TargetMode="External"/><Relationship Id="rId3" Type="http://schemas.openxmlformats.org/officeDocument/2006/relationships/hyperlink" Target="https://www.england.nhs.uk/supporting-our-nhs-people/support-now/looking-after-you-confidential-coaching-and-support-for-the-primary-care-workforce/" TargetMode="External"/><Relationship Id="rId7" Type="http://schemas.openxmlformats.org/officeDocument/2006/relationships/hyperlink" Target="https://learninghub.leadershipacademy.nhs.uk/register-book-career/"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learninghub.leadershipacademy.nhs.uk/awayday-register/" TargetMode="External"/><Relationship Id="rId5" Type="http://schemas.openxmlformats.org/officeDocument/2006/relationships/hyperlink" Target="https://learninghub.leadershipacademy.nhs.uk/register-book/" TargetMode="External"/><Relationship Id="rId4" Type="http://schemas.openxmlformats.org/officeDocument/2006/relationships/hyperlink" Target="mailto:england.lookingafteryou@nhs.net&#160;" TargetMode="External"/><Relationship Id="rId9" Type="http://schemas.openxmlformats.org/officeDocument/2006/relationships/image" Target="../media/image19.jpg"/></Relationships>
</file>

<file path=ppt/slides/_rels/slide3.xml.rels><?xml version="1.0" encoding="UTF-8" standalone="yes"?>
<Relationships xmlns="http://schemas.openxmlformats.org/package/2006/relationships"><Relationship Id="rId8" Type="http://schemas.openxmlformats.org/officeDocument/2006/relationships/hyperlink" Target="https://forms.office.com/pages/responsepage.aspx?id=kp4VA8ZyI0umSq9Q55Ctv3Dfu5oOnJpJgqC0m9UP8GZUNDBMSDNETTNMQTlBOU41VzRBTVZPTVpFRiQlQCN0PWcu" TargetMode="External"/><Relationship Id="rId3" Type="http://schemas.openxmlformats.org/officeDocument/2006/relationships/hyperlink" Target="https://www.england.nhs.uk/gp/national-general-practice-improvement-programme/universal-general-practice-improvement-support/" TargetMode="External"/><Relationship Id="rId7" Type="http://schemas.openxmlformats.org/officeDocument/2006/relationships/hyperlink" Target="https://forms.office.com/e/jvBGCXytFp"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forms.office.com/pages/responsepage.aspx?id=kp4VA8ZyI0umSq9Q55Ctv4mG5hLtoTNNh1yedqUCSyVUM1hXVFdHMjAyN0M1QTk5RDhKMzJKQjBRNyQlQCNjPTEkJUAjdD1n&amp;wdLOR=c129601F2-49B8-4B1E-BFF7-7DF5F953A734" TargetMode="External"/><Relationship Id="rId11" Type="http://schemas.openxmlformats.org/officeDocument/2006/relationships/image" Target="../media/image19.jpg"/><Relationship Id="rId5" Type="http://schemas.openxmlformats.org/officeDocument/2006/relationships/hyperlink" Target="https://future.nhs.uk/PrimaryCareImprovementCONNECT/groupHome" TargetMode="External"/><Relationship Id="rId10" Type="http://schemas.openxmlformats.org/officeDocument/2006/relationships/hyperlink" Target="https://forms.office.com/pages/responsepage.aspx?id=kp4VA8ZyI0umSq9Q55Ctv4mG5hLtoTNNh1yedqUCSyVUMFM3VUEzMUo1SDVVVTRDNkQzMkFaTlM4NCQlQCNjPTEkJUAjdD1n" TargetMode="External"/><Relationship Id="rId4" Type="http://schemas.openxmlformats.org/officeDocument/2006/relationships/hyperlink" Target="https://future.nhs.uk/PrimaryCareImprovementCONNECT/view?objectID=44147888" TargetMode="External"/><Relationship Id="rId9" Type="http://schemas.openxmlformats.org/officeDocument/2006/relationships/hyperlink" Target="https://forms.office.com/pages/responsepage.aspx?id=kp4VA8ZyI0umSq9Q55Ctv4mG5hLtoTNNh1yedqUCSyVURjRCRlc5V1lJUkg5UkpVNFpWSlVYOThEUyQlQCNjPTEkJUAjdD1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br01.safelinks.protection.outlook.com/?url=https%3A%2F%2Fevents.teams.microsoft.com%2Fevent%2F413c17e2-a195-42e3-bd41-0040757ba196%4003159e92-72c6-4b23-a64a-af50e790adbf&amp;data=05%7C02%7Cvictoria.forestiero%40nhs.net%7Cc865194ab75842421ce708dc20b82d8f%7C37c354b285b047f5b22207b48d774ee3%7C0%7C0%7C638421222618169992%7CUnknown%7CTWFpbGZsb3d8eyJWIjoiMC4wLjAwMDAiLCJQIjoiV2luMzIiLCJBTiI6Ik1haWwiLCJXVCI6Mn0%3D%7C0%7C%7C%7C&amp;sdata=KfPAzSvPW9crT%2FmV5Qpw0Hg9Mm1hRIvEn0wGC0MbZoA%3D&amp;reserved=0" TargetMode="External"/><Relationship Id="rId7" Type="http://schemas.openxmlformats.org/officeDocument/2006/relationships/image" Target="../media/image19.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forms.office.com/e/gjzXp5vZC0" TargetMode="External"/><Relationship Id="rId5" Type="http://schemas.openxmlformats.org/officeDocument/2006/relationships/hyperlink" Target="https://forms.office.com/e/EQByM5tv7q" TargetMode="External"/><Relationship Id="rId4" Type="http://schemas.openxmlformats.org/officeDocument/2006/relationships/hyperlink" Target="https://future.nhs.uk/PrimaryCareImprovementCONNECT/view?objectId=17784854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e.leadershipacademy.nhs.uk/event/pcn-leading-together-network-als-support-5/" TargetMode="External"/><Relationship Id="rId3" Type="http://schemas.openxmlformats.org/officeDocument/2006/relationships/hyperlink" Target="https://se.leadershipacademy.nhs.uk/event/return-to-coaching-session-01-02-2024/" TargetMode="External"/><Relationship Id="rId7" Type="http://schemas.openxmlformats.org/officeDocument/2006/relationships/hyperlink" Target="https://se.leadershipacademy.nhs.uk/event/connected-thinking-webinar-2/"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se.leadershipacademy.nhs.uk/development-opportunities-and-support/regional-programmes/the-power-of-compassion-for-inclusion-programme/" TargetMode="External"/><Relationship Id="rId11" Type="http://schemas.openxmlformats.org/officeDocument/2006/relationships/image" Target="../media/image19.jpg"/><Relationship Id="rId5" Type="http://schemas.openxmlformats.org/officeDocument/2006/relationships/hyperlink" Target="https://se.leadershipacademy.nhs.uk/event/coaching-and-neurodiversity-15th-february-2024/" TargetMode="External"/><Relationship Id="rId10" Type="http://schemas.openxmlformats.org/officeDocument/2006/relationships/hyperlink" Target="mailto:gmts.selll@leadershipacademy.nhs.uk" TargetMode="External"/><Relationship Id="rId4" Type="http://schemas.openxmlformats.org/officeDocument/2006/relationships/hyperlink" Target="https://se.leadershipacademy.nhs.uk/event/introduction-to-leadership-management-cohort-2-module-4-conducting-courageous-conversations/" TargetMode="External"/><Relationship Id="rId9" Type="http://schemas.openxmlformats.org/officeDocument/2006/relationships/hyperlink" Target="https://se.leadershipacademy.nhs.uk/womens-leadership-development-programme-ethnic-minorit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teams.microsoft.com/l/meetup-join/19%3ameeting_NjEwZTllZGItYWJlMy00YmM4LWExMzAtMTZjN2FkYTVjOTZh%40thread.v2/0?context=%7b%22Tid%22%3a%226c99af64-3cd2-4444-aca2-c90d239a4825%22%2c%22Oid%22%3a%2266716f38-ad22-48d8-8b0a-c103868ad034%22%7d" TargetMode="External"/><Relationship Id="rId13" Type="http://schemas.openxmlformats.org/officeDocument/2006/relationships/image" Target="../media/image19.jpg"/><Relationship Id="rId3" Type="http://schemas.openxmlformats.org/officeDocument/2006/relationships/hyperlink" Target="https://www.well-ledprovider.com/" TargetMode="External"/><Relationship Id="rId7" Type="http://schemas.openxmlformats.org/officeDocument/2006/relationships/hyperlink" Target="https://teams.microsoft.com/l/meetup-join/19%3ameeting_NTg0Y2I2NWEtZmQyMy00ZjdkLTlhYTktZGJkNmY3YmVlODNm%40thread.v2/0?context=%7b%22Tid%22%3a%226c99af64-3cd2-4444-aca2-c90d239a4825%22%2c%22Oid%22%3a%2266716f38-ad22-48d8-8b0a-c103868ad034%22%7d" TargetMode="External"/><Relationship Id="rId12" Type="http://schemas.openxmlformats.org/officeDocument/2006/relationships/hyperlink" Target="https://teams.microsoft.com/l/meetup-join/19%3ameeting_ODY3MTcyOTQtNGY4Yy00YTU2LTkzMjgtOTkwMDgwOWQwZWI3%40thread.v2/0?context=%7b%22Tid%22%3a%226c99af64-3cd2-4444-aca2-c90d239a4825%22%2c%22Oid%22%3a%2266716f38-ad22-48d8-8b0a-c103868ad034%22%7d"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teams.microsoft.com/l/meetup-join/19%3ameeting_M2UyMjU5ZmMtNWNjYi00MTBlLTlhZTgtZTNiZmE0ODgzMTM3%40thread.v2/0?context=%7b%22Tid%22%3a%2203159e92-72c6-4b23-a64a-af50e790adbf%22%2c%22Oid%22%3a%2289eb5610-eb77-43d4-9132-b0649f844903%22%7d" TargetMode="External"/><Relationship Id="rId11" Type="http://schemas.openxmlformats.org/officeDocument/2006/relationships/hyperlink" Target="https://teams.microsoft.com/l/meetup-join/19%3ameeting_ZDQ1NWRhYWMtZjIxZi00Y2IyLWE4YjktNDMxODJjMDI2YTYw%40thread.v2/0?context=%7b%22Tid%22%3a%226c99af64-3cd2-4444-aca2-c90d239a4825%22%2c%22Oid%22%3a%2266716f38-ad22-48d8-8b0a-c103868ad034%22%7d" TargetMode="External"/><Relationship Id="rId5" Type="http://schemas.openxmlformats.org/officeDocument/2006/relationships/hyperlink" Target="https://teams.microsoft.com/l/meetup-join/19%3ameeting_Y2YzMzZkYTItOGQyMC00ZTljLWFiZjctMzlmMGI4YmNhMzQ0%40thread.v2/0?context=%7b%22Tid%22%3a%2203159e92-72c6-4b23-a64a-af50e790adbf%22%2c%22Oid%22%3a%2289eb5610-eb77-43d4-9132-b0649f844903%22%7d" TargetMode="External"/><Relationship Id="rId10" Type="http://schemas.openxmlformats.org/officeDocument/2006/relationships/hyperlink" Target="https://teams.microsoft.com/l/meetup-join/19%3ameeting_OTdlZTQxZjctMDZjNS00YTAwLWJhNmQtMzFmM2I5OTY4MTcx%40thread.v2/0?context=%7b%22Tid%22%3a%226c99af64-3cd2-4444-aca2-c90d239a4825%22%2c%22Oid%22%3a%2266716f38-ad22-48d8-8b0a-c103868ad034%22%7d" TargetMode="External"/><Relationship Id="rId4" Type="http://schemas.openxmlformats.org/officeDocument/2006/relationships/hyperlink" Target="https://teams.microsoft.com/l/meetup-join/19%3ameeting_NWRlNTZkZjQtMDE1Zi00OTU3LWJiODMtODczYWQwNzBiZmY0%40thread.v2/0?context=%7b%22Tid%22%3a%2203159e92-72c6-4b23-a64a-af50e790adbf%22%2c%22Oid%22%3a%2289eb5610-eb77-43d4-9132-b0649f844903%22%7d" TargetMode="External"/><Relationship Id="rId9" Type="http://schemas.openxmlformats.org/officeDocument/2006/relationships/hyperlink" Target="https://teams.microsoft.com/l/meetup-join/19%3ameeting_YTE0NDFhODItNjAwZC00MzE2LTljZGQtMzhiNTgxOTY5NzNk%40thread.v2/0?context=%7b%22Tid%22%3a%226c99af64-3cd2-4444-aca2-c90d239a4825%22%2c%22Oid%22%3a%2266716f38-ad22-48d8-8b0a-c103868ad034%22%7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p:txBody>
          <a:bodyPr/>
          <a:lstStyle/>
          <a:p>
            <a:r>
              <a:rPr lang="en-GB" sz="6000" dirty="0"/>
              <a:t>Menu of Support</a:t>
            </a:r>
          </a:p>
        </p:txBody>
      </p:sp>
      <p:sp>
        <p:nvSpPr>
          <p:cNvPr id="3" name="Subtitle 2">
            <a:extLst>
              <a:ext uri="{FF2B5EF4-FFF2-40B4-BE49-F238E27FC236}">
                <a16:creationId xmlns:a16="http://schemas.microsoft.com/office/drawing/2014/main" id="{2AB96998-8BA0-CF4D-B57F-DEBCAD1141C5}"/>
              </a:ext>
            </a:extLst>
          </p:cNvPr>
          <p:cNvSpPr>
            <a:spLocks noGrp="1"/>
          </p:cNvSpPr>
          <p:nvPr>
            <p:ph type="subTitle" idx="1"/>
          </p:nvPr>
        </p:nvSpPr>
        <p:spPr/>
        <p:txBody>
          <a:bodyPr/>
          <a:lstStyle/>
          <a:p>
            <a:r>
              <a:rPr lang="en-GB" b="1" dirty="0"/>
              <a:t>South East Region</a:t>
            </a:r>
          </a:p>
        </p:txBody>
      </p:sp>
      <p:sp>
        <p:nvSpPr>
          <p:cNvPr id="9" name="Text Placeholder 8">
            <a:extLst>
              <a:ext uri="{FF2B5EF4-FFF2-40B4-BE49-F238E27FC236}">
                <a16:creationId xmlns:a16="http://schemas.microsoft.com/office/drawing/2014/main" id="{E4F63B5F-2944-6B41-9332-74DB2CCA6FCA}"/>
              </a:ext>
            </a:extLst>
          </p:cNvPr>
          <p:cNvSpPr>
            <a:spLocks noGrp="1"/>
          </p:cNvSpPr>
          <p:nvPr>
            <p:ph type="body" sz="quarter" idx="13"/>
          </p:nvPr>
        </p:nvSpPr>
        <p:spPr>
          <a:xfrm>
            <a:off x="432000" y="5760000"/>
            <a:ext cx="6259513" cy="592674"/>
          </a:xfrm>
        </p:spPr>
        <p:txBody>
          <a:bodyPr>
            <a:normAutofit/>
          </a:bodyPr>
          <a:lstStyle/>
          <a:p>
            <a:pPr>
              <a:lnSpc>
                <a:spcPct val="120000"/>
              </a:lnSpc>
            </a:pPr>
            <a:r>
              <a:rPr lang="en-GB" b="1" dirty="0"/>
              <a:t>February 2024 version 1</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91255" y="56273"/>
            <a:ext cx="11404154" cy="865186"/>
          </a:xfrm>
        </p:spPr>
        <p:txBody>
          <a:bodyPr/>
          <a:lstStyle/>
          <a:p>
            <a:r>
              <a:rPr lang="en-GB" dirty="0"/>
              <a:t>Health and Wellbeing</a:t>
            </a:r>
            <a:endParaRPr lang="en-GB" spc="-40" dirty="0"/>
          </a:p>
        </p:txBody>
      </p:sp>
      <p:graphicFrame>
        <p:nvGraphicFramePr>
          <p:cNvPr id="2" name="Table 1">
            <a:extLst>
              <a:ext uri="{FF2B5EF4-FFF2-40B4-BE49-F238E27FC236}">
                <a16:creationId xmlns:a16="http://schemas.microsoft.com/office/drawing/2014/main" id="{3B2F9741-0FAC-7FE3-2A65-0B134AAD2C72}"/>
              </a:ext>
            </a:extLst>
          </p:cNvPr>
          <p:cNvGraphicFramePr>
            <a:graphicFrameLocks noGrp="1"/>
          </p:cNvGraphicFramePr>
          <p:nvPr>
            <p:extLst>
              <p:ext uri="{D42A27DB-BD31-4B8C-83A1-F6EECF244321}">
                <p14:modId xmlns:p14="http://schemas.microsoft.com/office/powerpoint/2010/main" val="64154441"/>
              </p:ext>
            </p:extLst>
          </p:nvPr>
        </p:nvGraphicFramePr>
        <p:xfrm>
          <a:off x="191254" y="1081668"/>
          <a:ext cx="11812903" cy="5262639"/>
        </p:xfrm>
        <a:graphic>
          <a:graphicData uri="http://schemas.openxmlformats.org/drawingml/2006/table">
            <a:tbl>
              <a:tblPr/>
              <a:tblGrid>
                <a:gridCol w="3352629">
                  <a:extLst>
                    <a:ext uri="{9D8B030D-6E8A-4147-A177-3AD203B41FA5}">
                      <a16:colId xmlns:a16="http://schemas.microsoft.com/office/drawing/2014/main" val="3493071307"/>
                    </a:ext>
                  </a:extLst>
                </a:gridCol>
                <a:gridCol w="5649235">
                  <a:extLst>
                    <a:ext uri="{9D8B030D-6E8A-4147-A177-3AD203B41FA5}">
                      <a16:colId xmlns:a16="http://schemas.microsoft.com/office/drawing/2014/main" val="60543373"/>
                    </a:ext>
                  </a:extLst>
                </a:gridCol>
                <a:gridCol w="2811039">
                  <a:extLst>
                    <a:ext uri="{9D8B030D-6E8A-4147-A177-3AD203B41FA5}">
                      <a16:colId xmlns:a16="http://schemas.microsoft.com/office/drawing/2014/main" val="1737379281"/>
                    </a:ext>
                  </a:extLst>
                </a:gridCol>
              </a:tblGrid>
              <a:tr h="168443">
                <a:tc>
                  <a:txBody>
                    <a:bodyPr/>
                    <a:lstStyle/>
                    <a:p>
                      <a:pPr algn="ctr" fontAlgn="ctr"/>
                      <a:r>
                        <a:rPr lang="en-GB" sz="1000" b="1" i="0" u="none" strike="noStrike" dirty="0">
                          <a:solidFill>
                            <a:srgbClr val="FFFFFF"/>
                          </a:solidFill>
                          <a:effectLst/>
                          <a:latin typeface="Calibri"/>
                        </a:rPr>
                        <a:t>Topic</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dirty="0">
                          <a:solidFill>
                            <a:srgbClr val="FFFFFF"/>
                          </a:solidFill>
                          <a:effectLst/>
                          <a:latin typeface="Calibri"/>
                        </a:rPr>
                        <a:t>Description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lang="en-GB" sz="1000" b="1" i="0" u="none" strike="noStrike" dirty="0">
                          <a:solidFill>
                            <a:srgbClr val="FFFFFF"/>
                          </a:solidFill>
                          <a:effectLst/>
                          <a:latin typeface="Calibri"/>
                        </a:rPr>
                        <a:t>Dates and Registration link</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691228060"/>
                  </a:ext>
                </a:extLst>
              </a:tr>
              <a:tr h="557424">
                <a:tc>
                  <a:txBody>
                    <a:bodyPr/>
                    <a:lstStyle/>
                    <a:p>
                      <a:pPr marL="0" marR="0" lvl="0" indent="0" algn="ctr" defTabSz="914103" rtl="0" eaLnBrk="1" fontAlgn="ctr" latinLnBrk="0" hangingPunct="1">
                        <a:lnSpc>
                          <a:spcPct val="100000"/>
                        </a:lnSpc>
                        <a:spcBef>
                          <a:spcPts val="0"/>
                        </a:spcBef>
                        <a:spcAft>
                          <a:spcPts val="0"/>
                        </a:spcAft>
                        <a:buClrTx/>
                        <a:buSzTx/>
                        <a:buFontTx/>
                        <a:buNone/>
                        <a:tabLst/>
                        <a:defRPr/>
                      </a:pPr>
                      <a:r>
                        <a:rPr lang="en-GB" sz="1100" b="1" i="0" u="none" strike="noStrike" dirty="0">
                          <a:solidFill>
                            <a:schemeClr val="accent6">
                              <a:lumMod val="50000"/>
                            </a:schemeClr>
                          </a:solidFill>
                          <a:effectLst/>
                          <a:latin typeface="Calibri"/>
                          <a:cs typeface="Calibri"/>
                        </a:rPr>
                        <a:t>Workforce Wellbeing. Looking After You</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Free confidential coaching and support for the primary care workforce.</a:t>
                      </a:r>
                      <a:br>
                        <a:rPr lang="en-GB" sz="1000" b="1" i="0" u="none" strike="noStrike" dirty="0">
                          <a:solidFill>
                            <a:srgbClr val="000000"/>
                          </a:solidFill>
                          <a:effectLst/>
                          <a:latin typeface="Calibri" panose="020F0502020204030204" pitchFamily="34" charset="0"/>
                          <a:cs typeface="Calibri" panose="020F0502020204030204" pitchFamily="34" charset="0"/>
                        </a:rPr>
                      </a:br>
                      <a:endParaRPr lang="en-GB" sz="1000" b="1" i="0" u="none" strike="noStrike" dirty="0">
                        <a:solidFill>
                          <a:srgbClr val="000000"/>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GB" sz="1000" b="0" i="0" u="sng" strike="noStrike" dirty="0">
                          <a:solidFill>
                            <a:schemeClr val="bg2"/>
                          </a:solidFill>
                          <a:effectLst/>
                          <a:latin typeface="Calibri"/>
                          <a:hlinkClick r:id="rId3">
                            <a:extLst>
                              <a:ext uri="{A12FA001-AC4F-418D-AE19-62706E023703}">
                                <ahyp:hlinkClr xmlns:ahyp="http://schemas.microsoft.com/office/drawing/2018/hyperlinkcolor" val="tx"/>
                              </a:ext>
                            </a:extLst>
                          </a:hlinkClick>
                        </a:rPr>
                        <a:t>NHS England » Looking after you: free confidential coaching and support for the primary care workforce</a:t>
                      </a:r>
                      <a:r>
                        <a:rPr lang="en-GB" sz="1000" b="0" i="0" u="sng" strike="noStrike" dirty="0">
                          <a:solidFill>
                            <a:schemeClr val="bg2"/>
                          </a:solidFill>
                          <a:effectLst/>
                          <a:latin typeface="Calibri"/>
                        </a:rPr>
                        <a:t> </a:t>
                      </a:r>
                    </a:p>
                    <a:p>
                      <a:pPr marL="0" marR="0" lvl="0" indent="0" algn="ctr">
                        <a:lnSpc>
                          <a:spcPct val="100000"/>
                        </a:lnSpc>
                        <a:spcBef>
                          <a:spcPts val="0"/>
                        </a:spcBef>
                        <a:spcAft>
                          <a:spcPts val="0"/>
                        </a:spcAft>
                        <a:buNone/>
                      </a:pPr>
                      <a:endParaRPr lang="en-GB" sz="1000" b="0" i="0" u="sng" strike="noStrike" noProof="0" dirty="0">
                        <a:solidFill>
                          <a:schemeClr val="bg2"/>
                        </a:solidFill>
                        <a:effectLst/>
                        <a:latin typeface="Calibri"/>
                        <a:cs typeface="Calibri" panose="020F0502020204030204" pitchFamily="34" charset="0"/>
                      </a:endParaRPr>
                    </a:p>
                    <a:p>
                      <a:pPr marL="0" marR="0" lvl="0" indent="0" algn="ctr">
                        <a:lnSpc>
                          <a:spcPct val="100000"/>
                        </a:lnSpc>
                        <a:spcBef>
                          <a:spcPts val="0"/>
                        </a:spcBef>
                        <a:spcAft>
                          <a:spcPts val="0"/>
                        </a:spcAft>
                        <a:buNone/>
                      </a:pPr>
                      <a:r>
                        <a:rPr lang="en-GB" sz="1000" b="0" i="0" u="sng" strike="noStrike" dirty="0">
                          <a:solidFill>
                            <a:srgbClr val="0563C1"/>
                          </a:solidFill>
                          <a:effectLst/>
                          <a:latin typeface="Calibri"/>
                          <a:hlinkClick r:id="rId4"/>
                        </a:rPr>
                        <a:t>england.lookingafteryou@nhs.net </a:t>
                      </a:r>
                      <a:endParaRPr lang="en-GB" sz="1000" b="0" i="0" u="none" strike="noStrike" noProof="0" dirty="0">
                        <a:solidFill>
                          <a:schemeClr val="bg2"/>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224738"/>
                  </a:ext>
                </a:extLst>
              </a:tr>
              <a:tr h="754912">
                <a:tc>
                  <a:txBody>
                    <a:bodyPr/>
                    <a:lstStyle/>
                    <a:p>
                      <a:pPr marL="0" marR="0" lvl="0" indent="0" algn="ctr" rtl="0" eaLnBrk="1" fontAlgn="ctr" latinLnBrk="0" hangingPunct="1">
                        <a:lnSpc>
                          <a:spcPct val="100000"/>
                        </a:lnSpc>
                        <a:spcBef>
                          <a:spcPts val="0"/>
                        </a:spcBef>
                        <a:spcAft>
                          <a:spcPts val="0"/>
                        </a:spcAft>
                        <a:buClrTx/>
                        <a:buSzTx/>
                        <a:buFontTx/>
                        <a:buNone/>
                      </a:pPr>
                      <a:r>
                        <a:rPr lang="en-GB" sz="1100" b="1" i="0" u="none" strike="noStrike" dirty="0">
                          <a:solidFill>
                            <a:schemeClr val="accent6">
                              <a:lumMod val="50000"/>
                            </a:schemeClr>
                          </a:solidFill>
                          <a:effectLst/>
                          <a:latin typeface="Calibri"/>
                          <a:cs typeface="Calibri"/>
                        </a:rPr>
                        <a:t>Looking After You Too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a:cs typeface="Calibri"/>
                        </a:rPr>
                        <a:t>Coaching focusing on you and your wellbeing. </a:t>
                      </a:r>
                    </a:p>
                    <a:p>
                      <a:pPr algn="ctr" fontAlgn="ctr"/>
                      <a:r>
                        <a:rPr lang="en-GB" sz="1000" b="0" i="0" u="none" strike="noStrike" dirty="0">
                          <a:solidFill>
                            <a:srgbClr val="000000"/>
                          </a:solidFill>
                          <a:effectLst/>
                          <a:latin typeface="Calibri"/>
                          <a:cs typeface="Calibri"/>
                        </a:rPr>
                        <a:t>You can talk about things likes pressures and Challenges you are facing, how you are thinking and feeling and coping with the demands of your role.</a:t>
                      </a:r>
                      <a:endParaRPr lang="en-GB" sz="1000" b="1" i="0" u="none" strike="noStrike" dirty="0">
                        <a:solidFill>
                          <a:srgbClr val="000000"/>
                        </a:solidFill>
                        <a:effectLst/>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sng" strike="noStrike" dirty="0">
                          <a:solidFill>
                            <a:srgbClr val="0563C1"/>
                          </a:solidFill>
                          <a:effectLst/>
                          <a:latin typeface="Calibri"/>
                          <a:hlinkClick r:id="rId5"/>
                        </a:rPr>
                        <a:t>Book a coaching session (leadershipacademy.nhs.uk)</a:t>
                      </a:r>
                      <a:endParaRPr lang="en-GB" sz="1000" b="0" i="0" u="sng" strike="noStrike" dirty="0">
                        <a:solidFill>
                          <a:srgbClr val="0563C1"/>
                        </a:solidFill>
                        <a:effectLst/>
                        <a:latin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0383907"/>
                  </a:ext>
                </a:extLst>
              </a:tr>
              <a:tr h="903767">
                <a:tc>
                  <a:txBody>
                    <a:bodyPr/>
                    <a:lstStyle/>
                    <a:p>
                      <a:pPr marL="0" marR="0" lvl="0" indent="0" algn="ctr" rtl="0" eaLnBrk="1" fontAlgn="ctr" latinLnBrk="0" hangingPunct="1">
                        <a:lnSpc>
                          <a:spcPct val="100000"/>
                        </a:lnSpc>
                        <a:spcBef>
                          <a:spcPts val="0"/>
                        </a:spcBef>
                        <a:spcAft>
                          <a:spcPts val="0"/>
                        </a:spcAft>
                        <a:buClrTx/>
                        <a:buSzTx/>
                        <a:buFontTx/>
                        <a:buNone/>
                      </a:pPr>
                      <a:r>
                        <a:rPr lang="en-GB" sz="1100" b="1" i="0" u="none" strike="noStrike" dirty="0">
                          <a:solidFill>
                            <a:schemeClr val="accent6">
                              <a:lumMod val="50000"/>
                            </a:schemeClr>
                          </a:solidFill>
                          <a:effectLst/>
                          <a:latin typeface="Calibri"/>
                          <a:cs typeface="Calibri"/>
                        </a:rPr>
                        <a:t>Looking After Your Team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This coaching for leaders and managers is orientated towards supporting you to develop practical strategies and makes small improvements that enable a healthy working team.</a:t>
                      </a:r>
                      <a:endParaRPr lang="en-GB" sz="1000" b="1" i="0" u="none" strike="noStrike" dirty="0">
                        <a:solidFill>
                          <a:srgbClr val="000000"/>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sng" strike="noStrike" dirty="0">
                          <a:solidFill>
                            <a:srgbClr val="0563C1"/>
                          </a:solidFill>
                          <a:effectLst/>
                          <a:latin typeface="Calibri"/>
                        </a:rPr>
                        <a:t>Book a coaching session (leadershipacademy.nhs.uk)</a:t>
                      </a:r>
                    </a:p>
                    <a:p>
                      <a:pPr lvl="0" algn="ctr">
                        <a:lnSpc>
                          <a:spcPct val="100000"/>
                        </a:lnSpc>
                        <a:spcBef>
                          <a:spcPts val="0"/>
                        </a:spcBef>
                        <a:spcAft>
                          <a:spcPts val="0"/>
                        </a:spcAft>
                        <a:buNone/>
                      </a:pPr>
                      <a:endParaRPr lang="en-GB"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589414"/>
                  </a:ext>
                </a:extLst>
              </a:tr>
              <a:tr h="829339">
                <a:tc>
                  <a:txBody>
                    <a:bodyPr/>
                    <a:lstStyle/>
                    <a:p>
                      <a:pPr marL="0" marR="0" lvl="0" indent="0" algn="ctr" rtl="0" eaLnBrk="1" fontAlgn="ctr" latinLnBrk="0" hangingPunct="1">
                        <a:lnSpc>
                          <a:spcPct val="100000"/>
                        </a:lnSpc>
                        <a:spcBef>
                          <a:spcPts val="0"/>
                        </a:spcBef>
                        <a:spcAft>
                          <a:spcPts val="0"/>
                        </a:spcAft>
                        <a:buClrTx/>
                        <a:buSzTx/>
                        <a:buFontTx/>
                        <a:buNone/>
                      </a:pPr>
                      <a:r>
                        <a:rPr lang="en-GB" sz="1100" b="1" i="0" u="none" strike="noStrike" dirty="0">
                          <a:solidFill>
                            <a:schemeClr val="accent6">
                              <a:lumMod val="50000"/>
                            </a:schemeClr>
                          </a:solidFill>
                          <a:effectLst/>
                          <a:latin typeface="Calibri"/>
                          <a:cs typeface="Calibri"/>
                        </a:rPr>
                        <a:t>Looking After Your Team Virtual Away Day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Staff working in primary care can now book a free 2/4 hour virtual away day for up to 8 team members. </a:t>
                      </a:r>
                    </a:p>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A highly skilled coach will support to design a session to suit your objectives and to ensure the session focuses on your team needs.</a:t>
                      </a:r>
                      <a:endParaRPr lang="en-GB" sz="1000" b="1" i="0" u="none" strike="noStrike" dirty="0">
                        <a:solidFill>
                          <a:srgbClr val="000000"/>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b="0" i="0" u="sng" strike="noStrike" dirty="0">
                          <a:solidFill>
                            <a:srgbClr val="0563C1"/>
                          </a:solidFill>
                          <a:effectLst/>
                          <a:latin typeface="Calibri"/>
                          <a:hlinkClick r:id="rId6"/>
                        </a:rPr>
                        <a:t>Book a coaching session (leadershipacademy.nhs.uk)</a:t>
                      </a:r>
                      <a:endParaRPr lang="en-GB" sz="1000" b="0" i="0" u="sng" strike="noStrike" dirty="0">
                        <a:solidFill>
                          <a:srgbClr val="0563C1"/>
                        </a:solidFill>
                        <a:effectLst/>
                        <a:latin typeface="Calibri"/>
                      </a:endParaRPr>
                    </a:p>
                    <a:p>
                      <a:pPr marL="0" marR="0" lvl="0" indent="0" algn="ctr" defTabSz="914103" rtl="0">
                        <a:lnSpc>
                          <a:spcPct val="100000"/>
                        </a:lnSpc>
                        <a:spcBef>
                          <a:spcPts val="0"/>
                        </a:spcBef>
                        <a:spcAft>
                          <a:spcPts val="0"/>
                        </a:spcAft>
                        <a:buClrTx/>
                        <a:buSzTx/>
                        <a:buFontTx/>
                        <a:buNone/>
                        <a:tabLst/>
                        <a:defRPr/>
                      </a:pPr>
                      <a:endParaRPr lang="en-US"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354632"/>
                  </a:ext>
                </a:extLst>
              </a:tr>
              <a:tr h="1063256">
                <a:tc>
                  <a:txBody>
                    <a:bodyPr/>
                    <a:lstStyle/>
                    <a:p>
                      <a:pPr marL="0" marR="0" lvl="0" indent="0" algn="ctr" rtl="0" eaLnBrk="1" fontAlgn="ctr" latinLnBrk="0" hangingPunct="1">
                        <a:lnSpc>
                          <a:spcPct val="100000"/>
                        </a:lnSpc>
                        <a:spcBef>
                          <a:spcPts val="0"/>
                        </a:spcBef>
                        <a:spcAft>
                          <a:spcPts val="0"/>
                        </a:spcAft>
                        <a:buClrTx/>
                        <a:buSzTx/>
                        <a:buFontTx/>
                        <a:buNone/>
                      </a:pPr>
                      <a:r>
                        <a:rPr lang="en-GB" sz="1100" b="1" i="0" u="none" strike="noStrike" dirty="0">
                          <a:solidFill>
                            <a:schemeClr val="accent6">
                              <a:lumMod val="50000"/>
                            </a:schemeClr>
                          </a:solidFill>
                          <a:effectLst/>
                          <a:latin typeface="Calibri"/>
                          <a:cs typeface="Calibri"/>
                        </a:rPr>
                        <a:t>Looking After Your Career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This is an opportunity to focus on you and your career. </a:t>
                      </a:r>
                    </a:p>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The coaching is designed to support you to take practical steps, take more control over your career direction and proactively advance it.</a:t>
                      </a:r>
                      <a:endParaRPr lang="en-GB" sz="1000" b="1" i="0" u="none" strike="noStrike" dirty="0">
                        <a:solidFill>
                          <a:srgbClr val="000000"/>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b="0" i="0" u="sng" strike="noStrike" dirty="0">
                          <a:solidFill>
                            <a:srgbClr val="0563C1"/>
                          </a:solidFill>
                          <a:effectLst/>
                          <a:latin typeface="Calibri"/>
                          <a:hlinkClick r:id="rId7"/>
                        </a:rPr>
                        <a:t>Book a coaching session (leadershipacademy.nhs.uk)</a:t>
                      </a:r>
                      <a:endParaRPr lang="en-GB" sz="1000" b="0" i="0" u="sng" strike="noStrike" dirty="0">
                        <a:solidFill>
                          <a:srgbClr val="0563C1"/>
                        </a:solidFill>
                        <a:effectLst/>
                        <a:latin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248156"/>
                  </a:ext>
                </a:extLst>
              </a:tr>
              <a:tr h="930672">
                <a:tc>
                  <a:txBody>
                    <a:bodyPr/>
                    <a:lstStyle/>
                    <a:p>
                      <a:pPr marL="0" marR="0" lvl="0" indent="0" algn="ctr" rtl="0" eaLnBrk="1" fontAlgn="ctr" latinLnBrk="0" hangingPunct="1">
                        <a:lnSpc>
                          <a:spcPct val="100000"/>
                        </a:lnSpc>
                        <a:spcBef>
                          <a:spcPts val="0"/>
                        </a:spcBef>
                        <a:spcAft>
                          <a:spcPts val="0"/>
                        </a:spcAft>
                        <a:buClrTx/>
                        <a:buSzTx/>
                        <a:buFontTx/>
                        <a:buNone/>
                      </a:pPr>
                      <a:r>
                        <a:rPr lang="en-GB" sz="1100" b="1" i="0" u="none" strike="noStrike" dirty="0">
                          <a:solidFill>
                            <a:schemeClr val="accent6">
                              <a:lumMod val="50000"/>
                            </a:schemeClr>
                          </a:solidFill>
                          <a:effectLst/>
                          <a:latin typeface="Calibri"/>
                          <a:cs typeface="Calibri"/>
                        </a:rPr>
                        <a:t>Peer wellbeing sessions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The facilitated peer wellbeing sessions aim to bring people together with a trained coach to discuss and plan how to improve and maintain wellbeing. </a:t>
                      </a:r>
                    </a:p>
                    <a:p>
                      <a:pPr algn="ctr" fontAlgn="ctr"/>
                      <a:r>
                        <a:rPr lang="en-GB" sz="1000" b="0" i="0" u="none" strike="noStrike" dirty="0">
                          <a:solidFill>
                            <a:srgbClr val="000000"/>
                          </a:solidFill>
                          <a:effectLst/>
                          <a:latin typeface="Calibri" panose="020F0502020204030204" pitchFamily="34" charset="0"/>
                          <a:cs typeface="Calibri" panose="020F0502020204030204" pitchFamily="34" charset="0"/>
                        </a:rPr>
                        <a:t>Each group will be made up of 6-8 people that will meet fortnightly for 4 weeks.</a:t>
                      </a:r>
                      <a:endParaRPr lang="en-GB" sz="1000" b="1" i="0" u="none" strike="noStrike" dirty="0">
                        <a:solidFill>
                          <a:srgbClr val="000000"/>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0" i="0" u="sng" strike="noStrike" dirty="0">
                          <a:solidFill>
                            <a:srgbClr val="0563C1"/>
                          </a:solidFill>
                          <a:effectLst/>
                          <a:latin typeface="Calibri"/>
                          <a:hlinkClick r:id="rId8"/>
                        </a:rPr>
                        <a:t>Book a coaching session (leadershipacademy.nhs.uk)</a:t>
                      </a:r>
                      <a:endParaRPr lang="en-GB" sz="900" b="0" i="0" u="sng" strike="noStrike" dirty="0">
                        <a:solidFill>
                          <a:srgbClr val="0563C1"/>
                        </a:solidFill>
                        <a:effectLst/>
                        <a:latin typeface="Calibri"/>
                      </a:endParaRPr>
                    </a:p>
                    <a:p>
                      <a:pPr lvl="0" algn="ctr">
                        <a:buNone/>
                      </a:pPr>
                      <a:endParaRPr lang="en-GB" sz="900" kern="1200" dirty="0">
                        <a:solidFill>
                          <a:schemeClr val="tx1"/>
                        </a:solidFill>
                        <a:effectLst/>
                        <a:latin typeface="Calibri" panose="020F0502020204030204" pitchFamily="34" charset="0"/>
                        <a:ea typeface="+mn-ea"/>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6333861"/>
                  </a:ext>
                </a:extLst>
              </a:tr>
            </a:tbl>
          </a:graphicData>
        </a:graphic>
      </p:graphicFrame>
      <p:pic>
        <p:nvPicPr>
          <p:cNvPr id="4" name="Picture 3" descr="A blue and white logo&#10;&#10;Description automatically generated">
            <a:extLst>
              <a:ext uri="{FF2B5EF4-FFF2-40B4-BE49-F238E27FC236}">
                <a16:creationId xmlns:a16="http://schemas.microsoft.com/office/drawing/2014/main" id="{B8FDC879-617F-C94A-870F-D8D2B74A9B03}"/>
              </a:ext>
            </a:extLst>
          </p:cNvPr>
          <p:cNvPicPr>
            <a:picLocks noChangeAspect="1"/>
          </p:cNvPicPr>
          <p:nvPr/>
        </p:nvPicPr>
        <p:blipFill>
          <a:blip r:embed="rId9"/>
          <a:stretch>
            <a:fillRect/>
          </a:stretch>
        </p:blipFill>
        <p:spPr>
          <a:xfrm>
            <a:off x="11253525" y="460024"/>
            <a:ext cx="747220" cy="541540"/>
          </a:xfrm>
          <a:prstGeom prst="rect">
            <a:avLst/>
          </a:prstGeom>
        </p:spPr>
      </p:pic>
    </p:spTree>
    <p:extLst>
      <p:ext uri="{BB962C8B-B14F-4D97-AF65-F5344CB8AC3E}">
        <p14:creationId xmlns:p14="http://schemas.microsoft.com/office/powerpoint/2010/main" val="2775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18586" y="64559"/>
            <a:ext cx="11404154" cy="865186"/>
          </a:xfrm>
        </p:spPr>
        <p:txBody>
          <a:bodyPr/>
          <a:lstStyle/>
          <a:p>
            <a:r>
              <a:rPr lang="en-GB" dirty="0"/>
              <a:t>Modern General Practice</a:t>
            </a:r>
            <a:endParaRPr lang="en-GB" spc="-40" dirty="0"/>
          </a:p>
        </p:txBody>
      </p:sp>
      <p:graphicFrame>
        <p:nvGraphicFramePr>
          <p:cNvPr id="8" name="Table 7">
            <a:extLst>
              <a:ext uri="{FF2B5EF4-FFF2-40B4-BE49-F238E27FC236}">
                <a16:creationId xmlns:a16="http://schemas.microsoft.com/office/drawing/2014/main" id="{3B50A5F3-DCD7-EABB-9703-D6C21AC14DB4}"/>
              </a:ext>
            </a:extLst>
          </p:cNvPr>
          <p:cNvGraphicFramePr>
            <a:graphicFrameLocks noGrp="1"/>
          </p:cNvGraphicFramePr>
          <p:nvPr>
            <p:extLst>
              <p:ext uri="{D42A27DB-BD31-4B8C-83A1-F6EECF244321}">
                <p14:modId xmlns:p14="http://schemas.microsoft.com/office/powerpoint/2010/main" val="3440408330"/>
              </p:ext>
            </p:extLst>
          </p:nvPr>
        </p:nvGraphicFramePr>
        <p:xfrm>
          <a:off x="73111" y="793900"/>
          <a:ext cx="12000303" cy="5617540"/>
        </p:xfrm>
        <a:graphic>
          <a:graphicData uri="http://schemas.openxmlformats.org/drawingml/2006/table">
            <a:tbl>
              <a:tblPr/>
              <a:tblGrid>
                <a:gridCol w="3463615">
                  <a:extLst>
                    <a:ext uri="{9D8B030D-6E8A-4147-A177-3AD203B41FA5}">
                      <a16:colId xmlns:a16="http://schemas.microsoft.com/office/drawing/2014/main" val="3493071307"/>
                    </a:ext>
                  </a:extLst>
                </a:gridCol>
                <a:gridCol w="5471161">
                  <a:extLst>
                    <a:ext uri="{9D8B030D-6E8A-4147-A177-3AD203B41FA5}">
                      <a16:colId xmlns:a16="http://schemas.microsoft.com/office/drawing/2014/main" val="60543373"/>
                    </a:ext>
                  </a:extLst>
                </a:gridCol>
                <a:gridCol w="3065527">
                  <a:extLst>
                    <a:ext uri="{9D8B030D-6E8A-4147-A177-3AD203B41FA5}">
                      <a16:colId xmlns:a16="http://schemas.microsoft.com/office/drawing/2014/main" val="1270631746"/>
                    </a:ext>
                  </a:extLst>
                </a:gridCol>
              </a:tblGrid>
              <a:tr h="201351">
                <a:tc>
                  <a:txBody>
                    <a:bodyPr/>
                    <a:lstStyle/>
                    <a:p>
                      <a:pPr algn="ctr" fontAlgn="ctr"/>
                      <a:r>
                        <a:rPr lang="en-GB" sz="1000" b="1" i="0" u="none" strike="noStrike" dirty="0">
                          <a:solidFill>
                            <a:srgbClr val="FFFFFF"/>
                          </a:solidFill>
                          <a:effectLst/>
                          <a:latin typeface="Calibri"/>
                        </a:rPr>
                        <a:t>Topic</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dirty="0">
                          <a:solidFill>
                            <a:srgbClr val="FFFFFF"/>
                          </a:solidFill>
                          <a:effectLst/>
                          <a:latin typeface="Calibri"/>
                        </a:rPr>
                        <a:t>Description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dirty="0">
                          <a:solidFill>
                            <a:srgbClr val="FFFFFF"/>
                          </a:solidFill>
                          <a:effectLst/>
                          <a:latin typeface="Calibri"/>
                        </a:rPr>
                        <a:t>Date and Registration Links</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691228060"/>
                  </a:ext>
                </a:extLst>
              </a:tr>
              <a:tr h="14776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noProof="0" dirty="0">
                          <a:solidFill>
                            <a:schemeClr val="accent6"/>
                          </a:solidFill>
                          <a:effectLst/>
                          <a:latin typeface="Calibri"/>
                          <a:cs typeface="Calibri"/>
                        </a:rPr>
                        <a:t>General Practice Improvement Programme</a:t>
                      </a:r>
                    </a:p>
                    <a:p>
                      <a:pPr lvl="0" algn="ctr">
                        <a:lnSpc>
                          <a:spcPct val="100000"/>
                        </a:lnSpc>
                        <a:spcBef>
                          <a:spcPts val="0"/>
                        </a:spcBef>
                        <a:spcAft>
                          <a:spcPts val="0"/>
                        </a:spcAft>
                        <a:buNone/>
                      </a:pPr>
                      <a:endParaRPr lang="en-GB" sz="1100" b="1" i="0" u="none" strike="noStrike" noProof="0" dirty="0">
                        <a:solidFill>
                          <a:schemeClr val="accent6"/>
                        </a:solidFill>
                        <a:effectLst/>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000" b="1" kern="1200" dirty="0">
                          <a:solidFill>
                            <a:schemeClr val="accent6"/>
                          </a:solidFill>
                          <a:effectLst/>
                          <a:latin typeface="Calibri" panose="020F0502020204030204" pitchFamily="34" charset="0"/>
                          <a:ea typeface="+mn-ea"/>
                          <a:cs typeface="Calibri" panose="020F0502020204030204" pitchFamily="34" charset="0"/>
                        </a:rPr>
                        <a:t>Universal Offers </a:t>
                      </a:r>
                      <a:r>
                        <a:rPr lang="en-GB" sz="1000" kern="1200" dirty="0">
                          <a:solidFill>
                            <a:schemeClr val="accent6"/>
                          </a:solidFill>
                          <a:effectLst/>
                          <a:latin typeface="Calibri" panose="020F0502020204030204" pitchFamily="34" charset="0"/>
                          <a:ea typeface="+mn-ea"/>
                          <a:cs typeface="Calibri" panose="020F0502020204030204" pitchFamily="34" charset="0"/>
                        </a:rPr>
                        <a:t>– Webinars covering the five key priority offers areas and advice on how to make practical changes and improvements in general practice.</a:t>
                      </a:r>
                    </a:p>
                    <a:p>
                      <a:pPr algn="ctr"/>
                      <a:endParaRPr lang="en-GB" sz="1000" kern="1200" dirty="0">
                        <a:solidFill>
                          <a:schemeClr val="accent6"/>
                        </a:solidFill>
                        <a:effectLst/>
                        <a:latin typeface="Calibri" panose="020F0502020204030204" pitchFamily="34" charset="0"/>
                        <a:ea typeface="+mn-ea"/>
                        <a:cs typeface="Calibri" panose="020F0502020204030204" pitchFamily="34" charset="0"/>
                      </a:endParaRPr>
                    </a:p>
                    <a:p>
                      <a:pPr algn="ctr"/>
                      <a:r>
                        <a:rPr lang="en-GB" sz="1000" kern="1200" dirty="0">
                          <a:solidFill>
                            <a:schemeClr val="accent6"/>
                          </a:solidFill>
                          <a:effectLst/>
                          <a:latin typeface="Calibri" panose="020F0502020204030204" pitchFamily="34" charset="0"/>
                          <a:ea typeface="+mn-ea"/>
                          <a:cs typeface="Calibri" panose="020F0502020204030204" pitchFamily="34" charset="0"/>
                        </a:rPr>
                        <a:t>Online ‘support sessions' following each webinar where practice and PCN teams can ‘ask and expert’ for help. </a:t>
                      </a:r>
                      <a:r>
                        <a:rPr kumimoji="0" lang="en-GB" sz="1000" b="0" i="0" u="none" strike="noStrike" kern="0" cap="none" spc="70" normalizeH="0" baseline="0" noProof="0" dirty="0">
                          <a:ln>
                            <a:noFill/>
                          </a:ln>
                          <a:solidFill>
                            <a:schemeClr val="accent6"/>
                          </a:solidFill>
                          <a:effectLst/>
                          <a:uLnTx/>
                          <a:uFillTx/>
                          <a:latin typeface="Calibri" panose="020F0502020204030204" pitchFamily="34" charset="0"/>
                          <a:cs typeface="Calibri" panose="020F0502020204030204" pitchFamily="34" charset="0"/>
                        </a:rPr>
                        <a:t>Click</a:t>
                      </a:r>
                      <a:r>
                        <a:rPr kumimoji="0" lang="en-GB" sz="1000" b="0" i="0" u="none" strike="noStrike" kern="0" cap="none" spc="9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heavy" strike="noStrike" kern="0" cap="none" spc="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here</a:t>
                      </a:r>
                      <a:r>
                        <a:rPr kumimoji="0" lang="en-GB" sz="1000" b="0" i="0" u="none" strike="noStrike" kern="0" cap="none" spc="8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for</a:t>
                      </a:r>
                      <a:r>
                        <a:rPr kumimoji="0" lang="en-GB" sz="1000" b="0" i="0" u="none" strike="noStrike" kern="0" cap="none" spc="9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more</a:t>
                      </a:r>
                      <a:r>
                        <a:rPr kumimoji="0" lang="en-GB" sz="1000" b="0" i="0" u="none" strike="noStrike" kern="0" cap="none" spc="8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information</a:t>
                      </a:r>
                      <a:r>
                        <a:rPr kumimoji="0" lang="en-GB" sz="1000" b="0" i="0" u="none" strike="noStrike" kern="0" cap="none" spc="8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on</a:t>
                      </a:r>
                      <a:r>
                        <a:rPr kumimoji="0" lang="en-GB" sz="1000" b="0" i="0" u="none" strike="noStrike" kern="0" cap="none" spc="8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our</a:t>
                      </a:r>
                      <a:r>
                        <a:rPr kumimoji="0" lang="en-GB" sz="1000" b="0" i="0" u="none" strike="noStrike" kern="0" cap="none" spc="9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heavy" strike="noStrike" kern="0" cap="none" spc="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Universal</a:t>
                      </a:r>
                      <a:r>
                        <a:rPr kumimoji="0" lang="en-GB" sz="1000" b="0" i="0" u="heavy" strike="noStrike" kern="0" cap="none" spc="85"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kumimoji="0" lang="en-GB" sz="1000" b="0" i="0" u="heavy" strike="noStrike" kern="0" cap="none" spc="-1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Offers</a:t>
                      </a:r>
                      <a:r>
                        <a:rPr kumimoji="0" lang="en-GB" sz="1000" b="0" i="0" u="none" strike="noStrike" kern="0" cap="none" spc="-10" normalizeH="0" baseline="0" noProof="0" dirty="0">
                          <a:ln>
                            <a:noFill/>
                          </a:ln>
                          <a:solidFill>
                            <a:schemeClr val="accent6"/>
                          </a:solidFill>
                          <a:effectLst/>
                          <a:uLnTx/>
                          <a:uFillTx/>
                          <a:latin typeface="Calibri" panose="020F0502020204030204" pitchFamily="34" charset="0"/>
                          <a:cs typeface="Calibri" panose="020F0502020204030204" pitchFamily="34" charset="0"/>
                        </a:rPr>
                        <a:t>.</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p>
                    <a:p>
                      <a:pPr marL="12700" marR="422909" lvl="0" indent="0" algn="ctr" defTabSz="914400" rtl="0" eaLnBrk="1" fontAlgn="auto" latinLnBrk="0" hangingPunct="1">
                        <a:lnSpc>
                          <a:spcPct val="116100"/>
                        </a:lnSpc>
                        <a:spcBef>
                          <a:spcPts val="2330"/>
                        </a:spcBef>
                        <a:spcAft>
                          <a:spcPts val="0"/>
                        </a:spcAft>
                        <a:buClrTx/>
                        <a:buSzTx/>
                        <a:buFontTx/>
                        <a:buNone/>
                        <a:tabLst>
                          <a:tab pos="4500245" algn="l"/>
                          <a:tab pos="11784330" algn="l"/>
                          <a:tab pos="12183745" algn="l"/>
                        </a:tabLst>
                        <a:defRPr/>
                      </a:pP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We</a:t>
                      </a:r>
                      <a:r>
                        <a:rPr kumimoji="0" lang="en-GB" sz="1000" b="0" i="0" u="none" strike="noStrike" kern="0" cap="none" spc="3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also</a:t>
                      </a:r>
                      <a:r>
                        <a:rPr kumimoji="0" lang="en-GB" sz="1000" b="0" i="0" u="none" strike="noStrike" kern="0" cap="none" spc="3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have</a:t>
                      </a:r>
                      <a:r>
                        <a:rPr kumimoji="0" lang="en-GB" sz="1000" b="0" i="0" u="none" strike="noStrike" kern="0" cap="none" spc="3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our</a:t>
                      </a:r>
                      <a:r>
                        <a:rPr kumimoji="0" lang="en-GB" sz="1000" b="0" i="0" u="none" strike="noStrike" kern="0" cap="none" spc="4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heavy" strike="noStrike" kern="0" cap="none" spc="5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Gettin</a:t>
                      </a:r>
                      <a:r>
                        <a:rPr kumimoji="0" lang="en-GB" sz="1000" b="0" i="0" u="none" strike="noStrike" kern="0" cap="none" spc="50" normalizeH="0" baseline="0" noProof="0" dirty="0">
                          <a:ln>
                            <a:noFill/>
                          </a:ln>
                          <a:solidFill>
                            <a:schemeClr val="accent6"/>
                          </a:solidFill>
                          <a:effectLst/>
                          <a:uLnTx/>
                          <a:uFillTx/>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g</a:t>
                      </a:r>
                      <a:r>
                        <a:rPr kumimoji="0" lang="en-GB" sz="1000" b="0" i="0" u="none" strike="noStrike" kern="0" cap="none" spc="-370" normalizeH="0" baseline="0" noProof="0" dirty="0">
                          <a:ln>
                            <a:noFill/>
                          </a:ln>
                          <a:solidFill>
                            <a:schemeClr val="accent6"/>
                          </a:solidFill>
                          <a:effectLst/>
                          <a:uLnTx/>
                          <a:uFillTx/>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kumimoji="0" lang="en-GB" sz="1000" b="0" i="0" u="heavy" strike="noStrike" kern="0" cap="none" spc="-12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kumimoji="0" lang="en-GB" sz="1000" b="0" i="0" u="heavy" strike="noStrike" kern="0" cap="none" spc="65"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Started</a:t>
                      </a:r>
                      <a:r>
                        <a:rPr kumimoji="0" lang="en-GB" sz="1000" b="0" i="0" u="heavy" strike="noStrike" kern="0" cap="none" spc="35"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kumimoji="0" lang="en-GB" sz="1000" b="0" i="0" u="heavy" strike="noStrike" kern="0" cap="none" spc="-1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Guides</a:t>
                      </a:r>
                      <a:r>
                        <a:rPr kumimoji="0" lang="en-GB" sz="1000" b="0" i="0" u="none" strike="noStrike" kern="0" cap="none" spc="-1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rPr>
                        <a:t>and</a:t>
                      </a:r>
                      <a:r>
                        <a:rPr kumimoji="0" lang="en-GB" sz="1000" b="0" i="0" u="none" strike="noStrike" kern="0" cap="none" spc="75"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heavy" strike="noStrike" kern="0" cap="none" spc="10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PCIC</a:t>
                      </a:r>
                      <a:r>
                        <a:rPr kumimoji="0" lang="en-GB" sz="1000" b="0" i="0" u="heavy" strike="noStrike" kern="0" cap="none" spc="80" normalizeH="0" baseline="0" noProof="0" dirty="0">
                          <a:ln>
                            <a:noFill/>
                          </a:ln>
                          <a:solidFill>
                            <a:schemeClr val="accent6"/>
                          </a:solidFill>
                          <a:effectLst/>
                          <a:uLnTx/>
                          <a:uFill>
                            <a:solidFill>
                              <a:srgbClr val="000000"/>
                            </a:solidFill>
                          </a:uFill>
                          <a:latin typeface="Calibri" panose="020F0502020204030204" pitchFamily="34" charset="0"/>
                          <a:cs typeface="Calibri" panose="020F0502020204030204" pitchFamily="34" charset="0"/>
                        </a:rPr>
                        <a:t> </a:t>
                      </a:r>
                      <a:r>
                        <a:rPr kumimoji="0" lang="en-GB" sz="1000" b="0" i="0" u="none" strike="noStrike" kern="0" cap="none" spc="8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kumimoji="0" lang="en-GB" sz="1000" b="0" i="0" u="none" strike="noStrike" kern="0" cap="none" spc="110" normalizeH="0" baseline="0" noProof="0" dirty="0">
                          <a:ln>
                            <a:noFill/>
                          </a:ln>
                          <a:solidFill>
                            <a:schemeClr val="accent6"/>
                          </a:solidFill>
                          <a:effectLst/>
                          <a:uLnTx/>
                          <a:uFillTx/>
                          <a:latin typeface="Calibri" panose="020F0502020204030204" pitchFamily="34" charset="0"/>
                          <a:cs typeface="Calibri" panose="020F0502020204030204" pitchFamily="34" charset="0"/>
                        </a:rPr>
                        <a:t>- </a:t>
                      </a:r>
                      <a:r>
                        <a:rPr lang="en-GB" sz="1000" kern="1200" dirty="0">
                          <a:solidFill>
                            <a:schemeClr val="accent6"/>
                          </a:solidFill>
                          <a:effectLst/>
                          <a:latin typeface="Calibri" panose="020F0502020204030204" pitchFamily="34" charset="0"/>
                          <a:ea typeface="+mn-ea"/>
                          <a:cs typeface="Calibri" panose="020F0502020204030204" pitchFamily="34" charset="0"/>
                        </a:rPr>
                        <a:t>Primary Care Improvement Connect is our virtual community space to bring about quality improvement (QI) approaches to help you make a meaningful, sustainable change.</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u="heavy" spc="160"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u="none" strike="noStrike" kern="1200" noProof="0" dirty="0">
                          <a:solidFill>
                            <a:schemeClr val="accent6"/>
                          </a:solidFill>
                          <a:effectLst/>
                          <a:latin typeface="Calibri" panose="020F0502020204030204" pitchFamily="34" charset="0"/>
                          <a:cs typeface="Calibri" panose="020F0502020204030204" pitchFamily="34" charset="0"/>
                        </a:rPr>
                        <a:t>15/02/24 – 12:30-14:00</a:t>
                      </a:r>
                      <a:endParaRPr lang="en-GB" sz="1000" b="1" u="heavy" spc="160"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u="heavy" spc="160"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National</a:t>
                      </a:r>
                      <a:r>
                        <a:rPr lang="en-GB" sz="1000" b="1" u="heavy" spc="95"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 </a:t>
                      </a:r>
                      <a:r>
                        <a:rPr lang="en-GB" sz="1000" b="1" u="heavy" spc="245"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Demand</a:t>
                      </a:r>
                      <a:r>
                        <a:rPr lang="en-GB" sz="1000" b="1" u="heavy" spc="95"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 </a:t>
                      </a:r>
                      <a:r>
                        <a:rPr lang="en-GB" sz="1000" b="1" u="heavy" spc="210"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and</a:t>
                      </a:r>
                      <a:r>
                        <a:rPr lang="en-GB" sz="1000" b="1" u="heavy" spc="95"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 </a:t>
                      </a:r>
                      <a:r>
                        <a:rPr lang="en-GB" sz="1000" b="1" u="heavy" spc="180" dirty="0">
                          <a:solidFill>
                            <a:srgbClr val="005EB8"/>
                          </a:solidFill>
                          <a:uFill>
                            <a:solidFill>
                              <a:srgbClr val="CB6BE6"/>
                            </a:solidFill>
                          </a:uFill>
                          <a:latin typeface="Calibri"/>
                          <a:cs typeface="Calibri"/>
                          <a:hlinkClick r:id="rId6">
                            <a:extLst>
                              <a:ext uri="{A12FA001-AC4F-418D-AE19-62706E023703}">
                                <ahyp:hlinkClr xmlns:ahyp="http://schemas.microsoft.com/office/drawing/2018/hyperlinkcolor" val="tx"/>
                              </a:ext>
                            </a:extLst>
                          </a:hlinkClick>
                        </a:rPr>
                        <a:t>Capacity</a:t>
                      </a:r>
                      <a:r>
                        <a:rPr lang="en-GB" sz="1000" b="1" spc="180" dirty="0">
                          <a:solidFill>
                            <a:srgbClr val="CB6BE6"/>
                          </a:solidFill>
                          <a:latin typeface="Calibri"/>
                          <a:cs typeface="Calibri"/>
                        </a:rPr>
                        <a:t> </a:t>
                      </a:r>
                      <a:r>
                        <a:rPr lang="en-GB" sz="1000" b="1" u="heavy" spc="200" dirty="0">
                          <a:solidFill>
                            <a:srgbClr val="CB6BE6"/>
                          </a:solidFill>
                          <a:uFill>
                            <a:solidFill>
                              <a:srgbClr val="CB6BE6"/>
                            </a:solidFill>
                          </a:uFill>
                          <a:latin typeface="Calibri"/>
                          <a:cs typeface="Calibri"/>
                          <a:hlinkClick r:id="rId6"/>
                        </a:rPr>
                        <a:t>Webinar</a:t>
                      </a:r>
                      <a:r>
                        <a:rPr lang="en-GB" sz="1000" b="1" u="heavy" spc="90" dirty="0">
                          <a:solidFill>
                            <a:srgbClr val="CB6BE6"/>
                          </a:solidFill>
                          <a:uFill>
                            <a:solidFill>
                              <a:srgbClr val="CB6BE6"/>
                            </a:solidFill>
                          </a:uFill>
                          <a:latin typeface="Calibri"/>
                          <a:cs typeface="Calibri"/>
                          <a:hlinkClick r:id="rId6"/>
                        </a:rPr>
                        <a:t> </a:t>
                      </a:r>
                      <a:r>
                        <a:rPr lang="en-GB" sz="1000" b="1" u="heavy" spc="-185" dirty="0">
                          <a:solidFill>
                            <a:srgbClr val="CB6BE6"/>
                          </a:solidFill>
                          <a:uFill>
                            <a:solidFill>
                              <a:srgbClr val="CB6BE6"/>
                            </a:solidFill>
                          </a:uFill>
                          <a:latin typeface="Calibri"/>
                          <a:cs typeface="Calibri"/>
                          <a:hlinkClick r:id="rId6"/>
                        </a:rPr>
                        <a:t>1</a:t>
                      </a:r>
                      <a:r>
                        <a:rPr lang="en-GB" sz="1000" b="1" u="heavy" spc="90" dirty="0">
                          <a:solidFill>
                            <a:srgbClr val="CB6BE6"/>
                          </a:solidFill>
                          <a:uFill>
                            <a:solidFill>
                              <a:srgbClr val="CB6BE6"/>
                            </a:solidFill>
                          </a:uFill>
                          <a:latin typeface="Calibri"/>
                          <a:cs typeface="Calibri"/>
                          <a:hlinkClick r:id="rId6"/>
                        </a:rPr>
                        <a:t> </a:t>
                      </a:r>
                      <a:r>
                        <a:rPr lang="en-GB" sz="1000" b="1" u="heavy" spc="114" dirty="0">
                          <a:solidFill>
                            <a:srgbClr val="CB6BE6"/>
                          </a:solidFill>
                          <a:uFill>
                            <a:solidFill>
                              <a:srgbClr val="CB6BE6"/>
                            </a:solidFill>
                          </a:uFill>
                          <a:latin typeface="Calibri"/>
                          <a:cs typeface="Calibri"/>
                          <a:hlinkClick r:id="rId6"/>
                        </a:rPr>
                        <a:t>-</a:t>
                      </a:r>
                      <a:r>
                        <a:rPr lang="en-GB" sz="1000" b="1" u="heavy" spc="90" dirty="0">
                          <a:solidFill>
                            <a:srgbClr val="CB6BE6"/>
                          </a:solidFill>
                          <a:uFill>
                            <a:solidFill>
                              <a:srgbClr val="CB6BE6"/>
                            </a:solidFill>
                          </a:uFill>
                          <a:latin typeface="Calibri"/>
                          <a:cs typeface="Calibri"/>
                          <a:hlinkClick r:id="rId6"/>
                        </a:rPr>
                        <a:t> </a:t>
                      </a:r>
                      <a:r>
                        <a:rPr lang="en-GB" sz="1000" b="1" u="heavy" spc="60" dirty="0">
                          <a:solidFill>
                            <a:srgbClr val="CB6BE6"/>
                          </a:solidFill>
                          <a:uFill>
                            <a:solidFill>
                              <a:srgbClr val="CB6BE6"/>
                            </a:solidFill>
                          </a:uFill>
                          <a:latin typeface="Calibri"/>
                          <a:cs typeface="Calibri"/>
                          <a:hlinkClick r:id="rId6"/>
                        </a:rPr>
                        <a:t>12.30</a:t>
                      </a:r>
                      <a:r>
                        <a:rPr lang="en-GB" sz="1000" b="1" u="heavy" spc="90" dirty="0">
                          <a:solidFill>
                            <a:srgbClr val="CB6BE6"/>
                          </a:solidFill>
                          <a:uFill>
                            <a:solidFill>
                              <a:srgbClr val="CB6BE6"/>
                            </a:solidFill>
                          </a:uFill>
                          <a:latin typeface="Calibri"/>
                          <a:cs typeface="Calibri"/>
                          <a:hlinkClick r:id="rId6"/>
                        </a:rPr>
                        <a:t> </a:t>
                      </a:r>
                      <a:r>
                        <a:rPr lang="en-GB" sz="1000" b="1" u="heavy" spc="114" dirty="0">
                          <a:solidFill>
                            <a:srgbClr val="CB6BE6"/>
                          </a:solidFill>
                          <a:uFill>
                            <a:solidFill>
                              <a:srgbClr val="CB6BE6"/>
                            </a:solidFill>
                          </a:uFill>
                          <a:latin typeface="Calibri"/>
                          <a:cs typeface="Calibri"/>
                          <a:hlinkClick r:id="rId6"/>
                        </a:rPr>
                        <a:t>-</a:t>
                      </a:r>
                      <a:r>
                        <a:rPr lang="en-GB" sz="1000" b="1" u="heavy" spc="90" dirty="0">
                          <a:solidFill>
                            <a:srgbClr val="CB6BE6"/>
                          </a:solidFill>
                          <a:uFill>
                            <a:solidFill>
                              <a:srgbClr val="CB6BE6"/>
                            </a:solidFill>
                          </a:uFill>
                          <a:latin typeface="Calibri"/>
                          <a:cs typeface="Calibri"/>
                          <a:hlinkClick r:id="rId6"/>
                        </a:rPr>
                        <a:t> </a:t>
                      </a:r>
                      <a:r>
                        <a:rPr lang="en-GB" sz="1000" b="1" u="heavy" spc="204" dirty="0">
                          <a:solidFill>
                            <a:srgbClr val="CB6BE6"/>
                          </a:solidFill>
                          <a:uFill>
                            <a:solidFill>
                              <a:srgbClr val="CB6BE6"/>
                            </a:solidFill>
                          </a:uFill>
                          <a:latin typeface="Calibri"/>
                          <a:cs typeface="Calibri"/>
                          <a:hlinkClick r:id="rId6"/>
                        </a:rPr>
                        <a:t>2pm</a:t>
                      </a:r>
                      <a:endParaRPr lang="en-GB" sz="1000" dirty="0">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Calibri"/>
                        <a:cs typeface="Calibri"/>
                      </a:endParaRPr>
                    </a:p>
                    <a:p>
                      <a:pPr marL="0" marR="0" lvl="0" indent="0" algn="ctr" rtl="0" eaLnBrk="1" fontAlgn="ctr" latinLnBrk="0" hangingPunct="1">
                        <a:lnSpc>
                          <a:spcPct val="100000"/>
                        </a:lnSpc>
                        <a:spcBef>
                          <a:spcPts val="0"/>
                        </a:spcBef>
                        <a:spcAft>
                          <a:spcPts val="0"/>
                        </a:spcAft>
                        <a:buClrTx/>
                        <a:buSzTx/>
                        <a:buFontTx/>
                        <a:buNone/>
                      </a:pPr>
                      <a:r>
                        <a:rPr lang="en-GB" sz="1000" b="0" i="0" u="sng" strike="noStrike" dirty="0">
                          <a:solidFill>
                            <a:schemeClr val="accent6"/>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Demand and Capacity modular series  </a:t>
                      </a:r>
                      <a:endParaRPr lang="en-GB" sz="1000" b="0" i="0" u="sng" strike="noStrike" dirty="0">
                        <a:solidFill>
                          <a:schemeClr val="accent6"/>
                        </a:solidFill>
                        <a:effectLst/>
                        <a:latin typeface="Calibri" panose="020F0502020204030204" pitchFamily="34" charset="0"/>
                        <a:cs typeface="Calibri" panose="020F0502020204030204" pitchFamily="34" charset="0"/>
                      </a:endParaRPr>
                    </a:p>
                    <a:p>
                      <a:pPr algn="ctr" fontAlgn="ctr"/>
                      <a:r>
                        <a:rPr lang="en-GB" sz="1000" b="0" i="0" u="none" strike="noStrike" dirty="0">
                          <a:solidFill>
                            <a:schemeClr val="accent6"/>
                          </a:solidFill>
                          <a:effectLst/>
                          <a:latin typeface="Calibri" panose="020F0502020204030204" pitchFamily="34" charset="0"/>
                          <a:cs typeface="Calibri" panose="020F0502020204030204" pitchFamily="34" charset="0"/>
                        </a:rPr>
                        <a:t>Jan – March dates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447202"/>
                  </a:ext>
                </a:extLst>
              </a:tr>
              <a:tr h="2430967">
                <a:tc>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GB" sz="1100" b="1" i="0" u="none" strike="noStrike" noProof="0" dirty="0">
                          <a:solidFill>
                            <a:schemeClr val="accent6"/>
                          </a:solidFill>
                          <a:effectLst/>
                          <a:latin typeface="Calibri"/>
                          <a:cs typeface="Calibri"/>
                        </a:rPr>
                        <a:t>General Practice Improvement Programme</a:t>
                      </a:r>
                    </a:p>
                    <a:p>
                      <a:pPr lvl="0" algn="ctr">
                        <a:lnSpc>
                          <a:spcPct val="100000"/>
                        </a:lnSpc>
                        <a:spcBef>
                          <a:spcPts val="0"/>
                        </a:spcBef>
                        <a:spcAft>
                          <a:spcPts val="0"/>
                        </a:spcAft>
                        <a:buNone/>
                      </a:pPr>
                      <a:endParaRPr lang="en-GB" sz="1100" b="1" i="0" u="none" strike="noStrike" noProof="0" dirty="0">
                        <a:solidFill>
                          <a:schemeClr val="accent6"/>
                        </a:solidFill>
                        <a:effectLst/>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GB" sz="1000" b="1" dirty="0">
                          <a:solidFill>
                            <a:schemeClr val="accent6"/>
                          </a:solidFill>
                          <a:latin typeface="Calibri" panose="020F0502020204030204" pitchFamily="34" charset="0"/>
                          <a:cs typeface="Calibri" panose="020F0502020204030204" pitchFamily="34" charset="0"/>
                        </a:rPr>
                        <a:t>Practice Level Support (PLS) </a:t>
                      </a:r>
                      <a:r>
                        <a:rPr lang="en-GB" sz="1000" dirty="0">
                          <a:solidFill>
                            <a:schemeClr val="accent6"/>
                          </a:solidFill>
                          <a:latin typeface="Calibri" panose="020F0502020204030204" pitchFamily="34" charset="0"/>
                          <a:cs typeface="Calibri" panose="020F0502020204030204" pitchFamily="34" charset="0"/>
                        </a:rPr>
                        <a:t>- for Practices this is a hands-on package of support delivered over three months to enable planning and delivery of improvements. </a:t>
                      </a:r>
                    </a:p>
                    <a:p>
                      <a:pPr lvl="0" algn="ctr">
                        <a:buNone/>
                      </a:pPr>
                      <a:endParaRPr lang="en-GB" sz="1000" dirty="0">
                        <a:solidFill>
                          <a:schemeClr val="accent6"/>
                        </a:solidFill>
                        <a:latin typeface="Calibri" panose="020F0502020204030204" pitchFamily="34" charset="0"/>
                        <a:cs typeface="Calibri" panose="020F0502020204030204" pitchFamily="34" charset="0"/>
                      </a:endParaRPr>
                    </a:p>
                    <a:p>
                      <a:pPr lvl="0" algn="ctr">
                        <a:buNone/>
                      </a:pPr>
                      <a:r>
                        <a:rPr lang="en-GB" sz="1000" dirty="0">
                          <a:solidFill>
                            <a:schemeClr val="accent6"/>
                          </a:solidFill>
                          <a:latin typeface="Calibri" panose="020F0502020204030204" pitchFamily="34" charset="0"/>
                          <a:cs typeface="Calibri" panose="020F0502020204030204" pitchFamily="34" charset="0"/>
                        </a:rPr>
                        <a:t>This support will include facilitated in-person sessions, a tailored analysis of demand and capacity, and support to implement ways of working to better align capacity to demand. </a:t>
                      </a:r>
                    </a:p>
                    <a:p>
                      <a:pPr lvl="0" algn="ctr">
                        <a:buNone/>
                      </a:pPr>
                      <a:endParaRPr lang="en-GB" sz="1000" dirty="0">
                        <a:solidFill>
                          <a:schemeClr val="accent6"/>
                        </a:solidFill>
                        <a:latin typeface="Calibri" panose="020F0502020204030204" pitchFamily="34" charset="0"/>
                        <a:cs typeface="Calibri" panose="020F0502020204030204" pitchFamily="34" charset="0"/>
                      </a:endParaRPr>
                    </a:p>
                    <a:p>
                      <a:pPr lvl="0" algn="ctr">
                        <a:buNone/>
                      </a:pPr>
                      <a:r>
                        <a:rPr lang="en-GB" sz="1000" dirty="0">
                          <a:solidFill>
                            <a:schemeClr val="accent6"/>
                          </a:solidFill>
                          <a:latin typeface="Calibri" panose="020F0502020204030204" pitchFamily="34" charset="0"/>
                          <a:cs typeface="Calibri" panose="020F0502020204030204" pitchFamily="34" charset="0"/>
                        </a:rPr>
                        <a:t>To learn more about the PLS click here or email - england.pctgpip@nhs.net. Click the link on the calendar date to register for the webinar</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05/02/24 – 12:00 -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7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5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05/02/24 – 16:00 -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270"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sng"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05"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7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5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06/02/24 – 12:00 -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7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5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07/02/24 – 16:00 - </a:t>
                      </a:r>
                      <a:r>
                        <a:rPr lang="en-GB" sz="1000" b="1" u="heavy" spc="27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heavy"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280"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14"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6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08/02/24 – 12:00 - </a:t>
                      </a:r>
                      <a:r>
                        <a:rPr lang="en-GB" sz="1000" b="1" u="heavy" spc="27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heavy" spc="7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heavy"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95"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heavy"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heavy"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60" dirty="0">
                          <a:solidFill>
                            <a:srgbClr val="5270FF"/>
                          </a:solidFill>
                          <a:uFill>
                            <a:solidFill>
                              <a:srgbClr val="5270FF"/>
                            </a:solidFill>
                          </a:uFill>
                          <a:latin typeface="Calibri" panose="020F0502020204030204" pitchFamily="34" charset="0"/>
                          <a:cs typeface="Calibri" panose="020F0502020204030204" pitchFamily="34" charset="0"/>
                          <a:hlinkClick r:id="rId8"/>
                        </a:rPr>
                        <a:t>here </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12/02/24 – 12:00 -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7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12/02/24 – 16:00 -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270"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sng"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05"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7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5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13/02/24 – 12:00 -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7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7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5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14/02/24 – 16:00 - </a:t>
                      </a:r>
                      <a:r>
                        <a:rPr lang="en-GB" sz="1000" b="1" u="heavy" spc="27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heavy"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280"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14"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6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15/02/24 – 16:00 - </a:t>
                      </a:r>
                      <a:r>
                        <a:rPr lang="en-GB" sz="1000" b="1" u="heavy" spc="27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heavy"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280"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14"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90"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heavy" spc="9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heavy" spc="16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19/02/24 – 12:00 - </a:t>
                      </a:r>
                      <a:r>
                        <a:rPr lang="en-GB" sz="1000" b="1" u="sng" spc="24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8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6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i="0" u="none" strike="noStrike" dirty="0">
                        <a:solidFill>
                          <a:schemeClr val="accent6"/>
                        </a:solidFill>
                        <a:effectLst/>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19/02/24 – 16:00 - </a:t>
                      </a:r>
                      <a:r>
                        <a:rPr lang="en-GB" sz="1000" b="1" u="sng" spc="24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10"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6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i="0" u="none" strike="noStrike" spc="140" dirty="0">
                        <a:solidFill>
                          <a:schemeClr val="accent6"/>
                        </a:solidFill>
                        <a:effectLst/>
                        <a:uFill>
                          <a:solidFill>
                            <a:srgbClr val="5270FF"/>
                          </a:solidFill>
                        </a:uFill>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20/02/24 – 12:00 - </a:t>
                      </a:r>
                      <a:r>
                        <a:rPr lang="en-GB" sz="1000" b="1" u="sng" spc="24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8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6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21/02/24 – 16:00 - </a:t>
                      </a:r>
                      <a:r>
                        <a:rPr lang="en-GB" sz="1000" b="1" u="sng" spc="24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10"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6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22/02/24 – 12:00 - </a:t>
                      </a:r>
                      <a:r>
                        <a:rPr lang="en-GB" sz="1000" b="1" u="sng" spc="24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dirty="0">
                          <a:solidFill>
                            <a:srgbClr val="5270FF"/>
                          </a:solidFill>
                          <a:uFill>
                            <a:solidFill>
                              <a:srgbClr val="5270FF"/>
                            </a:solidFill>
                          </a:uFill>
                          <a:latin typeface="Calibri" panose="020F0502020204030204" pitchFamily="34" charset="0"/>
                          <a:cs typeface="Calibri" panose="020F0502020204030204" pitchFamily="34" charset="0"/>
                          <a:hlinkClick r:id="rId8"/>
                        </a:rPr>
                        <a:t>12</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80" dirty="0">
                          <a:solidFill>
                            <a:srgbClr val="5270FF"/>
                          </a:solidFill>
                          <a:uFill>
                            <a:solidFill>
                              <a:srgbClr val="5270FF"/>
                            </a:solidFill>
                          </a:uFill>
                          <a:latin typeface="Calibri" panose="020F0502020204030204" pitchFamily="34" charset="0"/>
                          <a:cs typeface="Calibri" panose="020F0502020204030204" pitchFamily="34" charset="0"/>
                          <a:hlinkClick r:id="rId8"/>
                        </a:rPr>
                        <a:t>noon</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6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6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hlinkClick r:id="rId8"/>
                        </a:rPr>
                        <a:t>here</a:t>
                      </a:r>
                      <a:endParaRPr lang="en-GB" sz="1000" b="1"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22/02/24 – 16:00 - </a:t>
                      </a:r>
                      <a:r>
                        <a:rPr lang="en-GB" sz="1000" b="1" u="sng" spc="245" dirty="0">
                          <a:solidFill>
                            <a:srgbClr val="5270FF"/>
                          </a:solidFill>
                          <a:uFill>
                            <a:solidFill>
                              <a:srgbClr val="5270FF"/>
                            </a:solidFill>
                          </a:uFill>
                          <a:latin typeface="Calibri" panose="020F0502020204030204" pitchFamily="34" charset="0"/>
                          <a:cs typeface="Calibri" panose="020F0502020204030204" pitchFamily="34" charset="0"/>
                          <a:hlinkClick r:id="rId8"/>
                        </a:rPr>
                        <a:t>PLS</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254" dirty="0">
                          <a:solidFill>
                            <a:srgbClr val="5270FF"/>
                          </a:solidFill>
                          <a:uFill>
                            <a:solidFill>
                              <a:srgbClr val="5270FF"/>
                            </a:solidFill>
                          </a:uFill>
                          <a:latin typeface="Calibri" panose="020F0502020204030204" pitchFamily="34" charset="0"/>
                          <a:cs typeface="Calibri" panose="020F0502020204030204" pitchFamily="34" charset="0"/>
                          <a:hlinkClick r:id="rId8"/>
                        </a:rPr>
                        <a:t>4pm</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10" dirty="0">
                          <a:solidFill>
                            <a:srgbClr val="5270FF"/>
                          </a:solidFill>
                          <a:uFill>
                            <a:solidFill>
                              <a:srgbClr val="5270FF"/>
                            </a:solidFill>
                          </a:uFill>
                          <a:latin typeface="Calibri" panose="020F0502020204030204" pitchFamily="34" charset="0"/>
                          <a:cs typeface="Calibri" panose="020F0502020204030204" pitchFamily="34" charset="0"/>
                          <a:hlinkClick r:id="rId8"/>
                        </a:rPr>
                        <a:t>-</a:t>
                      </a:r>
                      <a:r>
                        <a:rPr lang="en-GB" sz="1000" b="1" u="sng" spc="85"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65" dirty="0">
                          <a:solidFill>
                            <a:srgbClr val="5270FF"/>
                          </a:solidFill>
                          <a:uFill>
                            <a:solidFill>
                              <a:srgbClr val="5270FF"/>
                            </a:solidFill>
                          </a:uFill>
                          <a:latin typeface="Calibri" panose="020F0502020204030204" pitchFamily="34" charset="0"/>
                          <a:cs typeface="Calibri" panose="020F0502020204030204" pitchFamily="34" charset="0"/>
                          <a:hlinkClick r:id="rId8"/>
                        </a:rPr>
                        <a:t>click</a:t>
                      </a:r>
                      <a:r>
                        <a:rPr lang="en-GB" sz="1000" b="1" u="sng" spc="80" dirty="0">
                          <a:solidFill>
                            <a:srgbClr val="5270FF"/>
                          </a:solidFill>
                          <a:uFill>
                            <a:solidFill>
                              <a:srgbClr val="5270FF"/>
                            </a:solidFill>
                          </a:uFill>
                          <a:latin typeface="Calibri" panose="020F0502020204030204" pitchFamily="34" charset="0"/>
                          <a:cs typeface="Calibri" panose="020F0502020204030204" pitchFamily="34" charset="0"/>
                          <a:hlinkClick r:id="rId8"/>
                        </a:rPr>
                        <a:t> </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hlinkClick r:id="rId8"/>
                        </a:rPr>
                        <a:t>her</a:t>
                      </a:r>
                      <a:r>
                        <a:rPr lang="en-GB" sz="1000" b="1" u="sng" spc="140" dirty="0">
                          <a:solidFill>
                            <a:srgbClr val="5270FF"/>
                          </a:solidFill>
                          <a:uFill>
                            <a:solidFill>
                              <a:srgbClr val="5270FF"/>
                            </a:solidFill>
                          </a:uFill>
                          <a:latin typeface="Calibri" panose="020F0502020204030204" pitchFamily="34" charset="0"/>
                          <a:cs typeface="Calibri" panose="020F0502020204030204" pitchFamily="34" charset="0"/>
                        </a:rPr>
                        <a:t>e</a:t>
                      </a:r>
                      <a:r>
                        <a:rPr lang="en-GB" sz="1000" b="1" u="sng" spc="500" dirty="0">
                          <a:solidFill>
                            <a:srgbClr val="5270FF"/>
                          </a:solidFill>
                          <a:uFill>
                            <a:solidFill>
                              <a:srgbClr val="5270FF"/>
                            </a:solidFill>
                          </a:uFill>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Calibri"/>
                        <a:cs typeface="Calibri"/>
                      </a:endParaRPr>
                    </a:p>
                  </a:txBody>
                  <a:tcPr marL="2650" marR="2650" marT="2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0043345"/>
                  </a:ext>
                </a:extLst>
              </a:tr>
              <a:tr h="1246305">
                <a:tc>
                  <a:txBody>
                    <a:bodyPr/>
                    <a:lstStyle/>
                    <a:p>
                      <a:pPr marL="0" marR="0" lvl="0" indent="0" algn="ctr" defTabSz="914103" rtl="0" eaLnBrk="1" fontAlgn="auto" latinLnBrk="0" hangingPunct="1">
                        <a:lnSpc>
                          <a:spcPct val="100000"/>
                        </a:lnSpc>
                        <a:spcBef>
                          <a:spcPts val="0"/>
                        </a:spcBef>
                        <a:spcAft>
                          <a:spcPts val="0"/>
                        </a:spcAft>
                        <a:buClrTx/>
                        <a:buSzTx/>
                        <a:buFontTx/>
                        <a:buNone/>
                        <a:tabLst/>
                        <a:defRPr/>
                      </a:pPr>
                      <a:r>
                        <a:rPr lang="en-GB" sz="1100" b="1" i="0" u="none" strike="noStrike" noProof="0" dirty="0">
                          <a:solidFill>
                            <a:schemeClr val="accent6"/>
                          </a:solidFill>
                          <a:effectLst/>
                          <a:latin typeface="Calibri"/>
                          <a:cs typeface="Calibri"/>
                        </a:rPr>
                        <a:t>General Practice Improvement Programme</a:t>
                      </a:r>
                    </a:p>
                    <a:p>
                      <a:pPr lvl="0" algn="ctr">
                        <a:lnSpc>
                          <a:spcPct val="100000"/>
                        </a:lnSpc>
                        <a:spcBef>
                          <a:spcPts val="0"/>
                        </a:spcBef>
                        <a:spcAft>
                          <a:spcPts val="0"/>
                        </a:spcAft>
                        <a:buNone/>
                      </a:pPr>
                      <a:r>
                        <a:rPr lang="en-US" sz="1100" dirty="0">
                          <a:solidFill>
                            <a:schemeClr val="accent6"/>
                          </a:solidFill>
                          <a:latin typeface="Calibri"/>
                          <a:cs typeface="Calibri"/>
                        </a:rPr>
                        <a:t>Quality Improvement Tools/Managing Change</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GB" sz="1000" dirty="0">
                          <a:solidFill>
                            <a:schemeClr val="accent6"/>
                          </a:solidFill>
                          <a:latin typeface="Calibri" panose="020F0502020204030204" pitchFamily="34" charset="0"/>
                          <a:cs typeface="Calibri" panose="020F0502020204030204" pitchFamily="34" charset="0"/>
                        </a:rPr>
                        <a:t>The</a:t>
                      </a:r>
                      <a:r>
                        <a:rPr lang="en-GB" sz="1000" spc="75" dirty="0">
                          <a:solidFill>
                            <a:schemeClr val="accent6"/>
                          </a:solidFill>
                          <a:latin typeface="Calibri" panose="020F0502020204030204" pitchFamily="34" charset="0"/>
                          <a:cs typeface="Calibri" panose="020F0502020204030204" pitchFamily="34" charset="0"/>
                        </a:rPr>
                        <a:t> </a:t>
                      </a:r>
                      <a:r>
                        <a:rPr lang="en-GB" sz="1000" spc="60" dirty="0">
                          <a:solidFill>
                            <a:schemeClr val="accent6"/>
                          </a:solidFill>
                          <a:latin typeface="Calibri" panose="020F0502020204030204" pitchFamily="34" charset="0"/>
                          <a:cs typeface="Calibri" panose="020F0502020204030204" pitchFamily="34" charset="0"/>
                        </a:rPr>
                        <a:t>capability</a:t>
                      </a:r>
                      <a:r>
                        <a:rPr lang="en-GB" sz="1000" spc="7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building</a:t>
                      </a:r>
                      <a:r>
                        <a:rPr lang="en-GB" sz="1000" spc="7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offer</a:t>
                      </a:r>
                      <a:r>
                        <a:rPr lang="en-GB" sz="1000" spc="75" dirty="0">
                          <a:solidFill>
                            <a:schemeClr val="accent6"/>
                          </a:solidFill>
                          <a:latin typeface="Calibri" panose="020F0502020204030204" pitchFamily="34" charset="0"/>
                          <a:cs typeface="Calibri" panose="020F0502020204030204" pitchFamily="34" charset="0"/>
                        </a:rPr>
                        <a:t> </a:t>
                      </a:r>
                      <a:r>
                        <a:rPr lang="en-GB" sz="1000" spc="50" dirty="0">
                          <a:solidFill>
                            <a:schemeClr val="accent6"/>
                          </a:solidFill>
                          <a:latin typeface="Calibri" panose="020F0502020204030204" pitchFamily="34" charset="0"/>
                          <a:cs typeface="Calibri" panose="020F0502020204030204" pitchFamily="34" charset="0"/>
                        </a:rPr>
                        <a:t>provides</a:t>
                      </a:r>
                      <a:r>
                        <a:rPr lang="en-GB" sz="1000" spc="7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individuals</a:t>
                      </a:r>
                      <a:r>
                        <a:rPr lang="en-GB" sz="1000" spc="7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in</a:t>
                      </a:r>
                      <a:r>
                        <a:rPr lang="en-GB" sz="1000" spc="75" dirty="0">
                          <a:solidFill>
                            <a:schemeClr val="accent6"/>
                          </a:solidFill>
                          <a:latin typeface="Calibri" panose="020F0502020204030204" pitchFamily="34" charset="0"/>
                          <a:cs typeface="Calibri" panose="020F0502020204030204" pitchFamily="34" charset="0"/>
                        </a:rPr>
                        <a:t> </a:t>
                      </a:r>
                      <a:r>
                        <a:rPr lang="en-GB" sz="1000" spc="65" dirty="0">
                          <a:solidFill>
                            <a:schemeClr val="accent6"/>
                          </a:solidFill>
                          <a:latin typeface="Calibri" panose="020F0502020204030204" pitchFamily="34" charset="0"/>
                          <a:cs typeface="Calibri" panose="020F0502020204030204" pitchFamily="34" charset="0"/>
                        </a:rPr>
                        <a:t>Practices</a:t>
                      </a:r>
                      <a:r>
                        <a:rPr lang="en-GB" sz="1000" spc="7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and</a:t>
                      </a:r>
                      <a:r>
                        <a:rPr lang="en-GB" sz="1000" spc="7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Primary</a:t>
                      </a:r>
                      <a:r>
                        <a:rPr lang="en-GB" sz="1000" spc="7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Care</a:t>
                      </a:r>
                      <a:r>
                        <a:rPr lang="en-GB" sz="1000" spc="7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Networks</a:t>
                      </a:r>
                      <a:r>
                        <a:rPr lang="en-GB" sz="1000" spc="70" dirty="0">
                          <a:solidFill>
                            <a:schemeClr val="accent6"/>
                          </a:solidFill>
                          <a:latin typeface="Calibri" panose="020F0502020204030204" pitchFamily="34" charset="0"/>
                          <a:cs typeface="Calibri" panose="020F0502020204030204" pitchFamily="34" charset="0"/>
                        </a:rPr>
                        <a:t> </a:t>
                      </a:r>
                      <a:r>
                        <a:rPr lang="en-GB" sz="1000" spc="60" dirty="0">
                          <a:solidFill>
                            <a:schemeClr val="accent6"/>
                          </a:solidFill>
                          <a:latin typeface="Calibri" panose="020F0502020204030204" pitchFamily="34" charset="0"/>
                          <a:cs typeface="Calibri" panose="020F0502020204030204" pitchFamily="34" charset="0"/>
                        </a:rPr>
                        <a:t>(PCNs)</a:t>
                      </a:r>
                      <a:r>
                        <a:rPr lang="en-GB" sz="1000" spc="75" dirty="0">
                          <a:solidFill>
                            <a:schemeClr val="accent6"/>
                          </a:solidFill>
                          <a:latin typeface="Calibri" panose="020F0502020204030204" pitchFamily="34" charset="0"/>
                          <a:cs typeface="Calibri" panose="020F0502020204030204" pitchFamily="34" charset="0"/>
                        </a:rPr>
                        <a:t> </a:t>
                      </a:r>
                      <a:r>
                        <a:rPr lang="en-GB" sz="1000" spc="-20" dirty="0">
                          <a:solidFill>
                            <a:schemeClr val="accent6"/>
                          </a:solidFill>
                          <a:latin typeface="Calibri" panose="020F0502020204030204" pitchFamily="34" charset="0"/>
                          <a:cs typeface="Calibri" panose="020F0502020204030204" pitchFamily="34" charset="0"/>
                        </a:rPr>
                        <a:t>with </a:t>
                      </a:r>
                      <a:r>
                        <a:rPr lang="en-GB" sz="1000" spc="70" dirty="0">
                          <a:solidFill>
                            <a:schemeClr val="accent6"/>
                          </a:solidFill>
                          <a:latin typeface="Calibri" panose="020F0502020204030204" pitchFamily="34" charset="0"/>
                          <a:cs typeface="Calibri" panose="020F0502020204030204" pitchFamily="34" charset="0"/>
                        </a:rPr>
                        <a:t>practical</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development</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programmes</a:t>
                      </a:r>
                      <a:r>
                        <a:rPr lang="en-GB" sz="1000" spc="75" dirty="0">
                          <a:solidFill>
                            <a:schemeClr val="accent6"/>
                          </a:solidFill>
                          <a:latin typeface="Calibri" panose="020F0502020204030204" pitchFamily="34" charset="0"/>
                          <a:cs typeface="Calibri" panose="020F0502020204030204" pitchFamily="34" charset="0"/>
                        </a:rPr>
                        <a:t> </a:t>
                      </a:r>
                      <a:r>
                        <a:rPr lang="en-GB" sz="1000" spc="55" dirty="0">
                          <a:solidFill>
                            <a:schemeClr val="accent6"/>
                          </a:solidFill>
                          <a:latin typeface="Calibri" panose="020F0502020204030204" pitchFamily="34" charset="0"/>
                          <a:cs typeface="Calibri" panose="020F0502020204030204" pitchFamily="34" charset="0"/>
                        </a:rPr>
                        <a:t>that</a:t>
                      </a:r>
                      <a:r>
                        <a:rPr lang="en-GB" sz="1000" spc="75" dirty="0">
                          <a:solidFill>
                            <a:schemeClr val="accent6"/>
                          </a:solidFill>
                          <a:latin typeface="Calibri" panose="020F0502020204030204" pitchFamily="34" charset="0"/>
                          <a:cs typeface="Calibri" panose="020F0502020204030204" pitchFamily="34" charset="0"/>
                        </a:rPr>
                        <a:t> </a:t>
                      </a:r>
                      <a:r>
                        <a:rPr lang="en-GB" sz="1000" spc="55" dirty="0">
                          <a:solidFill>
                            <a:schemeClr val="accent6"/>
                          </a:solidFill>
                          <a:latin typeface="Calibri" panose="020F0502020204030204" pitchFamily="34" charset="0"/>
                          <a:cs typeface="Calibri" panose="020F0502020204030204" pitchFamily="34" charset="0"/>
                        </a:rPr>
                        <a:t>will</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increase</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their</a:t>
                      </a:r>
                      <a:r>
                        <a:rPr lang="en-GB" sz="1000" spc="75" dirty="0">
                          <a:solidFill>
                            <a:schemeClr val="accent6"/>
                          </a:solidFill>
                          <a:latin typeface="Calibri" panose="020F0502020204030204" pitchFamily="34" charset="0"/>
                          <a:cs typeface="Calibri" panose="020F0502020204030204" pitchFamily="34" charset="0"/>
                        </a:rPr>
                        <a:t> </a:t>
                      </a:r>
                      <a:r>
                        <a:rPr lang="en-GB" sz="1000" spc="50" dirty="0">
                          <a:solidFill>
                            <a:schemeClr val="accent6"/>
                          </a:solidFill>
                          <a:latin typeface="Calibri" panose="020F0502020204030204" pitchFamily="34" charset="0"/>
                          <a:cs typeface="Calibri" panose="020F0502020204030204" pitchFamily="34" charset="0"/>
                        </a:rPr>
                        <a:t>core</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skills</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and</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understanding</a:t>
                      </a:r>
                      <a:r>
                        <a:rPr lang="en-GB" sz="1000" spc="75" dirty="0">
                          <a:solidFill>
                            <a:schemeClr val="accent6"/>
                          </a:solidFill>
                          <a:latin typeface="Calibri" panose="020F0502020204030204" pitchFamily="34" charset="0"/>
                          <a:cs typeface="Calibri" panose="020F0502020204030204" pitchFamily="34" charset="0"/>
                        </a:rPr>
                        <a:t> </a:t>
                      </a:r>
                      <a:r>
                        <a:rPr lang="en-GB" sz="1000" spc="55" dirty="0">
                          <a:solidFill>
                            <a:schemeClr val="accent6"/>
                          </a:solidFill>
                          <a:latin typeface="Calibri" panose="020F0502020204030204" pitchFamily="34" charset="0"/>
                          <a:cs typeface="Calibri" panose="020F0502020204030204" pitchFamily="34" charset="0"/>
                        </a:rPr>
                        <a:t>of</a:t>
                      </a:r>
                      <a:r>
                        <a:rPr lang="en-GB" sz="1000" spc="75" dirty="0">
                          <a:solidFill>
                            <a:schemeClr val="accent6"/>
                          </a:solidFill>
                          <a:latin typeface="Calibri" panose="020F0502020204030204" pitchFamily="34" charset="0"/>
                          <a:cs typeface="Calibri" panose="020F0502020204030204" pitchFamily="34" charset="0"/>
                        </a:rPr>
                        <a:t> </a:t>
                      </a:r>
                      <a:r>
                        <a:rPr lang="en-GB" sz="1000" spc="55" dirty="0">
                          <a:solidFill>
                            <a:schemeClr val="accent6"/>
                          </a:solidFill>
                          <a:latin typeface="Calibri" panose="020F0502020204030204" pitchFamily="34" charset="0"/>
                          <a:cs typeface="Calibri" panose="020F0502020204030204" pitchFamily="34" charset="0"/>
                        </a:rPr>
                        <a:t>quality</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improvement</a:t>
                      </a:r>
                      <a:r>
                        <a:rPr lang="en-GB" sz="1000" spc="75" dirty="0">
                          <a:solidFill>
                            <a:schemeClr val="accent6"/>
                          </a:solidFill>
                          <a:latin typeface="Calibri" panose="020F0502020204030204" pitchFamily="34" charset="0"/>
                          <a:cs typeface="Calibri" panose="020F0502020204030204" pitchFamily="34" charset="0"/>
                        </a:rPr>
                        <a:t> </a:t>
                      </a:r>
                      <a:r>
                        <a:rPr lang="en-GB" sz="1000" spc="55" dirty="0">
                          <a:solidFill>
                            <a:schemeClr val="accent6"/>
                          </a:solidFill>
                          <a:latin typeface="Calibri" panose="020F0502020204030204" pitchFamily="34" charset="0"/>
                          <a:cs typeface="Calibri" panose="020F0502020204030204" pitchFamily="34" charset="0"/>
                        </a:rPr>
                        <a:t>tools</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and</a:t>
                      </a:r>
                      <a:r>
                        <a:rPr lang="en-GB" sz="1000" spc="75"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techniques </a:t>
                      </a:r>
                      <a:r>
                        <a:rPr lang="en-GB" sz="1000" dirty="0">
                          <a:solidFill>
                            <a:schemeClr val="accent6"/>
                          </a:solidFill>
                          <a:latin typeface="Calibri" panose="020F0502020204030204" pitchFamily="34" charset="0"/>
                          <a:cs typeface="Calibri" panose="020F0502020204030204" pitchFamily="34" charset="0"/>
                        </a:rPr>
                        <a:t>and</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managing</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change.</a:t>
                      </a:r>
                      <a:r>
                        <a:rPr lang="en-GB" sz="1000" spc="125" dirty="0">
                          <a:solidFill>
                            <a:schemeClr val="accent6"/>
                          </a:solidFill>
                          <a:latin typeface="Calibri" panose="020F0502020204030204" pitchFamily="34" charset="0"/>
                          <a:cs typeface="Calibri" panose="020F0502020204030204" pitchFamily="34" charset="0"/>
                        </a:rPr>
                        <a:t> </a:t>
                      </a:r>
                    </a:p>
                    <a:p>
                      <a:pPr lvl="0" algn="ctr">
                        <a:lnSpc>
                          <a:spcPct val="100000"/>
                        </a:lnSpc>
                        <a:spcBef>
                          <a:spcPts val="0"/>
                        </a:spcBef>
                        <a:spcAft>
                          <a:spcPts val="0"/>
                        </a:spcAft>
                        <a:buNone/>
                      </a:pPr>
                      <a:endParaRPr lang="en-GB" sz="1000" spc="125" dirty="0">
                        <a:solidFill>
                          <a:schemeClr val="accent6"/>
                        </a:solidFill>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dirty="0">
                          <a:solidFill>
                            <a:schemeClr val="accent6"/>
                          </a:solidFill>
                          <a:latin typeface="Calibri" panose="020F0502020204030204" pitchFamily="34" charset="0"/>
                          <a:cs typeface="Calibri" panose="020F0502020204030204" pitchFamily="34" charset="0"/>
                        </a:rPr>
                        <a:t>The</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offer</a:t>
                      </a:r>
                      <a:r>
                        <a:rPr lang="en-GB" sz="1000" spc="125" dirty="0">
                          <a:solidFill>
                            <a:schemeClr val="accent6"/>
                          </a:solidFill>
                          <a:latin typeface="Calibri" panose="020F0502020204030204" pitchFamily="34" charset="0"/>
                          <a:cs typeface="Calibri" panose="020F0502020204030204" pitchFamily="34" charset="0"/>
                        </a:rPr>
                        <a:t> </a:t>
                      </a:r>
                      <a:r>
                        <a:rPr lang="en-GB" sz="1000" spc="50" dirty="0">
                          <a:solidFill>
                            <a:schemeClr val="accent6"/>
                          </a:solidFill>
                          <a:latin typeface="Calibri" panose="020F0502020204030204" pitchFamily="34" charset="0"/>
                          <a:cs typeface="Calibri" panose="020F0502020204030204" pitchFamily="34" charset="0"/>
                        </a:rPr>
                        <a:t>includes</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short-term</a:t>
                      </a:r>
                      <a:r>
                        <a:rPr lang="en-GB" sz="1000" spc="12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(over</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two</a:t>
                      </a:r>
                      <a:r>
                        <a:rPr lang="en-GB" sz="1000" spc="125" dirty="0">
                          <a:solidFill>
                            <a:schemeClr val="accent6"/>
                          </a:solidFill>
                          <a:latin typeface="Calibri" panose="020F0502020204030204" pitchFamily="34" charset="0"/>
                          <a:cs typeface="Calibri" panose="020F0502020204030204" pitchFamily="34" charset="0"/>
                        </a:rPr>
                        <a:t> </a:t>
                      </a:r>
                      <a:r>
                        <a:rPr lang="en-GB" sz="1000" spc="70" dirty="0">
                          <a:solidFill>
                            <a:schemeClr val="accent6"/>
                          </a:solidFill>
                          <a:latin typeface="Calibri" panose="020F0502020204030204" pitchFamily="34" charset="0"/>
                          <a:cs typeface="Calibri" panose="020F0502020204030204" pitchFamily="34" charset="0"/>
                        </a:rPr>
                        <a:t>to</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three</a:t>
                      </a:r>
                      <a:r>
                        <a:rPr lang="en-GB" sz="1000" spc="12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sessions)</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and</a:t>
                      </a:r>
                      <a:r>
                        <a:rPr lang="en-GB" sz="1000" spc="12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longer-term</a:t>
                      </a:r>
                      <a:r>
                        <a:rPr lang="en-GB" sz="1000" spc="120"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(up</a:t>
                      </a:r>
                      <a:r>
                        <a:rPr lang="en-GB" sz="1000" spc="125" dirty="0">
                          <a:solidFill>
                            <a:schemeClr val="accent6"/>
                          </a:solidFill>
                          <a:latin typeface="Calibri" panose="020F0502020204030204" pitchFamily="34" charset="0"/>
                          <a:cs typeface="Calibri" panose="020F0502020204030204" pitchFamily="34" charset="0"/>
                        </a:rPr>
                        <a:t> </a:t>
                      </a:r>
                      <a:r>
                        <a:rPr lang="en-GB" sz="1000" spc="70" dirty="0">
                          <a:solidFill>
                            <a:schemeClr val="accent6"/>
                          </a:solidFill>
                          <a:latin typeface="Calibri" panose="020F0502020204030204" pitchFamily="34" charset="0"/>
                          <a:cs typeface="Calibri" panose="020F0502020204030204" pitchFamily="34" charset="0"/>
                        </a:rPr>
                        <a:t>to</a:t>
                      </a:r>
                      <a:r>
                        <a:rPr lang="en-GB" sz="1000" spc="120" dirty="0">
                          <a:solidFill>
                            <a:schemeClr val="accent6"/>
                          </a:solidFill>
                          <a:latin typeface="Calibri" panose="020F0502020204030204" pitchFamily="34" charset="0"/>
                          <a:cs typeface="Calibri" panose="020F0502020204030204" pitchFamily="34" charset="0"/>
                        </a:rPr>
                        <a:t> </a:t>
                      </a:r>
                      <a:r>
                        <a:rPr lang="en-GB" sz="1000" spc="60" dirty="0">
                          <a:solidFill>
                            <a:schemeClr val="accent6"/>
                          </a:solidFill>
                          <a:latin typeface="Calibri" panose="020F0502020204030204" pitchFamily="34" charset="0"/>
                          <a:cs typeface="Calibri" panose="020F0502020204030204" pitchFamily="34" charset="0"/>
                        </a:rPr>
                        <a:t>twelve</a:t>
                      </a:r>
                      <a:r>
                        <a:rPr lang="en-GB" sz="1000" spc="125" dirty="0">
                          <a:solidFill>
                            <a:schemeClr val="accent6"/>
                          </a:solidFill>
                          <a:latin typeface="Calibri" panose="020F0502020204030204" pitchFamily="34" charset="0"/>
                          <a:cs typeface="Calibri" panose="020F0502020204030204" pitchFamily="34" charset="0"/>
                        </a:rPr>
                        <a:t> </a:t>
                      </a:r>
                      <a:r>
                        <a:rPr lang="en-GB" sz="1000" dirty="0">
                          <a:solidFill>
                            <a:schemeClr val="accent6"/>
                          </a:solidFill>
                          <a:latin typeface="Calibri" panose="020F0502020204030204" pitchFamily="34" charset="0"/>
                          <a:cs typeface="Calibri" panose="020F0502020204030204" pitchFamily="34" charset="0"/>
                        </a:rPr>
                        <a:t>months)</a:t>
                      </a:r>
                      <a:r>
                        <a:rPr lang="en-GB" sz="1000" spc="120" dirty="0">
                          <a:solidFill>
                            <a:schemeClr val="accent6"/>
                          </a:solidFill>
                          <a:latin typeface="Calibri" panose="020F0502020204030204" pitchFamily="34" charset="0"/>
                          <a:cs typeface="Calibri" panose="020F0502020204030204" pitchFamily="34" charset="0"/>
                        </a:rPr>
                        <a:t> </a:t>
                      </a:r>
                      <a:r>
                        <a:rPr lang="en-GB" sz="1000" spc="-10" dirty="0">
                          <a:solidFill>
                            <a:schemeClr val="accent6"/>
                          </a:solidFill>
                          <a:latin typeface="Calibri" panose="020F0502020204030204" pitchFamily="34" charset="0"/>
                          <a:cs typeface="Calibri" panose="020F0502020204030204" pitchFamily="34" charset="0"/>
                        </a:rPr>
                        <a:t>development </a:t>
                      </a:r>
                      <a:r>
                        <a:rPr lang="en-GB" sz="1000" spc="10" dirty="0">
                          <a:solidFill>
                            <a:schemeClr val="accent6"/>
                          </a:solidFill>
                          <a:latin typeface="Calibri" panose="020F0502020204030204" pitchFamily="34" charset="0"/>
                          <a:cs typeface="Calibri" panose="020F0502020204030204" pitchFamily="34" charset="0"/>
                        </a:rPr>
                        <a:t>opportunities.</a:t>
                      </a:r>
                      <a:r>
                        <a:rPr lang="en-GB" sz="1000" spc="65" dirty="0">
                          <a:solidFill>
                            <a:schemeClr val="accent6"/>
                          </a:solidFill>
                          <a:latin typeface="Calibri" panose="020F0502020204030204" pitchFamily="34" charset="0"/>
                          <a:cs typeface="Calibri" panose="020F0502020204030204" pitchFamily="34" charset="0"/>
                        </a:rPr>
                        <a:t> </a:t>
                      </a:r>
                      <a:endParaRPr lang="en-GB" sz="1000" b="0" i="0" u="none" strike="noStrike" kern="1200" noProof="0" dirty="0">
                        <a:solidFill>
                          <a:schemeClr val="accent6"/>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u="none" strike="noStrike" kern="1200" noProof="0" dirty="0">
                        <a:solidFill>
                          <a:schemeClr val="accent6"/>
                        </a:solidFill>
                        <a:effectLst/>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u="none" strike="noStrike" kern="1200" noProof="0" dirty="0">
                          <a:solidFill>
                            <a:schemeClr val="accent6"/>
                          </a:solidFill>
                          <a:effectLst/>
                          <a:latin typeface="Calibri" panose="020F0502020204030204" pitchFamily="34" charset="0"/>
                          <a:cs typeface="Calibri" panose="020F0502020204030204" pitchFamily="34" charset="0"/>
                        </a:rPr>
                        <a:t>08/02/24 – 12:30-14:00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u="none" spc="160" dirty="0">
                          <a:solidFill>
                            <a:srgbClr val="CB6BE6"/>
                          </a:solidFill>
                          <a:uFill>
                            <a:solidFill>
                              <a:srgbClr val="CB6BE6"/>
                            </a:solidFill>
                          </a:uFill>
                          <a:latin typeface="Calibri"/>
                          <a:cs typeface="Calibri"/>
                          <a:hlinkClick r:id="rId9"/>
                        </a:rPr>
                        <a:t>Reliable</a:t>
                      </a:r>
                      <a:r>
                        <a:rPr lang="en-GB" sz="1000" b="1" u="none" spc="95" dirty="0">
                          <a:solidFill>
                            <a:srgbClr val="CB6BE6"/>
                          </a:solidFill>
                          <a:uFill>
                            <a:solidFill>
                              <a:srgbClr val="CB6BE6"/>
                            </a:solidFill>
                          </a:uFill>
                          <a:latin typeface="Calibri"/>
                          <a:cs typeface="Calibri"/>
                          <a:hlinkClick r:id="rId9"/>
                        </a:rPr>
                        <a:t> </a:t>
                      </a:r>
                      <a:r>
                        <a:rPr lang="en-GB" sz="1000" b="1" u="none" spc="210" dirty="0">
                          <a:solidFill>
                            <a:srgbClr val="CB6BE6"/>
                          </a:solidFill>
                          <a:uFill>
                            <a:solidFill>
                              <a:srgbClr val="CB6BE6"/>
                            </a:solidFill>
                          </a:uFill>
                          <a:latin typeface="Calibri"/>
                          <a:cs typeface="Calibri"/>
                          <a:hlinkClick r:id="rId9"/>
                        </a:rPr>
                        <a:t>design</a:t>
                      </a:r>
                      <a:r>
                        <a:rPr lang="en-GB" sz="1000" b="1" u="none" spc="95" dirty="0">
                          <a:solidFill>
                            <a:srgbClr val="CB6BE6"/>
                          </a:solidFill>
                          <a:uFill>
                            <a:solidFill>
                              <a:srgbClr val="CB6BE6"/>
                            </a:solidFill>
                          </a:uFill>
                          <a:latin typeface="Calibri"/>
                          <a:cs typeface="Calibri"/>
                          <a:hlinkClick r:id="rId9"/>
                        </a:rPr>
                        <a:t> </a:t>
                      </a:r>
                      <a:r>
                        <a:rPr lang="en-GB" sz="1000" b="1" u="none" spc="90" dirty="0">
                          <a:solidFill>
                            <a:srgbClr val="CB6BE6"/>
                          </a:solidFill>
                          <a:uFill>
                            <a:solidFill>
                              <a:srgbClr val="CB6BE6"/>
                            </a:solidFill>
                          </a:uFill>
                          <a:latin typeface="Calibri"/>
                          <a:cs typeface="Calibri"/>
                          <a:hlinkClick r:id="rId9"/>
                        </a:rPr>
                        <a:t>II</a:t>
                      </a:r>
                      <a:r>
                        <a:rPr lang="en-GB" sz="1000" b="1" u="none" spc="100" dirty="0">
                          <a:solidFill>
                            <a:srgbClr val="CB6BE6"/>
                          </a:solidFill>
                          <a:uFill>
                            <a:solidFill>
                              <a:srgbClr val="CB6BE6"/>
                            </a:solidFill>
                          </a:uFill>
                          <a:latin typeface="Calibri"/>
                          <a:cs typeface="Calibri"/>
                          <a:hlinkClick r:id="rId9"/>
                        </a:rPr>
                        <a:t> </a:t>
                      </a:r>
                      <a:r>
                        <a:rPr lang="en-GB" sz="1000" b="1" u="none" spc="114" dirty="0">
                          <a:solidFill>
                            <a:srgbClr val="CB6BE6"/>
                          </a:solidFill>
                          <a:uFill>
                            <a:solidFill>
                              <a:srgbClr val="CB6BE6"/>
                            </a:solidFill>
                          </a:uFill>
                          <a:latin typeface="Calibri"/>
                          <a:cs typeface="Calibri"/>
                          <a:hlinkClick r:id="rId9"/>
                        </a:rPr>
                        <a:t>-</a:t>
                      </a:r>
                      <a:r>
                        <a:rPr lang="en-GB" sz="1000" b="1" u="none" spc="95" dirty="0">
                          <a:solidFill>
                            <a:srgbClr val="CB6BE6"/>
                          </a:solidFill>
                          <a:uFill>
                            <a:solidFill>
                              <a:srgbClr val="CB6BE6"/>
                            </a:solidFill>
                          </a:uFill>
                          <a:latin typeface="Calibri"/>
                          <a:cs typeface="Calibri"/>
                          <a:hlinkClick r:id="rId9"/>
                        </a:rPr>
                        <a:t> </a:t>
                      </a:r>
                      <a:r>
                        <a:rPr lang="en-GB" sz="1000" b="1" u="none" spc="60" dirty="0">
                          <a:solidFill>
                            <a:srgbClr val="CB6BE6"/>
                          </a:solidFill>
                          <a:uFill>
                            <a:solidFill>
                              <a:srgbClr val="CB6BE6"/>
                            </a:solidFill>
                          </a:uFill>
                          <a:latin typeface="Calibri"/>
                          <a:cs typeface="Calibri"/>
                          <a:hlinkClick r:id="rId9"/>
                        </a:rPr>
                        <a:t>12.30</a:t>
                      </a:r>
                      <a:r>
                        <a:rPr lang="en-GB" sz="1000" b="1" u="none" spc="100" dirty="0">
                          <a:solidFill>
                            <a:srgbClr val="CB6BE6"/>
                          </a:solidFill>
                          <a:uFill>
                            <a:solidFill>
                              <a:srgbClr val="CB6BE6"/>
                            </a:solidFill>
                          </a:uFill>
                          <a:latin typeface="Calibri"/>
                          <a:cs typeface="Calibri"/>
                          <a:hlinkClick r:id="rId9"/>
                        </a:rPr>
                        <a:t> </a:t>
                      </a:r>
                      <a:r>
                        <a:rPr lang="en-GB" sz="1000" b="1" u="none" spc="114" dirty="0">
                          <a:solidFill>
                            <a:srgbClr val="CB6BE6"/>
                          </a:solidFill>
                          <a:uFill>
                            <a:solidFill>
                              <a:srgbClr val="CB6BE6"/>
                            </a:solidFill>
                          </a:uFill>
                          <a:latin typeface="Calibri"/>
                          <a:cs typeface="Calibri"/>
                          <a:hlinkClick r:id="rId9"/>
                        </a:rPr>
                        <a:t>-</a:t>
                      </a:r>
                      <a:r>
                        <a:rPr lang="en-GB" sz="1000" b="1" u="none" spc="95" dirty="0">
                          <a:solidFill>
                            <a:srgbClr val="CB6BE6"/>
                          </a:solidFill>
                          <a:uFill>
                            <a:solidFill>
                              <a:srgbClr val="CB6BE6"/>
                            </a:solidFill>
                          </a:uFill>
                          <a:latin typeface="Calibri"/>
                          <a:cs typeface="Calibri"/>
                          <a:hlinkClick r:id="rId9"/>
                        </a:rPr>
                        <a:t> </a:t>
                      </a:r>
                      <a:r>
                        <a:rPr lang="en-GB" sz="1000" b="1" u="none" spc="204" dirty="0">
                          <a:solidFill>
                            <a:srgbClr val="CB6BE6"/>
                          </a:solidFill>
                          <a:uFill>
                            <a:solidFill>
                              <a:srgbClr val="CB6BE6"/>
                            </a:solidFill>
                          </a:uFill>
                          <a:latin typeface="Calibri"/>
                          <a:cs typeface="Calibri"/>
                          <a:hlinkClick r:id="rId9"/>
                        </a:rPr>
                        <a:t>2pm</a:t>
                      </a:r>
                      <a:endParaRPr lang="en-GB" sz="1000" b="1" u="none" spc="204" dirty="0">
                        <a:solidFill>
                          <a:srgbClr val="CB6BE6"/>
                        </a:solidFill>
                        <a:uFill>
                          <a:solidFill>
                            <a:srgbClr val="CB6BE6"/>
                          </a:solidFill>
                        </a:u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u="none" spc="204" dirty="0">
                        <a:solidFill>
                          <a:srgbClr val="CB6BE6"/>
                        </a:solidFill>
                        <a:uFill>
                          <a:solidFill>
                            <a:srgbClr val="CB6BE6"/>
                          </a:solidFill>
                        </a:u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u="none" strike="noStrike" kern="1200" noProof="0" dirty="0">
                          <a:solidFill>
                            <a:schemeClr val="accent6"/>
                          </a:solidFill>
                          <a:effectLst/>
                          <a:latin typeface="Calibri" panose="020F0502020204030204" pitchFamily="34" charset="0"/>
                          <a:cs typeface="Calibri" panose="020F0502020204030204" pitchFamily="34" charset="0"/>
                        </a:rPr>
                        <a:t>28/02/24 – 12:30-14:00</a:t>
                      </a:r>
                      <a:endParaRPr lang="en-GB" sz="1000" b="1" u="none" spc="204" dirty="0">
                        <a:solidFill>
                          <a:srgbClr val="CB6BE6"/>
                        </a:solidFill>
                        <a:uFill>
                          <a:solidFill>
                            <a:srgbClr val="CB6BE6"/>
                          </a:solidFill>
                        </a:uFill>
                        <a:latin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u="none" spc="180" dirty="0">
                          <a:solidFill>
                            <a:srgbClr val="CB6BE6"/>
                          </a:solidFill>
                          <a:uFill>
                            <a:solidFill>
                              <a:srgbClr val="CB6BE6"/>
                            </a:solidFill>
                          </a:uFill>
                          <a:latin typeface="Calibri"/>
                          <a:cs typeface="Calibri"/>
                          <a:hlinkClick r:id="rId10"/>
                        </a:rPr>
                        <a:t>Matching</a:t>
                      </a:r>
                      <a:r>
                        <a:rPr lang="en-GB" sz="1000" b="1" u="none" spc="70" dirty="0">
                          <a:solidFill>
                            <a:srgbClr val="CB6BE6"/>
                          </a:solidFill>
                          <a:uFill>
                            <a:solidFill>
                              <a:srgbClr val="CB6BE6"/>
                            </a:solidFill>
                          </a:uFill>
                          <a:latin typeface="Times New Roman"/>
                          <a:cs typeface="Times New Roman"/>
                          <a:hlinkClick r:id="rId10"/>
                        </a:rPr>
                        <a:t> </a:t>
                      </a:r>
                      <a:r>
                        <a:rPr lang="en-GB" sz="1000" b="1" u="none" spc="185" dirty="0">
                          <a:solidFill>
                            <a:srgbClr val="CB6BE6"/>
                          </a:solidFill>
                          <a:uFill>
                            <a:solidFill>
                              <a:srgbClr val="CB6BE6"/>
                            </a:solidFill>
                          </a:uFill>
                          <a:latin typeface="Calibri"/>
                          <a:cs typeface="Calibri"/>
                          <a:hlinkClick r:id="rId10"/>
                        </a:rPr>
                        <a:t>Workforce</a:t>
                      </a:r>
                      <a:r>
                        <a:rPr lang="en-GB" sz="1000" b="1" u="none" spc="95" dirty="0">
                          <a:solidFill>
                            <a:srgbClr val="CB6BE6"/>
                          </a:solidFill>
                          <a:uFill>
                            <a:solidFill>
                              <a:srgbClr val="CB6BE6"/>
                            </a:solidFill>
                          </a:uFill>
                          <a:latin typeface="Calibri"/>
                          <a:cs typeface="Calibri"/>
                          <a:hlinkClick r:id="rId10"/>
                        </a:rPr>
                        <a:t> </a:t>
                      </a:r>
                      <a:r>
                        <a:rPr lang="en-GB" sz="1000" b="1" u="none" spc="235" dirty="0">
                          <a:solidFill>
                            <a:srgbClr val="CB6BE6"/>
                          </a:solidFill>
                          <a:uFill>
                            <a:solidFill>
                              <a:srgbClr val="CB6BE6"/>
                            </a:solidFill>
                          </a:uFill>
                          <a:latin typeface="Calibri"/>
                          <a:cs typeface="Calibri"/>
                          <a:hlinkClick r:id="rId10"/>
                        </a:rPr>
                        <a:t>Demand</a:t>
                      </a:r>
                      <a:r>
                        <a:rPr lang="en-GB" sz="1000" b="1" u="none" spc="95" dirty="0">
                          <a:solidFill>
                            <a:srgbClr val="CB6BE6"/>
                          </a:solidFill>
                          <a:uFill>
                            <a:solidFill>
                              <a:srgbClr val="CB6BE6"/>
                            </a:solidFill>
                          </a:uFill>
                          <a:latin typeface="Calibri"/>
                          <a:cs typeface="Calibri"/>
                          <a:hlinkClick r:id="rId10"/>
                        </a:rPr>
                        <a:t> </a:t>
                      </a:r>
                      <a:r>
                        <a:rPr lang="en-GB" sz="1000" b="1" u="none" spc="55" dirty="0">
                          <a:solidFill>
                            <a:srgbClr val="CB6BE6"/>
                          </a:solidFill>
                          <a:uFill>
                            <a:solidFill>
                              <a:srgbClr val="CB6BE6"/>
                            </a:solidFill>
                          </a:uFill>
                          <a:latin typeface="Calibri"/>
                          <a:cs typeface="Calibri"/>
                          <a:hlinkClick r:id="rId10"/>
                        </a:rPr>
                        <a:t>12.30</a:t>
                      </a:r>
                      <a:r>
                        <a:rPr lang="en-GB" sz="1000" b="1" u="none" spc="95" dirty="0">
                          <a:solidFill>
                            <a:srgbClr val="CB6BE6"/>
                          </a:solidFill>
                          <a:uFill>
                            <a:solidFill>
                              <a:srgbClr val="CB6BE6"/>
                            </a:solidFill>
                          </a:uFill>
                          <a:latin typeface="Calibri"/>
                          <a:cs typeface="Calibri"/>
                          <a:hlinkClick r:id="rId10"/>
                        </a:rPr>
                        <a:t> </a:t>
                      </a:r>
                      <a:r>
                        <a:rPr lang="en-GB" sz="1000" b="1" u="none" spc="55" dirty="0">
                          <a:solidFill>
                            <a:srgbClr val="CB6BE6"/>
                          </a:solidFill>
                          <a:uFill>
                            <a:solidFill>
                              <a:srgbClr val="CB6BE6"/>
                            </a:solidFill>
                          </a:uFill>
                          <a:latin typeface="Calibri"/>
                          <a:cs typeface="Calibri"/>
                          <a:hlinkClick r:id="rId10"/>
                        </a:rPr>
                        <a:t>-</a:t>
                      </a:r>
                      <a:r>
                        <a:rPr lang="en-GB" sz="1000" b="1" u="none" spc="55" dirty="0">
                          <a:solidFill>
                            <a:srgbClr val="CB6BE6"/>
                          </a:solidFill>
                          <a:latin typeface="Calibri"/>
                          <a:cs typeface="Calibri"/>
                        </a:rPr>
                        <a:t> </a:t>
                      </a:r>
                      <a:r>
                        <a:rPr lang="en-GB" sz="1000" b="1" u="none" spc="220" dirty="0">
                          <a:solidFill>
                            <a:srgbClr val="CB6BE6"/>
                          </a:solidFill>
                          <a:uFill>
                            <a:solidFill>
                              <a:srgbClr val="CB6BE6"/>
                            </a:solidFill>
                          </a:uFill>
                          <a:latin typeface="Calibri"/>
                          <a:cs typeface="Calibri"/>
                          <a:hlinkClick r:id="rId10"/>
                        </a:rPr>
                        <a:t>2pm</a:t>
                      </a:r>
                      <a:r>
                        <a:rPr lang="en-GB" sz="1000" b="1" u="none" spc="90" dirty="0">
                          <a:solidFill>
                            <a:srgbClr val="CB6BE6"/>
                          </a:solidFill>
                          <a:uFill>
                            <a:solidFill>
                              <a:srgbClr val="CB6BE6"/>
                            </a:solidFill>
                          </a:uFill>
                          <a:latin typeface="Calibri"/>
                          <a:cs typeface="Calibri"/>
                          <a:hlinkClick r:id="rId10"/>
                        </a:rPr>
                        <a:t> </a:t>
                      </a:r>
                      <a:r>
                        <a:rPr lang="en-GB" sz="1000" b="1" u="none" spc="175" dirty="0">
                          <a:solidFill>
                            <a:srgbClr val="CB6BE6"/>
                          </a:solidFill>
                          <a:uFill>
                            <a:solidFill>
                              <a:srgbClr val="CB6BE6"/>
                            </a:solidFill>
                          </a:uFill>
                          <a:latin typeface="Calibri"/>
                          <a:cs typeface="Calibri"/>
                          <a:hlinkClick r:id="rId10"/>
                        </a:rPr>
                        <a:t>click</a:t>
                      </a:r>
                      <a:r>
                        <a:rPr lang="en-GB" sz="1000" b="1" u="none" spc="95" dirty="0">
                          <a:solidFill>
                            <a:srgbClr val="CB6BE6"/>
                          </a:solidFill>
                          <a:uFill>
                            <a:solidFill>
                              <a:srgbClr val="CB6BE6"/>
                            </a:solidFill>
                          </a:uFill>
                          <a:latin typeface="Calibri"/>
                          <a:cs typeface="Calibri"/>
                          <a:hlinkClick r:id="rId10"/>
                        </a:rPr>
                        <a:t> </a:t>
                      </a:r>
                      <a:r>
                        <a:rPr lang="en-GB" sz="1000" b="1" u="none" spc="150" dirty="0">
                          <a:solidFill>
                            <a:srgbClr val="CB6BE6"/>
                          </a:solidFill>
                          <a:uFill>
                            <a:solidFill>
                              <a:srgbClr val="CB6BE6"/>
                            </a:solidFill>
                          </a:uFill>
                          <a:latin typeface="Calibri"/>
                          <a:cs typeface="Calibri"/>
                          <a:hlinkClick r:id="rId10"/>
                        </a:rPr>
                        <a:t>here </a:t>
                      </a:r>
                      <a:endParaRPr lang="en-GB" sz="1000" b="1" u="none" dirty="0">
                        <a:latin typeface="Calibri"/>
                        <a:cs typeface="Calibri"/>
                      </a:endParaRPr>
                    </a:p>
                    <a:p>
                      <a:pPr lvl="0" algn="l">
                        <a:lnSpc>
                          <a:spcPct val="100000"/>
                        </a:lnSpc>
                        <a:spcBef>
                          <a:spcPts val="0"/>
                        </a:spcBef>
                        <a:spcAft>
                          <a:spcPts val="0"/>
                        </a:spcAft>
                        <a:buNone/>
                      </a:pPr>
                      <a:endParaRPr lang="en-GB" sz="1000" b="0" i="0" u="none" strike="noStrike" kern="1200" noProof="0" dirty="0">
                        <a:solidFill>
                          <a:schemeClr val="accent6"/>
                        </a:solidFill>
                        <a:effectLst/>
                        <a:latin typeface="Calibri" panose="020F0502020204030204" pitchFamily="34" charset="0"/>
                        <a:cs typeface="Calibri" panose="020F0502020204030204" pitchFamily="34" charset="0"/>
                      </a:endParaRPr>
                    </a:p>
                  </a:txBody>
                  <a:tcPr marL="2650" marR="2650" marT="2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074368"/>
                  </a:ext>
                </a:extLst>
              </a:tr>
            </a:tbl>
          </a:graphicData>
        </a:graphic>
      </p:graphicFrame>
      <p:pic>
        <p:nvPicPr>
          <p:cNvPr id="45" name="Picture 44" descr="A blue and white logo&#10;&#10;Description automatically generated">
            <a:extLst>
              <a:ext uri="{FF2B5EF4-FFF2-40B4-BE49-F238E27FC236}">
                <a16:creationId xmlns:a16="http://schemas.microsoft.com/office/drawing/2014/main" id="{C2C0056D-DB10-8A3F-C57D-B6206C1A3339}"/>
              </a:ext>
            </a:extLst>
          </p:cNvPr>
          <p:cNvPicPr>
            <a:picLocks noChangeAspect="1"/>
          </p:cNvPicPr>
          <p:nvPr/>
        </p:nvPicPr>
        <p:blipFill>
          <a:blip r:embed="rId11"/>
          <a:stretch>
            <a:fillRect/>
          </a:stretch>
        </p:blipFill>
        <p:spPr>
          <a:xfrm>
            <a:off x="11541476" y="388205"/>
            <a:ext cx="542561" cy="405695"/>
          </a:xfrm>
          <a:prstGeom prst="rect">
            <a:avLst/>
          </a:prstGeom>
        </p:spPr>
      </p:pic>
    </p:spTree>
    <p:extLst>
      <p:ext uri="{BB962C8B-B14F-4D97-AF65-F5344CB8AC3E}">
        <p14:creationId xmlns:p14="http://schemas.microsoft.com/office/powerpoint/2010/main" val="66035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18586" y="64559"/>
            <a:ext cx="11404154" cy="865186"/>
          </a:xfrm>
        </p:spPr>
        <p:txBody>
          <a:bodyPr/>
          <a:lstStyle/>
          <a:p>
            <a:r>
              <a:rPr lang="en-GB" dirty="0"/>
              <a:t>Modern General Practice</a:t>
            </a:r>
            <a:endParaRPr lang="en-GB" spc="-40" dirty="0"/>
          </a:p>
        </p:txBody>
      </p:sp>
      <p:graphicFrame>
        <p:nvGraphicFramePr>
          <p:cNvPr id="8" name="Table 7">
            <a:extLst>
              <a:ext uri="{FF2B5EF4-FFF2-40B4-BE49-F238E27FC236}">
                <a16:creationId xmlns:a16="http://schemas.microsoft.com/office/drawing/2014/main" id="{3B50A5F3-DCD7-EABB-9703-D6C21AC14DB4}"/>
              </a:ext>
            </a:extLst>
          </p:cNvPr>
          <p:cNvGraphicFramePr>
            <a:graphicFrameLocks noGrp="1"/>
          </p:cNvGraphicFramePr>
          <p:nvPr>
            <p:extLst>
              <p:ext uri="{D42A27DB-BD31-4B8C-83A1-F6EECF244321}">
                <p14:modId xmlns:p14="http://schemas.microsoft.com/office/powerpoint/2010/main" val="3483059501"/>
              </p:ext>
            </p:extLst>
          </p:nvPr>
        </p:nvGraphicFramePr>
        <p:xfrm>
          <a:off x="73111" y="1133475"/>
          <a:ext cx="11856618" cy="4842609"/>
        </p:xfrm>
        <a:graphic>
          <a:graphicData uri="http://schemas.openxmlformats.org/drawingml/2006/table">
            <a:tbl>
              <a:tblPr/>
              <a:tblGrid>
                <a:gridCol w="2725822">
                  <a:extLst>
                    <a:ext uri="{9D8B030D-6E8A-4147-A177-3AD203B41FA5}">
                      <a16:colId xmlns:a16="http://schemas.microsoft.com/office/drawing/2014/main" val="3493071307"/>
                    </a:ext>
                  </a:extLst>
                </a:gridCol>
                <a:gridCol w="4305734">
                  <a:extLst>
                    <a:ext uri="{9D8B030D-6E8A-4147-A177-3AD203B41FA5}">
                      <a16:colId xmlns:a16="http://schemas.microsoft.com/office/drawing/2014/main" val="60543373"/>
                    </a:ext>
                  </a:extLst>
                </a:gridCol>
                <a:gridCol w="2412531">
                  <a:extLst>
                    <a:ext uri="{9D8B030D-6E8A-4147-A177-3AD203B41FA5}">
                      <a16:colId xmlns:a16="http://schemas.microsoft.com/office/drawing/2014/main" val="1270631746"/>
                    </a:ext>
                  </a:extLst>
                </a:gridCol>
                <a:gridCol w="2412531">
                  <a:extLst>
                    <a:ext uri="{9D8B030D-6E8A-4147-A177-3AD203B41FA5}">
                      <a16:colId xmlns:a16="http://schemas.microsoft.com/office/drawing/2014/main" val="561048696"/>
                    </a:ext>
                  </a:extLst>
                </a:gridCol>
              </a:tblGrid>
              <a:tr h="230692">
                <a:tc>
                  <a:txBody>
                    <a:bodyPr/>
                    <a:lstStyle/>
                    <a:p>
                      <a:pPr algn="ctr" fontAlgn="ctr"/>
                      <a:r>
                        <a:rPr lang="en-GB" sz="1000" b="1" i="0" u="none" strike="noStrike" dirty="0">
                          <a:solidFill>
                            <a:srgbClr val="FFFFFF"/>
                          </a:solidFill>
                          <a:effectLst/>
                          <a:latin typeface="Calibri"/>
                        </a:rPr>
                        <a:t>Topic</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dirty="0">
                          <a:solidFill>
                            <a:srgbClr val="FFFFFF"/>
                          </a:solidFill>
                          <a:effectLst/>
                          <a:latin typeface="Calibri"/>
                        </a:rPr>
                        <a:t>Description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gridSpan="2">
                  <a:txBody>
                    <a:bodyPr/>
                    <a:lstStyle/>
                    <a:p>
                      <a:pPr algn="ctr" fontAlgn="ctr"/>
                      <a:r>
                        <a:rPr lang="en-GB" sz="1000" b="1" i="0" u="none" strike="noStrike" dirty="0">
                          <a:solidFill>
                            <a:srgbClr val="FFFFFF"/>
                          </a:solidFill>
                          <a:effectLst/>
                          <a:latin typeface="Calibri"/>
                        </a:rPr>
                        <a:t>Date and Registration Links</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hMerge="1">
                  <a:txBody>
                    <a:bodyPr/>
                    <a:lstStyle/>
                    <a:p>
                      <a:pPr algn="ctr" fontAlgn="ctr"/>
                      <a:endParaRPr lang="en-GB" sz="1000" b="1" i="0" u="none" strike="noStrike" dirty="0">
                        <a:solidFill>
                          <a:srgbClr val="FFFFFF"/>
                        </a:solidFill>
                        <a:effectLst/>
                        <a:latin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691228060"/>
                  </a:ext>
                </a:extLst>
              </a:tr>
              <a:tr h="1131383">
                <a:tc>
                  <a:txBody>
                    <a:bodyPr/>
                    <a:lstStyle/>
                    <a:p>
                      <a:pPr algn="ctr" fontAlgn="ctr"/>
                      <a:r>
                        <a:rPr lang="en-GB" sz="1100" b="1" i="0" u="none" strike="noStrike" dirty="0">
                          <a:solidFill>
                            <a:schemeClr val="accent6"/>
                          </a:solidFill>
                          <a:effectLst/>
                          <a:latin typeface="Calibri"/>
                          <a:cs typeface="Calibri"/>
                        </a:rPr>
                        <a:t>Cloud Based Telephony (CBT)</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000" b="1" kern="1200" dirty="0">
                          <a:solidFill>
                            <a:schemeClr val="accent6"/>
                          </a:solidFill>
                          <a:effectLst/>
                          <a:latin typeface="Calibri" panose="020F0502020204030204" pitchFamily="34" charset="0"/>
                          <a:ea typeface="+mn-ea"/>
                          <a:cs typeface="Calibri" panose="020F0502020204030204" pitchFamily="34" charset="0"/>
                        </a:rPr>
                        <a:t>Want to get more from your digital phone systems?  Join an event run by the Primary Care Improvement Community (PCIC)</a:t>
                      </a:r>
                      <a:r>
                        <a:rPr lang="en-GB" sz="1000" kern="1200" dirty="0">
                          <a:solidFill>
                            <a:schemeClr val="accent6"/>
                          </a:solidFill>
                          <a:effectLst/>
                          <a:latin typeface="Calibri" panose="020F0502020204030204" pitchFamily="34" charset="0"/>
                          <a:ea typeface="+mn-ea"/>
                          <a:cs typeface="Calibri" panose="020F0502020204030204" pitchFamily="34" charset="0"/>
                        </a:rPr>
                        <a:t> </a:t>
                      </a:r>
                    </a:p>
                    <a:p>
                      <a:pPr algn="ctr"/>
                      <a:r>
                        <a:rPr lang="en-GB" sz="1000" kern="1200" dirty="0">
                          <a:solidFill>
                            <a:schemeClr val="accent6"/>
                          </a:solidFill>
                          <a:effectLst/>
                          <a:latin typeface="Calibri" panose="020F0502020204030204" pitchFamily="34" charset="0"/>
                          <a:ea typeface="+mn-ea"/>
                          <a:cs typeface="Calibri" panose="020F0502020204030204" pitchFamily="34" charset="0"/>
                        </a:rPr>
                        <a:t>If you want to understand how to get more from your current or soon-to-have digital phone system, practice managers, GPs and  colleagues are invited to a practical, problem-solving session with a panel of "experts-by-experience".   </a:t>
                      </a:r>
                    </a:p>
                    <a:p>
                      <a:pPr algn="ctr"/>
                      <a:r>
                        <a:rPr lang="en-GB" sz="1000" kern="1200" dirty="0">
                          <a:solidFill>
                            <a:schemeClr val="accent6"/>
                          </a:solidFill>
                          <a:effectLst/>
                          <a:latin typeface="Calibri" panose="020F0502020204030204" pitchFamily="34" charset="0"/>
                          <a:ea typeface="+mn-ea"/>
                          <a:cs typeface="Calibri" panose="020F0502020204030204" pitchFamily="34" charset="0"/>
                        </a:rPr>
                        <a:t> </a:t>
                      </a:r>
                    </a:p>
                    <a:p>
                      <a:pPr algn="ctr"/>
                      <a:r>
                        <a:rPr lang="en-GB" sz="1000" kern="1200" dirty="0">
                          <a:solidFill>
                            <a:schemeClr val="accent6"/>
                          </a:solidFill>
                          <a:effectLst/>
                          <a:latin typeface="Calibri" panose="020F0502020204030204" pitchFamily="34" charset="0"/>
                          <a:ea typeface="+mn-ea"/>
                          <a:cs typeface="Calibri" panose="020F0502020204030204" pitchFamily="34" charset="0"/>
                        </a:rPr>
                        <a:t>They'll describe how they’ve improved telephony processes, delivered better patient experience and eased practice pressures. They'll also answer questions from the audience.  </a:t>
                      </a:r>
                    </a:p>
                    <a:p>
                      <a:pPr algn="ctr" fontAlgn="ctr"/>
                      <a:endParaRPr lang="en-GB" sz="1000" b="1" i="0" u="none" strike="noStrike" dirty="0">
                        <a:solidFill>
                          <a:srgbClr val="000000"/>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Calibri" panose="020F0502020204030204" pitchFamily="34" charset="0"/>
                          <a:ea typeface="+mn-ea"/>
                          <a:cs typeface="Calibri" panose="020F0502020204030204" pitchFamily="34" charset="0"/>
                        </a:rPr>
                        <a:t>06/02/24 – 12:30-13:45</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Calibri" panose="020F0502020204030204" pitchFamily="34" charset="0"/>
                          <a:ea typeface="+mn-ea"/>
                          <a:cs typeface="Calibri" panose="020F0502020204030204" pitchFamily="34" charset="0"/>
                        </a:rPr>
                        <a:t>Please register for the event here: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sng" kern="1200" dirty="0">
                          <a:solidFill>
                            <a:schemeClr val="tx1"/>
                          </a:solidFill>
                          <a:effectLst/>
                          <a:latin typeface="Calibri" panose="020F0502020204030204" pitchFamily="34" charset="0"/>
                          <a:ea typeface="+mn-ea"/>
                          <a:cs typeface="Calibri" panose="020F0502020204030204" pitchFamily="34" charset="0"/>
                          <a:hlinkClick r:id="rId3"/>
                        </a:rPr>
                        <a:t>Microsoft Virtual Events Powered by Teams</a:t>
                      </a:r>
                      <a:endParaRPr lang="en-GB" sz="1000" kern="1200" dirty="0">
                        <a:solidFill>
                          <a:schemeClr val="tx1"/>
                        </a:solidFill>
                        <a:effectLst/>
                        <a:latin typeface="Calibri" panose="020F0502020204030204" pitchFamily="34" charset="0"/>
                        <a:ea typeface="+mn-ea"/>
                        <a:cs typeface="Calibri" panose="020F0502020204030204" pitchFamily="34" charset="0"/>
                      </a:endParaRPr>
                    </a:p>
                    <a:p>
                      <a:pPr lvl="0" algn="ctr">
                        <a:lnSpc>
                          <a:spcPct val="100000"/>
                        </a:lnSpc>
                        <a:spcBef>
                          <a:spcPts val="0"/>
                        </a:spcBef>
                        <a:spcAft>
                          <a:spcPts val="0"/>
                        </a:spcAft>
                        <a:buNone/>
                      </a:pPr>
                      <a:endParaRPr lang="en-US" sz="1000" dirty="0">
                        <a:solidFill>
                          <a:schemeClr val="accent6"/>
                        </a:solidFill>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000" b="0" i="0" u="none" strike="noStrike" dirty="0">
                        <a:solidFill>
                          <a:schemeClr val="tx1"/>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3640428"/>
                  </a:ext>
                </a:extLst>
              </a:tr>
              <a:tr h="1657350">
                <a:tc>
                  <a:txBody>
                    <a:bodyPr/>
                    <a:lstStyle/>
                    <a:p>
                      <a:pPr lvl="0" algn="ctr">
                        <a:lnSpc>
                          <a:spcPct val="100000"/>
                        </a:lnSpc>
                        <a:spcBef>
                          <a:spcPts val="0"/>
                        </a:spcBef>
                        <a:spcAft>
                          <a:spcPts val="0"/>
                        </a:spcAft>
                        <a:buNone/>
                      </a:pPr>
                      <a:endParaRPr lang="en-GB" sz="1100" b="1" i="0" u="none" strike="noStrike" noProof="0" dirty="0">
                        <a:solidFill>
                          <a:schemeClr val="accent6"/>
                        </a:solidFill>
                        <a:effectLst/>
                        <a:latin typeface="Calibri"/>
                        <a:cs typeface="Calibri"/>
                      </a:endParaRPr>
                    </a:p>
                    <a:p>
                      <a:pPr lvl="0" algn="ctr">
                        <a:lnSpc>
                          <a:spcPct val="100000"/>
                        </a:lnSpc>
                        <a:spcBef>
                          <a:spcPts val="0"/>
                        </a:spcBef>
                        <a:spcAft>
                          <a:spcPts val="0"/>
                        </a:spcAft>
                        <a:buNone/>
                      </a:pPr>
                      <a:r>
                        <a:rPr lang="en-GB" sz="1100" b="1" i="0" u="none" strike="noStrike" noProof="0" dirty="0">
                          <a:solidFill>
                            <a:schemeClr val="accent6"/>
                          </a:solidFill>
                          <a:effectLst/>
                          <a:latin typeface="Calibri"/>
                          <a:cs typeface="Calibri"/>
                        </a:rPr>
                        <a:t>Safe, Reliable Processes I &amp; II</a:t>
                      </a:r>
                      <a:endParaRPr lang="en-US" sz="110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Safe, reliable processes (reliable design) is focused on how we design reliable processes that lead to consistently good and safe care delivery. </a:t>
                      </a:r>
                      <a:endParaRPr lang="en-US" sz="1000" dirty="0">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Webinar I will introduce the key concepts and principles behind reliable design and consider their relevance in and application to primary care, using examples taken from clinical practice. </a:t>
                      </a:r>
                      <a:endParaRPr lang="en-GB" sz="1000" dirty="0">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Webinar II will enable you to improve the safety and effectiveness of your primary care processes to 95% by using the SAFE approach. </a:t>
                      </a:r>
                      <a:endParaRPr lang="en-GB" sz="1000" dirty="0">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Participants should have attended session I.  </a:t>
                      </a:r>
                      <a:endParaRPr lang="en-GB"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endParaRPr lang="en-GB" sz="1000" dirty="0">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Session II: Thursday 8</a:t>
                      </a:r>
                      <a:r>
                        <a:rPr lang="en-GB" sz="1000" b="0" i="0" u="none" strike="noStrike" kern="1200" baseline="30000" noProof="0" dirty="0">
                          <a:solidFill>
                            <a:schemeClr val="tx1"/>
                          </a:solidFill>
                          <a:effectLst/>
                          <a:latin typeface="Calibri" panose="020F0502020204030204" pitchFamily="34" charset="0"/>
                          <a:cs typeface="Calibri" panose="020F0502020204030204" pitchFamily="34" charset="0"/>
                        </a:rPr>
                        <a:t>th</a:t>
                      </a:r>
                      <a:r>
                        <a:rPr lang="en-GB" sz="1000" b="0" i="0" u="none" strike="noStrike" kern="1200" noProof="0" dirty="0">
                          <a:solidFill>
                            <a:schemeClr val="tx1"/>
                          </a:solidFill>
                          <a:effectLst/>
                          <a:latin typeface="Calibri" panose="020F0502020204030204" pitchFamily="34" charset="0"/>
                          <a:cs typeface="Calibri" panose="020F0502020204030204" pitchFamily="34" charset="0"/>
                        </a:rPr>
                        <a:t> February 2024, </a:t>
                      </a:r>
                      <a:endParaRPr lang="en-GB" sz="1000" dirty="0">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12:30 – 14:00 </a:t>
                      </a:r>
                    </a:p>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(Session 1 was on 18/01/24)</a:t>
                      </a:r>
                    </a:p>
                    <a:p>
                      <a:pPr marL="0" marR="0" lvl="0" indent="0" algn="ctr">
                        <a:lnSpc>
                          <a:spcPct val="100000"/>
                        </a:lnSpc>
                        <a:spcBef>
                          <a:spcPts val="0"/>
                        </a:spcBef>
                        <a:spcAft>
                          <a:spcPts val="0"/>
                        </a:spcAft>
                        <a:buNone/>
                      </a:pPr>
                      <a:endParaRPr lang="en-GB" sz="1000" b="0" i="0" u="none" strike="noStrike" kern="1200" noProof="0" dirty="0">
                        <a:solidFill>
                          <a:schemeClr val="tx1"/>
                        </a:solidFill>
                        <a:effectLst/>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Click to watch the video clip produced by Dr Jeremy Clark on: </a:t>
                      </a:r>
                      <a:r>
                        <a:rPr lang="en-GB" sz="1000" b="0" i="0" u="none" strike="noStrike" kern="1200" noProof="0" dirty="0">
                          <a:solidFill>
                            <a:schemeClr val="tx1"/>
                          </a:solidFill>
                          <a:effectLst/>
                          <a:latin typeface="Calibri" panose="020F0502020204030204" pitchFamily="34" charset="0"/>
                          <a:cs typeface="Calibri" panose="020F0502020204030204" pitchFamily="34" charset="0"/>
                          <a:hlinkClick r:id="rId4"/>
                        </a:rPr>
                        <a:t>Overview of Reliable Design I&amp;II</a:t>
                      </a:r>
                      <a:endParaRPr lang="en-GB"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hlinkClick r:id="rId5"/>
                        </a:rPr>
                        <a:t>Safe, Reliable Processes I &amp;II – Booking form</a:t>
                      </a:r>
                      <a:r>
                        <a:rPr lang="en-GB" sz="1000" b="0" i="1" u="none" strike="noStrike" kern="1200" noProof="0" dirty="0">
                          <a:solidFill>
                            <a:schemeClr val="tx1"/>
                          </a:solidFill>
                          <a:effectLst/>
                          <a:latin typeface="Calibri" panose="020F0502020204030204" pitchFamily="34" charset="0"/>
                          <a:cs typeface="Calibri" panose="020F0502020204030204" pitchFamily="34" charset="0"/>
                        </a:rPr>
                        <a:t> </a:t>
                      </a:r>
                      <a:endParaRPr lang="en-US"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0043345"/>
                  </a:ext>
                </a:extLst>
              </a:tr>
              <a:tr h="1427917">
                <a:tc>
                  <a:txBody>
                    <a:bodyPr/>
                    <a:lstStyle/>
                    <a:p>
                      <a:pPr algn="ctr" fontAlgn="ctr"/>
                      <a:r>
                        <a:rPr lang="en-GB" sz="1100" b="1" i="0" u="none" strike="noStrike" dirty="0">
                          <a:solidFill>
                            <a:schemeClr val="accent6"/>
                          </a:solidFill>
                          <a:effectLst/>
                          <a:latin typeface="Calibri"/>
                          <a:cs typeface="Calibri"/>
                        </a:rPr>
                        <a:t>Matching Workforce to Demand</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endParaRPr lang="en-GB" sz="1000" b="0" i="0" u="none" strike="noStrike" kern="1200" noProof="0" dirty="0">
                        <a:solidFill>
                          <a:schemeClr val="tx1"/>
                        </a:solidFill>
                        <a:effectLst/>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The webinar will explore using workforce redesign tools to help build workforce capacity to better match and meet patient needs and overall demand for services.  </a:t>
                      </a:r>
                      <a:endParaRPr lang="en-US" sz="1000" dirty="0">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rPr>
                        <a:t>The facilitators will share some workforce redesign principles, as well as invite attendees to share their experiences. They will also demonstrate tried and tested tools to help you and your practice develop and adapt ideas to work for you.</a:t>
                      </a:r>
                      <a:endParaRPr lang="en-GB" sz="1000" dirty="0">
                        <a:latin typeface="Calibri" panose="020F0502020204030204" pitchFamily="34" charset="0"/>
                        <a:cs typeface="Calibri" panose="020F0502020204030204" pitchFamily="34" charset="0"/>
                      </a:endParaRPr>
                    </a:p>
                  </a:txBody>
                  <a:tcPr marL="2650" marR="2650" marT="2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a:cs typeface="Calibri"/>
                        </a:rPr>
                        <a:t>Wednesday </a:t>
                      </a:r>
                      <a:endParaRPr lang="en-US" sz="1000" dirty="0">
                        <a:latin typeface="Calibri"/>
                        <a:cs typeface="Calibri"/>
                      </a:endParaRPr>
                    </a:p>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a:cs typeface="Calibri"/>
                        </a:rPr>
                        <a:t>28</a:t>
                      </a:r>
                      <a:r>
                        <a:rPr lang="en-GB" sz="1000" b="0" i="0" u="none" strike="noStrike" kern="1200" baseline="30000" noProof="0" dirty="0">
                          <a:solidFill>
                            <a:schemeClr val="tx1"/>
                          </a:solidFill>
                          <a:effectLst/>
                          <a:latin typeface="Calibri"/>
                          <a:cs typeface="Calibri"/>
                        </a:rPr>
                        <a:t>th</a:t>
                      </a:r>
                      <a:r>
                        <a:rPr lang="en-GB" sz="1000" b="0" i="0" u="none" strike="noStrike" kern="1200" noProof="0" dirty="0">
                          <a:solidFill>
                            <a:schemeClr val="tx1"/>
                          </a:solidFill>
                          <a:effectLst/>
                          <a:latin typeface="Calibri"/>
                          <a:cs typeface="Calibri"/>
                        </a:rPr>
                        <a:t> February 2024</a:t>
                      </a:r>
                      <a:endParaRPr lang="en-US" sz="1000" dirty="0">
                        <a:latin typeface="Calibri"/>
                        <a:cs typeface="Calibri"/>
                      </a:endParaRPr>
                    </a:p>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a:cs typeface="Calibri"/>
                        </a:rPr>
                        <a:t>12:30 – 14:00 </a:t>
                      </a:r>
                      <a:endParaRPr lang="en-US" sz="1000" dirty="0">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GB" sz="1000" b="0" i="0" u="none" strike="noStrike" kern="1200" noProof="0" dirty="0">
                          <a:solidFill>
                            <a:schemeClr val="tx1"/>
                          </a:solidFill>
                          <a:effectLst/>
                          <a:latin typeface="Calibri" panose="020F0502020204030204" pitchFamily="34" charset="0"/>
                          <a:cs typeface="Calibri" panose="020F0502020204030204" pitchFamily="34" charset="0"/>
                          <a:hlinkClick r:id="rId6"/>
                        </a:rPr>
                        <a:t>Matching Workforce to Demand – Booking form</a:t>
                      </a:r>
                      <a:endParaRPr lang="en-US"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074368"/>
                  </a:ext>
                </a:extLst>
              </a:tr>
            </a:tbl>
          </a:graphicData>
        </a:graphic>
      </p:graphicFrame>
      <p:pic>
        <p:nvPicPr>
          <p:cNvPr id="2" name="Picture 1" descr="A blue and white logo&#10;&#10;Description automatically generated">
            <a:extLst>
              <a:ext uri="{FF2B5EF4-FFF2-40B4-BE49-F238E27FC236}">
                <a16:creationId xmlns:a16="http://schemas.microsoft.com/office/drawing/2014/main" id="{F0F7A739-4F73-DD8E-B733-D18724C438C9}"/>
              </a:ext>
            </a:extLst>
          </p:cNvPr>
          <p:cNvPicPr>
            <a:picLocks noChangeAspect="1"/>
          </p:cNvPicPr>
          <p:nvPr/>
        </p:nvPicPr>
        <p:blipFill>
          <a:blip r:embed="rId7"/>
          <a:stretch>
            <a:fillRect/>
          </a:stretch>
        </p:blipFill>
        <p:spPr>
          <a:xfrm>
            <a:off x="11182509" y="497152"/>
            <a:ext cx="747220" cy="541540"/>
          </a:xfrm>
          <a:prstGeom prst="rect">
            <a:avLst/>
          </a:prstGeom>
        </p:spPr>
      </p:pic>
    </p:spTree>
    <p:extLst>
      <p:ext uri="{BB962C8B-B14F-4D97-AF65-F5344CB8AC3E}">
        <p14:creationId xmlns:p14="http://schemas.microsoft.com/office/powerpoint/2010/main" val="116619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91255" y="56273"/>
            <a:ext cx="11404154" cy="865186"/>
          </a:xfrm>
        </p:spPr>
        <p:txBody>
          <a:bodyPr/>
          <a:lstStyle/>
          <a:p>
            <a:r>
              <a:rPr lang="en-GB" dirty="0"/>
              <a:t>Leadership</a:t>
            </a:r>
            <a:endParaRPr lang="en-GB" spc="-40" dirty="0"/>
          </a:p>
        </p:txBody>
      </p:sp>
      <p:graphicFrame>
        <p:nvGraphicFramePr>
          <p:cNvPr id="2" name="Table 1">
            <a:extLst>
              <a:ext uri="{FF2B5EF4-FFF2-40B4-BE49-F238E27FC236}">
                <a16:creationId xmlns:a16="http://schemas.microsoft.com/office/drawing/2014/main" id="{3B2F9741-0FAC-7FE3-2A65-0B134AAD2C72}"/>
              </a:ext>
            </a:extLst>
          </p:cNvPr>
          <p:cNvGraphicFramePr>
            <a:graphicFrameLocks noGrp="1"/>
          </p:cNvGraphicFramePr>
          <p:nvPr>
            <p:extLst>
              <p:ext uri="{D42A27DB-BD31-4B8C-83A1-F6EECF244321}">
                <p14:modId xmlns:p14="http://schemas.microsoft.com/office/powerpoint/2010/main" val="1838880167"/>
              </p:ext>
            </p:extLst>
          </p:nvPr>
        </p:nvGraphicFramePr>
        <p:xfrm>
          <a:off x="191255" y="753369"/>
          <a:ext cx="11809490" cy="5954089"/>
        </p:xfrm>
        <a:graphic>
          <a:graphicData uri="http://schemas.openxmlformats.org/drawingml/2006/table">
            <a:tbl>
              <a:tblPr/>
              <a:tblGrid>
                <a:gridCol w="3351660">
                  <a:extLst>
                    <a:ext uri="{9D8B030D-6E8A-4147-A177-3AD203B41FA5}">
                      <a16:colId xmlns:a16="http://schemas.microsoft.com/office/drawing/2014/main" val="3493071307"/>
                    </a:ext>
                  </a:extLst>
                </a:gridCol>
                <a:gridCol w="5647603">
                  <a:extLst>
                    <a:ext uri="{9D8B030D-6E8A-4147-A177-3AD203B41FA5}">
                      <a16:colId xmlns:a16="http://schemas.microsoft.com/office/drawing/2014/main" val="60543373"/>
                    </a:ext>
                  </a:extLst>
                </a:gridCol>
                <a:gridCol w="2810227">
                  <a:extLst>
                    <a:ext uri="{9D8B030D-6E8A-4147-A177-3AD203B41FA5}">
                      <a16:colId xmlns:a16="http://schemas.microsoft.com/office/drawing/2014/main" val="1737379281"/>
                    </a:ext>
                  </a:extLst>
                </a:gridCol>
              </a:tblGrid>
              <a:tr h="168443">
                <a:tc>
                  <a:txBody>
                    <a:bodyPr/>
                    <a:lstStyle/>
                    <a:p>
                      <a:pPr algn="ctr" fontAlgn="ctr"/>
                      <a:r>
                        <a:rPr lang="en-GB" sz="1000" b="1" i="0" u="none" strike="noStrike" dirty="0">
                          <a:solidFill>
                            <a:srgbClr val="FFFFFF"/>
                          </a:solidFill>
                          <a:effectLst/>
                          <a:latin typeface="Calibri"/>
                        </a:rPr>
                        <a:t>Topic</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dirty="0">
                          <a:solidFill>
                            <a:srgbClr val="FFFFFF"/>
                          </a:solidFill>
                          <a:effectLst/>
                          <a:latin typeface="Calibri"/>
                        </a:rPr>
                        <a:t>Description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lang="en-GB" sz="1000" b="1" i="0" u="none" strike="noStrike" dirty="0">
                          <a:solidFill>
                            <a:srgbClr val="FFFFFF"/>
                          </a:solidFill>
                          <a:effectLst/>
                          <a:latin typeface="Calibri"/>
                        </a:rPr>
                        <a:t>Dates and Registration link</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691228060"/>
                  </a:ext>
                </a:extLst>
              </a:tr>
              <a:tr h="758132">
                <a:tc>
                  <a:txBody>
                    <a:bodyPr/>
                    <a:lstStyle/>
                    <a:p>
                      <a:pPr marL="0" marR="0" lvl="0" indent="0" algn="ctr">
                        <a:lnSpc>
                          <a:spcPct val="100000"/>
                        </a:lnSpc>
                        <a:spcBef>
                          <a:spcPts val="0"/>
                        </a:spcBef>
                        <a:spcAft>
                          <a:spcPts val="0"/>
                        </a:spcAft>
                        <a:buNone/>
                      </a:pPr>
                      <a:r>
                        <a:rPr lang="en-US" sz="1100" b="1" i="0" dirty="0">
                          <a:solidFill>
                            <a:schemeClr val="accent6"/>
                          </a:solidFill>
                          <a:latin typeface="Calibri"/>
                          <a:cs typeface="Calibri"/>
                        </a:rPr>
                        <a:t>Return to Coaching session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GB" sz="1000" dirty="0">
                          <a:solidFill>
                            <a:schemeClr val="accent6"/>
                          </a:solidFill>
                          <a:latin typeface="Calibri" panose="020F0502020204030204" pitchFamily="34" charset="0"/>
                          <a:cs typeface="Calibri" panose="020F0502020204030204" pitchFamily="34" charset="0"/>
                        </a:rPr>
                        <a:t>For any coach who wants to get back to basics. It’s an opportunity to refresh your skills as we share a range of practical tools and helpful reminders. </a:t>
                      </a:r>
                      <a:r>
                        <a:rPr lang="en-GB" sz="1000" b="1" dirty="0">
                          <a:solidFill>
                            <a:schemeClr val="accent6"/>
                          </a:solidFill>
                          <a:latin typeface="Calibri" panose="020F0502020204030204" pitchFamily="34" charset="0"/>
                          <a:cs typeface="Calibri" panose="020F0502020204030204" pitchFamily="34" charset="0"/>
                        </a:rPr>
                        <a:t>Target Audience: </a:t>
                      </a:r>
                      <a:r>
                        <a:rPr lang="en-GB" sz="1000" dirty="0">
                          <a:solidFill>
                            <a:schemeClr val="accent6"/>
                          </a:solidFill>
                          <a:latin typeface="Calibri" panose="020F0502020204030204" pitchFamily="34" charset="0"/>
                          <a:cs typeface="Calibri" panose="020F0502020204030204" pitchFamily="34" charset="0"/>
                        </a:rPr>
                        <a:t>Formal and informal coaches and mentors </a:t>
                      </a:r>
                      <a:endParaRPr lang="en-US" sz="1000" dirty="0">
                        <a:solidFill>
                          <a:schemeClr val="accent6"/>
                        </a:solidFill>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GB" sz="1000" b="1" i="0" u="none" strike="noStrike" noProof="0" dirty="0">
                          <a:solidFill>
                            <a:schemeClr val="accent6"/>
                          </a:solidFill>
                          <a:effectLst/>
                          <a:latin typeface="Calibri" panose="020F0502020204030204" pitchFamily="34" charset="0"/>
                          <a:cs typeface="Calibri" panose="020F0502020204030204" pitchFamily="34" charset="0"/>
                        </a:rPr>
                        <a:t>01/02/24 – 12:30-13:30 </a:t>
                      </a:r>
                      <a:r>
                        <a:rPr lang="en-GB" sz="1000" b="1" i="0" u="none" strike="noStrike" noProof="0" dirty="0">
                          <a:solidFill>
                            <a:srgbClr val="005EB8"/>
                          </a:solidFill>
                          <a:effectLst/>
                          <a:latin typeface="Calibri" panose="020F0502020204030204" pitchFamily="34" charset="0"/>
                          <a:cs typeface="Calibri" panose="020F0502020204030204" pitchFamily="34" charset="0"/>
                          <a:hlinkClick r:id="rId3"/>
                        </a:rPr>
                        <a:t>Register Here</a:t>
                      </a:r>
                      <a:endParaRPr lang="en-GB" sz="1000" b="1" i="0" u="none" strike="noStrike" noProof="0" dirty="0">
                        <a:solidFill>
                          <a:srgbClr val="121A3C"/>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224738"/>
                  </a:ext>
                </a:extLst>
              </a:tr>
              <a:tr h="935665">
                <a:tc>
                  <a:txBody>
                    <a:bodyPr/>
                    <a:lstStyle/>
                    <a:p>
                      <a:pPr lvl="0" algn="ctr">
                        <a:lnSpc>
                          <a:spcPct val="100000"/>
                        </a:lnSpc>
                        <a:spcBef>
                          <a:spcPts val="0"/>
                        </a:spcBef>
                        <a:spcAft>
                          <a:spcPts val="0"/>
                        </a:spcAft>
                        <a:buNone/>
                      </a:pPr>
                      <a:r>
                        <a:rPr lang="en-GB" sz="1100" b="1" dirty="0">
                          <a:solidFill>
                            <a:schemeClr val="accent6"/>
                          </a:solidFill>
                          <a:latin typeface="Calibri"/>
                          <a:cs typeface="Calibri"/>
                        </a:rPr>
                        <a:t>Introduction to Leadership &amp; Management – Series 2 Module 4: Conducting Courageous Conversations</a:t>
                      </a:r>
                      <a:endParaRPr lang="en-US" sz="1100" b="1" i="0" dirty="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GB" sz="1000" dirty="0">
                          <a:solidFill>
                            <a:schemeClr val="accent6"/>
                          </a:solidFill>
                          <a:latin typeface="Calibri" panose="020F0502020204030204" pitchFamily="34" charset="0"/>
                          <a:cs typeface="Calibri" panose="020F0502020204030204" pitchFamily="34" charset="0"/>
                        </a:rPr>
                        <a:t>In this workshop we will understand why we need to hold courageous conversations and explore the skills that underpin effective communication. We will focus on active listening, effective questioning, coaching techniques and adopting a solution-focused approach. </a:t>
                      </a:r>
                      <a:r>
                        <a:rPr lang="en-GB" sz="1000" b="1" dirty="0">
                          <a:solidFill>
                            <a:schemeClr val="accent6"/>
                          </a:solidFill>
                          <a:latin typeface="Calibri" panose="020F0502020204030204" pitchFamily="34" charset="0"/>
                          <a:cs typeface="Calibri" panose="020F0502020204030204" pitchFamily="34" charset="0"/>
                        </a:rPr>
                        <a:t>Target Audience</a:t>
                      </a:r>
                      <a:r>
                        <a:rPr lang="en-GB" sz="1000" dirty="0">
                          <a:solidFill>
                            <a:schemeClr val="accent6"/>
                          </a:solidFill>
                          <a:latin typeface="Calibri" panose="020F0502020204030204" pitchFamily="34" charset="0"/>
                          <a:cs typeface="Calibri" panose="020F0502020204030204" pitchFamily="34" charset="0"/>
                        </a:rPr>
                        <a:t>: Aspiring Leaders</a:t>
                      </a:r>
                      <a:endParaRPr lang="en-GB" sz="1000" b="0" i="0" u="none" strike="noStrike" noProof="0" dirty="0">
                        <a:solidFill>
                          <a:schemeClr val="accent6"/>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GB" sz="1000" b="1" dirty="0">
                          <a:solidFill>
                            <a:schemeClr val="accent6"/>
                          </a:solidFill>
                          <a:latin typeface="Calibri" panose="020F0502020204030204" pitchFamily="34" charset="0"/>
                          <a:cs typeface="Calibri" panose="020F0502020204030204" pitchFamily="34" charset="0"/>
                        </a:rPr>
                        <a:t>06/02/24 – 09:30-12:30</a:t>
                      </a:r>
                    </a:p>
                    <a:p>
                      <a:pPr lvl="0" algn="ctr">
                        <a:lnSpc>
                          <a:spcPct val="100000"/>
                        </a:lnSpc>
                        <a:spcBef>
                          <a:spcPts val="0"/>
                        </a:spcBef>
                        <a:spcAft>
                          <a:spcPts val="0"/>
                        </a:spcAft>
                        <a:buNone/>
                      </a:pPr>
                      <a:r>
                        <a:rPr lang="en-GB" sz="1000" b="1" dirty="0">
                          <a:solidFill>
                            <a:schemeClr val="accent6"/>
                          </a:solidFill>
                          <a:latin typeface="Calibri" panose="020F0502020204030204" pitchFamily="34" charset="0"/>
                          <a:cs typeface="Calibri" panose="020F0502020204030204" pitchFamily="34" charset="0"/>
                        </a:rPr>
                        <a:t>15/02/24 – 09:30-12:30</a:t>
                      </a:r>
                    </a:p>
                    <a:p>
                      <a:pPr lvl="0" algn="ctr">
                        <a:lnSpc>
                          <a:spcPct val="100000"/>
                        </a:lnSpc>
                        <a:spcBef>
                          <a:spcPts val="0"/>
                        </a:spcBef>
                        <a:spcAft>
                          <a:spcPts val="0"/>
                        </a:spcAft>
                        <a:buNone/>
                      </a:pPr>
                      <a:r>
                        <a:rPr lang="en-GB" sz="1000" dirty="0">
                          <a:latin typeface="Calibri" panose="020F0502020204030204" pitchFamily="34" charset="0"/>
                          <a:cs typeface="Calibri" panose="020F0502020204030204" pitchFamily="34" charset="0"/>
                          <a:hlinkClick r:id="rId4"/>
                        </a:rPr>
                        <a:t>Register Here/</a:t>
                      </a:r>
                      <a:r>
                        <a:rPr lang="en-GB" sz="1000" dirty="0">
                          <a:latin typeface="Calibri" panose="020F0502020204030204" pitchFamily="34" charset="0"/>
                          <a:cs typeface="Calibri" panose="020F0502020204030204" pitchFamily="34" charset="0"/>
                        </a:rPr>
                        <a:t>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589414"/>
                  </a:ext>
                </a:extLst>
              </a:tr>
              <a:tr h="785814">
                <a:tc>
                  <a:txBody>
                    <a:bodyPr/>
                    <a:lstStyle/>
                    <a:p>
                      <a:pPr lvl="0" algn="ctr">
                        <a:buNone/>
                      </a:pPr>
                      <a:r>
                        <a:rPr lang="en-GB" sz="1100" b="1" dirty="0">
                          <a:solidFill>
                            <a:schemeClr val="accent6"/>
                          </a:solidFill>
                          <a:latin typeface="Calibri"/>
                          <a:cs typeface="Calibri"/>
                        </a:rPr>
                        <a:t>Coaching and neurodiversity - Coaching CPD webinar</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a:lnSpc>
                          <a:spcPct val="100000"/>
                        </a:lnSpc>
                        <a:spcBef>
                          <a:spcPts val="0"/>
                        </a:spcBef>
                        <a:spcAft>
                          <a:spcPts val="0"/>
                        </a:spcAft>
                        <a:buClrTx/>
                        <a:buSzTx/>
                        <a:buFontTx/>
                        <a:buNone/>
                        <a:tabLst/>
                        <a:defRPr/>
                      </a:pPr>
                      <a:r>
                        <a:rPr lang="en-GB" sz="1000" dirty="0">
                          <a:solidFill>
                            <a:schemeClr val="accent6"/>
                          </a:solidFill>
                          <a:latin typeface="Calibri" panose="020F0502020204030204" pitchFamily="34" charset="0"/>
                          <a:cs typeface="Calibri" panose="020F0502020204030204" pitchFamily="34" charset="0"/>
                        </a:rPr>
                        <a:t>Understanding the benefits of coaching for neurodivergent colleagues and exploring techniques that are helpful. </a:t>
                      </a:r>
                      <a:r>
                        <a:rPr lang="en-GB" sz="1000" b="1" dirty="0">
                          <a:solidFill>
                            <a:schemeClr val="accent6"/>
                          </a:solidFill>
                          <a:latin typeface="Calibri" panose="020F0502020204030204" pitchFamily="34" charset="0"/>
                          <a:cs typeface="Calibri" panose="020F0502020204030204" pitchFamily="34" charset="0"/>
                        </a:rPr>
                        <a:t>Target Audience: </a:t>
                      </a:r>
                      <a:r>
                        <a:rPr lang="en-GB" sz="1000" dirty="0">
                          <a:solidFill>
                            <a:schemeClr val="accent6"/>
                          </a:solidFill>
                          <a:latin typeface="Calibri" panose="020F0502020204030204" pitchFamily="34" charset="0"/>
                          <a:cs typeface="Calibri" panose="020F0502020204030204" pitchFamily="34" charset="0"/>
                        </a:rPr>
                        <a:t>SELA Faculty of coaches and mentors and anyone using coaching and mentoring skills in their leadership practice</a:t>
                      </a:r>
                      <a:endParaRPr lang="en-GB" sz="1000" b="0" i="0" u="none" strike="noStrike" dirty="0">
                        <a:solidFill>
                          <a:schemeClr val="accent6"/>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US" sz="1000" b="1" dirty="0">
                          <a:solidFill>
                            <a:schemeClr val="accent6"/>
                          </a:solidFill>
                          <a:latin typeface="Calibri" panose="020F0502020204030204" pitchFamily="34" charset="0"/>
                          <a:cs typeface="Calibri" panose="020F0502020204030204" pitchFamily="34" charset="0"/>
                        </a:rPr>
                        <a:t>15/02/24 – 12:30-13:30 </a:t>
                      </a:r>
                      <a:r>
                        <a:rPr lang="en-US" sz="1000" dirty="0">
                          <a:latin typeface="Calibri" panose="020F0502020204030204" pitchFamily="34" charset="0"/>
                          <a:cs typeface="Calibri" panose="020F0502020204030204" pitchFamily="34" charset="0"/>
                          <a:hlinkClick r:id="rId5"/>
                        </a:rPr>
                        <a:t>Register Here</a:t>
                      </a:r>
                      <a:endParaRPr lang="en-US"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354632"/>
                  </a:ext>
                </a:extLst>
              </a:tr>
              <a:tr h="661207">
                <a:tc>
                  <a:txBody>
                    <a:bodyPr/>
                    <a:lstStyle/>
                    <a:p>
                      <a:pPr lvl="0" algn="ctr">
                        <a:buNone/>
                      </a:pPr>
                      <a:r>
                        <a:rPr lang="en-GB" sz="1100" b="1" dirty="0">
                          <a:solidFill>
                            <a:schemeClr val="accent6"/>
                          </a:solidFill>
                          <a:latin typeface="Calibri"/>
                          <a:cs typeface="Calibri"/>
                        </a:rPr>
                        <a:t>The Power of Compassion for Inclusion Programme </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dirty="0">
                          <a:solidFill>
                            <a:schemeClr val="accent6"/>
                          </a:solidFill>
                          <a:latin typeface="Calibri" panose="020F0502020204030204" pitchFamily="34" charset="0"/>
                          <a:cs typeface="Calibri" panose="020F0502020204030204" pitchFamily="34" charset="0"/>
                        </a:rPr>
                        <a:t>A 3-day workshop programme to explore what can impede compassion and ways to expand our innate compassion to contribute to building inclusive mindsets, practices and cultures. </a:t>
                      </a:r>
                      <a:r>
                        <a:rPr lang="en-GB" sz="1000" b="1" dirty="0">
                          <a:solidFill>
                            <a:schemeClr val="accent6"/>
                          </a:solidFill>
                          <a:latin typeface="Calibri" panose="020F0502020204030204" pitchFamily="34" charset="0"/>
                          <a:cs typeface="Calibri" panose="020F0502020204030204" pitchFamily="34" charset="0"/>
                        </a:rPr>
                        <a:t>Target Audience: </a:t>
                      </a:r>
                      <a:r>
                        <a:rPr lang="en-GB" sz="1000" dirty="0">
                          <a:solidFill>
                            <a:schemeClr val="accent6"/>
                          </a:solidFill>
                          <a:latin typeface="Calibri" panose="020F0502020204030204" pitchFamily="34" charset="0"/>
                          <a:cs typeface="Calibri" panose="020F0502020204030204" pitchFamily="34" charset="0"/>
                        </a:rPr>
                        <a:t>Open to All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21/02/24 – 10:00-12:30 </a:t>
                      </a:r>
                      <a:r>
                        <a:rPr lang="en-GB" sz="1000" b="1" i="0" u="none" strike="noStrike" dirty="0">
                          <a:solidFill>
                            <a:schemeClr val="bg2"/>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Register Here</a:t>
                      </a:r>
                      <a:endParaRPr lang="en-GB" sz="1000" b="1" i="0" u="none" strike="noStrike" dirty="0">
                        <a:solidFill>
                          <a:schemeClr val="accent6"/>
                        </a:solidFill>
                        <a:effectLst/>
                        <a:latin typeface="Calibri" panose="020F0502020204030204" pitchFamily="34" charset="0"/>
                        <a:cs typeface="Calibri" panose="020F0502020204030204" pitchFamily="34" charset="0"/>
                      </a:endParaRPr>
                    </a:p>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06/03/24 – 10:00-12:30 </a:t>
                      </a:r>
                      <a:r>
                        <a:rPr lang="en-GB" sz="1000" b="1" i="0" u="none" strike="noStrike" dirty="0">
                          <a:solidFill>
                            <a:schemeClr val="bg2"/>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Register Here</a:t>
                      </a:r>
                      <a:endParaRPr lang="en-GB" sz="1000" b="1" i="0" u="none" strike="noStrike" dirty="0">
                        <a:solidFill>
                          <a:schemeClr val="accent6"/>
                        </a:solidFill>
                        <a:effectLst/>
                        <a:latin typeface="Calibri" panose="020F0502020204030204" pitchFamily="34" charset="0"/>
                        <a:cs typeface="Calibri" panose="020F0502020204030204" pitchFamily="34" charset="0"/>
                      </a:endParaRPr>
                    </a:p>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20/03/24 – 10:00-12:30 </a:t>
                      </a:r>
                      <a:r>
                        <a:rPr lang="en-GB" sz="1000" b="1" i="0" u="none" strike="noStrike" dirty="0">
                          <a:solidFill>
                            <a:schemeClr val="bg2"/>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Register Here</a:t>
                      </a:r>
                      <a:endParaRPr lang="en-GB" sz="1000" b="1" i="0" u="none" strike="noStrike" dirty="0">
                        <a:solidFill>
                          <a:schemeClr val="bg2"/>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248156"/>
                  </a:ext>
                </a:extLst>
              </a:tr>
              <a:tr h="661207">
                <a:tc>
                  <a:txBody>
                    <a:bodyPr/>
                    <a:lstStyle/>
                    <a:p>
                      <a:pPr lvl="0" algn="ctr">
                        <a:buNone/>
                      </a:pPr>
                      <a:r>
                        <a:rPr lang="en-GB" sz="1100" b="1" dirty="0">
                          <a:solidFill>
                            <a:schemeClr val="accent6"/>
                          </a:solidFill>
                          <a:latin typeface="Calibri"/>
                          <a:cs typeface="Calibri"/>
                        </a:rPr>
                        <a:t>Connected Thinking Webinar 2</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dirty="0">
                          <a:solidFill>
                            <a:schemeClr val="accent6"/>
                          </a:solidFill>
                          <a:latin typeface="Calibri" panose="020F0502020204030204" pitchFamily="34" charset="0"/>
                          <a:cs typeface="Calibri" panose="020F0502020204030204" pitchFamily="34" charset="0"/>
                        </a:rPr>
                        <a:t>In this webinar we learn how to create a unified purpose to give us consistency in how we prioritise our goals, solve problems, make decisions, and visualise success. </a:t>
                      </a:r>
                      <a:r>
                        <a:rPr lang="en-GB" sz="1000" b="1" dirty="0">
                          <a:solidFill>
                            <a:schemeClr val="accent6"/>
                          </a:solidFill>
                          <a:latin typeface="Calibri" panose="020F0502020204030204" pitchFamily="34" charset="0"/>
                          <a:cs typeface="Calibri" panose="020F0502020204030204" pitchFamily="34" charset="0"/>
                        </a:rPr>
                        <a:t>Target Audience</a:t>
                      </a:r>
                      <a:r>
                        <a:rPr lang="en-GB" sz="1000" dirty="0">
                          <a:solidFill>
                            <a:schemeClr val="accent6"/>
                          </a:solidFill>
                          <a:latin typeface="Calibri" panose="020F0502020204030204" pitchFamily="34" charset="0"/>
                          <a:cs typeface="Calibri" panose="020F0502020204030204" pitchFamily="34" charset="0"/>
                        </a:rPr>
                        <a:t>: Open to All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26/02/24 – 13:00-14:30 </a:t>
                      </a:r>
                      <a:r>
                        <a:rPr lang="en-GB" sz="1000" b="1" i="0" u="none" strike="noStrike" dirty="0">
                          <a:solidFill>
                            <a:schemeClr val="tx1"/>
                          </a:solidFill>
                          <a:effectLst/>
                          <a:latin typeface="Calibri" panose="020F0502020204030204" pitchFamily="34" charset="0"/>
                          <a:cs typeface="Calibri" panose="020F0502020204030204" pitchFamily="34" charset="0"/>
                          <a:hlinkClick r:id="rId7"/>
                        </a:rPr>
                        <a:t>Register Here</a:t>
                      </a:r>
                      <a:endParaRPr lang="en-GB" sz="1000" b="1" i="0" u="none" strike="noStrike" dirty="0">
                        <a:solidFill>
                          <a:schemeClr val="tx1"/>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0427281"/>
                  </a:ext>
                </a:extLst>
              </a:tr>
              <a:tr h="661207">
                <a:tc>
                  <a:txBody>
                    <a:bodyPr/>
                    <a:lstStyle/>
                    <a:p>
                      <a:pPr lvl="0" algn="ctr">
                        <a:buNone/>
                      </a:pPr>
                      <a:r>
                        <a:rPr lang="en-GB" sz="1100" b="1" dirty="0">
                          <a:solidFill>
                            <a:schemeClr val="accent6"/>
                          </a:solidFill>
                          <a:latin typeface="Calibri"/>
                          <a:cs typeface="Calibri"/>
                        </a:rPr>
                        <a:t>Leading Together: Support and Challenge for PCN Managers </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dirty="0">
                          <a:solidFill>
                            <a:schemeClr val="accent6"/>
                          </a:solidFill>
                          <a:latin typeface="Calibri" panose="020F0502020204030204" pitchFamily="34" charset="0"/>
                          <a:cs typeface="Calibri" panose="020F0502020204030204" pitchFamily="34" charset="0"/>
                        </a:rPr>
                        <a:t>The peer learning will involve sharing perspectives and ideas while gently challenging each other to be bold and to try new things. The aim is for PCN Managers to feel less alone, to learn with and from each other and to build a network. </a:t>
                      </a:r>
                      <a:r>
                        <a:rPr lang="en-GB" sz="1000" b="1" dirty="0">
                          <a:solidFill>
                            <a:schemeClr val="accent6"/>
                          </a:solidFill>
                          <a:latin typeface="Calibri" panose="020F0502020204030204" pitchFamily="34" charset="0"/>
                          <a:cs typeface="Calibri" panose="020F0502020204030204" pitchFamily="34" charset="0"/>
                        </a:rPr>
                        <a:t>Target Audience: </a:t>
                      </a:r>
                      <a:r>
                        <a:rPr lang="en-GB" sz="1000" dirty="0">
                          <a:solidFill>
                            <a:schemeClr val="accent6"/>
                          </a:solidFill>
                          <a:latin typeface="Calibri" panose="020F0502020204030204" pitchFamily="34" charset="0"/>
                          <a:cs typeface="Calibri" panose="020F0502020204030204" pitchFamily="34" charset="0"/>
                        </a:rPr>
                        <a:t>PCN Managers</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28/02/24 – 13:00-14:30 </a:t>
                      </a:r>
                      <a:r>
                        <a:rPr lang="en-GB" sz="1000" b="1" i="0" u="none" strike="noStrike" dirty="0">
                          <a:solidFill>
                            <a:schemeClr val="tx1"/>
                          </a:solidFill>
                          <a:effectLst/>
                          <a:latin typeface="Calibri" panose="020F0502020204030204" pitchFamily="34" charset="0"/>
                          <a:cs typeface="Calibri" panose="020F0502020204030204" pitchFamily="34" charset="0"/>
                          <a:hlinkClick r:id="rId8"/>
                        </a:rPr>
                        <a:t>Register Here</a:t>
                      </a:r>
                      <a:endParaRPr lang="en-GB" sz="1000" b="1" i="0" u="none" strike="noStrike" dirty="0">
                        <a:solidFill>
                          <a:schemeClr val="tx1"/>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528120"/>
                  </a:ext>
                </a:extLst>
              </a:tr>
              <a:tr h="661207">
                <a:tc>
                  <a:txBody>
                    <a:bodyPr/>
                    <a:lstStyle/>
                    <a:p>
                      <a:pPr lvl="0" algn="ctr">
                        <a:buNone/>
                      </a:pPr>
                      <a:r>
                        <a:rPr lang="en-GB" sz="1100" b="1" dirty="0">
                          <a:solidFill>
                            <a:schemeClr val="accent6"/>
                          </a:solidFill>
                          <a:latin typeface="Calibri"/>
                          <a:cs typeface="Calibri"/>
                        </a:rPr>
                        <a:t>Black, Asian and Minority Ethnic Career Development Programme</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dirty="0">
                          <a:solidFill>
                            <a:schemeClr val="accent6"/>
                          </a:solidFill>
                          <a:latin typeface="Calibri" panose="020F0502020204030204" pitchFamily="34" charset="0"/>
                          <a:cs typeface="Calibri" panose="020F0502020204030204" pitchFamily="34" charset="0"/>
                        </a:rPr>
                        <a:t>A Positive Action initiative relevant for individuals who are seeking opportunities for career progression and promotion. Target Audience: To support those who identify as Black, Asian, and Minority ethnics to develop their sense of personal agency and impact and build strong networks to support their development and career progression.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26/02/24 – 09:00-16:30 </a:t>
                      </a:r>
                      <a:r>
                        <a:rPr lang="en-GB" sz="1000" b="1" i="0" u="none" strike="noStrike" dirty="0">
                          <a:solidFill>
                            <a:schemeClr val="tx1"/>
                          </a:solidFill>
                          <a:effectLst/>
                          <a:latin typeface="Calibri" panose="020F0502020204030204" pitchFamily="34" charset="0"/>
                          <a:cs typeface="Calibri" panose="020F0502020204030204" pitchFamily="34" charset="0"/>
                          <a:hlinkClick r:id="rId9"/>
                        </a:rPr>
                        <a:t>Register Here</a:t>
                      </a:r>
                      <a:endParaRPr lang="en-GB" sz="1000" b="1" i="0" u="none" strike="noStrike" dirty="0">
                        <a:solidFill>
                          <a:schemeClr val="tx1"/>
                        </a:solidFill>
                        <a:effectLst/>
                        <a:latin typeface="Calibri" panose="020F0502020204030204" pitchFamily="34" charset="0"/>
                        <a:cs typeface="Calibri" panose="020F0502020204030204" pitchFamily="34" charset="0"/>
                      </a:endParaRPr>
                    </a:p>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accent6"/>
                          </a:solidFill>
                          <a:effectLst/>
                          <a:latin typeface="Calibri" panose="020F0502020204030204" pitchFamily="34" charset="0"/>
                          <a:cs typeface="Calibri" panose="020F0502020204030204" pitchFamily="34" charset="0"/>
                        </a:rPr>
                        <a:t>27/02/24 – 09:00-16:30 </a:t>
                      </a:r>
                      <a:r>
                        <a:rPr lang="en-GB" sz="1000" b="1" i="0" u="none" strike="noStrike" dirty="0">
                          <a:solidFill>
                            <a:schemeClr val="accent6"/>
                          </a:solidFill>
                          <a:effectLst/>
                          <a:latin typeface="Calibri" panose="020F0502020204030204" pitchFamily="34" charset="0"/>
                          <a:cs typeface="Calibri" panose="020F0502020204030204" pitchFamily="34" charset="0"/>
                          <a:hlinkClick r:id="rId9"/>
                        </a:rPr>
                        <a:t>Register Here</a:t>
                      </a:r>
                      <a:endParaRPr lang="en-GB" sz="1000" b="1" i="0" u="none" strike="noStrike" dirty="0">
                        <a:solidFill>
                          <a:schemeClr val="tx1"/>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179870"/>
                  </a:ext>
                </a:extLst>
              </a:tr>
              <a:tr h="661207">
                <a:tc>
                  <a:txBody>
                    <a:bodyPr/>
                    <a:lstStyle/>
                    <a:p>
                      <a:pPr lvl="0" algn="ctr">
                        <a:buNone/>
                      </a:pPr>
                      <a:r>
                        <a:rPr lang="en-GB" sz="1100" b="1" dirty="0">
                          <a:solidFill>
                            <a:schemeClr val="accent6"/>
                          </a:solidFill>
                          <a:latin typeface="Calibri"/>
                          <a:cs typeface="Calibri"/>
                        </a:rPr>
                        <a:t>GMTS – Hosting a trainee in 2024</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dirty="0">
                          <a:solidFill>
                            <a:schemeClr val="accent6"/>
                          </a:solidFill>
                          <a:latin typeface="Calibri" panose="020F0502020204030204" pitchFamily="34" charset="0"/>
                          <a:cs typeface="Calibri" panose="020F0502020204030204" pitchFamily="34" charset="0"/>
                        </a:rPr>
                        <a:t>A reminder that the closing date for applications to host trainees in the September 2024 cohort closes on the 02nd February 2024. </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GB" sz="1000" dirty="0">
                          <a:solidFill>
                            <a:schemeClr val="accent6"/>
                          </a:solidFill>
                          <a:latin typeface="Calibri" panose="020F0502020204030204" pitchFamily="34" charset="0"/>
                          <a:cs typeface="Calibri" panose="020F0502020204030204" pitchFamily="34" charset="0"/>
                        </a:rPr>
                        <a:t>For further information please email </a:t>
                      </a:r>
                      <a:r>
                        <a:rPr lang="en-GB" sz="1000" dirty="0">
                          <a:latin typeface="Calibri" panose="020F0502020204030204" pitchFamily="34" charset="0"/>
                          <a:cs typeface="Calibri" panose="020F0502020204030204" pitchFamily="34" charset="0"/>
                          <a:hlinkClick r:id="rId10"/>
                        </a:rPr>
                        <a:t>gmts.selll@leadershipacademy.nhs.uk</a:t>
                      </a:r>
                      <a:r>
                        <a:rPr lang="en-GB" sz="1000" dirty="0">
                          <a:latin typeface="Calibri" panose="020F0502020204030204" pitchFamily="34" charset="0"/>
                          <a:cs typeface="Calibri" panose="020F0502020204030204" pitchFamily="34" charset="0"/>
                        </a:rPr>
                        <a:t> </a:t>
                      </a:r>
                      <a:endParaRPr lang="en-GB" sz="1000" b="1" i="0" u="none" strike="noStrike" dirty="0">
                        <a:solidFill>
                          <a:schemeClr val="tx1"/>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965928"/>
                  </a:ext>
                </a:extLst>
              </a:tr>
            </a:tbl>
          </a:graphicData>
        </a:graphic>
      </p:graphicFrame>
      <p:pic>
        <p:nvPicPr>
          <p:cNvPr id="3" name="Picture 2" descr="A blue and white logo&#10;&#10;Description automatically generated">
            <a:extLst>
              <a:ext uri="{FF2B5EF4-FFF2-40B4-BE49-F238E27FC236}">
                <a16:creationId xmlns:a16="http://schemas.microsoft.com/office/drawing/2014/main" id="{19AB43E8-5512-2CEA-FF4A-7C56AA07CD99}"/>
              </a:ext>
            </a:extLst>
          </p:cNvPr>
          <p:cNvPicPr>
            <a:picLocks noChangeAspect="1"/>
          </p:cNvPicPr>
          <p:nvPr/>
        </p:nvPicPr>
        <p:blipFill>
          <a:blip r:embed="rId11"/>
          <a:stretch>
            <a:fillRect/>
          </a:stretch>
        </p:blipFill>
        <p:spPr>
          <a:xfrm>
            <a:off x="11520724" y="381228"/>
            <a:ext cx="480021" cy="372141"/>
          </a:xfrm>
          <a:prstGeom prst="rect">
            <a:avLst/>
          </a:prstGeom>
        </p:spPr>
      </p:pic>
    </p:spTree>
    <p:extLst>
      <p:ext uri="{BB962C8B-B14F-4D97-AF65-F5344CB8AC3E}">
        <p14:creationId xmlns:p14="http://schemas.microsoft.com/office/powerpoint/2010/main" val="260983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91255" y="56273"/>
            <a:ext cx="11404154" cy="865186"/>
          </a:xfrm>
        </p:spPr>
        <p:txBody>
          <a:bodyPr/>
          <a:lstStyle/>
          <a:p>
            <a:r>
              <a:rPr lang="en-GB" dirty="0"/>
              <a:t>Regional Workforce and Retention</a:t>
            </a:r>
            <a:endParaRPr lang="en-GB" spc="-40" dirty="0"/>
          </a:p>
        </p:txBody>
      </p:sp>
      <p:graphicFrame>
        <p:nvGraphicFramePr>
          <p:cNvPr id="2" name="Table 1">
            <a:extLst>
              <a:ext uri="{FF2B5EF4-FFF2-40B4-BE49-F238E27FC236}">
                <a16:creationId xmlns:a16="http://schemas.microsoft.com/office/drawing/2014/main" id="{3B2F9741-0FAC-7FE3-2A65-0B134AAD2C72}"/>
              </a:ext>
            </a:extLst>
          </p:cNvPr>
          <p:cNvGraphicFramePr>
            <a:graphicFrameLocks noGrp="1"/>
          </p:cNvGraphicFramePr>
          <p:nvPr>
            <p:extLst>
              <p:ext uri="{D42A27DB-BD31-4B8C-83A1-F6EECF244321}">
                <p14:modId xmlns:p14="http://schemas.microsoft.com/office/powerpoint/2010/main" val="837190871"/>
              </p:ext>
            </p:extLst>
          </p:nvPr>
        </p:nvGraphicFramePr>
        <p:xfrm>
          <a:off x="191255" y="1081668"/>
          <a:ext cx="11884090" cy="5199494"/>
        </p:xfrm>
        <a:graphic>
          <a:graphicData uri="http://schemas.openxmlformats.org/drawingml/2006/table">
            <a:tbl>
              <a:tblPr/>
              <a:tblGrid>
                <a:gridCol w="3372832">
                  <a:extLst>
                    <a:ext uri="{9D8B030D-6E8A-4147-A177-3AD203B41FA5}">
                      <a16:colId xmlns:a16="http://schemas.microsoft.com/office/drawing/2014/main" val="3493071307"/>
                    </a:ext>
                  </a:extLst>
                </a:gridCol>
                <a:gridCol w="5683279">
                  <a:extLst>
                    <a:ext uri="{9D8B030D-6E8A-4147-A177-3AD203B41FA5}">
                      <a16:colId xmlns:a16="http://schemas.microsoft.com/office/drawing/2014/main" val="60543373"/>
                    </a:ext>
                  </a:extLst>
                </a:gridCol>
                <a:gridCol w="2827979">
                  <a:extLst>
                    <a:ext uri="{9D8B030D-6E8A-4147-A177-3AD203B41FA5}">
                      <a16:colId xmlns:a16="http://schemas.microsoft.com/office/drawing/2014/main" val="1737379281"/>
                    </a:ext>
                  </a:extLst>
                </a:gridCol>
              </a:tblGrid>
              <a:tr h="168443">
                <a:tc>
                  <a:txBody>
                    <a:bodyPr/>
                    <a:lstStyle/>
                    <a:p>
                      <a:pPr algn="ctr" fontAlgn="ctr"/>
                      <a:r>
                        <a:rPr lang="en-GB" sz="1000" b="1" i="0" u="none" strike="noStrike" dirty="0">
                          <a:solidFill>
                            <a:srgbClr val="FFFFFF"/>
                          </a:solidFill>
                          <a:effectLst/>
                          <a:latin typeface="Calibri"/>
                        </a:rPr>
                        <a:t>Topic</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dirty="0">
                          <a:solidFill>
                            <a:srgbClr val="FFFFFF"/>
                          </a:solidFill>
                          <a:effectLst/>
                          <a:latin typeface="Calibri"/>
                        </a:rPr>
                        <a:t>Description</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lang="en-GB" sz="1000" b="1" i="0" u="none" strike="noStrike" dirty="0">
                          <a:solidFill>
                            <a:srgbClr val="FFFFFF"/>
                          </a:solidFill>
                          <a:effectLst/>
                          <a:latin typeface="Calibri"/>
                        </a:rPr>
                        <a:t>Dates and Registration link</a:t>
                      </a: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691228060"/>
                  </a:ext>
                </a:extLst>
              </a:tr>
              <a:tr h="954301">
                <a:tc>
                  <a:txBody>
                    <a:bodyPr/>
                    <a:lstStyle/>
                    <a:p>
                      <a:pPr marL="0" marR="0" lvl="0" indent="0" algn="ctr">
                        <a:lnSpc>
                          <a:spcPct val="100000"/>
                        </a:lnSpc>
                        <a:spcBef>
                          <a:spcPts val="0"/>
                        </a:spcBef>
                        <a:spcAft>
                          <a:spcPts val="0"/>
                        </a:spcAft>
                        <a:buNone/>
                      </a:pPr>
                      <a:r>
                        <a:rPr lang="en-GB" sz="1100" b="1" i="0" u="none" strike="noStrike" noProof="0" dirty="0">
                          <a:solidFill>
                            <a:schemeClr val="accent6"/>
                          </a:solidFill>
                          <a:effectLst/>
                          <a:latin typeface="Calibri"/>
                          <a:cs typeface="Calibri"/>
                        </a:rPr>
                        <a:t>Improving workforce retention by building inclusive and effective PCN team cultures </a:t>
                      </a:r>
                      <a:endParaRPr lang="en-US" sz="1100" i="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GB" sz="1000" b="0" i="0" u="none" strike="noStrike" noProof="0" dirty="0">
                          <a:solidFill>
                            <a:schemeClr val="accent6"/>
                          </a:solidFill>
                          <a:effectLst/>
                          <a:latin typeface="Calibri" panose="020F0502020204030204" pitchFamily="34" charset="0"/>
                          <a:cs typeface="Calibri" panose="020F0502020204030204" pitchFamily="34" charset="0"/>
                        </a:rPr>
                        <a:t>2 consecutive half days :Online course focused on PCN participants who are looking to build and/or reset their PCN team culture. Participants will be supported by workshop materials that they can then run locally. Potential to match this with a team diagnostic (</a:t>
                      </a:r>
                      <a:r>
                        <a:rPr lang="en-GB" sz="1000" b="0" i="0" u="none" strike="noStrike" noProof="0" dirty="0">
                          <a:solidFill>
                            <a:schemeClr val="accent6"/>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well-led PCN</a:t>
                      </a:r>
                      <a:r>
                        <a:rPr lang="en-GB" sz="1000" b="0" i="0" u="none" strike="noStrike" noProof="0" dirty="0">
                          <a:solidFill>
                            <a:schemeClr val="accent6"/>
                          </a:solidFill>
                          <a:effectLst/>
                          <a:latin typeface="Calibri" panose="020F0502020204030204" pitchFamily="34" charset="0"/>
                          <a:cs typeface="Calibri" panose="020F0502020204030204" pitchFamily="34" charset="0"/>
                        </a:rPr>
                        <a:t>) that will act as a strong foundation for SLF conversations. </a:t>
                      </a:r>
                      <a:endParaRPr lang="en-US" sz="1000" dirty="0">
                        <a:solidFill>
                          <a:schemeClr val="accent6"/>
                        </a:solidFill>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GB" sz="1000" b="1" i="0" u="none" strike="noStrike" noProof="0" dirty="0">
                          <a:solidFill>
                            <a:srgbClr val="121A3C"/>
                          </a:solidFill>
                          <a:effectLst/>
                          <a:latin typeface="Calibri" panose="020F0502020204030204" pitchFamily="34" charset="0"/>
                          <a:cs typeface="Calibri" panose="020F0502020204030204" pitchFamily="34" charset="0"/>
                        </a:rPr>
                        <a:t>2 x 0.5 days</a:t>
                      </a:r>
                      <a:endParaRPr lang="en-US" sz="1000" dirty="0">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GB" sz="1000" b="1" i="0" u="none" strike="noStrike" noProof="0" dirty="0">
                          <a:solidFill>
                            <a:srgbClr val="121A3C"/>
                          </a:solidFill>
                          <a:effectLst/>
                          <a:latin typeface="Calibri" panose="020F0502020204030204" pitchFamily="34" charset="0"/>
                          <a:cs typeface="Calibri" panose="020F0502020204030204" pitchFamily="34" charset="0"/>
                        </a:rPr>
                        <a:t>25/01/24 </a:t>
                      </a:r>
                      <a:endParaRPr lang="en-US" sz="1000" dirty="0">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GB" sz="1000" b="0" i="0" u="none" strike="noStrike" noProof="0" dirty="0">
                          <a:solidFill>
                            <a:srgbClr val="6264A7"/>
                          </a:solidFill>
                          <a:effectLst/>
                          <a:latin typeface="Calibri" panose="020F0502020204030204" pitchFamily="34" charset="0"/>
                          <a:cs typeface="Calibri" panose="020F0502020204030204" pitchFamily="34" charset="0"/>
                          <a:hlinkClick r:id="rId4"/>
                        </a:rPr>
                        <a:t>Click here to join the meeting</a:t>
                      </a:r>
                      <a:r>
                        <a:rPr lang="en-GB" sz="1000" b="0" i="0" u="none" strike="noStrike" noProof="0" dirty="0">
                          <a:solidFill>
                            <a:srgbClr val="252424"/>
                          </a:solidFill>
                          <a:effectLst/>
                          <a:latin typeface="Calibri" panose="020F0502020204030204" pitchFamily="34" charset="0"/>
                          <a:cs typeface="Calibri" panose="020F0502020204030204" pitchFamily="34" charset="0"/>
                        </a:rPr>
                        <a:t> </a:t>
                      </a:r>
                      <a:endParaRPr lang="en-US" sz="1000" dirty="0">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GB" sz="1000" b="1" i="0" u="none" strike="noStrike" noProof="0" dirty="0">
                          <a:solidFill>
                            <a:srgbClr val="121A3C"/>
                          </a:solidFill>
                          <a:effectLst/>
                          <a:latin typeface="Calibri" panose="020F0502020204030204" pitchFamily="34" charset="0"/>
                          <a:cs typeface="Calibri" panose="020F0502020204030204" pitchFamily="34" charset="0"/>
                        </a:rPr>
                        <a:t> 09/02/24 </a:t>
                      </a:r>
                    </a:p>
                    <a:p>
                      <a:pPr lvl="0" algn="ctr">
                        <a:lnSpc>
                          <a:spcPct val="100000"/>
                        </a:lnSpc>
                        <a:spcBef>
                          <a:spcPts val="0"/>
                        </a:spcBef>
                        <a:spcAft>
                          <a:spcPts val="0"/>
                        </a:spcAft>
                        <a:buNone/>
                      </a:pPr>
                      <a:r>
                        <a:rPr lang="en-GB" sz="1000" b="0" i="0" u="none" strike="noStrike" noProof="0" dirty="0">
                          <a:solidFill>
                            <a:srgbClr val="6264A7"/>
                          </a:solidFill>
                          <a:effectLst/>
                          <a:latin typeface="Calibri" panose="020F0502020204030204" pitchFamily="34" charset="0"/>
                          <a:cs typeface="Calibri" panose="020F0502020204030204" pitchFamily="34" charset="0"/>
                          <a:hlinkClick r:id="rId5"/>
                        </a:rPr>
                        <a:t>Click here to join the meeting</a:t>
                      </a:r>
                      <a:r>
                        <a:rPr lang="en-GB" sz="1000" b="0" i="0" u="none" strike="noStrike" noProof="0" dirty="0">
                          <a:solidFill>
                            <a:srgbClr val="252424"/>
                          </a:solidFill>
                          <a:effectLst/>
                          <a:latin typeface="Calibri" panose="020F0502020204030204" pitchFamily="34" charset="0"/>
                          <a:cs typeface="Calibri" panose="020F0502020204030204" pitchFamily="34" charset="0"/>
                        </a:rPr>
                        <a:t> </a:t>
                      </a:r>
                      <a:endParaRPr lang="en-GB" sz="1000" dirty="0">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endParaRPr lang="en-GB" sz="1000" b="1" i="0" u="none" strike="noStrike" noProof="0" dirty="0">
                        <a:solidFill>
                          <a:srgbClr val="121A3C"/>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224738"/>
                  </a:ext>
                </a:extLst>
              </a:tr>
              <a:tr h="1049151">
                <a:tc>
                  <a:txBody>
                    <a:bodyPr/>
                    <a:lstStyle/>
                    <a:p>
                      <a:pPr lvl="0" algn="ctr">
                        <a:lnSpc>
                          <a:spcPct val="100000"/>
                        </a:lnSpc>
                        <a:spcBef>
                          <a:spcPts val="0"/>
                        </a:spcBef>
                        <a:spcAft>
                          <a:spcPts val="0"/>
                        </a:spcAft>
                        <a:buNone/>
                      </a:pPr>
                      <a:r>
                        <a:rPr lang="en-GB" sz="1100" b="1" i="0" u="none" strike="noStrike" noProof="0" dirty="0">
                          <a:solidFill>
                            <a:schemeClr val="accent6"/>
                          </a:solidFill>
                          <a:latin typeface="Calibri"/>
                          <a:cs typeface="Calibri"/>
                        </a:rPr>
                        <a:t>Improving workforce experience through better collaboration and personal conflict resolution strategies</a:t>
                      </a:r>
                      <a:endParaRPr lang="en-US" sz="1100" i="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GB" sz="1000" b="0" i="0" u="none" strike="noStrike" noProof="0" dirty="0">
                          <a:solidFill>
                            <a:schemeClr val="accent6"/>
                          </a:solidFill>
                          <a:effectLst/>
                          <a:latin typeface="Calibri" panose="020F0502020204030204" pitchFamily="34" charset="0"/>
                          <a:cs typeface="Calibri" panose="020F0502020204030204" pitchFamily="34" charset="0"/>
                        </a:rPr>
                        <a:t>This is a half day focused on PCN level relationships: identifying, managing and resolving conflict. This would include some conflict theory, give a snapshot of conflict that we see in PCN contexts, generate sharing out conflict pinch points in their own experience, understand personal conflict styles, key skills for conflict de-escalation and some role play around having difficult conversations. </a:t>
                      </a:r>
                      <a:endParaRPr lang="en-US" sz="1000" dirty="0">
                        <a:solidFill>
                          <a:schemeClr val="accent6"/>
                        </a:solidFill>
                        <a:latin typeface="Calibri" panose="020F0502020204030204" pitchFamily="34" charset="0"/>
                        <a:cs typeface="Calibri" panose="020F0502020204030204" pitchFamily="34" charset="0"/>
                      </a:endParaRPr>
                    </a:p>
                    <a:p>
                      <a:pPr lvl="0" algn="ctr">
                        <a:buNone/>
                      </a:pPr>
                      <a:endParaRPr lang="en-GB" sz="1000" b="0" i="0" u="none" strike="noStrike" noProof="0" dirty="0">
                        <a:solidFill>
                          <a:schemeClr val="accent6"/>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endParaRPr lang="en-GB" sz="1000" b="1" i="0" u="none" strike="noStrike" noProof="0" dirty="0">
                        <a:solidFill>
                          <a:srgbClr val="121A3C"/>
                        </a:solidFill>
                        <a:effectLst/>
                        <a:latin typeface="Calibri" panose="020F0502020204030204" pitchFamily="34" charset="0"/>
                        <a:cs typeface="Calibri" panose="020F0502020204030204" pitchFamily="34" charset="0"/>
                      </a:endParaRPr>
                    </a:p>
                    <a:p>
                      <a:pPr lvl="0" algn="ctr">
                        <a:lnSpc>
                          <a:spcPct val="100000"/>
                        </a:lnSpc>
                        <a:spcBef>
                          <a:spcPts val="0"/>
                        </a:spcBef>
                        <a:spcAft>
                          <a:spcPts val="0"/>
                        </a:spcAft>
                        <a:buNone/>
                      </a:pPr>
                      <a:r>
                        <a:rPr lang="en-GB" sz="1000" b="1" i="0" u="none" strike="noStrike" noProof="0" dirty="0">
                          <a:solidFill>
                            <a:srgbClr val="121A3C"/>
                          </a:solidFill>
                          <a:effectLst/>
                          <a:latin typeface="Calibri" panose="020F0502020204030204" pitchFamily="34" charset="0"/>
                          <a:cs typeface="Calibri" panose="020F0502020204030204" pitchFamily="34" charset="0"/>
                        </a:rPr>
                        <a:t>21/02/24 09:00-12:00</a:t>
                      </a:r>
                      <a:endParaRPr lang="en-US" sz="1000" b="1" dirty="0">
                        <a:latin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GB" sz="1000" b="0" i="0" u="none" strike="noStrike" noProof="0" dirty="0">
                          <a:solidFill>
                            <a:srgbClr val="6264A7"/>
                          </a:solidFill>
                          <a:effectLst/>
                          <a:latin typeface="Calibri" panose="020F0502020204030204" pitchFamily="34" charset="0"/>
                          <a:cs typeface="Calibri" panose="020F0502020204030204" pitchFamily="34" charset="0"/>
                          <a:hlinkClick r:id="rId6"/>
                        </a:rPr>
                        <a:t>Click here to join the meeting</a:t>
                      </a:r>
                      <a:endParaRPr lang="en-GB"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589414"/>
                  </a:ext>
                </a:extLst>
              </a:tr>
              <a:tr h="970429">
                <a:tc>
                  <a:txBody>
                    <a:bodyPr/>
                    <a:lstStyle/>
                    <a:p>
                      <a:pPr lvl="0" algn="ctr">
                        <a:buNone/>
                      </a:pPr>
                      <a:r>
                        <a:rPr lang="en-GB" sz="1100" b="1" i="0" u="none" strike="noStrike" noProof="0" dirty="0">
                          <a:solidFill>
                            <a:schemeClr val="accent6"/>
                          </a:solidFill>
                          <a:effectLst/>
                          <a:latin typeface="Calibri"/>
                          <a:cs typeface="Calibri"/>
                        </a:rPr>
                        <a:t>Embedding Equality, Diversity &amp; Inclusion into Primary Care </a:t>
                      </a:r>
                      <a:endParaRPr lang="en-US" sz="1100" dirty="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b="0" i="0" u="none" strike="noStrike" noProof="0" dirty="0">
                          <a:solidFill>
                            <a:schemeClr val="accent6"/>
                          </a:solidFill>
                          <a:effectLst/>
                          <a:latin typeface="Calibri" panose="020F0502020204030204" pitchFamily="34" charset="0"/>
                          <a:cs typeface="Calibri" panose="020F0502020204030204" pitchFamily="34" charset="0"/>
                        </a:rPr>
                        <a:t>Looking at data – health inequalities of your population, how can you shape your services when thinking </a:t>
                      </a:r>
                      <a:endParaRPr lang="en-GB" sz="1000" b="1" i="0" u="none" strike="noStrike" noProof="0" dirty="0">
                        <a:solidFill>
                          <a:schemeClr val="accent6"/>
                        </a:solidFill>
                        <a:effectLst/>
                        <a:latin typeface="Calibri" panose="020F0502020204030204" pitchFamily="34" charset="0"/>
                        <a:cs typeface="Calibri" panose="020F0502020204030204" pitchFamily="34" charset="0"/>
                      </a:endParaRPr>
                    </a:p>
                    <a:p>
                      <a:pPr lvl="0" algn="ctr">
                        <a:spcAft>
                          <a:spcPts val="600"/>
                        </a:spcAft>
                        <a:buNone/>
                      </a:pPr>
                      <a:r>
                        <a:rPr lang="en-GB" sz="1000" b="0" i="0" u="none" strike="noStrike" noProof="0" dirty="0">
                          <a:solidFill>
                            <a:schemeClr val="accent6"/>
                          </a:solidFill>
                          <a:effectLst/>
                          <a:latin typeface="Calibri" panose="020F0502020204030204" pitchFamily="34" charset="0"/>
                          <a:cs typeface="Calibri" panose="020F0502020204030204" pitchFamily="34" charset="0"/>
                        </a:rPr>
                        <a:t>about inclusion? Equality Impact Assessment – reviewing your responsibility around due regard.  </a:t>
                      </a:r>
                      <a:endParaRPr lang="en-GB" sz="1000" b="1" i="0" u="none" strike="noStrike" noProof="0" dirty="0">
                        <a:solidFill>
                          <a:schemeClr val="accent6"/>
                        </a:solidFill>
                        <a:effectLst/>
                        <a:latin typeface="Calibri" panose="020F0502020204030204" pitchFamily="34" charset="0"/>
                        <a:cs typeface="Calibri" panose="020F0502020204030204" pitchFamily="34" charset="0"/>
                      </a:endParaRPr>
                    </a:p>
                    <a:p>
                      <a:pPr lvl="0" algn="ctr">
                        <a:spcAft>
                          <a:spcPts val="600"/>
                        </a:spcAft>
                        <a:buNone/>
                      </a:pPr>
                      <a:r>
                        <a:rPr lang="en-GB" sz="1000" b="0" i="0" u="none" strike="noStrike" noProof="0" dirty="0">
                          <a:solidFill>
                            <a:schemeClr val="accent6"/>
                          </a:solidFill>
                          <a:effectLst/>
                          <a:latin typeface="Calibri" panose="020F0502020204030204" pitchFamily="34" charset="0"/>
                          <a:cs typeface="Calibri" panose="020F0502020204030204" pitchFamily="34" charset="0"/>
                        </a:rPr>
                        <a:t>What are the 9 protected characteristics and your legal responsibilities?</a:t>
                      </a:r>
                      <a:endParaRPr lang="en-GB" sz="1000" b="1" i="0" u="none" strike="noStrike" noProof="0" dirty="0">
                        <a:solidFill>
                          <a:schemeClr val="accent6"/>
                        </a:solidFill>
                        <a:effectLst/>
                        <a:latin typeface="Calibri" panose="020F0502020204030204" pitchFamily="34" charset="0"/>
                        <a:cs typeface="Calibri" panose="020F0502020204030204" pitchFamily="34" charset="0"/>
                      </a:endParaRPr>
                    </a:p>
                    <a:p>
                      <a:pPr lvl="0" algn="ctr">
                        <a:buNone/>
                      </a:pPr>
                      <a:r>
                        <a:rPr lang="en-GB" sz="1000" b="0" i="0" u="none" strike="noStrike" noProof="0" dirty="0">
                          <a:solidFill>
                            <a:schemeClr val="accent6"/>
                          </a:solidFill>
                          <a:effectLst/>
                          <a:latin typeface="Calibri" panose="020F0502020204030204" pitchFamily="34" charset="0"/>
                          <a:cs typeface="Calibri" panose="020F0502020204030204" pitchFamily="34" charset="0"/>
                        </a:rPr>
                        <a:t>Connecting to inclusion networks.</a:t>
                      </a:r>
                      <a:endParaRPr lang="en-GB" sz="1000" b="1" i="0" u="none" strike="noStrike" noProof="0" dirty="0">
                        <a:solidFill>
                          <a:schemeClr val="accent6"/>
                        </a:solidFill>
                        <a:effectLst/>
                        <a:latin typeface="Calibri" panose="020F0502020204030204" pitchFamily="34" charset="0"/>
                        <a:cs typeface="Calibri" panose="020F0502020204030204" pitchFamily="34" charset="0"/>
                      </a:endParaRPr>
                    </a:p>
                    <a:p>
                      <a:pPr marL="0" marR="0" lvl="0" indent="0" algn="ctr" defTabSz="914103">
                        <a:lnSpc>
                          <a:spcPct val="100000"/>
                        </a:lnSpc>
                        <a:spcBef>
                          <a:spcPts val="0"/>
                        </a:spcBef>
                        <a:spcAft>
                          <a:spcPts val="0"/>
                        </a:spcAft>
                        <a:buClrTx/>
                        <a:buSzTx/>
                        <a:buFontTx/>
                        <a:buNone/>
                        <a:tabLst/>
                        <a:defRPr/>
                      </a:pPr>
                      <a:endParaRPr lang="en-GB" sz="1000" b="0" i="0" u="none" strike="noStrike" dirty="0">
                        <a:solidFill>
                          <a:schemeClr val="accent6"/>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tx1"/>
                          </a:solidFill>
                          <a:effectLst/>
                          <a:latin typeface="Calibri" panose="020F0502020204030204" pitchFamily="34" charset="0"/>
                          <a:cs typeface="Calibri" panose="020F0502020204030204" pitchFamily="34" charset="0"/>
                        </a:rPr>
                        <a:t>06/02/24 10:00-11:30</a:t>
                      </a:r>
                    </a:p>
                    <a:p>
                      <a:pPr marL="0" marR="0" lvl="0" indent="0" algn="ctr" defTabSz="914103" rtl="0" eaLnBrk="1" fontAlgn="auto" latinLnBrk="0" hangingPunct="1">
                        <a:lnSpc>
                          <a:spcPct val="100000"/>
                        </a:lnSpc>
                        <a:spcBef>
                          <a:spcPts val="0"/>
                        </a:spcBef>
                        <a:spcAft>
                          <a:spcPts val="0"/>
                        </a:spcAft>
                        <a:buClrTx/>
                        <a:buSzTx/>
                        <a:buFontTx/>
                        <a:buNone/>
                        <a:tabLst/>
                        <a:defRPr/>
                      </a:pPr>
                      <a:r>
                        <a:rPr lang="en-US" sz="1000" dirty="0">
                          <a:solidFill>
                            <a:srgbClr val="6264A7"/>
                          </a:solidFill>
                          <a:effectLst/>
                          <a:latin typeface="Calibri" panose="020F0502020204030204" pitchFamily="34" charset="0"/>
                          <a:cs typeface="Calibri" panose="020F0502020204030204" pitchFamily="34" charset="0"/>
                          <a:hlinkClick r:id="rId7"/>
                        </a:rPr>
                        <a:t>Click here to join the meeting</a:t>
                      </a:r>
                      <a:r>
                        <a:rPr lang="en-US" sz="1000" dirty="0">
                          <a:solidFill>
                            <a:srgbClr val="252424"/>
                          </a:solidFill>
                          <a:effectLst/>
                          <a:latin typeface="Calibri" panose="020F0502020204030204" pitchFamily="34" charset="0"/>
                          <a:cs typeface="Calibri" panose="020F0502020204030204" pitchFamily="34" charset="0"/>
                        </a:rPr>
                        <a:t>. </a:t>
                      </a:r>
                      <a:endParaRPr lang="en-US" sz="1000" dirty="0">
                        <a:effectLst/>
                        <a:latin typeface="Calibri" panose="020F0502020204030204" pitchFamily="34" charset="0"/>
                        <a:cs typeface="Calibri" panose="020F0502020204030204" pitchFamily="34" charset="0"/>
                      </a:endParaRPr>
                    </a:p>
                    <a:p>
                      <a:pPr marL="0" marR="0" lvl="0" indent="0" algn="ctr" defTabSz="914103" rtl="0">
                        <a:lnSpc>
                          <a:spcPct val="100000"/>
                        </a:lnSpc>
                        <a:spcBef>
                          <a:spcPts val="0"/>
                        </a:spcBef>
                        <a:spcAft>
                          <a:spcPts val="0"/>
                        </a:spcAft>
                        <a:buClrTx/>
                        <a:buSzTx/>
                        <a:buFontTx/>
                        <a:buNone/>
                        <a:tabLst/>
                        <a:defRPr/>
                      </a:pPr>
                      <a:endParaRPr lang="en-GB" sz="1000" b="1" i="0" u="none" strike="noStrike" dirty="0">
                        <a:solidFill>
                          <a:schemeClr val="tx1"/>
                        </a:solidFill>
                        <a:effectLst/>
                        <a:latin typeface="Calibri" panose="020F0502020204030204" pitchFamily="34" charset="0"/>
                        <a:cs typeface="Calibri" panose="020F0502020204030204" pitchFamily="34" charset="0"/>
                      </a:endParaRPr>
                    </a:p>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tx1"/>
                          </a:solidFill>
                          <a:effectLst/>
                          <a:latin typeface="Calibri" panose="020F0502020204030204" pitchFamily="34" charset="0"/>
                          <a:cs typeface="Calibri" panose="020F0502020204030204" pitchFamily="34" charset="0"/>
                        </a:rPr>
                        <a:t>05/03/24 13:30-15:00</a:t>
                      </a:r>
                    </a:p>
                    <a:p>
                      <a:pPr marL="0" marR="0" lvl="0" indent="0" algn="ctr" defTabSz="914103" rtl="0" eaLnBrk="1" fontAlgn="auto" latinLnBrk="0" hangingPunct="1">
                        <a:lnSpc>
                          <a:spcPct val="100000"/>
                        </a:lnSpc>
                        <a:spcBef>
                          <a:spcPts val="0"/>
                        </a:spcBef>
                        <a:spcAft>
                          <a:spcPts val="0"/>
                        </a:spcAft>
                        <a:buClrTx/>
                        <a:buSzTx/>
                        <a:buFontTx/>
                        <a:buNone/>
                        <a:tabLst/>
                        <a:defRPr/>
                      </a:pPr>
                      <a:r>
                        <a:rPr lang="en-US" sz="1000" b="0" i="0" u="none" strike="noStrike" noProof="0" dirty="0">
                          <a:solidFill>
                            <a:srgbClr val="6264A7"/>
                          </a:solidFill>
                          <a:effectLst/>
                          <a:latin typeface="Calibri" panose="020F0502020204030204" pitchFamily="34" charset="0"/>
                          <a:cs typeface="Calibri" panose="020F0502020204030204" pitchFamily="34" charset="0"/>
                          <a:hlinkClick r:id="rId8"/>
                        </a:rPr>
                        <a:t>Click here to join the meeting</a:t>
                      </a:r>
                      <a:r>
                        <a:rPr lang="en-US" sz="1000" b="0" i="0" u="none" strike="noStrike" noProof="0" dirty="0">
                          <a:solidFill>
                            <a:srgbClr val="252424"/>
                          </a:solidFill>
                          <a:effectLst/>
                          <a:latin typeface="Calibri" panose="020F0502020204030204" pitchFamily="34" charset="0"/>
                          <a:cs typeface="Calibri" panose="020F0502020204030204" pitchFamily="34" charset="0"/>
                        </a:rPr>
                        <a:t> </a:t>
                      </a:r>
                      <a:endParaRPr lang="en-US" sz="1000" dirty="0">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354632"/>
                  </a:ext>
                </a:extLst>
              </a:tr>
              <a:tr h="1103677">
                <a:tc>
                  <a:txBody>
                    <a:bodyPr/>
                    <a:lstStyle/>
                    <a:p>
                      <a:pPr lvl="0" algn="ctr">
                        <a:buNone/>
                      </a:pPr>
                      <a:r>
                        <a:rPr lang="en-GB" sz="1100" b="1" i="0" u="none" strike="noStrike" noProof="0" dirty="0">
                          <a:solidFill>
                            <a:schemeClr val="accent6"/>
                          </a:solidFill>
                          <a:effectLst/>
                          <a:latin typeface="Calibri"/>
                          <a:cs typeface="Calibri"/>
                        </a:rPr>
                        <a:t>Inclusive recruitment </a:t>
                      </a:r>
                      <a:endParaRPr lang="en-US" sz="1100" b="1" dirty="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spcAft>
                          <a:spcPts val="600"/>
                        </a:spcAft>
                        <a:buNone/>
                      </a:pPr>
                      <a:r>
                        <a:rPr lang="en-GB" sz="1000" b="0" i="0" u="none" strike="noStrike" noProof="0" dirty="0">
                          <a:solidFill>
                            <a:schemeClr val="accent6"/>
                          </a:solidFill>
                          <a:effectLst/>
                          <a:latin typeface="Calibri"/>
                          <a:cs typeface="Calibri"/>
                        </a:rPr>
                        <a:t>A one-workforce approach to recruitment and talent: Overhaul of Recruitment processes linked to the high-impact actions set by the national EDI plan. </a:t>
                      </a:r>
                      <a:endParaRPr lang="en-GB" sz="1000" b="1" i="0" u="none" strike="noStrike" noProof="0" dirty="0">
                        <a:solidFill>
                          <a:schemeClr val="accent6"/>
                        </a:solidFill>
                        <a:effectLst/>
                        <a:latin typeface="Calibri"/>
                        <a:cs typeface="Calibri"/>
                      </a:endParaRPr>
                    </a:p>
                    <a:p>
                      <a:pPr lvl="0" algn="ctr">
                        <a:spcAft>
                          <a:spcPts val="600"/>
                        </a:spcAft>
                        <a:buNone/>
                      </a:pPr>
                      <a:r>
                        <a:rPr lang="en-GB" sz="1000" b="0" i="0" u="none" strike="noStrike" noProof="0" dirty="0">
                          <a:solidFill>
                            <a:schemeClr val="accent6"/>
                          </a:solidFill>
                          <a:effectLst/>
                          <a:latin typeface="Calibri"/>
                          <a:cs typeface="Calibri"/>
                        </a:rPr>
                        <a:t>A talent management Perspective: From Theory to Practice: Embedding Talent Management Processes: A cohesive approach to talent management is crucial.</a:t>
                      </a:r>
                      <a:endParaRPr lang="en-GB" sz="1000" dirty="0">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103" rtl="0">
                        <a:lnSpc>
                          <a:spcPct val="100000"/>
                        </a:lnSpc>
                        <a:spcBef>
                          <a:spcPts val="0"/>
                        </a:spcBef>
                        <a:spcAft>
                          <a:spcPts val="0"/>
                        </a:spcAft>
                        <a:buClrTx/>
                        <a:buSzTx/>
                        <a:buFontTx/>
                        <a:buNone/>
                        <a:tabLst/>
                        <a:defRPr/>
                      </a:pPr>
                      <a:endParaRPr lang="en-GB" sz="1000" b="1" i="0" u="none" strike="noStrike" dirty="0">
                        <a:solidFill>
                          <a:schemeClr val="tx1"/>
                        </a:solidFill>
                        <a:effectLst/>
                        <a:latin typeface="Calibri" panose="020F0502020204030204" pitchFamily="34" charset="0"/>
                        <a:cs typeface="Calibri" panose="020F0502020204030204" pitchFamily="34" charset="0"/>
                      </a:endParaRPr>
                    </a:p>
                    <a:p>
                      <a:pPr marL="0" marR="0" lvl="0" indent="0" algn="ctr" defTabSz="914103" rtl="0">
                        <a:lnSpc>
                          <a:spcPct val="100000"/>
                        </a:lnSpc>
                        <a:spcBef>
                          <a:spcPts val="0"/>
                        </a:spcBef>
                        <a:spcAft>
                          <a:spcPts val="0"/>
                        </a:spcAft>
                        <a:buClrTx/>
                        <a:buSzTx/>
                        <a:buFontTx/>
                        <a:buNone/>
                        <a:tabLst/>
                        <a:defRPr/>
                      </a:pPr>
                      <a:r>
                        <a:rPr lang="en-GB" sz="1000" b="1" i="0" u="none" strike="noStrike" dirty="0">
                          <a:solidFill>
                            <a:schemeClr val="tx1"/>
                          </a:solidFill>
                          <a:effectLst/>
                          <a:latin typeface="Calibri" panose="020F0502020204030204" pitchFamily="34" charset="0"/>
                          <a:cs typeface="Calibri" panose="020F0502020204030204" pitchFamily="34" charset="0"/>
                        </a:rPr>
                        <a:t>07/03/24 13:30-15:00</a:t>
                      </a:r>
                    </a:p>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dirty="0">
                          <a:solidFill>
                            <a:srgbClr val="6264A7"/>
                          </a:solidFill>
                          <a:effectLst/>
                          <a:latin typeface="Calibri" panose="020F0502020204030204" pitchFamily="34" charset="0"/>
                          <a:cs typeface="Calibri" panose="020F0502020204030204" pitchFamily="34" charset="0"/>
                          <a:hlinkClick r:id="rId9"/>
                        </a:rPr>
                        <a:t>Click here to join the meeting</a:t>
                      </a:r>
                      <a:r>
                        <a:rPr lang="en-GB" sz="1000" dirty="0">
                          <a:solidFill>
                            <a:srgbClr val="252424"/>
                          </a:solidFill>
                          <a:effectLst/>
                          <a:latin typeface="Calibri" panose="020F0502020204030204" pitchFamily="34" charset="0"/>
                          <a:cs typeface="Calibri" panose="020F0502020204030204" pitchFamily="34" charset="0"/>
                        </a:rPr>
                        <a:t> </a:t>
                      </a:r>
                      <a:endParaRPr lang="en-GB" sz="1000" dirty="0">
                        <a:effectLst/>
                        <a:latin typeface="Calibri" panose="020F0502020204030204" pitchFamily="34" charset="0"/>
                        <a:cs typeface="Calibri" panose="020F0502020204030204" pitchFamily="34" charset="0"/>
                      </a:endParaRPr>
                    </a:p>
                    <a:p>
                      <a:pPr marL="0" marR="0" lvl="0" indent="0" algn="ctr" defTabSz="914103" rtl="0">
                        <a:lnSpc>
                          <a:spcPct val="100000"/>
                        </a:lnSpc>
                        <a:spcBef>
                          <a:spcPts val="0"/>
                        </a:spcBef>
                        <a:spcAft>
                          <a:spcPts val="0"/>
                        </a:spcAft>
                        <a:buClrTx/>
                        <a:buSzTx/>
                        <a:buFontTx/>
                        <a:buNone/>
                        <a:tabLst/>
                        <a:defRPr/>
                      </a:pPr>
                      <a:endParaRPr lang="en-GB" sz="1000" b="1" i="0" u="none" strike="noStrike" dirty="0">
                        <a:solidFill>
                          <a:schemeClr val="tx1"/>
                        </a:solidFill>
                        <a:effectLst/>
                        <a:latin typeface="Calibri" panose="020F0502020204030204" pitchFamily="34" charset="0"/>
                        <a:cs typeface="Calibri" panose="020F0502020204030204" pitchFamily="34" charset="0"/>
                      </a:endParaRPr>
                    </a:p>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b="1" i="0" u="none" strike="noStrike" dirty="0">
                          <a:solidFill>
                            <a:schemeClr val="tx1"/>
                          </a:solidFill>
                          <a:effectLst/>
                          <a:latin typeface="Calibri" panose="020F0502020204030204" pitchFamily="34" charset="0"/>
                          <a:cs typeface="Calibri" panose="020F0502020204030204" pitchFamily="34" charset="0"/>
                        </a:rPr>
                        <a:t>13/03/24 13:30-15:00</a:t>
                      </a:r>
                    </a:p>
                    <a:p>
                      <a:pPr marL="0" marR="0" lvl="0" indent="0" algn="ctr" defTabSz="914103" rtl="0" eaLnBrk="1" fontAlgn="auto" latinLnBrk="0" hangingPunct="1">
                        <a:lnSpc>
                          <a:spcPct val="100000"/>
                        </a:lnSpc>
                        <a:spcBef>
                          <a:spcPts val="0"/>
                        </a:spcBef>
                        <a:spcAft>
                          <a:spcPts val="0"/>
                        </a:spcAft>
                        <a:buClrTx/>
                        <a:buSzTx/>
                        <a:buFontTx/>
                        <a:buNone/>
                        <a:tabLst/>
                        <a:defRPr/>
                      </a:pPr>
                      <a:r>
                        <a:rPr lang="en-GB" sz="1000" dirty="0">
                          <a:solidFill>
                            <a:srgbClr val="6264A7"/>
                          </a:solidFill>
                          <a:effectLst/>
                          <a:latin typeface="Calibri" panose="020F0502020204030204" pitchFamily="34" charset="0"/>
                          <a:cs typeface="Calibri" panose="020F0502020204030204" pitchFamily="34" charset="0"/>
                          <a:hlinkClick r:id="rId10"/>
                        </a:rPr>
                        <a:t>Click here to join the meeting</a:t>
                      </a:r>
                      <a:r>
                        <a:rPr lang="en-GB" sz="1000" dirty="0">
                          <a:solidFill>
                            <a:srgbClr val="252424"/>
                          </a:solidFill>
                          <a:effectLst/>
                          <a:latin typeface="Calibri" panose="020F0502020204030204" pitchFamily="34" charset="0"/>
                          <a:cs typeface="Calibri" panose="020F0502020204030204" pitchFamily="34" charset="0"/>
                        </a:rPr>
                        <a:t> </a:t>
                      </a:r>
                      <a:endParaRPr lang="en-GB" sz="1000" b="1" i="0" u="none" strike="noStrike" dirty="0">
                        <a:solidFill>
                          <a:schemeClr val="tx1"/>
                        </a:solidFill>
                        <a:effectLst/>
                        <a:latin typeface="Calibri" panose="020F0502020204030204" pitchFamily="34" charset="0"/>
                        <a:cs typeface="Calibri" panose="020F0502020204030204" pitchFamily="34" charset="0"/>
                      </a:endParaRPr>
                    </a:p>
                    <a:p>
                      <a:pPr marL="0" marR="0" lvl="0" indent="0" algn="ctr" defTabSz="914103" rtl="0">
                        <a:lnSpc>
                          <a:spcPct val="100000"/>
                        </a:lnSpc>
                        <a:spcBef>
                          <a:spcPts val="0"/>
                        </a:spcBef>
                        <a:spcAft>
                          <a:spcPts val="0"/>
                        </a:spcAft>
                        <a:buClrTx/>
                        <a:buSzTx/>
                        <a:buFontTx/>
                        <a:buNone/>
                        <a:tabLst/>
                        <a:defRPr/>
                      </a:pPr>
                      <a:endParaRPr lang="en-GB" sz="1000" b="1" i="0" u="none" strike="noStrike" dirty="0">
                        <a:solidFill>
                          <a:schemeClr val="tx1"/>
                        </a:solidFill>
                        <a:effectLst/>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248156"/>
                  </a:ext>
                </a:extLst>
              </a:tr>
              <a:tr h="930672">
                <a:tc>
                  <a:txBody>
                    <a:bodyPr/>
                    <a:lstStyle/>
                    <a:p>
                      <a:pPr lvl="0" algn="ctr">
                        <a:buNone/>
                      </a:pPr>
                      <a:r>
                        <a:rPr lang="en-GB" sz="1100" b="1" i="0" u="none" strike="noStrike" kern="1200" noProof="0" dirty="0">
                          <a:solidFill>
                            <a:schemeClr val="accent6"/>
                          </a:solidFill>
                          <a:effectLst/>
                          <a:latin typeface="Calibri"/>
                          <a:cs typeface="Calibri"/>
                        </a:rPr>
                        <a:t>Talent management in action </a:t>
                      </a:r>
                      <a:endParaRPr lang="en-US" sz="1100" b="1">
                        <a:solidFill>
                          <a:schemeClr val="accent6"/>
                        </a:solidFill>
                        <a:latin typeface="Calibri"/>
                        <a:cs typeface="Calibri"/>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GB" sz="1000" b="0" i="0" u="none" strike="noStrike" kern="1200" noProof="0" dirty="0">
                          <a:solidFill>
                            <a:schemeClr val="accent6"/>
                          </a:solidFill>
                          <a:effectLst/>
                          <a:latin typeface="Calibri" panose="020F0502020204030204" pitchFamily="34" charset="0"/>
                          <a:cs typeface="Calibri" panose="020F0502020204030204" pitchFamily="34" charset="0"/>
                        </a:rPr>
                        <a:t>Increased ability to assess internal and external factors for career progression and talent management.</a:t>
                      </a:r>
                      <a:endParaRPr lang="en-GB" sz="1000" b="1" i="0" u="none" strike="noStrike" kern="1200" noProof="0" dirty="0">
                        <a:solidFill>
                          <a:schemeClr val="accent6"/>
                        </a:solidFill>
                        <a:effectLst/>
                        <a:latin typeface="Calibri" panose="020F0502020204030204" pitchFamily="34" charset="0"/>
                        <a:cs typeface="Calibri" panose="020F0502020204030204" pitchFamily="34" charset="0"/>
                      </a:endParaRPr>
                    </a:p>
                    <a:p>
                      <a:pPr lvl="0" algn="ctr">
                        <a:buNone/>
                      </a:pPr>
                      <a:r>
                        <a:rPr lang="en-GB" sz="1000" b="0" i="0" u="none" strike="noStrike" kern="1200" noProof="0" dirty="0">
                          <a:solidFill>
                            <a:schemeClr val="accent6"/>
                          </a:solidFill>
                          <a:effectLst/>
                          <a:latin typeface="Calibri" panose="020F0502020204030204" pitchFamily="34" charset="0"/>
                          <a:cs typeface="Calibri" panose="020F0502020204030204" pitchFamily="34" charset="0"/>
                        </a:rPr>
                        <a:t>Consciously take opportunities for your own talent.  </a:t>
                      </a:r>
                      <a:endParaRPr lang="en-GB" sz="1000" b="1" i="0" u="none" strike="noStrike" kern="1200" noProof="0" dirty="0">
                        <a:solidFill>
                          <a:schemeClr val="accent6"/>
                        </a:solidFill>
                        <a:effectLst/>
                        <a:latin typeface="Calibri" panose="020F0502020204030204" pitchFamily="34" charset="0"/>
                        <a:cs typeface="Calibri" panose="020F0502020204030204" pitchFamily="34" charset="0"/>
                      </a:endParaRPr>
                    </a:p>
                    <a:p>
                      <a:pPr lvl="0" algn="ctr">
                        <a:buNone/>
                      </a:pPr>
                      <a:r>
                        <a:rPr lang="en-US" sz="1000" b="0" i="0" u="none" strike="noStrike" kern="1200" noProof="0" dirty="0">
                          <a:solidFill>
                            <a:schemeClr val="accent6"/>
                          </a:solidFill>
                          <a:effectLst/>
                          <a:latin typeface="Calibri" panose="020F0502020204030204" pitchFamily="34" charset="0"/>
                          <a:cs typeface="Calibri" panose="020F0502020204030204" pitchFamily="34" charset="0"/>
                        </a:rPr>
                        <a:t>Take an inclusive lens to talent management </a:t>
                      </a:r>
                      <a:endParaRPr lang="en-US" sz="1000" dirty="0">
                        <a:solidFill>
                          <a:schemeClr val="accent6"/>
                        </a:solidFill>
                        <a:latin typeface="Calibri" panose="020F0502020204030204" pitchFamily="34" charset="0"/>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GB" sz="1000" b="1" kern="1200" dirty="0">
                          <a:solidFill>
                            <a:schemeClr val="tx1"/>
                          </a:solidFill>
                          <a:effectLst/>
                          <a:latin typeface="Calibri" panose="020F0502020204030204" pitchFamily="34" charset="0"/>
                          <a:ea typeface="+mn-ea"/>
                          <a:cs typeface="Calibri" panose="020F0502020204030204" pitchFamily="34" charset="0"/>
                        </a:rPr>
                        <a:t>09/02/24 10:00-12:00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6264A7"/>
                          </a:solidFill>
                          <a:effectLst/>
                          <a:latin typeface="Calibri" panose="020F0502020204030204" pitchFamily="34" charset="0"/>
                          <a:cs typeface="Calibri" panose="020F0502020204030204" pitchFamily="34" charset="0"/>
                          <a:hlinkClick r:id="rId11"/>
                        </a:rPr>
                        <a:t>Click here to join the meeting</a:t>
                      </a:r>
                      <a:r>
                        <a:rPr lang="en-GB" sz="1000" dirty="0">
                          <a:solidFill>
                            <a:srgbClr val="252424"/>
                          </a:solidFill>
                          <a:effectLst/>
                          <a:latin typeface="Calibri" panose="020F0502020204030204" pitchFamily="34" charset="0"/>
                          <a:cs typeface="Calibri" panose="020F0502020204030204" pitchFamily="34" charset="0"/>
                        </a:rPr>
                        <a:t> </a:t>
                      </a:r>
                      <a:endParaRPr lang="en-GB" sz="1000" dirty="0">
                        <a:effectLst/>
                        <a:latin typeface="Calibri" panose="020F0502020204030204" pitchFamily="34" charset="0"/>
                        <a:cs typeface="Calibri" panose="020F0502020204030204" pitchFamily="34" charset="0"/>
                      </a:endParaRPr>
                    </a:p>
                    <a:p>
                      <a:pPr lvl="0" algn="ctr">
                        <a:buNone/>
                      </a:pPr>
                      <a:endParaRPr lang="en-GB" sz="1000" kern="1200" dirty="0">
                        <a:solidFill>
                          <a:schemeClr val="tx1"/>
                        </a:solidFill>
                        <a:effectLst/>
                        <a:latin typeface="Calibri" panose="020F0502020204030204" pitchFamily="34" charset="0"/>
                        <a:ea typeface="+mn-ea"/>
                        <a:cs typeface="Calibri" panose="020F0502020204030204" pitchFamily="34" charset="0"/>
                      </a:endParaRPr>
                    </a:p>
                    <a:p>
                      <a:pPr lvl="0" algn="ctr">
                        <a:buNone/>
                      </a:pPr>
                      <a:r>
                        <a:rPr lang="en-GB" sz="1000" b="1" kern="1200" dirty="0">
                          <a:solidFill>
                            <a:schemeClr val="tx1"/>
                          </a:solidFill>
                          <a:effectLst/>
                          <a:latin typeface="Calibri" panose="020F0502020204030204" pitchFamily="34" charset="0"/>
                          <a:ea typeface="+mn-ea"/>
                          <a:cs typeface="Calibri" panose="020F0502020204030204" pitchFamily="34" charset="0"/>
                        </a:rPr>
                        <a:t>06/03/23 13:30-15:00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6264A7"/>
                          </a:solidFill>
                          <a:effectLst/>
                          <a:latin typeface="Calibri" panose="020F0502020204030204" pitchFamily="34" charset="0"/>
                          <a:cs typeface="Calibri" panose="020F0502020204030204" pitchFamily="34" charset="0"/>
                          <a:hlinkClick r:id="rId12"/>
                        </a:rPr>
                        <a:t>Click here to join the meeting</a:t>
                      </a:r>
                      <a:r>
                        <a:rPr lang="en-GB" sz="1000" dirty="0">
                          <a:solidFill>
                            <a:srgbClr val="252424"/>
                          </a:solidFill>
                          <a:effectLst/>
                          <a:latin typeface="Calibri" panose="020F0502020204030204" pitchFamily="34" charset="0"/>
                          <a:cs typeface="Calibri" panose="020F0502020204030204" pitchFamily="34" charset="0"/>
                        </a:rPr>
                        <a:t> </a:t>
                      </a:r>
                      <a:endParaRPr lang="en-GB" sz="1000" dirty="0">
                        <a:effectLst/>
                        <a:latin typeface="Calibri" panose="020F0502020204030204" pitchFamily="34" charset="0"/>
                        <a:cs typeface="Calibri" panose="020F0502020204030204" pitchFamily="34" charset="0"/>
                      </a:endParaRPr>
                    </a:p>
                    <a:p>
                      <a:pPr lvl="0" algn="ctr">
                        <a:buNone/>
                      </a:pPr>
                      <a:endParaRPr lang="en-GB" sz="900" kern="1200" dirty="0">
                        <a:solidFill>
                          <a:schemeClr val="tx1"/>
                        </a:solidFill>
                        <a:effectLst/>
                        <a:latin typeface="Calibri" panose="020F0502020204030204" pitchFamily="34" charset="0"/>
                        <a:ea typeface="+mn-ea"/>
                        <a:cs typeface="Calibri" panose="020F0502020204030204" pitchFamily="34" charset="0"/>
                      </a:endParaRPr>
                    </a:p>
                  </a:txBody>
                  <a:tcPr marL="2650" marR="2650" marT="2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6333861"/>
                  </a:ext>
                </a:extLst>
              </a:tr>
            </a:tbl>
          </a:graphicData>
        </a:graphic>
      </p:graphicFrame>
      <p:pic>
        <p:nvPicPr>
          <p:cNvPr id="8" name="Picture 7" descr="A blue and white logo&#10;&#10;Description automatically generated">
            <a:extLst>
              <a:ext uri="{FF2B5EF4-FFF2-40B4-BE49-F238E27FC236}">
                <a16:creationId xmlns:a16="http://schemas.microsoft.com/office/drawing/2014/main" id="{362C33A4-8372-5DCF-0CC2-5B8FFE2B5E26}"/>
              </a:ext>
            </a:extLst>
          </p:cNvPr>
          <p:cNvPicPr>
            <a:picLocks noChangeAspect="1"/>
          </p:cNvPicPr>
          <p:nvPr/>
        </p:nvPicPr>
        <p:blipFill>
          <a:blip r:embed="rId13"/>
          <a:stretch>
            <a:fillRect/>
          </a:stretch>
        </p:blipFill>
        <p:spPr>
          <a:xfrm>
            <a:off x="11328125" y="460024"/>
            <a:ext cx="747220" cy="541540"/>
          </a:xfrm>
          <a:prstGeom prst="rect">
            <a:avLst/>
          </a:prstGeom>
        </p:spPr>
      </p:pic>
    </p:spTree>
    <p:extLst>
      <p:ext uri="{BB962C8B-B14F-4D97-AF65-F5344CB8AC3E}">
        <p14:creationId xmlns:p14="http://schemas.microsoft.com/office/powerpoint/2010/main" val="387191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b70b28f2-98b2-4b9e-8119-077a513ef2d6">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51B82969BCF941A95581D21277A1A1" ma:contentTypeVersion="20" ma:contentTypeDescription="Create a new document." ma:contentTypeScope="" ma:versionID="c8c14810a41dc404ca248ddbb94c6ce1">
  <xsd:schema xmlns:xsd="http://www.w3.org/2001/XMLSchema" xmlns:xs="http://www.w3.org/2001/XMLSchema" xmlns:p="http://schemas.microsoft.com/office/2006/metadata/properties" xmlns:ns1="http://schemas.microsoft.com/sharepoint/v3" xmlns:ns2="b70b28f2-98b2-4b9e-8119-077a513ef2d6" xmlns:ns3="b60bc586-44b6-4a71-9cb8-b9c0c141b50b" xmlns:ns4="cccaf3ac-2de9-44d4-aa31-54302fceb5f7" targetNamespace="http://schemas.microsoft.com/office/2006/metadata/properties" ma:root="true" ma:fieldsID="94f1d5ac47c9515c0892295e8817a4d2" ns1:_="" ns2:_="" ns3:_="" ns4:_="">
    <xsd:import namespace="http://schemas.microsoft.com/sharepoint/v3"/>
    <xsd:import namespace="b70b28f2-98b2-4b9e-8119-077a513ef2d6"/>
    <xsd:import namespace="b60bc586-44b6-4a71-9cb8-b9c0c141b50b"/>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1:_ip_UnifiedCompliancePolicyProperties" minOccurs="0"/>
                <xsd:element ref="ns1:_ip_UnifiedCompliancePolicyUIAction" minOccurs="0"/>
                <xsd:element ref="ns2:MediaLengthInSeconds"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0b28f2-98b2-4b9e-8119-077a513ef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0bc586-44b6-4a71-9cb8-b9c0c141b50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857b46b6-2054-48e1-b877-d9111784c073}" ma:internalName="TaxCatchAll" ma:showField="CatchAllData" ma:web="b60bc586-44b6-4a71-9cb8-b9c0c141b5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2B3C52-C4E5-4003-8240-632FDE102EAB}">
  <ds:schemaRefs>
    <ds:schemaRef ds:uri="http://schemas.openxmlformats.org/package/2006/metadata/core-properties"/>
    <ds:schemaRef ds:uri="http://www.w3.org/XML/1998/namespace"/>
    <ds:schemaRef ds:uri="http://purl.org/dc/dcmitype/"/>
    <ds:schemaRef ds:uri="http://purl.org/dc/elements/1.1/"/>
    <ds:schemaRef ds:uri="cccaf3ac-2de9-44d4-aa31-54302fceb5f7"/>
    <ds:schemaRef ds:uri="http://schemas.microsoft.com/office/infopath/2007/PartnerControls"/>
    <ds:schemaRef ds:uri="http://schemas.microsoft.com/sharepoint/v3"/>
    <ds:schemaRef ds:uri="http://purl.org/dc/terms/"/>
    <ds:schemaRef ds:uri="http://schemas.microsoft.com/office/2006/documentManagement/types"/>
    <ds:schemaRef ds:uri="b60bc586-44b6-4a71-9cb8-b9c0c141b50b"/>
    <ds:schemaRef ds:uri="b70b28f2-98b2-4b9e-8119-077a513ef2d6"/>
    <ds:schemaRef ds:uri="http://schemas.microsoft.com/office/2006/metadata/properties"/>
  </ds:schemaRefs>
</ds:datastoreItem>
</file>

<file path=customXml/itemProps2.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3.xml><?xml version="1.0" encoding="utf-8"?>
<ds:datastoreItem xmlns:ds="http://schemas.openxmlformats.org/officeDocument/2006/customXml" ds:itemID="{D9BB6301-0F09-4FF1-9E12-CF136B83F7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70b28f2-98b2-4b9e-8119-077a513ef2d6"/>
    <ds:schemaRef ds:uri="b60bc586-44b6-4a71-9cb8-b9c0c141b50b"/>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3457</TotalTime>
  <Words>2004</Words>
  <Application>Microsoft Office PowerPoint</Application>
  <PresentationFormat>Widescreen</PresentationFormat>
  <Paragraphs>201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NHSD-Refresh-Theme-NOV1120B</vt:lpstr>
      <vt:lpstr>Menu of Support</vt:lpstr>
      <vt:lpstr>Health and Wellbeing</vt:lpstr>
      <vt:lpstr>Modern General Practice</vt:lpstr>
      <vt:lpstr>Modern General Practice</vt:lpstr>
      <vt:lpstr>Leadership</vt:lpstr>
      <vt:lpstr>Regional Workforce and Retention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lastModifiedBy>Victoria Forestiero</cp:lastModifiedBy>
  <cp:revision>89</cp:revision>
  <dcterms:created xsi:type="dcterms:W3CDTF">2020-11-30T10:49:03Z</dcterms:created>
  <dcterms:modified xsi:type="dcterms:W3CDTF">2024-01-29T15:40:02Z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0x010100C751B82969BCF941A95581D21277A1A1</vt:lpwstr>
  </property>
  <property fmtid="{D5CDD505-2E9C-101B-9397-08002B2CF9AE}" pid="3" name="_dlc_DocIdItemGuid">
    <vt:lpwstr>56579ddb-1cdf-4035-9a3d-2da04fab6c26</vt:lpwstr>
  </property>
  <property fmtid="{D5CDD505-2E9C-101B-9397-08002B2CF9AE}" pid="4" name="MediaServiceImageTags">
    <vt:lpwstr/>
  </property>
  <property fmtid="{D5CDD505-2E9C-101B-9397-08002B2CF9AE}" pid="5" name="RMRegion">
    <vt:lpwstr/>
  </property>
  <property fmtid="{D5CDD505-2E9C-101B-9397-08002B2CF9AE}" pid="6" name="l46316b263694ee999cb5f4e8c8147d0">
    <vt:lpwstr/>
  </property>
  <property fmtid="{D5CDD505-2E9C-101B-9397-08002B2CF9AE}" pid="7" name="RMDirectorate">
    <vt:lpwstr/>
  </property>
  <property fmtid="{D5CDD505-2E9C-101B-9397-08002B2CF9AE}" pid="8" name="m859743b71fb4048af32a9965a953e25">
    <vt:lpwstr/>
  </property>
</Properties>
</file>