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5" r:id="rId3"/>
    <p:sldId id="280" r:id="rId4"/>
    <p:sldId id="279" r:id="rId5"/>
    <p:sldId id="283" r:id="rId6"/>
    <p:sldId id="290" r:id="rId7"/>
    <p:sldId id="284" r:id="rId8"/>
    <p:sldId id="289" r:id="rId9"/>
    <p:sldId id="285" r:id="rId10"/>
    <p:sldId id="287" r:id="rId11"/>
    <p:sldId id="288"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C64C-AF55-B0A6-22FD-2BD8EA798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6A8C04-C0C1-8F30-1FA2-30CD9471C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52FC7D-1633-C5CC-1342-821A284D4974}"/>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5" name="Footer Placeholder 4">
            <a:extLst>
              <a:ext uri="{FF2B5EF4-FFF2-40B4-BE49-F238E27FC236}">
                <a16:creationId xmlns:a16="http://schemas.microsoft.com/office/drawing/2014/main" id="{3E1DECF2-086A-B302-8AFC-81B7577C4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8C534-333F-0B17-5813-2811E4FF00B6}"/>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194291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AFD2-F563-1312-F262-306FCFAF28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85F93A-5653-F624-E480-8E56632B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4B2D2-2C59-E47B-C71F-74EB892DAB4D}"/>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5" name="Footer Placeholder 4">
            <a:extLst>
              <a:ext uri="{FF2B5EF4-FFF2-40B4-BE49-F238E27FC236}">
                <a16:creationId xmlns:a16="http://schemas.microsoft.com/office/drawing/2014/main" id="{E2580048-FD6D-3FB3-4725-920734D65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1082F-4FF0-EBC3-CAD0-D3343EDACFB6}"/>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243556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C8709-BFEB-E688-D1E7-1C5294DC4C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65D811-186C-48BF-0AAA-F410C5DD6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A802E-4770-0703-E8F1-8706AD818C0F}"/>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5" name="Footer Placeholder 4">
            <a:extLst>
              <a:ext uri="{FF2B5EF4-FFF2-40B4-BE49-F238E27FC236}">
                <a16:creationId xmlns:a16="http://schemas.microsoft.com/office/drawing/2014/main" id="{F46124D7-4446-0525-92C7-D696B6846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24682-01B4-4BBF-8020-30E7D4267784}"/>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59903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7A85-C182-A360-0EEA-07EC018B5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524289-FF17-0AAA-1A39-4553E570F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4F1F0-32E3-B62D-815E-682AF984EDF2}"/>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5" name="Footer Placeholder 4">
            <a:extLst>
              <a:ext uri="{FF2B5EF4-FFF2-40B4-BE49-F238E27FC236}">
                <a16:creationId xmlns:a16="http://schemas.microsoft.com/office/drawing/2014/main" id="{B1CE89C2-C199-A519-C5A4-B7C6138C7B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FA9B9E-B071-ED92-E030-AE2EC769A774}"/>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423324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9F67-3631-3BF9-AC48-7D02BE172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494D7C-6EEF-018F-7CA6-76850D89A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151E57-33F6-EBE1-7B47-21FA47ECDE24}"/>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5" name="Footer Placeholder 4">
            <a:extLst>
              <a:ext uri="{FF2B5EF4-FFF2-40B4-BE49-F238E27FC236}">
                <a16:creationId xmlns:a16="http://schemas.microsoft.com/office/drawing/2014/main" id="{3B226971-B8D9-8A6B-12F5-8866AD4453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2B40A4-A0E5-8850-45A5-5C2923D494FD}"/>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254294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8BD5-EB4D-072F-9380-A1E861CA15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6E03C5-DCE1-2850-2F74-418EE2E81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7B45F1-D6EE-39BC-D079-DB3F5B291F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EA8B74-C711-134C-CB06-ED925A7948F9}"/>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6" name="Footer Placeholder 5">
            <a:extLst>
              <a:ext uri="{FF2B5EF4-FFF2-40B4-BE49-F238E27FC236}">
                <a16:creationId xmlns:a16="http://schemas.microsoft.com/office/drawing/2014/main" id="{F8F00452-7ECD-CD15-4C7A-34DBF1058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672395-3673-2649-56A2-2029B2E0AC43}"/>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67952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2C4C-6EE4-6A30-E41F-CAD22EB200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81435B-5DBF-209B-3357-E33E02EF8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C656B-3DC9-6B4E-5713-C76499AE22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A61C1A-5134-5A7F-4194-9894F57DCD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1C9DA2-FEDC-462F-EC52-ABFDF2C0D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8275EF-B20F-B322-3FBA-613ACC6E2D02}"/>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8" name="Footer Placeholder 7">
            <a:extLst>
              <a:ext uri="{FF2B5EF4-FFF2-40B4-BE49-F238E27FC236}">
                <a16:creationId xmlns:a16="http://schemas.microsoft.com/office/drawing/2014/main" id="{8AE59C4B-A17B-8DD9-E4E6-3090A2B694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EDBC06-AC58-45BA-BD4F-6862ED6C2BDC}"/>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2863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A9FE-EC86-78A7-632B-2E1FD9CD7E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F3C778-D82E-AF7D-2684-92BD726923DB}"/>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4" name="Footer Placeholder 3">
            <a:extLst>
              <a:ext uri="{FF2B5EF4-FFF2-40B4-BE49-F238E27FC236}">
                <a16:creationId xmlns:a16="http://schemas.microsoft.com/office/drawing/2014/main" id="{F5015A9B-3994-B6FD-F998-CF3F44D5C9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DD4B5C-5FC7-0551-E690-DC278D011022}"/>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176552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970B5F-EA73-1761-8FD1-442575A11B59}"/>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3" name="Footer Placeholder 2">
            <a:extLst>
              <a:ext uri="{FF2B5EF4-FFF2-40B4-BE49-F238E27FC236}">
                <a16:creationId xmlns:a16="http://schemas.microsoft.com/office/drawing/2014/main" id="{62015AE4-83AC-7EF7-C5B4-8E8D2D1A3B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C26E35-3AA9-06D5-B00C-41A8204BE246}"/>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199611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D44B-5682-4FEA-6FD7-49C042D74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72C7E6-2C2C-EC5B-163E-C7B96D441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01EC01-D17D-3A4C-365A-AC222FF3A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1ABA7-5B1C-DCDD-5237-FDDA70ABD822}"/>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6" name="Footer Placeholder 5">
            <a:extLst>
              <a:ext uri="{FF2B5EF4-FFF2-40B4-BE49-F238E27FC236}">
                <a16:creationId xmlns:a16="http://schemas.microsoft.com/office/drawing/2014/main" id="{B322FB05-DF4A-B375-57C1-0FD6ADADB5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31CC8B-C403-596D-0C56-CA243AEE9141}"/>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315521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107C-0EC5-E187-0EE5-9B836A75A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1DD86A-611A-623D-88CA-FBCEFC307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3E9FFF-666A-45FB-2484-D9AE21335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971EE-D303-1666-913B-4FF268BD950E}"/>
              </a:ext>
            </a:extLst>
          </p:cNvPr>
          <p:cNvSpPr>
            <a:spLocks noGrp="1"/>
          </p:cNvSpPr>
          <p:nvPr>
            <p:ph type="dt" sz="half" idx="10"/>
          </p:nvPr>
        </p:nvSpPr>
        <p:spPr/>
        <p:txBody>
          <a:bodyPr/>
          <a:lstStyle/>
          <a:p>
            <a:fld id="{98C51B00-842E-485B-B8B5-23FD4609B15F}" type="datetimeFigureOut">
              <a:rPr lang="en-GB" smtClean="0"/>
              <a:t>27/11/2023</a:t>
            </a:fld>
            <a:endParaRPr lang="en-GB"/>
          </a:p>
        </p:txBody>
      </p:sp>
      <p:sp>
        <p:nvSpPr>
          <p:cNvPr id="6" name="Footer Placeholder 5">
            <a:extLst>
              <a:ext uri="{FF2B5EF4-FFF2-40B4-BE49-F238E27FC236}">
                <a16:creationId xmlns:a16="http://schemas.microsoft.com/office/drawing/2014/main" id="{FA777468-470A-BCE0-3E05-F99998168E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CD2EEF-6DEA-2AEF-02DE-6A5342E875C8}"/>
              </a:ext>
            </a:extLst>
          </p:cNvPr>
          <p:cNvSpPr>
            <a:spLocks noGrp="1"/>
          </p:cNvSpPr>
          <p:nvPr>
            <p:ph type="sldNum" sz="quarter" idx="12"/>
          </p:nvPr>
        </p:nvSpPr>
        <p:spPr/>
        <p:txBody>
          <a:bodyPr/>
          <a:lstStyle/>
          <a:p>
            <a:fld id="{421D6170-400D-44A9-B22C-FAA2EF070284}" type="slidenum">
              <a:rPr lang="en-GB" smtClean="0"/>
              <a:t>‹#›</a:t>
            </a:fld>
            <a:endParaRPr lang="en-GB"/>
          </a:p>
        </p:txBody>
      </p:sp>
    </p:spTree>
    <p:extLst>
      <p:ext uri="{BB962C8B-B14F-4D97-AF65-F5344CB8AC3E}">
        <p14:creationId xmlns:p14="http://schemas.microsoft.com/office/powerpoint/2010/main" val="70940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CE62C-5258-1A84-6F99-9FFAD8346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44BDF6-0451-AF19-B74C-549358296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ABF35-9213-9259-8717-DB46C077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51B00-842E-485B-B8B5-23FD4609B15F}" type="datetimeFigureOut">
              <a:rPr lang="en-GB" smtClean="0"/>
              <a:t>27/11/2023</a:t>
            </a:fld>
            <a:endParaRPr lang="en-GB"/>
          </a:p>
        </p:txBody>
      </p:sp>
      <p:sp>
        <p:nvSpPr>
          <p:cNvPr id="5" name="Footer Placeholder 4">
            <a:extLst>
              <a:ext uri="{FF2B5EF4-FFF2-40B4-BE49-F238E27FC236}">
                <a16:creationId xmlns:a16="http://schemas.microsoft.com/office/drawing/2014/main" id="{769B843A-30AE-86FD-D8F5-5108DB57C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3EE18E-BC82-0CD2-3283-B2D590351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D6170-400D-44A9-B22C-FAA2EF070284}" type="slidenum">
              <a:rPr lang="en-GB" smtClean="0"/>
              <a:t>‹#›</a:t>
            </a:fld>
            <a:endParaRPr lang="en-GB"/>
          </a:p>
        </p:txBody>
      </p:sp>
    </p:spTree>
    <p:extLst>
      <p:ext uri="{BB962C8B-B14F-4D97-AF65-F5344CB8AC3E}">
        <p14:creationId xmlns:p14="http://schemas.microsoft.com/office/powerpoint/2010/main" val="20335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ntsiowhealthandcare.org.uk/application/files/4317/0109/5512/Bumetanide_Shortage_PIL_patient_information_v1.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hf.org.uk/-/media/files/information-and-support/publications/heart-conditions/heart-failure_digital-personal-record_1217_2.pdf?rev=37a6e4d5c70b4d4c9c341499af6d4e52" TargetMode="External"/><Relationship Id="rId2" Type="http://schemas.openxmlformats.org/officeDocument/2006/relationships/hyperlink" Target="https://www.bhf.org.uk/informationsupport/conditions/heart-failure" TargetMode="External"/><Relationship Id="rId1" Type="http://schemas.openxmlformats.org/officeDocument/2006/relationships/slideLayout" Target="../slideLayouts/slideLayout2.xml"/><Relationship Id="rId4" Type="http://schemas.openxmlformats.org/officeDocument/2006/relationships/hyperlink" Target="https://www.youtube.com/watch?v=zZnBi7AaeOQ"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liummedical.com/" TargetMode="External"/><Relationship Id="rId3" Type="http://schemas.openxmlformats.org/officeDocument/2006/relationships/hyperlink" Target="https://www.medicines.org.uk/emc/search?q=bumetanide+tablets" TargetMode="External"/><Relationship Id="rId7" Type="http://schemas.openxmlformats.org/officeDocument/2006/relationships/hyperlink" Target="https://www.sps.nhs.uk/shortages/shortage-of-bumetanide-1mg-and-5mg-tablet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cks.nice.org.uk/topics/heart-failure-chronic/prescribing-information/diuretics/" TargetMode="External"/><Relationship Id="rId5" Type="http://schemas.openxmlformats.org/officeDocument/2006/relationships/hyperlink" Target="https://bnf.nice.org.uk/treatment-summaries/diuretics/#loop-diuretics" TargetMode="External"/><Relationship Id="rId4" Type="http://schemas.openxmlformats.org/officeDocument/2006/relationships/hyperlink" Target="https://www.medicines.org.uk/emc/search?q=furosemide+tablets" TargetMode="External"/><Relationship Id="rId9" Type="http://schemas.openxmlformats.org/officeDocument/2006/relationships/hyperlink" Target="https://www.mawdsleys.co.uk/secondary-care-services/imported-unlicensed-medici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file:///C:\Users\Howardr2\Documents\MSN_2023_094%20bumetanide%201mg%20and%205mg.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antsiowhealthandcare.org.uk/application/files/4317/0109/5512/Bumetanide_Shortage_PIL_patient_information_v1.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46964CA-F334-B2A4-9A69-3FF5CD7F53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48E57DC-AAE6-6235-2A02-F72AACCE97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12" name="TextBox 11">
            <a:extLst>
              <a:ext uri="{FF2B5EF4-FFF2-40B4-BE49-F238E27FC236}">
                <a16:creationId xmlns:a16="http://schemas.microsoft.com/office/drawing/2014/main" id="{5D57928E-7561-7256-3F77-9D09B5C63D3A}"/>
              </a:ext>
            </a:extLst>
          </p:cNvPr>
          <p:cNvSpPr txBox="1"/>
          <p:nvPr/>
        </p:nvSpPr>
        <p:spPr>
          <a:xfrm>
            <a:off x="475016" y="4402565"/>
            <a:ext cx="10187065" cy="1815882"/>
          </a:xfrm>
          <a:prstGeom prst="rect">
            <a:avLst/>
          </a:prstGeom>
          <a:noFill/>
        </p:spPr>
        <p:txBody>
          <a:bodyPr wrap="square" rtlCol="0">
            <a:spAutoFit/>
          </a:bodyPr>
          <a:lstStyle/>
          <a:p>
            <a:r>
              <a:rPr lang="en-GB" sz="4000" b="1" dirty="0">
                <a:solidFill>
                  <a:schemeClr val="bg1">
                    <a:lumMod val="95000"/>
                  </a:schemeClr>
                </a:solidFill>
                <a:latin typeface="Arial" panose="020B0604020202020204" pitchFamily="34" charset="0"/>
                <a:cs typeface="Arial" panose="020B0604020202020204" pitchFamily="34" charset="0"/>
              </a:rPr>
              <a:t>Bumetanide Shortages:</a:t>
            </a:r>
          </a:p>
          <a:p>
            <a:r>
              <a:rPr lang="en-GB" sz="4000" b="1" dirty="0">
                <a:solidFill>
                  <a:schemeClr val="bg1">
                    <a:lumMod val="95000"/>
                  </a:schemeClr>
                </a:solidFill>
                <a:latin typeface="Arial" panose="020B0604020202020204" pitchFamily="34" charset="0"/>
                <a:cs typeface="Arial" panose="020B0604020202020204" pitchFamily="34" charset="0"/>
              </a:rPr>
              <a:t>resources for primary care</a:t>
            </a:r>
          </a:p>
          <a:p>
            <a:r>
              <a:rPr lang="en-GB" sz="3200" dirty="0">
                <a:solidFill>
                  <a:schemeClr val="bg1">
                    <a:lumMod val="95000"/>
                  </a:schemeClr>
                </a:solidFill>
                <a:latin typeface="Arial" panose="020B0604020202020204" pitchFamily="34" charset="0"/>
                <a:cs typeface="Arial" panose="020B0604020202020204" pitchFamily="34" charset="0"/>
              </a:rPr>
              <a:t>HIOW Medicines Optimisation Teams</a:t>
            </a:r>
            <a:endParaRPr lang="en-GB"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49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5" name="TextBox 4">
            <a:extLst>
              <a:ext uri="{FF2B5EF4-FFF2-40B4-BE49-F238E27FC236}">
                <a16:creationId xmlns:a16="http://schemas.microsoft.com/office/drawing/2014/main" id="{16FC2567-D187-E118-06D9-BB671D34596B}"/>
              </a:ext>
            </a:extLst>
          </p:cNvPr>
          <p:cNvSpPr txBox="1"/>
          <p:nvPr/>
        </p:nvSpPr>
        <p:spPr>
          <a:xfrm>
            <a:off x="736221" y="402446"/>
            <a:ext cx="6094602" cy="1077218"/>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Resources for Primary Care – communication with patients</a:t>
            </a:r>
          </a:p>
        </p:txBody>
      </p:sp>
      <p:sp>
        <p:nvSpPr>
          <p:cNvPr id="6" name="TextBox 5">
            <a:extLst>
              <a:ext uri="{FF2B5EF4-FFF2-40B4-BE49-F238E27FC236}">
                <a16:creationId xmlns:a16="http://schemas.microsoft.com/office/drawing/2014/main" id="{F1A0093E-EA02-00C0-B7C0-5E5A5692ACE5}"/>
              </a:ext>
            </a:extLst>
          </p:cNvPr>
          <p:cNvSpPr txBox="1"/>
          <p:nvPr/>
        </p:nvSpPr>
        <p:spPr>
          <a:xfrm>
            <a:off x="736221" y="1479664"/>
            <a:ext cx="10427079" cy="5375639"/>
          </a:xfrm>
          <a:prstGeom prst="rect">
            <a:avLst/>
          </a:prstGeom>
          <a:noFill/>
        </p:spPr>
        <p:txBody>
          <a:bodyPr wrap="square" rtlCol="0">
            <a:spAutoFit/>
          </a:bodyPr>
          <a:lstStyle/>
          <a:p>
            <a:pPr>
              <a:lnSpc>
                <a:spcPct val="107000"/>
              </a:lnSpc>
              <a:spcAft>
                <a:spcPts val="800"/>
              </a:spcAft>
            </a:pPr>
            <a:r>
              <a:rPr lang="en-GB" b="1" kern="100" dirty="0">
                <a:effectLst/>
                <a:latin typeface="Arial" panose="020B0604020202020204" pitchFamily="34" charset="0"/>
                <a:ea typeface="Calibri" panose="020F0502020204030204" pitchFamily="34" charset="0"/>
                <a:cs typeface="Arial" panose="020B0604020202020204" pitchFamily="34" charset="0"/>
              </a:rPr>
              <a:t>Suggested wording for AccuRx message regarding bumetanide tablets shortage:</a:t>
            </a:r>
          </a:p>
          <a:p>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GB"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Unfortunately, there is a national shortage of bumetanide tablets which our records show you are currently using. Your prescriber may need to change your medicine to an alternative if your supply runs out before the shortage has resolved. </a:t>
            </a:r>
          </a:p>
          <a:p>
            <a:endParaRPr lang="en-GB" i="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r>
              <a:rPr lang="en-GB"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Please see </a:t>
            </a:r>
            <a:r>
              <a:rPr lang="en-GB" dirty="0">
                <a:hlinkClick r:id="rId3"/>
              </a:rPr>
              <a:t>Bumetanide_Shortage_PIL_patient_information_v1.pdf (hantsiowhealthandcare.org.uk)</a:t>
            </a:r>
            <a:r>
              <a:rPr lang="en-GB"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for more information.</a:t>
            </a:r>
          </a:p>
          <a:p>
            <a:endParaRPr lang="en-GB"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r>
              <a:rPr lang="en-GB" b="1" u="sng" dirty="0">
                <a:effectLst/>
                <a:latin typeface="Arial" panose="020B0604020202020204" pitchFamily="34" charset="0"/>
                <a:ea typeface="Calibri" panose="020F0502020204030204" pitchFamily="34" charset="0"/>
                <a:cs typeface="Arial" panose="020B0604020202020204" pitchFamily="34" charset="0"/>
              </a:rPr>
              <a:t>OR</a:t>
            </a:r>
          </a:p>
          <a:p>
            <a:pPr>
              <a:lnSpc>
                <a:spcPct val="107000"/>
              </a:lnSpc>
              <a:spcAft>
                <a:spcPts val="800"/>
              </a:spcAft>
            </a:pPr>
            <a:r>
              <a:rPr lang="en-GB" i="1"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i="1" kern="100" dirty="0">
                <a:solidFill>
                  <a:schemeClr val="accent1"/>
                </a:solidFill>
                <a:latin typeface="Arial" panose="020B0604020202020204" pitchFamily="34" charset="0"/>
                <a:ea typeface="Calibri" panose="020F0502020204030204" pitchFamily="34" charset="0"/>
                <a:cs typeface="Arial" panose="020B0604020202020204" pitchFamily="34" charset="0"/>
              </a:rPr>
              <a:t>Our records show that you are currently prescribed bumetanide tablets. Unfortunately, there is a national shortage of this medicine. Your prescriber may need to change your medicine to an alternative if your supply runs out before the shortage has been resolved.</a:t>
            </a:r>
          </a:p>
          <a:p>
            <a:pPr>
              <a:lnSpc>
                <a:spcPct val="107000"/>
              </a:lnSpc>
              <a:spcAft>
                <a:spcPts val="800"/>
              </a:spcAft>
            </a:pPr>
            <a:r>
              <a:rPr lang="en-GB"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Please see </a:t>
            </a:r>
            <a:r>
              <a:rPr lang="en-GB" dirty="0">
                <a:hlinkClick r:id="rId3"/>
              </a:rPr>
              <a:t>Bumetanide_Shortage_PIL_patient_information_v1.pdf (hantsiowhealthandcare.org.uk)</a:t>
            </a:r>
            <a:r>
              <a:rPr lang="en-GB" i="1" dirty="0">
                <a:solidFill>
                  <a:schemeClr val="accent1"/>
                </a:solidFill>
                <a:latin typeface="Arial" panose="020B0604020202020204" pitchFamily="34" charset="0"/>
                <a:cs typeface="Arial" panose="020B0604020202020204" pitchFamily="34" charset="0"/>
              </a:rPr>
              <a:t> </a:t>
            </a:r>
            <a:r>
              <a:rPr lang="en-GB"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for more information.</a:t>
            </a:r>
          </a:p>
          <a:p>
            <a:pPr>
              <a:lnSpc>
                <a:spcPct val="107000"/>
              </a:lnSpc>
              <a:spcAft>
                <a:spcPts val="800"/>
              </a:spcAft>
            </a:pPr>
            <a:endParaRPr lang="en-GB" sz="2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685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84FD-5237-4397-B5CC-BFE95ADC58B6}"/>
              </a:ext>
            </a:extLst>
          </p:cNvPr>
          <p:cNvSpPr>
            <a:spLocks noGrp="1"/>
          </p:cNvSpPr>
          <p:nvPr>
            <p:ph type="title"/>
          </p:nvPr>
        </p:nvSpPr>
        <p:spPr/>
        <p:txBody>
          <a:bodyPr>
            <a:normAutofit/>
          </a:bodyPr>
          <a:lstStyle/>
          <a:p>
            <a:r>
              <a:rPr lang="en-GB" sz="3200" b="1" dirty="0">
                <a:solidFill>
                  <a:srgbClr val="005EB8"/>
                </a:solidFill>
                <a:latin typeface="Arial" panose="020B0604020202020204" pitchFamily="34" charset="0"/>
                <a:cs typeface="Arial" panose="020B0604020202020204" pitchFamily="34" charset="0"/>
              </a:rPr>
              <a:t>Safety Netting Advice</a:t>
            </a:r>
          </a:p>
        </p:txBody>
      </p:sp>
      <p:sp>
        <p:nvSpPr>
          <p:cNvPr id="3" name="Content Placeholder 2">
            <a:extLst>
              <a:ext uri="{FF2B5EF4-FFF2-40B4-BE49-F238E27FC236}">
                <a16:creationId xmlns:a16="http://schemas.microsoft.com/office/drawing/2014/main" id="{C505365C-F7AE-1EFB-1F9A-6571F1278A01}"/>
              </a:ext>
            </a:extLst>
          </p:cNvPr>
          <p:cNvSpPr>
            <a:spLocks noGrp="1"/>
          </p:cNvSpPr>
          <p:nvPr>
            <p:ph idx="1"/>
          </p:nvPr>
        </p:nvSpPr>
        <p:spPr>
          <a:xfrm>
            <a:off x="838200" y="1841617"/>
            <a:ext cx="10515600" cy="4351338"/>
          </a:xfrm>
        </p:spPr>
        <p:txBody>
          <a:bodyPr>
            <a:normAutofit fontScale="92500"/>
          </a:bodyPr>
          <a:lstStyle/>
          <a:p>
            <a:r>
              <a:rPr lang="en-GB" dirty="0">
                <a:solidFill>
                  <a:srgbClr val="231F20"/>
                </a:solidFill>
                <a:effectLst/>
                <a:latin typeface="Arial" panose="020B0604020202020204" pitchFamily="34" charset="0"/>
                <a:ea typeface="Cabin"/>
                <a:cs typeface="Arial" panose="020B0604020202020204" pitchFamily="34" charset="0"/>
              </a:rPr>
              <a:t>“If you feel unwell, please contact a healthcare professional via the usual routes. This may be your local pharmacist or GP, 111 or, in an emergency, 999.”</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Patients and carers should monitor for the following signs / symptoms – weight gain, increased SOB, increased fluid retention, increased fatigue and/or new cough.</a:t>
            </a:r>
          </a:p>
          <a:p>
            <a:r>
              <a:rPr lang="en-GB" dirty="0">
                <a:latin typeface="Arial" panose="020B0604020202020204" pitchFamily="34" charset="0"/>
                <a:cs typeface="Arial" panose="020B0604020202020204" pitchFamily="34" charset="0"/>
              </a:rPr>
              <a:t>Information about HF: </a:t>
            </a:r>
            <a:r>
              <a:rPr lang="en-GB" dirty="0">
                <a:latin typeface="Arial" panose="020B0604020202020204" pitchFamily="34" charset="0"/>
                <a:cs typeface="Arial" panose="020B0604020202020204" pitchFamily="34" charset="0"/>
                <a:hlinkClick r:id="rId2"/>
              </a:rPr>
              <a:t>Heart failure | British Heart Foundation - BHF</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Consider use of HF Personal Record: </a:t>
            </a:r>
            <a:r>
              <a:rPr lang="en-GB" dirty="0">
                <a:latin typeface="Arial" panose="020B0604020202020204" pitchFamily="34" charset="0"/>
                <a:cs typeface="Arial" panose="020B0604020202020204" pitchFamily="34" charset="0"/>
                <a:hlinkClick r:id="rId3"/>
              </a:rPr>
              <a:t>heart-failure_digital-personal-record_1217_2.pdf (bhf.org.uk)</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4"/>
              </a:rPr>
              <a:t>Heart Failure : Treatment and monitoring of fluid retention – YouTube</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0927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8" name="TextBox 7">
            <a:extLst>
              <a:ext uri="{FF2B5EF4-FFF2-40B4-BE49-F238E27FC236}">
                <a16:creationId xmlns:a16="http://schemas.microsoft.com/office/drawing/2014/main" id="{452B092E-4653-DDC3-77E5-F17D50F4B3C8}"/>
              </a:ext>
            </a:extLst>
          </p:cNvPr>
          <p:cNvSpPr txBox="1"/>
          <p:nvPr/>
        </p:nvSpPr>
        <p:spPr>
          <a:xfrm>
            <a:off x="573335" y="292713"/>
            <a:ext cx="6562725" cy="1077218"/>
          </a:xfrm>
          <a:prstGeom prst="rect">
            <a:avLst/>
          </a:prstGeom>
          <a:noFill/>
        </p:spPr>
        <p:txBody>
          <a:bodyPr wrap="square" rtlCol="0">
            <a:spAutoFit/>
          </a:bodyPr>
          <a:lstStyle/>
          <a:p>
            <a:r>
              <a:rPr lang="en-GB" sz="3200" b="1" dirty="0">
                <a:solidFill>
                  <a:srgbClr val="0070C0"/>
                </a:solidFill>
                <a:latin typeface="Arial" panose="020B0604020202020204" pitchFamily="34" charset="0"/>
                <a:cs typeface="Arial" panose="020B0604020202020204" pitchFamily="34" charset="0"/>
              </a:rPr>
              <a:t>Clinical Resources &amp; Information</a:t>
            </a:r>
          </a:p>
        </p:txBody>
      </p:sp>
      <p:sp>
        <p:nvSpPr>
          <p:cNvPr id="13" name="TextBox 12">
            <a:extLst>
              <a:ext uri="{FF2B5EF4-FFF2-40B4-BE49-F238E27FC236}">
                <a16:creationId xmlns:a16="http://schemas.microsoft.com/office/drawing/2014/main" id="{C956434D-7BE3-9890-97DD-6299E204E0DE}"/>
              </a:ext>
            </a:extLst>
          </p:cNvPr>
          <p:cNvSpPr txBox="1"/>
          <p:nvPr/>
        </p:nvSpPr>
        <p:spPr>
          <a:xfrm>
            <a:off x="914400" y="1552575"/>
            <a:ext cx="1034415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SmPCs</a:t>
            </a:r>
            <a:r>
              <a:rPr lang="en-GB" sz="2000" dirty="0">
                <a:latin typeface="Arial" panose="020B0604020202020204" pitchFamily="34" charset="0"/>
                <a:cs typeface="Arial" panose="020B0604020202020204" pitchFamily="34" charset="0"/>
              </a:rPr>
              <a:t> Bumetanide 1mg and 5mg: </a:t>
            </a:r>
            <a:r>
              <a:rPr lang="en-GB" sz="2000" dirty="0">
                <a:latin typeface="Arial" panose="020B0604020202020204" pitchFamily="34" charset="0"/>
                <a:cs typeface="Arial" panose="020B0604020202020204" pitchFamily="34" charset="0"/>
                <a:hlinkClick r:id="rId3"/>
              </a:rPr>
              <a:t>Search Results - (</a:t>
            </a:r>
            <a:r>
              <a:rPr lang="en-GB" sz="2000" dirty="0" err="1">
                <a:latin typeface="Arial" panose="020B0604020202020204" pitchFamily="34" charset="0"/>
                <a:cs typeface="Arial" panose="020B0604020202020204" pitchFamily="34" charset="0"/>
                <a:hlinkClick r:id="rId3"/>
              </a:rPr>
              <a:t>emc</a:t>
            </a:r>
            <a:r>
              <a:rPr lang="en-GB" sz="2000" dirty="0">
                <a:latin typeface="Arial" panose="020B0604020202020204" pitchFamily="34" charset="0"/>
                <a:cs typeface="Arial" panose="020B0604020202020204" pitchFamily="34" charset="0"/>
                <a:hlinkClick r:id="rId3"/>
              </a:rPr>
              <a:t>) (medicines.org.uk)</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SmPCs</a:t>
            </a:r>
            <a:r>
              <a:rPr lang="en-GB" sz="2000" dirty="0">
                <a:latin typeface="Arial" panose="020B0604020202020204" pitchFamily="34" charset="0"/>
                <a:cs typeface="Arial" panose="020B0604020202020204" pitchFamily="34" charset="0"/>
              </a:rPr>
              <a:t> Furosemide 20mg and 40mg: </a:t>
            </a:r>
            <a:r>
              <a:rPr lang="en-GB" sz="2000" dirty="0">
                <a:latin typeface="Arial" panose="020B0604020202020204" pitchFamily="34" charset="0"/>
                <a:cs typeface="Arial" panose="020B0604020202020204" pitchFamily="34" charset="0"/>
                <a:hlinkClick r:id="rId4"/>
              </a:rPr>
              <a:t>Search Results - (</a:t>
            </a:r>
            <a:r>
              <a:rPr lang="en-GB" sz="2000" dirty="0" err="1">
                <a:latin typeface="Arial" panose="020B0604020202020204" pitchFamily="34" charset="0"/>
                <a:cs typeface="Arial" panose="020B0604020202020204" pitchFamily="34" charset="0"/>
                <a:hlinkClick r:id="rId4"/>
              </a:rPr>
              <a:t>emc</a:t>
            </a:r>
            <a:r>
              <a:rPr lang="en-GB" sz="2000" dirty="0">
                <a:latin typeface="Arial" panose="020B0604020202020204" pitchFamily="34" charset="0"/>
                <a:cs typeface="Arial" panose="020B0604020202020204" pitchFamily="34" charset="0"/>
                <a:hlinkClick r:id="rId4"/>
              </a:rPr>
              <a:t>) (medicines.org.uk)</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BNF Loop Diuretics: </a:t>
            </a:r>
            <a:r>
              <a:rPr lang="en-GB" sz="2000" dirty="0">
                <a:latin typeface="Arial" panose="020B0604020202020204" pitchFamily="34" charset="0"/>
                <a:cs typeface="Arial" panose="020B0604020202020204" pitchFamily="34" charset="0"/>
                <a:hlinkClick r:id="rId5"/>
              </a:rPr>
              <a:t>Diuretics | Treatment summaries | BNF | NICE</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CKS: Chronic Heart Failure – managing diuretics: </a:t>
            </a:r>
            <a:r>
              <a:rPr lang="en-GB" sz="2000" dirty="0">
                <a:latin typeface="Arial" panose="020B0604020202020204" pitchFamily="34" charset="0"/>
                <a:cs typeface="Arial" panose="020B0604020202020204" pitchFamily="34" charset="0"/>
                <a:hlinkClick r:id="rId6"/>
              </a:rPr>
              <a:t>Diuretics | Prescribing information | Heart failure - chronic | CKS | NICE</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SPS Medicines Supply Tool </a:t>
            </a:r>
            <a:r>
              <a:rPr lang="en-GB" sz="2000" dirty="0">
                <a:latin typeface="Arial" panose="020B0604020202020204" pitchFamily="34" charset="0"/>
                <a:cs typeface="Arial" panose="020B0604020202020204" pitchFamily="34" charset="0"/>
                <a:hlinkClick r:id="rId7"/>
              </a:rPr>
              <a:t>LINK</a:t>
            </a:r>
            <a:endParaRPr lang="en-GB" sz="2000" dirty="0">
              <a:solidFill>
                <a:srgbClr val="0F0F0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8AD00F7-B238-9F95-C229-981EB5B18FC0}"/>
              </a:ext>
            </a:extLst>
          </p:cNvPr>
          <p:cNvSpPr txBox="1"/>
          <p:nvPr/>
        </p:nvSpPr>
        <p:spPr>
          <a:xfrm>
            <a:off x="914400" y="3674211"/>
            <a:ext cx="10525125" cy="255454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following specialist importers have confirmed they can source unlicensed bumetanide 1mg and 5mg tablets (please note there may be other companies that can also source supplies):</a:t>
            </a:r>
          </a:p>
          <a:p>
            <a:r>
              <a:rPr lang="en-GB" sz="2000" dirty="0">
                <a:latin typeface="Arial" panose="020B0604020202020204" pitchFamily="34" charset="0"/>
                <a:cs typeface="Arial" panose="020B0604020202020204" pitchFamily="34" charset="0"/>
              </a:rPr>
              <a:t>	- </a:t>
            </a:r>
            <a:r>
              <a:rPr lang="en-GB" sz="2000" dirty="0" err="1">
                <a:latin typeface="Arial" panose="020B0604020202020204" pitchFamily="34" charset="0"/>
                <a:cs typeface="Arial" panose="020B0604020202020204" pitchFamily="34" charset="0"/>
                <a:hlinkClick r:id="rId8"/>
              </a:rPr>
              <a:t>Alium</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 </a:t>
            </a:r>
            <a:r>
              <a:rPr lang="en-GB" sz="2000" dirty="0" err="1">
                <a:latin typeface="Arial" panose="020B0604020202020204" pitchFamily="34" charset="0"/>
                <a:cs typeface="Arial" panose="020B0604020202020204" pitchFamily="34" charset="0"/>
                <a:hlinkClick r:id="rId9"/>
              </a:rPr>
              <a:t>Mawdsleys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Any decision to prescribe an unlicensed medicine must consider the relevant guidance and NHS Trust or local governance procedures.</a:t>
            </a:r>
          </a:p>
        </p:txBody>
      </p:sp>
      <p:sp>
        <p:nvSpPr>
          <p:cNvPr id="2" name="TextBox 1">
            <a:extLst>
              <a:ext uri="{FF2B5EF4-FFF2-40B4-BE49-F238E27FC236}">
                <a16:creationId xmlns:a16="http://schemas.microsoft.com/office/drawing/2014/main" id="{68220F67-F18D-C5DB-8425-2DB8B35592BF}"/>
              </a:ext>
            </a:extLst>
          </p:cNvPr>
          <p:cNvSpPr txBox="1"/>
          <p:nvPr/>
        </p:nvSpPr>
        <p:spPr>
          <a:xfrm>
            <a:off x="5771624" y="4391025"/>
            <a:ext cx="5234731" cy="923330"/>
          </a:xfrm>
          <a:prstGeom prst="rect">
            <a:avLst/>
          </a:prstGeom>
          <a:solidFill>
            <a:srgbClr val="FFFF00"/>
          </a:solidFill>
          <a:ln>
            <a:solidFill>
              <a:schemeClr val="tx1"/>
            </a:solidFill>
          </a:ln>
        </p:spPr>
        <p:txBody>
          <a:bodyPr wrap="square" rtlCol="0">
            <a:spAutoFit/>
          </a:bodyPr>
          <a:lstStyle/>
          <a:p>
            <a:r>
              <a:rPr lang="en-GB" dirty="0"/>
              <a:t>Unlicensed bumetanide products will be in very short supply, so should ONLY be prescribed for patients in whom furosemide is not appropriate.</a:t>
            </a:r>
          </a:p>
        </p:txBody>
      </p:sp>
    </p:spTree>
    <p:extLst>
      <p:ext uri="{BB962C8B-B14F-4D97-AF65-F5344CB8AC3E}">
        <p14:creationId xmlns:p14="http://schemas.microsoft.com/office/powerpoint/2010/main" val="354462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F1AC3A-2A0E-01C3-CB10-CE4A5FBB8FE3}"/>
              </a:ext>
            </a:extLst>
          </p:cNvPr>
          <p:cNvPicPr>
            <a:picLocks noChangeAspect="1"/>
          </p:cNvPicPr>
          <p:nvPr/>
        </p:nvPicPr>
        <p:blipFill rotWithShape="1">
          <a:blip r:embed="rId2"/>
          <a:srcRect l="18786" t="22962" r="23134" b="2913"/>
          <a:stretch/>
        </p:blipFill>
        <p:spPr>
          <a:xfrm>
            <a:off x="1029050" y="1233443"/>
            <a:ext cx="8915182" cy="51276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9" name="TextBox 8">
            <a:extLst>
              <a:ext uri="{FF2B5EF4-FFF2-40B4-BE49-F238E27FC236}">
                <a16:creationId xmlns:a16="http://schemas.microsoft.com/office/drawing/2014/main" id="{D2A7AEE0-1246-DBB9-CE35-6D8A3E1F98CD}"/>
              </a:ext>
            </a:extLst>
          </p:cNvPr>
          <p:cNvSpPr txBox="1"/>
          <p:nvPr/>
        </p:nvSpPr>
        <p:spPr>
          <a:xfrm>
            <a:off x="7234107" y="247196"/>
            <a:ext cx="1641446" cy="738664"/>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hlinkClick r:id="rId4"/>
              </a:rPr>
              <a:t>MSN_2023_094 bumetanide 1mg and 5mg.pdf</a:t>
            </a:r>
            <a:endParaRPr lang="en-GB"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29F3F0A-0E2D-ACEE-FA69-0033E7B332BB}"/>
              </a:ext>
            </a:extLst>
          </p:cNvPr>
          <p:cNvSpPr txBox="1"/>
          <p:nvPr/>
        </p:nvSpPr>
        <p:spPr>
          <a:xfrm>
            <a:off x="1029050" y="453267"/>
            <a:ext cx="55898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Background: MSN/2023/094 </a:t>
            </a:r>
          </a:p>
        </p:txBody>
      </p:sp>
    </p:spTree>
    <p:extLst>
      <p:ext uri="{BB962C8B-B14F-4D97-AF65-F5344CB8AC3E}">
        <p14:creationId xmlns:p14="http://schemas.microsoft.com/office/powerpoint/2010/main" val="84498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pic>
        <p:nvPicPr>
          <p:cNvPr id="7" name="Picture 6">
            <a:extLst>
              <a:ext uri="{FF2B5EF4-FFF2-40B4-BE49-F238E27FC236}">
                <a16:creationId xmlns:a16="http://schemas.microsoft.com/office/drawing/2014/main" id="{C54BB133-AEDE-9F59-05C8-E2B19F54FAAB}"/>
              </a:ext>
            </a:extLst>
          </p:cNvPr>
          <p:cNvPicPr>
            <a:picLocks noChangeAspect="1"/>
          </p:cNvPicPr>
          <p:nvPr/>
        </p:nvPicPr>
        <p:blipFill rotWithShape="1">
          <a:blip r:embed="rId3"/>
          <a:srcRect l="18095" t="29799" r="21505" b="5506"/>
          <a:stretch/>
        </p:blipFill>
        <p:spPr>
          <a:xfrm>
            <a:off x="568482" y="1233443"/>
            <a:ext cx="11055036" cy="5485409"/>
          </a:xfrm>
          <a:prstGeom prst="rect">
            <a:avLst/>
          </a:prstGeom>
        </p:spPr>
      </p:pic>
      <p:sp>
        <p:nvSpPr>
          <p:cNvPr id="2" name="TextBox 1">
            <a:extLst>
              <a:ext uri="{FF2B5EF4-FFF2-40B4-BE49-F238E27FC236}">
                <a16:creationId xmlns:a16="http://schemas.microsoft.com/office/drawing/2014/main" id="{29059489-63BC-D0C5-3E5B-C59F35E20527}"/>
              </a:ext>
            </a:extLst>
          </p:cNvPr>
          <p:cNvSpPr txBox="1"/>
          <p:nvPr/>
        </p:nvSpPr>
        <p:spPr>
          <a:xfrm>
            <a:off x="861270" y="407774"/>
            <a:ext cx="55898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Background: MSN/2023/094 </a:t>
            </a:r>
          </a:p>
        </p:txBody>
      </p:sp>
    </p:spTree>
    <p:extLst>
      <p:ext uri="{BB962C8B-B14F-4D97-AF65-F5344CB8AC3E}">
        <p14:creationId xmlns:p14="http://schemas.microsoft.com/office/powerpoint/2010/main" val="63417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pic>
        <p:nvPicPr>
          <p:cNvPr id="11" name="Picture 10">
            <a:extLst>
              <a:ext uri="{FF2B5EF4-FFF2-40B4-BE49-F238E27FC236}">
                <a16:creationId xmlns:a16="http://schemas.microsoft.com/office/drawing/2014/main" id="{89F72062-6A33-1A58-9C48-A8F03412B2CF}"/>
              </a:ext>
            </a:extLst>
          </p:cNvPr>
          <p:cNvPicPr>
            <a:picLocks noChangeAspect="1"/>
          </p:cNvPicPr>
          <p:nvPr/>
        </p:nvPicPr>
        <p:blipFill rotWithShape="1">
          <a:blip r:embed="rId3"/>
          <a:srcRect l="19141" t="41617" r="23203" b="8236"/>
          <a:stretch/>
        </p:blipFill>
        <p:spPr>
          <a:xfrm>
            <a:off x="557758" y="1233443"/>
            <a:ext cx="11076483" cy="5100682"/>
          </a:xfrm>
          <a:prstGeom prst="rect">
            <a:avLst/>
          </a:prstGeom>
        </p:spPr>
      </p:pic>
      <p:sp>
        <p:nvSpPr>
          <p:cNvPr id="2" name="TextBox 1">
            <a:extLst>
              <a:ext uri="{FF2B5EF4-FFF2-40B4-BE49-F238E27FC236}">
                <a16:creationId xmlns:a16="http://schemas.microsoft.com/office/drawing/2014/main" id="{DAB415AF-7E43-AD0B-74C6-05DBFD3F0E9D}"/>
              </a:ext>
            </a:extLst>
          </p:cNvPr>
          <p:cNvSpPr txBox="1"/>
          <p:nvPr/>
        </p:nvSpPr>
        <p:spPr>
          <a:xfrm>
            <a:off x="557758" y="407774"/>
            <a:ext cx="55898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Background: MSN/2023/094 </a:t>
            </a:r>
          </a:p>
        </p:txBody>
      </p:sp>
    </p:spTree>
    <p:extLst>
      <p:ext uri="{BB962C8B-B14F-4D97-AF65-F5344CB8AC3E}">
        <p14:creationId xmlns:p14="http://schemas.microsoft.com/office/powerpoint/2010/main" val="179757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6" name="TextBox 5">
            <a:extLst>
              <a:ext uri="{FF2B5EF4-FFF2-40B4-BE49-F238E27FC236}">
                <a16:creationId xmlns:a16="http://schemas.microsoft.com/office/drawing/2014/main" id="{1D83171B-9F79-9350-D557-E8F9669FE33B}"/>
              </a:ext>
            </a:extLst>
          </p:cNvPr>
          <p:cNvSpPr txBox="1"/>
          <p:nvPr/>
        </p:nvSpPr>
        <p:spPr>
          <a:xfrm>
            <a:off x="724249" y="363897"/>
            <a:ext cx="8931479"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Key Messages for Primary Care:</a:t>
            </a:r>
          </a:p>
        </p:txBody>
      </p:sp>
      <p:sp>
        <p:nvSpPr>
          <p:cNvPr id="3" name="TextBox 2">
            <a:extLst>
              <a:ext uri="{FF2B5EF4-FFF2-40B4-BE49-F238E27FC236}">
                <a16:creationId xmlns:a16="http://schemas.microsoft.com/office/drawing/2014/main" id="{57487030-6209-64B0-9355-F5AA0CC7B2F3}"/>
              </a:ext>
            </a:extLst>
          </p:cNvPr>
          <p:cNvSpPr txBox="1"/>
          <p:nvPr/>
        </p:nvSpPr>
        <p:spPr>
          <a:xfrm>
            <a:off x="529904" y="1145689"/>
            <a:ext cx="11132191" cy="5509200"/>
          </a:xfrm>
          <a:prstGeom prst="rect">
            <a:avLst/>
          </a:prstGeom>
          <a:noFill/>
        </p:spPr>
        <p:txBody>
          <a:bodyPr wrap="square" rtlCol="0">
            <a:spAutoFit/>
          </a:bodyPr>
          <a:lstStyle/>
          <a:p>
            <a:pPr marL="285750" indent="-285750">
              <a:buFont typeface="Arial" panose="020B0604020202020204" pitchFamily="34" charset="0"/>
              <a:buChar char="•"/>
            </a:pPr>
            <a:r>
              <a:rPr lang="en-GB" sz="2200" b="1" dirty="0">
                <a:solidFill>
                  <a:srgbClr val="FF0000"/>
                </a:solidFill>
                <a:latin typeface="Arial" panose="020B0604020202020204" pitchFamily="34" charset="0"/>
                <a:cs typeface="Arial" panose="020B0604020202020204" pitchFamily="34" charset="0"/>
              </a:rPr>
              <a:t>It is so important for patients not to go without their diuretic if they are prescribed this regularly; please do not allow patients to go without</a:t>
            </a:r>
          </a:p>
          <a:p>
            <a:endParaRPr lang="en-GB" sz="22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In order to achieve this, GP practice teams will need to pro-actively switch patients to an alternative (furosemide in the majority of cases), if ongoing diuretic treatment is necessary following review</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There are approximately 80 patients per practice currently taking bumetanide 1mg or 5mg tablets</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Patients should be advised to monitor their symptoms &amp; fluid balance and should be advised to seek advice from their GP if breathing is worsening or weight is increasing by &gt;0.5Kg in 24 hours</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Patient should be monitored &amp; followed up after 2-3 weeks by their GP practice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For more complex or high-risk patients, utilise local specialist teams ‘Advice &amp; Guidance’ services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UHS patients registered to My Medical Record should be signposted to there and the use of the traffic light tool</a:t>
            </a:r>
          </a:p>
        </p:txBody>
      </p:sp>
    </p:spTree>
    <p:extLst>
      <p:ext uri="{BB962C8B-B14F-4D97-AF65-F5344CB8AC3E}">
        <p14:creationId xmlns:p14="http://schemas.microsoft.com/office/powerpoint/2010/main" val="375779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6" name="TextBox 5">
            <a:extLst>
              <a:ext uri="{FF2B5EF4-FFF2-40B4-BE49-F238E27FC236}">
                <a16:creationId xmlns:a16="http://schemas.microsoft.com/office/drawing/2014/main" id="{1D83171B-9F79-9350-D557-E8F9669FE33B}"/>
              </a:ext>
            </a:extLst>
          </p:cNvPr>
          <p:cNvSpPr txBox="1"/>
          <p:nvPr/>
        </p:nvSpPr>
        <p:spPr>
          <a:xfrm>
            <a:off x="724249" y="363897"/>
            <a:ext cx="8931479"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Key Messages for Primary Care:</a:t>
            </a:r>
          </a:p>
        </p:txBody>
      </p:sp>
      <p:sp>
        <p:nvSpPr>
          <p:cNvPr id="3" name="TextBox 2">
            <a:extLst>
              <a:ext uri="{FF2B5EF4-FFF2-40B4-BE49-F238E27FC236}">
                <a16:creationId xmlns:a16="http://schemas.microsoft.com/office/drawing/2014/main" id="{57487030-6209-64B0-9355-F5AA0CC7B2F3}"/>
              </a:ext>
            </a:extLst>
          </p:cNvPr>
          <p:cNvSpPr txBox="1"/>
          <p:nvPr/>
        </p:nvSpPr>
        <p:spPr>
          <a:xfrm>
            <a:off x="329879" y="1430460"/>
            <a:ext cx="11132191" cy="2646878"/>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Patients who will require a </a:t>
            </a:r>
            <a:r>
              <a:rPr lang="en-GB" sz="2400" b="1" dirty="0">
                <a:latin typeface="Arial" panose="020B0604020202020204" pitchFamily="34" charset="0"/>
                <a:cs typeface="Arial" panose="020B0604020202020204" pitchFamily="34" charset="0"/>
              </a:rPr>
              <a:t>specific plan for reviewing following switch </a:t>
            </a:r>
            <a:r>
              <a:rPr lang="en-GB" sz="2400" dirty="0">
                <a:latin typeface="Arial" panose="020B0604020202020204" pitchFamily="34" charset="0"/>
                <a:cs typeface="Arial" panose="020B0604020202020204" pitchFamily="34" charset="0"/>
              </a:rPr>
              <a:t>(rather than relying on self-monitoring):</a:t>
            </a:r>
          </a:p>
          <a:p>
            <a:pPr marL="742950" lvl="1"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Patients on higher doses of bumetanide (2mg BD or above)</a:t>
            </a:r>
          </a:p>
          <a:p>
            <a:pPr marL="742950" lvl="1"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Patients taking a thiazide diuretic in addition to bumetanide</a:t>
            </a:r>
          </a:p>
          <a:p>
            <a:pPr marL="742950" lvl="1"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Patients who have had an increase in bumetanide dose in last 6 weeks</a:t>
            </a:r>
          </a:p>
          <a:p>
            <a:pPr marL="742950" lvl="1"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Patients with a recent (last 6 months) hospitalisation for heart failure</a:t>
            </a:r>
          </a:p>
          <a:p>
            <a:endParaRPr lang="en-GB" sz="2200" b="1"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32A4024-7F58-D92D-B87C-0272264489B1}"/>
              </a:ext>
            </a:extLst>
          </p:cNvPr>
          <p:cNvSpPr txBox="1"/>
          <p:nvPr/>
        </p:nvSpPr>
        <p:spPr>
          <a:xfrm>
            <a:off x="400050" y="4352925"/>
            <a:ext cx="1122045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Please prioritise patients with little or no supply of bumetanide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Please review if ongoing diuretic therapy is still appropriate (there may be patients using inappropriately e.g., dependent oedema)</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Patients reporting worsening symptoms should be reviewed face to face wherever possible in order to assess fluid status &amp; check U&amp;Es</a:t>
            </a:r>
          </a:p>
        </p:txBody>
      </p:sp>
    </p:spTree>
    <p:extLst>
      <p:ext uri="{BB962C8B-B14F-4D97-AF65-F5344CB8AC3E}">
        <p14:creationId xmlns:p14="http://schemas.microsoft.com/office/powerpoint/2010/main" val="321365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6" name="TextBox 5">
            <a:extLst>
              <a:ext uri="{FF2B5EF4-FFF2-40B4-BE49-F238E27FC236}">
                <a16:creationId xmlns:a16="http://schemas.microsoft.com/office/drawing/2014/main" id="{1D83171B-9F79-9350-D557-E8F9669FE33B}"/>
              </a:ext>
            </a:extLst>
          </p:cNvPr>
          <p:cNvSpPr txBox="1"/>
          <p:nvPr/>
        </p:nvSpPr>
        <p:spPr>
          <a:xfrm>
            <a:off x="724249" y="363897"/>
            <a:ext cx="89314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Key Prescribing Information</a:t>
            </a:r>
          </a:p>
        </p:txBody>
      </p:sp>
      <p:sp>
        <p:nvSpPr>
          <p:cNvPr id="5" name="TextBox 4">
            <a:extLst>
              <a:ext uri="{FF2B5EF4-FFF2-40B4-BE49-F238E27FC236}">
                <a16:creationId xmlns:a16="http://schemas.microsoft.com/office/drawing/2014/main" id="{9B2E3EAB-DFD8-9917-0307-0D791722503F}"/>
              </a:ext>
            </a:extLst>
          </p:cNvPr>
          <p:cNvSpPr txBox="1"/>
          <p:nvPr/>
        </p:nvSpPr>
        <p:spPr>
          <a:xfrm>
            <a:off x="781574" y="1233443"/>
            <a:ext cx="10628852" cy="400109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Bumetanide 1mg tablets unavailable until the end of January 2024</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Bumetanide 5mg tablets unavailable until the end of March 2024</a:t>
            </a: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Do not </a:t>
            </a:r>
            <a:r>
              <a:rPr lang="en-GB" sz="2400" dirty="0">
                <a:latin typeface="Arial" panose="020B0604020202020204" pitchFamily="34" charset="0"/>
                <a:cs typeface="Arial" panose="020B0604020202020204" pitchFamily="34" charset="0"/>
              </a:rPr>
              <a:t>switch to bumetanide liquid preparations as supply will not be able to meet demand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Unlicensed preparations should be reserved for patients in whom furosemide is not appropriate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Furosemide 20mg and 40mg tablets are available and can support the increase in demand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Dosage equivalents: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graphicFrame>
        <p:nvGraphicFramePr>
          <p:cNvPr id="7" name="Table 7">
            <a:extLst>
              <a:ext uri="{FF2B5EF4-FFF2-40B4-BE49-F238E27FC236}">
                <a16:creationId xmlns:a16="http://schemas.microsoft.com/office/drawing/2014/main" id="{281561EB-0AB2-2268-190E-9794DC913ABF}"/>
              </a:ext>
            </a:extLst>
          </p:cNvPr>
          <p:cNvGraphicFramePr>
            <a:graphicFrameLocks noGrp="1"/>
          </p:cNvGraphicFramePr>
          <p:nvPr/>
        </p:nvGraphicFramePr>
        <p:xfrm>
          <a:off x="2032000" y="5116972"/>
          <a:ext cx="8128000" cy="126026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3803518"/>
                    </a:ext>
                  </a:extLst>
                </a:gridCol>
                <a:gridCol w="4064000">
                  <a:extLst>
                    <a:ext uri="{9D8B030D-6E8A-4147-A177-3AD203B41FA5}">
                      <a16:colId xmlns:a16="http://schemas.microsoft.com/office/drawing/2014/main" val="2105922437"/>
                    </a:ext>
                  </a:extLst>
                </a:gridCol>
              </a:tblGrid>
              <a:tr h="518584">
                <a:tc>
                  <a:txBody>
                    <a:bodyPr/>
                    <a:lstStyle/>
                    <a:p>
                      <a:r>
                        <a:rPr lang="en-GB" dirty="0"/>
                        <a:t>Bumetanide Preparation</a:t>
                      </a:r>
                    </a:p>
                  </a:txBody>
                  <a:tcPr/>
                </a:tc>
                <a:tc>
                  <a:txBody>
                    <a:bodyPr/>
                    <a:lstStyle/>
                    <a:p>
                      <a:r>
                        <a:rPr lang="en-GB" dirty="0"/>
                        <a:t>Furosemide Preparation</a:t>
                      </a:r>
                    </a:p>
                  </a:txBody>
                  <a:tcPr/>
                </a:tc>
                <a:extLst>
                  <a:ext uri="{0D108BD9-81ED-4DB2-BD59-A6C34878D82A}">
                    <a16:rowId xmlns:a16="http://schemas.microsoft.com/office/drawing/2014/main" val="2205390805"/>
                  </a:ext>
                </a:extLst>
              </a:tr>
              <a:tr h="370840">
                <a:tc>
                  <a:txBody>
                    <a:bodyPr/>
                    <a:lstStyle/>
                    <a:p>
                      <a:r>
                        <a:rPr lang="en-GB" dirty="0"/>
                        <a:t>Bumetanide 1mg </a:t>
                      </a:r>
                    </a:p>
                  </a:txBody>
                  <a:tcPr/>
                </a:tc>
                <a:tc>
                  <a:txBody>
                    <a:bodyPr/>
                    <a:lstStyle/>
                    <a:p>
                      <a:r>
                        <a:rPr lang="en-GB" dirty="0"/>
                        <a:t>Furosemide 40mg </a:t>
                      </a:r>
                    </a:p>
                  </a:txBody>
                  <a:tcPr/>
                </a:tc>
                <a:extLst>
                  <a:ext uri="{0D108BD9-81ED-4DB2-BD59-A6C34878D82A}">
                    <a16:rowId xmlns:a16="http://schemas.microsoft.com/office/drawing/2014/main" val="837634178"/>
                  </a:ext>
                </a:extLst>
              </a:tr>
              <a:tr h="370840">
                <a:tc>
                  <a:txBody>
                    <a:bodyPr/>
                    <a:lstStyle/>
                    <a:p>
                      <a:r>
                        <a:rPr lang="en-GB" dirty="0"/>
                        <a:t>Bumetanide 2mg</a:t>
                      </a:r>
                    </a:p>
                  </a:txBody>
                  <a:tcPr/>
                </a:tc>
                <a:tc>
                  <a:txBody>
                    <a:bodyPr/>
                    <a:lstStyle/>
                    <a:p>
                      <a:r>
                        <a:rPr lang="en-GB" dirty="0"/>
                        <a:t>Furosemide 80mg</a:t>
                      </a:r>
                    </a:p>
                  </a:txBody>
                  <a:tcPr/>
                </a:tc>
                <a:extLst>
                  <a:ext uri="{0D108BD9-81ED-4DB2-BD59-A6C34878D82A}">
                    <a16:rowId xmlns:a16="http://schemas.microsoft.com/office/drawing/2014/main" val="3769860548"/>
                  </a:ext>
                </a:extLst>
              </a:tr>
            </a:tbl>
          </a:graphicData>
        </a:graphic>
      </p:graphicFrame>
    </p:spTree>
    <p:extLst>
      <p:ext uri="{BB962C8B-B14F-4D97-AF65-F5344CB8AC3E}">
        <p14:creationId xmlns:p14="http://schemas.microsoft.com/office/powerpoint/2010/main" val="324097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6" name="TextBox 5">
            <a:extLst>
              <a:ext uri="{FF2B5EF4-FFF2-40B4-BE49-F238E27FC236}">
                <a16:creationId xmlns:a16="http://schemas.microsoft.com/office/drawing/2014/main" id="{1D83171B-9F79-9350-D557-E8F9669FE33B}"/>
              </a:ext>
            </a:extLst>
          </p:cNvPr>
          <p:cNvSpPr txBox="1"/>
          <p:nvPr/>
        </p:nvSpPr>
        <p:spPr>
          <a:xfrm>
            <a:off x="695674" y="335322"/>
            <a:ext cx="89314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Other Key Information</a:t>
            </a:r>
          </a:p>
        </p:txBody>
      </p:sp>
      <p:sp>
        <p:nvSpPr>
          <p:cNvPr id="5" name="TextBox 4">
            <a:extLst>
              <a:ext uri="{FF2B5EF4-FFF2-40B4-BE49-F238E27FC236}">
                <a16:creationId xmlns:a16="http://schemas.microsoft.com/office/drawing/2014/main" id="{9B2E3EAB-DFD8-9917-0307-0D791722503F}"/>
              </a:ext>
            </a:extLst>
          </p:cNvPr>
          <p:cNvSpPr txBox="1"/>
          <p:nvPr/>
        </p:nvSpPr>
        <p:spPr>
          <a:xfrm>
            <a:off x="781574" y="1233443"/>
            <a:ext cx="10628852" cy="4370427"/>
          </a:xfrm>
          <a:prstGeom prst="rect">
            <a:avLst/>
          </a:prstGeom>
          <a:noFill/>
        </p:spPr>
        <p:txBody>
          <a:bodyPr wrap="square" rtlCol="0">
            <a:spAutoFit/>
          </a:bodyPr>
          <a:lstStyle/>
          <a:p>
            <a:pPr lvl="1"/>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Acute trusts &amp; heart failure teams will work to ensure patients are not discharged on bumetanide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Non-cardiac indications for bumetanide on discharge will be managed by acute trust pharmacy teams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Community Pharmacy will be reminded of Medicines Shortage Notification and asked to support careful allocation of remaining supplies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Community Pharmacists will </a:t>
            </a:r>
            <a:r>
              <a:rPr lang="en-GB" sz="2400" b="1" dirty="0">
                <a:latin typeface="Arial" panose="020B0604020202020204" pitchFamily="34" charset="0"/>
                <a:cs typeface="Arial" panose="020B0604020202020204" pitchFamily="34" charset="0"/>
              </a:rPr>
              <a:t>NOT</a:t>
            </a:r>
            <a:r>
              <a:rPr lang="en-GB" sz="2400" dirty="0">
                <a:latin typeface="Arial" panose="020B0604020202020204" pitchFamily="34" charset="0"/>
                <a:cs typeface="Arial" panose="020B0604020202020204" pitchFamily="34" charset="0"/>
              </a:rPr>
              <a:t> be able to switch patients themselves as no National SSP (Serious Shortage Protocol) has been issued</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8619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6" name="TextBox 5">
            <a:extLst>
              <a:ext uri="{FF2B5EF4-FFF2-40B4-BE49-F238E27FC236}">
                <a16:creationId xmlns:a16="http://schemas.microsoft.com/office/drawing/2014/main" id="{1D83171B-9F79-9350-D557-E8F9669FE33B}"/>
              </a:ext>
            </a:extLst>
          </p:cNvPr>
          <p:cNvSpPr txBox="1"/>
          <p:nvPr/>
        </p:nvSpPr>
        <p:spPr>
          <a:xfrm>
            <a:off x="724249" y="363897"/>
            <a:ext cx="2466235"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Patient Information Leaflet: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hlinkClick r:id="rId3"/>
              </a:rPr>
              <a:t>Bumetanide_Shortage_PIL_patient_information_v1.pdf (hantsiowhealthandcare.org.uk)</a:t>
            </a:r>
            <a:endParaRPr kumimoji="0" lang="en-GB" sz="1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49E2CD1-F297-6E74-C3E5-4A1033515FA4}"/>
              </a:ext>
            </a:extLst>
          </p:cNvPr>
          <p:cNvPicPr>
            <a:picLocks noChangeAspect="1"/>
          </p:cNvPicPr>
          <p:nvPr/>
        </p:nvPicPr>
        <p:blipFill rotWithShape="1">
          <a:blip r:embed="rId4"/>
          <a:srcRect l="30417" t="15122" r="31417" b="5157"/>
          <a:stretch/>
        </p:blipFill>
        <p:spPr>
          <a:xfrm>
            <a:off x="2915920" y="81280"/>
            <a:ext cx="5913120" cy="6776720"/>
          </a:xfrm>
          <a:prstGeom prst="rect">
            <a:avLst/>
          </a:prstGeom>
        </p:spPr>
      </p:pic>
    </p:spTree>
    <p:extLst>
      <p:ext uri="{BB962C8B-B14F-4D97-AF65-F5344CB8AC3E}">
        <p14:creationId xmlns:p14="http://schemas.microsoft.com/office/powerpoint/2010/main" val="339108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936</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Netting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Rachel (NHS HAMPSHIRE AND ISLE OF WIGHT ICB - D9Y0V)</dc:creator>
  <cp:lastModifiedBy>Howard Rachel</cp:lastModifiedBy>
  <cp:revision>5</cp:revision>
  <dcterms:created xsi:type="dcterms:W3CDTF">2023-11-09T15:45:05Z</dcterms:created>
  <dcterms:modified xsi:type="dcterms:W3CDTF">2023-11-27T14:36:39Z</dcterms:modified>
</cp:coreProperties>
</file>