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8"/>
  </p:notesMasterIdLst>
  <p:sldIdLst>
    <p:sldId id="306" r:id="rId5"/>
    <p:sldId id="309" r:id="rId6"/>
    <p:sldId id="31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4967" autoAdjust="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28068-AFBD-4979-B752-9EB6F90B1386}" type="datetimeFigureOut">
              <a:rPr lang="en-US" smtClean="0"/>
              <a:t>11/30/2023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39589-3E79-4C82-AA4A-FE78234FAA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3480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83480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2D693B15-7265-4478-9579-62FCD5222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31352" y="1769269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48F9E92F-BB16-4896-A47F-6497C3D705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31352" y="2593181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anchor="b"/>
          <a:lstStyle>
            <a:lvl1pPr algn="l">
              <a:defRPr sz="5400" b="0" i="0" cap="none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75488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2">
            <a:extLst>
              <a:ext uri="{FF2B5EF4-FFF2-40B4-BE49-F238E27FC236}">
                <a16:creationId xmlns:a16="http://schemas.microsoft.com/office/drawing/2014/main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Graphic 32">
            <a:extLst>
              <a:ext uri="{FF2B5EF4-FFF2-40B4-BE49-F238E27FC236}">
                <a16:creationId xmlns:a16="http://schemas.microsoft.com/office/drawing/2014/main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31">
            <a:extLst>
              <a:ext uri="{FF2B5EF4-FFF2-40B4-BE49-F238E27FC236}">
                <a16:creationId xmlns:a16="http://schemas.microsoft.com/office/drawing/2014/main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20" y="3127248"/>
            <a:ext cx="5276088" cy="1124712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 Slid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848" y="4700016"/>
            <a:ext cx="5093208" cy="1197864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raphic 12">
            <a:extLst>
              <a:ext uri="{FF2B5EF4-FFF2-40B4-BE49-F238E27FC236}">
                <a16:creationId xmlns:a16="http://schemas.microsoft.com/office/drawing/2014/main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1" name="Graphic 13">
            <a:extLst>
              <a:ext uri="{FF2B5EF4-FFF2-40B4-BE49-F238E27FC236}">
                <a16:creationId xmlns:a16="http://schemas.microsoft.com/office/drawing/2014/main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2936" y="3127248"/>
            <a:ext cx="5833872" cy="3118104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825496"/>
            <a:ext cx="6190488" cy="3346704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0">
            <a:extLst>
              <a:ext uri="{FF2B5EF4-FFF2-40B4-BE49-F238E27FC236}">
                <a16:creationId xmlns:a16="http://schemas.microsoft.com/office/drawing/2014/main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Graphic 11">
            <a:extLst>
              <a:ext uri="{FF2B5EF4-FFF2-40B4-BE49-F238E27FC236}">
                <a16:creationId xmlns:a16="http://schemas.microsoft.com/office/drawing/2014/main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Graphic 12">
            <a:extLst>
              <a:ext uri="{FF2B5EF4-FFF2-40B4-BE49-F238E27FC236}">
                <a16:creationId xmlns:a16="http://schemas.microsoft.com/office/drawing/2014/main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Graphic 13">
            <a:extLst>
              <a:ext uri="{FF2B5EF4-FFF2-40B4-BE49-F238E27FC236}">
                <a16:creationId xmlns:a16="http://schemas.microsoft.com/office/drawing/2014/main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" name="Graphic 15">
            <a:extLst>
              <a:ext uri="{FF2B5EF4-FFF2-40B4-BE49-F238E27FC236}">
                <a16:creationId xmlns:a16="http://schemas.microsoft.com/office/drawing/2014/main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Graphic 22">
            <a:extLst>
              <a:ext uri="{FF2B5EF4-FFF2-40B4-BE49-F238E27FC236}">
                <a16:creationId xmlns:a16="http://schemas.microsoft.com/office/drawing/2014/main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1">
            <a:extLst>
              <a:ext uri="{FF2B5EF4-FFF2-40B4-BE49-F238E27FC236}">
                <a16:creationId xmlns:a16="http://schemas.microsoft.com/office/drawing/2014/main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23">
            <a:extLst>
              <a:ext uri="{FF2B5EF4-FFF2-40B4-BE49-F238E27FC236}">
                <a16:creationId xmlns:a16="http://schemas.microsoft.com/office/drawing/2014/main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5" y="4498848"/>
            <a:ext cx="4434835" cy="510474"/>
          </a:xfrm>
        </p:spPr>
        <p:txBody>
          <a:bodyPr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25625"/>
            <a:ext cx="10771632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Graphic 22">
            <a:extLst>
              <a:ext uri="{FF2B5EF4-FFF2-40B4-BE49-F238E27FC236}">
                <a16:creationId xmlns:a16="http://schemas.microsoft.com/office/drawing/2014/main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3">
            <a:extLst>
              <a:ext uri="{FF2B5EF4-FFF2-40B4-BE49-F238E27FC236}">
                <a16:creationId xmlns:a16="http://schemas.microsoft.com/office/drawing/2014/main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752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raphic 15">
            <a:extLst>
              <a:ext uri="{FF2B5EF4-FFF2-40B4-BE49-F238E27FC236}">
                <a16:creationId xmlns:a16="http://schemas.microsoft.com/office/drawing/2014/main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16">
            <a:extLst>
              <a:ext uri="{FF2B5EF4-FFF2-40B4-BE49-F238E27FC236}">
                <a16:creationId xmlns:a16="http://schemas.microsoft.com/office/drawing/2014/main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4">
            <a:extLst>
              <a:ext uri="{FF2B5EF4-FFF2-40B4-BE49-F238E27FC236}">
                <a16:creationId xmlns:a16="http://schemas.microsoft.com/office/drawing/2014/main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dti.org.uk/assets/files/Health_Checks_Easy-read_Young_people.pdf" TargetMode="External"/><Relationship Id="rId2" Type="http://schemas.openxmlformats.org/officeDocument/2006/relationships/hyperlink" Target="https://www.ndti.org.uk/resources/health-check-resources-guides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contact.org.uk/wp-content/uploads/2021/03/making_gp_practices_more_welcoming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my.george@southernhealth.nhs.uk" TargetMode="External"/><Relationship Id="rId2" Type="http://schemas.openxmlformats.org/officeDocument/2006/relationships/hyperlink" Target="mailto:marta.coates@southernhealth.nhs.uk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968B-2619-4F71-AB00-4C493E120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6073" y="318135"/>
            <a:ext cx="9693402" cy="1197864"/>
          </a:xfrm>
        </p:spPr>
        <p:txBody>
          <a:bodyPr>
            <a:normAutofit/>
          </a:bodyPr>
          <a:lstStyle/>
          <a:p>
            <a:r>
              <a:rPr lang="en-US" sz="4000" spc="400" dirty="0"/>
              <a:t>Learning disability Annual Health Checks (AHC)</a:t>
            </a:r>
            <a:endParaRPr lang="en-US" sz="40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0A24DF6-2FDF-8A97-18FB-021FB6491F33}"/>
              </a:ext>
            </a:extLst>
          </p:cNvPr>
          <p:cNvSpPr/>
          <p:nvPr/>
        </p:nvSpPr>
        <p:spPr>
          <a:xfrm>
            <a:off x="323850" y="1679639"/>
            <a:ext cx="5514975" cy="2714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Research has shown that 75% of parents do not take their disabled children to their GP surgery.</a:t>
            </a:r>
          </a:p>
          <a:p>
            <a:pPr algn="ctr"/>
            <a:r>
              <a:rPr lang="en-GB" dirty="0"/>
              <a:t>One reason stated was the waiting in GP Surgeries waiting room and the impact this can have on the young person.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A382743-24B2-EC98-C01B-BA6D6B8EDE3C}"/>
              </a:ext>
            </a:extLst>
          </p:cNvPr>
          <p:cNvSpPr/>
          <p:nvPr/>
        </p:nvSpPr>
        <p:spPr>
          <a:xfrm>
            <a:off x="4048127" y="3810000"/>
            <a:ext cx="4610100" cy="2914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Since 2014/15 all young people with learning disabilities should be on the LD QOF Register- </a:t>
            </a:r>
            <a:r>
              <a:rPr lang="en-GB" sz="1600" i="1" dirty="0"/>
              <a:t>If you need help identifying if someone should be on the register liaise with their child health team or speak to your Strategic Health Facilitator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1EA943D-E614-CC78-DCB1-ECF906D748F5}"/>
              </a:ext>
            </a:extLst>
          </p:cNvPr>
          <p:cNvSpPr/>
          <p:nvPr/>
        </p:nvSpPr>
        <p:spPr>
          <a:xfrm>
            <a:off x="8782050" y="1792224"/>
            <a:ext cx="3219450" cy="3771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Annual Health Checks should be offered to </a:t>
            </a:r>
            <a:r>
              <a:rPr lang="en-GB" b="1" dirty="0"/>
              <a:t>all</a:t>
            </a:r>
            <a:r>
              <a:rPr lang="en-GB" dirty="0"/>
              <a:t> on the LD register from the age of 14 years old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However the uptake among young people is lower than for those age 18+</a:t>
            </a:r>
          </a:p>
        </p:txBody>
      </p:sp>
    </p:spTree>
    <p:extLst>
      <p:ext uri="{BB962C8B-B14F-4D97-AF65-F5344CB8AC3E}">
        <p14:creationId xmlns:p14="http://schemas.microsoft.com/office/powerpoint/2010/main" val="11476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FB0B-15EC-453B-BC9B-69AD35DDC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20015"/>
            <a:ext cx="10601325" cy="2340864"/>
          </a:xfrm>
        </p:spPr>
        <p:txBody>
          <a:bodyPr>
            <a:normAutofit fontScale="90000"/>
          </a:bodyPr>
          <a:lstStyle/>
          <a:p>
            <a:r>
              <a:rPr lang="en-US" b="1" cap="all" spc="400" dirty="0">
                <a:solidFill>
                  <a:schemeClr val="bg1"/>
                </a:solidFill>
                <a:latin typeface="+mn-lt"/>
              </a:rPr>
              <a:t>Top TIPs for increasing attendance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2523DA-4926-545D-ABFE-422C5CA1C99E}"/>
              </a:ext>
            </a:extLst>
          </p:cNvPr>
          <p:cNvSpPr txBox="1"/>
          <p:nvPr/>
        </p:nvSpPr>
        <p:spPr>
          <a:xfrm>
            <a:off x="8124825" y="2578064"/>
            <a:ext cx="3971925" cy="4159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Available resources specifically for supporting Young People: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Health Check Resources &amp; Guides - </a:t>
            </a:r>
            <a:r>
              <a:rPr lang="en-GB" sz="18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NDTi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PowerPoint Presentation (ndti.org.uk)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making_gp_practices_more_welcoming.pdf (contact.org.uk)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CF79A9-AC95-0A09-A088-0F9C589D3151}"/>
              </a:ext>
            </a:extLst>
          </p:cNvPr>
          <p:cNvSpPr txBox="1"/>
          <p:nvPr/>
        </p:nvSpPr>
        <p:spPr>
          <a:xfrm>
            <a:off x="1343026" y="2375154"/>
            <a:ext cx="67151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Liaise with Parents to find out what would help to make attending easier (flag this also for future reference)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Book in school holidays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Liaise with the school nursing team to see if they can support with obtaining some of the detail needed for the AHC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Explaining the importance of the annual health check in preparation for adulthood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THINK- Are you advertising AHC in public areas of the surgery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THINK- Do you have children on your LD register, how to increase prevalence- could you liaise with your local special schools? Could you liaise with local paediatricians? Could you run an awareness campaign within your surgery? </a:t>
            </a:r>
          </a:p>
        </p:txBody>
      </p:sp>
    </p:spTree>
    <p:extLst>
      <p:ext uri="{BB962C8B-B14F-4D97-AF65-F5344CB8AC3E}">
        <p14:creationId xmlns:p14="http://schemas.microsoft.com/office/powerpoint/2010/main" val="222788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467696-5527-2699-82D5-804FC80270F4}"/>
              </a:ext>
            </a:extLst>
          </p:cNvPr>
          <p:cNvSpPr txBox="1"/>
          <p:nvPr/>
        </p:nvSpPr>
        <p:spPr>
          <a:xfrm>
            <a:off x="219075" y="161926"/>
            <a:ext cx="11868150" cy="906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0060" indent="-480060">
              <a:buAutoNum type="arabicPeriod"/>
            </a:pPr>
            <a:r>
              <a:rPr lang="en-GB" sz="224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 Annual Health Check sessions (clinical):</a:t>
            </a:r>
          </a:p>
          <a:p>
            <a:r>
              <a:rPr lang="en-GB" sz="2240" i="1" dirty="0">
                <a:solidFill>
                  <a:srgbClr val="FF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EXTRA DATE ADDED- </a:t>
            </a:r>
            <a:r>
              <a:rPr lang="en-GB" sz="2240" i="1">
                <a:solidFill>
                  <a:srgbClr val="FF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12.12.2023 (11:00-13:00) </a:t>
            </a:r>
            <a:r>
              <a:rPr lang="en-GB" sz="2240" i="1" dirty="0">
                <a:solidFill>
                  <a:srgbClr val="FF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Amy</a:t>
            </a:r>
          </a:p>
          <a:p>
            <a:r>
              <a:rPr lang="en-GB" sz="2240" i="1" dirty="0">
                <a:solidFill>
                  <a:srgbClr val="FF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08.01.2024 (09:00-11:00) with Amy</a:t>
            </a:r>
          </a:p>
          <a:p>
            <a:r>
              <a:rPr lang="en-GB" sz="2240" i="1" dirty="0">
                <a:solidFill>
                  <a:srgbClr val="FF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17.01.2024 (13:00-15:00) with Marta</a:t>
            </a:r>
          </a:p>
          <a:p>
            <a:r>
              <a:rPr lang="en-GB" sz="2240" i="1" dirty="0">
                <a:solidFill>
                  <a:srgbClr val="FF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07.03.2024 (13:00-15:00) with Marta</a:t>
            </a:r>
          </a:p>
          <a:p>
            <a:r>
              <a:rPr lang="en-GB" sz="2240" b="1" i="1" dirty="0">
                <a:latin typeface="Calibri" panose="020F0502020204030204" pitchFamily="34" charset="0"/>
                <a:cs typeface="Calibri" panose="020F0502020204030204" pitchFamily="34" charset="0"/>
              </a:rPr>
              <a:t>FOR PRIMARY CARE STAFF w</a:t>
            </a:r>
            <a:r>
              <a:rPr lang="en-GB" sz="2240" i="1" dirty="0">
                <a:latin typeface="Calibri" panose="020F0502020204030204" pitchFamily="34" charset="0"/>
                <a:cs typeface="Calibri" panose="020F0502020204030204" pitchFamily="34" charset="0"/>
              </a:rPr>
              <a:t>ho have not attended full LD session before; also, for those new to delivering Annual Health Checks or new to surgery.</a:t>
            </a:r>
          </a:p>
          <a:p>
            <a:r>
              <a:rPr lang="en-GB" sz="224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Annual health Check UPDATE sessions (clinical):</a:t>
            </a:r>
          </a:p>
          <a:p>
            <a:endParaRPr lang="en-GB" sz="2400" i="1" baseline="30000" dirty="0">
              <a:solidFill>
                <a:srgbClr val="FF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360" i="1" baseline="30000" dirty="0">
                <a:solidFill>
                  <a:srgbClr val="FF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8.12.2023 (12:30-14:30) with Marta</a:t>
            </a:r>
          </a:p>
          <a:p>
            <a:r>
              <a:rPr lang="en-GB" sz="3360" i="1" baseline="30000" dirty="0">
                <a:solidFill>
                  <a:srgbClr val="FF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20.02.2024 (13:00-14:30) with Amy</a:t>
            </a:r>
          </a:p>
          <a:p>
            <a:r>
              <a:rPr lang="en-GB" sz="3360" i="1" baseline="30000" dirty="0">
                <a:solidFill>
                  <a:srgbClr val="FF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19.03.2024 (09:30-11:00) with Amy</a:t>
            </a:r>
          </a:p>
          <a:p>
            <a:r>
              <a:rPr lang="en-GB" sz="2240" b="1" i="1" dirty="0">
                <a:latin typeface="Calibri" panose="020F0502020204030204" pitchFamily="34" charset="0"/>
                <a:cs typeface="Calibri" panose="020F0502020204030204" pitchFamily="34" charset="0"/>
              </a:rPr>
              <a:t>FOR PRIMARY CARE STAFF:  for those that previously attended a full session; Learning Disability Leads and Champions welcome!</a:t>
            </a:r>
            <a:endParaRPr lang="en-GB" sz="2240" b="1" i="1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360" i="1" baseline="30000" dirty="0">
              <a:solidFill>
                <a:srgbClr val="FF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360" b="1" i="1" baseline="30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Learning Disability Awareness sessions for reception and administration staff: </a:t>
            </a:r>
            <a:r>
              <a:rPr lang="en-GB" sz="3360" b="1" i="1" baseline="30000" dirty="0">
                <a:solidFill>
                  <a:srgbClr val="FF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</a:p>
          <a:p>
            <a:r>
              <a:rPr lang="en-GB" sz="3360" b="1" i="1" baseline="30000" dirty="0">
                <a:solidFill>
                  <a:srgbClr val="FF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6.12.2023 (10:00-11:30)</a:t>
            </a:r>
          </a:p>
          <a:p>
            <a:r>
              <a:rPr lang="en-GB" sz="336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Or contact us with surgery specific requests.</a:t>
            </a:r>
            <a:endParaRPr lang="en-GB" sz="3360" i="1" baseline="30000" dirty="0">
              <a:solidFill>
                <a:srgbClr val="FF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FFFF00"/>
                </a:solidFill>
              </a:rPr>
              <a:t>To book on a FREE –virtual session, please email:</a:t>
            </a:r>
            <a:br>
              <a:rPr lang="en-US" sz="2800" b="1" dirty="0">
                <a:solidFill>
                  <a:srgbClr val="FFFF00"/>
                </a:solidFill>
              </a:rPr>
            </a:br>
            <a:r>
              <a:rPr lang="en-US" sz="2800" b="1" dirty="0">
                <a:solidFill>
                  <a:srgbClr val="FFFF00"/>
                </a:solidFill>
              </a:rPr>
              <a:t>     </a:t>
            </a:r>
            <a:r>
              <a:rPr lang="en-US" sz="2240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marta.coates@southernhealth.nhs.uk</a:t>
            </a:r>
            <a:r>
              <a:rPr lang="en-US" sz="2240" dirty="0">
                <a:solidFill>
                  <a:srgbClr val="FFFF00"/>
                </a:solidFill>
              </a:rPr>
              <a:t>  or   </a:t>
            </a:r>
            <a:r>
              <a:rPr lang="en-US" sz="2240" dirty="0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amy.george@southernhealth.nhs.uk</a:t>
            </a:r>
            <a:r>
              <a:rPr lang="en-US" sz="2240" dirty="0">
                <a:solidFill>
                  <a:srgbClr val="FFFF00"/>
                </a:solidFill>
              </a:rPr>
              <a:t> </a:t>
            </a:r>
            <a:br>
              <a:rPr lang="en-US" sz="1960" dirty="0">
                <a:solidFill>
                  <a:srgbClr val="FFFF00"/>
                </a:solidFill>
              </a:rPr>
            </a:br>
            <a:br>
              <a:rPr lang="en-US" sz="1960" dirty="0"/>
            </a:br>
            <a:endParaRPr lang="en-GB" sz="3360" i="1" baseline="30000" dirty="0">
              <a:solidFill>
                <a:srgbClr val="FF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360" i="1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360" i="1" baseline="30000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240" i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1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869045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Univer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axy presentation" id="{D860ABA3-507A-4DC6-8D34-B6D2FE41A3BA}" vid="{BBA8DB39-4D39-4790-8D8A-7FB22E9634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  <_ip_UnifiedCompliancePolicyUIAction xmlns="http://schemas.microsoft.com/sharepoint/v3" xsi:nil="true"/>
    <Image xmlns="71af3243-3dd4-4a8d-8c0d-dd76da1f02a5">
      <Url xsi:nil="true"/>
      <Description xsi:nil="true"/>
    </Image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D08CD0-82A3-4566-9B63-BB91B2D89764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64958658-F0F0-4C75-A3B7-276A0C8E9F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79E8A1-055A-4751-97E9-E6B1F9E2121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{BA3CAEC1-D436-4D39-ADB9-B9FC25B83B74}tf89338750_win32</Template>
  <TotalTime>99</TotalTime>
  <Words>452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Univers</vt:lpstr>
      <vt:lpstr>GradientUnivers</vt:lpstr>
      <vt:lpstr>Learning disability Annual Health Checks (AHC)</vt:lpstr>
      <vt:lpstr>Top TIPs for increasing attendance</vt:lpstr>
      <vt:lpstr>PowerPoint Presentation</vt:lpstr>
    </vt:vector>
  </TitlesOfParts>
  <Company>Southern Health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disability Annual Health Checks (AHC)</dc:title>
  <dc:creator>George, Amy</dc:creator>
  <cp:lastModifiedBy>George, Amy</cp:lastModifiedBy>
  <cp:revision>3</cp:revision>
  <dcterms:created xsi:type="dcterms:W3CDTF">2023-11-29T11:15:24Z</dcterms:created>
  <dcterms:modified xsi:type="dcterms:W3CDTF">2023-11-30T09:02:56Z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