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334" r:id="rId5"/>
    <p:sldId id="339" r:id="rId6"/>
    <p:sldId id="337" r:id="rId7"/>
    <p:sldId id="259" r:id="rId8"/>
    <p:sldId id="338" r:id="rId9"/>
    <p:sldId id="331" r:id="rId10"/>
    <p:sldId id="332" r:id="rId11"/>
    <p:sldId id="333" r:id="rId12"/>
    <p:sldId id="341" r:id="rId13"/>
    <p:sldId id="32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1646" autoAdjust="0"/>
  </p:normalViewPr>
  <p:slideViewPr>
    <p:cSldViewPr snapToGrid="0">
      <p:cViewPr varScale="1">
        <p:scale>
          <a:sx n="93" d="100"/>
          <a:sy n="93" d="100"/>
        </p:scale>
        <p:origin x="14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7484C-4A5C-4042-8871-6E6EFB94A456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531EA-D4F0-4CF9-85AE-49D60AD3B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07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31EA-D4F0-4CF9-85AE-49D60AD3B9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4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NHSE and NHS Improvement have worked with key stakeholders and patients and carers to develop the care bundle to support systems to better care for CYP with asthma.</a:t>
            </a:r>
          </a:p>
          <a:p>
            <a:endParaRPr lang="en-GB" dirty="0"/>
          </a:p>
          <a:p>
            <a:r>
              <a:rPr lang="en-GB" dirty="0"/>
              <a:t>5 key area with cross cutting themes, one being early and accurate diagnosis</a:t>
            </a:r>
          </a:p>
          <a:p>
            <a:endParaRPr lang="en-GB" dirty="0"/>
          </a:p>
          <a:p>
            <a:r>
              <a:rPr lang="en-GB" dirty="0"/>
              <a:t>Pilot site</a:t>
            </a:r>
          </a:p>
          <a:p>
            <a:endParaRPr lang="en-GB" dirty="0"/>
          </a:p>
          <a:p>
            <a:r>
              <a:rPr lang="en-GB" dirty="0"/>
              <a:t>What the bundle involves</a:t>
            </a:r>
          </a:p>
          <a:p>
            <a:endParaRPr lang="en-GB" dirty="0"/>
          </a:p>
          <a:p>
            <a:r>
              <a:rPr lang="en-GB" dirty="0"/>
              <a:t>Who we are</a:t>
            </a:r>
          </a:p>
          <a:p>
            <a:endParaRPr lang="en-GB" dirty="0"/>
          </a:p>
          <a:p>
            <a:r>
              <a:rPr lang="en-GB" dirty="0"/>
              <a:t>We want to work with you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Lung disease is the 3rd biggest cause of death in England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Costs the NHS £13.8 billion in direct in-direct costs per year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Respiratory admissions have risen and increase by 80% in the winter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Incidence and mortality rates of lung disease are higher in deprived areas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Highest rates of asthma deaths for the whole of Europe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Respiratory diagnosis is often made on admission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Medications costs are substantial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Estimated 30% don’t have the correct diagnosis in asthma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Why do we need a care bundle</a:t>
            </a:r>
          </a:p>
          <a:p>
            <a:endParaRPr lang="en-GB" dirty="0"/>
          </a:p>
          <a:p>
            <a:r>
              <a:rPr lang="en-GB" dirty="0"/>
              <a:t>Higher asthma attacks for CYP with asthma than most other countries</a:t>
            </a:r>
          </a:p>
          <a:p>
            <a:endParaRPr lang="en-GB" dirty="0"/>
          </a:p>
          <a:p>
            <a:r>
              <a:rPr lang="en-GB" dirty="0"/>
              <a:t>Poorest asthma outcomes in the whole of Europe</a:t>
            </a:r>
          </a:p>
          <a:p>
            <a:endParaRPr lang="en-GB" dirty="0"/>
          </a:p>
          <a:p>
            <a:r>
              <a:rPr lang="en-GB" dirty="0"/>
              <a:t>Despite NRAD avoidable asthma deaths in CYP continue to occur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31EA-D4F0-4CF9-85AE-49D60AD3B9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68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3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0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86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5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414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3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54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0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1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8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6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67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9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72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2E8EBC-B5E5-4DF1-90A7-247B2F69D0E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BF57DE-D328-415A-8AFE-20A2157E9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45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f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vironmentcentr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reycc.gov.uk/roads-and-transport/policies-plans-consultations/transport-plan/strategies/air-quality-strateg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healthpassport.co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ointernista.es/broncodilatadore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hat0-18.nhs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hyperlink" Target="https://www.ncsct.co.uk/publication_very-brief-advice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0D68-DABA-F697-B709-299B7EF54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568" y="182657"/>
            <a:ext cx="11053715" cy="2635993"/>
          </a:xfrm>
        </p:spPr>
        <p:txBody>
          <a:bodyPr anchor="b">
            <a:normAutofit/>
          </a:bodyPr>
          <a:lstStyle/>
          <a:p>
            <a:pPr algn="l"/>
            <a:r>
              <a:rPr lang="en-GB" sz="2800" b="1" dirty="0"/>
              <a:t>National Bundle of Care for Children and Young People with Asthma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439A5-A2C9-F4CA-BB6D-B324F7CDB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3231" y="3196563"/>
            <a:ext cx="9276034" cy="1014306"/>
          </a:xfrm>
        </p:spPr>
        <p:txBody>
          <a:bodyPr anchor="t">
            <a:noAutofit/>
          </a:bodyPr>
          <a:lstStyle/>
          <a:p>
            <a:pPr algn="l"/>
            <a:r>
              <a:rPr lang="en-GB" sz="1800" b="1" dirty="0"/>
              <a:t>Emma Ray RN, BSc (Hons), </a:t>
            </a:r>
            <a:r>
              <a:rPr lang="en-GB" sz="1800" b="1" dirty="0" err="1"/>
              <a:t>MRes</a:t>
            </a:r>
            <a:r>
              <a:rPr lang="en-GB" sz="1800" b="1" dirty="0"/>
              <a:t>, ARTP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b="1" i="1" dirty="0"/>
              <a:t>Clinical Practice Educator: </a:t>
            </a:r>
            <a:r>
              <a:rPr lang="en-GB" sz="1800" b="1" dirty="0"/>
              <a:t>Hampshire and the Isle of Wight  </a:t>
            </a:r>
          </a:p>
          <a:p>
            <a:pPr algn="l"/>
            <a:r>
              <a:rPr lang="en-GB" sz="1800" b="1" dirty="0"/>
              <a:t>National Bundle of Care for Children and Young People with Asthma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b="1" i="1" dirty="0"/>
              <a:t>Respiratory Nurse Specialist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E6EF5D9E-DFE3-B649-0E9D-240F5F679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75" y="187894"/>
            <a:ext cx="2147940" cy="120284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C558300-D96E-73AF-BF6E-107458E7E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83" y="361207"/>
            <a:ext cx="1409700" cy="51435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CB6F16-30B5-760E-8E2A-49DDE442E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10" y="412007"/>
            <a:ext cx="1917700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F8AA4FD-62FB-E4E4-881B-121F34984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473" y="4841837"/>
            <a:ext cx="1833506" cy="1833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3A592-7C39-1660-4F6D-DE328DA7124B}"/>
              </a:ext>
            </a:extLst>
          </p:cNvPr>
          <p:cNvSpPr txBox="1"/>
          <p:nvPr/>
        </p:nvSpPr>
        <p:spPr>
          <a:xfrm>
            <a:off x="6861779" y="5614996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Please complete </a:t>
            </a:r>
          </a:p>
          <a:p>
            <a:r>
              <a:rPr lang="en-GB" sz="2400" b="1" dirty="0"/>
              <a:t>our quick survey </a:t>
            </a:r>
          </a:p>
        </p:txBody>
      </p:sp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F9162C01-4B44-21A9-2433-A8B2B7EDDE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1645" y="5736022"/>
            <a:ext cx="588944" cy="5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1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0"/>
    </mc:Choice>
    <mc:Fallback xmlns="">
      <p:transition spd="slow" advTm="224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E501A3-A554-AF64-84C2-C9FBB3015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8493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FBC789-BD05-3F2F-FAC1-41C5B7EDC236}"/>
              </a:ext>
            </a:extLst>
          </p:cNvPr>
          <p:cNvSpPr txBox="1"/>
          <p:nvPr/>
        </p:nvSpPr>
        <p:spPr>
          <a:xfrm>
            <a:off x="643468" y="514351"/>
            <a:ext cx="5260680" cy="5276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1900" b="1" dirty="0"/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900" b="1" dirty="0"/>
              <a:t>Indoor air pollution: Housing</a:t>
            </a:r>
            <a:endParaRPr lang="en-US" sz="19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900" dirty="0" err="1"/>
              <a:t>Awab</a:t>
            </a:r>
            <a:r>
              <a:rPr lang="en-US" sz="1900" dirty="0"/>
              <a:t> </a:t>
            </a:r>
            <a:r>
              <a:rPr lang="en-US" sz="1900" dirty="0" err="1"/>
              <a:t>Ishaak</a:t>
            </a:r>
            <a:r>
              <a:rPr lang="en-US" sz="1900" dirty="0"/>
              <a:t> died aged 2 on 2020 as a result of exposure to damp and </a:t>
            </a:r>
            <a:r>
              <a:rPr lang="en-US" sz="1900" dirty="0" err="1"/>
              <a:t>mould</a:t>
            </a:r>
            <a:endParaRPr lang="en-US" sz="19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900" dirty="0" err="1"/>
              <a:t>Awabs</a:t>
            </a:r>
            <a:r>
              <a:rPr lang="en-US" sz="1900" dirty="0"/>
              <a:t> Law – Housing Ombudsman new powers. Decent homes standard to be applied to rented sector, professional standards for housing officers.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900" dirty="0"/>
              <a:t>Direct parents to: </a:t>
            </a:r>
            <a:r>
              <a:rPr lang="en-GB" sz="2000" dirty="0">
                <a:hlinkClick r:id="rId4"/>
              </a:rPr>
              <a:t>the Environment Centre (</a:t>
            </a:r>
            <a:r>
              <a:rPr lang="en-GB" sz="2000" dirty="0" err="1">
                <a:hlinkClick r:id="rId4"/>
              </a:rPr>
              <a:t>tEC</a:t>
            </a:r>
            <a:r>
              <a:rPr lang="en-GB" sz="2000" dirty="0">
                <a:hlinkClick r:id="rId4"/>
              </a:rPr>
              <a:t>) – Bringing the benefits of sustainability to everyone</a:t>
            </a:r>
            <a:r>
              <a:rPr lang="en-GB" sz="2000" dirty="0"/>
              <a:t> (Hampshire only)</a:t>
            </a:r>
            <a:endParaRPr lang="en-US" sz="19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900" dirty="0"/>
              <a:t>Letter templates for  housing</a:t>
            </a:r>
          </a:p>
        </p:txBody>
      </p:sp>
    </p:spTree>
    <p:extLst>
      <p:ext uri="{BB962C8B-B14F-4D97-AF65-F5344CB8AC3E}">
        <p14:creationId xmlns:p14="http://schemas.microsoft.com/office/powerpoint/2010/main" val="35517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"/>
    </mc:Choice>
    <mc:Fallback xmlns="">
      <p:transition spd="slow" advTm="125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6A420-5922-057C-632F-D21D85B9F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99" y="1477328"/>
            <a:ext cx="9035845" cy="5727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EB8FD-CFCE-F149-FEC7-EA9805B5B2C1}"/>
              </a:ext>
            </a:extLst>
          </p:cNvPr>
          <p:cNvSpPr txBox="1"/>
          <p:nvPr/>
        </p:nvSpPr>
        <p:spPr>
          <a:xfrm>
            <a:off x="1818968" y="0"/>
            <a:ext cx="107171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929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Outside air pollution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929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Urgent public health emergency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929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Causes up to 36,000 deaths, 20,000+ respiratory and cardiovascular hospital admissions and 6 million sick days every year in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929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Estimated total social cost of £22.6 billion per annum.  </a:t>
            </a:r>
            <a:endParaRPr lang="en-GB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2749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"/>
    </mc:Choice>
    <mc:Fallback xmlns="">
      <p:transition spd="slow" advTm="85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6373EC-AF3C-7421-63E8-848EF95E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59" y="2362370"/>
            <a:ext cx="6909801" cy="350672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6A058D-9F08-ED25-C414-294F8A474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4170838" cy="367018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Available for age 13-25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 13 parents can download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Downloadable app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Air pollution and pollen alerts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Advice and 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Everything in one place – asthma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Alerts and emergency advice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Anaphylaxis and allergy advice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Transitioning from </a:t>
            </a:r>
            <a:r>
              <a:rPr lang="en-US" dirty="0" err="1"/>
              <a:t>childrens</a:t>
            </a:r>
            <a:r>
              <a:rPr lang="en-US" dirty="0"/>
              <a:t> to adult services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CDE563-D637-8B8E-FDD3-A3AD62C8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08" y="451676"/>
            <a:ext cx="11235192" cy="1450757"/>
          </a:xfrm>
        </p:spPr>
        <p:txBody>
          <a:bodyPr>
            <a:normAutofit/>
          </a:bodyPr>
          <a:lstStyle/>
          <a:p>
            <a:r>
              <a:rPr lang="en-GB" dirty="0"/>
              <a:t>Digital Health Passport – Asthma and allergy</a:t>
            </a:r>
            <a:br>
              <a:rPr lang="en-GB" dirty="0"/>
            </a:br>
            <a:r>
              <a:rPr lang="en-GB" dirty="0">
                <a:hlinkClick r:id="rId3"/>
              </a:rPr>
              <a:t>Digital Health Passport – Digital Health Passport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43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FD6DF7-0021-05CF-6597-CD7E416D7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8327" y="482852"/>
            <a:ext cx="4507607" cy="58922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B33C561-4D2C-D871-EC99-49C58D766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036" y="1023898"/>
            <a:ext cx="5738030" cy="34650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dirty="0"/>
              <a:t>Thank you </a:t>
            </a:r>
            <a:br>
              <a:rPr lang="en-US" sz="6000" dirty="0"/>
            </a:br>
            <a:r>
              <a:rPr lang="en-US" sz="6000" dirty="0"/>
              <a:t>Any questions?</a:t>
            </a:r>
            <a:br>
              <a:rPr lang="en-US" sz="6000" dirty="0"/>
            </a:br>
            <a:r>
              <a:rPr lang="en-US" sz="3100" dirty="0"/>
              <a:t>emma.ray@uhs.nhs.uk</a:t>
            </a:r>
          </a:p>
        </p:txBody>
      </p:sp>
    </p:spTree>
    <p:extLst>
      <p:ext uri="{BB962C8B-B14F-4D97-AF65-F5344CB8AC3E}">
        <p14:creationId xmlns:p14="http://schemas.microsoft.com/office/powerpoint/2010/main" val="8929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6"/>
    </mc:Choice>
    <mc:Fallback xmlns="">
      <p:transition spd="slow" advTm="14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DF25-A478-28D6-E60B-F0046570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A94C9-62C1-F23E-2F53-8C9511DE7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819" y="1562099"/>
            <a:ext cx="10018713" cy="3124201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The National Bundle of care for children and young people with asthma</a:t>
            </a:r>
          </a:p>
          <a:p>
            <a:r>
              <a:rPr lang="en-GB" dirty="0"/>
              <a:t>Training resources and help available</a:t>
            </a:r>
          </a:p>
          <a:p>
            <a:r>
              <a:rPr lang="en-GB" dirty="0"/>
              <a:t>Update on progress on main themes</a:t>
            </a:r>
          </a:p>
          <a:p>
            <a:r>
              <a:rPr lang="en-GB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410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4"/>
    </mc:Choice>
    <mc:Fallback xmlns="">
      <p:transition spd="slow" advTm="1060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8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9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B508DC-0EA3-3F88-052E-C77881A1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178" y="1289"/>
            <a:ext cx="7345891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dirty="0"/>
              <a:t>National Bundle  of Care</a:t>
            </a:r>
            <a:br>
              <a:rPr lang="en-US" sz="3100" b="1" dirty="0"/>
            </a:br>
            <a:r>
              <a:rPr lang="en-US" sz="3100" b="1" dirty="0"/>
              <a:t>Children and Young People with Asthma</a:t>
            </a:r>
          </a:p>
        </p:txBody>
      </p:sp>
      <p:pic>
        <p:nvPicPr>
          <p:cNvPr id="10" name="Picture 9" descr="A child wearing a mask&#10;&#10;Description automatically generated">
            <a:extLst>
              <a:ext uri="{FF2B5EF4-FFF2-40B4-BE49-F238E27FC236}">
                <a16:creationId xmlns:a16="http://schemas.microsoft.com/office/drawing/2014/main" id="{F2A36EE5-8CB0-5B3C-D737-C35CF0D5DE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r="24334"/>
          <a:stretch/>
        </p:blipFill>
        <p:spPr>
          <a:xfrm>
            <a:off x="20" y="10"/>
            <a:ext cx="3478192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282BDF0-8097-1240-61F1-692778DCB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337" y="1103014"/>
            <a:ext cx="8658225" cy="19701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/>
            <a:endParaRPr lang="en-US" sz="2000" dirty="0"/>
          </a:p>
          <a:p>
            <a:pPr marL="285750" indent="-285750"/>
            <a:r>
              <a:rPr lang="en-US" sz="2000" dirty="0"/>
              <a:t>NHS long term plan – respiratory priorities 2019</a:t>
            </a:r>
          </a:p>
          <a:p>
            <a:pPr marL="285750" indent="-285750"/>
            <a:r>
              <a:rPr lang="en-US" sz="2000" dirty="0"/>
              <a:t>Improve care and outcomes for CYP with asthma </a:t>
            </a:r>
          </a:p>
          <a:p>
            <a:pPr marL="285750" indent="-285750"/>
            <a:r>
              <a:rPr lang="en-US" sz="2000" dirty="0"/>
              <a:t>Hampshire and Isle of Wight region – Professor Gary Connett and Emma Ray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0" name="Content Placeholder 7" descr="A diagram of a health care system&#10;&#10;Description automatically generated">
            <a:extLst>
              <a:ext uri="{FF2B5EF4-FFF2-40B4-BE49-F238E27FC236}">
                <a16:creationId xmlns:a16="http://schemas.microsoft.com/office/drawing/2014/main" id="{454271F2-2CB3-6D71-02C8-763A0FF4E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52" y="2739281"/>
            <a:ext cx="7841648" cy="41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781"/>
    </mc:Choice>
    <mc:Fallback xmlns="">
      <p:transition spd="slow" advTm="31578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1D128B-C39D-11B1-270F-13532A63A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974" y="0"/>
            <a:ext cx="5475042" cy="7147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E28C15-E0B4-ABD6-2E1C-ADBACEC40C00}"/>
              </a:ext>
            </a:extLst>
          </p:cNvPr>
          <p:cNvSpPr txBox="1"/>
          <p:nvPr/>
        </p:nvSpPr>
        <p:spPr>
          <a:xfrm>
            <a:off x="7237952" y="2419824"/>
            <a:ext cx="49540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What we can offer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 to one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Group training/updates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Mentorship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Wessex Paediatric Asthma Network (WRAN)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WRAN face to face educational event next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0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360"/>
    </mc:Choice>
    <mc:Fallback xmlns="">
      <p:transition spd="slow" advTm="3723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0A3F-42CE-E780-243C-6015011E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329" y="-366252"/>
            <a:ext cx="10018713" cy="1752599"/>
          </a:xfrm>
        </p:spPr>
        <p:txBody>
          <a:bodyPr/>
          <a:lstStyle/>
          <a:p>
            <a:r>
              <a:rPr lang="en-GB" dirty="0"/>
              <a:t>Spirometry services</a:t>
            </a:r>
          </a:p>
        </p:txBody>
      </p:sp>
      <p:pic>
        <p:nvPicPr>
          <p:cNvPr id="8" name="Content Placeholder 7" descr="A graph showing the age of a person">
            <a:extLst>
              <a:ext uri="{FF2B5EF4-FFF2-40B4-BE49-F238E27FC236}">
                <a16:creationId xmlns:a16="http://schemas.microsoft.com/office/drawing/2014/main" id="{4FAEB3BC-67F0-07F9-830E-B6C342A6E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45320"/>
            <a:ext cx="7482348" cy="434856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0F2D75-3632-4F2E-AC77-38B6970920E9}"/>
              </a:ext>
            </a:extLst>
          </p:cNvPr>
          <p:cNvSpPr txBox="1"/>
          <p:nvPr/>
        </p:nvSpPr>
        <p:spPr>
          <a:xfrm>
            <a:off x="2577761" y="5791200"/>
            <a:ext cx="94810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Reinstating spirometry services for CYP not just adults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Spirometry update in </a:t>
            </a:r>
            <a:r>
              <a:rPr lang="en-GB" dirty="0" err="1"/>
              <a:t>peads</a:t>
            </a:r>
            <a:r>
              <a:rPr lang="en-GB" dirty="0"/>
              <a:t> for those experienced in spirometry in CYP or support with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Consider doing a joint course (paediatric and adult) if you are new to spirometry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37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75E9-BEFC-966D-800A-1F255539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04019"/>
            <a:ext cx="10018713" cy="1752599"/>
          </a:xfrm>
        </p:spPr>
        <p:txBody>
          <a:bodyPr/>
          <a:lstStyle/>
          <a:p>
            <a:r>
              <a:rPr lang="en-GB" dirty="0"/>
              <a:t>What will be 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67506-72DE-561A-0DB4-D19C5C6C5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124201"/>
          </a:xfrm>
        </p:spPr>
        <p:txBody>
          <a:bodyPr/>
          <a:lstStyle/>
          <a:p>
            <a:r>
              <a:rPr lang="en-GB" dirty="0"/>
              <a:t>Wessex asthma guidelines – diagnostic guidelines for 12+</a:t>
            </a:r>
          </a:p>
          <a:p>
            <a:pPr marL="0" indent="0">
              <a:buNone/>
            </a:pPr>
            <a:r>
              <a:rPr lang="en-GB" dirty="0"/>
              <a:t>Anti-inflammatory and reliever medication</a:t>
            </a:r>
          </a:p>
          <a:p>
            <a:pPr marL="0" indent="0">
              <a:buNone/>
            </a:pPr>
            <a:r>
              <a:rPr lang="en-GB" dirty="0"/>
              <a:t>Maintenance and Reliever Therapy (MART)</a:t>
            </a:r>
          </a:p>
          <a:p>
            <a:r>
              <a:rPr lang="en-GB" dirty="0"/>
              <a:t>Diagnostic pathway in the 6-11 range</a:t>
            </a:r>
          </a:p>
          <a:p>
            <a:r>
              <a:rPr lang="en-GB" dirty="0"/>
              <a:t>Self-management plans</a:t>
            </a:r>
          </a:p>
          <a:p>
            <a:r>
              <a:rPr lang="en-GB" dirty="0"/>
              <a:t>Emergency Guidelines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Placeholder 6" descr="A close-up of a white and red medical device&#10;&#10;Description automatically generated">
            <a:extLst>
              <a:ext uri="{FF2B5EF4-FFF2-40B4-BE49-F238E27FC236}">
                <a16:creationId xmlns:a16="http://schemas.microsoft.com/office/drawing/2014/main" id="{C4A546F4-C85A-A760-FD66-6CF07D5CF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453" r="14453"/>
          <a:stretch>
            <a:fillRect/>
          </a:stretch>
        </p:blipFill>
        <p:spPr>
          <a:xfrm>
            <a:off x="8262381" y="2942300"/>
            <a:ext cx="2945071" cy="2730874"/>
          </a:xfrm>
          <a:custGeom>
            <a:avLst/>
            <a:gdLst>
              <a:gd name="connsiteX0" fmla="*/ 0 w 3892550"/>
              <a:gd name="connsiteY0" fmla="*/ 483403 h 2900362"/>
              <a:gd name="connsiteX1" fmla="*/ 483403 w 3892550"/>
              <a:gd name="connsiteY1" fmla="*/ 0 h 2900362"/>
              <a:gd name="connsiteX2" fmla="*/ 3409147 w 3892550"/>
              <a:gd name="connsiteY2" fmla="*/ 0 h 2900362"/>
              <a:gd name="connsiteX3" fmla="*/ 3892550 w 3892550"/>
              <a:gd name="connsiteY3" fmla="*/ 483403 h 2900362"/>
              <a:gd name="connsiteX4" fmla="*/ 3892550 w 3892550"/>
              <a:gd name="connsiteY4" fmla="*/ 2416959 h 2900362"/>
              <a:gd name="connsiteX5" fmla="*/ 3409147 w 3892550"/>
              <a:gd name="connsiteY5" fmla="*/ 2900362 h 2900362"/>
              <a:gd name="connsiteX6" fmla="*/ 483403 w 3892550"/>
              <a:gd name="connsiteY6" fmla="*/ 2900362 h 2900362"/>
              <a:gd name="connsiteX7" fmla="*/ 0 w 3892550"/>
              <a:gd name="connsiteY7" fmla="*/ 2416959 h 2900362"/>
              <a:gd name="connsiteX8" fmla="*/ 0 w 3892550"/>
              <a:gd name="connsiteY8" fmla="*/ 483403 h 2900362"/>
              <a:gd name="connsiteX0" fmla="*/ 0 w 4167558"/>
              <a:gd name="connsiteY0" fmla="*/ 100889 h 3081613"/>
              <a:gd name="connsiteX1" fmla="*/ 758411 w 4167558"/>
              <a:gd name="connsiteY1" fmla="*/ 181251 h 3081613"/>
              <a:gd name="connsiteX2" fmla="*/ 3684155 w 4167558"/>
              <a:gd name="connsiteY2" fmla="*/ 181251 h 3081613"/>
              <a:gd name="connsiteX3" fmla="*/ 4167558 w 4167558"/>
              <a:gd name="connsiteY3" fmla="*/ 664654 h 3081613"/>
              <a:gd name="connsiteX4" fmla="*/ 4167558 w 4167558"/>
              <a:gd name="connsiteY4" fmla="*/ 2598210 h 3081613"/>
              <a:gd name="connsiteX5" fmla="*/ 3684155 w 4167558"/>
              <a:gd name="connsiteY5" fmla="*/ 3081613 h 3081613"/>
              <a:gd name="connsiteX6" fmla="*/ 758411 w 4167558"/>
              <a:gd name="connsiteY6" fmla="*/ 3081613 h 3081613"/>
              <a:gd name="connsiteX7" fmla="*/ 275008 w 4167558"/>
              <a:gd name="connsiteY7" fmla="*/ 2598210 h 3081613"/>
              <a:gd name="connsiteX8" fmla="*/ 0 w 4167558"/>
              <a:gd name="connsiteY8" fmla="*/ 100889 h 3081613"/>
              <a:gd name="connsiteX0" fmla="*/ 0 w 4167558"/>
              <a:gd name="connsiteY0" fmla="*/ 237005 h 3217729"/>
              <a:gd name="connsiteX1" fmla="*/ 2044071 w 4167558"/>
              <a:gd name="connsiteY1" fmla="*/ 1108 h 3217729"/>
              <a:gd name="connsiteX2" fmla="*/ 3684155 w 4167558"/>
              <a:gd name="connsiteY2" fmla="*/ 317367 h 3217729"/>
              <a:gd name="connsiteX3" fmla="*/ 4167558 w 4167558"/>
              <a:gd name="connsiteY3" fmla="*/ 800770 h 3217729"/>
              <a:gd name="connsiteX4" fmla="*/ 4167558 w 4167558"/>
              <a:gd name="connsiteY4" fmla="*/ 2734326 h 3217729"/>
              <a:gd name="connsiteX5" fmla="*/ 3684155 w 4167558"/>
              <a:gd name="connsiteY5" fmla="*/ 3217729 h 3217729"/>
              <a:gd name="connsiteX6" fmla="*/ 758411 w 4167558"/>
              <a:gd name="connsiteY6" fmla="*/ 3217729 h 3217729"/>
              <a:gd name="connsiteX7" fmla="*/ 275008 w 4167558"/>
              <a:gd name="connsiteY7" fmla="*/ 2734326 h 3217729"/>
              <a:gd name="connsiteX8" fmla="*/ 0 w 4167558"/>
              <a:gd name="connsiteY8" fmla="*/ 237005 h 3217729"/>
              <a:gd name="connsiteX0" fmla="*/ 0 w 4236968"/>
              <a:gd name="connsiteY0" fmla="*/ 237005 h 3217729"/>
              <a:gd name="connsiteX1" fmla="*/ 2044071 w 4236968"/>
              <a:gd name="connsiteY1" fmla="*/ 1108 h 3217729"/>
              <a:gd name="connsiteX2" fmla="*/ 4096666 w 4236968"/>
              <a:gd name="connsiteY2" fmla="*/ 269240 h 3217729"/>
              <a:gd name="connsiteX3" fmla="*/ 4167558 w 4236968"/>
              <a:gd name="connsiteY3" fmla="*/ 800770 h 3217729"/>
              <a:gd name="connsiteX4" fmla="*/ 4167558 w 4236968"/>
              <a:gd name="connsiteY4" fmla="*/ 2734326 h 3217729"/>
              <a:gd name="connsiteX5" fmla="*/ 3684155 w 4236968"/>
              <a:gd name="connsiteY5" fmla="*/ 3217729 h 3217729"/>
              <a:gd name="connsiteX6" fmla="*/ 758411 w 4236968"/>
              <a:gd name="connsiteY6" fmla="*/ 3217729 h 3217729"/>
              <a:gd name="connsiteX7" fmla="*/ 275008 w 4236968"/>
              <a:gd name="connsiteY7" fmla="*/ 2734326 h 3217729"/>
              <a:gd name="connsiteX8" fmla="*/ 0 w 4236968"/>
              <a:gd name="connsiteY8" fmla="*/ 237005 h 3217729"/>
              <a:gd name="connsiteX0" fmla="*/ 0 w 4236968"/>
              <a:gd name="connsiteY0" fmla="*/ 237005 h 3217729"/>
              <a:gd name="connsiteX1" fmla="*/ 2044071 w 4236968"/>
              <a:gd name="connsiteY1" fmla="*/ 1108 h 3217729"/>
              <a:gd name="connsiteX2" fmla="*/ 4096666 w 4236968"/>
              <a:gd name="connsiteY2" fmla="*/ 269240 h 3217729"/>
              <a:gd name="connsiteX3" fmla="*/ 4167558 w 4236968"/>
              <a:gd name="connsiteY3" fmla="*/ 800770 h 3217729"/>
              <a:gd name="connsiteX4" fmla="*/ 4167558 w 4236968"/>
              <a:gd name="connsiteY4" fmla="*/ 2734326 h 3217729"/>
              <a:gd name="connsiteX5" fmla="*/ 3684155 w 4236968"/>
              <a:gd name="connsiteY5" fmla="*/ 3217729 h 3217729"/>
              <a:gd name="connsiteX6" fmla="*/ 758411 w 4236968"/>
              <a:gd name="connsiteY6" fmla="*/ 3217729 h 3217729"/>
              <a:gd name="connsiteX7" fmla="*/ 275008 w 4236968"/>
              <a:gd name="connsiteY7" fmla="*/ 2734326 h 3217729"/>
              <a:gd name="connsiteX8" fmla="*/ 0 w 4236968"/>
              <a:gd name="connsiteY8" fmla="*/ 237005 h 3217729"/>
              <a:gd name="connsiteX0" fmla="*/ 0 w 4236968"/>
              <a:gd name="connsiteY0" fmla="*/ 237005 h 3217729"/>
              <a:gd name="connsiteX1" fmla="*/ 2044071 w 4236968"/>
              <a:gd name="connsiteY1" fmla="*/ 1108 h 3217729"/>
              <a:gd name="connsiteX2" fmla="*/ 4096666 w 4236968"/>
              <a:gd name="connsiteY2" fmla="*/ 269240 h 3217729"/>
              <a:gd name="connsiteX3" fmla="*/ 4167558 w 4236968"/>
              <a:gd name="connsiteY3" fmla="*/ 800770 h 3217729"/>
              <a:gd name="connsiteX4" fmla="*/ 4167558 w 4236968"/>
              <a:gd name="connsiteY4" fmla="*/ 2734326 h 3217729"/>
              <a:gd name="connsiteX5" fmla="*/ 3684155 w 4236968"/>
              <a:gd name="connsiteY5" fmla="*/ 3217729 h 3217729"/>
              <a:gd name="connsiteX6" fmla="*/ 758411 w 4236968"/>
              <a:gd name="connsiteY6" fmla="*/ 3217729 h 3217729"/>
              <a:gd name="connsiteX7" fmla="*/ 275008 w 4236968"/>
              <a:gd name="connsiteY7" fmla="*/ 2734326 h 3217729"/>
              <a:gd name="connsiteX8" fmla="*/ 0 w 4236968"/>
              <a:gd name="connsiteY8" fmla="*/ 237005 h 3217729"/>
              <a:gd name="connsiteX0" fmla="*/ 0 w 4236968"/>
              <a:gd name="connsiteY0" fmla="*/ 237005 h 3217729"/>
              <a:gd name="connsiteX1" fmla="*/ 1865316 w 4236968"/>
              <a:gd name="connsiteY1" fmla="*/ 1108 h 3217729"/>
              <a:gd name="connsiteX2" fmla="*/ 4096666 w 4236968"/>
              <a:gd name="connsiteY2" fmla="*/ 269240 h 3217729"/>
              <a:gd name="connsiteX3" fmla="*/ 4167558 w 4236968"/>
              <a:gd name="connsiteY3" fmla="*/ 800770 h 3217729"/>
              <a:gd name="connsiteX4" fmla="*/ 4167558 w 4236968"/>
              <a:gd name="connsiteY4" fmla="*/ 2734326 h 3217729"/>
              <a:gd name="connsiteX5" fmla="*/ 3684155 w 4236968"/>
              <a:gd name="connsiteY5" fmla="*/ 3217729 h 3217729"/>
              <a:gd name="connsiteX6" fmla="*/ 758411 w 4236968"/>
              <a:gd name="connsiteY6" fmla="*/ 3217729 h 3217729"/>
              <a:gd name="connsiteX7" fmla="*/ 275008 w 4236968"/>
              <a:gd name="connsiteY7" fmla="*/ 2734326 h 3217729"/>
              <a:gd name="connsiteX8" fmla="*/ 0 w 4236968"/>
              <a:gd name="connsiteY8" fmla="*/ 237005 h 3217729"/>
              <a:gd name="connsiteX0" fmla="*/ 0 w 4236968"/>
              <a:gd name="connsiteY0" fmla="*/ 249876 h 3216850"/>
              <a:gd name="connsiteX1" fmla="*/ 1865316 w 4236968"/>
              <a:gd name="connsiteY1" fmla="*/ 229 h 3216850"/>
              <a:gd name="connsiteX2" fmla="*/ 4096666 w 4236968"/>
              <a:gd name="connsiteY2" fmla="*/ 268361 h 3216850"/>
              <a:gd name="connsiteX3" fmla="*/ 4167558 w 4236968"/>
              <a:gd name="connsiteY3" fmla="*/ 799891 h 3216850"/>
              <a:gd name="connsiteX4" fmla="*/ 4167558 w 4236968"/>
              <a:gd name="connsiteY4" fmla="*/ 2733447 h 3216850"/>
              <a:gd name="connsiteX5" fmla="*/ 3684155 w 4236968"/>
              <a:gd name="connsiteY5" fmla="*/ 3216850 h 3216850"/>
              <a:gd name="connsiteX6" fmla="*/ 758411 w 4236968"/>
              <a:gd name="connsiteY6" fmla="*/ 3216850 h 3216850"/>
              <a:gd name="connsiteX7" fmla="*/ 275008 w 4236968"/>
              <a:gd name="connsiteY7" fmla="*/ 2733447 h 3216850"/>
              <a:gd name="connsiteX8" fmla="*/ 0 w 4236968"/>
              <a:gd name="connsiteY8" fmla="*/ 249876 h 3216850"/>
              <a:gd name="connsiteX0" fmla="*/ 0 w 4236968"/>
              <a:gd name="connsiteY0" fmla="*/ 249647 h 3216621"/>
              <a:gd name="connsiteX1" fmla="*/ 1865316 w 4236968"/>
              <a:gd name="connsiteY1" fmla="*/ 0 h 3216621"/>
              <a:gd name="connsiteX2" fmla="*/ 4096666 w 4236968"/>
              <a:gd name="connsiteY2" fmla="*/ 268132 h 3216621"/>
              <a:gd name="connsiteX3" fmla="*/ 4167558 w 4236968"/>
              <a:gd name="connsiteY3" fmla="*/ 799662 h 3216621"/>
              <a:gd name="connsiteX4" fmla="*/ 4167558 w 4236968"/>
              <a:gd name="connsiteY4" fmla="*/ 2733218 h 3216621"/>
              <a:gd name="connsiteX5" fmla="*/ 3684155 w 4236968"/>
              <a:gd name="connsiteY5" fmla="*/ 3216621 h 3216621"/>
              <a:gd name="connsiteX6" fmla="*/ 758411 w 4236968"/>
              <a:gd name="connsiteY6" fmla="*/ 3216621 h 3216621"/>
              <a:gd name="connsiteX7" fmla="*/ 275008 w 4236968"/>
              <a:gd name="connsiteY7" fmla="*/ 2733218 h 3216621"/>
              <a:gd name="connsiteX8" fmla="*/ 0 w 4236968"/>
              <a:gd name="connsiteY8" fmla="*/ 249647 h 3216621"/>
              <a:gd name="connsiteX0" fmla="*/ 0 w 4211651"/>
              <a:gd name="connsiteY0" fmla="*/ 249647 h 3216621"/>
              <a:gd name="connsiteX1" fmla="*/ 1865316 w 4211651"/>
              <a:gd name="connsiteY1" fmla="*/ 0 h 3216621"/>
              <a:gd name="connsiteX2" fmla="*/ 4096666 w 4211651"/>
              <a:gd name="connsiteY2" fmla="*/ 268132 h 3216621"/>
              <a:gd name="connsiteX3" fmla="*/ 4082065 w 4211651"/>
              <a:gd name="connsiteY3" fmla="*/ 1818140 h 3216621"/>
              <a:gd name="connsiteX4" fmla="*/ 4167558 w 4211651"/>
              <a:gd name="connsiteY4" fmla="*/ 2733218 h 3216621"/>
              <a:gd name="connsiteX5" fmla="*/ 3684155 w 4211651"/>
              <a:gd name="connsiteY5" fmla="*/ 3216621 h 3216621"/>
              <a:gd name="connsiteX6" fmla="*/ 758411 w 4211651"/>
              <a:gd name="connsiteY6" fmla="*/ 3216621 h 3216621"/>
              <a:gd name="connsiteX7" fmla="*/ 275008 w 4211651"/>
              <a:gd name="connsiteY7" fmla="*/ 2733218 h 3216621"/>
              <a:gd name="connsiteX8" fmla="*/ 0 w 4211651"/>
              <a:gd name="connsiteY8" fmla="*/ 249647 h 3216621"/>
              <a:gd name="connsiteX0" fmla="*/ 0 w 4192337"/>
              <a:gd name="connsiteY0" fmla="*/ 249647 h 3216621"/>
              <a:gd name="connsiteX1" fmla="*/ 1865316 w 4192337"/>
              <a:gd name="connsiteY1" fmla="*/ 0 h 3216621"/>
              <a:gd name="connsiteX2" fmla="*/ 4070647 w 4192337"/>
              <a:gd name="connsiteY2" fmla="*/ 271849 h 3216621"/>
              <a:gd name="connsiteX3" fmla="*/ 4082065 w 4192337"/>
              <a:gd name="connsiteY3" fmla="*/ 1818140 h 3216621"/>
              <a:gd name="connsiteX4" fmla="*/ 4167558 w 4192337"/>
              <a:gd name="connsiteY4" fmla="*/ 2733218 h 3216621"/>
              <a:gd name="connsiteX5" fmla="*/ 3684155 w 4192337"/>
              <a:gd name="connsiteY5" fmla="*/ 3216621 h 3216621"/>
              <a:gd name="connsiteX6" fmla="*/ 758411 w 4192337"/>
              <a:gd name="connsiteY6" fmla="*/ 3216621 h 3216621"/>
              <a:gd name="connsiteX7" fmla="*/ 275008 w 4192337"/>
              <a:gd name="connsiteY7" fmla="*/ 2733218 h 3216621"/>
              <a:gd name="connsiteX8" fmla="*/ 0 w 4192337"/>
              <a:gd name="connsiteY8" fmla="*/ 249647 h 3216621"/>
              <a:gd name="connsiteX0" fmla="*/ 0 w 4167558"/>
              <a:gd name="connsiteY0" fmla="*/ 249647 h 3216621"/>
              <a:gd name="connsiteX1" fmla="*/ 1865316 w 4167558"/>
              <a:gd name="connsiteY1" fmla="*/ 0 h 3216621"/>
              <a:gd name="connsiteX2" fmla="*/ 4070647 w 4167558"/>
              <a:gd name="connsiteY2" fmla="*/ 271849 h 3216621"/>
              <a:gd name="connsiteX3" fmla="*/ 4082065 w 4167558"/>
              <a:gd name="connsiteY3" fmla="*/ 1818140 h 3216621"/>
              <a:gd name="connsiteX4" fmla="*/ 4167558 w 4167558"/>
              <a:gd name="connsiteY4" fmla="*/ 2733218 h 3216621"/>
              <a:gd name="connsiteX5" fmla="*/ 3684155 w 4167558"/>
              <a:gd name="connsiteY5" fmla="*/ 3216621 h 3216621"/>
              <a:gd name="connsiteX6" fmla="*/ 758411 w 4167558"/>
              <a:gd name="connsiteY6" fmla="*/ 3216621 h 3216621"/>
              <a:gd name="connsiteX7" fmla="*/ 275008 w 4167558"/>
              <a:gd name="connsiteY7" fmla="*/ 2733218 h 3216621"/>
              <a:gd name="connsiteX8" fmla="*/ 0 w 4167558"/>
              <a:gd name="connsiteY8" fmla="*/ 249647 h 3216621"/>
              <a:gd name="connsiteX0" fmla="*/ 0 w 4167558"/>
              <a:gd name="connsiteY0" fmla="*/ 249647 h 3216621"/>
              <a:gd name="connsiteX1" fmla="*/ 1865316 w 4167558"/>
              <a:gd name="connsiteY1" fmla="*/ 0 h 3216621"/>
              <a:gd name="connsiteX2" fmla="*/ 4070647 w 4167558"/>
              <a:gd name="connsiteY2" fmla="*/ 271849 h 3216621"/>
              <a:gd name="connsiteX3" fmla="*/ 4082065 w 4167558"/>
              <a:gd name="connsiteY3" fmla="*/ 1818140 h 3216621"/>
              <a:gd name="connsiteX4" fmla="*/ 4167558 w 4167558"/>
              <a:gd name="connsiteY4" fmla="*/ 2733218 h 3216621"/>
              <a:gd name="connsiteX5" fmla="*/ 3684155 w 4167558"/>
              <a:gd name="connsiteY5" fmla="*/ 3216621 h 3216621"/>
              <a:gd name="connsiteX6" fmla="*/ 758411 w 4167558"/>
              <a:gd name="connsiteY6" fmla="*/ 3216621 h 3216621"/>
              <a:gd name="connsiteX7" fmla="*/ 275008 w 4167558"/>
              <a:gd name="connsiteY7" fmla="*/ 2733218 h 3216621"/>
              <a:gd name="connsiteX8" fmla="*/ 0 w 4167558"/>
              <a:gd name="connsiteY8" fmla="*/ 249647 h 3216621"/>
              <a:gd name="connsiteX0" fmla="*/ 0 w 4112354"/>
              <a:gd name="connsiteY0" fmla="*/ 249647 h 3216621"/>
              <a:gd name="connsiteX1" fmla="*/ 1865316 w 4112354"/>
              <a:gd name="connsiteY1" fmla="*/ 0 h 3216621"/>
              <a:gd name="connsiteX2" fmla="*/ 4070647 w 4112354"/>
              <a:gd name="connsiteY2" fmla="*/ 271849 h 3216621"/>
              <a:gd name="connsiteX3" fmla="*/ 4082065 w 4112354"/>
              <a:gd name="connsiteY3" fmla="*/ 1818140 h 3216621"/>
              <a:gd name="connsiteX4" fmla="*/ 3855324 w 4112354"/>
              <a:gd name="connsiteY4" fmla="*/ 2617989 h 3216621"/>
              <a:gd name="connsiteX5" fmla="*/ 3684155 w 4112354"/>
              <a:gd name="connsiteY5" fmla="*/ 3216621 h 3216621"/>
              <a:gd name="connsiteX6" fmla="*/ 758411 w 4112354"/>
              <a:gd name="connsiteY6" fmla="*/ 3216621 h 3216621"/>
              <a:gd name="connsiteX7" fmla="*/ 275008 w 4112354"/>
              <a:gd name="connsiteY7" fmla="*/ 2733218 h 3216621"/>
              <a:gd name="connsiteX8" fmla="*/ 0 w 4112354"/>
              <a:gd name="connsiteY8" fmla="*/ 249647 h 3216621"/>
              <a:gd name="connsiteX0" fmla="*/ 0 w 4112354"/>
              <a:gd name="connsiteY0" fmla="*/ 249647 h 3216621"/>
              <a:gd name="connsiteX1" fmla="*/ 1865316 w 4112354"/>
              <a:gd name="connsiteY1" fmla="*/ 0 h 3216621"/>
              <a:gd name="connsiteX2" fmla="*/ 4070647 w 4112354"/>
              <a:gd name="connsiteY2" fmla="*/ 271849 h 3216621"/>
              <a:gd name="connsiteX3" fmla="*/ 4082065 w 4112354"/>
              <a:gd name="connsiteY3" fmla="*/ 1818140 h 3216621"/>
              <a:gd name="connsiteX4" fmla="*/ 3684155 w 4112354"/>
              <a:gd name="connsiteY4" fmla="*/ 3216621 h 3216621"/>
              <a:gd name="connsiteX5" fmla="*/ 758411 w 4112354"/>
              <a:gd name="connsiteY5" fmla="*/ 3216621 h 3216621"/>
              <a:gd name="connsiteX6" fmla="*/ 275008 w 4112354"/>
              <a:gd name="connsiteY6" fmla="*/ 2733218 h 3216621"/>
              <a:gd name="connsiteX7" fmla="*/ 0 w 4112354"/>
              <a:gd name="connsiteY7" fmla="*/ 249647 h 3216621"/>
              <a:gd name="connsiteX0" fmla="*/ 0 w 4112354"/>
              <a:gd name="connsiteY0" fmla="*/ 249647 h 3324416"/>
              <a:gd name="connsiteX1" fmla="*/ 1865316 w 4112354"/>
              <a:gd name="connsiteY1" fmla="*/ 0 h 3324416"/>
              <a:gd name="connsiteX2" fmla="*/ 4070647 w 4112354"/>
              <a:gd name="connsiteY2" fmla="*/ 271849 h 3324416"/>
              <a:gd name="connsiteX3" fmla="*/ 4082065 w 4112354"/>
              <a:gd name="connsiteY3" fmla="*/ 1818140 h 3324416"/>
              <a:gd name="connsiteX4" fmla="*/ 2193609 w 4112354"/>
              <a:gd name="connsiteY4" fmla="*/ 3324416 h 3324416"/>
              <a:gd name="connsiteX5" fmla="*/ 758411 w 4112354"/>
              <a:gd name="connsiteY5" fmla="*/ 3216621 h 3324416"/>
              <a:gd name="connsiteX6" fmla="*/ 275008 w 4112354"/>
              <a:gd name="connsiteY6" fmla="*/ 2733218 h 3324416"/>
              <a:gd name="connsiteX7" fmla="*/ 0 w 4112354"/>
              <a:gd name="connsiteY7" fmla="*/ 249647 h 3324416"/>
              <a:gd name="connsiteX0" fmla="*/ 0 w 4112354"/>
              <a:gd name="connsiteY0" fmla="*/ 249647 h 3759313"/>
              <a:gd name="connsiteX1" fmla="*/ 1865316 w 4112354"/>
              <a:gd name="connsiteY1" fmla="*/ 0 h 3759313"/>
              <a:gd name="connsiteX2" fmla="*/ 4070647 w 4112354"/>
              <a:gd name="connsiteY2" fmla="*/ 271849 h 3759313"/>
              <a:gd name="connsiteX3" fmla="*/ 4082065 w 4112354"/>
              <a:gd name="connsiteY3" fmla="*/ 1818140 h 3759313"/>
              <a:gd name="connsiteX4" fmla="*/ 1115658 w 4112354"/>
              <a:gd name="connsiteY4" fmla="*/ 3759313 h 3759313"/>
              <a:gd name="connsiteX5" fmla="*/ 758411 w 4112354"/>
              <a:gd name="connsiteY5" fmla="*/ 3216621 h 3759313"/>
              <a:gd name="connsiteX6" fmla="*/ 275008 w 4112354"/>
              <a:gd name="connsiteY6" fmla="*/ 2733218 h 3759313"/>
              <a:gd name="connsiteX7" fmla="*/ 0 w 4112354"/>
              <a:gd name="connsiteY7" fmla="*/ 249647 h 3759313"/>
              <a:gd name="connsiteX0" fmla="*/ 0 w 4112354"/>
              <a:gd name="connsiteY0" fmla="*/ 249647 h 3759313"/>
              <a:gd name="connsiteX1" fmla="*/ 1865316 w 4112354"/>
              <a:gd name="connsiteY1" fmla="*/ 0 h 3759313"/>
              <a:gd name="connsiteX2" fmla="*/ 4070647 w 4112354"/>
              <a:gd name="connsiteY2" fmla="*/ 271849 h 3759313"/>
              <a:gd name="connsiteX3" fmla="*/ 4082065 w 4112354"/>
              <a:gd name="connsiteY3" fmla="*/ 1818140 h 3759313"/>
              <a:gd name="connsiteX4" fmla="*/ 1115658 w 4112354"/>
              <a:gd name="connsiteY4" fmla="*/ 3759313 h 3759313"/>
              <a:gd name="connsiteX5" fmla="*/ 758411 w 4112354"/>
              <a:gd name="connsiteY5" fmla="*/ 3216621 h 3759313"/>
              <a:gd name="connsiteX6" fmla="*/ 275008 w 4112354"/>
              <a:gd name="connsiteY6" fmla="*/ 2733218 h 3759313"/>
              <a:gd name="connsiteX7" fmla="*/ 0 w 4112354"/>
              <a:gd name="connsiteY7" fmla="*/ 249647 h 3759313"/>
              <a:gd name="connsiteX0" fmla="*/ 0 w 4112354"/>
              <a:gd name="connsiteY0" fmla="*/ 249647 h 3759313"/>
              <a:gd name="connsiteX1" fmla="*/ 1865316 w 4112354"/>
              <a:gd name="connsiteY1" fmla="*/ 0 h 3759313"/>
              <a:gd name="connsiteX2" fmla="*/ 4070647 w 4112354"/>
              <a:gd name="connsiteY2" fmla="*/ 271849 h 3759313"/>
              <a:gd name="connsiteX3" fmla="*/ 4082065 w 4112354"/>
              <a:gd name="connsiteY3" fmla="*/ 1818140 h 3759313"/>
              <a:gd name="connsiteX4" fmla="*/ 1115658 w 4112354"/>
              <a:gd name="connsiteY4" fmla="*/ 3759313 h 3759313"/>
              <a:gd name="connsiteX5" fmla="*/ 758411 w 4112354"/>
              <a:gd name="connsiteY5" fmla="*/ 3216621 h 3759313"/>
              <a:gd name="connsiteX6" fmla="*/ 275008 w 4112354"/>
              <a:gd name="connsiteY6" fmla="*/ 2733218 h 3759313"/>
              <a:gd name="connsiteX7" fmla="*/ 0 w 4112354"/>
              <a:gd name="connsiteY7" fmla="*/ 249647 h 3759313"/>
              <a:gd name="connsiteX0" fmla="*/ 0 w 4112354"/>
              <a:gd name="connsiteY0" fmla="*/ 249647 h 3759313"/>
              <a:gd name="connsiteX1" fmla="*/ 1865316 w 4112354"/>
              <a:gd name="connsiteY1" fmla="*/ 0 h 3759313"/>
              <a:gd name="connsiteX2" fmla="*/ 4070647 w 4112354"/>
              <a:gd name="connsiteY2" fmla="*/ 271849 h 3759313"/>
              <a:gd name="connsiteX3" fmla="*/ 4082065 w 4112354"/>
              <a:gd name="connsiteY3" fmla="*/ 1818140 h 3759313"/>
              <a:gd name="connsiteX4" fmla="*/ 1115658 w 4112354"/>
              <a:gd name="connsiteY4" fmla="*/ 3759313 h 3759313"/>
              <a:gd name="connsiteX5" fmla="*/ 758411 w 4112354"/>
              <a:gd name="connsiteY5" fmla="*/ 3216621 h 3759313"/>
              <a:gd name="connsiteX6" fmla="*/ 275008 w 4112354"/>
              <a:gd name="connsiteY6" fmla="*/ 2733218 h 3759313"/>
              <a:gd name="connsiteX7" fmla="*/ 0 w 4112354"/>
              <a:gd name="connsiteY7" fmla="*/ 249647 h 3759313"/>
              <a:gd name="connsiteX0" fmla="*/ 0 w 4112354"/>
              <a:gd name="connsiteY0" fmla="*/ 249647 h 3784346"/>
              <a:gd name="connsiteX1" fmla="*/ 1865316 w 4112354"/>
              <a:gd name="connsiteY1" fmla="*/ 0 h 3784346"/>
              <a:gd name="connsiteX2" fmla="*/ 4070647 w 4112354"/>
              <a:gd name="connsiteY2" fmla="*/ 271849 h 3784346"/>
              <a:gd name="connsiteX3" fmla="*/ 4082065 w 4112354"/>
              <a:gd name="connsiteY3" fmla="*/ 1818140 h 3784346"/>
              <a:gd name="connsiteX4" fmla="*/ 1115658 w 4112354"/>
              <a:gd name="connsiteY4" fmla="*/ 3759313 h 3784346"/>
              <a:gd name="connsiteX5" fmla="*/ 758411 w 4112354"/>
              <a:gd name="connsiteY5" fmla="*/ 3216621 h 3784346"/>
              <a:gd name="connsiteX6" fmla="*/ 275008 w 4112354"/>
              <a:gd name="connsiteY6" fmla="*/ 2733218 h 3784346"/>
              <a:gd name="connsiteX7" fmla="*/ 0 w 4112354"/>
              <a:gd name="connsiteY7" fmla="*/ 249647 h 3784346"/>
              <a:gd name="connsiteX0" fmla="*/ 0 w 4112354"/>
              <a:gd name="connsiteY0" fmla="*/ 249647 h 3805777"/>
              <a:gd name="connsiteX1" fmla="*/ 1865316 w 4112354"/>
              <a:gd name="connsiteY1" fmla="*/ 0 h 3805777"/>
              <a:gd name="connsiteX2" fmla="*/ 4070647 w 4112354"/>
              <a:gd name="connsiteY2" fmla="*/ 271849 h 3805777"/>
              <a:gd name="connsiteX3" fmla="*/ 4082065 w 4112354"/>
              <a:gd name="connsiteY3" fmla="*/ 1818140 h 3805777"/>
              <a:gd name="connsiteX4" fmla="*/ 1041317 w 4112354"/>
              <a:gd name="connsiteY4" fmla="*/ 3781616 h 3805777"/>
              <a:gd name="connsiteX5" fmla="*/ 758411 w 4112354"/>
              <a:gd name="connsiteY5" fmla="*/ 3216621 h 3805777"/>
              <a:gd name="connsiteX6" fmla="*/ 275008 w 4112354"/>
              <a:gd name="connsiteY6" fmla="*/ 2733218 h 3805777"/>
              <a:gd name="connsiteX7" fmla="*/ 0 w 4112354"/>
              <a:gd name="connsiteY7" fmla="*/ 249647 h 3805777"/>
              <a:gd name="connsiteX0" fmla="*/ 0 w 4112354"/>
              <a:gd name="connsiteY0" fmla="*/ 249647 h 3802786"/>
              <a:gd name="connsiteX1" fmla="*/ 1865316 w 4112354"/>
              <a:gd name="connsiteY1" fmla="*/ 0 h 3802786"/>
              <a:gd name="connsiteX2" fmla="*/ 4070647 w 4112354"/>
              <a:gd name="connsiteY2" fmla="*/ 271849 h 3802786"/>
              <a:gd name="connsiteX3" fmla="*/ 4082065 w 4112354"/>
              <a:gd name="connsiteY3" fmla="*/ 1818140 h 3802786"/>
              <a:gd name="connsiteX4" fmla="*/ 1041317 w 4112354"/>
              <a:gd name="connsiteY4" fmla="*/ 3781616 h 3802786"/>
              <a:gd name="connsiteX5" fmla="*/ 758411 w 4112354"/>
              <a:gd name="connsiteY5" fmla="*/ 3216621 h 3802786"/>
              <a:gd name="connsiteX6" fmla="*/ 275008 w 4112354"/>
              <a:gd name="connsiteY6" fmla="*/ 2733218 h 3802786"/>
              <a:gd name="connsiteX7" fmla="*/ 0 w 4112354"/>
              <a:gd name="connsiteY7" fmla="*/ 249647 h 3802786"/>
              <a:gd name="connsiteX0" fmla="*/ 0 w 4112354"/>
              <a:gd name="connsiteY0" fmla="*/ 249647 h 3812801"/>
              <a:gd name="connsiteX1" fmla="*/ 1865316 w 4112354"/>
              <a:gd name="connsiteY1" fmla="*/ 0 h 3812801"/>
              <a:gd name="connsiteX2" fmla="*/ 4070647 w 4112354"/>
              <a:gd name="connsiteY2" fmla="*/ 271849 h 3812801"/>
              <a:gd name="connsiteX3" fmla="*/ 4082065 w 4112354"/>
              <a:gd name="connsiteY3" fmla="*/ 1818140 h 3812801"/>
              <a:gd name="connsiteX4" fmla="*/ 1041317 w 4112354"/>
              <a:gd name="connsiteY4" fmla="*/ 3781616 h 3812801"/>
              <a:gd name="connsiteX5" fmla="*/ 765845 w 4112354"/>
              <a:gd name="connsiteY5" fmla="*/ 3417343 h 3812801"/>
              <a:gd name="connsiteX6" fmla="*/ 275008 w 4112354"/>
              <a:gd name="connsiteY6" fmla="*/ 2733218 h 3812801"/>
              <a:gd name="connsiteX7" fmla="*/ 0 w 4112354"/>
              <a:gd name="connsiteY7" fmla="*/ 249647 h 3812801"/>
              <a:gd name="connsiteX0" fmla="*/ 0 w 4112354"/>
              <a:gd name="connsiteY0" fmla="*/ 249647 h 3815236"/>
              <a:gd name="connsiteX1" fmla="*/ 1865316 w 4112354"/>
              <a:gd name="connsiteY1" fmla="*/ 0 h 3815236"/>
              <a:gd name="connsiteX2" fmla="*/ 4070647 w 4112354"/>
              <a:gd name="connsiteY2" fmla="*/ 271849 h 3815236"/>
              <a:gd name="connsiteX3" fmla="*/ 4082065 w 4112354"/>
              <a:gd name="connsiteY3" fmla="*/ 1818140 h 3815236"/>
              <a:gd name="connsiteX4" fmla="*/ 1041317 w 4112354"/>
              <a:gd name="connsiteY4" fmla="*/ 3781616 h 3815236"/>
              <a:gd name="connsiteX5" fmla="*/ 765845 w 4112354"/>
              <a:gd name="connsiteY5" fmla="*/ 3417343 h 3815236"/>
              <a:gd name="connsiteX6" fmla="*/ 275008 w 4112354"/>
              <a:gd name="connsiteY6" fmla="*/ 2733218 h 3815236"/>
              <a:gd name="connsiteX7" fmla="*/ 0 w 4112354"/>
              <a:gd name="connsiteY7" fmla="*/ 249647 h 3815236"/>
              <a:gd name="connsiteX0" fmla="*/ 0 w 4112354"/>
              <a:gd name="connsiteY0" fmla="*/ 249647 h 3919721"/>
              <a:gd name="connsiteX1" fmla="*/ 1865316 w 4112354"/>
              <a:gd name="connsiteY1" fmla="*/ 0 h 3919721"/>
              <a:gd name="connsiteX2" fmla="*/ 4070647 w 4112354"/>
              <a:gd name="connsiteY2" fmla="*/ 271849 h 3919721"/>
              <a:gd name="connsiteX3" fmla="*/ 4082065 w 4112354"/>
              <a:gd name="connsiteY3" fmla="*/ 1818140 h 3919721"/>
              <a:gd name="connsiteX4" fmla="*/ 1041317 w 4112354"/>
              <a:gd name="connsiteY4" fmla="*/ 3781616 h 3919721"/>
              <a:gd name="connsiteX5" fmla="*/ 862489 w 4112354"/>
              <a:gd name="connsiteY5" fmla="*/ 3792767 h 3919721"/>
              <a:gd name="connsiteX6" fmla="*/ 275008 w 4112354"/>
              <a:gd name="connsiteY6" fmla="*/ 2733218 h 3919721"/>
              <a:gd name="connsiteX7" fmla="*/ 0 w 4112354"/>
              <a:gd name="connsiteY7" fmla="*/ 249647 h 3919721"/>
              <a:gd name="connsiteX0" fmla="*/ 0 w 4112354"/>
              <a:gd name="connsiteY0" fmla="*/ 249647 h 3855985"/>
              <a:gd name="connsiteX1" fmla="*/ 1865316 w 4112354"/>
              <a:gd name="connsiteY1" fmla="*/ 0 h 3855985"/>
              <a:gd name="connsiteX2" fmla="*/ 4070647 w 4112354"/>
              <a:gd name="connsiteY2" fmla="*/ 271849 h 3855985"/>
              <a:gd name="connsiteX3" fmla="*/ 4082065 w 4112354"/>
              <a:gd name="connsiteY3" fmla="*/ 1818140 h 3855985"/>
              <a:gd name="connsiteX4" fmla="*/ 1041317 w 4112354"/>
              <a:gd name="connsiteY4" fmla="*/ 3781616 h 3855985"/>
              <a:gd name="connsiteX5" fmla="*/ 862489 w 4112354"/>
              <a:gd name="connsiteY5" fmla="*/ 3792767 h 3855985"/>
              <a:gd name="connsiteX6" fmla="*/ 275008 w 4112354"/>
              <a:gd name="connsiteY6" fmla="*/ 2733218 h 3855985"/>
              <a:gd name="connsiteX7" fmla="*/ 0 w 4112354"/>
              <a:gd name="connsiteY7" fmla="*/ 249647 h 3855985"/>
              <a:gd name="connsiteX0" fmla="*/ 0 w 4112354"/>
              <a:gd name="connsiteY0" fmla="*/ 249647 h 3805527"/>
              <a:gd name="connsiteX1" fmla="*/ 1865316 w 4112354"/>
              <a:gd name="connsiteY1" fmla="*/ 0 h 3805527"/>
              <a:gd name="connsiteX2" fmla="*/ 4070647 w 4112354"/>
              <a:gd name="connsiteY2" fmla="*/ 271849 h 3805527"/>
              <a:gd name="connsiteX3" fmla="*/ 4082065 w 4112354"/>
              <a:gd name="connsiteY3" fmla="*/ 1818140 h 3805527"/>
              <a:gd name="connsiteX4" fmla="*/ 1041317 w 4112354"/>
              <a:gd name="connsiteY4" fmla="*/ 3781616 h 3805527"/>
              <a:gd name="connsiteX5" fmla="*/ 862489 w 4112354"/>
              <a:gd name="connsiteY5" fmla="*/ 3792767 h 3805527"/>
              <a:gd name="connsiteX6" fmla="*/ 275008 w 4112354"/>
              <a:gd name="connsiteY6" fmla="*/ 2733218 h 3805527"/>
              <a:gd name="connsiteX7" fmla="*/ 0 w 4112354"/>
              <a:gd name="connsiteY7" fmla="*/ 249647 h 3805527"/>
              <a:gd name="connsiteX0" fmla="*/ 0 w 4112354"/>
              <a:gd name="connsiteY0" fmla="*/ 249647 h 3808881"/>
              <a:gd name="connsiteX1" fmla="*/ 1865316 w 4112354"/>
              <a:gd name="connsiteY1" fmla="*/ 0 h 3808881"/>
              <a:gd name="connsiteX2" fmla="*/ 4070647 w 4112354"/>
              <a:gd name="connsiteY2" fmla="*/ 271849 h 3808881"/>
              <a:gd name="connsiteX3" fmla="*/ 4082065 w 4112354"/>
              <a:gd name="connsiteY3" fmla="*/ 1818140 h 3808881"/>
              <a:gd name="connsiteX4" fmla="*/ 1041317 w 4112354"/>
              <a:gd name="connsiteY4" fmla="*/ 3781616 h 3808881"/>
              <a:gd name="connsiteX5" fmla="*/ 855054 w 4112354"/>
              <a:gd name="connsiteY5" fmla="*/ 3796484 h 3808881"/>
              <a:gd name="connsiteX6" fmla="*/ 275008 w 4112354"/>
              <a:gd name="connsiteY6" fmla="*/ 2733218 h 3808881"/>
              <a:gd name="connsiteX7" fmla="*/ 0 w 4112354"/>
              <a:gd name="connsiteY7" fmla="*/ 249647 h 3808881"/>
              <a:gd name="connsiteX0" fmla="*/ 0 w 4112354"/>
              <a:gd name="connsiteY0" fmla="*/ 249647 h 3808881"/>
              <a:gd name="connsiteX1" fmla="*/ 1865316 w 4112354"/>
              <a:gd name="connsiteY1" fmla="*/ 0 h 3808881"/>
              <a:gd name="connsiteX2" fmla="*/ 4070647 w 4112354"/>
              <a:gd name="connsiteY2" fmla="*/ 271849 h 3808881"/>
              <a:gd name="connsiteX3" fmla="*/ 4082065 w 4112354"/>
              <a:gd name="connsiteY3" fmla="*/ 1818140 h 3808881"/>
              <a:gd name="connsiteX4" fmla="*/ 1063620 w 4112354"/>
              <a:gd name="connsiteY4" fmla="*/ 3781616 h 3808881"/>
              <a:gd name="connsiteX5" fmla="*/ 855054 w 4112354"/>
              <a:gd name="connsiteY5" fmla="*/ 3796484 h 3808881"/>
              <a:gd name="connsiteX6" fmla="*/ 275008 w 4112354"/>
              <a:gd name="connsiteY6" fmla="*/ 2733218 h 3808881"/>
              <a:gd name="connsiteX7" fmla="*/ 0 w 4112354"/>
              <a:gd name="connsiteY7" fmla="*/ 249647 h 3808881"/>
              <a:gd name="connsiteX0" fmla="*/ 0 w 4112354"/>
              <a:gd name="connsiteY0" fmla="*/ 249647 h 3812118"/>
              <a:gd name="connsiteX1" fmla="*/ 1865316 w 4112354"/>
              <a:gd name="connsiteY1" fmla="*/ 0 h 3812118"/>
              <a:gd name="connsiteX2" fmla="*/ 4070647 w 4112354"/>
              <a:gd name="connsiteY2" fmla="*/ 271849 h 3812118"/>
              <a:gd name="connsiteX3" fmla="*/ 4082065 w 4112354"/>
              <a:gd name="connsiteY3" fmla="*/ 1818140 h 3812118"/>
              <a:gd name="connsiteX4" fmla="*/ 1063620 w 4112354"/>
              <a:gd name="connsiteY4" fmla="*/ 3781616 h 3812118"/>
              <a:gd name="connsiteX5" fmla="*/ 855054 w 4112354"/>
              <a:gd name="connsiteY5" fmla="*/ 3796484 h 3812118"/>
              <a:gd name="connsiteX6" fmla="*/ 275008 w 4112354"/>
              <a:gd name="connsiteY6" fmla="*/ 2733218 h 3812118"/>
              <a:gd name="connsiteX7" fmla="*/ 0 w 4112354"/>
              <a:gd name="connsiteY7" fmla="*/ 249647 h 3812118"/>
              <a:gd name="connsiteX0" fmla="*/ 0 w 4112354"/>
              <a:gd name="connsiteY0" fmla="*/ 249647 h 3807528"/>
              <a:gd name="connsiteX1" fmla="*/ 1865316 w 4112354"/>
              <a:gd name="connsiteY1" fmla="*/ 0 h 3807528"/>
              <a:gd name="connsiteX2" fmla="*/ 4070647 w 4112354"/>
              <a:gd name="connsiteY2" fmla="*/ 271849 h 3807528"/>
              <a:gd name="connsiteX3" fmla="*/ 4082065 w 4112354"/>
              <a:gd name="connsiteY3" fmla="*/ 1818140 h 3807528"/>
              <a:gd name="connsiteX4" fmla="*/ 1063620 w 4112354"/>
              <a:gd name="connsiteY4" fmla="*/ 3781616 h 3807528"/>
              <a:gd name="connsiteX5" fmla="*/ 855054 w 4112354"/>
              <a:gd name="connsiteY5" fmla="*/ 3796484 h 3807528"/>
              <a:gd name="connsiteX6" fmla="*/ 275008 w 4112354"/>
              <a:gd name="connsiteY6" fmla="*/ 2733218 h 3807528"/>
              <a:gd name="connsiteX7" fmla="*/ 0 w 4112354"/>
              <a:gd name="connsiteY7" fmla="*/ 249647 h 3807528"/>
              <a:gd name="connsiteX0" fmla="*/ 0 w 4112354"/>
              <a:gd name="connsiteY0" fmla="*/ 249647 h 3807528"/>
              <a:gd name="connsiteX1" fmla="*/ 1865316 w 4112354"/>
              <a:gd name="connsiteY1" fmla="*/ 0 h 3807528"/>
              <a:gd name="connsiteX2" fmla="*/ 4070647 w 4112354"/>
              <a:gd name="connsiteY2" fmla="*/ 271849 h 3807528"/>
              <a:gd name="connsiteX3" fmla="*/ 4082065 w 4112354"/>
              <a:gd name="connsiteY3" fmla="*/ 1818140 h 3807528"/>
              <a:gd name="connsiteX4" fmla="*/ 1063620 w 4112354"/>
              <a:gd name="connsiteY4" fmla="*/ 3781616 h 3807528"/>
              <a:gd name="connsiteX5" fmla="*/ 855054 w 4112354"/>
              <a:gd name="connsiteY5" fmla="*/ 3796484 h 3807528"/>
              <a:gd name="connsiteX6" fmla="*/ 275008 w 4112354"/>
              <a:gd name="connsiteY6" fmla="*/ 2733218 h 3807528"/>
              <a:gd name="connsiteX7" fmla="*/ 0 w 4112354"/>
              <a:gd name="connsiteY7" fmla="*/ 249647 h 3807528"/>
              <a:gd name="connsiteX0" fmla="*/ 0 w 4110532"/>
              <a:gd name="connsiteY0" fmla="*/ 249647 h 3807528"/>
              <a:gd name="connsiteX1" fmla="*/ 1865316 w 4110532"/>
              <a:gd name="connsiteY1" fmla="*/ 0 h 3807528"/>
              <a:gd name="connsiteX2" fmla="*/ 4070647 w 4110532"/>
              <a:gd name="connsiteY2" fmla="*/ 271849 h 3807528"/>
              <a:gd name="connsiteX3" fmla="*/ 4078348 w 4110532"/>
              <a:gd name="connsiteY3" fmla="*/ 1825575 h 3807528"/>
              <a:gd name="connsiteX4" fmla="*/ 1063620 w 4110532"/>
              <a:gd name="connsiteY4" fmla="*/ 3781616 h 3807528"/>
              <a:gd name="connsiteX5" fmla="*/ 855054 w 4110532"/>
              <a:gd name="connsiteY5" fmla="*/ 3796484 h 3807528"/>
              <a:gd name="connsiteX6" fmla="*/ 275008 w 4110532"/>
              <a:gd name="connsiteY6" fmla="*/ 2733218 h 3807528"/>
              <a:gd name="connsiteX7" fmla="*/ 0 w 4110532"/>
              <a:gd name="connsiteY7" fmla="*/ 249647 h 3807528"/>
              <a:gd name="connsiteX0" fmla="*/ 0 w 4110532"/>
              <a:gd name="connsiteY0" fmla="*/ 251758 h 3809639"/>
              <a:gd name="connsiteX1" fmla="*/ 1865316 w 4110532"/>
              <a:gd name="connsiteY1" fmla="*/ 2111 h 3809639"/>
              <a:gd name="connsiteX2" fmla="*/ 4070647 w 4110532"/>
              <a:gd name="connsiteY2" fmla="*/ 273960 h 3809639"/>
              <a:gd name="connsiteX3" fmla="*/ 4078348 w 4110532"/>
              <a:gd name="connsiteY3" fmla="*/ 1827686 h 3809639"/>
              <a:gd name="connsiteX4" fmla="*/ 1063620 w 4110532"/>
              <a:gd name="connsiteY4" fmla="*/ 3783727 h 3809639"/>
              <a:gd name="connsiteX5" fmla="*/ 855054 w 4110532"/>
              <a:gd name="connsiteY5" fmla="*/ 3798595 h 3809639"/>
              <a:gd name="connsiteX6" fmla="*/ 275008 w 4110532"/>
              <a:gd name="connsiteY6" fmla="*/ 2735329 h 3809639"/>
              <a:gd name="connsiteX7" fmla="*/ 0 w 4110532"/>
              <a:gd name="connsiteY7" fmla="*/ 251758 h 3809639"/>
              <a:gd name="connsiteX0" fmla="*/ 0 w 4110532"/>
              <a:gd name="connsiteY0" fmla="*/ 246201 h 3804082"/>
              <a:gd name="connsiteX1" fmla="*/ 4070647 w 4110532"/>
              <a:gd name="connsiteY1" fmla="*/ 268403 h 3804082"/>
              <a:gd name="connsiteX2" fmla="*/ 4078348 w 4110532"/>
              <a:gd name="connsiteY2" fmla="*/ 1822129 h 3804082"/>
              <a:gd name="connsiteX3" fmla="*/ 1063620 w 4110532"/>
              <a:gd name="connsiteY3" fmla="*/ 3778170 h 3804082"/>
              <a:gd name="connsiteX4" fmla="*/ 855054 w 4110532"/>
              <a:gd name="connsiteY4" fmla="*/ 3793038 h 3804082"/>
              <a:gd name="connsiteX5" fmla="*/ 275008 w 4110532"/>
              <a:gd name="connsiteY5" fmla="*/ 2729772 h 3804082"/>
              <a:gd name="connsiteX6" fmla="*/ 0 w 4110532"/>
              <a:gd name="connsiteY6" fmla="*/ 246201 h 3804082"/>
              <a:gd name="connsiteX0" fmla="*/ 0 w 4114249"/>
              <a:gd name="connsiteY0" fmla="*/ 233399 h 3824733"/>
              <a:gd name="connsiteX1" fmla="*/ 4074364 w 4114249"/>
              <a:gd name="connsiteY1" fmla="*/ 289054 h 3824733"/>
              <a:gd name="connsiteX2" fmla="*/ 4082065 w 4114249"/>
              <a:gd name="connsiteY2" fmla="*/ 1842780 h 3824733"/>
              <a:gd name="connsiteX3" fmla="*/ 1067337 w 4114249"/>
              <a:gd name="connsiteY3" fmla="*/ 3798821 h 3824733"/>
              <a:gd name="connsiteX4" fmla="*/ 858771 w 4114249"/>
              <a:gd name="connsiteY4" fmla="*/ 3813689 h 3824733"/>
              <a:gd name="connsiteX5" fmla="*/ 278725 w 4114249"/>
              <a:gd name="connsiteY5" fmla="*/ 2750423 h 3824733"/>
              <a:gd name="connsiteX6" fmla="*/ 0 w 4114249"/>
              <a:gd name="connsiteY6" fmla="*/ 233399 h 3824733"/>
              <a:gd name="connsiteX0" fmla="*/ 0 w 4114249"/>
              <a:gd name="connsiteY0" fmla="*/ 227044 h 3818378"/>
              <a:gd name="connsiteX1" fmla="*/ 4074364 w 4114249"/>
              <a:gd name="connsiteY1" fmla="*/ 282699 h 3818378"/>
              <a:gd name="connsiteX2" fmla="*/ 4082065 w 4114249"/>
              <a:gd name="connsiteY2" fmla="*/ 1836425 h 3818378"/>
              <a:gd name="connsiteX3" fmla="*/ 1067337 w 4114249"/>
              <a:gd name="connsiteY3" fmla="*/ 3792466 h 3818378"/>
              <a:gd name="connsiteX4" fmla="*/ 858771 w 4114249"/>
              <a:gd name="connsiteY4" fmla="*/ 3807334 h 3818378"/>
              <a:gd name="connsiteX5" fmla="*/ 278725 w 4114249"/>
              <a:gd name="connsiteY5" fmla="*/ 2744068 h 3818378"/>
              <a:gd name="connsiteX6" fmla="*/ 0 w 4114249"/>
              <a:gd name="connsiteY6" fmla="*/ 227044 h 3818378"/>
              <a:gd name="connsiteX0" fmla="*/ 0 w 4114249"/>
              <a:gd name="connsiteY0" fmla="*/ 219361 h 3810695"/>
              <a:gd name="connsiteX1" fmla="*/ 4074364 w 4114249"/>
              <a:gd name="connsiteY1" fmla="*/ 275016 h 3810695"/>
              <a:gd name="connsiteX2" fmla="*/ 4082065 w 4114249"/>
              <a:gd name="connsiteY2" fmla="*/ 1828742 h 3810695"/>
              <a:gd name="connsiteX3" fmla="*/ 1067337 w 4114249"/>
              <a:gd name="connsiteY3" fmla="*/ 3784783 h 3810695"/>
              <a:gd name="connsiteX4" fmla="*/ 858771 w 4114249"/>
              <a:gd name="connsiteY4" fmla="*/ 3799651 h 3810695"/>
              <a:gd name="connsiteX5" fmla="*/ 278725 w 4114249"/>
              <a:gd name="connsiteY5" fmla="*/ 2736385 h 3810695"/>
              <a:gd name="connsiteX6" fmla="*/ 0 w 4114249"/>
              <a:gd name="connsiteY6" fmla="*/ 219361 h 3810695"/>
              <a:gd name="connsiteX0" fmla="*/ 0 w 4114249"/>
              <a:gd name="connsiteY0" fmla="*/ 219361 h 3810695"/>
              <a:gd name="connsiteX1" fmla="*/ 4074364 w 4114249"/>
              <a:gd name="connsiteY1" fmla="*/ 275016 h 3810695"/>
              <a:gd name="connsiteX2" fmla="*/ 4082065 w 4114249"/>
              <a:gd name="connsiteY2" fmla="*/ 1828742 h 3810695"/>
              <a:gd name="connsiteX3" fmla="*/ 1067337 w 4114249"/>
              <a:gd name="connsiteY3" fmla="*/ 3784783 h 3810695"/>
              <a:gd name="connsiteX4" fmla="*/ 858771 w 4114249"/>
              <a:gd name="connsiteY4" fmla="*/ 3799651 h 3810695"/>
              <a:gd name="connsiteX5" fmla="*/ 278725 w 4114249"/>
              <a:gd name="connsiteY5" fmla="*/ 2736385 h 3810695"/>
              <a:gd name="connsiteX6" fmla="*/ 0 w 4114249"/>
              <a:gd name="connsiteY6" fmla="*/ 219361 h 3810695"/>
              <a:gd name="connsiteX0" fmla="*/ 135330 w 4249579"/>
              <a:gd name="connsiteY0" fmla="*/ 219361 h 3810695"/>
              <a:gd name="connsiteX1" fmla="*/ 4209694 w 4249579"/>
              <a:gd name="connsiteY1" fmla="*/ 275016 h 3810695"/>
              <a:gd name="connsiteX2" fmla="*/ 4217395 w 4249579"/>
              <a:gd name="connsiteY2" fmla="*/ 1828742 h 3810695"/>
              <a:gd name="connsiteX3" fmla="*/ 1202667 w 4249579"/>
              <a:gd name="connsiteY3" fmla="*/ 3784783 h 3810695"/>
              <a:gd name="connsiteX4" fmla="*/ 994101 w 4249579"/>
              <a:gd name="connsiteY4" fmla="*/ 3799651 h 3810695"/>
              <a:gd name="connsiteX5" fmla="*/ 135330 w 4249579"/>
              <a:gd name="connsiteY5" fmla="*/ 219361 h 3810695"/>
              <a:gd name="connsiteX0" fmla="*/ 0 w 4114249"/>
              <a:gd name="connsiteY0" fmla="*/ 219361 h 3810695"/>
              <a:gd name="connsiteX1" fmla="*/ 4074364 w 4114249"/>
              <a:gd name="connsiteY1" fmla="*/ 275016 h 3810695"/>
              <a:gd name="connsiteX2" fmla="*/ 4082065 w 4114249"/>
              <a:gd name="connsiteY2" fmla="*/ 1828742 h 3810695"/>
              <a:gd name="connsiteX3" fmla="*/ 1067337 w 4114249"/>
              <a:gd name="connsiteY3" fmla="*/ 3784783 h 3810695"/>
              <a:gd name="connsiteX4" fmla="*/ 858771 w 4114249"/>
              <a:gd name="connsiteY4" fmla="*/ 3799651 h 3810695"/>
              <a:gd name="connsiteX5" fmla="*/ 0 w 4114249"/>
              <a:gd name="connsiteY5" fmla="*/ 219361 h 3810695"/>
              <a:gd name="connsiteX0" fmla="*/ 0 w 4114249"/>
              <a:gd name="connsiteY0" fmla="*/ 219361 h 3804299"/>
              <a:gd name="connsiteX1" fmla="*/ 4074364 w 4114249"/>
              <a:gd name="connsiteY1" fmla="*/ 275016 h 3804299"/>
              <a:gd name="connsiteX2" fmla="*/ 4082065 w 4114249"/>
              <a:gd name="connsiteY2" fmla="*/ 1828742 h 3804299"/>
              <a:gd name="connsiteX3" fmla="*/ 1067337 w 4114249"/>
              <a:gd name="connsiteY3" fmla="*/ 3784783 h 3804299"/>
              <a:gd name="connsiteX4" fmla="*/ 843902 w 4114249"/>
              <a:gd name="connsiteY4" fmla="*/ 3792217 h 3804299"/>
              <a:gd name="connsiteX5" fmla="*/ 0 w 4114249"/>
              <a:gd name="connsiteY5" fmla="*/ 219361 h 3804299"/>
              <a:gd name="connsiteX0" fmla="*/ 0 w 4114249"/>
              <a:gd name="connsiteY0" fmla="*/ 219361 h 3804299"/>
              <a:gd name="connsiteX1" fmla="*/ 4074364 w 4114249"/>
              <a:gd name="connsiteY1" fmla="*/ 275016 h 3804299"/>
              <a:gd name="connsiteX2" fmla="*/ 4082065 w 4114249"/>
              <a:gd name="connsiteY2" fmla="*/ 1828742 h 3804299"/>
              <a:gd name="connsiteX3" fmla="*/ 1067337 w 4114249"/>
              <a:gd name="connsiteY3" fmla="*/ 3784783 h 3804299"/>
              <a:gd name="connsiteX4" fmla="*/ 843902 w 4114249"/>
              <a:gd name="connsiteY4" fmla="*/ 3792217 h 3804299"/>
              <a:gd name="connsiteX5" fmla="*/ 0 w 4114249"/>
              <a:gd name="connsiteY5" fmla="*/ 219361 h 3804299"/>
              <a:gd name="connsiteX0" fmla="*/ 0 w 4114249"/>
              <a:gd name="connsiteY0" fmla="*/ 219361 h 3804299"/>
              <a:gd name="connsiteX1" fmla="*/ 4074364 w 4114249"/>
              <a:gd name="connsiteY1" fmla="*/ 275016 h 3804299"/>
              <a:gd name="connsiteX2" fmla="*/ 4082065 w 4114249"/>
              <a:gd name="connsiteY2" fmla="*/ 1828742 h 3804299"/>
              <a:gd name="connsiteX3" fmla="*/ 1067337 w 4114249"/>
              <a:gd name="connsiteY3" fmla="*/ 3784783 h 3804299"/>
              <a:gd name="connsiteX4" fmla="*/ 843902 w 4114249"/>
              <a:gd name="connsiteY4" fmla="*/ 3792217 h 3804299"/>
              <a:gd name="connsiteX5" fmla="*/ 0 w 4114249"/>
              <a:gd name="connsiteY5" fmla="*/ 219361 h 3804299"/>
              <a:gd name="connsiteX0" fmla="*/ 0 w 4114249"/>
              <a:gd name="connsiteY0" fmla="*/ 219361 h 3800195"/>
              <a:gd name="connsiteX1" fmla="*/ 4074364 w 4114249"/>
              <a:gd name="connsiteY1" fmla="*/ 275016 h 3800195"/>
              <a:gd name="connsiteX2" fmla="*/ 4082065 w 4114249"/>
              <a:gd name="connsiteY2" fmla="*/ 1828742 h 3800195"/>
              <a:gd name="connsiteX3" fmla="*/ 1465064 w 4114249"/>
              <a:gd name="connsiteY3" fmla="*/ 3743895 h 3800195"/>
              <a:gd name="connsiteX4" fmla="*/ 843902 w 4114249"/>
              <a:gd name="connsiteY4" fmla="*/ 3792217 h 3800195"/>
              <a:gd name="connsiteX5" fmla="*/ 0 w 4114249"/>
              <a:gd name="connsiteY5" fmla="*/ 219361 h 3800195"/>
              <a:gd name="connsiteX0" fmla="*/ 0 w 4114249"/>
              <a:gd name="connsiteY0" fmla="*/ 219361 h 3813630"/>
              <a:gd name="connsiteX1" fmla="*/ 4074364 w 4114249"/>
              <a:gd name="connsiteY1" fmla="*/ 275016 h 3813630"/>
              <a:gd name="connsiteX2" fmla="*/ 4082065 w 4114249"/>
              <a:gd name="connsiteY2" fmla="*/ 1828742 h 3813630"/>
              <a:gd name="connsiteX3" fmla="*/ 1465064 w 4114249"/>
              <a:gd name="connsiteY3" fmla="*/ 3743895 h 3813630"/>
              <a:gd name="connsiteX4" fmla="*/ 843902 w 4114249"/>
              <a:gd name="connsiteY4" fmla="*/ 3792217 h 3813630"/>
              <a:gd name="connsiteX5" fmla="*/ 0 w 4114249"/>
              <a:gd name="connsiteY5" fmla="*/ 219361 h 3813630"/>
              <a:gd name="connsiteX0" fmla="*/ 0 w 4114249"/>
              <a:gd name="connsiteY0" fmla="*/ 219361 h 3803652"/>
              <a:gd name="connsiteX1" fmla="*/ 4074364 w 4114249"/>
              <a:gd name="connsiteY1" fmla="*/ 275016 h 3803652"/>
              <a:gd name="connsiteX2" fmla="*/ 4082065 w 4114249"/>
              <a:gd name="connsiteY2" fmla="*/ 1828742 h 3803652"/>
              <a:gd name="connsiteX3" fmla="*/ 1301513 w 4114249"/>
              <a:gd name="connsiteY3" fmla="*/ 3695573 h 3803652"/>
              <a:gd name="connsiteX4" fmla="*/ 843902 w 4114249"/>
              <a:gd name="connsiteY4" fmla="*/ 3792217 h 3803652"/>
              <a:gd name="connsiteX5" fmla="*/ 0 w 4114249"/>
              <a:gd name="connsiteY5" fmla="*/ 219361 h 3803652"/>
              <a:gd name="connsiteX0" fmla="*/ 0 w 4114249"/>
              <a:gd name="connsiteY0" fmla="*/ 219361 h 3808506"/>
              <a:gd name="connsiteX1" fmla="*/ 4074364 w 4114249"/>
              <a:gd name="connsiteY1" fmla="*/ 275016 h 3808506"/>
              <a:gd name="connsiteX2" fmla="*/ 4082065 w 4114249"/>
              <a:gd name="connsiteY2" fmla="*/ 1828742 h 3808506"/>
              <a:gd name="connsiteX3" fmla="*/ 1301513 w 4114249"/>
              <a:gd name="connsiteY3" fmla="*/ 3695573 h 3808506"/>
              <a:gd name="connsiteX4" fmla="*/ 843902 w 4114249"/>
              <a:gd name="connsiteY4" fmla="*/ 3792217 h 3808506"/>
              <a:gd name="connsiteX5" fmla="*/ 0 w 4114249"/>
              <a:gd name="connsiteY5" fmla="*/ 219361 h 3808506"/>
              <a:gd name="connsiteX0" fmla="*/ 0 w 4114249"/>
              <a:gd name="connsiteY0" fmla="*/ 219361 h 3815017"/>
              <a:gd name="connsiteX1" fmla="*/ 4074364 w 4114249"/>
              <a:gd name="connsiteY1" fmla="*/ 275016 h 3815017"/>
              <a:gd name="connsiteX2" fmla="*/ 4082065 w 4114249"/>
              <a:gd name="connsiteY2" fmla="*/ 1828742 h 3815017"/>
              <a:gd name="connsiteX3" fmla="*/ 1301513 w 4114249"/>
              <a:gd name="connsiteY3" fmla="*/ 3695573 h 3815017"/>
              <a:gd name="connsiteX4" fmla="*/ 843902 w 4114249"/>
              <a:gd name="connsiteY4" fmla="*/ 3792217 h 3815017"/>
              <a:gd name="connsiteX5" fmla="*/ 0 w 4114249"/>
              <a:gd name="connsiteY5" fmla="*/ 219361 h 3815017"/>
              <a:gd name="connsiteX0" fmla="*/ 0 w 4114249"/>
              <a:gd name="connsiteY0" fmla="*/ 219361 h 3815017"/>
              <a:gd name="connsiteX1" fmla="*/ 4074364 w 4114249"/>
              <a:gd name="connsiteY1" fmla="*/ 275016 h 3815017"/>
              <a:gd name="connsiteX2" fmla="*/ 4082065 w 4114249"/>
              <a:gd name="connsiteY2" fmla="*/ 1828742 h 3815017"/>
              <a:gd name="connsiteX3" fmla="*/ 1301513 w 4114249"/>
              <a:gd name="connsiteY3" fmla="*/ 3695573 h 3815017"/>
              <a:gd name="connsiteX4" fmla="*/ 843902 w 4114249"/>
              <a:gd name="connsiteY4" fmla="*/ 3792217 h 3815017"/>
              <a:gd name="connsiteX5" fmla="*/ 0 w 4114249"/>
              <a:gd name="connsiteY5" fmla="*/ 219361 h 381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249" h="3815017">
                <a:moveTo>
                  <a:pt x="0" y="219361"/>
                </a:moveTo>
                <a:cubicBezTo>
                  <a:pt x="1561874" y="-175999"/>
                  <a:pt x="3338882" y="38381"/>
                  <a:pt x="4074364" y="275016"/>
                </a:cubicBezTo>
                <a:cubicBezTo>
                  <a:pt x="4133184" y="408830"/>
                  <a:pt x="4119236" y="1442820"/>
                  <a:pt x="4082065" y="1828742"/>
                </a:cubicBezTo>
                <a:cubicBezTo>
                  <a:pt x="2963165" y="2877244"/>
                  <a:pt x="1647338" y="3553086"/>
                  <a:pt x="1301513" y="3695573"/>
                </a:cubicBezTo>
                <a:cubicBezTo>
                  <a:pt x="955688" y="3838060"/>
                  <a:pt x="925813" y="3828149"/>
                  <a:pt x="843902" y="3792217"/>
                </a:cubicBezTo>
                <a:cubicBezTo>
                  <a:pt x="680881" y="2800253"/>
                  <a:pt x="452809" y="1591103"/>
                  <a:pt x="0" y="2193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823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733"/>
    </mc:Choice>
    <mc:Fallback xmlns="">
      <p:transition spd="slow" advTm="36073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EBE12-2572-FAC9-0AFB-65FCC9FC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6" y="629287"/>
            <a:ext cx="11235192" cy="1450757"/>
          </a:xfrm>
        </p:spPr>
        <p:txBody>
          <a:bodyPr>
            <a:normAutofit fontScale="90000"/>
          </a:bodyPr>
          <a:lstStyle/>
          <a:p>
            <a:r>
              <a:rPr lang="en-GB" dirty="0"/>
              <a:t>Healthier Together website</a:t>
            </a:r>
            <a:br>
              <a:rPr lang="en-GB" dirty="0"/>
            </a:br>
            <a:r>
              <a:rPr lang="en-GB" dirty="0">
                <a:hlinkClick r:id="rId2"/>
              </a:rPr>
              <a:t>Home :: Healthier Together (what0-18.nhs.uk)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3852BB-EAB1-6DE7-077A-C4F1E238A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5" y="2146528"/>
            <a:ext cx="7604044" cy="347884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E1C80B-A55A-8702-89BC-23D437CD6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4568404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Available as an app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Not just about asthma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Health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Asthma plans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Emergency asthma advice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Health care </a:t>
            </a:r>
            <a:r>
              <a:rPr lang="en-GB" dirty="0" err="1"/>
              <a:t>proffesionals</a:t>
            </a:r>
            <a:r>
              <a:rPr lang="en-GB" dirty="0"/>
              <a:t> advice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26"/>
    </mc:Choice>
    <mc:Fallback xmlns="">
      <p:transition spd="slow" advTm="8672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0EDF-2D80-8849-6F6A-A68B275F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540774"/>
            <a:ext cx="10018713" cy="1752599"/>
          </a:xfrm>
        </p:spPr>
        <p:txBody>
          <a:bodyPr/>
          <a:lstStyle/>
          <a:p>
            <a:r>
              <a:rPr lang="en-GB" dirty="0"/>
              <a:t>Asthma Friendly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1208-3743-8D1D-1130-E087E8C5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987" y="3002527"/>
            <a:ext cx="10018713" cy="3124201"/>
          </a:xfrm>
        </p:spPr>
        <p:txBody>
          <a:bodyPr>
            <a:normAutofit fontScale="25000" lnSpcReduction="20000"/>
          </a:bodyPr>
          <a:lstStyle/>
          <a:p>
            <a:endParaRPr lang="en-GB" sz="7200" dirty="0"/>
          </a:p>
          <a:p>
            <a:r>
              <a:rPr lang="en-GB" sz="7200" dirty="0"/>
              <a:t>School deaths</a:t>
            </a:r>
          </a:p>
          <a:p>
            <a:r>
              <a:rPr lang="en-GB" sz="7200" dirty="0"/>
              <a:t>Lack of school nurse provision</a:t>
            </a:r>
          </a:p>
          <a:p>
            <a:r>
              <a:rPr lang="en-GB" sz="7200" dirty="0"/>
              <a:t>Resources housed on Healthier Together Website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b="1" dirty="0"/>
              <a:t>Accreditation involves:</a:t>
            </a:r>
          </a:p>
          <a:p>
            <a:r>
              <a:rPr lang="en-GB" sz="7200" dirty="0"/>
              <a:t>School asthma policy</a:t>
            </a:r>
          </a:p>
          <a:p>
            <a:r>
              <a:rPr lang="en-GB" sz="7200" dirty="0"/>
              <a:t>School asthma champion</a:t>
            </a:r>
          </a:p>
          <a:p>
            <a:r>
              <a:rPr lang="en-GB" sz="7200" dirty="0"/>
              <a:t>Maintaining a list of children with asthma</a:t>
            </a:r>
          </a:p>
          <a:p>
            <a:r>
              <a:rPr lang="en-GB" sz="7200" dirty="0"/>
              <a:t>Emergency asthma inhaler and spacer</a:t>
            </a:r>
          </a:p>
          <a:p>
            <a:r>
              <a:rPr lang="en-GB" sz="7200" dirty="0">
                <a:solidFill>
                  <a:srgbClr val="FF0000"/>
                </a:solidFill>
              </a:rPr>
              <a:t>Personalised asthma action plan (PAAP)</a:t>
            </a:r>
          </a:p>
          <a:p>
            <a:r>
              <a:rPr lang="en-GB" sz="7200" dirty="0"/>
              <a:t>85% of school staff will need to complete training (e-learning, recorded webinar, me)</a:t>
            </a:r>
          </a:p>
          <a:p>
            <a:endParaRPr lang="en-GB" sz="7200" dirty="0"/>
          </a:p>
          <a:p>
            <a:endParaRPr lang="en-GB" sz="7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D108F-A149-0DB0-EF32-AECF9D2C6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548" y="167148"/>
            <a:ext cx="2953008" cy="2953008"/>
          </a:xfrm>
          <a:prstGeom prst="rect">
            <a:avLst/>
          </a:prstGeom>
        </p:spPr>
      </p:pic>
      <p:pic>
        <p:nvPicPr>
          <p:cNvPr id="5" name="Picture 4" descr="A group of people with their hands together&#10;&#10;Description automatically generated">
            <a:extLst>
              <a:ext uri="{FF2B5EF4-FFF2-40B4-BE49-F238E27FC236}">
                <a16:creationId xmlns:a16="http://schemas.microsoft.com/office/drawing/2014/main" id="{B32C8416-B635-E2F9-258B-976F54563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3" y="167148"/>
            <a:ext cx="2364068" cy="15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"/>
    </mc:Choice>
    <mc:Fallback xmlns="">
      <p:transition spd="slow" advTm="101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59B7-91C8-B964-118A-18DE8E5B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70115"/>
            <a:ext cx="10018713" cy="1752599"/>
          </a:xfrm>
        </p:spPr>
        <p:txBody>
          <a:bodyPr/>
          <a:lstStyle/>
          <a:p>
            <a:r>
              <a:rPr lang="en-GB" dirty="0"/>
              <a:t>Environmental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C906-1680-2225-443B-69C814E1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047" y="3663684"/>
            <a:ext cx="10018713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Indoor air pollution: Smoking</a:t>
            </a:r>
            <a:endParaRPr lang="en-GB" sz="2000" dirty="0"/>
          </a:p>
          <a:p>
            <a:r>
              <a:rPr lang="en-GB" sz="2000" dirty="0"/>
              <a:t>Healthier Together update</a:t>
            </a:r>
          </a:p>
          <a:p>
            <a:r>
              <a:rPr lang="en-GB" sz="2000" dirty="0"/>
              <a:t>Training available: Very Brief Advice training</a:t>
            </a:r>
          </a:p>
          <a:p>
            <a:r>
              <a:rPr lang="en-GB" sz="2000" dirty="0"/>
              <a:t> </a:t>
            </a:r>
            <a:r>
              <a:rPr lang="en-GB" sz="2000" dirty="0">
                <a:hlinkClick r:id="rId2"/>
              </a:rPr>
              <a:t>Very Brief Advice training module (ncsct.co.uk)</a:t>
            </a:r>
            <a:r>
              <a:rPr lang="en-GB" sz="2000" dirty="0"/>
              <a:t>  - Solutions4Health (Hants/IOW not Portsmouth)</a:t>
            </a:r>
          </a:p>
          <a:p>
            <a:r>
              <a:rPr lang="en-GB" sz="2000" dirty="0"/>
              <a:t>Direct referrals to stop smoking service via EMIS and System 1</a:t>
            </a:r>
          </a:p>
          <a:p>
            <a:r>
              <a:rPr lang="en-GB" sz="2000" dirty="0"/>
              <a:t>In-house stop smoking service</a:t>
            </a:r>
          </a:p>
          <a:p>
            <a:r>
              <a:rPr lang="en-GB" sz="2000" dirty="0"/>
              <a:t>Pharmacy stop smoking service</a:t>
            </a:r>
          </a:p>
          <a:p>
            <a:r>
              <a:rPr lang="en-GB" sz="2000" dirty="0"/>
              <a:t>Nicotine replacement therapy, vaping to stop smoking, </a:t>
            </a:r>
            <a:r>
              <a:rPr lang="en-GB" sz="2000" dirty="0" err="1"/>
              <a:t>zyban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8" name="Picture 7" descr="A group of people with their hands together&#10;&#10;Description automatically generated">
            <a:extLst>
              <a:ext uri="{FF2B5EF4-FFF2-40B4-BE49-F238E27FC236}">
                <a16:creationId xmlns:a16="http://schemas.microsoft.com/office/drawing/2014/main" id="{970B2397-D881-3A82-B7EF-DB2C47A81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7" y="70115"/>
            <a:ext cx="2364068" cy="15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"/>
    </mc:Choice>
    <mc:Fallback xmlns="">
      <p:transition spd="slow" advTm="335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21702</TotalTime>
  <Words>744</Words>
  <Application>Microsoft Office PowerPoint</Application>
  <PresentationFormat>Widescreen</PresentationFormat>
  <Paragraphs>134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Parallax</vt:lpstr>
      <vt:lpstr>National Bundle of Care for Children and Young People with Asthma</vt:lpstr>
      <vt:lpstr>Aims</vt:lpstr>
      <vt:lpstr>National Bundle  of Care Children and Young People with Asthma</vt:lpstr>
      <vt:lpstr>PowerPoint Presentation</vt:lpstr>
      <vt:lpstr>Spirometry services</vt:lpstr>
      <vt:lpstr>What will be coming</vt:lpstr>
      <vt:lpstr>Healthier Together website Home :: Healthier Together (what0-18.nhs.uk) </vt:lpstr>
      <vt:lpstr>Asthma Friendly Schools</vt:lpstr>
      <vt:lpstr>Environmental Impacts</vt:lpstr>
      <vt:lpstr>PowerPoint Presentation</vt:lpstr>
      <vt:lpstr>PowerPoint Presentation</vt:lpstr>
      <vt:lpstr>Digital Health Passport – Asthma and allergy Digital Health Passport – Digital Health Passport</vt:lpstr>
      <vt:lpstr>Thank you  Any questions? emma.ray@uhs.nhs.uk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FeNO and Spirometry Update</dc:title>
  <dc:creator>Ray, Emma</dc:creator>
  <cp:lastModifiedBy>HARTLEY, Holly (NHS HAMPSHIRE AND ISLE OF WIGHT ICB - D9Y0V)</cp:lastModifiedBy>
  <cp:revision>16</cp:revision>
  <dcterms:created xsi:type="dcterms:W3CDTF">2023-09-27T11:29:25Z</dcterms:created>
  <dcterms:modified xsi:type="dcterms:W3CDTF">2023-11-23T12:59:53Z</dcterms:modified>
</cp:coreProperties>
</file>