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6" r:id="rId5"/>
    <p:sldMasterId id="2147483669" r:id="rId6"/>
    <p:sldMasterId id="2147483648" r:id="rId7"/>
  </p:sldMasterIdLst>
  <p:notesMasterIdLst>
    <p:notesMasterId r:id="rId15"/>
  </p:notesMasterIdLst>
  <p:sldIdLst>
    <p:sldId id="256" r:id="rId8"/>
    <p:sldId id="2147473614" r:id="rId9"/>
    <p:sldId id="2147473603" r:id="rId10"/>
    <p:sldId id="2147473611" r:id="rId11"/>
    <p:sldId id="2147473612" r:id="rId12"/>
    <p:sldId id="2147473613" r:id="rId13"/>
    <p:sldId id="21474736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23E1AF-35EA-4EFA-B5E0-684EDDFCCC0A}">
          <p14:sldIdLst>
            <p14:sldId id="256"/>
            <p14:sldId id="2147473614"/>
            <p14:sldId id="2147473603"/>
            <p14:sldId id="2147473611"/>
            <p14:sldId id="2147473612"/>
            <p14:sldId id="2147473613"/>
            <p14:sldId id="21474736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BC17E1-53A7-463F-A809-5A12E46EF05E}" v="8" dt="2023-11-07T14:30:24.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660"/>
  </p:normalViewPr>
  <p:slideViewPr>
    <p:cSldViewPr snapToGrid="0">
      <p:cViewPr varScale="1">
        <p:scale>
          <a:sx n="117" d="100"/>
          <a:sy n="117" d="100"/>
        </p:scale>
        <p:origin x="108" y="2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Forestiero" userId="784c7c8f-1214-4a01-9db5-a6751e2675d2" providerId="ADAL" clId="{69BC17E1-53A7-463F-A809-5A12E46EF05E}"/>
    <pc:docChg chg="modSld">
      <pc:chgData name="Victoria Forestiero" userId="784c7c8f-1214-4a01-9db5-a6751e2675d2" providerId="ADAL" clId="{69BC17E1-53A7-463F-A809-5A12E46EF05E}" dt="2023-11-07T14:33:36.126" v="77" actId="1076"/>
      <pc:docMkLst>
        <pc:docMk/>
      </pc:docMkLst>
      <pc:sldChg chg="modSp mod">
        <pc:chgData name="Victoria Forestiero" userId="784c7c8f-1214-4a01-9db5-a6751e2675d2" providerId="ADAL" clId="{69BC17E1-53A7-463F-A809-5A12E46EF05E}" dt="2023-11-07T14:32:48.734" v="59" actId="1076"/>
        <pc:sldMkLst>
          <pc:docMk/>
          <pc:sldMk cId="2632621719" sldId="2147473603"/>
        </pc:sldMkLst>
        <pc:graphicFrameChg chg="mod modGraphic">
          <ac:chgData name="Victoria Forestiero" userId="784c7c8f-1214-4a01-9db5-a6751e2675d2" providerId="ADAL" clId="{69BC17E1-53A7-463F-A809-5A12E46EF05E}" dt="2023-11-07T14:32:45.335" v="58" actId="2062"/>
          <ac:graphicFrameMkLst>
            <pc:docMk/>
            <pc:sldMk cId="2632621719" sldId="2147473603"/>
            <ac:graphicFrameMk id="4" creationId="{1E1B3102-396C-89D7-9BF8-D6345A8CB477}"/>
          </ac:graphicFrameMkLst>
        </pc:graphicFrameChg>
        <pc:picChg chg="mod">
          <ac:chgData name="Victoria Forestiero" userId="784c7c8f-1214-4a01-9db5-a6751e2675d2" providerId="ADAL" clId="{69BC17E1-53A7-463F-A809-5A12E46EF05E}" dt="2023-11-07T14:32:28.807" v="51" actId="1076"/>
          <ac:picMkLst>
            <pc:docMk/>
            <pc:sldMk cId="2632621719" sldId="2147473603"/>
            <ac:picMk id="2" creationId="{6A2A67FA-7450-EE14-FEE5-4A3771B33BB7}"/>
          </ac:picMkLst>
        </pc:picChg>
        <pc:picChg chg="mod">
          <ac:chgData name="Victoria Forestiero" userId="784c7c8f-1214-4a01-9db5-a6751e2675d2" providerId="ADAL" clId="{69BC17E1-53A7-463F-A809-5A12E46EF05E}" dt="2023-11-07T14:32:32.214" v="53" actId="1076"/>
          <ac:picMkLst>
            <pc:docMk/>
            <pc:sldMk cId="2632621719" sldId="2147473603"/>
            <ac:picMk id="3" creationId="{A77DE4C9-6944-7288-ED4C-532E163F8C60}"/>
          </ac:picMkLst>
        </pc:picChg>
        <pc:picChg chg="mod">
          <ac:chgData name="Victoria Forestiero" userId="784c7c8f-1214-4a01-9db5-a6751e2675d2" providerId="ADAL" clId="{69BC17E1-53A7-463F-A809-5A12E46EF05E}" dt="2023-11-07T14:32:48.734" v="59" actId="1076"/>
          <ac:picMkLst>
            <pc:docMk/>
            <pc:sldMk cId="2632621719" sldId="2147473603"/>
            <ac:picMk id="6" creationId="{25C71720-C216-1DBB-5644-197169A67FD6}"/>
          </ac:picMkLst>
        </pc:picChg>
        <pc:picChg chg="mod">
          <ac:chgData name="Victoria Forestiero" userId="784c7c8f-1214-4a01-9db5-a6751e2675d2" providerId="ADAL" clId="{69BC17E1-53A7-463F-A809-5A12E46EF05E}" dt="2023-11-07T14:32:30.462" v="52" actId="1076"/>
          <ac:picMkLst>
            <pc:docMk/>
            <pc:sldMk cId="2632621719" sldId="2147473603"/>
            <ac:picMk id="7" creationId="{025B4A5E-F4CB-A5F7-28B0-8E204933C1FC}"/>
          </ac:picMkLst>
        </pc:picChg>
        <pc:picChg chg="mod">
          <ac:chgData name="Victoria Forestiero" userId="784c7c8f-1214-4a01-9db5-a6751e2675d2" providerId="ADAL" clId="{69BC17E1-53A7-463F-A809-5A12E46EF05E}" dt="2023-11-07T14:32:34.158" v="54" actId="1076"/>
          <ac:picMkLst>
            <pc:docMk/>
            <pc:sldMk cId="2632621719" sldId="2147473603"/>
            <ac:picMk id="8" creationId="{32D6517B-6FD1-1678-9DDB-1EF1E9FAF973}"/>
          </ac:picMkLst>
        </pc:picChg>
        <pc:picChg chg="mod">
          <ac:chgData name="Victoria Forestiero" userId="784c7c8f-1214-4a01-9db5-a6751e2675d2" providerId="ADAL" clId="{69BC17E1-53A7-463F-A809-5A12E46EF05E}" dt="2023-11-07T14:32:37.135" v="55" actId="1076"/>
          <ac:picMkLst>
            <pc:docMk/>
            <pc:sldMk cId="2632621719" sldId="2147473603"/>
            <ac:picMk id="10" creationId="{F233A3B3-712E-5C01-9D70-321D64A35DEC}"/>
          </ac:picMkLst>
        </pc:picChg>
        <pc:picChg chg="mod">
          <ac:chgData name="Victoria Forestiero" userId="784c7c8f-1214-4a01-9db5-a6751e2675d2" providerId="ADAL" clId="{69BC17E1-53A7-463F-A809-5A12E46EF05E}" dt="2023-11-07T14:32:39.696" v="56" actId="1076"/>
          <ac:picMkLst>
            <pc:docMk/>
            <pc:sldMk cId="2632621719" sldId="2147473603"/>
            <ac:picMk id="11" creationId="{50E31C71-8CEF-3D93-3042-0019AD688213}"/>
          </ac:picMkLst>
        </pc:picChg>
      </pc:sldChg>
      <pc:sldChg chg="modSp mod">
        <pc:chgData name="Victoria Forestiero" userId="784c7c8f-1214-4a01-9db5-a6751e2675d2" providerId="ADAL" clId="{69BC17E1-53A7-463F-A809-5A12E46EF05E}" dt="2023-11-07T14:31:58.016" v="47" actId="14100"/>
        <pc:sldMkLst>
          <pc:docMk/>
          <pc:sldMk cId="938587011" sldId="2147473611"/>
        </pc:sldMkLst>
        <pc:graphicFrameChg chg="mod modGraphic">
          <ac:chgData name="Victoria Forestiero" userId="784c7c8f-1214-4a01-9db5-a6751e2675d2" providerId="ADAL" clId="{69BC17E1-53A7-463F-A809-5A12E46EF05E}" dt="2023-11-07T14:31:58.016" v="47" actId="14100"/>
          <ac:graphicFrameMkLst>
            <pc:docMk/>
            <pc:sldMk cId="938587011" sldId="2147473611"/>
            <ac:graphicFrameMk id="4" creationId="{1E1B3102-396C-89D7-9BF8-D6345A8CB477}"/>
          </ac:graphicFrameMkLst>
        </pc:graphicFrameChg>
        <pc:picChg chg="mod">
          <ac:chgData name="Victoria Forestiero" userId="784c7c8f-1214-4a01-9db5-a6751e2675d2" providerId="ADAL" clId="{69BC17E1-53A7-463F-A809-5A12E46EF05E}" dt="2023-11-07T14:30:50.958" v="42" actId="1076"/>
          <ac:picMkLst>
            <pc:docMk/>
            <pc:sldMk cId="938587011" sldId="2147473611"/>
            <ac:picMk id="13" creationId="{ED97AF2E-C387-3BBF-29E4-98C5F5FD0251}"/>
          </ac:picMkLst>
        </pc:picChg>
        <pc:picChg chg="mod">
          <ac:chgData name="Victoria Forestiero" userId="784c7c8f-1214-4a01-9db5-a6751e2675d2" providerId="ADAL" clId="{69BC17E1-53A7-463F-A809-5A12E46EF05E}" dt="2023-11-07T14:30:52.119" v="43" actId="1076"/>
          <ac:picMkLst>
            <pc:docMk/>
            <pc:sldMk cId="938587011" sldId="2147473611"/>
            <ac:picMk id="14" creationId="{3E276CDC-A061-07A0-598A-5353632A98C1}"/>
          </ac:picMkLst>
        </pc:picChg>
        <pc:picChg chg="mod">
          <ac:chgData name="Victoria Forestiero" userId="784c7c8f-1214-4a01-9db5-a6751e2675d2" providerId="ADAL" clId="{69BC17E1-53A7-463F-A809-5A12E46EF05E}" dt="2023-11-07T14:30:56.078" v="45" actId="1076"/>
          <ac:picMkLst>
            <pc:docMk/>
            <pc:sldMk cId="938587011" sldId="2147473611"/>
            <ac:picMk id="15" creationId="{DD0547C3-DE38-A53B-4DD0-46D4C5777F22}"/>
          </ac:picMkLst>
        </pc:picChg>
        <pc:picChg chg="mod">
          <ac:chgData name="Victoria Forestiero" userId="784c7c8f-1214-4a01-9db5-a6751e2675d2" providerId="ADAL" clId="{69BC17E1-53A7-463F-A809-5A12E46EF05E}" dt="2023-11-07T14:30:57.621" v="46" actId="1076"/>
          <ac:picMkLst>
            <pc:docMk/>
            <pc:sldMk cId="938587011" sldId="2147473611"/>
            <ac:picMk id="16" creationId="{4A4E9827-8D01-F3C2-7D03-3D3A1EF871AF}"/>
          </ac:picMkLst>
        </pc:picChg>
        <pc:picChg chg="mod">
          <ac:chgData name="Victoria Forestiero" userId="784c7c8f-1214-4a01-9db5-a6751e2675d2" providerId="ADAL" clId="{69BC17E1-53A7-463F-A809-5A12E46EF05E}" dt="2023-11-07T14:30:49.158" v="41" actId="1076"/>
          <ac:picMkLst>
            <pc:docMk/>
            <pc:sldMk cId="938587011" sldId="2147473611"/>
            <ac:picMk id="17" creationId="{53C5BA44-7E7C-5AAC-A017-8912CC5F9C39}"/>
          </ac:picMkLst>
        </pc:picChg>
      </pc:sldChg>
      <pc:sldChg chg="modSp mod">
        <pc:chgData name="Victoria Forestiero" userId="784c7c8f-1214-4a01-9db5-a6751e2675d2" providerId="ADAL" clId="{69BC17E1-53A7-463F-A809-5A12E46EF05E}" dt="2023-11-07T14:33:36.126" v="77" actId="1076"/>
        <pc:sldMkLst>
          <pc:docMk/>
          <pc:sldMk cId="2909334695" sldId="2147473612"/>
        </pc:sldMkLst>
        <pc:graphicFrameChg chg="mod modGraphic">
          <ac:chgData name="Victoria Forestiero" userId="784c7c8f-1214-4a01-9db5-a6751e2675d2" providerId="ADAL" clId="{69BC17E1-53A7-463F-A809-5A12E46EF05E}" dt="2023-11-07T14:33:24.152" v="70" actId="14100"/>
          <ac:graphicFrameMkLst>
            <pc:docMk/>
            <pc:sldMk cId="2909334695" sldId="2147473612"/>
            <ac:graphicFrameMk id="4" creationId="{1E1B3102-396C-89D7-9BF8-D6345A8CB477}"/>
          </ac:graphicFrameMkLst>
        </pc:graphicFrameChg>
        <pc:picChg chg="mod">
          <ac:chgData name="Victoria Forestiero" userId="784c7c8f-1214-4a01-9db5-a6751e2675d2" providerId="ADAL" clId="{69BC17E1-53A7-463F-A809-5A12E46EF05E}" dt="2023-11-07T14:33:06.822" v="63" actId="1076"/>
          <ac:picMkLst>
            <pc:docMk/>
            <pc:sldMk cId="2909334695" sldId="2147473612"/>
            <ac:picMk id="2" creationId="{680A2680-995E-CBE9-F78F-0BD438AB8F47}"/>
          </ac:picMkLst>
        </pc:picChg>
        <pc:picChg chg="mod">
          <ac:chgData name="Victoria Forestiero" userId="784c7c8f-1214-4a01-9db5-a6751e2675d2" providerId="ADAL" clId="{69BC17E1-53A7-463F-A809-5A12E46EF05E}" dt="2023-11-07T14:33:08.350" v="64" actId="1076"/>
          <ac:picMkLst>
            <pc:docMk/>
            <pc:sldMk cId="2909334695" sldId="2147473612"/>
            <ac:picMk id="5" creationId="{55C56F43-EAD9-AE66-28FB-45C91568FC28}"/>
          </ac:picMkLst>
        </pc:picChg>
        <pc:picChg chg="mod">
          <ac:chgData name="Victoria Forestiero" userId="784c7c8f-1214-4a01-9db5-a6751e2675d2" providerId="ADAL" clId="{69BC17E1-53A7-463F-A809-5A12E46EF05E}" dt="2023-11-07T14:33:36.126" v="77" actId="1076"/>
          <ac:picMkLst>
            <pc:docMk/>
            <pc:sldMk cId="2909334695" sldId="2147473612"/>
            <ac:picMk id="6" creationId="{9A093512-88FB-ABDB-B9B5-27CDA891A990}"/>
          </ac:picMkLst>
        </pc:picChg>
        <pc:picChg chg="mod">
          <ac:chgData name="Victoria Forestiero" userId="784c7c8f-1214-4a01-9db5-a6751e2675d2" providerId="ADAL" clId="{69BC17E1-53A7-463F-A809-5A12E46EF05E}" dt="2023-11-07T14:33:30.391" v="74" actId="1076"/>
          <ac:picMkLst>
            <pc:docMk/>
            <pc:sldMk cId="2909334695" sldId="2147473612"/>
            <ac:picMk id="7" creationId="{64A171BA-030E-E1A1-1BC0-400AD14D1720}"/>
          </ac:picMkLst>
        </pc:picChg>
        <pc:picChg chg="mod">
          <ac:chgData name="Victoria Forestiero" userId="784c7c8f-1214-4a01-9db5-a6751e2675d2" providerId="ADAL" clId="{69BC17E1-53A7-463F-A809-5A12E46EF05E}" dt="2023-11-07T14:33:28.878" v="73" actId="1076"/>
          <ac:picMkLst>
            <pc:docMk/>
            <pc:sldMk cId="2909334695" sldId="2147473612"/>
            <ac:picMk id="8" creationId="{5F19C971-A343-C378-E549-B810DD7D872A}"/>
          </ac:picMkLst>
        </pc:picChg>
        <pc:picChg chg="mod">
          <ac:chgData name="Victoria Forestiero" userId="784c7c8f-1214-4a01-9db5-a6751e2675d2" providerId="ADAL" clId="{69BC17E1-53A7-463F-A809-5A12E46EF05E}" dt="2023-11-07T14:33:27.759" v="72" actId="1076"/>
          <ac:picMkLst>
            <pc:docMk/>
            <pc:sldMk cId="2909334695" sldId="2147473612"/>
            <ac:picMk id="10" creationId="{AC8268C1-D968-933F-170C-A498DC81925E}"/>
          </ac:picMkLst>
        </pc:picChg>
        <pc:picChg chg="mod">
          <ac:chgData name="Victoria Forestiero" userId="784c7c8f-1214-4a01-9db5-a6751e2675d2" providerId="ADAL" clId="{69BC17E1-53A7-463F-A809-5A12E46EF05E}" dt="2023-11-07T14:33:26.158" v="71" actId="1076"/>
          <ac:picMkLst>
            <pc:docMk/>
            <pc:sldMk cId="2909334695" sldId="2147473612"/>
            <ac:picMk id="11" creationId="{6E6AA158-DECF-B203-B599-DB7D6F6114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ADB8D-322D-4359-A3BF-E62E407CA794}"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A5092-40A4-43E9-A432-32A90DDBF92E}" type="slidenum">
              <a:rPr lang="en-GB" smtClean="0"/>
              <a:t>‹#›</a:t>
            </a:fld>
            <a:endParaRPr lang="en-GB"/>
          </a:p>
        </p:txBody>
      </p:sp>
    </p:spTree>
    <p:extLst>
      <p:ext uri="{BB962C8B-B14F-4D97-AF65-F5344CB8AC3E}">
        <p14:creationId xmlns:p14="http://schemas.microsoft.com/office/powerpoint/2010/main" val="118206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1A5092-40A4-43E9-A432-32A90DDBF92E}" type="slidenum">
              <a:rPr lang="en-GB" smtClean="0"/>
              <a:t>1</a:t>
            </a:fld>
            <a:endParaRPr lang="en-GB"/>
          </a:p>
        </p:txBody>
      </p:sp>
    </p:spTree>
    <p:extLst>
      <p:ext uri="{BB962C8B-B14F-4D97-AF65-F5344CB8AC3E}">
        <p14:creationId xmlns:p14="http://schemas.microsoft.com/office/powerpoint/2010/main" val="22259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6D188-EC18-406E-A73E-15ED865610B8}" type="slidenum">
              <a:rPr lang="en-GB" smtClean="0"/>
              <a:t>2</a:t>
            </a:fld>
            <a:endParaRPr lang="en-GB"/>
          </a:p>
        </p:txBody>
      </p:sp>
    </p:spTree>
    <p:extLst>
      <p:ext uri="{BB962C8B-B14F-4D97-AF65-F5344CB8AC3E}">
        <p14:creationId xmlns:p14="http://schemas.microsoft.com/office/powerpoint/2010/main" val="156829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65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29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25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8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4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preserve="1">
  <p:cSld name="Title and two columns">
    <p:spTree>
      <p:nvGrpSpPr>
        <p:cNvPr id="1" name="Shape 20"/>
        <p:cNvGrpSpPr/>
        <p:nvPr/>
      </p:nvGrpSpPr>
      <p:grpSpPr>
        <a:xfrm>
          <a:off x="0" y="0"/>
          <a:ext cx="0" cy="0"/>
          <a:chOff x="0" y="0"/>
          <a:chExt cx="0" cy="0"/>
        </a:xfrm>
      </p:grpSpPr>
      <p:sp>
        <p:nvSpPr>
          <p:cNvPr id="10" name="Subtitle 2">
            <a:extLst>
              <a:ext uri="{FF2B5EF4-FFF2-40B4-BE49-F238E27FC236}">
                <a16:creationId xmlns:a16="http://schemas.microsoft.com/office/drawing/2014/main" id="{E49F0B1A-AA47-EB48-AB07-6E18F24C5C6E}"/>
              </a:ext>
            </a:extLst>
          </p:cNvPr>
          <p:cNvSpPr>
            <a:spLocks noGrp="1"/>
          </p:cNvSpPr>
          <p:nvPr>
            <p:ph type="subTitle" idx="1" hasCustomPrompt="1"/>
          </p:nvPr>
        </p:nvSpPr>
        <p:spPr>
          <a:xfrm>
            <a:off x="538039" y="3380444"/>
            <a:ext cx="9144000" cy="500307"/>
          </a:xfrm>
        </p:spPr>
        <p:txBody>
          <a:bodyPr/>
          <a:lstStyle>
            <a:lvl1pPr marL="0" indent="0" algn="l">
              <a:buNone/>
              <a:defRPr sz="1733" b="0" i="0">
                <a:solidFill>
                  <a:schemeClr val="tx1">
                    <a:lumMod val="85000"/>
                    <a:lumOff val="15000"/>
                  </a:schemeClr>
                </a:solidFill>
                <a:latin typeface="Frutiger LT Std 45 Light" panose="020B0402020204020204" pitchFamily="34" charset="77"/>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GB"/>
              <a:t>Subtitle comes under the title</a:t>
            </a:r>
          </a:p>
        </p:txBody>
      </p:sp>
      <p:sp>
        <p:nvSpPr>
          <p:cNvPr id="9" name="Google Shape;17;p4">
            <a:extLst>
              <a:ext uri="{FF2B5EF4-FFF2-40B4-BE49-F238E27FC236}">
                <a16:creationId xmlns:a16="http://schemas.microsoft.com/office/drawing/2014/main" id="{17BB1236-5A91-214C-865C-5FF561DAA646}"/>
              </a:ext>
            </a:extLst>
          </p:cNvPr>
          <p:cNvSpPr txBox="1">
            <a:spLocks noGrp="1"/>
          </p:cNvSpPr>
          <p:nvPr>
            <p:ph type="title" hasCustomPrompt="1"/>
          </p:nvPr>
        </p:nvSpPr>
        <p:spPr>
          <a:xfrm>
            <a:off x="525815" y="2570151"/>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999" b="1" i="0">
                <a:solidFill>
                  <a:srgbClr val="112F87"/>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
        <p:nvSpPr>
          <p:cNvPr id="6" name="Google Shape;105;p23">
            <a:extLst>
              <a:ext uri="{FF2B5EF4-FFF2-40B4-BE49-F238E27FC236}">
                <a16:creationId xmlns:a16="http://schemas.microsoft.com/office/drawing/2014/main" id="{FE32269E-35E6-B84E-914E-2AF375C9F0BC}"/>
              </a:ext>
            </a:extLst>
          </p:cNvPr>
          <p:cNvSpPr/>
          <p:nvPr/>
        </p:nvSpPr>
        <p:spPr>
          <a:xfrm>
            <a:off x="0" y="0"/>
            <a:ext cx="140400" cy="6858000"/>
          </a:xfrm>
          <a:prstGeom prst="rect">
            <a:avLst/>
          </a:prstGeom>
          <a:solidFill>
            <a:srgbClr val="215DB9"/>
          </a:solidFill>
          <a:ln>
            <a:noFill/>
          </a:ln>
        </p:spPr>
        <p:txBody>
          <a:bodyPr spcFirstLastPara="1" wrap="square" lIns="121862" tIns="121862" rIns="121862" bIns="121862" anchor="ctr" anchorCtr="0">
            <a:noAutofit/>
          </a:bodyPr>
          <a:lstStyle/>
          <a:p>
            <a:pPr marL="0" lvl="0" indent="0" algn="l" rtl="0">
              <a:spcBef>
                <a:spcPts val="0"/>
              </a:spcBef>
              <a:spcAft>
                <a:spcPts val="0"/>
              </a:spcAft>
              <a:buNone/>
            </a:pPr>
            <a:endParaRPr sz="2399"/>
          </a:p>
        </p:txBody>
      </p:sp>
    </p:spTree>
    <p:extLst>
      <p:ext uri="{BB962C8B-B14F-4D97-AF65-F5344CB8AC3E}">
        <p14:creationId xmlns:p14="http://schemas.microsoft.com/office/powerpoint/2010/main" val="3570062435"/>
      </p:ext>
    </p:extLst>
  </p:cSld>
  <p:clrMapOvr>
    <a:masterClrMapping/>
  </p:clrMapOvr>
  <p:hf sldNum="0" hdr="0" dt="0"/>
  <p:extLst>
    <p:ext uri="{DCECCB84-F9BA-43D5-87BE-67443E8EF086}">
      <p15:sldGuideLst xmlns:p15="http://schemas.microsoft.com/office/powerpoint/2012/main">
        <p15:guide id="1" orient="horz" pos="1575">
          <p15:clr>
            <a:srgbClr val="FBAE40"/>
          </p15:clr>
        </p15:guide>
        <p15:guide id="2" pos="4082">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441">
          <p15:clr>
            <a:srgbClr val="FBAE40"/>
          </p15:clr>
        </p15:guide>
        <p15:guide id="8" pos="551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Blue Style 1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F79958-EBB8-564A-A5E5-27C01514CBC3}"/>
              </a:ext>
            </a:extLst>
          </p:cNvPr>
          <p:cNvSpPr>
            <a:spLocks noGrp="1"/>
          </p:cNvSpPr>
          <p:nvPr>
            <p:ph type="ctrTitle"/>
          </p:nvPr>
        </p:nvSpPr>
        <p:spPr>
          <a:xfrm>
            <a:off x="734700" y="4666522"/>
            <a:ext cx="6196328" cy="956845"/>
          </a:xfrm>
        </p:spPr>
        <p:txBody>
          <a:bodyPr rIns="0" anchor="t" anchorCtr="0">
            <a:normAutofit/>
          </a:bodyPr>
          <a:lstStyle>
            <a:lvl1pPr algn="l">
              <a:defRPr sz="3200">
                <a:solidFill>
                  <a:schemeClr val="bg1"/>
                </a:solidFill>
              </a:defRPr>
            </a:lvl1pPr>
          </a:lstStyle>
          <a:p>
            <a:r>
              <a:rPr lang="en-US"/>
              <a:t>Click to edit Master title style</a:t>
            </a:r>
          </a:p>
        </p:txBody>
      </p:sp>
      <p:sp>
        <p:nvSpPr>
          <p:cNvPr id="6" name="Subtitle 2">
            <a:extLst>
              <a:ext uri="{FF2B5EF4-FFF2-40B4-BE49-F238E27FC236}">
                <a16:creationId xmlns:a16="http://schemas.microsoft.com/office/drawing/2014/main" id="{28733E40-D763-4947-85CE-D6BE73A308BB}"/>
              </a:ext>
            </a:extLst>
          </p:cNvPr>
          <p:cNvSpPr>
            <a:spLocks noGrp="1"/>
          </p:cNvSpPr>
          <p:nvPr>
            <p:ph type="subTitle" idx="1" hasCustomPrompt="1"/>
          </p:nvPr>
        </p:nvSpPr>
        <p:spPr>
          <a:xfrm>
            <a:off x="734700" y="4376188"/>
            <a:ext cx="6196328" cy="378115"/>
          </a:xfrm>
        </p:spPr>
        <p:txBody>
          <a:bodyPr vert="horz" rIns="0" bIns="46800" anchor="b" anchorCtr="0">
            <a:noAutofit/>
          </a:bodyPr>
          <a:lstStyle>
            <a:lvl1pPr marL="0" indent="0" algn="l">
              <a:buNone/>
              <a:defRPr sz="18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9" name="Picture 8">
            <a:extLst>
              <a:ext uri="{FF2B5EF4-FFF2-40B4-BE49-F238E27FC236}">
                <a16:creationId xmlns:a16="http://schemas.microsoft.com/office/drawing/2014/main" id="{E42FED0A-B97C-704A-9BD9-674A886E19A0}"/>
              </a:ext>
            </a:extLst>
          </p:cNvPr>
          <p:cNvPicPr>
            <a:picLocks noChangeAspect="1"/>
          </p:cNvPicPr>
          <p:nvPr userDrawn="1"/>
        </p:nvPicPr>
        <p:blipFill>
          <a:blip r:embed="rId2"/>
          <a:src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BEE98518-B21C-014C-AC60-9128424F03A3}"/>
              </a:ext>
            </a:extLst>
          </p:cNvPr>
          <p:cNvSpPr>
            <a:spLocks noGrp="1"/>
          </p:cNvSpPr>
          <p:nvPr>
            <p:ph idx="10"/>
          </p:nvPr>
        </p:nvSpPr>
        <p:spPr>
          <a:xfrm>
            <a:off x="3925230" y="1863494"/>
            <a:ext cx="4420839" cy="3439532"/>
          </a:xfrm>
        </p:spPr>
        <p:txBody>
          <a:bodyPr t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Blue Style 1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B319C41-2739-ED47-B935-70743EB37949}"/>
              </a:ext>
            </a:extLst>
          </p:cNvPr>
          <p:cNvSpPr>
            <a:spLocks noGrp="1"/>
          </p:cNvSpPr>
          <p:nvPr>
            <p:ph type="ctrTitle"/>
          </p:nvPr>
        </p:nvSpPr>
        <p:spPr>
          <a:xfrm>
            <a:off x="734700" y="4666522"/>
            <a:ext cx="6196328" cy="956845"/>
          </a:xfrm>
        </p:spPr>
        <p:txBody>
          <a:bodyPr rIns="0" anchor="t" anchorCtr="0">
            <a:normAutofit/>
          </a:bodyPr>
          <a:lstStyle>
            <a:lvl1pPr algn="l">
              <a:defRPr sz="3200">
                <a:solidFill>
                  <a:schemeClr val="bg1"/>
                </a:solidFill>
              </a:defRPr>
            </a:lvl1pPr>
          </a:lstStyle>
          <a:p>
            <a:r>
              <a:rPr lang="en-US"/>
              <a:t>Click to edit Master title style</a:t>
            </a:r>
          </a:p>
        </p:txBody>
      </p:sp>
      <p:sp>
        <p:nvSpPr>
          <p:cNvPr id="6" name="Subtitle 2">
            <a:extLst>
              <a:ext uri="{FF2B5EF4-FFF2-40B4-BE49-F238E27FC236}">
                <a16:creationId xmlns:a16="http://schemas.microsoft.com/office/drawing/2014/main" id="{D65DE16C-9038-8C41-B5A6-2B3369E64D6D}"/>
              </a:ext>
            </a:extLst>
          </p:cNvPr>
          <p:cNvSpPr>
            <a:spLocks noGrp="1"/>
          </p:cNvSpPr>
          <p:nvPr>
            <p:ph type="subTitle" idx="1" hasCustomPrompt="1"/>
          </p:nvPr>
        </p:nvSpPr>
        <p:spPr>
          <a:xfrm>
            <a:off x="734700" y="4376188"/>
            <a:ext cx="6196328" cy="378115"/>
          </a:xfrm>
        </p:spPr>
        <p:txBody>
          <a:bodyPr vert="horz" rIns="0" bIns="46800" anchor="b" anchorCtr="0">
            <a:noAutofit/>
          </a:bodyPr>
          <a:lstStyle>
            <a:lvl1pPr marL="0" indent="0" algn="l">
              <a:buNone/>
              <a:defRPr sz="18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8538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8003" y="933505"/>
            <a:ext cx="11470581" cy="5292348"/>
          </a:xfrm>
        </p:spPr>
        <p:txBody>
          <a:bodyPr t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9703048"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87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5D827ADB-A162-5544-A818-F536FA19FDE2}"/>
              </a:ext>
            </a:extLst>
          </p:cNvPr>
          <p:cNvCxnSpPr>
            <a:cxnSpLocks/>
          </p:cNvCxnSpPr>
          <p:nvPr userDrawn="1"/>
        </p:nvCxnSpPr>
        <p:spPr>
          <a:xfrm>
            <a:off x="358003" y="814317"/>
            <a:ext cx="9703048"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72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CF6CE71E-27AB-C841-9498-611A2B7706DF}"/>
              </a:ext>
            </a:extLst>
          </p:cNvPr>
          <p:cNvCxnSpPr>
            <a:cxnSpLocks/>
          </p:cNvCxnSpPr>
          <p:nvPr userDrawn="1"/>
        </p:nvCxnSpPr>
        <p:spPr>
          <a:xfrm>
            <a:off x="358003" y="814317"/>
            <a:ext cx="9703048"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58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003" y="933506"/>
            <a:ext cx="5661797" cy="5321193"/>
          </a:xfrm>
        </p:spPr>
        <p:txBody>
          <a:bodyPr tIns="3600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33506"/>
            <a:ext cx="5656384" cy="5321193"/>
          </a:xfrm>
        </p:spPr>
        <p:txBody>
          <a:bodyPr tIns="3600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9416404-7DAF-4C41-9A6F-0658B43F634F}"/>
              </a:ext>
            </a:extLst>
          </p:cNvPr>
          <p:cNvCxnSpPr>
            <a:cxnSpLocks/>
          </p:cNvCxnSpPr>
          <p:nvPr userDrawn="1"/>
        </p:nvCxnSpPr>
        <p:spPr>
          <a:xfrm>
            <a:off x="358003" y="814317"/>
            <a:ext cx="9703048"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0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Content w/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003" y="933507"/>
            <a:ext cx="5661797" cy="4758499"/>
          </a:xfrm>
          <a:solidFill>
            <a:schemeClr val="bg2">
              <a:lumMod val="95000"/>
            </a:schemeClr>
          </a:solidFill>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33507"/>
            <a:ext cx="5656384" cy="4758499"/>
          </a:xfrm>
          <a:solidFill>
            <a:schemeClr val="bg2">
              <a:lumMod val="95000"/>
            </a:schemeClr>
          </a:solidFill>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2CD15F55-4719-9744-9CF7-BAA0BBC9061A}"/>
              </a:ext>
            </a:extLst>
          </p:cNvPr>
          <p:cNvCxnSpPr>
            <a:cxnSpLocks/>
          </p:cNvCxnSpPr>
          <p:nvPr userDrawn="1"/>
        </p:nvCxnSpPr>
        <p:spPr>
          <a:xfrm>
            <a:off x="358003" y="814317"/>
            <a:ext cx="9703048"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1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20"/>
        <p:cNvGrpSpPr/>
        <p:nvPr/>
      </p:nvGrpSpPr>
      <p:grpSpPr>
        <a:xfrm>
          <a:off x="0" y="0"/>
          <a:ext cx="0" cy="0"/>
          <a:chOff x="0" y="0"/>
          <a:chExt cx="0" cy="0"/>
        </a:xfrm>
      </p:grpSpPr>
      <p:sp>
        <p:nvSpPr>
          <p:cNvPr id="16" name="Google Shape;105;p23">
            <a:extLst>
              <a:ext uri="{FF2B5EF4-FFF2-40B4-BE49-F238E27FC236}">
                <a16:creationId xmlns:a16="http://schemas.microsoft.com/office/drawing/2014/main" id="{2D2E829C-1F1D-504E-B0D2-D3C2012799AD}"/>
              </a:ext>
            </a:extLst>
          </p:cNvPr>
          <p:cNvSpPr/>
          <p:nvPr userDrawn="1"/>
        </p:nvSpPr>
        <p:spPr>
          <a:xfrm>
            <a:off x="0" y="0"/>
            <a:ext cx="140400" cy="6858000"/>
          </a:xfrm>
          <a:prstGeom prst="rect">
            <a:avLst/>
          </a:prstGeom>
          <a:solidFill>
            <a:srgbClr val="215DB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13" name="Subtitle 2">
            <a:extLst>
              <a:ext uri="{FF2B5EF4-FFF2-40B4-BE49-F238E27FC236}">
                <a16:creationId xmlns:a16="http://schemas.microsoft.com/office/drawing/2014/main" id="{19FEC234-992A-E249-B626-571DB0497BAA}"/>
              </a:ext>
            </a:extLst>
          </p:cNvPr>
          <p:cNvSpPr>
            <a:spLocks noGrp="1"/>
          </p:cNvSpPr>
          <p:nvPr>
            <p:ph type="subTitle" idx="1" hasCustomPrompt="1"/>
          </p:nvPr>
        </p:nvSpPr>
        <p:spPr>
          <a:xfrm>
            <a:off x="538039" y="3380444"/>
            <a:ext cx="9144000" cy="500307"/>
          </a:xfrm>
        </p:spPr>
        <p:txBody>
          <a:bodyPr/>
          <a:lstStyle>
            <a:lvl1pPr marL="0" indent="0" algn="l">
              <a:buNone/>
              <a:defRPr sz="1733" b="0" i="0">
                <a:solidFill>
                  <a:schemeClr val="tx1">
                    <a:lumMod val="85000"/>
                    <a:lumOff val="15000"/>
                  </a:schemeClr>
                </a:solidFill>
                <a:latin typeface="Frutiger LT Std 45 Light" panose="020B0402020204020204" pitchFamily="34" charset="77"/>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Subtitle comes under the title</a:t>
            </a:r>
          </a:p>
        </p:txBody>
      </p:sp>
      <p:sp>
        <p:nvSpPr>
          <p:cNvPr id="10" name="Google Shape;17;p4">
            <a:extLst>
              <a:ext uri="{FF2B5EF4-FFF2-40B4-BE49-F238E27FC236}">
                <a16:creationId xmlns:a16="http://schemas.microsoft.com/office/drawing/2014/main" id="{6D082134-9D28-9042-833B-22962021BBD4}"/>
              </a:ext>
            </a:extLst>
          </p:cNvPr>
          <p:cNvSpPr txBox="1">
            <a:spLocks noGrp="1"/>
          </p:cNvSpPr>
          <p:nvPr>
            <p:ph type="title" hasCustomPrompt="1"/>
          </p:nvPr>
        </p:nvSpPr>
        <p:spPr>
          <a:xfrm>
            <a:off x="525815" y="2570151"/>
            <a:ext cx="9156224"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000" b="1" i="0">
                <a:solidFill>
                  <a:srgbClr val="112F87"/>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Tree>
    <p:extLst>
      <p:ext uri="{BB962C8B-B14F-4D97-AF65-F5344CB8AC3E}">
        <p14:creationId xmlns:p14="http://schemas.microsoft.com/office/powerpoint/2010/main" val="3300262835"/>
      </p:ext>
    </p:extLst>
  </p:cSld>
  <p:clrMapOvr>
    <a:masterClrMapping/>
  </p:clrMapOvr>
  <p:extLst>
    <p:ext uri="{DCECCB84-F9BA-43D5-87BE-67443E8EF086}">
      <p15:sldGuideLst xmlns:p15="http://schemas.microsoft.com/office/powerpoint/2012/main">
        <p15:guide id="1" orient="horz" pos="2100">
          <p15:clr>
            <a:srgbClr val="FBAE40"/>
          </p15:clr>
        </p15:guide>
        <p15:guide id="2" pos="393">
          <p15:clr>
            <a:srgbClr val="FBAE40"/>
          </p15:clr>
        </p15:guide>
        <p15:guide id="3" orient="horz" pos="1857">
          <p15:clr>
            <a:srgbClr val="FBAE40"/>
          </p15:clr>
        </p15:guide>
        <p15:guide id="4" orient="horz" pos="285">
          <p15:clr>
            <a:srgbClr val="FBAE40"/>
          </p15:clr>
        </p15:guide>
        <p15:guide id="5" orient="horz" pos="2341">
          <p15:clr>
            <a:srgbClr val="FBAE40"/>
          </p15:clr>
        </p15:guide>
        <p15:guide id="6" pos="91">
          <p15:clr>
            <a:srgbClr val="FBAE40"/>
          </p15:clr>
        </p15:guide>
        <p15:guide id="7" orient="horz" pos="527">
          <p15:clr>
            <a:srgbClr val="FBAE40"/>
          </p15:clr>
        </p15:guide>
        <p15:guide id="8" pos="73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p:cSld name="Title and body">
    <p:spTree>
      <p:nvGrpSpPr>
        <p:cNvPr id="1" name="Shape 16"/>
        <p:cNvGrpSpPr/>
        <p:nvPr/>
      </p:nvGrpSpPr>
      <p:grpSpPr>
        <a:xfrm>
          <a:off x="0" y="0"/>
          <a:ext cx="0" cy="0"/>
          <a:chOff x="0" y="0"/>
          <a:chExt cx="0" cy="0"/>
        </a:xfrm>
      </p:grpSpPr>
      <p:sp>
        <p:nvSpPr>
          <p:cNvPr id="5" name="Rectangle 4">
            <a:extLst>
              <a:ext uri="{FF2B5EF4-FFF2-40B4-BE49-F238E27FC236}">
                <a16:creationId xmlns:a16="http://schemas.microsoft.com/office/drawing/2014/main" id="{0B740EE8-F770-044C-951C-95EE274BC87E}"/>
              </a:ext>
            </a:extLst>
          </p:cNvPr>
          <p:cNvSpPr/>
          <p:nvPr/>
        </p:nvSpPr>
        <p:spPr>
          <a:xfrm>
            <a:off x="0" y="0"/>
            <a:ext cx="12192000" cy="6858000"/>
          </a:xfrm>
          <a:prstGeom prst="rect">
            <a:avLst/>
          </a:prstGeom>
          <a:solidFill>
            <a:srgbClr val="215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7" name="Google Shape;17;p4"/>
          <p:cNvSpPr txBox="1">
            <a:spLocks noGrp="1"/>
          </p:cNvSpPr>
          <p:nvPr>
            <p:ph type="title" hasCustomPrompt="1"/>
          </p:nvPr>
        </p:nvSpPr>
        <p:spPr>
          <a:xfrm>
            <a:off x="510851" y="2665401"/>
            <a:ext cx="9144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999" b="1" i="0">
                <a:solidFill>
                  <a:schemeClr val="bg1"/>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
        <p:nvSpPr>
          <p:cNvPr id="6" name="Subtitle 2">
            <a:extLst>
              <a:ext uri="{FF2B5EF4-FFF2-40B4-BE49-F238E27FC236}">
                <a16:creationId xmlns:a16="http://schemas.microsoft.com/office/drawing/2014/main" id="{3C35A485-358F-F848-99F4-1840232AB320}"/>
              </a:ext>
            </a:extLst>
          </p:cNvPr>
          <p:cNvSpPr>
            <a:spLocks noGrp="1"/>
          </p:cNvSpPr>
          <p:nvPr>
            <p:ph type="subTitle" idx="1" hasCustomPrompt="1"/>
          </p:nvPr>
        </p:nvSpPr>
        <p:spPr>
          <a:xfrm>
            <a:off x="516835" y="3515397"/>
            <a:ext cx="9144000" cy="500307"/>
          </a:xfrm>
        </p:spPr>
        <p:txBody>
          <a:bodyPr/>
          <a:lstStyle>
            <a:lvl1pPr marL="0" indent="0" algn="l">
              <a:buNone/>
              <a:defRPr sz="1733" b="0" i="0">
                <a:solidFill>
                  <a:schemeClr val="bg1"/>
                </a:solidFill>
                <a:latin typeface="Frutiger LT Std 45 Light" panose="020B0402020204020204" pitchFamily="34" charset="77"/>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GB"/>
              <a:t>Subtitle comes under the title</a:t>
            </a:r>
          </a:p>
        </p:txBody>
      </p:sp>
      <p:pic>
        <p:nvPicPr>
          <p:cNvPr id="13" name="Picture 12">
            <a:extLst>
              <a:ext uri="{FF2B5EF4-FFF2-40B4-BE49-F238E27FC236}">
                <a16:creationId xmlns:a16="http://schemas.microsoft.com/office/drawing/2014/main" id="{868A2C62-27ED-C149-8C74-EE56B3B2EACD}"/>
              </a:ext>
            </a:extLst>
          </p:cNvPr>
          <p:cNvPicPr>
            <a:picLocks noChangeAspect="1"/>
          </p:cNvPicPr>
          <p:nvPr/>
        </p:nvPicPr>
        <p:blipFill>
          <a:blip r:embed="rId2"/>
          <a:stretch>
            <a:fillRect/>
          </a:stretch>
        </p:blipFill>
        <p:spPr>
          <a:xfrm>
            <a:off x="10743445" y="468827"/>
            <a:ext cx="987564" cy="397950"/>
          </a:xfrm>
          <a:prstGeom prst="rect">
            <a:avLst/>
          </a:prstGeom>
        </p:spPr>
      </p:pic>
    </p:spTree>
    <p:extLst>
      <p:ext uri="{BB962C8B-B14F-4D97-AF65-F5344CB8AC3E}">
        <p14:creationId xmlns:p14="http://schemas.microsoft.com/office/powerpoint/2010/main" val="1134800785"/>
      </p:ext>
    </p:extLst>
  </p:cSld>
  <p:clrMapOvr>
    <a:masterClrMapping/>
  </p:clrMapOvr>
  <p:hf sldNum="0" hdr="0" dt="0"/>
  <p:extLst>
    <p:ext uri="{DCECCB84-F9BA-43D5-87BE-67443E8EF086}">
      <p15:sldGuideLst xmlns:p15="http://schemas.microsoft.com/office/powerpoint/2012/main">
        <p15:guide id="1" orient="horz" pos="214">
          <p15:clr>
            <a:srgbClr val="FBAE40"/>
          </p15:clr>
        </p15:guide>
        <p15:guide id="2" pos="295">
          <p15:clr>
            <a:srgbClr val="FBAE40"/>
          </p15:clr>
        </p15:guide>
        <p15:guide id="3" orient="horz" pos="509">
          <p15:clr>
            <a:srgbClr val="FBAE40"/>
          </p15:clr>
        </p15:guide>
        <p15:guide id="4" pos="4127">
          <p15:clr>
            <a:srgbClr val="FBAE40"/>
          </p15:clr>
        </p15:guide>
        <p15:guide id="5" pos="1701">
          <p15:clr>
            <a:srgbClr val="FBAE40"/>
          </p15:clr>
        </p15:guide>
        <p15:guide id="6" orient="horz" pos="441">
          <p15:clr>
            <a:srgbClr val="FBAE40"/>
          </p15:clr>
        </p15:guide>
        <p15:guide id="7" pos="4898">
          <p15:clr>
            <a:srgbClr val="FBAE40"/>
          </p15:clr>
        </p15:guide>
        <p15:guide id="8" pos="5057">
          <p15:clr>
            <a:srgbClr val="FBAE40"/>
          </p15:clr>
        </p15:guide>
        <p15:guide id="9" pos="55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2AD5-7497-7788-1771-D22346007E6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AECDDEB-7CC1-29FF-4795-E3EB704E2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1D293C4-8291-F4C3-A97C-BCC77ECFF9D9}"/>
              </a:ext>
            </a:extLst>
          </p:cNvPr>
          <p:cNvSpPr>
            <a:spLocks noGrp="1"/>
          </p:cNvSpPr>
          <p:nvPr>
            <p:ph type="dt" sz="half" idx="10"/>
          </p:nvPr>
        </p:nvSpPr>
        <p:spPr/>
        <p:txBody>
          <a:bodyPr/>
          <a:lstStyle/>
          <a:p>
            <a:fld id="{9628AFA8-4E6D-469C-BDAC-5EA9041010E1}" type="datetimeFigureOut">
              <a:rPr lang="en-GB" smtClean="0"/>
              <a:t>07/11/2023</a:t>
            </a:fld>
            <a:endParaRPr lang="en-GB"/>
          </a:p>
        </p:txBody>
      </p:sp>
      <p:sp>
        <p:nvSpPr>
          <p:cNvPr id="5" name="Footer Placeholder 4">
            <a:extLst>
              <a:ext uri="{FF2B5EF4-FFF2-40B4-BE49-F238E27FC236}">
                <a16:creationId xmlns:a16="http://schemas.microsoft.com/office/drawing/2014/main" id="{8CD2598D-B3DF-6882-81CA-FB51D9BF8113}"/>
              </a:ext>
            </a:extLst>
          </p:cNvPr>
          <p:cNvSpPr>
            <a:spLocks noGrp="1"/>
          </p:cNvSpPr>
          <p:nvPr>
            <p:ph type="ftr" sz="quarter" idx="11"/>
          </p:nvPr>
        </p:nvSpPr>
        <p:spPr/>
        <p:txBody>
          <a:bodyPr/>
          <a:lstStyle/>
          <a:p>
            <a:r>
              <a:rPr lang="en-GB"/>
              <a:t>7b. July 23 Practice &amp; PCN Menu of Support - v3</a:t>
            </a:r>
          </a:p>
        </p:txBody>
      </p:sp>
      <p:sp>
        <p:nvSpPr>
          <p:cNvPr id="6" name="Slide Number Placeholder 5">
            <a:extLst>
              <a:ext uri="{FF2B5EF4-FFF2-40B4-BE49-F238E27FC236}">
                <a16:creationId xmlns:a16="http://schemas.microsoft.com/office/drawing/2014/main" id="{45FA14A4-C4B7-6E0C-94A4-2B83464CB236}"/>
              </a:ext>
            </a:extLst>
          </p:cNvPr>
          <p:cNvSpPr>
            <a:spLocks noGrp="1"/>
          </p:cNvSpPr>
          <p:nvPr>
            <p:ph type="sldNum" sz="quarter" idx="12"/>
          </p:nvPr>
        </p:nvSpPr>
        <p:spPr/>
        <p:txBody>
          <a:bodyPr/>
          <a:lstStyle/>
          <a:p>
            <a:fld id="{BA0C3EDF-E8E5-41A5-8219-A79F4A6A2F8D}" type="slidenum">
              <a:rPr lang="en-GB" smtClean="0"/>
              <a:t>‹#›</a:t>
            </a:fld>
            <a:endParaRPr lang="en-GB"/>
          </a:p>
        </p:txBody>
      </p:sp>
    </p:spTree>
    <p:extLst>
      <p:ext uri="{BB962C8B-B14F-4D97-AF65-F5344CB8AC3E}">
        <p14:creationId xmlns:p14="http://schemas.microsoft.com/office/powerpoint/2010/main" val="286847797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7b. July 23 Practice &amp; PCN Menu of Support - v3</a:t>
            </a:r>
          </a:p>
        </p:txBody>
      </p:sp>
      <p:pic>
        <p:nvPicPr>
          <p:cNvPr id="3" name="Picture 2" descr="Logo&#10;&#10;Description automatically generated">
            <a:extLst>
              <a:ext uri="{FF2B5EF4-FFF2-40B4-BE49-F238E27FC236}">
                <a16:creationId xmlns:a16="http://schemas.microsoft.com/office/drawing/2014/main" id="{732D4FE6-ACCB-44D2-A913-F2D29F07B92F}"/>
              </a:ext>
            </a:extLst>
          </p:cNvPr>
          <p:cNvPicPr>
            <a:picLocks noChangeAspect="1"/>
          </p:cNvPicPr>
          <p:nvPr userDrawn="1"/>
        </p:nvPicPr>
        <p:blipFill>
          <a:blip r:embed="rId2"/>
          <a:stretch>
            <a:fillRect/>
          </a:stretch>
        </p:blipFill>
        <p:spPr>
          <a:xfrm>
            <a:off x="10786766" y="135244"/>
            <a:ext cx="1123236" cy="1075438"/>
          </a:xfrm>
          <a:prstGeom prst="rect">
            <a:avLst/>
          </a:prstGeom>
        </p:spPr>
      </p:pic>
    </p:spTree>
    <p:extLst>
      <p:ext uri="{BB962C8B-B14F-4D97-AF65-F5344CB8AC3E}">
        <p14:creationId xmlns:p14="http://schemas.microsoft.com/office/powerpoint/2010/main" val="271521354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1231287"/>
            <a:ext cx="5124004" cy="2333933"/>
          </a:xfrm>
        </p:spPr>
        <p:txBody>
          <a:bodyPr anchor="b" anchorCtr="0">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3575630"/>
            <a:ext cx="5124004" cy="466379"/>
          </a:xfrm>
        </p:spPr>
        <p:txBody>
          <a:bodyPr anchor="b" anchorCtr="0">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Logo&#10;&#10;Description automatically generated">
            <a:extLst>
              <a:ext uri="{FF2B5EF4-FFF2-40B4-BE49-F238E27FC236}">
                <a16:creationId xmlns:a16="http://schemas.microsoft.com/office/drawing/2014/main" id="{9D49377F-4726-47FA-A1C4-2C8075AC025D}"/>
              </a:ext>
            </a:extLst>
          </p:cNvPr>
          <p:cNvPicPr>
            <a:picLocks noChangeAspect="1"/>
          </p:cNvPicPr>
          <p:nvPr userDrawn="1"/>
        </p:nvPicPr>
        <p:blipFill>
          <a:blip r:embed="rId2"/>
          <a:stretch>
            <a:fillRect/>
          </a:stretch>
        </p:blipFill>
        <p:spPr>
          <a:xfrm>
            <a:off x="10786766" y="135244"/>
            <a:ext cx="1123236" cy="1075438"/>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7D193118-9D7B-4C19-AFBC-8FCA07B0FDAB}"/>
              </a:ext>
            </a:extLst>
          </p:cNvPr>
          <p:cNvPicPr>
            <a:picLocks noChangeAspect="1"/>
          </p:cNvPicPr>
          <p:nvPr userDrawn="1"/>
        </p:nvPicPr>
        <p:blipFill>
          <a:blip r:embed="rId3"/>
          <a:stretch>
            <a:fillRect/>
          </a:stretch>
        </p:blipFill>
        <p:spPr>
          <a:xfrm>
            <a:off x="4818849" y="1150536"/>
            <a:ext cx="7373151" cy="5707464"/>
          </a:xfrm>
          <a:prstGeom prst="rect">
            <a:avLst/>
          </a:prstGeom>
        </p:spPr>
      </p:pic>
    </p:spTree>
    <p:extLst>
      <p:ext uri="{BB962C8B-B14F-4D97-AF65-F5344CB8AC3E}">
        <p14:creationId xmlns:p14="http://schemas.microsoft.com/office/powerpoint/2010/main" val="376603227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7b. July 23 Practice &amp; PCN Menu of Support - v3</a:t>
            </a:r>
          </a:p>
        </p:txBody>
      </p:sp>
      <p:pic>
        <p:nvPicPr>
          <p:cNvPr id="3" name="Picture 2" descr="Logo&#10;&#10;Description automatically generated">
            <a:extLst>
              <a:ext uri="{FF2B5EF4-FFF2-40B4-BE49-F238E27FC236}">
                <a16:creationId xmlns:a16="http://schemas.microsoft.com/office/drawing/2014/main" id="{732D4FE6-ACCB-44D2-A913-F2D29F07B92F}"/>
              </a:ext>
            </a:extLst>
          </p:cNvPr>
          <p:cNvPicPr>
            <a:picLocks noChangeAspect="1"/>
          </p:cNvPicPr>
          <p:nvPr userDrawn="1"/>
        </p:nvPicPr>
        <p:blipFill>
          <a:blip r:embed="rId2"/>
          <a:stretch>
            <a:fillRect/>
          </a:stretch>
        </p:blipFill>
        <p:spPr>
          <a:xfrm>
            <a:off x="10786766" y="135244"/>
            <a:ext cx="1123236" cy="1075438"/>
          </a:xfrm>
          <a:prstGeom prst="rect">
            <a:avLst/>
          </a:prstGeom>
        </p:spPr>
      </p:pic>
    </p:spTree>
    <p:extLst>
      <p:ext uri="{BB962C8B-B14F-4D97-AF65-F5344CB8AC3E}">
        <p14:creationId xmlns:p14="http://schemas.microsoft.com/office/powerpoint/2010/main" val="196106787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CW Title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F11F7C0-69A7-5342-B021-D2083E113496}"/>
              </a:ext>
            </a:extLst>
          </p:cNvPr>
          <p:cNvPicPr>
            <a:picLocks noChangeAspect="1"/>
          </p:cNvPicPr>
          <p:nvPr userDrawn="1"/>
        </p:nvPicPr>
        <p:blipFill>
          <a:blip r:embed="rId2"/>
          <a:srcRect/>
          <a:stretch/>
        </p:blipFill>
        <p:spPr>
          <a:xfrm>
            <a:off x="1" y="1"/>
            <a:ext cx="12188388" cy="6835239"/>
          </a:xfrm>
          <a:prstGeom prst="rect">
            <a:avLst/>
          </a:prstGeom>
        </p:spPr>
      </p:pic>
      <p:sp>
        <p:nvSpPr>
          <p:cNvPr id="2" name="Title 1"/>
          <p:cNvSpPr>
            <a:spLocks noGrp="1"/>
          </p:cNvSpPr>
          <p:nvPr>
            <p:ph type="ctrTitle"/>
          </p:nvPr>
        </p:nvSpPr>
        <p:spPr>
          <a:xfrm>
            <a:off x="728636" y="2850380"/>
            <a:ext cx="4967633" cy="1157240"/>
          </a:xfrm>
          <a:prstGeom prst="rect">
            <a:avLst/>
          </a:prstGeom>
        </p:spPr>
        <p:txBody>
          <a:bodyPr anchor="ctr" anchorCtr="0">
            <a:spAutoFit/>
          </a:bodyPr>
          <a:lstStyle>
            <a:lvl1pPr algn="l">
              <a:defRPr sz="3733"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728636" y="5257344"/>
            <a:ext cx="4967633" cy="350930"/>
          </a:xfrm>
          <a:prstGeom prst="rect">
            <a:avLst/>
          </a:prstGeom>
        </p:spPr>
        <p:txBody>
          <a:bodyPr wrap="square" anchor="ctr" anchorCtr="0">
            <a:spAutoFit/>
          </a:bodyPr>
          <a:lstStyle>
            <a:lvl1pPr marL="0" indent="0" algn="l">
              <a:buNone/>
              <a:defRPr sz="1867"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209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Blue Style 1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0BB396EB-0A11-DE4A-88DA-4B4721F92F7C}"/>
              </a:ext>
            </a:extLst>
          </p:cNvPr>
          <p:cNvSpPr>
            <a:spLocks noGrp="1"/>
          </p:cNvSpPr>
          <p:nvPr>
            <p:ph type="ctrTitle"/>
          </p:nvPr>
        </p:nvSpPr>
        <p:spPr>
          <a:xfrm>
            <a:off x="734700" y="4666522"/>
            <a:ext cx="6196328" cy="956845"/>
          </a:xfrm>
        </p:spPr>
        <p:txBody>
          <a:bodyPr rIns="0" anchor="t" anchorCtr="0">
            <a:normAutofit/>
          </a:bodyPr>
          <a:lstStyle>
            <a:lvl1pPr algn="l">
              <a:defRPr sz="3200">
                <a:solidFill>
                  <a:schemeClr val="bg1"/>
                </a:solidFill>
              </a:defRPr>
            </a:lvl1pPr>
          </a:lstStyle>
          <a:p>
            <a:r>
              <a:rPr lang="en-US"/>
              <a:t>Click to edit Master title style</a:t>
            </a:r>
          </a:p>
        </p:txBody>
      </p:sp>
      <p:sp>
        <p:nvSpPr>
          <p:cNvPr id="6" name="Subtitle 2">
            <a:extLst>
              <a:ext uri="{FF2B5EF4-FFF2-40B4-BE49-F238E27FC236}">
                <a16:creationId xmlns:a16="http://schemas.microsoft.com/office/drawing/2014/main" id="{AB18079C-8386-2646-9947-3BC27C0AA555}"/>
              </a:ext>
            </a:extLst>
          </p:cNvPr>
          <p:cNvSpPr>
            <a:spLocks noGrp="1"/>
          </p:cNvSpPr>
          <p:nvPr>
            <p:ph type="subTitle" idx="1" hasCustomPrompt="1"/>
          </p:nvPr>
        </p:nvSpPr>
        <p:spPr>
          <a:xfrm>
            <a:off x="734700" y="4376188"/>
            <a:ext cx="6196328" cy="378115"/>
          </a:xfrm>
        </p:spPr>
        <p:txBody>
          <a:bodyPr vert="horz" rIns="0" bIns="46800" anchor="b" anchorCtr="0">
            <a:noAutofit/>
          </a:bodyPr>
          <a:lstStyle>
            <a:lvl1pPr marL="0" indent="0" algn="l">
              <a:buNone/>
              <a:defRPr sz="18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911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Blue Style 1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39301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3.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02357-DDFC-5A4E-BC50-F2B30FB470A9}" type="datetimeFigureOut">
              <a:rPr lang="en-US" smtClean="0"/>
              <a:t>11/7/2023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7b. July 23 Practice &amp; PCN Menu of Support - v3</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80"/>
            <a:fld id="{8FC524A1-7B6A-464D-B8BC-8FE2E057339E}" type="slidenum">
              <a:rPr lang="en-GB" smtClean="0">
                <a:solidFill>
                  <a:srgbClr val="3F3F3F">
                    <a:lumMod val="50000"/>
                  </a:srgbClr>
                </a:solidFill>
              </a:rPr>
              <a:pPr defTabSz="914180"/>
              <a:t>‹#›</a:t>
            </a:fld>
            <a:endParaRPr lang="en-GB">
              <a:solidFill>
                <a:srgbClr val="3F3F3F">
                  <a:lumMod val="50000"/>
                </a:srgbClr>
              </a:solidFill>
            </a:endParaRPr>
          </a:p>
        </p:txBody>
      </p:sp>
    </p:spTree>
    <p:extLst>
      <p:ext uri="{BB962C8B-B14F-4D97-AF65-F5344CB8AC3E}">
        <p14:creationId xmlns:p14="http://schemas.microsoft.com/office/powerpoint/2010/main" val="14403714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dt="0"/>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07/11/2023</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7b. July 23 Practice &amp; PCN Menu of Support - v3</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962088557"/>
      </p:ext>
    </p:extLst>
  </p:cSld>
  <p:clrMap bg1="lt1" tx1="dk1" bg2="lt2" tx2="dk2" accent1="accent1" accent2="accent2" accent3="accent3" accent4="accent4" accent5="accent5" accent6="accent6" hlink="hlink" folHlink="folHlink"/>
  <p:sldLayoutIdLst>
    <p:sldLayoutId id="2147483667" r:id="rId1"/>
    <p:sldLayoutId id="2147483668"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710" y="119189"/>
            <a:ext cx="10082004" cy="666271"/>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358003" y="904648"/>
            <a:ext cx="11470581" cy="532842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drawing&#10;&#10;Description automatically generated">
            <a:extLst>
              <a:ext uri="{FF2B5EF4-FFF2-40B4-BE49-F238E27FC236}">
                <a16:creationId xmlns:a16="http://schemas.microsoft.com/office/drawing/2014/main" id="{98A721FE-070A-3E43-B4E5-97920C3DD5D3}"/>
              </a:ext>
            </a:extLst>
          </p:cNvPr>
          <p:cNvPicPr>
            <a:picLocks noChangeAspect="1"/>
          </p:cNvPicPr>
          <p:nvPr/>
        </p:nvPicPr>
        <p:blipFill>
          <a:blip r:embed="rId12"/>
          <a:stretch>
            <a:fillRect/>
          </a:stretch>
        </p:blipFill>
        <p:spPr>
          <a:xfrm>
            <a:off x="10601523" y="311521"/>
            <a:ext cx="1249768" cy="505743"/>
          </a:xfrm>
          <a:prstGeom prst="rect">
            <a:avLst/>
          </a:prstGeom>
        </p:spPr>
      </p:pic>
    </p:spTree>
    <p:extLst>
      <p:ext uri="{BB962C8B-B14F-4D97-AF65-F5344CB8AC3E}">
        <p14:creationId xmlns:p14="http://schemas.microsoft.com/office/powerpoint/2010/main" val="11265865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2933" b="1" kern="1200">
          <a:solidFill>
            <a:schemeClr val="accent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133" kern="1200">
          <a:solidFill>
            <a:srgbClr val="5A5A5A"/>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2"/>
        </a:buClr>
        <a:buFont typeface="Arial" panose="020B0604020202020204" pitchFamily="34" charset="0"/>
        <a:buChar char="•"/>
        <a:defRPr sz="1867" kern="1200">
          <a:solidFill>
            <a:srgbClr val="5A5A5A"/>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2"/>
        </a:buClr>
        <a:buFont typeface="Arial" panose="020B0604020202020204" pitchFamily="34" charset="0"/>
        <a:buChar char="•"/>
        <a:defRPr sz="1600" kern="1200">
          <a:solidFill>
            <a:srgbClr val="5A5A5A"/>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333" kern="1200">
          <a:solidFill>
            <a:srgbClr val="5A5A5A"/>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2"/>
        </a:buClr>
        <a:buFont typeface="Arial" panose="020B0604020202020204" pitchFamily="34" charset="0"/>
        <a:buChar char="•"/>
        <a:defRPr sz="1067" kern="1200">
          <a:solidFill>
            <a:srgbClr val="5A5A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B6942E-DAD3-4CA3-A01A-D9693287F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A5687D-1221-424A-85F2-BA380ACE7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622DB8-E3E3-4815-B058-FEAACC14F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E12E7-A0E5-40B5-BF79-26D906099ADB}" type="datetimeFigureOut">
              <a:rPr lang="en-GB" smtClean="0"/>
              <a:t>07/11/2023</a:t>
            </a:fld>
            <a:endParaRPr lang="en-GB"/>
          </a:p>
        </p:txBody>
      </p:sp>
      <p:sp>
        <p:nvSpPr>
          <p:cNvPr id="5" name="Footer Placeholder 4">
            <a:extLst>
              <a:ext uri="{FF2B5EF4-FFF2-40B4-BE49-F238E27FC236}">
                <a16:creationId xmlns:a16="http://schemas.microsoft.com/office/drawing/2014/main" id="{01841687-4751-4BBC-B445-47828FFBC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CF1289-2775-41AC-8544-372D8D5ED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82CF8-E4AA-4B6F-BB61-A40241B75022}" type="slidenum">
              <a:rPr lang="en-GB" smtClean="0"/>
              <a:t>‹#›</a:t>
            </a:fld>
            <a:endParaRPr lang="en-GB"/>
          </a:p>
        </p:txBody>
      </p:sp>
    </p:spTree>
    <p:extLst>
      <p:ext uri="{BB962C8B-B14F-4D97-AF65-F5344CB8AC3E}">
        <p14:creationId xmlns:p14="http://schemas.microsoft.com/office/powerpoint/2010/main" val="17393094"/>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3" Type="http://schemas.openxmlformats.org/officeDocument/2006/relationships/image" Target="../media/image19.sv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svg"/><Relationship Id="rId21" Type="http://schemas.openxmlformats.org/officeDocument/2006/relationships/image" Target="../media/image27.sv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svg"/><Relationship Id="rId50" Type="http://schemas.openxmlformats.org/officeDocument/2006/relationships/image" Target="../media/image56.png"/><Relationship Id="rId7" Type="http://schemas.openxmlformats.org/officeDocument/2006/relationships/image" Target="../media/image13.svg"/><Relationship Id="rId2" Type="http://schemas.openxmlformats.org/officeDocument/2006/relationships/notesSlide" Target="../notesSlides/notesSlide2.xml"/><Relationship Id="rId16" Type="http://schemas.openxmlformats.org/officeDocument/2006/relationships/image" Target="../media/image22.png"/><Relationship Id="rId29" Type="http://schemas.openxmlformats.org/officeDocument/2006/relationships/image" Target="../media/image35.svg"/><Relationship Id="rId11" Type="http://schemas.openxmlformats.org/officeDocument/2006/relationships/image" Target="../media/image17.sv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svg"/><Relationship Id="rId40" Type="http://schemas.openxmlformats.org/officeDocument/2006/relationships/image" Target="../media/image46.png"/><Relationship Id="rId45" Type="http://schemas.openxmlformats.org/officeDocument/2006/relationships/image" Target="../media/image51.svg"/><Relationship Id="rId53" Type="http://schemas.openxmlformats.org/officeDocument/2006/relationships/image" Target="../media/image59.svg"/><Relationship Id="rId5" Type="http://schemas.openxmlformats.org/officeDocument/2006/relationships/image" Target="../media/image11.svg"/><Relationship Id="rId10" Type="http://schemas.openxmlformats.org/officeDocument/2006/relationships/image" Target="../media/image16.png"/><Relationship Id="rId19" Type="http://schemas.openxmlformats.org/officeDocument/2006/relationships/image" Target="../media/image25.svg"/><Relationship Id="rId31" Type="http://schemas.openxmlformats.org/officeDocument/2006/relationships/image" Target="../media/image37.svg"/><Relationship Id="rId44" Type="http://schemas.openxmlformats.org/officeDocument/2006/relationships/image" Target="../media/image50.png"/><Relationship Id="rId52" Type="http://schemas.openxmlformats.org/officeDocument/2006/relationships/image" Target="../media/image58.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svg"/><Relationship Id="rId30" Type="http://schemas.openxmlformats.org/officeDocument/2006/relationships/image" Target="../media/image36.png"/><Relationship Id="rId35" Type="http://schemas.openxmlformats.org/officeDocument/2006/relationships/image" Target="../media/image41.svg"/><Relationship Id="rId43" Type="http://schemas.openxmlformats.org/officeDocument/2006/relationships/image" Target="../media/image49.svg"/><Relationship Id="rId48" Type="http://schemas.openxmlformats.org/officeDocument/2006/relationships/image" Target="../media/image54.png"/><Relationship Id="rId8" Type="http://schemas.openxmlformats.org/officeDocument/2006/relationships/image" Target="../media/image14.png"/><Relationship Id="rId51" Type="http://schemas.openxmlformats.org/officeDocument/2006/relationships/image" Target="../media/image57.svg"/><Relationship Id="rId3"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1.svg"/><Relationship Id="rId33" Type="http://schemas.openxmlformats.org/officeDocument/2006/relationships/image" Target="../media/image39.svg"/><Relationship Id="rId38" Type="http://schemas.openxmlformats.org/officeDocument/2006/relationships/image" Target="../media/image44.png"/><Relationship Id="rId46" Type="http://schemas.openxmlformats.org/officeDocument/2006/relationships/image" Target="../media/image52.png"/><Relationship Id="rId20" Type="http://schemas.openxmlformats.org/officeDocument/2006/relationships/image" Target="../media/image26.png"/><Relationship Id="rId41" Type="http://schemas.openxmlformats.org/officeDocument/2006/relationships/image" Target="../media/image47.svg"/><Relationship Id="rId1" Type="http://schemas.openxmlformats.org/officeDocument/2006/relationships/slideLayout" Target="../slideLayouts/slideLayout17.xml"/><Relationship Id="rId6" Type="http://schemas.openxmlformats.org/officeDocument/2006/relationships/image" Target="../media/image12.png"/><Relationship Id="rId15" Type="http://schemas.openxmlformats.org/officeDocument/2006/relationships/image" Target="../media/image21.svg"/><Relationship Id="rId23" Type="http://schemas.openxmlformats.org/officeDocument/2006/relationships/image" Target="../media/image29.svg"/><Relationship Id="rId28" Type="http://schemas.openxmlformats.org/officeDocument/2006/relationships/image" Target="../media/image34.png"/><Relationship Id="rId36" Type="http://schemas.openxmlformats.org/officeDocument/2006/relationships/image" Target="../media/image42.png"/><Relationship Id="rId49" Type="http://schemas.openxmlformats.org/officeDocument/2006/relationships/image" Target="../media/image55.svg"/></Relationships>
</file>

<file path=ppt/slides/_rels/slide3.xml.rels><?xml version="1.0" encoding="UTF-8" standalone="yes"?>
<Relationships xmlns="http://schemas.openxmlformats.org/package/2006/relationships"><Relationship Id="rId8" Type="http://schemas.openxmlformats.org/officeDocument/2006/relationships/hyperlink" Target="https://learninghub.leadershipacademy.nhs.uk/wellbeing-register/" TargetMode="External"/><Relationship Id="rId13" Type="http://schemas.openxmlformats.org/officeDocument/2006/relationships/image" Target="../media/image13.svg"/><Relationship Id="rId18" Type="http://schemas.openxmlformats.org/officeDocument/2006/relationships/image" Target="../media/image20.png"/><Relationship Id="rId3" Type="http://schemas.openxmlformats.org/officeDocument/2006/relationships/image" Target="../media/image60.jpeg"/><Relationship Id="rId21" Type="http://schemas.openxmlformats.org/officeDocument/2006/relationships/image" Target="../media/image15.svg"/><Relationship Id="rId7" Type="http://schemas.openxmlformats.org/officeDocument/2006/relationships/hyperlink" Target="https://learninghub.leadershipacademy.nhs.uk/register-book-career/" TargetMode="External"/><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hyperlink" Target="https://learninghub.leadershipacademy.nhs.uk/awayday-register/" TargetMode="External"/><Relationship Id="rId11" Type="http://schemas.openxmlformats.org/officeDocument/2006/relationships/image" Target="../media/image11.svg"/><Relationship Id="rId5" Type="http://schemas.openxmlformats.org/officeDocument/2006/relationships/hyperlink" Target="https://learninghub.leadershipacademy.nhs.uk/register-book/" TargetMode="External"/><Relationship Id="rId15" Type="http://schemas.openxmlformats.org/officeDocument/2006/relationships/image" Target="../media/image19.svg"/><Relationship Id="rId10" Type="http://schemas.openxmlformats.org/officeDocument/2006/relationships/image" Target="../media/image10.png"/><Relationship Id="rId19" Type="http://schemas.openxmlformats.org/officeDocument/2006/relationships/image" Target="../media/image21.svg"/><Relationship Id="rId4" Type="http://schemas.openxmlformats.org/officeDocument/2006/relationships/hyperlink" Target="https://www.england.nhs.uk/supporting-our-nhs-people/support-now/looking-after-you-confidential-coaching-and-support-for-the-primary-care-workforce/" TargetMode="External"/><Relationship Id="rId9" Type="http://schemas.openxmlformats.org/officeDocument/2006/relationships/image" Target="../media/image61.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hyperlink" Target="https://gbr01.safelinks.protection.outlook.com/?url=https%3A%2F%2Ffuture.nhs.uk%2FPrimaryCareImprovementCONNECT%2Fview%3FobjectID%3D44148336&amp;data=05%7C01%7Cvictoria.forestiero%40nhs.net%7C1f8cb6f511b04606321708dbdee82432%7C37c354b285b047f5b22207b48d774ee3%7C0%7C0%7C638348860852118128%7CUnknown%7CTWFpbGZsb3d8eyJWIjoiMC4wLjAwMDAiLCJQIjoiV2luMzIiLCJBTiI6Ik1haWwiLCJXVCI6Mn0%3D%7C3000%7C%7C%7C&amp;sdata=NOJe6jjxmpv0CtXYeVYgBT1MoontWArvw4wtGlEGpyc%3D&amp;reserved=0" TargetMode="External"/><Relationship Id="rId13" Type="http://schemas.openxmlformats.org/officeDocument/2006/relationships/image" Target="../media/image29.svg"/><Relationship Id="rId18" Type="http://schemas.openxmlformats.org/officeDocument/2006/relationships/image" Target="../media/image58.png"/><Relationship Id="rId3" Type="http://schemas.openxmlformats.org/officeDocument/2006/relationships/image" Target="../media/image60.jpeg"/><Relationship Id="rId7" Type="http://schemas.openxmlformats.org/officeDocument/2006/relationships/hyperlink" Target="mailto:england.pctgpip@nhs.net" TargetMode="External"/><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notesSlide" Target="../notesSlides/notesSlide4.xml"/><Relationship Id="rId16"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hyperlink" Target="https://forms.office.com/e/jvBGCXytFp" TargetMode="External"/><Relationship Id="rId11" Type="http://schemas.openxmlformats.org/officeDocument/2006/relationships/image" Target="../media/image25.svg"/><Relationship Id="rId5" Type="http://schemas.openxmlformats.org/officeDocument/2006/relationships/hyperlink" Target="https://forms.office.com/e/vswrhwqshh" TargetMode="External"/><Relationship Id="rId15" Type="http://schemas.openxmlformats.org/officeDocument/2006/relationships/image" Target="../media/image27.svg"/><Relationship Id="rId10" Type="http://schemas.openxmlformats.org/officeDocument/2006/relationships/image" Target="../media/image24.png"/><Relationship Id="rId19" Type="http://schemas.openxmlformats.org/officeDocument/2006/relationships/image" Target="../media/image59.svg"/><Relationship Id="rId4" Type="http://schemas.openxmlformats.org/officeDocument/2006/relationships/hyperlink" Target="https://capitaknowledgepool.fra1.qualtrics.com/jfe/form/SV_2s4oUQaWXx8CZKu" TargetMode="External"/><Relationship Id="rId9" Type="http://schemas.openxmlformats.org/officeDocument/2006/relationships/hyperlink" Target="https://gbr01.safelinks.protection.outlook.com/?url=https%3A%2F%2Ffuture.nhs.uk%2FPrimaryCareImprovementCONNECT%2Fview%3FobjectID%3D44148592&amp;data=05%7C01%7Cvictoria.forestiero%40nhs.net%7C1f8cb6f511b04606321708dbdee82432%7C37c354b285b047f5b22207b48d774ee3%7C0%7C0%7C638348860852118128%7CUnknown%7CTWFpbGZsb3d8eyJWIjoiMC4wLjAwMDAiLCJQIjoiV2luMzIiLCJBTiI6Ik1haWwiLCJXVCI6Mn0%3D%7C3000%7C%7C%7C&amp;sdata=JSOMVErGjNNsAkCvJVq%2Fm0%2FU0j4Mtb0Oecepwz%2BnM54%3D&amp;reserved=0" TargetMode="External"/><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hyperlink" Target="https://www.leadershipacademy.nhs.uk/programmes/core-managers-developing-inclusive-workplaces/structure/" TargetMode="External"/><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60.jpeg"/><Relationship Id="rId21" Type="http://schemas.openxmlformats.org/officeDocument/2006/relationships/image" Target="../media/image42.png"/><Relationship Id="rId7" Type="http://schemas.openxmlformats.org/officeDocument/2006/relationships/hyperlink" Target="https://www.leadershipacademy.nhs.uk/programmes/leading-for-sustainable-health-and-care-programme/" TargetMode="External"/><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4.xml"/><Relationship Id="rId6" Type="http://schemas.openxmlformats.org/officeDocument/2006/relationships/hyperlink" Target="https://www.eventbrite.co.uk/e/paramedic-leadership-workshop-gatwick-tickets-670590984687?aff=oddtdtcreator" TargetMode="External"/><Relationship Id="rId11" Type="http://schemas.openxmlformats.org/officeDocument/2006/relationships/image" Target="../media/image32.png"/><Relationship Id="rId24" Type="http://schemas.openxmlformats.org/officeDocument/2006/relationships/image" Target="../media/image45.svg"/><Relationship Id="rId5" Type="http://schemas.openxmlformats.org/officeDocument/2006/relationships/hyperlink" Target="https://se.leadershipacademy.nhs.uk/event/pcn-leading-together-network-als-support-3/" TargetMode="External"/><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hyperlink" Target="https://www.leadershipacademy.nhs.uk/programmes/the-edward-jenner-programme/" TargetMode="External"/><Relationship Id="rId19" Type="http://schemas.openxmlformats.org/officeDocument/2006/relationships/image" Target="../media/image40.png"/><Relationship Id="rId4" Type="http://schemas.openxmlformats.org/officeDocument/2006/relationships/hyperlink" Target="https://se.leadershipacademy.nhs.uk/event/introduction-to-leadership-management-cohort-3-module-1-leadership-management-and-you/" TargetMode="External"/><Relationship Id="rId9" Type="http://schemas.openxmlformats.org/officeDocument/2006/relationships/hyperlink" Target="https://se.leadershipacademy.nhs.uk/event/leading-anchor-organisations-masterclass-4-public-land-public-values-progressive-nhs-estates-strategies/" TargetMode="External"/><Relationship Id="rId14" Type="http://schemas.openxmlformats.org/officeDocument/2006/relationships/image" Target="../media/image35.svg"/><Relationship Id="rId22" Type="http://schemas.openxmlformats.org/officeDocument/2006/relationships/image" Target="../media/image43.svg"/></Relationships>
</file>

<file path=ppt/slides/_rels/slide6.xml.rels><?xml version="1.0" encoding="UTF-8" standalone="yes"?>
<Relationships xmlns="http://schemas.openxmlformats.org/package/2006/relationships"><Relationship Id="rId8" Type="http://schemas.openxmlformats.org/officeDocument/2006/relationships/hyperlink" Target="https://www.eventbrite.co.uk/e/toolbox-training-using-phi-tools-in-practice-tickets-694023732667?aff=oddtdtcreator" TargetMode="External"/><Relationship Id="rId13" Type="http://schemas.openxmlformats.org/officeDocument/2006/relationships/image" Target="../media/image50.png"/><Relationship Id="rId18" Type="http://schemas.openxmlformats.org/officeDocument/2006/relationships/image" Target="../media/image57.svg"/><Relationship Id="rId3" Type="http://schemas.openxmlformats.org/officeDocument/2006/relationships/image" Target="../media/image60.jpeg"/><Relationship Id="rId7" Type="http://schemas.openxmlformats.org/officeDocument/2006/relationships/hyperlink" Target="https://www.eventbrite.co.uk/e/toolbox-training-ohid-inequalities-tools-tickets-693981426127?aff=oddtdtcreator" TargetMode="External"/><Relationship Id="rId12" Type="http://schemas.openxmlformats.org/officeDocument/2006/relationships/image" Target="../media/image53.svg"/><Relationship Id="rId17" Type="http://schemas.openxmlformats.org/officeDocument/2006/relationships/image" Target="../media/image56.png"/><Relationship Id="rId2" Type="http://schemas.openxmlformats.org/officeDocument/2006/relationships/notesSlide" Target="../notesSlides/notesSlide6.xml"/><Relationship Id="rId16" Type="http://schemas.openxmlformats.org/officeDocument/2006/relationships/image" Target="../media/image49.svg"/><Relationship Id="rId20" Type="http://schemas.openxmlformats.org/officeDocument/2006/relationships/image" Target="../media/image55.svg"/><Relationship Id="rId1" Type="http://schemas.openxmlformats.org/officeDocument/2006/relationships/slideLayout" Target="../slideLayouts/slideLayout4.xml"/><Relationship Id="rId6" Type="http://schemas.openxmlformats.org/officeDocument/2006/relationships/hyperlink" Target="https://www.eventbrite.co.uk/e/toolbox-training-shape-tickets-693942168707?aff=oddtdtcreator" TargetMode="External"/><Relationship Id="rId11" Type="http://schemas.openxmlformats.org/officeDocument/2006/relationships/image" Target="../media/image52.png"/><Relationship Id="rId5" Type="http://schemas.openxmlformats.org/officeDocument/2006/relationships/hyperlink" Target="https://digital.nhs.uk/services/clinical-safety/clinical-risk-management-training#essentials-training " TargetMode="External"/><Relationship Id="rId15" Type="http://schemas.openxmlformats.org/officeDocument/2006/relationships/image" Target="../media/image48.png"/><Relationship Id="rId10" Type="http://schemas.openxmlformats.org/officeDocument/2006/relationships/image" Target="../media/image47.svg"/><Relationship Id="rId19" Type="http://schemas.openxmlformats.org/officeDocument/2006/relationships/image" Target="../media/image54.png"/><Relationship Id="rId4" Type="http://schemas.openxmlformats.org/officeDocument/2006/relationships/hyperlink" Target="https://teams.microsoft.com/l/meetup-join/19%3ameeting_Yzg4ODIwODAtZjFhYS00MWViLTlmNzEtNzU5N2NiNWM2ZDFk%40thread.v2/0?context=%7b%22Tid%22%3a%2203159e92-72c6-4b23-a64a-af50e790adbf%22%2c%22Oid%22%3a%22784c7c8f-1214-4a01-9db5-a6751e2675d2%22%7d" TargetMode="External"/><Relationship Id="rId9" Type="http://schemas.openxmlformats.org/officeDocument/2006/relationships/image" Target="../media/image46.png"/><Relationship Id="rId14" Type="http://schemas.openxmlformats.org/officeDocument/2006/relationships/image" Target="../media/image51.svg"/></Relationships>
</file>

<file path=ppt/slides/_rels/slide7.xml.rels><?xml version="1.0" encoding="UTF-8" standalone="yes"?>
<Relationships xmlns="http://schemas.openxmlformats.org/package/2006/relationships"><Relationship Id="rId8" Type="http://schemas.openxmlformats.org/officeDocument/2006/relationships/hyperlink" Target="https://gbr01.safelinks.protection.outlook.com/?url=https%3A%2F%2Fcampaignresources.dhsc.gov.uk%2Fcampaigns%2Fhelp-us-help-you-primary-care%2Fgeneral-practice-enhanced-access%2F&amp;data=05%7C01%7Cvictoria.forestiero%40nhs.net%7Cf3c15152aa7b455f20cf08dbd17c5d15%7C37c354b285b047f5b22207b48d774ee3%7C0%7C0%7C638334104278709406%7CUnknown%7CTWFpbGZsb3d8eyJWIjoiMC4wLjAwMDAiLCJQIjoiV2luMzIiLCJBTiI6Ik1haWwiLCJXVCI6Mn0%3D%7C3000%7C%7C%7C&amp;sdata=Ek7ymhDYcOToJgemIROOhlfP9wNx%2FcElKKTdZHSI1nM%3D&amp;reserved=0" TargetMode="External"/><Relationship Id="rId3" Type="http://schemas.openxmlformats.org/officeDocument/2006/relationships/image" Target="../media/image60.jpeg"/><Relationship Id="rId7" Type="http://schemas.openxmlformats.org/officeDocument/2006/relationships/hyperlink" Target="https://gbr01.safelinks.protection.outlook.com/?url=https%3A%2F%2Fcampaignresources.dhsc.gov.uk%2Fcampaigns%2Fhelp-us-help-you-primary-care%2Fsupporting-general-practice-referrals-to-the-nhs-community-pharmacist-consultation-service%2F&amp;data=05%7C01%7Cvictoria.forestiero%40nhs.net%7Cf3c15152aa7b455f20cf08dbd17c5d15%7C37c354b285b047f5b22207b48d774ee3%7C0%7C0%7C638334104278709406%7CUnknown%7CTWFpbGZsb3d8eyJWIjoiMC4wLjAwMDAiLCJQIjoiV2luMzIiLCJBTiI6Ik1haWwiLCJXVCI6Mn0%3D%7C3000%7C%7C%7C&amp;sdata=6%2FN4hf78dy0QInpIqpXkHtZ%2FboiCc2SnaojR0J9yUpY%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gbr01.safelinks.protection.outlook.com/?url=https%3A%2F%2Fcampaignresources.dhsc.gov.uk%2Fcampaigns%2Fhelp-us-help-you-primary-care%2Fgeneral-practice-access-routes%2F&amp;data=05%7C01%7Cvictoria.forestiero%40nhs.net%7Cf3c15152aa7b455f20cf08dbd17c5d15%7C37c354b285b047f5b22207b48d774ee3%7C0%7C0%7C638334104278553152%7CUnknown%7CTWFpbGZsb3d8eyJWIjoiMC4wLjAwMDAiLCJQIjoiV2luMzIiLCJBTiI6Ik1haWwiLCJXVCI6Mn0%3D%7C3000%7C%7C%7C&amp;sdata=T9RYfjIjxDYOdb69H1hvdPfz8mWWM2gknIK2Oya7DN0%3D&amp;reserved=0" TargetMode="External"/><Relationship Id="rId11" Type="http://schemas.openxmlformats.org/officeDocument/2006/relationships/image" Target="../media/image23.svg"/><Relationship Id="rId5" Type="http://schemas.openxmlformats.org/officeDocument/2006/relationships/hyperlink" Target="https://gbr01.safelinks.protection.outlook.com/?url=https%3A%2F%2Fdrive.google.com%2Fdrive%2Ffolders%2F1aS8-sTH1W9gv49d9Tq3hhwg9jJZZ5MFs&amp;data=05%7C01%7Cvictoria.forestiero%40nhs.net%7Cf3c15152aa7b455f20cf08dbd17c5d15%7C37c354b285b047f5b22207b48d774ee3%7C0%7C0%7C638334104278553152%7CUnknown%7CTWFpbGZsb3d8eyJWIjoiMC4wLjAwMDAiLCJQIjoiV2luMzIiLCJBTiI6Ik1haWwiLCJXVCI6Mn0%3D%7C3000%7C%7C%7C&amp;sdata=zYJI7UqFMzwt9aWvaf5KaD29%2F2e4a6YBPqfEosXSR08%3D&amp;reserved=0" TargetMode="External"/><Relationship Id="rId10" Type="http://schemas.openxmlformats.org/officeDocument/2006/relationships/image" Target="../media/image22.png"/><Relationship Id="rId4" Type="http://schemas.openxmlformats.org/officeDocument/2006/relationships/hyperlink" Target="https://gbr01.safelinks.protection.outlook.com/?url=https%3A%2F%2Fcampaignresources.dhsc.gov.uk%2Fcampaigns%2Fhelp-us-help-you-primary-care%2Fnhs-staff-respect%2F&amp;data=05%7C01%7Cvictoria.forestiero%40nhs.net%7Cf3c15152aa7b455f20cf08dbd17c5d15%7C37c354b285b047f5b22207b48d774ee3%7C0%7C0%7C638334104278553152%7CUnknown%7CTWFpbGZsb3d8eyJWIjoiMC4wLjAwMDAiLCJQIjoiV2luMzIiLCJBTiI6Ik1haWwiLCJXVCI6Mn0%3D%7C3000%7C%7C%7C&amp;sdata=nDXKUnIjEwwbTQH0bLfek6bBrXAdTQIofmsqlUGIvEM%3D&amp;reserved=0" TargetMode="External"/><Relationship Id="rId9" Type="http://schemas.openxmlformats.org/officeDocument/2006/relationships/hyperlink" Target="https://gbr01.safelinks.protection.outlook.com/?url=https%3A%2F%2Fcampaignresources.dhsc.gov.uk%2Fcampaigns%2Fhelp-us-help-you-primary-care%2Fnhs-general-practice-team%2F&amp;data=05%7C01%7Cvictoria.forestiero%40nhs.net%7Cf3c15152aa7b455f20cf08dbd17c5d15%7C37c354b285b047f5b22207b48d774ee3%7C0%7C0%7C638334104278709406%7CUnknown%7CTWFpbGZsb3d8eyJWIjoiMC4wLjAwMDAiLCJQIjoiV2luMzIiLCJBTiI6Ik1haWwiLCJXVCI6Mn0%3D%7C3000%7C%7C%7C&amp;sdata=RTpE72S%2Fl96o4RSBWVrfwl2x3PCY7obr%2BVJGNE22RsY%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C3D235-E1B2-4245-9153-172BBCD8A862}"/>
              </a:ext>
            </a:extLst>
          </p:cNvPr>
          <p:cNvSpPr>
            <a:spLocks noGrp="1"/>
          </p:cNvSpPr>
          <p:nvPr>
            <p:ph type="ctrTitle"/>
          </p:nvPr>
        </p:nvSpPr>
        <p:spPr>
          <a:xfrm>
            <a:off x="261752" y="207112"/>
            <a:ext cx="7063721" cy="2534459"/>
          </a:xfrm>
        </p:spPr>
        <p:txBody>
          <a:bodyPr>
            <a:normAutofit/>
          </a:bodyPr>
          <a:lstStyle/>
          <a:p>
            <a:r>
              <a:rPr lang="en-GB" b="1" dirty="0">
                <a:latin typeface="Arial"/>
                <a:cs typeface="Arial"/>
              </a:rPr>
              <a:t>SE Regional Primary Care Transformation</a:t>
            </a:r>
            <a:br>
              <a:rPr lang="en-GB" b="1" dirty="0"/>
            </a:br>
            <a:br>
              <a:rPr lang="en-GB" b="1" dirty="0"/>
            </a:br>
            <a:r>
              <a:rPr lang="en-GB" b="1" dirty="0">
                <a:latin typeface="Arial"/>
                <a:cs typeface="Arial"/>
              </a:rPr>
              <a:t>Menu of Support</a:t>
            </a:r>
          </a:p>
        </p:txBody>
      </p:sp>
      <p:sp>
        <p:nvSpPr>
          <p:cNvPr id="5" name="TextBox 4">
            <a:extLst>
              <a:ext uri="{FF2B5EF4-FFF2-40B4-BE49-F238E27FC236}">
                <a16:creationId xmlns:a16="http://schemas.microsoft.com/office/drawing/2014/main" id="{A440D2F2-F5CD-A382-DFC0-B422BF26CB55}"/>
              </a:ext>
            </a:extLst>
          </p:cNvPr>
          <p:cNvSpPr txBox="1"/>
          <p:nvPr/>
        </p:nvSpPr>
        <p:spPr>
          <a:xfrm>
            <a:off x="406040" y="2912382"/>
            <a:ext cx="5260368" cy="1785104"/>
          </a:xfrm>
          <a:prstGeom prst="rect">
            <a:avLst/>
          </a:prstGeom>
          <a:noFill/>
        </p:spPr>
        <p:txBody>
          <a:bodyPr wrap="square" lIns="91440" tIns="45720" rIns="91440" bIns="45720" rtlCol="0" anchor="t">
            <a:spAutoFit/>
          </a:bodyPr>
          <a:lstStyle/>
          <a:p>
            <a:endParaRPr lang="en-GB" sz="1400" i="1" dirty="0"/>
          </a:p>
          <a:p>
            <a:r>
              <a:rPr lang="en-GB" sz="1600" dirty="0"/>
              <a:t>Including the updated visual menu of support and the detailed menu of support will be split into sections:</a:t>
            </a:r>
          </a:p>
          <a:p>
            <a:pPr marL="171450" indent="-171450">
              <a:buFont typeface="Wingdings" panose="05000000000000000000" pitchFamily="2" charset="2"/>
              <a:buChar char="Ø"/>
            </a:pPr>
            <a:r>
              <a:rPr lang="en-GB" sz="1600" dirty="0"/>
              <a:t>Health and wellbeing		</a:t>
            </a:r>
          </a:p>
          <a:p>
            <a:pPr marL="171450" indent="-171450">
              <a:buFont typeface="Wingdings" panose="05000000000000000000" pitchFamily="2" charset="2"/>
              <a:buChar char="Ø"/>
            </a:pPr>
            <a:r>
              <a:rPr lang="en-GB" sz="1600" dirty="0"/>
              <a:t>Modern General Practice</a:t>
            </a:r>
          </a:p>
          <a:p>
            <a:pPr marL="171450" indent="-171450">
              <a:buFont typeface="Wingdings" panose="05000000000000000000" pitchFamily="2" charset="2"/>
              <a:buChar char="Ø"/>
            </a:pPr>
            <a:r>
              <a:rPr lang="en-GB" sz="1600" dirty="0"/>
              <a:t>General information which would include – comms, regional webinars and other offers.</a:t>
            </a:r>
          </a:p>
        </p:txBody>
      </p:sp>
      <p:sp>
        <p:nvSpPr>
          <p:cNvPr id="2" name="TextBox 1">
            <a:extLst>
              <a:ext uri="{FF2B5EF4-FFF2-40B4-BE49-F238E27FC236}">
                <a16:creationId xmlns:a16="http://schemas.microsoft.com/office/drawing/2014/main" id="{F084811E-4C99-004A-99A6-C4C31E16DE84}"/>
              </a:ext>
            </a:extLst>
          </p:cNvPr>
          <p:cNvSpPr txBox="1"/>
          <p:nvPr/>
        </p:nvSpPr>
        <p:spPr>
          <a:xfrm>
            <a:off x="313123" y="6205591"/>
            <a:ext cx="3637051" cy="369332"/>
          </a:xfrm>
          <a:prstGeom prst="rect">
            <a:avLst/>
          </a:prstGeom>
          <a:noFill/>
        </p:spPr>
        <p:txBody>
          <a:bodyPr wrap="square" lIns="91440" tIns="45720" rIns="91440" bIns="45720" rtlCol="0" anchor="t">
            <a:spAutoFit/>
          </a:bodyPr>
          <a:lstStyle/>
          <a:p>
            <a:r>
              <a:rPr lang="en-GB" dirty="0"/>
              <a:t>November 2023 version 1</a:t>
            </a:r>
          </a:p>
        </p:txBody>
      </p:sp>
    </p:spTree>
    <p:extLst>
      <p:ext uri="{BB962C8B-B14F-4D97-AF65-F5344CB8AC3E}">
        <p14:creationId xmlns:p14="http://schemas.microsoft.com/office/powerpoint/2010/main" val="420419466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8DB7A9D3-8BAD-2E45-8166-8AD19DD0E178}"/>
              </a:ext>
            </a:extLst>
          </p:cNvPr>
          <p:cNvSpPr>
            <a:spLocks noGrp="1"/>
          </p:cNvSpPr>
          <p:nvPr>
            <p:ph type="sldNum" sz="quarter" idx="12"/>
          </p:nvPr>
        </p:nvSpPr>
        <p:spPr>
          <a:xfrm>
            <a:off x="8534400" y="6355706"/>
            <a:ext cx="3657600"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218876"/>
            <a:fld id="{8FC524A1-7B6A-464D-B8BC-8FE2E057339E}" type="slidenum">
              <a:rPr lang="en-GB" smtClean="0">
                <a:solidFill>
                  <a:srgbClr val="3F3F3F">
                    <a:lumMod val="50000"/>
                  </a:srgbClr>
                </a:solidFill>
              </a:rPr>
              <a:pPr defTabSz="1218876"/>
              <a:t>2</a:t>
            </a:fld>
            <a:endParaRPr lang="en-GB">
              <a:solidFill>
                <a:srgbClr val="3F3F3F">
                  <a:lumMod val="50000"/>
                </a:srgbClr>
              </a:solidFill>
            </a:endParaRPr>
          </a:p>
        </p:txBody>
      </p:sp>
      <p:sp>
        <p:nvSpPr>
          <p:cNvPr id="27" name="Rectangle 26">
            <a:extLst>
              <a:ext uri="{FF2B5EF4-FFF2-40B4-BE49-F238E27FC236}">
                <a16:creationId xmlns:a16="http://schemas.microsoft.com/office/drawing/2014/main" id="{68104CD5-9077-E140-AC8F-BA1AE82A3ED0}"/>
              </a:ext>
            </a:extLst>
          </p:cNvPr>
          <p:cNvSpPr/>
          <p:nvPr/>
        </p:nvSpPr>
        <p:spPr>
          <a:xfrm>
            <a:off x="303181" y="604758"/>
            <a:ext cx="10674176" cy="1600438"/>
          </a:xfrm>
          <a:prstGeom prst="rect">
            <a:avLst/>
          </a:prstGeom>
          <a:solidFill>
            <a:schemeClr val="accent3">
              <a:lumMod val="20000"/>
              <a:lumOff val="80000"/>
            </a:schemeClr>
          </a:solidFill>
          <a:ln>
            <a:noFill/>
          </a:ln>
        </p:spPr>
        <p:txBody>
          <a:bodyPr wrap="square" lIns="121920" tIns="60960" rIns="121920" bIns="60960" anchor="t">
            <a:spAutoFit/>
          </a:bodyPr>
          <a:lstStyle/>
          <a:p>
            <a:r>
              <a:rPr lang="en-GB" sz="1200" i="1" dirty="0"/>
              <a:t>You have said and we have heard.</a:t>
            </a:r>
          </a:p>
          <a:p>
            <a:r>
              <a:rPr lang="en-GB" sz="1200" i="1" dirty="0"/>
              <a:t>The level of communication that everyone is getting is overloading colleagues leading to a state of confusion, not knowing how to navigate the services despite the weekly menu of support. We are working on updating our futures page but that is work in progress and will take some time. </a:t>
            </a:r>
          </a:p>
          <a:p>
            <a:r>
              <a:rPr lang="en-GB" sz="1200" dirty="0"/>
              <a:t>In the short term the visual menu of support has been updated and the detailed menu of support will be split into sections:</a:t>
            </a:r>
          </a:p>
          <a:p>
            <a:pPr marL="171450" indent="-171450">
              <a:buFont typeface="Wingdings" panose="05000000000000000000" pitchFamily="2" charset="2"/>
              <a:buChar char="Ø"/>
            </a:pPr>
            <a:r>
              <a:rPr lang="en-GB" sz="1200" dirty="0"/>
              <a:t>Health and wellbeing		</a:t>
            </a:r>
          </a:p>
          <a:p>
            <a:pPr marL="171450" indent="-171450">
              <a:buFont typeface="Wingdings" panose="05000000000000000000" pitchFamily="2" charset="2"/>
              <a:buChar char="Ø"/>
            </a:pPr>
            <a:r>
              <a:rPr lang="en-GB" sz="1200" dirty="0"/>
              <a:t>Modern General Practice</a:t>
            </a:r>
          </a:p>
          <a:p>
            <a:pPr marL="171450" indent="-171450">
              <a:buFont typeface="Wingdings" panose="05000000000000000000" pitchFamily="2" charset="2"/>
              <a:buChar char="Ø"/>
            </a:pPr>
            <a:r>
              <a:rPr lang="en-GB" sz="1200" dirty="0"/>
              <a:t>Leadership</a:t>
            </a:r>
          </a:p>
          <a:p>
            <a:pPr marL="171450" indent="-171450">
              <a:buFont typeface="Wingdings" panose="05000000000000000000" pitchFamily="2" charset="2"/>
              <a:buChar char="Ø"/>
            </a:pPr>
            <a:r>
              <a:rPr lang="en-GB" sz="1200" dirty="0"/>
              <a:t>Regional Offers – comms, regional webinars and other offers.</a:t>
            </a:r>
          </a:p>
        </p:txBody>
      </p:sp>
      <p:sp>
        <p:nvSpPr>
          <p:cNvPr id="32" name="Rectangle 31">
            <a:extLst>
              <a:ext uri="{FF2B5EF4-FFF2-40B4-BE49-F238E27FC236}">
                <a16:creationId xmlns:a16="http://schemas.microsoft.com/office/drawing/2014/main" id="{456A5356-CE77-4A4F-8717-38C402994DB0}"/>
              </a:ext>
            </a:extLst>
          </p:cNvPr>
          <p:cNvSpPr/>
          <p:nvPr/>
        </p:nvSpPr>
        <p:spPr>
          <a:xfrm>
            <a:off x="358518" y="2140845"/>
            <a:ext cx="11704756" cy="414567"/>
          </a:xfrm>
          <a:prstGeom prst="rect">
            <a:avLst/>
          </a:prstGeom>
          <a:solidFill>
            <a:srgbClr val="225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r>
              <a:rPr lang="en-GB" sz="1600" b="1" kern="1200" dirty="0">
                <a:solidFill>
                  <a:prstClr val="white"/>
                </a:solidFill>
                <a:latin typeface="Arial" panose="020B0604020202020204" pitchFamily="34" charset="0"/>
                <a:cs typeface="Arial" panose="020B0604020202020204" pitchFamily="34" charset="0"/>
              </a:rPr>
              <a:t>Primary Care offers</a:t>
            </a:r>
            <a:endParaRPr lang="english-GB" sz="1600" b="1" kern="1200" dirty="0">
              <a:solidFill>
                <a:prstClr val="white"/>
              </a:solidFill>
              <a:latin typeface="Arial" panose="020B0604020202020204" pitchFamily="34" charset="0"/>
              <a:cs typeface="Arial" panose="020B0604020202020204" pitchFamily="34" charset="0"/>
            </a:endParaRPr>
          </a:p>
        </p:txBody>
      </p:sp>
      <p:pic>
        <p:nvPicPr>
          <p:cNvPr id="29" name="Picture 12">
            <a:extLst>
              <a:ext uri="{FF2B5EF4-FFF2-40B4-BE49-F238E27FC236}">
                <a16:creationId xmlns:a16="http://schemas.microsoft.com/office/drawing/2014/main" id="{AE13763A-07E3-C84A-FA09-5B209A3F5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9806" y="-2561"/>
            <a:ext cx="1063468" cy="1018215"/>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2">
            <a:extLst>
              <a:ext uri="{FF2B5EF4-FFF2-40B4-BE49-F238E27FC236}">
                <a16:creationId xmlns:a16="http://schemas.microsoft.com/office/drawing/2014/main" id="{DC1F5A28-6E08-1564-CA19-DED0520BC222}"/>
              </a:ext>
            </a:extLst>
          </p:cNvPr>
          <p:cNvSpPr txBox="1">
            <a:spLocks/>
          </p:cNvSpPr>
          <p:nvPr/>
        </p:nvSpPr>
        <p:spPr>
          <a:xfrm>
            <a:off x="260852" y="148386"/>
            <a:ext cx="9156224" cy="52296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3000" b="1" i="0" u="none" strike="noStrike" cap="none">
                <a:solidFill>
                  <a:srgbClr val="112F87"/>
                </a:solidFill>
                <a:latin typeface="Frutiger LT Std 65" panose="020B0602020204020204" pitchFamily="34" charset="77"/>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667" kern="1200" dirty="0">
                <a:solidFill>
                  <a:srgbClr val="005EB8"/>
                </a:solidFill>
                <a:latin typeface="Arial"/>
              </a:rPr>
              <a:t>Menu of support November 2023</a:t>
            </a:r>
            <a:endParaRPr lang="en-GB" sz="2667" kern="1200" dirty="0">
              <a:solidFill>
                <a:srgbClr val="005EB8"/>
              </a:solidFill>
              <a:latin typeface="Arial"/>
              <a:ea typeface="+mj-ea"/>
            </a:endParaRPr>
          </a:p>
        </p:txBody>
      </p:sp>
      <p:sp>
        <p:nvSpPr>
          <p:cNvPr id="37" name="Rectangle 36">
            <a:extLst>
              <a:ext uri="{FF2B5EF4-FFF2-40B4-BE49-F238E27FC236}">
                <a16:creationId xmlns:a16="http://schemas.microsoft.com/office/drawing/2014/main" id="{896BA86C-67A8-992E-6B38-B7BFAEBAD9AD}"/>
              </a:ext>
            </a:extLst>
          </p:cNvPr>
          <p:cNvSpPr/>
          <p:nvPr/>
        </p:nvSpPr>
        <p:spPr>
          <a:xfrm>
            <a:off x="358517" y="2555975"/>
            <a:ext cx="2928000" cy="703285"/>
          </a:xfrm>
          <a:prstGeom prst="rect">
            <a:avLst/>
          </a:prstGeom>
          <a:solidFill>
            <a:schemeClr val="bg1">
              <a:lumMod val="75000"/>
              <a:alpha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buClrTx/>
              <a:defRPr/>
            </a:pPr>
            <a:endParaRPr lang="en-GB" sz="1333" b="1" kern="1200" dirty="0">
              <a:solidFill>
                <a:schemeClr val="tx1"/>
              </a:solidFill>
              <a:latin typeface="Arial"/>
              <a:cs typeface="Arial"/>
            </a:endParaRPr>
          </a:p>
          <a:p>
            <a:pPr algn="ctr" defTabSz="914377">
              <a:buClrTx/>
              <a:defRPr/>
            </a:pPr>
            <a:endParaRPr lang="en-GB" sz="1333" b="1" kern="1200" dirty="0">
              <a:solidFill>
                <a:schemeClr val="tx1"/>
              </a:solidFill>
              <a:latin typeface="Arial"/>
              <a:cs typeface="Arial"/>
            </a:endParaRPr>
          </a:p>
          <a:p>
            <a:pPr algn="ctr" defTabSz="914377">
              <a:buClrTx/>
              <a:defRPr/>
            </a:pPr>
            <a:r>
              <a:rPr lang="en-GB" sz="1333" b="1" kern="1200" dirty="0">
                <a:solidFill>
                  <a:schemeClr val="accent6">
                    <a:lumMod val="50000"/>
                  </a:schemeClr>
                </a:solidFill>
                <a:latin typeface="Arial"/>
                <a:cs typeface="Arial"/>
              </a:rPr>
              <a:t>Health and Wellbeing</a:t>
            </a:r>
            <a:r>
              <a:rPr lang="en-GB" sz="1333" kern="1200" dirty="0">
                <a:solidFill>
                  <a:schemeClr val="accent6">
                    <a:lumMod val="50000"/>
                  </a:schemeClr>
                </a:solidFill>
                <a:latin typeface="Arial"/>
                <a:cs typeface="Arial"/>
              </a:rPr>
              <a:t>.</a:t>
            </a:r>
          </a:p>
          <a:p>
            <a:pPr algn="ctr" defTabSz="914377">
              <a:buClrTx/>
              <a:defRPr/>
            </a:pPr>
            <a:endParaRPr lang="en-GB" sz="1333" b="1" kern="1200" dirty="0">
              <a:solidFill>
                <a:schemeClr val="tx2"/>
              </a:solidFill>
              <a:latin typeface="Arial" panose="020B0604020202020204" pitchFamily="34" charset="0"/>
              <a:cs typeface="Arial" panose="020B0604020202020204" pitchFamily="34" charset="0"/>
            </a:endParaRPr>
          </a:p>
          <a:p>
            <a:pPr algn="ctr" defTabSz="914377">
              <a:buClrTx/>
              <a:defRPr/>
            </a:pPr>
            <a:endParaRPr lang="en-GB" sz="1333" b="1" kern="120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AADE9473-CEC1-C156-E282-91439A3250BD}"/>
              </a:ext>
            </a:extLst>
          </p:cNvPr>
          <p:cNvSpPr/>
          <p:nvPr/>
        </p:nvSpPr>
        <p:spPr>
          <a:xfrm>
            <a:off x="3285519" y="2558030"/>
            <a:ext cx="2943684" cy="693576"/>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buClrTx/>
              <a:defRPr/>
            </a:pPr>
            <a:r>
              <a:rPr lang="en-GB" sz="1333" b="1" kern="1200" dirty="0">
                <a:solidFill>
                  <a:srgbClr val="002060"/>
                </a:solidFill>
                <a:latin typeface="Arial"/>
                <a:cs typeface="Arial"/>
              </a:rPr>
              <a:t>Modern General Practice</a:t>
            </a:r>
            <a:endParaRPr lang="english-GB" sz="1333" kern="1200" dirty="0">
              <a:solidFill>
                <a:srgbClr val="002060"/>
              </a:solidFill>
              <a:latin typeface="Arial"/>
              <a:cs typeface="Arial"/>
            </a:endParaRPr>
          </a:p>
        </p:txBody>
      </p:sp>
      <p:sp>
        <p:nvSpPr>
          <p:cNvPr id="39" name="Rectangle 38">
            <a:extLst>
              <a:ext uri="{FF2B5EF4-FFF2-40B4-BE49-F238E27FC236}">
                <a16:creationId xmlns:a16="http://schemas.microsoft.com/office/drawing/2014/main" id="{20963E2F-1EAD-467C-0B29-58743F8D51B4}"/>
              </a:ext>
            </a:extLst>
          </p:cNvPr>
          <p:cNvSpPr/>
          <p:nvPr/>
        </p:nvSpPr>
        <p:spPr>
          <a:xfrm>
            <a:off x="6220499" y="2555771"/>
            <a:ext cx="2849403" cy="695836"/>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buClrTx/>
              <a:defRPr/>
            </a:pPr>
            <a:r>
              <a:rPr lang="en-GB" sz="1333" b="1" kern="1200" dirty="0">
                <a:solidFill>
                  <a:schemeClr val="accent2"/>
                </a:solidFill>
                <a:latin typeface="Arial"/>
                <a:cs typeface="Arial"/>
              </a:rPr>
              <a:t>Leadership</a:t>
            </a:r>
            <a:endParaRPr lang="english-GB" sz="1333" b="1" kern="1200" dirty="0">
              <a:solidFill>
                <a:schemeClr val="accent2"/>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7703E54B-C6D3-CFDD-257E-1B6F49F316F1}"/>
              </a:ext>
            </a:extLst>
          </p:cNvPr>
          <p:cNvSpPr/>
          <p:nvPr/>
        </p:nvSpPr>
        <p:spPr>
          <a:xfrm>
            <a:off x="9087486" y="2564033"/>
            <a:ext cx="2913485" cy="695227"/>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r>
              <a:rPr lang="en-GB" sz="1333" b="1" kern="1200" dirty="0">
                <a:solidFill>
                  <a:schemeClr val="accent4">
                    <a:lumMod val="75000"/>
                  </a:schemeClr>
                </a:solidFill>
                <a:latin typeface="Arial" panose="020B0604020202020204" pitchFamily="34" charset="0"/>
                <a:cs typeface="Arial" panose="020B0604020202020204" pitchFamily="34" charset="0"/>
              </a:rPr>
              <a:t>Regional and National Offers</a:t>
            </a:r>
            <a:endParaRPr lang="english-GB" sz="1333" kern="1200" dirty="0">
              <a:solidFill>
                <a:schemeClr val="accent4">
                  <a:lumMod val="7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236E00B-07BF-03A4-9944-48EEF0DA4012}"/>
              </a:ext>
            </a:extLst>
          </p:cNvPr>
          <p:cNvSpPr/>
          <p:nvPr/>
        </p:nvSpPr>
        <p:spPr>
          <a:xfrm>
            <a:off x="357125" y="3240531"/>
            <a:ext cx="2928000" cy="3549285"/>
          </a:xfrm>
          <a:prstGeom prst="rect">
            <a:avLst/>
          </a:prstGeom>
          <a:solidFill>
            <a:schemeClr val="accent6">
              <a:lumMod val="20000"/>
              <a:lumOff val="80000"/>
              <a:alpha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endParaRPr lang="en-GB" sz="1100" b="1" dirty="0">
              <a:solidFill>
                <a:schemeClr val="accent6">
                  <a:lumMod val="50000"/>
                </a:schemeClr>
              </a:solidFill>
              <a:latin typeface="Arial" panose="020B0604020202020204" pitchFamily="34" charset="0"/>
              <a:cs typeface="Arial" panose="020B0604020202020204" pitchFamily="34" charset="0"/>
            </a:endParaRP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Workforce Wellbeing </a:t>
            </a: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		</a:t>
            </a:r>
            <a:endParaRPr lang="en-GB" sz="1100" b="1" dirty="0">
              <a:solidFill>
                <a:srgbClr val="002060"/>
              </a:solidFill>
              <a:latin typeface="Arial" panose="020B0604020202020204" pitchFamily="34" charset="0"/>
              <a:cs typeface="Arial" panose="020B0604020202020204" pitchFamily="34" charset="0"/>
            </a:endParaRPr>
          </a:p>
          <a:p>
            <a:pPr algn="l" fontAlgn="ctr"/>
            <a:r>
              <a:rPr lang="en-GB" sz="1100" b="1" dirty="0">
                <a:solidFill>
                  <a:srgbClr val="002060"/>
                </a:solidFill>
                <a:latin typeface="Arial" panose="020B0604020202020204" pitchFamily="34" charset="0"/>
                <a:cs typeface="Arial" panose="020B0604020202020204" pitchFamily="34" charset="0"/>
              </a:rPr>
              <a:t>		</a:t>
            </a:r>
            <a:r>
              <a:rPr lang="en-GB" sz="1100" b="1" i="0" u="none" strike="noStrike" dirty="0">
                <a:solidFill>
                  <a:srgbClr val="002060"/>
                </a:solidFill>
                <a:effectLst/>
                <a:latin typeface="Arial" panose="020B0604020202020204" pitchFamily="34" charset="0"/>
                <a:cs typeface="Arial" panose="020B0604020202020204" pitchFamily="34" charset="0"/>
              </a:rPr>
              <a:t>Looking after </a:t>
            </a:r>
          </a:p>
          <a:p>
            <a:pPr algn="l" fontAlgn="ctr"/>
            <a:r>
              <a:rPr lang="en-GB" sz="1100" b="1" dirty="0">
                <a:solidFill>
                  <a:srgbClr val="002060"/>
                </a:solidFill>
                <a:latin typeface="Arial" panose="020B0604020202020204" pitchFamily="34" charset="0"/>
                <a:cs typeface="Arial" panose="020B0604020202020204" pitchFamily="34" charset="0"/>
              </a:rPr>
              <a:t>                    		  </a:t>
            </a:r>
            <a:r>
              <a:rPr lang="en-GB" sz="1100" b="1" i="0" u="none" strike="noStrike" dirty="0">
                <a:solidFill>
                  <a:srgbClr val="002060"/>
                </a:solidFill>
                <a:effectLst/>
                <a:latin typeface="Arial" panose="020B0604020202020204" pitchFamily="34" charset="0"/>
                <a:cs typeface="Arial" panose="020B0604020202020204" pitchFamily="34" charset="0"/>
              </a:rPr>
              <a:t>your team</a:t>
            </a: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 </a:t>
            </a: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Looking After </a:t>
            </a:r>
          </a:p>
          <a:p>
            <a:pPr algn="l" fontAlgn="ctr"/>
            <a:r>
              <a:rPr lang="en-GB" sz="1100" b="1" dirty="0">
                <a:solidFill>
                  <a:srgbClr val="002060"/>
                </a:solidFill>
                <a:latin typeface="Arial" panose="020B0604020202020204" pitchFamily="34" charset="0"/>
                <a:cs typeface="Arial" panose="020B0604020202020204" pitchFamily="34" charset="0"/>
              </a:rPr>
              <a:t>   </a:t>
            </a:r>
            <a:r>
              <a:rPr lang="en-GB" sz="1100" b="1" i="0" u="none" strike="noStrike" dirty="0">
                <a:solidFill>
                  <a:srgbClr val="002060"/>
                </a:solidFill>
                <a:effectLst/>
                <a:latin typeface="Arial" panose="020B0604020202020204" pitchFamily="34" charset="0"/>
                <a:cs typeface="Arial" panose="020B0604020202020204" pitchFamily="34" charset="0"/>
              </a:rPr>
              <a:t>You Too</a:t>
            </a: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r>
              <a:rPr lang="en-GB" sz="1100" b="1" dirty="0">
                <a:solidFill>
                  <a:srgbClr val="002060"/>
                </a:solidFill>
                <a:latin typeface="Arial" panose="020B0604020202020204" pitchFamily="34" charset="0"/>
                <a:cs typeface="Arial" panose="020B0604020202020204" pitchFamily="34" charset="0"/>
              </a:rPr>
              <a:t>		Virtual Away 			      Day</a:t>
            </a: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r>
              <a:rPr lang="en-GB" sz="1100" b="1" dirty="0">
                <a:solidFill>
                  <a:srgbClr val="002060"/>
                </a:solidFill>
                <a:latin typeface="Arial" panose="020B0604020202020204" pitchFamily="34" charset="0"/>
                <a:cs typeface="Arial" panose="020B0604020202020204" pitchFamily="34" charset="0"/>
              </a:rPr>
              <a:t>Looking after</a:t>
            </a: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 Your career</a:t>
            </a: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	</a:t>
            </a:r>
            <a:r>
              <a:rPr lang="en-GB" sz="1100" b="1" dirty="0">
                <a:solidFill>
                  <a:srgbClr val="002060"/>
                </a:solidFill>
                <a:latin typeface="Arial" panose="020B0604020202020204" pitchFamily="34" charset="0"/>
                <a:cs typeface="Arial" panose="020B0604020202020204" pitchFamily="34" charset="0"/>
              </a:rPr>
              <a:t>                    </a:t>
            </a:r>
            <a:r>
              <a:rPr lang="en-GB" sz="1100" b="1" i="0" u="none" strike="noStrike" dirty="0">
                <a:solidFill>
                  <a:srgbClr val="002060"/>
                </a:solidFill>
                <a:effectLst/>
                <a:latin typeface="Arial" panose="020B0604020202020204" pitchFamily="34" charset="0"/>
                <a:cs typeface="Arial" panose="020B0604020202020204" pitchFamily="34" charset="0"/>
              </a:rPr>
              <a:t>Peer wellbeing</a:t>
            </a:r>
          </a:p>
        </p:txBody>
      </p:sp>
      <p:sp>
        <p:nvSpPr>
          <p:cNvPr id="59" name="Rectangle 58">
            <a:extLst>
              <a:ext uri="{FF2B5EF4-FFF2-40B4-BE49-F238E27FC236}">
                <a16:creationId xmlns:a16="http://schemas.microsoft.com/office/drawing/2014/main" id="{3E201F2E-3D0A-4240-87CB-2794C55ADB58}"/>
              </a:ext>
            </a:extLst>
          </p:cNvPr>
          <p:cNvSpPr/>
          <p:nvPr/>
        </p:nvSpPr>
        <p:spPr>
          <a:xfrm>
            <a:off x="3292499" y="3240531"/>
            <a:ext cx="2928000" cy="3549285"/>
          </a:xfrm>
          <a:prstGeom prst="rect">
            <a:avLst/>
          </a:prstGeom>
          <a:solidFill>
            <a:schemeClr val="accent1">
              <a:lumMod val="20000"/>
              <a:lumOff val="80000"/>
              <a:alpha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  </a:t>
            </a: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Care Navigation </a:t>
            </a:r>
          </a:p>
          <a:p>
            <a:pPr algn="l" fontAlgn="ctr"/>
            <a:r>
              <a:rPr lang="en-GB" sz="1100" b="1" dirty="0">
                <a:solidFill>
                  <a:srgbClr val="002060"/>
                </a:solidFill>
                <a:latin typeface="Arial" panose="020B0604020202020204" pitchFamily="34" charset="0"/>
                <a:cs typeface="Arial" panose="020B0604020202020204" pitchFamily="34" charset="0"/>
              </a:rPr>
              <a:t>       Training</a:t>
            </a: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	</a:t>
            </a:r>
          </a:p>
          <a:p>
            <a:pPr algn="l" fontAlgn="ctr"/>
            <a:r>
              <a:rPr lang="en-GB" sz="1100" b="1" i="0" u="none" strike="noStrike" dirty="0">
                <a:solidFill>
                  <a:srgbClr val="002060"/>
                </a:solidFill>
                <a:effectLst/>
                <a:latin typeface="Calibri" panose="020F0502020204030204" pitchFamily="34" charset="0"/>
              </a:rPr>
              <a:t>	</a:t>
            </a:r>
            <a:r>
              <a:rPr lang="en-GB" sz="1100" b="1" i="0" u="none" strike="noStrike" dirty="0">
                <a:solidFill>
                  <a:srgbClr val="002060"/>
                </a:solidFill>
                <a:effectLst/>
                <a:latin typeface="Arial" panose="020B0604020202020204" pitchFamily="34" charset="0"/>
                <a:cs typeface="Arial" panose="020B0604020202020204" pitchFamily="34" charset="0"/>
              </a:rPr>
              <a:t>Digital and Transformation </a:t>
            </a:r>
          </a:p>
          <a:p>
            <a:pPr fontAlgn="ctr"/>
            <a:r>
              <a:rPr lang="en-GB" sz="1100" b="1" i="0" u="none" strike="noStrike" dirty="0">
                <a:solidFill>
                  <a:srgbClr val="002060"/>
                </a:solidFill>
                <a:effectLst/>
                <a:latin typeface="Arial" panose="020B0604020202020204" pitchFamily="34" charset="0"/>
                <a:cs typeface="Arial" panose="020B0604020202020204" pitchFamily="34" charset="0"/>
              </a:rPr>
              <a:t>	   Leads Development 	       	          Programme</a:t>
            </a: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Demand &amp; Capacity </a:t>
            </a: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        Modules</a:t>
            </a: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	         GP Improvement </a:t>
            </a: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	      Programme Practice</a:t>
            </a: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GP Improvement</a:t>
            </a:r>
          </a:p>
          <a:p>
            <a:pPr algn="l" fontAlgn="ctr"/>
            <a:r>
              <a:rPr lang="en-GB" sz="1100" b="1" i="0" u="none" strike="noStrike" dirty="0">
                <a:solidFill>
                  <a:srgbClr val="002060"/>
                </a:solidFill>
                <a:effectLst/>
                <a:latin typeface="Arial" panose="020B0604020202020204" pitchFamily="34" charset="0"/>
                <a:cs typeface="Arial" panose="020B0604020202020204" pitchFamily="34" charset="0"/>
              </a:rPr>
              <a:t>Programme PCN</a:t>
            </a:r>
            <a:endParaRPr lang="en-GB" sz="1100" b="1" dirty="0">
              <a:solidFill>
                <a:srgbClr val="002060"/>
              </a:solidFill>
              <a:latin typeface="Arial" panose="020B0604020202020204" pitchFamily="34" charset="0"/>
              <a:cs typeface="Arial" panose="020B0604020202020204" pitchFamily="34" charset="0"/>
            </a:endParaRP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l" fontAlgn="ctr"/>
            <a:endParaRPr lang="en-GB" sz="1100" b="1" dirty="0">
              <a:solidFill>
                <a:srgbClr val="002060"/>
              </a:solidFill>
              <a:latin typeface="Arial" panose="020B0604020202020204" pitchFamily="34" charset="0"/>
              <a:cs typeface="Arial" panose="020B0604020202020204" pitchFamily="34" charset="0"/>
            </a:endParaRPr>
          </a:p>
          <a:p>
            <a:pPr algn="l"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51298BB4-9261-CB17-A011-97D583FCAA06}"/>
              </a:ext>
            </a:extLst>
          </p:cNvPr>
          <p:cNvSpPr/>
          <p:nvPr/>
        </p:nvSpPr>
        <p:spPr>
          <a:xfrm>
            <a:off x="6232064" y="3240531"/>
            <a:ext cx="2869031" cy="3549285"/>
          </a:xfrm>
          <a:prstGeom prst="rect">
            <a:avLst/>
          </a:prstGeom>
          <a:solidFill>
            <a:schemeClr val="accent2">
              <a:lumMod val="20000"/>
              <a:lumOff val="80000"/>
              <a:alpha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GB" sz="1100" b="1" i="0" u="none" strike="noStrike" dirty="0">
                <a:solidFill>
                  <a:srgbClr val="002060"/>
                </a:solidFill>
                <a:effectLst/>
                <a:latin typeface="Arial" panose="020B0604020202020204" pitchFamily="34" charset="0"/>
                <a:cs typeface="Arial" panose="020B0604020202020204" pitchFamily="34" charset="0"/>
              </a:rPr>
              <a:t>       </a:t>
            </a:r>
          </a:p>
          <a:p>
            <a:pPr fontAlgn="ctr"/>
            <a:endParaRPr lang="en-GB" sz="1100" b="1" dirty="0">
              <a:solidFill>
                <a:srgbClr val="002060"/>
              </a:solidFill>
              <a:latin typeface="Arial" panose="020B0604020202020204" pitchFamily="34" charset="0"/>
              <a:cs typeface="Arial" panose="020B0604020202020204" pitchFamily="34" charset="0"/>
            </a:endParaRPr>
          </a:p>
          <a:p>
            <a:pPr fontAlgn="ctr"/>
            <a:endParaRPr lang="en-GB" sz="1100" b="1" dirty="0">
              <a:solidFill>
                <a:srgbClr val="002060"/>
              </a:solidFill>
              <a:latin typeface="Arial" panose="020B0604020202020204" pitchFamily="34" charset="0"/>
              <a:cs typeface="Arial" panose="020B0604020202020204" pitchFamily="34" charset="0"/>
            </a:endParaRPr>
          </a:p>
          <a:p>
            <a:pPr fontAlgn="ctr"/>
            <a:r>
              <a:rPr lang="en-GB" sz="1100" b="1" i="0" u="none" strike="noStrike" dirty="0">
                <a:solidFill>
                  <a:srgbClr val="002060"/>
                </a:solidFill>
                <a:effectLst/>
                <a:latin typeface="Arial" panose="020B0604020202020204" pitchFamily="34" charset="0"/>
                <a:cs typeface="Arial" panose="020B0604020202020204" pitchFamily="34" charset="0"/>
              </a:rPr>
              <a:t>Introduction to </a:t>
            </a:r>
          </a:p>
          <a:p>
            <a:pPr fontAlgn="ctr"/>
            <a:r>
              <a:rPr lang="en-GB" sz="1100" b="1" i="0" u="none" strike="noStrike" dirty="0">
                <a:solidFill>
                  <a:srgbClr val="002060"/>
                </a:solidFill>
                <a:effectLst/>
                <a:latin typeface="Arial" panose="020B0604020202020204" pitchFamily="34" charset="0"/>
                <a:cs typeface="Arial" panose="020B0604020202020204" pitchFamily="34" charset="0"/>
              </a:rPr>
              <a:t>Leadership &amp; Management </a:t>
            </a:r>
          </a:p>
          <a:p>
            <a:pPr algn="ctr" fontAlgn="ctr"/>
            <a:r>
              <a:rPr lang="en-GB" sz="1100" b="1" i="0" u="none" strike="noStrike" dirty="0">
                <a:solidFill>
                  <a:srgbClr val="002060"/>
                </a:solidFill>
                <a:effectLst/>
                <a:latin typeface="Arial" panose="020B0604020202020204" pitchFamily="34" charset="0"/>
                <a:cs typeface="Arial" panose="020B0604020202020204" pitchFamily="34" charset="0"/>
              </a:rPr>
              <a:t>		Leading 		Together</a:t>
            </a:r>
          </a:p>
          <a:p>
            <a:pPr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fontAlgn="ctr"/>
            <a:r>
              <a:rPr lang="en-GB" sz="1100" b="1" i="0" u="none" strike="noStrike" dirty="0">
                <a:solidFill>
                  <a:srgbClr val="002060"/>
                </a:solidFill>
                <a:effectLst/>
                <a:latin typeface="Arial" panose="020B0604020202020204" pitchFamily="34" charset="0"/>
                <a:cs typeface="Arial" panose="020B0604020202020204" pitchFamily="34" charset="0"/>
              </a:rPr>
              <a:t>Paramedic Leadership</a:t>
            </a:r>
          </a:p>
          <a:p>
            <a:pPr algn="ctr"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ctr" fontAlgn="ctr"/>
            <a:endParaRPr lang="en-GB" sz="1100" b="1" i="0" u="none" strike="noStrike" dirty="0">
              <a:solidFill>
                <a:srgbClr val="002060"/>
              </a:solidFill>
              <a:effectLst/>
              <a:latin typeface="Arial" panose="020B0604020202020204" pitchFamily="34" charset="0"/>
              <a:cs typeface="Arial" panose="020B0604020202020204" pitchFamily="34" charset="0"/>
            </a:endParaRPr>
          </a:p>
          <a:p>
            <a:pPr algn="r" fontAlgn="ctr"/>
            <a:r>
              <a:rPr lang="en-GB" sz="1100" b="1" dirty="0">
                <a:solidFill>
                  <a:srgbClr val="002060"/>
                </a:solidFill>
                <a:latin typeface="Arial" panose="020B0604020202020204" pitchFamily="34" charset="0"/>
                <a:cs typeface="Arial" panose="020B0604020202020204" pitchFamily="34" charset="0"/>
              </a:rPr>
              <a:t>Sustainability Leadership for</a:t>
            </a:r>
          </a:p>
          <a:p>
            <a:pPr algn="ctr" fontAlgn="ctr"/>
            <a:r>
              <a:rPr lang="en-GB" sz="1100" b="1" i="0" u="none" strike="noStrike" dirty="0">
                <a:solidFill>
                  <a:srgbClr val="002060"/>
                </a:solidFill>
                <a:effectLst/>
                <a:latin typeface="Arial" panose="020B0604020202020204" pitchFamily="34" charset="0"/>
                <a:cs typeface="Arial" panose="020B0604020202020204" pitchFamily="34" charset="0"/>
              </a:rPr>
              <a:t>               Greener </a:t>
            </a:r>
            <a:r>
              <a:rPr lang="en-GB" sz="1100" b="1" dirty="0">
                <a:solidFill>
                  <a:srgbClr val="002060"/>
                </a:solidFill>
                <a:latin typeface="Arial" panose="020B0604020202020204" pitchFamily="34" charset="0"/>
                <a:cs typeface="Arial" panose="020B0604020202020204" pitchFamily="34" charset="0"/>
              </a:rPr>
              <a:t>Health</a:t>
            </a:r>
          </a:p>
          <a:p>
            <a:pPr fontAlgn="ctr"/>
            <a:r>
              <a:rPr lang="en-GB" sz="1100" b="1" i="0" u="none" strike="noStrike" dirty="0">
                <a:solidFill>
                  <a:srgbClr val="002060"/>
                </a:solidFill>
                <a:effectLst/>
                <a:latin typeface="Arial" panose="020B0604020202020204" pitchFamily="34" charset="0"/>
                <a:cs typeface="Arial" panose="020B0604020202020204" pitchFamily="34" charset="0"/>
              </a:rPr>
              <a:t>Developing Inclusive </a:t>
            </a:r>
          </a:p>
          <a:p>
            <a:pPr fontAlgn="ctr"/>
            <a:r>
              <a:rPr lang="en-GB" sz="1100" b="1" i="0" u="none" strike="noStrike" dirty="0">
                <a:solidFill>
                  <a:srgbClr val="002060"/>
                </a:solidFill>
                <a:effectLst/>
                <a:latin typeface="Arial" panose="020B0604020202020204" pitchFamily="34" charset="0"/>
                <a:cs typeface="Arial" panose="020B0604020202020204" pitchFamily="34" charset="0"/>
              </a:rPr>
              <a:t>W</a:t>
            </a:r>
            <a:r>
              <a:rPr lang="en-GB" sz="1100" b="1" dirty="0">
                <a:solidFill>
                  <a:srgbClr val="002060"/>
                </a:solidFill>
                <a:latin typeface="Arial" panose="020B0604020202020204" pitchFamily="34" charset="0"/>
                <a:cs typeface="Arial" panose="020B0604020202020204" pitchFamily="34" charset="0"/>
              </a:rPr>
              <a:t>orkplaces</a:t>
            </a:r>
          </a:p>
          <a:p>
            <a:pPr algn="ctr" fontAlgn="ctr"/>
            <a:endParaRPr lang="en-GB" sz="1100" b="1" dirty="0">
              <a:solidFill>
                <a:srgbClr val="002060"/>
              </a:solidFill>
              <a:latin typeface="Arial" panose="020B0604020202020204" pitchFamily="34" charset="0"/>
              <a:cs typeface="Arial" panose="020B0604020202020204" pitchFamily="34" charset="0"/>
            </a:endParaRPr>
          </a:p>
          <a:p>
            <a:pPr algn="r" fontAlgn="ctr"/>
            <a:r>
              <a:rPr lang="en-GB" sz="1100" b="1" dirty="0">
                <a:solidFill>
                  <a:srgbClr val="002060"/>
                </a:solidFill>
                <a:latin typeface="Arial" panose="020B0604020202020204" pitchFamily="34" charset="0"/>
                <a:cs typeface="Arial" panose="020B0604020202020204" pitchFamily="34" charset="0"/>
              </a:rPr>
              <a:t>Leading Anchor Organisations</a:t>
            </a:r>
          </a:p>
          <a:p>
            <a:pPr algn="ctr" fontAlgn="ctr"/>
            <a:r>
              <a:rPr lang="en-GB" sz="1100" b="1" dirty="0">
                <a:solidFill>
                  <a:srgbClr val="002060"/>
                </a:solidFill>
                <a:latin typeface="Arial" panose="020B0604020202020204" pitchFamily="34" charset="0"/>
                <a:cs typeface="Arial" panose="020B0604020202020204" pitchFamily="34" charset="0"/>
              </a:rPr>
              <a:t>                 NHS Estate Strategies</a:t>
            </a:r>
          </a:p>
          <a:p>
            <a:pPr algn="ctr" fontAlgn="ctr"/>
            <a:endParaRPr lang="en-GB" sz="1100" b="1" dirty="0">
              <a:solidFill>
                <a:srgbClr val="002060"/>
              </a:solidFill>
              <a:latin typeface="Arial" panose="020B0604020202020204" pitchFamily="34" charset="0"/>
              <a:cs typeface="Arial" panose="020B0604020202020204" pitchFamily="34" charset="0"/>
            </a:endParaRPr>
          </a:p>
          <a:p>
            <a:pPr fontAlgn="ctr"/>
            <a:r>
              <a:rPr lang="en-GB" sz="1100" b="1" i="0" u="none" strike="noStrike" dirty="0">
                <a:solidFill>
                  <a:srgbClr val="002060"/>
                </a:solidFill>
                <a:effectLst/>
                <a:latin typeface="Arial" panose="020B0604020202020204" pitchFamily="34" charset="0"/>
                <a:cs typeface="Arial" panose="020B0604020202020204" pitchFamily="34" charset="0"/>
              </a:rPr>
              <a:t>Edward Jenner</a:t>
            </a:r>
          </a:p>
        </p:txBody>
      </p:sp>
      <p:sp>
        <p:nvSpPr>
          <p:cNvPr id="61" name="Rectangle 60">
            <a:extLst>
              <a:ext uri="{FF2B5EF4-FFF2-40B4-BE49-F238E27FC236}">
                <a16:creationId xmlns:a16="http://schemas.microsoft.com/office/drawing/2014/main" id="{C9140C62-A9A6-AB19-5167-EC23E6F242A3}"/>
              </a:ext>
            </a:extLst>
          </p:cNvPr>
          <p:cNvSpPr/>
          <p:nvPr/>
        </p:nvSpPr>
        <p:spPr>
          <a:xfrm>
            <a:off x="9109093" y="3259741"/>
            <a:ext cx="2900480" cy="3530075"/>
          </a:xfrm>
          <a:prstGeom prst="rect">
            <a:avLst/>
          </a:prstGeom>
          <a:solidFill>
            <a:schemeClr val="accent4">
              <a:lumMod val="20000"/>
              <a:lumOff val="80000"/>
              <a:alpha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66" name="Rectangle 65">
            <a:extLst>
              <a:ext uri="{FF2B5EF4-FFF2-40B4-BE49-F238E27FC236}">
                <a16:creationId xmlns:a16="http://schemas.microsoft.com/office/drawing/2014/main" id="{38A5AA4D-4571-053C-C15F-846BADC6431F}"/>
              </a:ext>
            </a:extLst>
          </p:cNvPr>
          <p:cNvSpPr/>
          <p:nvPr/>
        </p:nvSpPr>
        <p:spPr>
          <a:xfrm>
            <a:off x="9059758" y="3882592"/>
            <a:ext cx="1584329" cy="430887"/>
          </a:xfrm>
          <a:prstGeom prst="rect">
            <a:avLst/>
          </a:prstGeom>
        </p:spPr>
        <p:txBody>
          <a:bodyPr wrap="square">
            <a:spAutoFit/>
          </a:bodyPr>
          <a:lstStyle/>
          <a:p>
            <a:pPr algn="ctr" defTabSz="914377">
              <a:buClrTx/>
              <a:defRPr/>
            </a:pPr>
            <a:r>
              <a:rPr lang="en-GB" sz="1100" b="1" kern="1200" dirty="0">
                <a:solidFill>
                  <a:srgbClr val="002060"/>
                </a:solidFill>
                <a:latin typeface="Arial" panose="020B0604020202020204" pitchFamily="34" charset="0"/>
                <a:ea typeface="+mn-ea"/>
                <a:cs typeface="Arial" panose="020B0604020202020204" pitchFamily="34" charset="0"/>
              </a:rPr>
              <a:t>Patient Experience Workshop</a:t>
            </a:r>
          </a:p>
        </p:txBody>
      </p:sp>
      <p:sp>
        <p:nvSpPr>
          <p:cNvPr id="68" name="Rectangle 67">
            <a:extLst>
              <a:ext uri="{FF2B5EF4-FFF2-40B4-BE49-F238E27FC236}">
                <a16:creationId xmlns:a16="http://schemas.microsoft.com/office/drawing/2014/main" id="{3FDDE56D-EC7B-C4B5-5377-952124B3E801}"/>
              </a:ext>
            </a:extLst>
          </p:cNvPr>
          <p:cNvSpPr/>
          <p:nvPr/>
        </p:nvSpPr>
        <p:spPr>
          <a:xfrm>
            <a:off x="10514750" y="4224192"/>
            <a:ext cx="1617889" cy="430887"/>
          </a:xfrm>
          <a:prstGeom prst="rect">
            <a:avLst/>
          </a:prstGeom>
        </p:spPr>
        <p:txBody>
          <a:bodyPr wrap="square">
            <a:spAutoFit/>
          </a:bodyPr>
          <a:lstStyle/>
          <a:p>
            <a:pPr algn="ctr" defTabSz="914377">
              <a:buClrTx/>
              <a:defRPr/>
            </a:pPr>
            <a:r>
              <a:rPr lang="en-GB" sz="1100" b="1" dirty="0">
                <a:solidFill>
                  <a:srgbClr val="002060"/>
                </a:solidFill>
                <a:latin typeface="Arial" panose="020B0604020202020204" pitchFamily="34" charset="0"/>
                <a:cs typeface="Arial" panose="020B0604020202020204" pitchFamily="34" charset="0"/>
              </a:rPr>
              <a:t>Clinical Safety Officer  Training</a:t>
            </a:r>
            <a:endParaRPr lang="en-GB" sz="1100" b="1" kern="1200" dirty="0">
              <a:solidFill>
                <a:srgbClr val="002060"/>
              </a:solidFill>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8C13F3C4-B828-6E6B-38E9-9AEB61ABEBEB}"/>
              </a:ext>
            </a:extLst>
          </p:cNvPr>
          <p:cNvSpPr/>
          <p:nvPr/>
        </p:nvSpPr>
        <p:spPr>
          <a:xfrm>
            <a:off x="9043643" y="4996984"/>
            <a:ext cx="1556084" cy="261610"/>
          </a:xfrm>
          <a:prstGeom prst="rect">
            <a:avLst/>
          </a:prstGeom>
        </p:spPr>
        <p:txBody>
          <a:bodyPr wrap="square">
            <a:spAutoFit/>
          </a:bodyPr>
          <a:lstStyle/>
          <a:p>
            <a:pPr algn="ctr" defTabSz="914377">
              <a:buClrTx/>
              <a:defRPr/>
            </a:pPr>
            <a:r>
              <a:rPr lang="en-GB" sz="1100" b="1" kern="1200" dirty="0">
                <a:solidFill>
                  <a:srgbClr val="002060"/>
                </a:solidFill>
                <a:latin typeface="Arial" panose="020B0604020202020204" pitchFamily="34" charset="0"/>
                <a:ea typeface="Cambria" panose="02040503050406030204" pitchFamily="18" charset="0"/>
                <a:cs typeface="Arial" panose="020B0604020202020204" pitchFamily="34" charset="0"/>
              </a:rPr>
              <a:t>Shape</a:t>
            </a:r>
          </a:p>
        </p:txBody>
      </p:sp>
      <p:sp>
        <p:nvSpPr>
          <p:cNvPr id="83" name="Rectangle 82">
            <a:extLst>
              <a:ext uri="{FF2B5EF4-FFF2-40B4-BE49-F238E27FC236}">
                <a16:creationId xmlns:a16="http://schemas.microsoft.com/office/drawing/2014/main" id="{75DE16BD-EE17-A199-12D0-CB1F582509E3}"/>
              </a:ext>
            </a:extLst>
          </p:cNvPr>
          <p:cNvSpPr/>
          <p:nvPr/>
        </p:nvSpPr>
        <p:spPr>
          <a:xfrm>
            <a:off x="10585780" y="5188870"/>
            <a:ext cx="1423793" cy="584775"/>
          </a:xfrm>
          <a:prstGeom prst="rect">
            <a:avLst/>
          </a:prstGeom>
        </p:spPr>
        <p:txBody>
          <a:bodyPr wrap="square">
            <a:spAutoFit/>
          </a:bodyPr>
          <a:lstStyle/>
          <a:p>
            <a:pPr lvl="0" algn="ctr">
              <a:defRPr/>
            </a:pPr>
            <a:r>
              <a:rPr lang="en-GB" sz="1100" b="1" dirty="0">
                <a:solidFill>
                  <a:srgbClr val="002060"/>
                </a:solidFill>
                <a:latin typeface="Arial" panose="020B0604020202020204" pitchFamily="34" charset="0"/>
                <a:cs typeface="Arial" panose="020B0604020202020204" pitchFamily="34" charset="0"/>
              </a:rPr>
              <a:t>OHID Inequalities Tool</a:t>
            </a:r>
          </a:p>
          <a:p>
            <a:pPr lvl="0" algn="ctr">
              <a:defRPr/>
            </a:pPr>
            <a:endParaRPr lang="en-GB" sz="1000" b="1" dirty="0">
              <a:solidFill>
                <a:srgbClr val="002060"/>
              </a:solidFill>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EEF74E5B-D289-70A8-5BE6-D93CF01612C2}"/>
              </a:ext>
            </a:extLst>
          </p:cNvPr>
          <p:cNvSpPr/>
          <p:nvPr/>
        </p:nvSpPr>
        <p:spPr>
          <a:xfrm>
            <a:off x="8870451" y="6098799"/>
            <a:ext cx="2087459" cy="261610"/>
          </a:xfrm>
          <a:prstGeom prst="rect">
            <a:avLst/>
          </a:prstGeom>
        </p:spPr>
        <p:txBody>
          <a:bodyPr wrap="square">
            <a:spAutoFit/>
          </a:bodyPr>
          <a:lstStyle/>
          <a:p>
            <a:pPr lvl="0" algn="ctr">
              <a:defRPr/>
            </a:pPr>
            <a:r>
              <a:rPr lang="en-GB" sz="1100" b="1" dirty="0">
                <a:solidFill>
                  <a:srgbClr val="002060"/>
                </a:solidFill>
                <a:latin typeface="Arial" panose="020B0604020202020204" pitchFamily="34" charset="0"/>
                <a:cs typeface="Arial" panose="020B0604020202020204" pitchFamily="34" charset="0"/>
              </a:rPr>
              <a:t>Using PHI Tools</a:t>
            </a:r>
          </a:p>
        </p:txBody>
      </p:sp>
      <p:sp>
        <p:nvSpPr>
          <p:cNvPr id="102" name="Rectangle 101">
            <a:extLst>
              <a:ext uri="{FF2B5EF4-FFF2-40B4-BE49-F238E27FC236}">
                <a16:creationId xmlns:a16="http://schemas.microsoft.com/office/drawing/2014/main" id="{E52B1FC2-E345-44D1-A718-A8FB8B9C3804}"/>
              </a:ext>
            </a:extLst>
          </p:cNvPr>
          <p:cNvSpPr/>
          <p:nvPr/>
        </p:nvSpPr>
        <p:spPr>
          <a:xfrm>
            <a:off x="10276575" y="6111376"/>
            <a:ext cx="2118917" cy="261610"/>
          </a:xfrm>
          <a:prstGeom prst="rect">
            <a:avLst/>
          </a:prstGeom>
        </p:spPr>
        <p:txBody>
          <a:bodyPr wrap="square">
            <a:spAutoFit/>
          </a:bodyPr>
          <a:lstStyle/>
          <a:p>
            <a:pPr lvl="0" algn="ctr">
              <a:defRPr/>
            </a:pPr>
            <a:r>
              <a:rPr lang="en-GB" sz="1100" b="1" dirty="0">
                <a:solidFill>
                  <a:srgbClr val="002060"/>
                </a:solidFill>
                <a:latin typeface="Arial" panose="020B0604020202020204" pitchFamily="34" charset="0"/>
                <a:cs typeface="Arial" panose="020B0604020202020204" pitchFamily="34" charset="0"/>
              </a:rPr>
              <a:t>Comms</a:t>
            </a:r>
          </a:p>
        </p:txBody>
      </p:sp>
      <p:pic>
        <p:nvPicPr>
          <p:cNvPr id="7" name="Graphic 6" descr="Group with solid fill">
            <a:extLst>
              <a:ext uri="{FF2B5EF4-FFF2-40B4-BE49-F238E27FC236}">
                <a16:creationId xmlns:a16="http://schemas.microsoft.com/office/drawing/2014/main" id="{64D61433-8BF9-0577-7676-4CC14B84B2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591" y="3244894"/>
            <a:ext cx="609389" cy="609389"/>
          </a:xfrm>
          <a:prstGeom prst="rect">
            <a:avLst/>
          </a:prstGeom>
        </p:spPr>
      </p:pic>
      <p:pic>
        <p:nvPicPr>
          <p:cNvPr id="30" name="Graphic 29" descr="Customer review with solid fill">
            <a:extLst>
              <a:ext uri="{FF2B5EF4-FFF2-40B4-BE49-F238E27FC236}">
                <a16:creationId xmlns:a16="http://schemas.microsoft.com/office/drawing/2014/main" id="{AD2D5545-38BB-AC84-0D4C-43A1A3F8C9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1099" y="3740152"/>
            <a:ext cx="563169" cy="563169"/>
          </a:xfrm>
          <a:prstGeom prst="rect">
            <a:avLst/>
          </a:prstGeom>
        </p:spPr>
      </p:pic>
      <p:pic>
        <p:nvPicPr>
          <p:cNvPr id="34" name="Graphic 33" descr="Social distancing with solid fill">
            <a:extLst>
              <a:ext uri="{FF2B5EF4-FFF2-40B4-BE49-F238E27FC236}">
                <a16:creationId xmlns:a16="http://schemas.microsoft.com/office/drawing/2014/main" id="{9F706B89-1810-2815-2110-6D22C52BA7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4881" y="5768212"/>
            <a:ext cx="576808" cy="576808"/>
          </a:xfrm>
          <a:prstGeom prst="rect">
            <a:avLst/>
          </a:prstGeom>
        </p:spPr>
      </p:pic>
      <p:pic>
        <p:nvPicPr>
          <p:cNvPr id="40" name="Graphic 39" descr="Board Of Directors with solid fill">
            <a:extLst>
              <a:ext uri="{FF2B5EF4-FFF2-40B4-BE49-F238E27FC236}">
                <a16:creationId xmlns:a16="http://schemas.microsoft.com/office/drawing/2014/main" id="{E1AF6FC2-7EC2-9622-31DA-0750E6A5F2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361761" y="4796771"/>
            <a:ext cx="606667" cy="606667"/>
          </a:xfrm>
          <a:prstGeom prst="rect">
            <a:avLst/>
          </a:prstGeom>
        </p:spPr>
      </p:pic>
      <p:pic>
        <p:nvPicPr>
          <p:cNvPr id="42" name="Graphic 41" descr="Target Audience with solid fill">
            <a:extLst>
              <a:ext uri="{FF2B5EF4-FFF2-40B4-BE49-F238E27FC236}">
                <a16:creationId xmlns:a16="http://schemas.microsoft.com/office/drawing/2014/main" id="{9C4C47F2-8A72-C4AC-6D9C-129AC69B7F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765" y="4150378"/>
            <a:ext cx="717964" cy="717964"/>
          </a:xfrm>
          <a:prstGeom prst="rect">
            <a:avLst/>
          </a:prstGeom>
        </p:spPr>
      </p:pic>
      <p:pic>
        <p:nvPicPr>
          <p:cNvPr id="44" name="Graphic 43" descr="Management with solid fill">
            <a:extLst>
              <a:ext uri="{FF2B5EF4-FFF2-40B4-BE49-F238E27FC236}">
                <a16:creationId xmlns:a16="http://schemas.microsoft.com/office/drawing/2014/main" id="{BA2454F9-BE1C-DB17-0087-B9A128E4012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7010" y="5234993"/>
            <a:ext cx="728740" cy="728740"/>
          </a:xfrm>
          <a:prstGeom prst="rect">
            <a:avLst/>
          </a:prstGeom>
        </p:spPr>
      </p:pic>
      <p:pic>
        <p:nvPicPr>
          <p:cNvPr id="45" name="Graphic 44" descr="Target with solid fill">
            <a:extLst>
              <a:ext uri="{FF2B5EF4-FFF2-40B4-BE49-F238E27FC236}">
                <a16:creationId xmlns:a16="http://schemas.microsoft.com/office/drawing/2014/main" id="{1D1C4251-558D-67D0-4755-80F49B715DC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977357" y="5513200"/>
            <a:ext cx="609389" cy="609389"/>
          </a:xfrm>
          <a:prstGeom prst="rect">
            <a:avLst/>
          </a:prstGeom>
        </p:spPr>
      </p:pic>
      <p:pic>
        <p:nvPicPr>
          <p:cNvPr id="47" name="Graphic 46" descr="Ui Ux with solid fill">
            <a:extLst>
              <a:ext uri="{FF2B5EF4-FFF2-40B4-BE49-F238E27FC236}">
                <a16:creationId xmlns:a16="http://schemas.microsoft.com/office/drawing/2014/main" id="{7ABD716C-B95C-2234-1C42-48E7E666C65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833994" y="3682527"/>
            <a:ext cx="738123" cy="738123"/>
          </a:xfrm>
          <a:prstGeom prst="rect">
            <a:avLst/>
          </a:prstGeom>
        </p:spPr>
      </p:pic>
      <p:pic>
        <p:nvPicPr>
          <p:cNvPr id="49" name="Graphic 48" descr="Continuous Improvement with solid fill">
            <a:extLst>
              <a:ext uri="{FF2B5EF4-FFF2-40B4-BE49-F238E27FC236}">
                <a16:creationId xmlns:a16="http://schemas.microsoft.com/office/drawing/2014/main" id="{ED65E959-819F-F425-C058-429B4AAA791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25800" y="4931287"/>
            <a:ext cx="914400" cy="914400"/>
          </a:xfrm>
          <a:prstGeom prst="rect">
            <a:avLst/>
          </a:prstGeom>
        </p:spPr>
      </p:pic>
      <p:pic>
        <p:nvPicPr>
          <p:cNvPr id="51" name="Graphic 50" descr="Business Growth with solid fill">
            <a:extLst>
              <a:ext uri="{FF2B5EF4-FFF2-40B4-BE49-F238E27FC236}">
                <a16:creationId xmlns:a16="http://schemas.microsoft.com/office/drawing/2014/main" id="{933F4084-0C88-F28C-A7CF-2B9923C76B6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590584" y="4445589"/>
            <a:ext cx="609389" cy="609389"/>
          </a:xfrm>
          <a:prstGeom prst="rect">
            <a:avLst/>
          </a:prstGeom>
        </p:spPr>
      </p:pic>
      <p:pic>
        <p:nvPicPr>
          <p:cNvPr id="53" name="Graphic 52" descr="Hospital with solid fill">
            <a:extLst>
              <a:ext uri="{FF2B5EF4-FFF2-40B4-BE49-F238E27FC236}">
                <a16:creationId xmlns:a16="http://schemas.microsoft.com/office/drawing/2014/main" id="{AD453E6D-EFC9-F655-E6ED-7C512D71E5E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542438" y="5697830"/>
            <a:ext cx="623624" cy="623624"/>
          </a:xfrm>
          <a:prstGeom prst="rect">
            <a:avLst/>
          </a:prstGeom>
        </p:spPr>
      </p:pic>
      <p:pic>
        <p:nvPicPr>
          <p:cNvPr id="55" name="Graphic 54" descr="Boardroom with solid fill">
            <a:extLst>
              <a:ext uri="{FF2B5EF4-FFF2-40B4-BE49-F238E27FC236}">
                <a16:creationId xmlns:a16="http://schemas.microsoft.com/office/drawing/2014/main" id="{7A2E78E4-9D69-C4C3-DF7A-131986A446E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658866" y="3231910"/>
            <a:ext cx="568344" cy="568344"/>
          </a:xfrm>
          <a:prstGeom prst="rect">
            <a:avLst/>
          </a:prstGeom>
        </p:spPr>
      </p:pic>
      <p:pic>
        <p:nvPicPr>
          <p:cNvPr id="58" name="Graphic 57" descr="Elevator with solid fill">
            <a:extLst>
              <a:ext uri="{FF2B5EF4-FFF2-40B4-BE49-F238E27FC236}">
                <a16:creationId xmlns:a16="http://schemas.microsoft.com/office/drawing/2014/main" id="{B3E5B42D-4349-1F4B-9C28-B3BFF0B5068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275808" y="3520211"/>
            <a:ext cx="568344" cy="568344"/>
          </a:xfrm>
          <a:prstGeom prst="rect">
            <a:avLst/>
          </a:prstGeom>
        </p:spPr>
      </p:pic>
      <p:pic>
        <p:nvPicPr>
          <p:cNvPr id="79" name="Graphic 78" descr="Face with mask with solid fill">
            <a:extLst>
              <a:ext uri="{FF2B5EF4-FFF2-40B4-BE49-F238E27FC236}">
                <a16:creationId xmlns:a16="http://schemas.microsoft.com/office/drawing/2014/main" id="{16E86117-0076-9DC2-2A62-2120E81BF4E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515397" y="4150378"/>
            <a:ext cx="555813" cy="555813"/>
          </a:xfrm>
          <a:prstGeom prst="rect">
            <a:avLst/>
          </a:prstGeom>
        </p:spPr>
      </p:pic>
      <p:pic>
        <p:nvPicPr>
          <p:cNvPr id="103" name="Graphic 102" descr="Sustainability with solid fill">
            <a:extLst>
              <a:ext uri="{FF2B5EF4-FFF2-40B4-BE49-F238E27FC236}">
                <a16:creationId xmlns:a16="http://schemas.microsoft.com/office/drawing/2014/main" id="{CC3B387C-E9EB-3D77-42F6-2EFC7AAAA21D}"/>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8088932" y="4590435"/>
            <a:ext cx="555813" cy="555813"/>
          </a:xfrm>
          <a:prstGeom prst="rect">
            <a:avLst/>
          </a:prstGeom>
        </p:spPr>
      </p:pic>
      <p:pic>
        <p:nvPicPr>
          <p:cNvPr id="105" name="Graphic 104" descr="Group of people outline">
            <a:extLst>
              <a:ext uri="{FF2B5EF4-FFF2-40B4-BE49-F238E27FC236}">
                <a16:creationId xmlns:a16="http://schemas.microsoft.com/office/drawing/2014/main" id="{06DE4A43-0786-5122-7354-371AB1993822}"/>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6431283" y="4918082"/>
            <a:ext cx="609389" cy="609389"/>
          </a:xfrm>
          <a:prstGeom prst="rect">
            <a:avLst/>
          </a:prstGeom>
        </p:spPr>
      </p:pic>
      <p:pic>
        <p:nvPicPr>
          <p:cNvPr id="108" name="Graphic 107" descr="Schoolhouse with solid fill">
            <a:extLst>
              <a:ext uri="{FF2B5EF4-FFF2-40B4-BE49-F238E27FC236}">
                <a16:creationId xmlns:a16="http://schemas.microsoft.com/office/drawing/2014/main" id="{8946E12A-051D-6EAA-9428-1A5253E327F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281430" y="5447227"/>
            <a:ext cx="609389" cy="609389"/>
          </a:xfrm>
          <a:prstGeom prst="rect">
            <a:avLst/>
          </a:prstGeom>
        </p:spPr>
      </p:pic>
      <p:pic>
        <p:nvPicPr>
          <p:cNvPr id="111" name="Graphic 110" descr="Idea with solid fill">
            <a:extLst>
              <a:ext uri="{FF2B5EF4-FFF2-40B4-BE49-F238E27FC236}">
                <a16:creationId xmlns:a16="http://schemas.microsoft.com/office/drawing/2014/main" id="{866DADD7-0C7E-D7AA-3EC7-72458EEA6E95}"/>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383515" y="5968720"/>
            <a:ext cx="487024" cy="487024"/>
          </a:xfrm>
          <a:prstGeom prst="rect">
            <a:avLst/>
          </a:prstGeom>
        </p:spPr>
      </p:pic>
      <p:pic>
        <p:nvPicPr>
          <p:cNvPr id="113" name="Graphic 112" descr="Care with solid fill">
            <a:extLst>
              <a:ext uri="{FF2B5EF4-FFF2-40B4-BE49-F238E27FC236}">
                <a16:creationId xmlns:a16="http://schemas.microsoft.com/office/drawing/2014/main" id="{847A220E-042A-3026-AF73-EF0F87F755A8}"/>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9527897" y="3312521"/>
            <a:ext cx="597897" cy="597897"/>
          </a:xfrm>
          <a:prstGeom prst="rect">
            <a:avLst/>
          </a:prstGeom>
        </p:spPr>
      </p:pic>
      <p:pic>
        <p:nvPicPr>
          <p:cNvPr id="115" name="Graphic 114" descr="Doctor female with solid fill">
            <a:extLst>
              <a:ext uri="{FF2B5EF4-FFF2-40B4-BE49-F238E27FC236}">
                <a16:creationId xmlns:a16="http://schemas.microsoft.com/office/drawing/2014/main" id="{D62BE8F2-1AD6-BDB6-378A-C6888D5FF73B}"/>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10939643" y="3590152"/>
            <a:ext cx="548254" cy="548254"/>
          </a:xfrm>
          <a:prstGeom prst="rect">
            <a:avLst/>
          </a:prstGeom>
        </p:spPr>
      </p:pic>
      <p:pic>
        <p:nvPicPr>
          <p:cNvPr id="117" name="Graphic 116" descr="Doctor male with solid fill">
            <a:extLst>
              <a:ext uri="{FF2B5EF4-FFF2-40B4-BE49-F238E27FC236}">
                <a16:creationId xmlns:a16="http://schemas.microsoft.com/office/drawing/2014/main" id="{A3DD14B7-229C-1AB3-A64F-E61CC291254F}"/>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11089643" y="3740152"/>
            <a:ext cx="548254" cy="548254"/>
          </a:xfrm>
          <a:prstGeom prst="rect">
            <a:avLst/>
          </a:prstGeom>
        </p:spPr>
      </p:pic>
      <p:pic>
        <p:nvPicPr>
          <p:cNvPr id="119" name="Graphic 118" descr="Treasure Map with solid fill">
            <a:extLst>
              <a:ext uri="{FF2B5EF4-FFF2-40B4-BE49-F238E27FC236}">
                <a16:creationId xmlns:a16="http://schemas.microsoft.com/office/drawing/2014/main" id="{85BC6957-A190-1E6A-0189-335A3F0A31AA}"/>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9551615" y="4463193"/>
            <a:ext cx="574179" cy="574179"/>
          </a:xfrm>
          <a:prstGeom prst="rect">
            <a:avLst/>
          </a:prstGeom>
        </p:spPr>
      </p:pic>
      <p:pic>
        <p:nvPicPr>
          <p:cNvPr id="121" name="Graphic 120" descr="Internet Of Things with solid fill">
            <a:extLst>
              <a:ext uri="{FF2B5EF4-FFF2-40B4-BE49-F238E27FC236}">
                <a16:creationId xmlns:a16="http://schemas.microsoft.com/office/drawing/2014/main" id="{300194E0-2D55-A547-9D9F-D46C9443EE96}"/>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9573582" y="5534500"/>
            <a:ext cx="634147" cy="634147"/>
          </a:xfrm>
          <a:prstGeom prst="rect">
            <a:avLst/>
          </a:prstGeom>
        </p:spPr>
      </p:pic>
      <p:pic>
        <p:nvPicPr>
          <p:cNvPr id="123" name="Graphic 122" descr="Race Flag with solid fill">
            <a:extLst>
              <a:ext uri="{FF2B5EF4-FFF2-40B4-BE49-F238E27FC236}">
                <a16:creationId xmlns:a16="http://schemas.microsoft.com/office/drawing/2014/main" id="{23DDD510-7E08-2EC2-EFA9-400418A00A51}"/>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10865422" y="4555682"/>
            <a:ext cx="744715" cy="744715"/>
          </a:xfrm>
          <a:prstGeom prst="rect">
            <a:avLst/>
          </a:prstGeom>
        </p:spPr>
      </p:pic>
      <p:pic>
        <p:nvPicPr>
          <p:cNvPr id="129" name="Graphic 128" descr="Call centre with solid fill">
            <a:extLst>
              <a:ext uri="{FF2B5EF4-FFF2-40B4-BE49-F238E27FC236}">
                <a16:creationId xmlns:a16="http://schemas.microsoft.com/office/drawing/2014/main" id="{93B4B2F8-1CFF-1A30-EE7B-9B53D6E25690}"/>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3701708" y="3228998"/>
            <a:ext cx="609389" cy="609389"/>
          </a:xfrm>
          <a:prstGeom prst="rect">
            <a:avLst/>
          </a:prstGeom>
        </p:spPr>
      </p:pic>
    </p:spTree>
    <p:extLst>
      <p:ext uri="{BB962C8B-B14F-4D97-AF65-F5344CB8AC3E}">
        <p14:creationId xmlns:p14="http://schemas.microsoft.com/office/powerpoint/2010/main" val="174507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3D0AC65-9380-C81A-B9CB-C765B7812BA2}"/>
              </a:ext>
            </a:extLst>
          </p:cNvPr>
          <p:cNvSpPr txBox="1">
            <a:spLocks/>
          </p:cNvSpPr>
          <p:nvPr/>
        </p:nvSpPr>
        <p:spPr>
          <a:xfrm>
            <a:off x="101602" y="81228"/>
            <a:ext cx="10993457" cy="550890"/>
          </a:xfrm>
          <a:prstGeom prst="rect">
            <a:avLst/>
          </a:prstGeom>
        </p:spPr>
        <p:txBody>
          <a:bodyPr vert="horz" lIns="91440" tIns="45720" rIns="91440" bIns="45720" rtlCol="0" anchor="ctr">
            <a:normAutofit/>
          </a:bodyPr>
          <a:lstStyle>
            <a:lvl1pPr algn="l" defTabSz="914103"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b="1" dirty="0">
                <a:solidFill>
                  <a:schemeClr val="accent6">
                    <a:lumMod val="50000"/>
                  </a:schemeClr>
                </a:solidFill>
                <a:latin typeface="Arial"/>
                <a:cs typeface="Arial"/>
              </a:rPr>
              <a:t>Health and Wellbeing </a:t>
            </a:r>
            <a:r>
              <a:rPr lang="en-GB" sz="2800" b="1" dirty="0">
                <a:solidFill>
                  <a:srgbClr val="0070C0"/>
                </a:solidFill>
                <a:latin typeface="Arial"/>
                <a:cs typeface="Arial"/>
              </a:rPr>
              <a:t>Menu of Support</a:t>
            </a:r>
            <a:endParaRPr lang="en-GB" sz="2800" b="1" dirty="0">
              <a:solidFill>
                <a:srgbClr val="00B050"/>
              </a:solidFill>
              <a:latin typeface="Arial"/>
              <a:cs typeface="Arial"/>
            </a:endParaRPr>
          </a:p>
        </p:txBody>
      </p:sp>
      <p:graphicFrame>
        <p:nvGraphicFramePr>
          <p:cNvPr id="4" name="Table 3">
            <a:extLst>
              <a:ext uri="{FF2B5EF4-FFF2-40B4-BE49-F238E27FC236}">
                <a16:creationId xmlns:a16="http://schemas.microsoft.com/office/drawing/2014/main" id="{1E1B3102-396C-89D7-9BF8-D6345A8CB477}"/>
              </a:ext>
            </a:extLst>
          </p:cNvPr>
          <p:cNvGraphicFramePr>
            <a:graphicFrameLocks noGrp="1"/>
          </p:cNvGraphicFramePr>
          <p:nvPr>
            <p:extLst>
              <p:ext uri="{D42A27DB-BD31-4B8C-83A1-F6EECF244321}">
                <p14:modId xmlns:p14="http://schemas.microsoft.com/office/powerpoint/2010/main" val="1369365952"/>
              </p:ext>
            </p:extLst>
          </p:nvPr>
        </p:nvGraphicFramePr>
        <p:xfrm>
          <a:off x="269421" y="1284428"/>
          <a:ext cx="11642222" cy="4244679"/>
        </p:xfrm>
        <a:graphic>
          <a:graphicData uri="http://schemas.openxmlformats.org/drawingml/2006/table">
            <a:tbl>
              <a:tblPr/>
              <a:tblGrid>
                <a:gridCol w="2675003">
                  <a:extLst>
                    <a:ext uri="{9D8B030D-6E8A-4147-A177-3AD203B41FA5}">
                      <a16:colId xmlns:a16="http://schemas.microsoft.com/office/drawing/2014/main" val="3493071307"/>
                    </a:ext>
                  </a:extLst>
                </a:gridCol>
                <a:gridCol w="985528">
                  <a:extLst>
                    <a:ext uri="{9D8B030D-6E8A-4147-A177-3AD203B41FA5}">
                      <a16:colId xmlns:a16="http://schemas.microsoft.com/office/drawing/2014/main" val="205403999"/>
                    </a:ext>
                  </a:extLst>
                </a:gridCol>
                <a:gridCol w="4506569">
                  <a:extLst>
                    <a:ext uri="{9D8B030D-6E8A-4147-A177-3AD203B41FA5}">
                      <a16:colId xmlns:a16="http://schemas.microsoft.com/office/drawing/2014/main" val="60543373"/>
                    </a:ext>
                  </a:extLst>
                </a:gridCol>
                <a:gridCol w="1602187">
                  <a:extLst>
                    <a:ext uri="{9D8B030D-6E8A-4147-A177-3AD203B41FA5}">
                      <a16:colId xmlns:a16="http://schemas.microsoft.com/office/drawing/2014/main" val="3296401490"/>
                    </a:ext>
                  </a:extLst>
                </a:gridCol>
                <a:gridCol w="1872935">
                  <a:extLst>
                    <a:ext uri="{9D8B030D-6E8A-4147-A177-3AD203B41FA5}">
                      <a16:colId xmlns:a16="http://schemas.microsoft.com/office/drawing/2014/main" val="1737379281"/>
                    </a:ext>
                  </a:extLst>
                </a:gridCol>
              </a:tblGrid>
              <a:tr h="163609">
                <a:tc>
                  <a:txBody>
                    <a:bodyPr/>
                    <a:lstStyle/>
                    <a:p>
                      <a:pPr algn="ctr" fontAlgn="ctr"/>
                      <a:r>
                        <a:rPr lang="en-GB" sz="900" b="1" i="0" u="none" strike="noStrike" dirty="0">
                          <a:solidFill>
                            <a:srgbClr val="FFFFFF"/>
                          </a:solidFill>
                          <a:effectLst/>
                          <a:latin typeface="Calibri" panose="020F0502020204030204" pitchFamily="34" charset="0"/>
                        </a:rPr>
                        <a:t>Topic</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Key</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Description</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Contact</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1" i="0" u="none" strike="noStrike" dirty="0">
                          <a:solidFill>
                            <a:srgbClr val="FFFFFF"/>
                          </a:solidFill>
                          <a:effectLst/>
                          <a:latin typeface="Calibri" panose="020F0502020204030204" pitchFamily="34" charset="0"/>
                        </a:rPr>
                        <a:t>Registration link</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691228060"/>
                  </a:ext>
                </a:extLst>
              </a:tr>
              <a:tr h="805640">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accent6">
                              <a:lumMod val="50000"/>
                            </a:schemeClr>
                          </a:solidFill>
                          <a:effectLst/>
                          <a:latin typeface="Calibri" panose="020F0502020204030204" pitchFamily="34" charset="0"/>
                        </a:rPr>
                        <a:t>Workforce Wellbeing. Looking After You</a:t>
                      </a:r>
                    </a:p>
                    <a:p>
                      <a:pPr algn="ctr" fontAlgn="ctr"/>
                      <a:endParaRPr lang="en-GB" sz="105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Free confidential coaching and support for the primary care workforce.</a:t>
                      </a:r>
                      <a:br>
                        <a:rPr lang="en-GB" sz="900" b="1" i="0" u="none" strike="noStrike" dirty="0">
                          <a:solidFill>
                            <a:srgbClr val="000000"/>
                          </a:solidFill>
                          <a:effectLst/>
                          <a:latin typeface="Calibri" panose="020F0502020204030204" pitchFamily="34" charset="0"/>
                        </a:rPr>
                      </a:b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r>
                        <a:rPr lang="en-GB" sz="900" b="0" i="0" u="sng" strike="noStrike" dirty="0">
                          <a:solidFill>
                            <a:srgbClr val="0563C1"/>
                          </a:solidFill>
                          <a:effectLst/>
                          <a:latin typeface="Calibri" panose="020F0502020204030204" pitchFamily="34" charset="0"/>
                          <a:hlinkClick r:id="rId4"/>
                        </a:rPr>
                      </a:br>
                      <a:r>
                        <a:rPr lang="en-GB" sz="900" b="0" i="0" u="sng" strike="noStrike" dirty="0">
                          <a:solidFill>
                            <a:srgbClr val="0563C1"/>
                          </a:solidFill>
                          <a:effectLst/>
                          <a:latin typeface="Calibri" panose="020F0502020204030204" pitchFamily="34" charset="0"/>
                          <a:hlinkClick r:id="rId4"/>
                        </a:rPr>
                        <a:t>england.lookingafteryou@nhs.net </a:t>
                      </a: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sng" strike="noStrike" dirty="0">
                          <a:solidFill>
                            <a:schemeClr val="accent6">
                              <a:lumMod val="50000"/>
                            </a:schemeClr>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NHS England » Looking after you: free confidential coaching and support for the primary care workforce</a:t>
                      </a:r>
                      <a:br>
                        <a:rPr lang="en-GB" sz="900" b="1" i="0" u="sng" strike="noStrike" dirty="0">
                          <a:solidFill>
                            <a:srgbClr val="0563C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br>
                      <a:endParaRPr lang="en-GB" sz="900" b="1"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1216"/>
                  </a:ext>
                </a:extLst>
              </a:tr>
              <a:tr h="655086">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accent6">
                              <a:lumMod val="50000"/>
                            </a:schemeClr>
                          </a:solidFill>
                          <a:effectLst/>
                          <a:latin typeface="Calibri" panose="020F0502020204030204" pitchFamily="34" charset="0"/>
                        </a:rPr>
                        <a:t>Looking After You Too </a:t>
                      </a:r>
                      <a:endParaRPr lang="en-GB" sz="1050" b="0" i="0" u="none" strike="noStrike" dirty="0">
                        <a:solidFill>
                          <a:schemeClr val="accent6">
                            <a:lumMod val="50000"/>
                          </a:schemeClr>
                        </a:solidFill>
                        <a:effectLst/>
                        <a:latin typeface="Calibri" panose="020F0502020204030204" pitchFamily="34" charset="0"/>
                      </a:endParaRPr>
                    </a:p>
                    <a:p>
                      <a:pPr algn="ctr" fontAlgn="ctr"/>
                      <a:endParaRPr lang="en-GB" sz="105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Coaching focusing on you and your wellbeing. </a:t>
                      </a:r>
                    </a:p>
                    <a:p>
                      <a:pPr algn="ctr" fontAlgn="ctr"/>
                      <a:r>
                        <a:rPr lang="en-GB" sz="900" b="0" i="0" u="none" strike="noStrike" dirty="0">
                          <a:solidFill>
                            <a:srgbClr val="000000"/>
                          </a:solidFill>
                          <a:effectLst/>
                          <a:latin typeface="Calibri" panose="020F0502020204030204" pitchFamily="34" charset="0"/>
                        </a:rPr>
                        <a:t>You can talk about things likes pressures and Challenges you are facing, how you are thinking and feeling and coping with the demands of your role.</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5"/>
                        </a:rPr>
                        <a:t>Book a coaching session (leadershipacademy.nhs.uk)</a:t>
                      </a:r>
                      <a:endParaRPr lang="en-GB" sz="900" b="0" i="0" u="sng" strike="noStrike">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sng" strike="noStrike">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674362"/>
                  </a:ext>
                </a:extLst>
              </a:tr>
              <a:tr h="655086">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accent6">
                              <a:lumMod val="50000"/>
                            </a:schemeClr>
                          </a:solidFill>
                          <a:effectLst/>
                          <a:latin typeface="Calibri" panose="020F0502020204030204" pitchFamily="34" charset="0"/>
                        </a:rPr>
                        <a:t>Looking After Your Team </a:t>
                      </a:r>
                    </a:p>
                    <a:p>
                      <a:pPr algn="ctr" fontAlgn="ctr"/>
                      <a:endParaRPr lang="en-GB" sz="105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This coaching for leaders and managers is orientated towards supporting you to develop practical strategies and makes small improvements that enable a healthy working team.</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rPr>
                        <a:t>Book a coaching session (leadershipacademy.nhs.uk)</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043345"/>
                  </a:ext>
                </a:extLst>
              </a:tr>
              <a:tr h="655086">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accent6">
                              <a:lumMod val="50000"/>
                            </a:schemeClr>
                          </a:solidFill>
                          <a:effectLst/>
                          <a:latin typeface="Calibri" panose="020F0502020204030204" pitchFamily="34" charset="0"/>
                        </a:rPr>
                        <a:t>Looking After Your Team Virtual Away Day </a:t>
                      </a:r>
                      <a:endParaRPr lang="en-GB" sz="1000" b="1" i="0" u="none" strike="noStrike" dirty="0">
                        <a:solidFill>
                          <a:schemeClr val="accent6">
                            <a:lumMod val="50000"/>
                          </a:schemeClr>
                        </a:solidFill>
                        <a:effectLst/>
                        <a:latin typeface="Calibri" panose="020F0502020204030204" pitchFamily="34" charset="0"/>
                      </a:endParaRPr>
                    </a:p>
                    <a:p>
                      <a:pPr algn="ctr" fontAlgn="ctr"/>
                      <a:endParaRPr lang="en-GB" sz="105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Staff working in primary care can now book a free 2 or 4 hour virtual away day for up to 8 team members. </a:t>
                      </a:r>
                    </a:p>
                    <a:p>
                      <a:pPr algn="ctr" fontAlgn="ctr"/>
                      <a:r>
                        <a:rPr lang="en-GB" sz="900" b="0" i="0" u="none" strike="noStrike" dirty="0">
                          <a:solidFill>
                            <a:srgbClr val="000000"/>
                          </a:solidFill>
                          <a:effectLst/>
                          <a:latin typeface="Calibri" panose="020F0502020204030204" pitchFamily="34" charset="0"/>
                        </a:rPr>
                        <a:t>A highly skilled coach will support to design a session to suit your objectives and to ensure the session focuses on your team needs.</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6"/>
                        </a:rPr>
                        <a:t>Book a coaching session (leadershipacademy.nhs.uk)</a:t>
                      </a:r>
                      <a:endParaRPr lang="en-GB" sz="900" b="0" i="0" u="sng" strike="noStrike">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sng" strike="noStrike">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074368"/>
                  </a:ext>
                </a:extLst>
              </a:tr>
              <a:tr h="655086">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accent6">
                              <a:lumMod val="50000"/>
                            </a:schemeClr>
                          </a:solidFill>
                          <a:effectLst/>
                          <a:latin typeface="Calibri" panose="020F0502020204030204" pitchFamily="34" charset="0"/>
                        </a:rPr>
                        <a:t>Looking After Your Career  </a:t>
                      </a:r>
                    </a:p>
                    <a:p>
                      <a:pPr algn="ctr" fontAlgn="ctr"/>
                      <a:endParaRPr lang="en-GB" sz="105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This is an opportunity to focus on you and your career. </a:t>
                      </a:r>
                    </a:p>
                    <a:p>
                      <a:pPr algn="ctr" fontAlgn="ctr"/>
                      <a:r>
                        <a:rPr lang="en-GB" sz="900" b="0" i="0" u="none" strike="noStrike" dirty="0">
                          <a:solidFill>
                            <a:srgbClr val="000000"/>
                          </a:solidFill>
                          <a:effectLst/>
                          <a:latin typeface="Calibri" panose="020F0502020204030204" pitchFamily="34" charset="0"/>
                        </a:rPr>
                        <a:t>The coaching is designed to support you to take practical steps, take more control over your career direction and proactively advance it.</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7"/>
                        </a:rPr>
                        <a:t>Book a coaching session (leadershipacademy.nhs.uk)</a:t>
                      </a:r>
                      <a:endParaRPr lang="en-GB" sz="900" b="0" i="0" u="sng" strike="noStrike">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chemeClr val="accent6">
                              <a:lumMod val="50000"/>
                            </a:schemeClr>
                          </a:solidFill>
                          <a:effectLst/>
                          <a:latin typeface="Calibri" panose="020F0502020204030204" pitchFamily="34" charset="0"/>
                        </a:rPr>
                        <a:t>Please scan the QR code or click on the link to the left</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224738"/>
                  </a:ext>
                </a:extLst>
              </a:tr>
              <a:tr h="655086">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accent6">
                              <a:lumMod val="50000"/>
                            </a:schemeClr>
                          </a:solidFill>
                          <a:effectLst/>
                          <a:latin typeface="Calibri" panose="020F0502020204030204" pitchFamily="34" charset="0"/>
                        </a:rPr>
                        <a:t>Peer wellbeing sessions </a:t>
                      </a:r>
                    </a:p>
                    <a:p>
                      <a:pPr algn="ctr" fontAlgn="ctr"/>
                      <a:endParaRPr lang="en-GB" sz="105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The facilitated peer wellbeing sessions aim to bring people together with a trained coach to discuss and plan how to improve and maintain wellbeing. </a:t>
                      </a:r>
                    </a:p>
                    <a:p>
                      <a:pPr algn="ctr" fontAlgn="ctr"/>
                      <a:r>
                        <a:rPr lang="en-GB" sz="900" b="0" i="0" u="none" strike="noStrike" dirty="0">
                          <a:solidFill>
                            <a:srgbClr val="000000"/>
                          </a:solidFill>
                          <a:effectLst/>
                          <a:latin typeface="Calibri" panose="020F0502020204030204" pitchFamily="34" charset="0"/>
                        </a:rPr>
                        <a:t>Each group will be made up of 6-8 people that will meet fortnightly for 4 weeks.</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8"/>
                        </a:rPr>
                        <a:t>Book a coaching session (leadershipacademy.nhs.uk)</a:t>
                      </a: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589414"/>
                  </a:ext>
                </a:extLst>
              </a:tr>
            </a:tbl>
          </a:graphicData>
        </a:graphic>
      </p:graphicFrame>
      <p:pic>
        <p:nvPicPr>
          <p:cNvPr id="6" name="Picture 5">
            <a:extLst>
              <a:ext uri="{FF2B5EF4-FFF2-40B4-BE49-F238E27FC236}">
                <a16:creationId xmlns:a16="http://schemas.microsoft.com/office/drawing/2014/main" id="{25C71720-C216-1DBB-5644-197169A67FD6}"/>
              </a:ext>
            </a:extLst>
          </p:cNvPr>
          <p:cNvPicPr>
            <a:picLocks noChangeAspect="1"/>
          </p:cNvPicPr>
          <p:nvPr/>
        </p:nvPicPr>
        <p:blipFill>
          <a:blip r:embed="rId9"/>
          <a:stretch>
            <a:fillRect/>
          </a:stretch>
        </p:blipFill>
        <p:spPr>
          <a:xfrm>
            <a:off x="10231727" y="2344994"/>
            <a:ext cx="1532804" cy="1174360"/>
          </a:xfrm>
          <a:prstGeom prst="rect">
            <a:avLst/>
          </a:prstGeom>
        </p:spPr>
      </p:pic>
      <p:pic>
        <p:nvPicPr>
          <p:cNvPr id="2" name="Graphic 1" descr="Group with solid fill">
            <a:extLst>
              <a:ext uri="{FF2B5EF4-FFF2-40B4-BE49-F238E27FC236}">
                <a16:creationId xmlns:a16="http://schemas.microsoft.com/office/drawing/2014/main" id="{6A2A67FA-7450-EE14-FEE5-4A3771B33B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62123" y="1491836"/>
            <a:ext cx="609389" cy="609389"/>
          </a:xfrm>
          <a:prstGeom prst="rect">
            <a:avLst/>
          </a:prstGeom>
        </p:spPr>
      </p:pic>
      <p:pic>
        <p:nvPicPr>
          <p:cNvPr id="3" name="Graphic 2" descr="Customer review with solid fill">
            <a:extLst>
              <a:ext uri="{FF2B5EF4-FFF2-40B4-BE49-F238E27FC236}">
                <a16:creationId xmlns:a16="http://schemas.microsoft.com/office/drawing/2014/main" id="{A77DE4C9-6944-7288-ED4C-532E163F8C6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62123" y="2973155"/>
            <a:ext cx="563169" cy="563169"/>
          </a:xfrm>
          <a:prstGeom prst="rect">
            <a:avLst/>
          </a:prstGeom>
        </p:spPr>
      </p:pic>
      <p:pic>
        <p:nvPicPr>
          <p:cNvPr id="7" name="Graphic 6" descr="Target Audience with solid fill">
            <a:extLst>
              <a:ext uri="{FF2B5EF4-FFF2-40B4-BE49-F238E27FC236}">
                <a16:creationId xmlns:a16="http://schemas.microsoft.com/office/drawing/2014/main" id="{025B4A5E-F4CB-A5F7-28B0-8E204933C1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11071" y="2271733"/>
            <a:ext cx="660441" cy="660441"/>
          </a:xfrm>
          <a:prstGeom prst="rect">
            <a:avLst/>
          </a:prstGeom>
        </p:spPr>
      </p:pic>
      <p:pic>
        <p:nvPicPr>
          <p:cNvPr id="8" name="Graphic 7" descr="Board Of Directors with solid fill">
            <a:extLst>
              <a:ext uri="{FF2B5EF4-FFF2-40B4-BE49-F238E27FC236}">
                <a16:creationId xmlns:a16="http://schemas.microsoft.com/office/drawing/2014/main" id="{32D6517B-6FD1-1678-9DDB-1EF1E9FAF97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3164845" y="3614993"/>
            <a:ext cx="606667" cy="606667"/>
          </a:xfrm>
          <a:prstGeom prst="rect">
            <a:avLst/>
          </a:prstGeom>
        </p:spPr>
      </p:pic>
      <p:pic>
        <p:nvPicPr>
          <p:cNvPr id="10" name="Graphic 9" descr="Management with solid fill">
            <a:extLst>
              <a:ext uri="{FF2B5EF4-FFF2-40B4-BE49-F238E27FC236}">
                <a16:creationId xmlns:a16="http://schemas.microsoft.com/office/drawing/2014/main" id="{F233A3B3-712E-5C01-9D70-321D64A35DE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157708" y="4232131"/>
            <a:ext cx="650588" cy="650588"/>
          </a:xfrm>
          <a:prstGeom prst="rect">
            <a:avLst/>
          </a:prstGeom>
        </p:spPr>
      </p:pic>
      <p:pic>
        <p:nvPicPr>
          <p:cNvPr id="11" name="Graphic 10" descr="Social distancing with solid fill">
            <a:extLst>
              <a:ext uri="{FF2B5EF4-FFF2-40B4-BE49-F238E27FC236}">
                <a16:creationId xmlns:a16="http://schemas.microsoft.com/office/drawing/2014/main" id="{50E31C71-8CEF-3D93-3042-0019AD68821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194704" y="4944809"/>
            <a:ext cx="576808" cy="576808"/>
          </a:xfrm>
          <a:prstGeom prst="rect">
            <a:avLst/>
          </a:prstGeom>
        </p:spPr>
      </p:pic>
    </p:spTree>
    <p:extLst>
      <p:ext uri="{BB962C8B-B14F-4D97-AF65-F5344CB8AC3E}">
        <p14:creationId xmlns:p14="http://schemas.microsoft.com/office/powerpoint/2010/main" val="263262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3D0AC65-9380-C81A-B9CB-C765B7812BA2}"/>
              </a:ext>
            </a:extLst>
          </p:cNvPr>
          <p:cNvSpPr txBox="1">
            <a:spLocks/>
          </p:cNvSpPr>
          <p:nvPr/>
        </p:nvSpPr>
        <p:spPr>
          <a:xfrm>
            <a:off x="101602" y="81228"/>
            <a:ext cx="10993457" cy="550890"/>
          </a:xfrm>
          <a:prstGeom prst="rect">
            <a:avLst/>
          </a:prstGeom>
        </p:spPr>
        <p:txBody>
          <a:bodyPr vert="horz" lIns="91440" tIns="45720" rIns="91440" bIns="45720" rtlCol="0" anchor="ctr">
            <a:normAutofit/>
          </a:bodyPr>
          <a:lstStyle>
            <a:lvl1pPr algn="l" defTabSz="914103"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2060"/>
                </a:solidFill>
                <a:latin typeface="Arial"/>
                <a:cs typeface="Arial"/>
              </a:rPr>
              <a:t>Modern General Practice </a:t>
            </a:r>
            <a:r>
              <a:rPr lang="en-GB" sz="2800" b="1" dirty="0">
                <a:solidFill>
                  <a:srgbClr val="0070C0"/>
                </a:solidFill>
                <a:latin typeface="Arial"/>
                <a:cs typeface="Arial"/>
              </a:rPr>
              <a:t>Menu of Support</a:t>
            </a:r>
            <a:endParaRPr lang="en-GB" sz="2800" b="1" dirty="0">
              <a:solidFill>
                <a:srgbClr val="00B050"/>
              </a:solidFill>
              <a:latin typeface="Arial"/>
              <a:cs typeface="Arial"/>
            </a:endParaRPr>
          </a:p>
        </p:txBody>
      </p:sp>
      <p:graphicFrame>
        <p:nvGraphicFramePr>
          <p:cNvPr id="4" name="Table 3">
            <a:extLst>
              <a:ext uri="{FF2B5EF4-FFF2-40B4-BE49-F238E27FC236}">
                <a16:creationId xmlns:a16="http://schemas.microsoft.com/office/drawing/2014/main" id="{1E1B3102-396C-89D7-9BF8-D6345A8CB477}"/>
              </a:ext>
            </a:extLst>
          </p:cNvPr>
          <p:cNvGraphicFramePr>
            <a:graphicFrameLocks noGrp="1"/>
          </p:cNvGraphicFramePr>
          <p:nvPr>
            <p:extLst>
              <p:ext uri="{D42A27DB-BD31-4B8C-83A1-F6EECF244321}">
                <p14:modId xmlns:p14="http://schemas.microsoft.com/office/powerpoint/2010/main" val="213722201"/>
              </p:ext>
            </p:extLst>
          </p:nvPr>
        </p:nvGraphicFramePr>
        <p:xfrm>
          <a:off x="177982" y="1226073"/>
          <a:ext cx="11733660" cy="4857230"/>
        </p:xfrm>
        <a:graphic>
          <a:graphicData uri="http://schemas.openxmlformats.org/drawingml/2006/table">
            <a:tbl>
              <a:tblPr/>
              <a:tblGrid>
                <a:gridCol w="2696013">
                  <a:extLst>
                    <a:ext uri="{9D8B030D-6E8A-4147-A177-3AD203B41FA5}">
                      <a16:colId xmlns:a16="http://schemas.microsoft.com/office/drawing/2014/main" val="3493071307"/>
                    </a:ext>
                  </a:extLst>
                </a:gridCol>
                <a:gridCol w="993267">
                  <a:extLst>
                    <a:ext uri="{9D8B030D-6E8A-4147-A177-3AD203B41FA5}">
                      <a16:colId xmlns:a16="http://schemas.microsoft.com/office/drawing/2014/main" val="205403999"/>
                    </a:ext>
                  </a:extLst>
                </a:gridCol>
                <a:gridCol w="4541964">
                  <a:extLst>
                    <a:ext uri="{9D8B030D-6E8A-4147-A177-3AD203B41FA5}">
                      <a16:colId xmlns:a16="http://schemas.microsoft.com/office/drawing/2014/main" val="60543373"/>
                    </a:ext>
                  </a:extLst>
                </a:gridCol>
                <a:gridCol w="1543399">
                  <a:extLst>
                    <a:ext uri="{9D8B030D-6E8A-4147-A177-3AD203B41FA5}">
                      <a16:colId xmlns:a16="http://schemas.microsoft.com/office/drawing/2014/main" val="3296401490"/>
                    </a:ext>
                  </a:extLst>
                </a:gridCol>
                <a:gridCol w="1959017">
                  <a:extLst>
                    <a:ext uri="{9D8B030D-6E8A-4147-A177-3AD203B41FA5}">
                      <a16:colId xmlns:a16="http://schemas.microsoft.com/office/drawing/2014/main" val="1737379281"/>
                    </a:ext>
                  </a:extLst>
                </a:gridCol>
              </a:tblGrid>
              <a:tr h="160556">
                <a:tc>
                  <a:txBody>
                    <a:bodyPr/>
                    <a:lstStyle/>
                    <a:p>
                      <a:pPr algn="ctr" fontAlgn="ctr"/>
                      <a:r>
                        <a:rPr lang="en-GB" sz="900" b="1" i="0" u="none" strike="noStrike" dirty="0">
                          <a:solidFill>
                            <a:srgbClr val="FFFFFF"/>
                          </a:solidFill>
                          <a:effectLst/>
                          <a:latin typeface="Calibri" panose="020F0502020204030204" pitchFamily="34" charset="0"/>
                        </a:rPr>
                        <a:t>Topic</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Key</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Description</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Contact</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1" i="0" u="none" strike="noStrike" dirty="0">
                          <a:solidFill>
                            <a:srgbClr val="FFFFFF"/>
                          </a:solidFill>
                          <a:effectLst/>
                          <a:latin typeface="Calibri" panose="020F0502020204030204" pitchFamily="34" charset="0"/>
                        </a:rPr>
                        <a:t>Registration link</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691228060"/>
                  </a:ext>
                </a:extLst>
              </a:tr>
              <a:tr h="1105633">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1050" b="1" i="0" u="none" strike="noStrike" dirty="0">
                          <a:solidFill>
                            <a:srgbClr val="002060"/>
                          </a:solidFill>
                          <a:effectLst/>
                          <a:latin typeface="Calibri" panose="020F0502020204030204" pitchFamily="34" charset="0"/>
                        </a:rPr>
                        <a:t>Care Navigation </a:t>
                      </a:r>
                    </a:p>
                    <a:p>
                      <a:pPr algn="ctr" fontAlgn="ctr"/>
                      <a:endParaRPr lang="en-GB" sz="1050" b="1" i="0" u="none" strike="noStrike" dirty="0">
                        <a:solidFill>
                          <a:srgbClr val="00206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Foundation training</a:t>
                      </a:r>
                    </a:p>
                    <a:p>
                      <a:pPr algn="ctr" fontAlgn="ctr"/>
                      <a:r>
                        <a:rPr lang="en-GB" sz="900" b="0" i="0" u="none" strike="noStrike" dirty="0">
                          <a:solidFill>
                            <a:srgbClr val="000000"/>
                          </a:solidFill>
                          <a:effectLst/>
                          <a:latin typeface="Calibri" panose="020F0502020204030204" pitchFamily="34" charset="0"/>
                        </a:rPr>
                        <a:t> open to those in reception and care navigator roles who are involved in triaging requests to develop a strong understanding of care navigation.</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dirty="0">
                          <a:solidFill>
                            <a:srgbClr val="000000"/>
                          </a:solidFill>
                          <a:effectLst/>
                          <a:latin typeface="Calibri" panose="020F0502020204030204" pitchFamily="34" charset="0"/>
                        </a:rPr>
                        <a:t>Advanced training</a:t>
                      </a:r>
                      <a:r>
                        <a:rPr lang="en-GB" sz="900" b="0" i="0" u="none" strike="noStrike" dirty="0">
                          <a:solidFill>
                            <a:srgbClr val="000000"/>
                          </a:solidFill>
                          <a:effectLst/>
                          <a:latin typeface="Calibri" panose="020F0502020204030204" pitchFamily="34" charset="0"/>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for those already embedded in this role, or have undertaken other training, to enhance their knowledge and skills and to help implement this training into their practice/PCN.</a:t>
                      </a:r>
                    </a:p>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endParaRPr lang="en-GB" sz="900" b="0" i="0" u="sng" strike="noStrike" dirty="0">
                        <a:solidFill>
                          <a:srgbClr val="0563C1"/>
                        </a:solidFill>
                        <a:effectLst/>
                        <a:latin typeface="Calibri" panose="020F0502020204030204" pitchFamily="34" charset="0"/>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563C1"/>
                          </a:solidFill>
                          <a:effectLst/>
                          <a:latin typeface="Calibri" panose="020F0502020204030204" pitchFamily="34" charset="0"/>
                          <a:hlinkClick r:id="rId4"/>
                        </a:rPr>
                        <a:t>Care Navigation (qualtrics.com)</a:t>
                      </a:r>
                      <a:endParaRPr lang="en-GB" sz="900" b="0" i="0" u="sng" strike="noStrike" dirty="0">
                        <a:solidFill>
                          <a:srgbClr val="0563C1"/>
                        </a:solidFill>
                        <a:effectLst/>
                        <a:latin typeface="Calibri" panose="020F0502020204030204" pitchFamily="34" charset="0"/>
                      </a:endParaRPr>
                    </a:p>
                    <a:p>
                      <a:pPr algn="ctr" fontAlgn="ctr"/>
                      <a:endParaRPr lang="en-GB" sz="900" b="1"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1216"/>
                  </a:ext>
                </a:extLst>
              </a:tr>
              <a:tr h="790607">
                <a:tc>
                  <a:txBody>
                    <a:bodyPr/>
                    <a:lstStyle/>
                    <a:p>
                      <a:pPr algn="ctr" fontAlgn="ctr"/>
                      <a:r>
                        <a:rPr lang="en-GB" sz="1050" b="1" i="0" u="none" strike="noStrike" dirty="0">
                          <a:solidFill>
                            <a:srgbClr val="002060"/>
                          </a:solidFill>
                          <a:effectLst/>
                          <a:latin typeface="Calibri" panose="020F0502020204030204" pitchFamily="34" charset="0"/>
                        </a:rPr>
                        <a:t>Digital and Transformation Leads Development Programme</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A twelve-month development programme specifically designed to equip individuals in the Digital and Transformation Lead ARRS role with the core skills to be able to lead transformational change. </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The programme comprises a five-day core programme, action learning, personal project work and individual coaching.</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070C0"/>
                          </a:solidFill>
                          <a:effectLst/>
                          <a:latin typeface="Calibri" panose="020F0502020204030204" pitchFamily="34" charset="0"/>
                          <a:hlinkClick r:id="rId5"/>
                        </a:rPr>
                        <a:t>Cohort 3 Application form </a:t>
                      </a:r>
                      <a:endParaRPr lang="en-GB" sz="900" b="0" i="0" u="sng" strike="noStrike" dirty="0">
                        <a:solidFill>
                          <a:srgbClr val="0070C0"/>
                        </a:solidFill>
                        <a:effectLst/>
                        <a:latin typeface="Calibri" panose="020F0502020204030204" pitchFamily="34" charset="0"/>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674362"/>
                  </a:ext>
                </a:extLst>
              </a:tr>
              <a:tr h="790607">
                <a:tc>
                  <a:txBody>
                    <a:bodyPr/>
                    <a:lstStyle/>
                    <a:p>
                      <a:pPr algn="ctr" fontAlgn="ctr"/>
                      <a:r>
                        <a:rPr lang="en-GB" sz="1050" b="1" i="0" u="none" strike="noStrike" dirty="0">
                          <a:solidFill>
                            <a:srgbClr val="002060"/>
                          </a:solidFill>
                          <a:effectLst/>
                          <a:latin typeface="Calibri" panose="020F0502020204030204" pitchFamily="34" charset="0"/>
                        </a:rPr>
                        <a:t>Demand &amp; Capacity Modules</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Some are standalone, while others are part of a series.</a:t>
                      </a:r>
                      <a:br>
                        <a:rPr lang="en-GB" sz="900" b="1" i="0" u="none" strike="noStrike" dirty="0">
                          <a:solidFill>
                            <a:srgbClr val="000000"/>
                          </a:solidFill>
                          <a:effectLst/>
                          <a:latin typeface="Calibri" panose="020F0502020204030204" pitchFamily="34" charset="0"/>
                        </a:rPr>
                      </a:br>
                      <a:r>
                        <a:rPr lang="en-GB" sz="900" b="1" i="0" u="none" strike="noStrike" dirty="0">
                          <a:solidFill>
                            <a:srgbClr val="000000"/>
                          </a:solidFill>
                          <a:effectLst/>
                          <a:latin typeface="Calibri" panose="020F0502020204030204" pitchFamily="34" charset="0"/>
                        </a:rPr>
                        <a:t>• </a:t>
                      </a:r>
                      <a:r>
                        <a:rPr lang="en-GB" sz="900" b="0" i="0" u="none" strike="noStrike" dirty="0">
                          <a:solidFill>
                            <a:srgbClr val="000000"/>
                          </a:solidFill>
                          <a:effectLst/>
                          <a:latin typeface="Calibri" panose="020F0502020204030204" pitchFamily="34" charset="0"/>
                        </a:rPr>
                        <a:t>Webinar I – Demand, Capacity and Variation</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 Webinar II – Managing, Demand and Capacity </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 Webinar III – Failure Demand </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 Webinar IV – Need-led design </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563C1"/>
                          </a:solidFill>
                          <a:effectLst/>
                          <a:latin typeface="Calibri" panose="020F0502020204030204" pitchFamily="34" charset="0"/>
                          <a:hlinkClick r:id="rId6"/>
                        </a:rPr>
                        <a:t>Demand and Capacity modular series  </a:t>
                      </a:r>
                      <a:endParaRPr lang="en-GB" sz="900" b="0" i="0" u="sng" strike="noStrike" dirty="0">
                        <a:solidFill>
                          <a:srgbClr val="0563C1"/>
                        </a:solidFill>
                        <a:effectLst/>
                        <a:latin typeface="Calibri" panose="020F0502020204030204" pitchFamily="34" charset="0"/>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043345"/>
                  </a:ext>
                </a:extLst>
              </a:tr>
              <a:tr h="746681">
                <a:tc>
                  <a:txBody>
                    <a:bodyPr/>
                    <a:lstStyle/>
                    <a:p>
                      <a:pPr algn="l" fontAlgn="ctr"/>
                      <a:r>
                        <a:rPr lang="en-GB" sz="1000" b="1" i="0" u="none" strike="noStrike" dirty="0">
                          <a:solidFill>
                            <a:srgbClr val="002060"/>
                          </a:solidFill>
                          <a:effectLst/>
                          <a:latin typeface="Calibri" panose="020F0502020204030204" pitchFamily="34" charset="0"/>
                        </a:rPr>
                        <a:t>GP Improvement Programme </a:t>
                      </a:r>
                      <a:r>
                        <a:rPr lang="en-GB" sz="900" b="1" i="0" u="none" strike="noStrike" dirty="0">
                          <a:solidFill>
                            <a:srgbClr val="002060"/>
                          </a:solidFill>
                          <a:effectLst/>
                          <a:latin typeface="Calibri" panose="020F0502020204030204" pitchFamily="34" charset="0"/>
                        </a:rPr>
                        <a:t>- </a:t>
                      </a:r>
                      <a:r>
                        <a:rPr lang="en-GB" sz="1000" b="1" i="0" u="none" strike="noStrike" dirty="0">
                          <a:solidFill>
                            <a:srgbClr val="002060"/>
                          </a:solidFill>
                          <a:effectLst/>
                          <a:latin typeface="Calibri" panose="020F0502020204030204" pitchFamily="34" charset="0"/>
                        </a:rPr>
                        <a:t>Practice Level </a:t>
                      </a:r>
                      <a:endParaRPr lang="en-GB" sz="900" b="0" i="0" u="none" strike="noStrike" dirty="0">
                        <a:solidFill>
                          <a:srgbClr val="00206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i="0" kern="1200" dirty="0">
                          <a:solidFill>
                            <a:schemeClr val="tx1"/>
                          </a:solidFill>
                          <a:effectLst/>
                          <a:latin typeface="+mn-lt"/>
                          <a:ea typeface="+mn-ea"/>
                          <a:cs typeface="+mn-cs"/>
                        </a:rPr>
                        <a:t>The intermediate offer for practices is a hands-on package of support delivered over three months (13 weeks) to enable planning and delivery of improvements. This support will include facilitated in-person sessions, a data diagnosis and a tailored analysis of demand and capacity.</a:t>
                      </a:r>
                    </a:p>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u="sng" kern="1200" dirty="0">
                          <a:solidFill>
                            <a:schemeClr val="tx1"/>
                          </a:solidFill>
                          <a:effectLst/>
                          <a:latin typeface="+mn-lt"/>
                          <a:ea typeface="+mn-ea"/>
                          <a:cs typeface="+mn-cs"/>
                          <a:hlinkClick r:id="rId7"/>
                        </a:rPr>
                        <a:t>england.pctgpip@nhs.net</a:t>
                      </a:r>
                      <a:endParaRPr lang="en-GB" sz="900" kern="1200" dirty="0">
                        <a:solidFill>
                          <a:schemeClr val="tx1"/>
                        </a:solidFill>
                        <a:effectLst/>
                        <a:latin typeface="+mn-lt"/>
                        <a:ea typeface="+mn-ea"/>
                        <a:cs typeface="+mn-cs"/>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u="sng" kern="1200" dirty="0">
                          <a:solidFill>
                            <a:schemeClr val="tx1"/>
                          </a:solidFill>
                          <a:effectLst/>
                          <a:latin typeface="+mn-lt"/>
                          <a:ea typeface="+mn-ea"/>
                          <a:cs typeface="+mn-cs"/>
                          <a:hlinkClick r:id="rId8"/>
                        </a:rPr>
                        <a:t>Intermediate offer for practices - Primary Care Improvement Connect - FutureNHS Collaboration Platform</a:t>
                      </a:r>
                      <a:endParaRPr lang="en-GB" sz="900" kern="1200" dirty="0">
                        <a:solidFill>
                          <a:schemeClr val="tx1"/>
                        </a:solidFill>
                        <a:effectLst/>
                        <a:latin typeface="+mn-lt"/>
                        <a:ea typeface="+mn-ea"/>
                        <a:cs typeface="+mn-cs"/>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074368"/>
                  </a:ext>
                </a:extLst>
              </a:tr>
              <a:tr h="1263146">
                <a:tc>
                  <a:txBody>
                    <a:bodyPr/>
                    <a:lstStyle/>
                    <a:p>
                      <a:pPr algn="l" fontAlgn="ctr"/>
                      <a:r>
                        <a:rPr lang="en-GB" sz="900" b="1" i="0" u="none" strike="noStrike" dirty="0">
                          <a:solidFill>
                            <a:srgbClr val="002060"/>
                          </a:solidFill>
                          <a:effectLst/>
                          <a:latin typeface="Calibri" panose="020F0502020204030204" pitchFamily="34" charset="0"/>
                        </a:rPr>
                        <a:t>GP</a:t>
                      </a:r>
                      <a:r>
                        <a:rPr lang="en-GB" sz="1000" b="1" i="0" u="none" strike="noStrike" dirty="0">
                          <a:solidFill>
                            <a:srgbClr val="002060"/>
                          </a:solidFill>
                          <a:effectLst/>
                          <a:latin typeface="Calibri" panose="020F0502020204030204" pitchFamily="34" charset="0"/>
                        </a:rPr>
                        <a:t> Improvement Programme </a:t>
                      </a:r>
                      <a:r>
                        <a:rPr lang="en-GB" sz="1000" b="0" i="0" u="none" strike="noStrike" dirty="0">
                          <a:solidFill>
                            <a:srgbClr val="002060"/>
                          </a:solidFill>
                          <a:effectLst/>
                          <a:latin typeface="Calibri" panose="020F0502020204030204" pitchFamily="34" charset="0"/>
                        </a:rPr>
                        <a:t>- </a:t>
                      </a:r>
                      <a:r>
                        <a:rPr lang="en-GB" sz="1000" b="1" i="0" u="none" strike="noStrike" dirty="0">
                          <a:solidFill>
                            <a:srgbClr val="002060"/>
                          </a:solidFill>
                          <a:effectLst/>
                          <a:latin typeface="Calibri" panose="020F0502020204030204" pitchFamily="34" charset="0"/>
                        </a:rPr>
                        <a:t>PCN Level  </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i="0" kern="1200" dirty="0">
                          <a:solidFill>
                            <a:schemeClr val="tx1"/>
                          </a:solidFill>
                          <a:effectLst/>
                          <a:latin typeface="+mn-lt"/>
                          <a:ea typeface="+mn-ea"/>
                          <a:cs typeface="+mn-cs"/>
                        </a:rPr>
                        <a:t>The PCN support offer consists of </a:t>
                      </a:r>
                      <a:r>
                        <a:rPr lang="en-GB" sz="900" b="1" i="0" kern="1200" dirty="0">
                          <a:solidFill>
                            <a:schemeClr val="tx1"/>
                          </a:solidFill>
                          <a:effectLst/>
                          <a:latin typeface="+mn-lt"/>
                          <a:ea typeface="+mn-ea"/>
                          <a:cs typeface="+mn-cs"/>
                        </a:rPr>
                        <a:t>six full day face-to-face delivery sessions over a 6-month period </a:t>
                      </a:r>
                      <a:r>
                        <a:rPr lang="en-GB" sz="900" i="0" kern="1200" dirty="0">
                          <a:solidFill>
                            <a:schemeClr val="tx1"/>
                          </a:solidFill>
                          <a:effectLst/>
                          <a:latin typeface="+mn-lt"/>
                          <a:ea typeface="+mn-ea"/>
                          <a:cs typeface="+mn-cs"/>
                        </a:rPr>
                        <a:t>to support the PCN to develop and agree a jointly owned shared purpose, understand demand and capacity across the network, and identify local solutions to issues. The sessions will encourage the PCN to develop or build on its existing at-scale working, effectively utilise Additional Roles (ARRS) and to share learning across the network. The programme will encourage collaboration to solve problems, address challenges and develop sustainable operational improvements at practice and PCN level.</a:t>
                      </a:r>
                    </a:p>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u="sng" kern="1200" dirty="0">
                          <a:solidFill>
                            <a:schemeClr val="tx1"/>
                          </a:solidFill>
                          <a:effectLst/>
                          <a:latin typeface="+mn-lt"/>
                          <a:ea typeface="+mn-ea"/>
                          <a:cs typeface="+mn-cs"/>
                          <a:hlinkClick r:id="rId7"/>
                        </a:rPr>
                        <a:t>england.pctgpip@nhs.net</a:t>
                      </a:r>
                      <a:endParaRPr lang="en-GB" sz="900" kern="1200" dirty="0">
                        <a:solidFill>
                          <a:schemeClr val="tx1"/>
                        </a:solidFill>
                        <a:effectLst/>
                        <a:latin typeface="+mn-lt"/>
                        <a:ea typeface="+mn-ea"/>
                        <a:cs typeface="+mn-cs"/>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u="sng" kern="1200" dirty="0">
                          <a:solidFill>
                            <a:schemeClr val="tx1"/>
                          </a:solidFill>
                          <a:effectLst/>
                          <a:latin typeface="+mn-lt"/>
                          <a:ea typeface="+mn-ea"/>
                          <a:cs typeface="+mn-cs"/>
                          <a:hlinkClick r:id="rId9"/>
                        </a:rPr>
                        <a:t>PCN Offer - Primary Care Improvement Connect - FutureNHS Collaboration Platform</a:t>
                      </a:r>
                      <a:endParaRPr lang="en-GB" sz="900" kern="1200" dirty="0">
                        <a:solidFill>
                          <a:schemeClr val="tx1"/>
                        </a:solidFill>
                        <a:effectLst/>
                        <a:latin typeface="+mn-lt"/>
                        <a:ea typeface="+mn-ea"/>
                        <a:cs typeface="+mn-cs"/>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224738"/>
                  </a:ext>
                </a:extLst>
              </a:tr>
            </a:tbl>
          </a:graphicData>
        </a:graphic>
      </p:graphicFrame>
      <p:pic>
        <p:nvPicPr>
          <p:cNvPr id="13" name="Graphic 12" descr="Ui Ux with solid fill">
            <a:extLst>
              <a:ext uri="{FF2B5EF4-FFF2-40B4-BE49-F238E27FC236}">
                <a16:creationId xmlns:a16="http://schemas.microsoft.com/office/drawing/2014/main" id="{ED97AF2E-C387-3BBF-29E4-98C5F5FD02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21033" y="2680693"/>
            <a:ext cx="570545" cy="570545"/>
          </a:xfrm>
          <a:prstGeom prst="rect">
            <a:avLst/>
          </a:prstGeom>
        </p:spPr>
      </p:pic>
      <p:pic>
        <p:nvPicPr>
          <p:cNvPr id="14" name="Graphic 13" descr="Business Growth with solid fill">
            <a:extLst>
              <a:ext uri="{FF2B5EF4-FFF2-40B4-BE49-F238E27FC236}">
                <a16:creationId xmlns:a16="http://schemas.microsoft.com/office/drawing/2014/main" id="{3E276CDC-A061-07A0-598A-5353632A98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40581" y="3491701"/>
            <a:ext cx="492603" cy="492603"/>
          </a:xfrm>
          <a:prstGeom prst="rect">
            <a:avLst/>
          </a:prstGeom>
        </p:spPr>
      </p:pic>
      <p:pic>
        <p:nvPicPr>
          <p:cNvPr id="15" name="Graphic 14" descr="Continuous Improvement with solid fill">
            <a:extLst>
              <a:ext uri="{FF2B5EF4-FFF2-40B4-BE49-F238E27FC236}">
                <a16:creationId xmlns:a16="http://schemas.microsoft.com/office/drawing/2014/main" id="{DD0547C3-DE38-A53B-4DD0-46D4C5777F2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56582" y="4077170"/>
            <a:ext cx="660600" cy="660600"/>
          </a:xfrm>
          <a:prstGeom prst="rect">
            <a:avLst/>
          </a:prstGeom>
        </p:spPr>
      </p:pic>
      <p:pic>
        <p:nvPicPr>
          <p:cNvPr id="16" name="Graphic 15" descr="Hospital with solid fill">
            <a:extLst>
              <a:ext uri="{FF2B5EF4-FFF2-40B4-BE49-F238E27FC236}">
                <a16:creationId xmlns:a16="http://schemas.microsoft.com/office/drawing/2014/main" id="{4A4E9827-8D01-F3C2-7D03-3D3A1EF871A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99529" y="5121949"/>
            <a:ext cx="577175" cy="577175"/>
          </a:xfrm>
          <a:prstGeom prst="rect">
            <a:avLst/>
          </a:prstGeom>
        </p:spPr>
      </p:pic>
      <p:pic>
        <p:nvPicPr>
          <p:cNvPr id="17" name="Graphic 16" descr="Call centre with solid fill">
            <a:extLst>
              <a:ext uri="{FF2B5EF4-FFF2-40B4-BE49-F238E27FC236}">
                <a16:creationId xmlns:a16="http://schemas.microsoft.com/office/drawing/2014/main" id="{53C5BA44-7E7C-5AAC-A017-8912CC5F9C3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82189" y="1580650"/>
            <a:ext cx="609389" cy="609389"/>
          </a:xfrm>
          <a:prstGeom prst="rect">
            <a:avLst/>
          </a:prstGeom>
        </p:spPr>
      </p:pic>
    </p:spTree>
    <p:extLst>
      <p:ext uri="{BB962C8B-B14F-4D97-AF65-F5344CB8AC3E}">
        <p14:creationId xmlns:p14="http://schemas.microsoft.com/office/powerpoint/2010/main" val="93858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3D0AC65-9380-C81A-B9CB-C765B7812BA2}"/>
              </a:ext>
            </a:extLst>
          </p:cNvPr>
          <p:cNvSpPr txBox="1">
            <a:spLocks/>
          </p:cNvSpPr>
          <p:nvPr/>
        </p:nvSpPr>
        <p:spPr>
          <a:xfrm>
            <a:off x="101602" y="81228"/>
            <a:ext cx="10993457" cy="550890"/>
          </a:xfrm>
          <a:prstGeom prst="rect">
            <a:avLst/>
          </a:prstGeom>
        </p:spPr>
        <p:txBody>
          <a:bodyPr vert="horz" lIns="91440" tIns="45720" rIns="91440" bIns="45720" rtlCol="0" anchor="ctr">
            <a:normAutofit/>
          </a:bodyPr>
          <a:lstStyle>
            <a:lvl1pPr algn="l" defTabSz="914103"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b="1" dirty="0">
                <a:solidFill>
                  <a:schemeClr val="accent2"/>
                </a:solidFill>
                <a:latin typeface="Arial"/>
                <a:cs typeface="Arial"/>
              </a:rPr>
              <a:t>Leadership </a:t>
            </a:r>
            <a:r>
              <a:rPr lang="en-GB" sz="2800" b="1" dirty="0">
                <a:solidFill>
                  <a:srgbClr val="0070C0"/>
                </a:solidFill>
                <a:latin typeface="Arial"/>
                <a:cs typeface="Arial"/>
              </a:rPr>
              <a:t>Menu of Support</a:t>
            </a:r>
            <a:endParaRPr lang="en-GB" sz="2800" b="1" dirty="0">
              <a:solidFill>
                <a:srgbClr val="00B050"/>
              </a:solidFill>
              <a:latin typeface="Arial"/>
              <a:cs typeface="Arial"/>
            </a:endParaRPr>
          </a:p>
        </p:txBody>
      </p:sp>
      <p:graphicFrame>
        <p:nvGraphicFramePr>
          <p:cNvPr id="4" name="Table 3">
            <a:extLst>
              <a:ext uri="{FF2B5EF4-FFF2-40B4-BE49-F238E27FC236}">
                <a16:creationId xmlns:a16="http://schemas.microsoft.com/office/drawing/2014/main" id="{1E1B3102-396C-89D7-9BF8-D6345A8CB477}"/>
              </a:ext>
            </a:extLst>
          </p:cNvPr>
          <p:cNvGraphicFramePr>
            <a:graphicFrameLocks noGrp="1"/>
          </p:cNvGraphicFramePr>
          <p:nvPr>
            <p:extLst>
              <p:ext uri="{D42A27DB-BD31-4B8C-83A1-F6EECF244321}">
                <p14:modId xmlns:p14="http://schemas.microsoft.com/office/powerpoint/2010/main" val="3757544461"/>
              </p:ext>
            </p:extLst>
          </p:nvPr>
        </p:nvGraphicFramePr>
        <p:xfrm>
          <a:off x="183846" y="1074118"/>
          <a:ext cx="11809490" cy="5498131"/>
        </p:xfrm>
        <a:graphic>
          <a:graphicData uri="http://schemas.openxmlformats.org/drawingml/2006/table">
            <a:tbl>
              <a:tblPr/>
              <a:tblGrid>
                <a:gridCol w="3111777">
                  <a:extLst>
                    <a:ext uri="{9D8B030D-6E8A-4147-A177-3AD203B41FA5}">
                      <a16:colId xmlns:a16="http://schemas.microsoft.com/office/drawing/2014/main" val="3493071307"/>
                    </a:ext>
                  </a:extLst>
                </a:gridCol>
                <a:gridCol w="996465">
                  <a:extLst>
                    <a:ext uri="{9D8B030D-6E8A-4147-A177-3AD203B41FA5}">
                      <a16:colId xmlns:a16="http://schemas.microsoft.com/office/drawing/2014/main" val="205403999"/>
                    </a:ext>
                  </a:extLst>
                </a:gridCol>
                <a:gridCol w="5611157">
                  <a:extLst>
                    <a:ext uri="{9D8B030D-6E8A-4147-A177-3AD203B41FA5}">
                      <a16:colId xmlns:a16="http://schemas.microsoft.com/office/drawing/2014/main" val="60543373"/>
                    </a:ext>
                  </a:extLst>
                </a:gridCol>
                <a:gridCol w="2090091">
                  <a:extLst>
                    <a:ext uri="{9D8B030D-6E8A-4147-A177-3AD203B41FA5}">
                      <a16:colId xmlns:a16="http://schemas.microsoft.com/office/drawing/2014/main" val="1737379281"/>
                    </a:ext>
                  </a:extLst>
                </a:gridCol>
              </a:tblGrid>
              <a:tr h="144735">
                <a:tc>
                  <a:txBody>
                    <a:bodyPr/>
                    <a:lstStyle/>
                    <a:p>
                      <a:pPr algn="ctr" fontAlgn="ctr"/>
                      <a:r>
                        <a:rPr lang="en-GB" sz="900" b="1" i="0" u="none" strike="noStrike" dirty="0">
                          <a:solidFill>
                            <a:srgbClr val="FFFFFF"/>
                          </a:solidFill>
                          <a:effectLst/>
                          <a:latin typeface="Calibri" panose="020F0502020204030204" pitchFamily="34" charset="0"/>
                        </a:rPr>
                        <a:t>Topic</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Key</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Description</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1" i="0" u="none" strike="noStrike" dirty="0">
                          <a:solidFill>
                            <a:srgbClr val="FFFFFF"/>
                          </a:solidFill>
                          <a:effectLst/>
                          <a:latin typeface="Calibri" panose="020F0502020204030204" pitchFamily="34" charset="0"/>
                        </a:rPr>
                        <a:t>Registration link</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691228060"/>
                  </a:ext>
                </a:extLst>
              </a:tr>
              <a:tr h="847526">
                <a:tc>
                  <a:txBody>
                    <a:bodyPr/>
                    <a:lstStyle/>
                    <a:p>
                      <a:pPr algn="ctr" fontAlgn="ctr"/>
                      <a:r>
                        <a:rPr lang="en-GB" sz="1050" b="1" i="0" u="none" strike="noStrike" dirty="0">
                          <a:solidFill>
                            <a:schemeClr val="accent2">
                              <a:lumMod val="75000"/>
                            </a:schemeClr>
                          </a:solidFill>
                          <a:effectLst/>
                          <a:latin typeface="Calibri" panose="020F0502020204030204" pitchFamily="34" charset="0"/>
                        </a:rPr>
                        <a:t>Introduction to Leadership &amp; Management </a:t>
                      </a:r>
                    </a:p>
                    <a:p>
                      <a:pPr algn="ctr" fontAlgn="ctr"/>
                      <a:r>
                        <a:rPr lang="en-GB" sz="1100" b="1" i="0" u="none" strike="noStrike" dirty="0">
                          <a:solidFill>
                            <a:schemeClr val="accent2">
                              <a:lumMod val="75000"/>
                            </a:schemeClr>
                          </a:solidFill>
                          <a:effectLst/>
                          <a:latin typeface="Calibri" panose="020F0502020204030204" pitchFamily="34" charset="0"/>
                        </a:rPr>
                        <a:t>Cohort 3 Module 1: </a:t>
                      </a:r>
                      <a:r>
                        <a:rPr lang="en-GB" sz="1050" b="1" i="0" u="none" strike="noStrike" dirty="0">
                          <a:solidFill>
                            <a:schemeClr val="accent2">
                              <a:lumMod val="75000"/>
                            </a:schemeClr>
                          </a:solidFill>
                          <a:effectLst/>
                          <a:latin typeface="Calibri" panose="020F0502020204030204" pitchFamily="34" charset="0"/>
                        </a:rPr>
                        <a:t>Leadership, Management and You</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212B32"/>
                          </a:solidFill>
                          <a:effectLst/>
                          <a:latin typeface="Calibri" panose="020F0502020204030204" pitchFamily="34" charset="0"/>
                        </a:rPr>
                        <a:t>Exploring leadership and management, their characteristics and differences; developing self-awareness and an understanding of your impact in creating workplace culture.   </a:t>
                      </a: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We will explore ways to develop greater self-awareness through behavioural style testing, recognising our own strengths, weaknesses and ‘blind spots’ and how this contributes to increased Emotional Intelligence.  </a:t>
                      </a: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We will then discover the impact being a self-aware leader has on creating workplace culture. </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563C1"/>
                          </a:solidFill>
                          <a:effectLst/>
                          <a:latin typeface="Calibri" panose="020F0502020204030204" pitchFamily="34" charset="0"/>
                          <a:hlinkClick r:id="rId4"/>
                        </a:rPr>
                        <a:t>Introduction to Leadership &amp; Management – Cohort 3 Module 1: Leadership, Management and You – South East Leadership Academy</a:t>
                      </a:r>
                      <a:endParaRPr lang="en-GB" sz="900" b="0" i="0" u="sng" strike="noStrike" dirty="0">
                        <a:solidFill>
                          <a:srgbClr val="0563C1"/>
                        </a:solidFill>
                        <a:effectLst/>
                        <a:latin typeface="Calibri" panose="020F0502020204030204" pitchFamily="34" charset="0"/>
                      </a:endParaRPr>
                    </a:p>
                    <a:p>
                      <a:pPr algn="ctr" fontAlgn="ctr"/>
                      <a:endParaRPr lang="en-GB" sz="900" b="1"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1216"/>
                  </a:ext>
                </a:extLst>
              </a:tr>
              <a:tr h="854694">
                <a:tc>
                  <a:txBody>
                    <a:bodyPr/>
                    <a:lstStyle/>
                    <a:p>
                      <a:pPr algn="ctr" fontAlgn="ctr"/>
                      <a:r>
                        <a:rPr lang="en-GB" sz="1050" b="1" i="0" u="none" strike="noStrike" dirty="0">
                          <a:solidFill>
                            <a:schemeClr val="accent2">
                              <a:lumMod val="75000"/>
                            </a:schemeClr>
                          </a:solidFill>
                          <a:effectLst/>
                          <a:latin typeface="Calibri" panose="020F0502020204030204" pitchFamily="34" charset="0"/>
                        </a:rPr>
                        <a:t>Leading Together: Support and Challenge for PCN Managers</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212B32"/>
                          </a:solidFill>
                          <a:effectLst/>
                          <a:latin typeface="Calibri" panose="020F0502020204030204" pitchFamily="34" charset="0"/>
                        </a:rPr>
                        <a:t>These sessions build on the success of Learning Sets for PCN managers in the South East over the last year. </a:t>
                      </a:r>
                    </a:p>
                    <a:p>
                      <a:pPr algn="ctr" fontAlgn="ctr"/>
                      <a:r>
                        <a:rPr lang="en-GB" sz="900" b="0" i="0" u="none" strike="noStrike" dirty="0">
                          <a:solidFill>
                            <a:srgbClr val="212B32"/>
                          </a:solidFill>
                          <a:effectLst/>
                          <a:latin typeface="Calibri" panose="020F0502020204030204" pitchFamily="34" charset="0"/>
                        </a:rPr>
                        <a:t>With expert facilitation, the sessions provide an opportunity for PCN Managers to seek and offer peer support relating to the unique leadership challenges of this role.</a:t>
                      </a: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The peer learning will also involve sharing perspectives and ideas while gently challenging each other to be bold and to try new things. </a:t>
                      </a:r>
                    </a:p>
                    <a:p>
                      <a:pPr algn="ctr" fontAlgn="ctr"/>
                      <a:r>
                        <a:rPr lang="en-GB" sz="900" b="0" i="0" u="none" strike="noStrike" dirty="0">
                          <a:solidFill>
                            <a:srgbClr val="212B32"/>
                          </a:solidFill>
                          <a:effectLst/>
                          <a:latin typeface="Calibri" panose="020F0502020204030204" pitchFamily="34" charset="0"/>
                        </a:rPr>
                        <a:t>The aim is for PCN Managers to feel less alone, to learn with and from each other and to build a network</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563C1"/>
                          </a:solidFill>
                          <a:effectLst/>
                          <a:latin typeface="Calibri" panose="020F0502020204030204" pitchFamily="34" charset="0"/>
                          <a:hlinkClick r:id="rId5"/>
                        </a:rPr>
                        <a:t>Leading Together: Support and Challenge for PCN Managers – South East Leadership Academy</a:t>
                      </a:r>
                      <a:endParaRPr lang="en-GB" sz="900" b="0" i="0" u="sng" strike="noStrike" dirty="0">
                        <a:solidFill>
                          <a:srgbClr val="0563C1"/>
                        </a:solidFill>
                        <a:effectLst/>
                        <a:latin typeface="Calibri" panose="020F0502020204030204" pitchFamily="34" charset="0"/>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674362"/>
                  </a:ext>
                </a:extLst>
              </a:tr>
              <a:tr h="546552">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accent2">
                              <a:lumMod val="75000"/>
                            </a:schemeClr>
                          </a:solidFill>
                          <a:effectLst/>
                          <a:latin typeface="Calibri" panose="020F0502020204030204" pitchFamily="34" charset="0"/>
                        </a:rPr>
                        <a:t>Paramedic Leadership Workshop </a:t>
                      </a:r>
                      <a:endParaRPr lang="en-GB" sz="1050" b="0" i="0" u="none" strike="noStrike" dirty="0">
                        <a:solidFill>
                          <a:schemeClr val="accent2">
                            <a:lumMod val="75000"/>
                          </a:schemeClr>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563C1"/>
                          </a:solidFill>
                          <a:effectLst/>
                          <a:latin typeface="Calibri" panose="020F0502020204030204" pitchFamily="34" charset="0"/>
                          <a:hlinkClick r:id="rId6"/>
                        </a:rPr>
                        <a:t>Paramedic Leadership Workshop (Gatwick) Tickets, Thu 23 Nov 2023 at 08:30 | Eventbrite</a:t>
                      </a: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074368"/>
                  </a:ext>
                </a:extLst>
              </a:tr>
              <a:tr h="712702">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accent2">
                              <a:lumMod val="75000"/>
                            </a:schemeClr>
                          </a:solidFill>
                          <a:effectLst/>
                          <a:latin typeface="Calibri" panose="020F0502020204030204" pitchFamily="34" charset="0"/>
                        </a:rPr>
                        <a:t>Sustainability Leadership for Greener Health and Care Programme</a:t>
                      </a:r>
                    </a:p>
                    <a:p>
                      <a:pPr algn="ctr" fontAlgn="ctr"/>
                      <a:endParaRPr lang="en-GB" sz="1050" b="1" i="0" u="none" strike="noStrike" dirty="0">
                        <a:solidFill>
                          <a:schemeClr val="accent2">
                            <a:lumMod val="75000"/>
                          </a:schemeClr>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212B32"/>
                          </a:solidFill>
                          <a:effectLst/>
                          <a:latin typeface="Calibri" panose="020F0502020204030204" pitchFamily="34" charset="0"/>
                        </a:rPr>
                        <a:t>This programme is designed to develop your leadership abilities, giving you the tools and knowledge to build a greener, more sustainable health system. It will help you foster confidence in yourself and your capacity to lead the health system towards net-zero.</a:t>
                      </a: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You can access the programme </a:t>
                      </a:r>
                      <a:r>
                        <a:rPr lang="en-GB" sz="900" b="1" i="0" u="none" strike="noStrike" dirty="0">
                          <a:solidFill>
                            <a:srgbClr val="212B32"/>
                          </a:solidFill>
                          <a:effectLst/>
                          <a:latin typeface="Calibri" panose="020F0502020204030204" pitchFamily="34" charset="0"/>
                        </a:rPr>
                        <a:t>either online</a:t>
                      </a:r>
                      <a:r>
                        <a:rPr lang="en-GB" sz="900" b="0" i="0" u="none" strike="noStrike" dirty="0">
                          <a:solidFill>
                            <a:srgbClr val="212B32"/>
                          </a:solidFill>
                          <a:effectLst/>
                          <a:latin typeface="Calibri" panose="020F0502020204030204" pitchFamily="34" charset="0"/>
                        </a:rPr>
                        <a:t> only at your own pace </a:t>
                      </a:r>
                      <a:r>
                        <a:rPr lang="en-GB" sz="900" b="1" i="0" u="none" strike="noStrike" dirty="0">
                          <a:solidFill>
                            <a:srgbClr val="212B32"/>
                          </a:solidFill>
                          <a:effectLst/>
                          <a:latin typeface="Calibri" panose="020F0502020204030204" pitchFamily="34" charset="0"/>
                        </a:rPr>
                        <a:t>or</a:t>
                      </a:r>
                      <a:r>
                        <a:rPr lang="en-GB" sz="900" b="0" i="0" u="none" strike="noStrike" dirty="0">
                          <a:solidFill>
                            <a:srgbClr val="212B32"/>
                          </a:solidFill>
                          <a:effectLst/>
                          <a:latin typeface="Calibri" panose="020F0502020204030204" pitchFamily="34" charset="0"/>
                        </a:rPr>
                        <a:t> as a combination of online learning plus</a:t>
                      </a:r>
                      <a:r>
                        <a:rPr lang="en-GB" sz="900" b="1" i="0" u="none" strike="noStrike" dirty="0">
                          <a:solidFill>
                            <a:srgbClr val="212B32"/>
                          </a:solidFill>
                          <a:effectLst/>
                          <a:latin typeface="Calibri" panose="020F0502020204030204" pitchFamily="34" charset="0"/>
                        </a:rPr>
                        <a:t> face-to-face experiential workshops</a:t>
                      </a:r>
                      <a:r>
                        <a:rPr lang="en-GB" sz="900" b="0" i="0" u="none" strike="noStrike" dirty="0">
                          <a:solidFill>
                            <a:srgbClr val="212B32"/>
                          </a:solidFill>
                          <a:effectLst/>
                          <a:latin typeface="Calibri" panose="020F0502020204030204" pitchFamily="34" charset="0"/>
                        </a:rPr>
                        <a:t> over 16 weeks</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563C1"/>
                          </a:solidFill>
                          <a:effectLst/>
                          <a:latin typeface="Calibri" panose="020F0502020204030204" pitchFamily="34" charset="0"/>
                          <a:hlinkClick r:id="rId7"/>
                        </a:rPr>
                        <a:t>Sustainability Leadership for Greener Health and Care Programme   – Leadership Academy</a:t>
                      </a:r>
                      <a:endParaRPr lang="en-GB" sz="900" b="0" i="0" u="sng" strike="noStrike" dirty="0">
                        <a:solidFill>
                          <a:srgbClr val="0563C1"/>
                        </a:solidFill>
                        <a:effectLst/>
                        <a:latin typeface="Calibri" panose="020F0502020204030204" pitchFamily="34" charset="0"/>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224738"/>
                  </a:ext>
                </a:extLst>
              </a:tr>
              <a:tr h="996686">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1050" b="1" i="0" u="none" strike="noStrike" dirty="0">
                          <a:solidFill>
                            <a:schemeClr val="accent2">
                              <a:lumMod val="75000"/>
                            </a:schemeClr>
                          </a:solidFill>
                          <a:effectLst/>
                          <a:latin typeface="Calibri" panose="020F0502020204030204" pitchFamily="34" charset="0"/>
                        </a:rPr>
                        <a:t>Core Managers: Developing Inclusive Workplaces programme</a:t>
                      </a:r>
                    </a:p>
                    <a:p>
                      <a:pPr algn="ctr" fontAlgn="ctr"/>
                      <a:endParaRPr lang="en-GB" sz="1050" b="1" i="0" u="none" strike="noStrike" dirty="0">
                        <a:solidFill>
                          <a:schemeClr val="accent2">
                            <a:lumMod val="75000"/>
                          </a:schemeClr>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212B32"/>
                          </a:solidFill>
                          <a:effectLst/>
                          <a:latin typeface="Calibri" panose="020F0502020204030204" pitchFamily="34" charset="0"/>
                        </a:rPr>
                        <a:t>This programme is designed for health and care managers and supervisors to help them develop core inclusive leadership skills. The programme will support you as you develop essential leadership skills. The programme is comprised of a suite of short courses covering different themes of inclusive workplaces.</a:t>
                      </a:r>
                      <a:br>
                        <a:rPr lang="en-GB" sz="900" b="0" i="0" u="none" strike="noStrike" dirty="0">
                          <a:solidFill>
                            <a:srgbClr val="212B32"/>
                          </a:solidFill>
                          <a:effectLst/>
                          <a:latin typeface="Calibri" panose="020F0502020204030204" pitchFamily="34" charset="0"/>
                        </a:rPr>
                      </a:br>
                      <a:r>
                        <a:rPr lang="en-GB" sz="900" b="1" i="0" u="none" strike="noStrike" dirty="0">
                          <a:solidFill>
                            <a:srgbClr val="212B32"/>
                          </a:solidFill>
                          <a:effectLst/>
                          <a:latin typeface="Calibri" panose="020F0502020204030204" pitchFamily="34" charset="0"/>
                        </a:rPr>
                        <a:t>Course 1</a:t>
                      </a:r>
                      <a:r>
                        <a:rPr lang="en-GB" sz="900" b="0" i="0" u="none" strike="noStrike" dirty="0">
                          <a:solidFill>
                            <a:srgbClr val="212B32"/>
                          </a:solidFill>
                          <a:effectLst/>
                          <a:latin typeface="Calibri" panose="020F0502020204030204" pitchFamily="34" charset="0"/>
                        </a:rPr>
                        <a:t>: Inclusive Leadership in Health and Care  </a:t>
                      </a:r>
                      <a:br>
                        <a:rPr lang="en-GB" sz="900" b="0" i="0" u="none" strike="noStrike" dirty="0">
                          <a:solidFill>
                            <a:srgbClr val="212B32"/>
                          </a:solidFill>
                          <a:effectLst/>
                          <a:latin typeface="Calibri" panose="020F0502020204030204" pitchFamily="34" charset="0"/>
                        </a:rPr>
                      </a:br>
                      <a:r>
                        <a:rPr lang="en-GB" sz="900" b="1" i="0" u="none" strike="noStrike" dirty="0">
                          <a:solidFill>
                            <a:srgbClr val="212B32"/>
                          </a:solidFill>
                          <a:effectLst/>
                          <a:latin typeface="Calibri" panose="020F0502020204030204" pitchFamily="34" charset="0"/>
                        </a:rPr>
                        <a:t>Course 2:</a:t>
                      </a:r>
                      <a:r>
                        <a:rPr lang="en-GB" sz="900" b="0" i="0" u="none" strike="noStrike" dirty="0">
                          <a:solidFill>
                            <a:srgbClr val="212B32"/>
                          </a:solidFill>
                          <a:effectLst/>
                          <a:latin typeface="Calibri" panose="020F0502020204030204" pitchFamily="34" charset="0"/>
                        </a:rPr>
                        <a:t> Creating a Psychological Contract</a:t>
                      </a:r>
                      <a:br>
                        <a:rPr lang="en-GB" sz="900" b="0" i="0" u="none" strike="noStrike" dirty="0">
                          <a:solidFill>
                            <a:srgbClr val="212B32"/>
                          </a:solidFill>
                          <a:effectLst/>
                          <a:latin typeface="Calibri" panose="020F0502020204030204" pitchFamily="34" charset="0"/>
                        </a:rPr>
                      </a:br>
                      <a:r>
                        <a:rPr lang="en-GB" sz="900" b="1" i="0" u="none" strike="noStrike" dirty="0">
                          <a:solidFill>
                            <a:srgbClr val="212B32"/>
                          </a:solidFill>
                          <a:effectLst/>
                          <a:latin typeface="Calibri" panose="020F0502020204030204" pitchFamily="34" charset="0"/>
                        </a:rPr>
                        <a:t>Course 3:</a:t>
                      </a:r>
                      <a:r>
                        <a:rPr lang="en-GB" sz="900" b="0" i="0" u="none" strike="noStrike" dirty="0">
                          <a:solidFill>
                            <a:srgbClr val="212B32"/>
                          </a:solidFill>
                          <a:effectLst/>
                          <a:latin typeface="Calibri" panose="020F0502020204030204" pitchFamily="34" charset="0"/>
                        </a:rPr>
                        <a:t> Noticing and Challenging Microaggressions</a:t>
                      </a:r>
                      <a:br>
                        <a:rPr lang="en-GB" sz="900" b="0" i="0" u="none" strike="noStrike" dirty="0">
                          <a:solidFill>
                            <a:srgbClr val="212B32"/>
                          </a:solidFill>
                          <a:effectLst/>
                          <a:latin typeface="Calibri" panose="020F0502020204030204" pitchFamily="34" charset="0"/>
                        </a:rPr>
                      </a:br>
                      <a:r>
                        <a:rPr lang="en-GB" sz="900" b="1" i="0" u="none" strike="noStrike" dirty="0">
                          <a:solidFill>
                            <a:srgbClr val="212B32"/>
                          </a:solidFill>
                          <a:effectLst/>
                          <a:latin typeface="Calibri" panose="020F0502020204030204" pitchFamily="34" charset="0"/>
                        </a:rPr>
                        <a:t>Course 4:</a:t>
                      </a:r>
                      <a:r>
                        <a:rPr lang="en-GB" sz="900" b="0" i="0" u="none" strike="noStrike" dirty="0">
                          <a:solidFill>
                            <a:srgbClr val="212B32"/>
                          </a:solidFill>
                          <a:effectLst/>
                          <a:latin typeface="Calibri" panose="020F0502020204030204" pitchFamily="34" charset="0"/>
                        </a:rPr>
                        <a:t> Effective Allyship</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563C1"/>
                          </a:solidFill>
                          <a:effectLst/>
                          <a:latin typeface="Calibri" panose="020F0502020204030204" pitchFamily="34" charset="0"/>
                          <a:hlinkClick r:id="rId8"/>
                        </a:rPr>
                        <a:t>Structure – Leadership Academy</a:t>
                      </a:r>
                      <a:endParaRPr lang="en-GB" sz="900" b="0" i="0" u="sng" strike="noStrike" dirty="0">
                        <a:solidFill>
                          <a:srgbClr val="0563C1"/>
                        </a:solidFill>
                        <a:effectLst/>
                        <a:latin typeface="Calibri" panose="020F0502020204030204" pitchFamily="34" charset="0"/>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589414"/>
                  </a:ext>
                </a:extLst>
              </a:tr>
              <a:tr h="712702">
                <a:tc>
                  <a:txBody>
                    <a:bodyPr/>
                    <a:lstStyle/>
                    <a:p>
                      <a:pPr algn="ctr" fontAlgn="ctr"/>
                      <a:r>
                        <a:rPr lang="en-GB" sz="1050" b="1" i="0" u="none" strike="noStrike" dirty="0">
                          <a:solidFill>
                            <a:schemeClr val="accent2">
                              <a:lumMod val="75000"/>
                            </a:schemeClr>
                          </a:solidFill>
                          <a:effectLst/>
                          <a:latin typeface="Calibri" panose="020F0502020204030204" pitchFamily="34" charset="0"/>
                        </a:rPr>
                        <a:t>Leading Anchor Organisations Masterclass 4</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none" strike="noStrike" dirty="0">
                          <a:solidFill>
                            <a:srgbClr val="212B32"/>
                          </a:solidFill>
                          <a:effectLst/>
                          <a:latin typeface="Calibri" panose="020F0502020204030204" pitchFamily="34" charset="0"/>
                        </a:rPr>
                        <a:t>Public land public values – progressive NHS estates strategies.</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563C1"/>
                          </a:solidFill>
                          <a:effectLst/>
                          <a:latin typeface="Calibri" panose="020F0502020204030204" pitchFamily="34" charset="0"/>
                          <a:hlinkClick r:id="rId9"/>
                        </a:rPr>
                        <a:t>Leading Anchor Organisations Masterclass 4: Public land public values – progressive NHS estates strategies? – South East Leadership Academy</a:t>
                      </a:r>
                      <a:endParaRPr lang="en-GB" sz="900" b="0" i="0" u="sng" strike="noStrike" dirty="0">
                        <a:solidFill>
                          <a:srgbClr val="0563C1"/>
                        </a:solidFill>
                        <a:effectLst/>
                        <a:latin typeface="Calibri" panose="020F0502020204030204" pitchFamily="34" charset="0"/>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354632"/>
                  </a:ext>
                </a:extLst>
              </a:tr>
              <a:tr h="682534">
                <a:tc>
                  <a:txBody>
                    <a:bodyPr/>
                    <a:lstStyle/>
                    <a:p>
                      <a:pPr algn="ctr" fontAlgn="ctr"/>
                      <a:r>
                        <a:rPr lang="en-GB" sz="1050" b="1" i="0" u="none" strike="noStrike" dirty="0">
                          <a:solidFill>
                            <a:schemeClr val="accent2">
                              <a:lumMod val="75000"/>
                            </a:schemeClr>
                          </a:solidFill>
                          <a:effectLst/>
                          <a:latin typeface="Calibri" panose="020F0502020204030204" pitchFamily="34" charset="0"/>
                        </a:rPr>
                        <a:t>The Edward Jenner programme</a:t>
                      </a:r>
                      <a:r>
                        <a:rPr lang="en-GB" sz="1050" b="0" i="0" u="none" strike="noStrike" dirty="0">
                          <a:solidFill>
                            <a:schemeClr val="accent2">
                              <a:lumMod val="75000"/>
                            </a:schemeClr>
                          </a:solidFill>
                          <a:effectLst/>
                          <a:latin typeface="Calibri" panose="020F0502020204030204" pitchFamily="34" charset="0"/>
                        </a:rPr>
                        <a:t> </a:t>
                      </a:r>
                      <a:endParaRPr lang="en-GB" sz="1050" b="1" i="0" u="none" strike="noStrike" dirty="0">
                        <a:solidFill>
                          <a:schemeClr val="accent2">
                            <a:lumMod val="75000"/>
                          </a:schemeClr>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none" strike="noStrike" dirty="0">
                          <a:solidFill>
                            <a:srgbClr val="212B32"/>
                          </a:solidFill>
                          <a:effectLst/>
                          <a:latin typeface="Calibri" panose="020F0502020204030204" pitchFamily="34" charset="0"/>
                        </a:rPr>
                        <a:t>is your first port of call if you’re looking to build a strong foundation of leadership skills that can help enhance your confidence and competence in your role. The programme has been designed to offer flexibility as a suite of online short courses. The programme will support you as you develop essential leadership skills. </a:t>
                      </a:r>
                    </a:p>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none" strike="noStrike" dirty="0">
                          <a:solidFill>
                            <a:srgbClr val="212B32"/>
                          </a:solidFill>
                          <a:effectLst/>
                          <a:latin typeface="Calibri" panose="020F0502020204030204" pitchFamily="34" charset="0"/>
                        </a:rPr>
                        <a:t>The programme is a suite of short courses.</a:t>
                      </a: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563C1"/>
                          </a:solidFill>
                          <a:effectLst/>
                          <a:latin typeface="Calibri" panose="020F0502020204030204" pitchFamily="34" charset="0"/>
                          <a:hlinkClick r:id="rId10"/>
                        </a:rPr>
                        <a:t>Edward Jenner programme – Leadership Academy</a:t>
                      </a:r>
                      <a:endParaRPr lang="en-GB" sz="900" b="0" i="0" u="sng" strike="noStrike" dirty="0">
                        <a:solidFill>
                          <a:srgbClr val="0563C1"/>
                        </a:solidFill>
                        <a:effectLst/>
                        <a:latin typeface="Calibri" panose="020F0502020204030204" pitchFamily="34" charset="0"/>
                      </a:endParaRPr>
                    </a:p>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248156"/>
                  </a:ext>
                </a:extLst>
              </a:tr>
            </a:tbl>
          </a:graphicData>
        </a:graphic>
      </p:graphicFrame>
      <p:pic>
        <p:nvPicPr>
          <p:cNvPr id="2" name="Graphic 1" descr="Boardroom with solid fill">
            <a:extLst>
              <a:ext uri="{FF2B5EF4-FFF2-40B4-BE49-F238E27FC236}">
                <a16:creationId xmlns:a16="http://schemas.microsoft.com/office/drawing/2014/main" id="{680A2680-995E-CBE9-F78F-0BD438AB8F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57902" y="1321373"/>
            <a:ext cx="568344" cy="568344"/>
          </a:xfrm>
          <a:prstGeom prst="rect">
            <a:avLst/>
          </a:prstGeom>
        </p:spPr>
      </p:pic>
      <p:pic>
        <p:nvPicPr>
          <p:cNvPr id="5" name="Graphic 4" descr="Elevator with solid fill">
            <a:extLst>
              <a:ext uri="{FF2B5EF4-FFF2-40B4-BE49-F238E27FC236}">
                <a16:creationId xmlns:a16="http://schemas.microsoft.com/office/drawing/2014/main" id="{55C56F43-EAD9-AE66-28FB-45C91568FC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57902" y="2113835"/>
            <a:ext cx="568344" cy="568344"/>
          </a:xfrm>
          <a:prstGeom prst="rect">
            <a:avLst/>
          </a:prstGeom>
        </p:spPr>
      </p:pic>
      <p:pic>
        <p:nvPicPr>
          <p:cNvPr id="6" name="Graphic 5" descr="Face with mask with solid fill">
            <a:extLst>
              <a:ext uri="{FF2B5EF4-FFF2-40B4-BE49-F238E27FC236}">
                <a16:creationId xmlns:a16="http://schemas.microsoft.com/office/drawing/2014/main" id="{9A093512-88FB-ABDB-B9B5-27CDA891A99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70433" y="2961991"/>
            <a:ext cx="555813" cy="487177"/>
          </a:xfrm>
          <a:prstGeom prst="rect">
            <a:avLst/>
          </a:prstGeom>
        </p:spPr>
      </p:pic>
      <p:pic>
        <p:nvPicPr>
          <p:cNvPr id="7" name="Graphic 6" descr="Sustainability with solid fill">
            <a:extLst>
              <a:ext uri="{FF2B5EF4-FFF2-40B4-BE49-F238E27FC236}">
                <a16:creationId xmlns:a16="http://schemas.microsoft.com/office/drawing/2014/main" id="{64A171BA-030E-E1A1-1BC0-400AD14D172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34960" y="3555321"/>
            <a:ext cx="487177" cy="487177"/>
          </a:xfrm>
          <a:prstGeom prst="rect">
            <a:avLst/>
          </a:prstGeom>
        </p:spPr>
      </p:pic>
      <p:pic>
        <p:nvPicPr>
          <p:cNvPr id="8" name="Graphic 7" descr="Group of people outline">
            <a:extLst>
              <a:ext uri="{FF2B5EF4-FFF2-40B4-BE49-F238E27FC236}">
                <a16:creationId xmlns:a16="http://schemas.microsoft.com/office/drawing/2014/main" id="{5F19C971-A343-C378-E549-B810DD7D872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05370" y="4383009"/>
            <a:ext cx="550890" cy="550890"/>
          </a:xfrm>
          <a:prstGeom prst="rect">
            <a:avLst/>
          </a:prstGeom>
        </p:spPr>
      </p:pic>
      <p:pic>
        <p:nvPicPr>
          <p:cNvPr id="10" name="Graphic 9" descr="Schoolhouse with solid fill">
            <a:extLst>
              <a:ext uri="{FF2B5EF4-FFF2-40B4-BE49-F238E27FC236}">
                <a16:creationId xmlns:a16="http://schemas.microsoft.com/office/drawing/2014/main" id="{AC8268C1-D968-933F-170C-A498DC81925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497956" y="5127745"/>
            <a:ext cx="609389" cy="609389"/>
          </a:xfrm>
          <a:prstGeom prst="rect">
            <a:avLst/>
          </a:prstGeom>
        </p:spPr>
      </p:pic>
      <p:pic>
        <p:nvPicPr>
          <p:cNvPr id="11" name="Graphic 10" descr="Idea with solid fill">
            <a:extLst>
              <a:ext uri="{FF2B5EF4-FFF2-40B4-BE49-F238E27FC236}">
                <a16:creationId xmlns:a16="http://schemas.microsoft.com/office/drawing/2014/main" id="{6E6AA158-DECF-B203-B599-DB7D6F61145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598486" y="5949440"/>
            <a:ext cx="487024" cy="487024"/>
          </a:xfrm>
          <a:prstGeom prst="rect">
            <a:avLst/>
          </a:prstGeom>
        </p:spPr>
      </p:pic>
    </p:spTree>
    <p:extLst>
      <p:ext uri="{BB962C8B-B14F-4D97-AF65-F5344CB8AC3E}">
        <p14:creationId xmlns:p14="http://schemas.microsoft.com/office/powerpoint/2010/main" val="290933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6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3D0AC65-9380-C81A-B9CB-C765B7812BA2}"/>
              </a:ext>
            </a:extLst>
          </p:cNvPr>
          <p:cNvSpPr txBox="1">
            <a:spLocks/>
          </p:cNvSpPr>
          <p:nvPr/>
        </p:nvSpPr>
        <p:spPr>
          <a:xfrm>
            <a:off x="101602" y="81228"/>
            <a:ext cx="10993457" cy="550890"/>
          </a:xfrm>
          <a:prstGeom prst="rect">
            <a:avLst/>
          </a:prstGeom>
        </p:spPr>
        <p:txBody>
          <a:bodyPr vert="horz" lIns="91440" tIns="45720" rIns="91440" bIns="45720" rtlCol="0" anchor="ctr">
            <a:normAutofit/>
          </a:bodyPr>
          <a:lstStyle>
            <a:lvl1pPr algn="l" defTabSz="914103"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b="1" dirty="0">
                <a:solidFill>
                  <a:schemeClr val="accent4">
                    <a:lumMod val="75000"/>
                  </a:schemeClr>
                </a:solidFill>
                <a:latin typeface="Arial"/>
                <a:cs typeface="Arial"/>
              </a:rPr>
              <a:t>Regional and National </a:t>
            </a:r>
            <a:r>
              <a:rPr lang="en-GB" sz="2800" b="1" dirty="0">
                <a:solidFill>
                  <a:srgbClr val="0070C0"/>
                </a:solidFill>
                <a:latin typeface="Arial"/>
                <a:cs typeface="Arial"/>
              </a:rPr>
              <a:t>Menu of Support</a:t>
            </a:r>
            <a:endParaRPr lang="en-GB" sz="2800" b="1" dirty="0">
              <a:solidFill>
                <a:srgbClr val="00B050"/>
              </a:solidFill>
              <a:latin typeface="Arial"/>
              <a:cs typeface="Arial"/>
            </a:endParaRPr>
          </a:p>
        </p:txBody>
      </p:sp>
      <p:graphicFrame>
        <p:nvGraphicFramePr>
          <p:cNvPr id="4" name="Table 3">
            <a:extLst>
              <a:ext uri="{FF2B5EF4-FFF2-40B4-BE49-F238E27FC236}">
                <a16:creationId xmlns:a16="http://schemas.microsoft.com/office/drawing/2014/main" id="{1E1B3102-396C-89D7-9BF8-D6345A8CB477}"/>
              </a:ext>
            </a:extLst>
          </p:cNvPr>
          <p:cNvGraphicFramePr>
            <a:graphicFrameLocks noGrp="1"/>
          </p:cNvGraphicFramePr>
          <p:nvPr>
            <p:extLst>
              <p:ext uri="{D42A27DB-BD31-4B8C-83A1-F6EECF244321}">
                <p14:modId xmlns:p14="http://schemas.microsoft.com/office/powerpoint/2010/main" val="773810131"/>
              </p:ext>
            </p:extLst>
          </p:nvPr>
        </p:nvGraphicFramePr>
        <p:xfrm>
          <a:off x="101602" y="632118"/>
          <a:ext cx="10655166" cy="4742812"/>
        </p:xfrm>
        <a:graphic>
          <a:graphicData uri="http://schemas.openxmlformats.org/drawingml/2006/table">
            <a:tbl>
              <a:tblPr/>
              <a:tblGrid>
                <a:gridCol w="2448210">
                  <a:extLst>
                    <a:ext uri="{9D8B030D-6E8A-4147-A177-3AD203B41FA5}">
                      <a16:colId xmlns:a16="http://schemas.microsoft.com/office/drawing/2014/main" val="3493071307"/>
                    </a:ext>
                  </a:extLst>
                </a:gridCol>
                <a:gridCol w="901972">
                  <a:extLst>
                    <a:ext uri="{9D8B030D-6E8A-4147-A177-3AD203B41FA5}">
                      <a16:colId xmlns:a16="http://schemas.microsoft.com/office/drawing/2014/main" val="205403999"/>
                    </a:ext>
                  </a:extLst>
                </a:gridCol>
                <a:gridCol w="4566060">
                  <a:extLst>
                    <a:ext uri="{9D8B030D-6E8A-4147-A177-3AD203B41FA5}">
                      <a16:colId xmlns:a16="http://schemas.microsoft.com/office/drawing/2014/main" val="60543373"/>
                    </a:ext>
                  </a:extLst>
                </a:gridCol>
                <a:gridCol w="1024781">
                  <a:extLst>
                    <a:ext uri="{9D8B030D-6E8A-4147-A177-3AD203B41FA5}">
                      <a16:colId xmlns:a16="http://schemas.microsoft.com/office/drawing/2014/main" val="3296401490"/>
                    </a:ext>
                  </a:extLst>
                </a:gridCol>
                <a:gridCol w="1714143">
                  <a:extLst>
                    <a:ext uri="{9D8B030D-6E8A-4147-A177-3AD203B41FA5}">
                      <a16:colId xmlns:a16="http://schemas.microsoft.com/office/drawing/2014/main" val="1737379281"/>
                    </a:ext>
                  </a:extLst>
                </a:gridCol>
              </a:tblGrid>
              <a:tr h="138880">
                <a:tc>
                  <a:txBody>
                    <a:bodyPr/>
                    <a:lstStyle/>
                    <a:p>
                      <a:pPr algn="ctr" fontAlgn="ctr"/>
                      <a:r>
                        <a:rPr lang="en-GB" sz="900" b="1" i="0" u="none" strike="noStrike" dirty="0">
                          <a:solidFill>
                            <a:srgbClr val="FFFFFF"/>
                          </a:solidFill>
                          <a:effectLst/>
                          <a:latin typeface="Calibri" panose="020F0502020204030204" pitchFamily="34" charset="0"/>
                        </a:rPr>
                        <a:t>Topic</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Key</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Description</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Contact</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1" i="0" u="none" strike="noStrike" dirty="0">
                          <a:solidFill>
                            <a:srgbClr val="FFFFFF"/>
                          </a:solidFill>
                          <a:effectLst/>
                          <a:latin typeface="Calibri" panose="020F0502020204030204" pitchFamily="34" charset="0"/>
                        </a:rPr>
                        <a:t>Registration link</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691228060"/>
                  </a:ext>
                </a:extLst>
              </a:tr>
              <a:tr h="151874">
                <a:tc>
                  <a:txBody>
                    <a:bodyPr/>
                    <a:lstStyle/>
                    <a:p>
                      <a:pPr algn="l" fontAlgn="ctr"/>
                      <a:endParaRPr lang="en-GB" sz="900" b="0"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900" b="0"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903760"/>
                  </a:ext>
                </a:extLst>
              </a:tr>
              <a:tr h="680266">
                <a:tc>
                  <a:txBody>
                    <a:bodyPr/>
                    <a:lstStyle/>
                    <a:p>
                      <a:pPr algn="ctr" fontAlgn="ctr"/>
                      <a:r>
                        <a:rPr lang="en-GB" sz="1050" b="1" i="0" u="none" strike="noStrike" dirty="0">
                          <a:solidFill>
                            <a:schemeClr val="accent4">
                              <a:lumMod val="75000"/>
                            </a:schemeClr>
                          </a:solidFill>
                          <a:effectLst/>
                          <a:latin typeface="Calibri" panose="020F0502020204030204" pitchFamily="34" charset="0"/>
                        </a:rPr>
                        <a:t>Patient Experience Workshop</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We are running a webinar, to provide participants with:</a:t>
                      </a:r>
                      <a:br>
                        <a:rPr lang="en-GB" sz="900" b="1"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1.</a:t>
                      </a:r>
                      <a:r>
                        <a:rPr lang="en-GB" sz="900" b="1" i="0" u="none" strike="noStrike" dirty="0">
                          <a:solidFill>
                            <a:srgbClr val="000000"/>
                          </a:solidFill>
                          <a:effectLst/>
                          <a:latin typeface="Calibri" panose="020F0502020204030204" pitchFamily="34" charset="0"/>
                        </a:rPr>
                        <a:t> </a:t>
                      </a:r>
                      <a:r>
                        <a:rPr lang="en-GB" sz="900" b="0" i="0" u="none" strike="noStrike" dirty="0">
                          <a:solidFill>
                            <a:srgbClr val="000000"/>
                          </a:solidFill>
                          <a:effectLst/>
                          <a:latin typeface="Calibri" panose="020F0502020204030204" pitchFamily="34" charset="0"/>
                        </a:rPr>
                        <a:t>What is the task at hand when trying to demonstrate an improved patient experience in relation to PCARP expectations?</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2. An overview of patient experience measures and how they can be used to underpin general practice access improvement.</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3. A case study explanation of how to use QI tools in practice (using the Model for Improvement and PDSA cycles specifically).</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4. Guidance for how they can devise clear, measurable aims to drive improvement within their patient experience improvement through an interactive discussion.</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5. The role of GPAD to demonstrate patient choice and experience. </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6. Sharing practice, what has worked, what are the blockers.</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7. Communication to patients, clear signposting to regional and national support.</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8. Next Steps</a:t>
                      </a:r>
                    </a:p>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alibri" panose="020F0502020204030204" pitchFamily="34" charset="0"/>
                        </a:rPr>
                        <a:t>15th November 2023</a:t>
                      </a:r>
                    </a:p>
                  </a:txBody>
                  <a:tcPr marL="4413" marR="4413" marT="44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103" rtl="0" eaLnBrk="1" fontAlgn="ctr" latinLnBrk="0" hangingPunct="1">
                        <a:lnSpc>
                          <a:spcPct val="100000"/>
                        </a:lnSpc>
                        <a:spcBef>
                          <a:spcPts val="0"/>
                        </a:spcBef>
                        <a:spcAft>
                          <a:spcPts val="0"/>
                        </a:spcAft>
                        <a:buClrTx/>
                        <a:buSzTx/>
                        <a:buFontTx/>
                        <a:buNone/>
                        <a:tabLst/>
                        <a:defRPr/>
                      </a:pPr>
                      <a:r>
                        <a:rPr lang="en-GB" sz="900" b="0" i="0" u="sng" strike="noStrike" dirty="0">
                          <a:solidFill>
                            <a:srgbClr val="0563C1"/>
                          </a:solidFill>
                          <a:effectLst/>
                          <a:latin typeface="Calibri" panose="020F0502020204030204" pitchFamily="34" charset="0"/>
                          <a:hlinkClick r:id="rId4"/>
                        </a:rPr>
                        <a:t>Click here to join the meeting </a:t>
                      </a:r>
                      <a:br>
                        <a:rPr lang="en-GB" sz="900" b="0" i="0" u="sng" strike="noStrike" dirty="0">
                          <a:solidFill>
                            <a:srgbClr val="0563C1"/>
                          </a:solidFill>
                          <a:effectLst/>
                          <a:latin typeface="Calibri" panose="020F0502020204030204" pitchFamily="34" charset="0"/>
                          <a:hlinkClick r:id="rId4"/>
                        </a:rPr>
                      </a:br>
                      <a:br>
                        <a:rPr lang="en-GB" sz="900" b="0" i="0" u="sng" strike="noStrike" dirty="0">
                          <a:solidFill>
                            <a:srgbClr val="0563C1"/>
                          </a:solidFill>
                          <a:effectLst/>
                          <a:latin typeface="Calibri" panose="020F0502020204030204" pitchFamily="34" charset="0"/>
                          <a:hlinkClick r:id="rId4"/>
                        </a:rPr>
                      </a:br>
                      <a:r>
                        <a:rPr lang="en-GB" sz="900" b="0" i="0" u="none" strike="noStrike" dirty="0">
                          <a:solidFill>
                            <a:srgbClr val="0563C1"/>
                          </a:solidFill>
                          <a:effectLst/>
                          <a:latin typeface="Calibri" panose="020F0502020204030204" pitchFamily="34" charset="0"/>
                          <a:hlinkClick r:id="rId4"/>
                        </a:rPr>
                        <a:t>Or email england.seprimarycaretransformationteam@nhs.net to receive the diary invite.</a:t>
                      </a:r>
                      <a:endParaRPr lang="en-GB" sz="900" b="0" i="0" u="sng" strike="noStrike" dirty="0">
                        <a:solidFill>
                          <a:srgbClr val="0563C1"/>
                        </a:solidFill>
                        <a:effectLst/>
                        <a:latin typeface="Calibri" panose="020F0502020204030204" pitchFamily="34" charset="0"/>
                      </a:endParaRPr>
                    </a:p>
                    <a:p>
                      <a:pPr algn="ctr" fontAlgn="ctr"/>
                      <a:endParaRPr lang="en-GB" sz="900" b="1"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alpha val="60000"/>
                      </a:schemeClr>
                    </a:solidFill>
                  </a:tcPr>
                </a:tc>
                <a:extLst>
                  <a:ext uri="{0D108BD9-81ED-4DB2-BD59-A6C34878D82A}">
                    <a16:rowId xmlns:a16="http://schemas.microsoft.com/office/drawing/2014/main" val="3776831216"/>
                  </a:ext>
                </a:extLst>
              </a:tr>
              <a:tr h="55979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1" i="0" u="none" strike="noStrike" dirty="0">
                          <a:solidFill>
                            <a:schemeClr val="accent4">
                              <a:lumMod val="75000"/>
                            </a:schemeClr>
                          </a:solidFill>
                          <a:effectLst/>
                          <a:latin typeface="Calibri" panose="020F0502020204030204" pitchFamily="34" charset="0"/>
                        </a:rPr>
                        <a:t>Clinical Safety Officer </a:t>
                      </a:r>
                      <a:r>
                        <a:rPr lang="en-GB" sz="900" b="1" i="0" u="none" strike="noStrike" dirty="0">
                          <a:solidFill>
                            <a:schemeClr val="accent4">
                              <a:lumMod val="75000"/>
                            </a:schemeClr>
                          </a:solidFill>
                          <a:effectLst/>
                          <a:latin typeface="Calibri" panose="020F0502020204030204" pitchFamily="34" charset="0"/>
                        </a:rPr>
                        <a:t>Training : </a:t>
                      </a:r>
                      <a:r>
                        <a:rPr lang="en-GB" sz="900" b="0" i="0" u="none" strike="noStrike" dirty="0">
                          <a:solidFill>
                            <a:schemeClr val="accent4">
                              <a:lumMod val="75000"/>
                            </a:schemeClr>
                          </a:solidFill>
                          <a:effectLst/>
                          <a:latin typeface="Calibri" panose="020F0502020204030204" pitchFamily="34" charset="0"/>
                        </a:rPr>
                        <a:t>Digital Clinical Safety – Essentials</a:t>
                      </a:r>
                    </a:p>
                  </a:txBody>
                  <a:tcPr marL="3137" marR="3137" marT="3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e-learning</a:t>
                      </a:r>
                    </a:p>
                  </a:txBody>
                  <a:tcPr marL="3137" marR="3137" marT="3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5"/>
                        </a:rPr>
                        <a:t>https://digital.nhs.uk/services/clinical-safety/clinical-risk-management-training#essentials-training </a:t>
                      </a:r>
                      <a:endParaRPr lang="en-GB" sz="900" b="0" i="0" u="sng" strike="noStrike" dirty="0">
                        <a:solidFill>
                          <a:srgbClr val="0563C1"/>
                        </a:solidFill>
                        <a:effectLst/>
                        <a:latin typeface="Calibri" panose="020F0502020204030204" pitchFamily="34" charset="0"/>
                      </a:endParaRPr>
                    </a:p>
                  </a:txBody>
                  <a:tcPr marL="3137" marR="3137" marT="3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674362"/>
                  </a:ext>
                </a:extLst>
              </a:tr>
              <a:tr h="34432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1" i="0" u="none" strike="noStrike" dirty="0">
                          <a:solidFill>
                            <a:schemeClr val="accent4">
                              <a:lumMod val="75000"/>
                            </a:schemeClr>
                          </a:solidFill>
                          <a:effectLst/>
                          <a:latin typeface="Calibri" panose="020F0502020204030204" pitchFamily="34" charset="0"/>
                        </a:rPr>
                        <a:t>Clinical Safety Officer </a:t>
                      </a:r>
                      <a:r>
                        <a:rPr lang="en-GB" sz="900" b="1" i="0" u="none" strike="noStrike" dirty="0">
                          <a:solidFill>
                            <a:schemeClr val="accent4">
                              <a:lumMod val="75000"/>
                            </a:schemeClr>
                          </a:solidFill>
                          <a:effectLst/>
                          <a:latin typeface="Calibri" panose="020F0502020204030204" pitchFamily="34" charset="0"/>
                        </a:rPr>
                        <a:t>Training : </a:t>
                      </a:r>
                      <a:r>
                        <a:rPr lang="en-GB" sz="900" b="0" i="0" u="none" strike="noStrike" dirty="0">
                          <a:solidFill>
                            <a:schemeClr val="accent4">
                              <a:lumMod val="75000"/>
                            </a:schemeClr>
                          </a:solidFill>
                          <a:effectLst/>
                          <a:latin typeface="Calibri" panose="020F0502020204030204" pitchFamily="34" charset="0"/>
                        </a:rPr>
                        <a:t>Digital Clinical Safety – Intermediate</a:t>
                      </a:r>
                    </a:p>
                  </a:txBody>
                  <a:tcPr marL="3137" marR="3137" marT="3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e-learning</a:t>
                      </a:r>
                    </a:p>
                  </a:txBody>
                  <a:tcPr marL="3137" marR="3137" marT="3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rPr>
                        <a:t>https://digital.nhs.uk/services/clinical-safety/clinical-risk-management-training#intermediate-training</a:t>
                      </a:r>
                    </a:p>
                  </a:txBody>
                  <a:tcPr marL="3137" marR="3137" marT="3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043345"/>
                  </a:ext>
                </a:extLst>
              </a:tr>
              <a:tr h="434233">
                <a:tc>
                  <a:txBody>
                    <a:bodyPr/>
                    <a:lstStyle/>
                    <a:p>
                      <a:pPr algn="ctr" fontAlgn="ctr"/>
                      <a:r>
                        <a:rPr lang="en-GB" sz="900" b="1" i="0" u="none" strike="noStrike" dirty="0">
                          <a:solidFill>
                            <a:schemeClr val="accent4">
                              <a:lumMod val="75000"/>
                            </a:schemeClr>
                          </a:solidFill>
                          <a:effectLst/>
                          <a:latin typeface="Calibri" panose="020F0502020204030204" pitchFamily="34" charset="0"/>
                        </a:rPr>
                        <a:t>SHAPE (Strategic Health Asset Planning and Evaluation)</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05 December 2023</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6"/>
                        </a:rPr>
                        <a:t>Toolbox Training - SHAPE Tickets, Tue 5 Dec 2023 at 11:00 | Eventbrite</a:t>
                      </a: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074368"/>
                  </a:ext>
                </a:extLst>
              </a:tr>
              <a:tr h="559796">
                <a:tc>
                  <a:txBody>
                    <a:bodyPr/>
                    <a:lstStyle/>
                    <a:p>
                      <a:pPr algn="ctr" fontAlgn="ctr"/>
                      <a:r>
                        <a:rPr lang="en-GB" sz="900" b="1" i="0" u="none" strike="noStrike" dirty="0">
                          <a:solidFill>
                            <a:schemeClr val="accent4">
                              <a:lumMod val="75000"/>
                            </a:schemeClr>
                          </a:solidFill>
                          <a:effectLst/>
                          <a:latin typeface="Calibri" panose="020F0502020204030204" pitchFamily="34" charset="0"/>
                        </a:rPr>
                        <a:t>OHID Inequalities Tools</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17th January 2024</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7"/>
                        </a:rPr>
                        <a:t>Toolbox Training - OHID Inequalities Tools Tickets, Wed 17 Jan 2024 at 10:30 | Eventbrite</a:t>
                      </a: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224738"/>
                  </a:ext>
                </a:extLst>
              </a:tr>
              <a:tr h="559796">
                <a:tc>
                  <a:txBody>
                    <a:bodyPr/>
                    <a:lstStyle/>
                    <a:p>
                      <a:pPr algn="ctr" fontAlgn="ctr"/>
                      <a:r>
                        <a:rPr lang="en-GB" sz="900" b="1" i="0" u="none" strike="noStrike" dirty="0">
                          <a:solidFill>
                            <a:schemeClr val="accent4">
                              <a:lumMod val="75000"/>
                            </a:schemeClr>
                          </a:solidFill>
                          <a:effectLst/>
                          <a:latin typeface="Calibri" panose="020F0502020204030204" pitchFamily="34" charset="0"/>
                        </a:rPr>
                        <a:t>Using PHI tools in practice</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1" i="0" u="none" strike="noStrike" dirty="0">
                        <a:solidFill>
                          <a:srgbClr val="000000"/>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8th February 2024</a:t>
                      </a: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8"/>
                        </a:rPr>
                        <a:t>Toolbox Training - Using PHI tools in practice Tickets, Thu 8 Feb 2024 at 10:30 | Eventbrite</a:t>
                      </a:r>
                      <a:endParaRPr lang="en-GB" sz="900" b="0" i="0" u="sng" strike="noStrike" dirty="0">
                        <a:solidFill>
                          <a:srgbClr val="0563C1"/>
                        </a:solidFill>
                        <a:effectLst/>
                        <a:latin typeface="Calibri" panose="020F0502020204030204" pitchFamily="34" charset="0"/>
                      </a:endParaRPr>
                    </a:p>
                  </a:txBody>
                  <a:tcPr marL="2650" marR="2650" marT="2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589414"/>
                  </a:ext>
                </a:extLst>
              </a:tr>
            </a:tbl>
          </a:graphicData>
        </a:graphic>
      </p:graphicFrame>
      <p:pic>
        <p:nvPicPr>
          <p:cNvPr id="2" name="Graphic 1" descr="Care with solid fill">
            <a:extLst>
              <a:ext uri="{FF2B5EF4-FFF2-40B4-BE49-F238E27FC236}">
                <a16:creationId xmlns:a16="http://schemas.microsoft.com/office/drawing/2014/main" id="{F7E2DC32-3643-9936-638C-E3B74919AB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74710" y="1551098"/>
            <a:ext cx="597897" cy="597897"/>
          </a:xfrm>
          <a:prstGeom prst="rect">
            <a:avLst/>
          </a:prstGeom>
        </p:spPr>
      </p:pic>
      <p:pic>
        <p:nvPicPr>
          <p:cNvPr id="3" name="Graphic 2" descr="Treasure Map with solid fill">
            <a:extLst>
              <a:ext uri="{FF2B5EF4-FFF2-40B4-BE49-F238E27FC236}">
                <a16:creationId xmlns:a16="http://schemas.microsoft.com/office/drawing/2014/main" id="{D7B967CA-B5A3-EC22-A92A-538E2584EE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86568" y="3741298"/>
            <a:ext cx="574179" cy="574179"/>
          </a:xfrm>
          <a:prstGeom prst="rect">
            <a:avLst/>
          </a:prstGeom>
        </p:spPr>
      </p:pic>
      <p:pic>
        <p:nvPicPr>
          <p:cNvPr id="5" name="Graphic 4" descr="Doctor male with solid fill">
            <a:extLst>
              <a:ext uri="{FF2B5EF4-FFF2-40B4-BE49-F238E27FC236}">
                <a16:creationId xmlns:a16="http://schemas.microsoft.com/office/drawing/2014/main" id="{A7B843FA-0C90-F226-0D12-98035AF717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24353" y="2835534"/>
            <a:ext cx="548254" cy="548254"/>
          </a:xfrm>
          <a:prstGeom prst="rect">
            <a:avLst/>
          </a:prstGeom>
        </p:spPr>
      </p:pic>
      <p:pic>
        <p:nvPicPr>
          <p:cNvPr id="6" name="Graphic 5" descr="Doctor female with solid fill">
            <a:extLst>
              <a:ext uri="{FF2B5EF4-FFF2-40B4-BE49-F238E27FC236}">
                <a16:creationId xmlns:a16="http://schemas.microsoft.com/office/drawing/2014/main" id="{8993CD8E-1DA2-DFB6-8120-D95710273B6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724353" y="3288416"/>
            <a:ext cx="548254" cy="548254"/>
          </a:xfrm>
          <a:prstGeom prst="rect">
            <a:avLst/>
          </a:prstGeom>
        </p:spPr>
      </p:pic>
      <p:pic>
        <p:nvPicPr>
          <p:cNvPr id="7" name="Graphic 6" descr="Race Flag with solid fill">
            <a:extLst>
              <a:ext uri="{FF2B5EF4-FFF2-40B4-BE49-F238E27FC236}">
                <a16:creationId xmlns:a16="http://schemas.microsoft.com/office/drawing/2014/main" id="{69E6D69C-58F7-2B83-3AFE-690975FE5FC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672106" y="4256562"/>
            <a:ext cx="588641" cy="588641"/>
          </a:xfrm>
          <a:prstGeom prst="rect">
            <a:avLst/>
          </a:prstGeom>
        </p:spPr>
      </p:pic>
      <p:pic>
        <p:nvPicPr>
          <p:cNvPr id="8" name="Graphic 7" descr="Internet Of Things with solid fill">
            <a:extLst>
              <a:ext uri="{FF2B5EF4-FFF2-40B4-BE49-F238E27FC236}">
                <a16:creationId xmlns:a16="http://schemas.microsoft.com/office/drawing/2014/main" id="{3ED7FA61-9104-0C25-43D5-6D612A190F2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53989" y="4856312"/>
            <a:ext cx="518618" cy="518618"/>
          </a:xfrm>
          <a:prstGeom prst="rect">
            <a:avLst/>
          </a:prstGeom>
        </p:spPr>
      </p:pic>
    </p:spTree>
    <p:extLst>
      <p:ext uri="{BB962C8B-B14F-4D97-AF65-F5344CB8AC3E}">
        <p14:creationId xmlns:p14="http://schemas.microsoft.com/office/powerpoint/2010/main" val="153414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18811F-13E8-4E16-94CC-6507D01CD748}"/>
              </a:ext>
            </a:extLst>
          </p:cNvPr>
          <p:cNvSpPr/>
          <p:nvPr/>
        </p:nvSpPr>
        <p:spPr>
          <a:xfrm>
            <a:off x="10757137" y="145338"/>
            <a:ext cx="1193362" cy="108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ED1C8348-F061-2359-726D-A9CACABB687A}"/>
              </a:ext>
            </a:extLst>
          </p:cNvPr>
          <p:cNvSpPr>
            <a:spLocks noGrp="1"/>
          </p:cNvSpPr>
          <p:nvPr>
            <p:ph type="title"/>
          </p:nvPr>
        </p:nvSpPr>
        <p:spPr>
          <a:xfrm>
            <a:off x="101602" y="81228"/>
            <a:ext cx="10993457" cy="550890"/>
          </a:xfrm>
        </p:spPr>
        <p:txBody>
          <a:bodyPr>
            <a:normAutofit/>
          </a:bodyPr>
          <a:lstStyle/>
          <a:p>
            <a:r>
              <a:rPr lang="en-GB" sz="2800" b="1" dirty="0">
                <a:solidFill>
                  <a:schemeClr val="tx1">
                    <a:lumMod val="50000"/>
                    <a:lumOff val="50000"/>
                  </a:schemeClr>
                </a:solidFill>
                <a:latin typeface="Arial"/>
                <a:cs typeface="Arial"/>
              </a:rPr>
              <a:t>Comms</a:t>
            </a:r>
            <a:r>
              <a:rPr lang="en-GB" sz="2800" b="1" dirty="0">
                <a:solidFill>
                  <a:srgbClr val="0070C0"/>
                </a:solidFill>
                <a:latin typeface="Arial"/>
                <a:cs typeface="Arial"/>
              </a:rPr>
              <a:t> Menu of Support</a:t>
            </a:r>
            <a:endParaRPr lang="en-GB" sz="2800" b="1" dirty="0">
              <a:solidFill>
                <a:srgbClr val="00B050"/>
              </a:solidFill>
              <a:latin typeface="Arial"/>
              <a:cs typeface="Arial"/>
            </a:endParaRPr>
          </a:p>
        </p:txBody>
      </p:sp>
      <p:graphicFrame>
        <p:nvGraphicFramePr>
          <p:cNvPr id="3" name="Table 2">
            <a:extLst>
              <a:ext uri="{FF2B5EF4-FFF2-40B4-BE49-F238E27FC236}">
                <a16:creationId xmlns:a16="http://schemas.microsoft.com/office/drawing/2014/main" id="{CB1F3764-146B-AB0A-5EB2-251EBC750365}"/>
              </a:ext>
            </a:extLst>
          </p:cNvPr>
          <p:cNvGraphicFramePr>
            <a:graphicFrameLocks noGrp="1"/>
          </p:cNvGraphicFramePr>
          <p:nvPr>
            <p:extLst>
              <p:ext uri="{D42A27DB-BD31-4B8C-83A1-F6EECF244321}">
                <p14:modId xmlns:p14="http://schemas.microsoft.com/office/powerpoint/2010/main" val="719585834"/>
              </p:ext>
            </p:extLst>
          </p:nvPr>
        </p:nvGraphicFramePr>
        <p:xfrm>
          <a:off x="263468" y="1022682"/>
          <a:ext cx="10671689" cy="2081211"/>
        </p:xfrm>
        <a:graphic>
          <a:graphicData uri="http://schemas.openxmlformats.org/drawingml/2006/table">
            <a:tbl>
              <a:tblPr/>
              <a:tblGrid>
                <a:gridCol w="5193932">
                  <a:extLst>
                    <a:ext uri="{9D8B030D-6E8A-4147-A177-3AD203B41FA5}">
                      <a16:colId xmlns:a16="http://schemas.microsoft.com/office/drawing/2014/main" val="2648675757"/>
                    </a:ext>
                  </a:extLst>
                </a:gridCol>
                <a:gridCol w="1192051">
                  <a:extLst>
                    <a:ext uri="{9D8B030D-6E8A-4147-A177-3AD203B41FA5}">
                      <a16:colId xmlns:a16="http://schemas.microsoft.com/office/drawing/2014/main" val="24628105"/>
                    </a:ext>
                  </a:extLst>
                </a:gridCol>
                <a:gridCol w="1192051">
                  <a:extLst>
                    <a:ext uri="{9D8B030D-6E8A-4147-A177-3AD203B41FA5}">
                      <a16:colId xmlns:a16="http://schemas.microsoft.com/office/drawing/2014/main" val="121890099"/>
                    </a:ext>
                  </a:extLst>
                </a:gridCol>
                <a:gridCol w="3093655">
                  <a:extLst>
                    <a:ext uri="{9D8B030D-6E8A-4147-A177-3AD203B41FA5}">
                      <a16:colId xmlns:a16="http://schemas.microsoft.com/office/drawing/2014/main" val="3970273187"/>
                    </a:ext>
                  </a:extLst>
                </a:gridCol>
              </a:tblGrid>
              <a:tr h="333507">
                <a:tc>
                  <a:txBody>
                    <a:bodyPr/>
                    <a:lstStyle/>
                    <a:p>
                      <a:pPr algn="ctr" fontAlgn="ctr"/>
                      <a:r>
                        <a:rPr lang="en-GB" sz="1000" b="1" i="0" u="none" strike="noStrike">
                          <a:solidFill>
                            <a:srgbClr val="FFFFFF"/>
                          </a:solidFill>
                          <a:effectLst/>
                          <a:latin typeface="Calibri" panose="020F0502020204030204" pitchFamily="34" charset="0"/>
                        </a:rPr>
                        <a:t>Title</a:t>
                      </a: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endParaRPr lang="en-GB" sz="1000" b="1" i="0" u="none" strike="noStrike" dirty="0">
                        <a:solidFill>
                          <a:srgbClr val="FFFFFF"/>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endParaRPr lang="en-GB" sz="1000" b="1" i="0" u="none" strike="noStrike">
                        <a:solidFill>
                          <a:srgbClr val="FFFFFF"/>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000" b="1" i="0" u="none" strike="noStrike" dirty="0">
                          <a:solidFill>
                            <a:srgbClr val="FFFFFF"/>
                          </a:solidFill>
                          <a:effectLst/>
                          <a:latin typeface="Calibri" panose="020F0502020204030204" pitchFamily="34" charset="0"/>
                        </a:rPr>
                        <a:t>Registration link/Contact</a:t>
                      </a: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017480625"/>
                  </a:ext>
                </a:extLst>
              </a:tr>
              <a:tr h="123663">
                <a:tc>
                  <a:txBody>
                    <a:bodyPr/>
                    <a:lstStyle/>
                    <a:p>
                      <a:pPr algn="l" fontAlgn="ctr"/>
                      <a:r>
                        <a:rPr lang="en-GB" sz="900" b="0" i="0" u="none" strike="noStrike" dirty="0">
                          <a:solidFill>
                            <a:schemeClr val="bg2">
                              <a:lumMod val="25000"/>
                            </a:schemeClr>
                          </a:solidFill>
                          <a:effectLst/>
                          <a:latin typeface="Calibri" panose="020F0502020204030204" pitchFamily="34" charset="0"/>
                        </a:rPr>
                        <a:t>Comms campaign </a:t>
                      </a:r>
                      <a:r>
                        <a:rPr lang="en-GB" sz="900" b="0" i="0" u="none" strike="noStrike" dirty="0">
                          <a:solidFill>
                            <a:srgbClr val="000000"/>
                          </a:solidFill>
                          <a:effectLst/>
                          <a:latin typeface="Calibri" panose="020F0502020204030204" pitchFamily="34" charset="0"/>
                        </a:rPr>
                        <a:t>- </a:t>
                      </a:r>
                      <a:r>
                        <a:rPr lang="en-GB" sz="1000" b="1" i="0" u="none" strike="noStrike" dirty="0">
                          <a:solidFill>
                            <a:srgbClr val="000000"/>
                          </a:solidFill>
                          <a:effectLst/>
                          <a:latin typeface="Calibri" panose="020F0502020204030204" pitchFamily="34" charset="0"/>
                        </a:rPr>
                        <a:t>Staff respect and zero tolerance</a:t>
                      </a:r>
                    </a:p>
                    <a:p>
                      <a:pPr algn="l" fontAlgn="ctr"/>
                      <a:endParaRPr lang="en-GB" sz="900" b="0" i="0" u="none" strike="noStrike" dirty="0">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dirty="0">
                        <a:solidFill>
                          <a:srgbClr val="212B32"/>
                        </a:solidFill>
                        <a:effectLst/>
                        <a:latin typeface="Arial" panose="020B060402020202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4"/>
                        </a:rPr>
                        <a:t>Staff respect and zero tolerance   </a:t>
                      </a:r>
                      <a:endParaRPr lang="en-GB" sz="900" b="0" i="0" u="sng" strike="noStrike" dirty="0">
                        <a:solidFill>
                          <a:srgbClr val="0563C1"/>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296656"/>
                  </a:ext>
                </a:extLst>
              </a:tr>
              <a:tr h="123663">
                <a:tc>
                  <a:txBody>
                    <a:bodyPr/>
                    <a:lstStyle/>
                    <a:p>
                      <a:pPr algn="l" fontAlgn="ctr"/>
                      <a:r>
                        <a:rPr lang="en-GB" sz="900" b="0" i="0" u="none" strike="noStrike" dirty="0">
                          <a:solidFill>
                            <a:srgbClr val="000000"/>
                          </a:solidFill>
                          <a:effectLst/>
                          <a:latin typeface="Calibri" panose="020F0502020204030204" pitchFamily="34" charset="0"/>
                        </a:rPr>
                        <a:t>Comms Campaign </a:t>
                      </a:r>
                      <a:r>
                        <a:rPr lang="en-GB" sz="1000" b="0" i="0" u="none" strike="noStrike" dirty="0">
                          <a:solidFill>
                            <a:srgbClr val="000000"/>
                          </a:solidFill>
                          <a:effectLst/>
                          <a:latin typeface="Calibri" panose="020F0502020204030204" pitchFamily="34" charset="0"/>
                        </a:rPr>
                        <a:t>- </a:t>
                      </a:r>
                      <a:r>
                        <a:rPr lang="en-GB" sz="1000" b="1" i="0" u="none" strike="noStrike" dirty="0">
                          <a:solidFill>
                            <a:srgbClr val="000000"/>
                          </a:solidFill>
                          <a:effectLst/>
                          <a:latin typeface="Calibri" panose="020F0502020204030204" pitchFamily="34" charset="0"/>
                        </a:rPr>
                        <a:t>Looking after you coaching</a:t>
                      </a:r>
                    </a:p>
                    <a:p>
                      <a:pPr algn="l" fontAlgn="ctr"/>
                      <a:endParaRPr lang="en-GB" sz="900" b="0" i="0" u="none" strike="noStrike" dirty="0">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a:solidFill>
                          <a:srgbClr val="212B32"/>
                        </a:solidFill>
                        <a:effectLst/>
                        <a:latin typeface="Arial" panose="020B060402020202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5"/>
                        </a:rPr>
                        <a:t>Looking after you coaching   </a:t>
                      </a:r>
                      <a:endParaRPr lang="en-GB" sz="900" b="0" i="0" u="sng" strike="noStrike">
                        <a:solidFill>
                          <a:srgbClr val="0563C1"/>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154845"/>
                  </a:ext>
                </a:extLst>
              </a:tr>
              <a:tr h="123663">
                <a:tc>
                  <a:txBody>
                    <a:bodyPr/>
                    <a:lstStyle/>
                    <a:p>
                      <a:pPr algn="l" fontAlgn="ctr"/>
                      <a:r>
                        <a:rPr lang="en-GB" sz="900" b="0" i="0" u="none" strike="noStrike" dirty="0">
                          <a:solidFill>
                            <a:srgbClr val="000000"/>
                          </a:solidFill>
                          <a:effectLst/>
                          <a:latin typeface="Calibri" panose="020F0502020204030204" pitchFamily="34" charset="0"/>
                        </a:rPr>
                        <a:t>Comms Campaign - </a:t>
                      </a:r>
                      <a:r>
                        <a:rPr lang="en-GB" sz="1000" b="1" i="0" u="none" strike="noStrike" dirty="0">
                          <a:solidFill>
                            <a:srgbClr val="000000"/>
                          </a:solidFill>
                          <a:effectLst/>
                          <a:latin typeface="Calibri" panose="020F0502020204030204" pitchFamily="34" charset="0"/>
                        </a:rPr>
                        <a:t>General practice inclusive access routes</a:t>
                      </a:r>
                    </a:p>
                    <a:p>
                      <a:pPr algn="l" fontAlgn="ctr"/>
                      <a:endParaRPr lang="en-GB" sz="900" b="0" i="0" u="none" strike="noStrike" dirty="0">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a:solidFill>
                          <a:srgbClr val="212B32"/>
                        </a:solidFill>
                        <a:effectLst/>
                        <a:latin typeface="Arial" panose="020B060402020202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6"/>
                        </a:rPr>
                        <a:t>General practice inclusive access routes   </a:t>
                      </a:r>
                      <a:endParaRPr lang="en-GB" sz="900" b="0" i="0" u="sng" strike="noStrike">
                        <a:solidFill>
                          <a:srgbClr val="0563C1"/>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831754"/>
                  </a:ext>
                </a:extLst>
              </a:tr>
              <a:tr h="247326">
                <a:tc>
                  <a:txBody>
                    <a:bodyPr/>
                    <a:lstStyle/>
                    <a:p>
                      <a:pPr algn="l" fontAlgn="ctr"/>
                      <a:r>
                        <a:rPr lang="en-GB" sz="900" b="0" i="0" u="none" strike="noStrike" dirty="0">
                          <a:solidFill>
                            <a:srgbClr val="000000"/>
                          </a:solidFill>
                          <a:effectLst/>
                          <a:latin typeface="Calibri" panose="020F0502020204030204" pitchFamily="34" charset="0"/>
                        </a:rPr>
                        <a:t>Comms Campaign - </a:t>
                      </a:r>
                      <a:r>
                        <a:rPr lang="en-GB" sz="900" b="1" i="0" u="none" strike="noStrike" dirty="0">
                          <a:solidFill>
                            <a:srgbClr val="000000"/>
                          </a:solidFill>
                          <a:effectLst/>
                          <a:latin typeface="Calibri" panose="020F0502020204030204" pitchFamily="34" charset="0"/>
                        </a:rPr>
                        <a:t>Supporting general practice referrals into community pharmacy consultation service</a:t>
                      </a: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dirty="0">
                        <a:solidFill>
                          <a:srgbClr val="212B32"/>
                        </a:solidFill>
                        <a:effectLst/>
                        <a:latin typeface="Arial" panose="020B060402020202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7"/>
                        </a:rPr>
                        <a:t>Supporting general practice referrals into community pharmacy consultation service   </a:t>
                      </a:r>
                      <a:endParaRPr lang="en-GB" sz="900" b="0" i="0" u="sng" strike="noStrike">
                        <a:solidFill>
                          <a:srgbClr val="0563C1"/>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739451"/>
                  </a:ext>
                </a:extLst>
              </a:tr>
              <a:tr h="123663">
                <a:tc>
                  <a:txBody>
                    <a:bodyPr/>
                    <a:lstStyle/>
                    <a:p>
                      <a:pPr algn="l" fontAlgn="ctr"/>
                      <a:r>
                        <a:rPr lang="en-GB" sz="900" b="0" i="0" u="none" strike="noStrike" dirty="0">
                          <a:solidFill>
                            <a:srgbClr val="000000"/>
                          </a:solidFill>
                          <a:effectLst/>
                          <a:latin typeface="Calibri" panose="020F0502020204030204" pitchFamily="34" charset="0"/>
                        </a:rPr>
                        <a:t>Comms Campaign - </a:t>
                      </a:r>
                      <a:r>
                        <a:rPr lang="en-GB" sz="1000" b="1" i="0" u="none" strike="noStrike" dirty="0">
                          <a:solidFill>
                            <a:srgbClr val="000000"/>
                          </a:solidFill>
                          <a:effectLst/>
                          <a:latin typeface="Calibri" panose="020F0502020204030204" pitchFamily="34" charset="0"/>
                        </a:rPr>
                        <a:t>General practice enhanced access</a:t>
                      </a:r>
                    </a:p>
                    <a:p>
                      <a:pPr algn="l" fontAlgn="ctr"/>
                      <a:endParaRPr lang="en-GB" sz="900" b="0" i="0" u="none" strike="noStrike" dirty="0">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dirty="0">
                        <a:solidFill>
                          <a:srgbClr val="212B32"/>
                        </a:solidFill>
                        <a:effectLst/>
                        <a:latin typeface="Arial" panose="020B060402020202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8"/>
                        </a:rPr>
                        <a:t>General practice enhanced access  </a:t>
                      </a:r>
                      <a:endParaRPr lang="en-GB" sz="900" b="0" i="0" u="sng" strike="noStrike">
                        <a:solidFill>
                          <a:srgbClr val="0563C1"/>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172205"/>
                  </a:ext>
                </a:extLst>
              </a:tr>
              <a:tr h="123663">
                <a:tc>
                  <a:txBody>
                    <a:bodyPr/>
                    <a:lstStyle/>
                    <a:p>
                      <a:pPr algn="l" fontAlgn="ctr"/>
                      <a:r>
                        <a:rPr lang="en-GB" sz="900" b="0" i="0" u="none" strike="noStrike" dirty="0">
                          <a:solidFill>
                            <a:srgbClr val="000000"/>
                          </a:solidFill>
                          <a:effectLst/>
                          <a:latin typeface="Calibri" panose="020F0502020204030204" pitchFamily="34" charset="0"/>
                        </a:rPr>
                        <a:t>Comms Campaign - </a:t>
                      </a:r>
                      <a:r>
                        <a:rPr lang="en-GB" sz="1000" b="1" i="0" u="none" strike="noStrike" dirty="0">
                          <a:solidFill>
                            <a:srgbClr val="000000"/>
                          </a:solidFill>
                          <a:effectLst/>
                          <a:latin typeface="Calibri" panose="020F0502020204030204" pitchFamily="34" charset="0"/>
                        </a:rPr>
                        <a:t>and Your general practice team</a:t>
                      </a:r>
                    </a:p>
                    <a:p>
                      <a:pPr algn="l" fontAlgn="ctr"/>
                      <a:endParaRPr lang="en-GB" sz="900" b="0" i="0" u="none" strike="noStrike" dirty="0">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dirty="0">
                        <a:solidFill>
                          <a:srgbClr val="212B32"/>
                        </a:solidFill>
                        <a:effectLst/>
                        <a:latin typeface="Arial" panose="020B060402020202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dirty="0">
                        <a:solidFill>
                          <a:srgbClr val="000000"/>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sng" strike="noStrike" dirty="0">
                          <a:solidFill>
                            <a:srgbClr val="0563C1"/>
                          </a:solidFill>
                          <a:effectLst/>
                          <a:latin typeface="Calibri" panose="020F0502020204030204" pitchFamily="34" charset="0"/>
                          <a:hlinkClick r:id="rId9"/>
                        </a:rPr>
                        <a:t>and Your general practice team </a:t>
                      </a:r>
                      <a:endParaRPr lang="en-GB" sz="900" b="0" i="0" u="sng" strike="noStrike" dirty="0">
                        <a:solidFill>
                          <a:srgbClr val="0563C1"/>
                        </a:solidFill>
                        <a:effectLst/>
                        <a:latin typeface="Calibri" panose="020F0502020204030204" pitchFamily="34" charset="0"/>
                      </a:endParaRPr>
                    </a:p>
                  </a:txBody>
                  <a:tcPr marL="4264" marR="4264" marT="4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567119"/>
                  </a:ext>
                </a:extLst>
              </a:tr>
            </a:tbl>
          </a:graphicData>
        </a:graphic>
      </p:graphicFrame>
      <p:pic>
        <p:nvPicPr>
          <p:cNvPr id="2" name="Graphic 1" descr="Target with solid fill">
            <a:extLst>
              <a:ext uri="{FF2B5EF4-FFF2-40B4-BE49-F238E27FC236}">
                <a16:creationId xmlns:a16="http://schemas.microsoft.com/office/drawing/2014/main" id="{4031018D-6038-CE87-5CC7-2113779B9C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744164" y="1366788"/>
            <a:ext cx="506601" cy="506601"/>
          </a:xfrm>
          <a:prstGeom prst="rect">
            <a:avLst/>
          </a:prstGeom>
        </p:spPr>
      </p:pic>
      <p:pic>
        <p:nvPicPr>
          <p:cNvPr id="4" name="Graphic 3" descr="Target with solid fill">
            <a:extLst>
              <a:ext uri="{FF2B5EF4-FFF2-40B4-BE49-F238E27FC236}">
                <a16:creationId xmlns:a16="http://schemas.microsoft.com/office/drawing/2014/main" id="{56A7E8EC-D602-AF97-94DC-D6FF7F2BA7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744164" y="1964194"/>
            <a:ext cx="506601" cy="506601"/>
          </a:xfrm>
          <a:prstGeom prst="rect">
            <a:avLst/>
          </a:prstGeom>
        </p:spPr>
      </p:pic>
      <p:pic>
        <p:nvPicPr>
          <p:cNvPr id="6" name="Graphic 5" descr="Target with solid fill">
            <a:extLst>
              <a:ext uri="{FF2B5EF4-FFF2-40B4-BE49-F238E27FC236}">
                <a16:creationId xmlns:a16="http://schemas.microsoft.com/office/drawing/2014/main" id="{DFA817CC-FE8C-D30E-0908-8BFBB5D569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744164" y="2540131"/>
            <a:ext cx="506601" cy="506601"/>
          </a:xfrm>
          <a:prstGeom prst="rect">
            <a:avLst/>
          </a:prstGeom>
        </p:spPr>
      </p:pic>
    </p:spTree>
    <p:extLst>
      <p:ext uri="{BB962C8B-B14F-4D97-AF65-F5344CB8AC3E}">
        <p14:creationId xmlns:p14="http://schemas.microsoft.com/office/powerpoint/2010/main" val="4203746934"/>
      </p:ext>
    </p:extLst>
  </p:cSld>
  <p:clrMapOvr>
    <a:masterClrMapping/>
  </p:clrMapOvr>
</p:sld>
</file>

<file path=ppt/theme/theme1.xml><?xml version="1.0" encoding="utf-8"?>
<a:theme xmlns:a="http://schemas.openxmlformats.org/drawingml/2006/main" name="DF">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 id="{D7CF7F8E-0FD1-4ECC-90B8-2F96C7B53E5C}" vid="{0E4E6E60-5F12-4638-AFA5-13A3102FE7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uth East Covid Vaccination programme mobilisation group 17_11_2020">
  <a:themeElements>
    <a:clrScheme name="SCW Brand Colours 2020">
      <a:dk1>
        <a:srgbClr val="1C345E"/>
      </a:dk1>
      <a:lt1>
        <a:srgbClr val="FFFFFF"/>
      </a:lt1>
      <a:dk2>
        <a:srgbClr val="8597A3"/>
      </a:dk2>
      <a:lt2>
        <a:srgbClr val="FFFFFF"/>
      </a:lt2>
      <a:accent1>
        <a:srgbClr val="033F85"/>
      </a:accent1>
      <a:accent2>
        <a:srgbClr val="0069B3"/>
      </a:accent2>
      <a:accent3>
        <a:srgbClr val="00A8D7"/>
      </a:accent3>
      <a:accent4>
        <a:srgbClr val="65B32E"/>
      </a:accent4>
      <a:accent5>
        <a:srgbClr val="009F98"/>
      </a:accent5>
      <a:accent6>
        <a:srgbClr val="614590"/>
      </a:accent6>
      <a:hlink>
        <a:srgbClr val="0069B3"/>
      </a:hlink>
      <a:folHlink>
        <a:srgbClr val="0069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0020639-88BB-8343-8DA7-30CA6711E80E}" vid="{3EB27C54-BDD4-D449-9681-B269067259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b70b28f2-98b2-4b9e-8119-077a513ef2d6">
      <Terms xmlns="http://schemas.microsoft.com/office/infopath/2007/PartnerControls"/>
    </lcf76f155ced4ddcb4097134ff3c332f>
    <SharedWithUsers xmlns="b60bc586-44b6-4a71-9cb8-b9c0c141b50b">
      <UserInfo>
        <DisplayName>Richard Anderson</DisplayName>
        <AccountId>199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51B82969BCF941A95581D21277A1A1" ma:contentTypeVersion="19" ma:contentTypeDescription="Create a new document." ma:contentTypeScope="" ma:versionID="b68a27950dbe6e1cf5c636ee23a49470">
  <xsd:schema xmlns:xsd="http://www.w3.org/2001/XMLSchema" xmlns:xs="http://www.w3.org/2001/XMLSchema" xmlns:p="http://schemas.microsoft.com/office/2006/metadata/properties" xmlns:ns1="http://schemas.microsoft.com/sharepoint/v3" xmlns:ns2="b70b28f2-98b2-4b9e-8119-077a513ef2d6" xmlns:ns3="b60bc586-44b6-4a71-9cb8-b9c0c141b50b" xmlns:ns4="cccaf3ac-2de9-44d4-aa31-54302fceb5f7" targetNamespace="http://schemas.microsoft.com/office/2006/metadata/properties" ma:root="true" ma:fieldsID="5c21ba7d2fef2f67a22888f887e217ec" ns1:_="" ns2:_="" ns3:_="" ns4:_="">
    <xsd:import namespace="http://schemas.microsoft.com/sharepoint/v3"/>
    <xsd:import namespace="b70b28f2-98b2-4b9e-8119-077a513ef2d6"/>
    <xsd:import namespace="b60bc586-44b6-4a71-9cb8-b9c0c141b50b"/>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1:_ip_UnifiedCompliancePolicyProperties" minOccurs="0"/>
                <xsd:element ref="ns1:_ip_UnifiedCompliancePolicyUIActio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0b28f2-98b2-4b9e-8119-077a513ef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0bc586-44b6-4a71-9cb8-b9c0c141b50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857b46b6-2054-48e1-b877-d9111784c073}" ma:internalName="TaxCatchAll" ma:showField="CatchAllData" ma:web="b60bc586-44b6-4a71-9cb8-b9c0c141b5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F54CE-A4D2-45FB-A866-90F52ACBF7A7}">
  <ds:schemaRefs>
    <ds:schemaRef ds:uri="http://schemas.microsoft.com/office/2006/documentManagement/types"/>
    <ds:schemaRef ds:uri="cccaf3ac-2de9-44d4-aa31-54302fceb5f7"/>
    <ds:schemaRef ds:uri="http://schemas.openxmlformats.org/package/2006/metadata/core-properties"/>
    <ds:schemaRef ds:uri="http://schemas.microsoft.com/office/2006/metadata/properties"/>
    <ds:schemaRef ds:uri="b70b28f2-98b2-4b9e-8119-077a513ef2d6"/>
    <ds:schemaRef ds:uri="http://purl.org/dc/dcmitype/"/>
    <ds:schemaRef ds:uri="http://purl.org/dc/elements/1.1/"/>
    <ds:schemaRef ds:uri="http://www.w3.org/XML/1998/namespace"/>
    <ds:schemaRef ds:uri="http://schemas.microsoft.com/sharepoint/v3"/>
    <ds:schemaRef ds:uri="http://schemas.microsoft.com/office/infopath/2007/PartnerControls"/>
    <ds:schemaRef ds:uri="b60bc586-44b6-4a71-9cb8-b9c0c141b50b"/>
    <ds:schemaRef ds:uri="http://purl.org/dc/terms/"/>
  </ds:schemaRefs>
</ds:datastoreItem>
</file>

<file path=customXml/itemProps2.xml><?xml version="1.0" encoding="utf-8"?>
<ds:datastoreItem xmlns:ds="http://schemas.openxmlformats.org/officeDocument/2006/customXml" ds:itemID="{647397B0-1F3D-4B0A-973E-C1FDDA0A0BA3}">
  <ds:schemaRefs>
    <ds:schemaRef ds:uri="http://schemas.microsoft.com/sharepoint/v3/contenttype/forms"/>
  </ds:schemaRefs>
</ds:datastoreItem>
</file>

<file path=customXml/itemProps3.xml><?xml version="1.0" encoding="utf-8"?>
<ds:datastoreItem xmlns:ds="http://schemas.openxmlformats.org/officeDocument/2006/customXml" ds:itemID="{1C89840E-C2AD-4421-A654-C402E72A87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0b28f2-98b2-4b9e-8119-077a513ef2d6"/>
    <ds:schemaRef ds:uri="b60bc586-44b6-4a71-9cb8-b9c0c141b50b"/>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6344</TotalTime>
  <Words>2001</Words>
  <Application>Microsoft Office PowerPoint</Application>
  <PresentationFormat>Widescreen</PresentationFormat>
  <Paragraphs>225</Paragraphs>
  <Slides>7</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vt:i4>
      </vt:variant>
    </vt:vector>
  </HeadingPairs>
  <TitlesOfParts>
    <vt:vector size="17" baseType="lpstr">
      <vt:lpstr>Arial</vt:lpstr>
      <vt:lpstr>Calibri</vt:lpstr>
      <vt:lpstr>Calibri Light</vt:lpstr>
      <vt:lpstr>Frutiger LT Std 45 Light</vt:lpstr>
      <vt:lpstr>Frutiger LT Std 65</vt:lpstr>
      <vt:lpstr>Wingdings</vt:lpstr>
      <vt:lpstr>DF</vt:lpstr>
      <vt:lpstr>Custom Design</vt:lpstr>
      <vt:lpstr>South East Covid Vaccination programme mobilisation group 17_11_2020</vt:lpstr>
      <vt:lpstr>Office Theme</vt:lpstr>
      <vt:lpstr>SE Regional Primary Care Transformation  Menu of Support</vt:lpstr>
      <vt:lpstr>PowerPoint Presentation</vt:lpstr>
      <vt:lpstr>PowerPoint Presentation</vt:lpstr>
      <vt:lpstr>PowerPoint Presentation</vt:lpstr>
      <vt:lpstr>PowerPoint Presentation</vt:lpstr>
      <vt:lpstr>PowerPoint Presentation</vt:lpstr>
      <vt:lpstr>Comms Menu of Support</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&amp; PCN Menu of Support – February 2023</dc:title>
  <dc:creator>Victoria Forestiero</dc:creator>
  <cp:lastModifiedBy>Victoria Forestiero</cp:lastModifiedBy>
  <cp:revision>369</cp:revision>
  <dcterms:created xsi:type="dcterms:W3CDTF">2023-03-01T18:23:43Z</dcterms:created>
  <dcterms:modified xsi:type="dcterms:W3CDTF">2023-11-07T14:33:37Z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0x010100C751B82969BCF941A95581D21277A1A1</vt:lpwstr>
  </property>
  <property fmtid="{D5CDD505-2E9C-101B-9397-08002B2CF9AE}" pid="3" name="MediaServiceImageTags">
    <vt:lpwstr/>
  </property>
  <property fmtid="{D5CDD505-2E9C-101B-9397-08002B2CF9AE}" pid="4" name="m859743b71fb4048af32a9965a953e25">
    <vt:lpwstr/>
  </property>
  <property fmtid="{D5CDD505-2E9C-101B-9397-08002B2CF9AE}" pid="5" name="RMRegion">
    <vt:lpwstr/>
  </property>
  <property fmtid="{D5CDD505-2E9C-101B-9397-08002B2CF9AE}" pid="6" name="RMDirectorate">
    <vt:lpwstr/>
  </property>
  <property fmtid="{D5CDD505-2E9C-101B-9397-08002B2CF9AE}" pid="7" name="l46316b263694ee999cb5f4e8c8147d0">
    <vt:lpwstr/>
  </property>
</Properties>
</file>