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</p:sldMasterIdLst>
  <p:sldIdLst>
    <p:sldId id="264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28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0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6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8D1C-E9C5-3AA0-DF09-1FF8085B9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B8D2FF-71E0-AB74-8CEA-A15097737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0C99-6450-0F1D-4AB8-7309D025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54187-E3AE-2A6B-0EAC-49D7634F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5754C-6C7D-C172-311A-C9A1388A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11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CB70-C2A4-67E8-19A4-6E92F758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571A-3361-16D9-4A2B-4B27B60A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8967C-E869-CB6C-785F-40BE69C7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66A8C-125E-B793-2D1F-040FA0C3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9A81A-495C-7947-411F-DA3A7213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2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2ED2-CA04-A5FA-1DE8-48ECEB21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EFF52-910D-0350-5CDB-91C9B77E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EB5B5-EFB6-3000-B328-6C65B5A9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77897-A1AB-3552-4491-99CC1891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040AB-BA06-F09E-785D-3758A4BD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40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0F31-3904-7D73-7764-997628E2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67E23-011F-0237-61AA-56633875F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B5431-45C8-7AFB-AA2B-7FC5D21F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570BA-38DF-3020-7F3D-E111EF72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55518-DBFC-F69A-EE35-E373548D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D03BF-AC28-D56E-1C9C-6237B63F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017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723D-3244-9323-F312-FAEB8B743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FD427-DA9C-3907-F357-9FCB94DE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9E11A-B831-EAF9-A8B5-3883CF9A1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55993-7B51-DC9E-F121-E8B97275E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18B56-0B24-5EF8-7C5B-6AA5007CF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B59FA-7994-EEAA-2E15-03235E96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C039C-488D-1F52-546A-BD5C0C6A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0ED44-CCA6-E1E6-1DFA-76AAC314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56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7111-6A24-9374-9807-188DE03F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1A896-6D65-57CE-1410-BAC54323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40B61-D858-3F96-AF7E-62F49876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5809C-6667-ED11-61F2-F7A83B53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70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728D5-4D60-CEC0-86D7-A3F5BD8D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FCF5-AF7E-A3D4-D5F7-23EF8F84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6C053-D2CC-140D-DFA3-58D31D34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2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7C4D-CB38-B217-6996-7B63D195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57A5A-8C0D-95B4-AE0E-B8783B9D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080AA-EB39-F576-EB72-C7BB95B24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FC224-C153-2EE0-E80F-A201B2BF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7D25A-5F91-5B9E-B04D-6BF340A2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7375E-BA12-7A0D-CD72-CC1EF683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32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DEDEC-0142-B35B-FBCD-FC45A417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DE3DD-8F12-A71B-B279-5A73D1EF6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8A4-CA4A-7827-E446-038A8B434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80A85-4B86-129E-E566-2F4639FC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349EE7-7A73-5410-0FCF-D83C5C21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91A46-A32B-D596-E9BC-E2C26885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733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C7F70-9F08-9184-2684-798C2714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B7657-6E65-74EF-B0B3-1D1CA578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6067-0480-F049-6A2C-943F2A9D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F3014-1AC6-EA1F-C6FA-242AC5D5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C34BA-9B38-2FB8-B0AA-9FCE6662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62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20931-FB41-00B9-DC2E-12E745DB9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ABF59-5371-8AA4-E882-89DED9618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E66C3-8F24-CD5E-706F-3FB3A4D1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99FA-AC40-8470-71B6-393DA49A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AF51E-B19A-A18A-DD72-0FC5CE3A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8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10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09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7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82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72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DFB0-4945-4ECD-91DB-0B2068F4264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DF9D-0E0D-478F-9C96-8021E865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4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00F1A-5152-127D-756B-81F2611B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21EDA-5DA1-46E9-7727-B7601EBB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4C3A-9DF4-4C22-70C8-2D0E2921F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58209-420D-43B9-8D82-45F7DD19E08A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AD52-F6E0-858B-D49F-6897F8C9D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DADF5-1825-3188-62D8-0E6CD04B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C62E-C896-4B76-AE3E-BAB30BA99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8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penfold@nhs.net" TargetMode="External"/><Relationship Id="rId13" Type="http://schemas.openxmlformats.org/officeDocument/2006/relationships/hyperlink" Target="mailto:freya.kennedy@nhs.net" TargetMode="External"/><Relationship Id="rId3" Type="http://schemas.openxmlformats.org/officeDocument/2006/relationships/hyperlink" Target="mailto:ebarnard@nhs.net" TargetMode="External"/><Relationship Id="rId7" Type="http://schemas.openxmlformats.org/officeDocument/2006/relationships/hyperlink" Target="mailto:Hannah.murphy19@nhs.net" TargetMode="External"/><Relationship Id="rId12" Type="http://schemas.openxmlformats.org/officeDocument/2006/relationships/hyperlink" Target="mailto:hannah.gehling@nhs.net" TargetMode="External"/><Relationship Id="rId2" Type="http://schemas.openxmlformats.org/officeDocument/2006/relationships/hyperlink" Target="mailto:josie.teather-lovejoy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racy.blake@nhs.net" TargetMode="External"/><Relationship Id="rId11" Type="http://schemas.openxmlformats.org/officeDocument/2006/relationships/hyperlink" Target="mailto:matthew.buck@nhs.net" TargetMode="External"/><Relationship Id="rId5" Type="http://schemas.openxmlformats.org/officeDocument/2006/relationships/hyperlink" Target="mailto:genevieveryan@nhs.net" TargetMode="External"/><Relationship Id="rId10" Type="http://schemas.openxmlformats.org/officeDocument/2006/relationships/hyperlink" Target="mailto:Matthew.davies40@nhs.net" TargetMode="External"/><Relationship Id="rId4" Type="http://schemas.openxmlformats.org/officeDocument/2006/relationships/hyperlink" Target="mailto:h.beauchamp@nhs.net" TargetMode="External"/><Relationship Id="rId9" Type="http://schemas.openxmlformats.org/officeDocument/2006/relationships/hyperlink" Target="mailto:katy.colins3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8E86B61-9A8F-6444-B3E9-A5C9E62DD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516" y="166880"/>
            <a:ext cx="2857692" cy="1066563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E6386828-1781-0022-79E9-D3B430048DC9}"/>
              </a:ext>
            </a:extLst>
          </p:cNvPr>
          <p:cNvSpPr txBox="1">
            <a:spLocks/>
          </p:cNvSpPr>
          <p:nvPr/>
        </p:nvSpPr>
        <p:spPr>
          <a:xfrm>
            <a:off x="143340" y="91794"/>
            <a:ext cx="9775254" cy="4739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Team – Primary Care and Long-Term Conditions Southampton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84EBEA-D336-02F1-B999-C27F4B829B30}"/>
              </a:ext>
            </a:extLst>
          </p:cNvPr>
          <p:cNvGrpSpPr/>
          <p:nvPr/>
        </p:nvGrpSpPr>
        <p:grpSpPr>
          <a:xfrm>
            <a:off x="143340" y="1233443"/>
            <a:ext cx="11908195" cy="4896289"/>
            <a:chOff x="-38955" y="943483"/>
            <a:chExt cx="12230955" cy="5096195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ECE5DB4C-E384-45D6-FA38-00218AC720E3}"/>
                </a:ext>
              </a:extLst>
            </p:cNvPr>
            <p:cNvSpPr/>
            <p:nvPr/>
          </p:nvSpPr>
          <p:spPr>
            <a:xfrm>
              <a:off x="9054665" y="3869074"/>
              <a:ext cx="1642259" cy="775354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Development Officer 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Matthew Buck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prstClr val="white"/>
                  </a:solidFill>
                  <a:latin typeface="Calibri" panose="020F0502020204030204"/>
                </a:rPr>
                <a:t>(1 WTE)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834E7F9-76A5-A5FA-6EA5-17811720052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33976" y="1883385"/>
              <a:ext cx="8718119" cy="15715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9" name="Rounded Rectangle 12">
              <a:extLst>
                <a:ext uri="{FF2B5EF4-FFF2-40B4-BE49-F238E27FC236}">
                  <a16:creationId xmlns:a16="http://schemas.microsoft.com/office/drawing/2014/main" id="{20806872-E3AE-0FB5-74BF-4B54C4B25261}"/>
                </a:ext>
              </a:extLst>
            </p:cNvPr>
            <p:cNvSpPr/>
            <p:nvPr/>
          </p:nvSpPr>
          <p:spPr>
            <a:xfrm>
              <a:off x="5955262" y="5302668"/>
              <a:ext cx="1742471" cy="73701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Contract Support Officer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Freya Kennedy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prstClr val="white"/>
                  </a:solidFill>
                  <a:latin typeface="Calibri" panose="020F0502020204030204"/>
                </a:rPr>
                <a:t>(1 WTE)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C597812-40E4-9B7D-E2D2-63305A4D6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4182" y="5302668"/>
              <a:ext cx="586853" cy="73198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745C375-86C3-B78A-17EA-A6C9BC051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8563" y="3897912"/>
              <a:ext cx="557838" cy="750545"/>
            </a:xfrm>
            <a:prstGeom prst="rect">
              <a:avLst/>
            </a:prstGeom>
          </p:spPr>
        </p:pic>
        <p:sp>
          <p:nvSpPr>
            <p:cNvPr id="12" name="Rounded Rectangle 6">
              <a:extLst>
                <a:ext uri="{FF2B5EF4-FFF2-40B4-BE49-F238E27FC236}">
                  <a16:creationId xmlns:a16="http://schemas.microsoft.com/office/drawing/2014/main" id="{D95AA373-5079-B880-EC29-8A051BE61249}"/>
                </a:ext>
              </a:extLst>
            </p:cNvPr>
            <p:cNvSpPr/>
            <p:nvPr/>
          </p:nvSpPr>
          <p:spPr>
            <a:xfrm>
              <a:off x="10849133" y="3823229"/>
              <a:ext cx="1342867" cy="937471"/>
            </a:xfrm>
            <a:prstGeom prst="roundRect">
              <a:avLst/>
            </a:prstGeom>
            <a:solidFill>
              <a:srgbClr val="FFB81C">
                <a:lumMod val="20000"/>
                <a:lumOff val="8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3087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Vacant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3087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Contracts Public Health (PH Funded)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D5E69F-22F7-EC45-60C5-DC6C0E393E53}"/>
                </a:ext>
              </a:extLst>
            </p:cNvPr>
            <p:cNvCxnSpPr>
              <a:cxnSpLocks/>
            </p:cNvCxnSpPr>
            <p:nvPr/>
          </p:nvCxnSpPr>
          <p:spPr>
            <a:xfrm>
              <a:off x="9613755" y="3551169"/>
              <a:ext cx="1586442" cy="0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B82CF6C-29E0-DC37-910F-8EA23497A009}"/>
                </a:ext>
              </a:extLst>
            </p:cNvPr>
            <p:cNvCxnSpPr>
              <a:cxnSpLocks/>
            </p:cNvCxnSpPr>
            <p:nvPr/>
          </p:nvCxnSpPr>
          <p:spPr>
            <a:xfrm>
              <a:off x="10752095" y="1883385"/>
              <a:ext cx="0" cy="1667784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B124B70-63FA-5769-EF4D-C270ED7A7258}"/>
                </a:ext>
              </a:extLst>
            </p:cNvPr>
            <p:cNvCxnSpPr>
              <a:cxnSpLocks/>
            </p:cNvCxnSpPr>
            <p:nvPr/>
          </p:nvCxnSpPr>
          <p:spPr>
            <a:xfrm>
              <a:off x="11200198" y="3551169"/>
              <a:ext cx="0" cy="272061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EA9E935-F5BD-5FCA-4C8A-F081E6843136}"/>
                </a:ext>
              </a:extLst>
            </p:cNvPr>
            <p:cNvCxnSpPr>
              <a:cxnSpLocks/>
            </p:cNvCxnSpPr>
            <p:nvPr/>
          </p:nvCxnSpPr>
          <p:spPr>
            <a:xfrm>
              <a:off x="5102947" y="4625294"/>
              <a:ext cx="0" cy="31470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23F227F-9930-5DF6-62BA-039C83F7DEBB}"/>
                </a:ext>
              </a:extLst>
            </p:cNvPr>
            <p:cNvCxnSpPr>
              <a:cxnSpLocks/>
            </p:cNvCxnSpPr>
            <p:nvPr/>
          </p:nvCxnSpPr>
          <p:spPr>
            <a:xfrm>
              <a:off x="2033976" y="1899100"/>
              <a:ext cx="9928" cy="142187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18" name="Rounded Rectangle 5">
              <a:extLst>
                <a:ext uri="{FF2B5EF4-FFF2-40B4-BE49-F238E27FC236}">
                  <a16:creationId xmlns:a16="http://schemas.microsoft.com/office/drawing/2014/main" id="{5C8FFC60-5323-83BB-5DF8-582A13EBB04A}"/>
                </a:ext>
              </a:extLst>
            </p:cNvPr>
            <p:cNvSpPr/>
            <p:nvPr/>
          </p:nvSpPr>
          <p:spPr>
            <a:xfrm>
              <a:off x="4650897" y="3888685"/>
              <a:ext cx="1743103" cy="731582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Development Manager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Katy Collins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prstClr val="white"/>
                  </a:solidFill>
                  <a:latin typeface="Calibri" panose="020F0502020204030204"/>
                </a:rPr>
                <a:t>(1 WTE)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ounded Rectangle 3">
              <a:extLst>
                <a:ext uri="{FF2B5EF4-FFF2-40B4-BE49-F238E27FC236}">
                  <a16:creationId xmlns:a16="http://schemas.microsoft.com/office/drawing/2014/main" id="{F09BE630-F12B-8C57-EF3A-27FAD53CAC37}"/>
                </a:ext>
              </a:extLst>
            </p:cNvPr>
            <p:cNvSpPr/>
            <p:nvPr/>
          </p:nvSpPr>
          <p:spPr>
            <a:xfrm>
              <a:off x="5648126" y="943787"/>
              <a:ext cx="1765228" cy="731374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Deputy Director - Primary Care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Josie </a:t>
              </a:r>
              <a:r>
                <a:rPr kumimoji="0" lang="en-GB" sz="1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Teather-Lovejoy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0" dirty="0">
                  <a:solidFill>
                    <a:prstClr val="white"/>
                  </a:solidFill>
                  <a:latin typeface="Calibri" panose="020F0502020204030204"/>
                </a:rPr>
                <a:t>(1 WTE)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 descr="A person with long hair&#10;&#10;Description automatically generated with medium confidence">
              <a:extLst>
                <a:ext uri="{FF2B5EF4-FFF2-40B4-BE49-F238E27FC236}">
                  <a16:creationId xmlns:a16="http://schemas.microsoft.com/office/drawing/2014/main" id="{545C0889-FDA4-37F8-1780-8451348A5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194" y="943483"/>
              <a:ext cx="599207" cy="721939"/>
            </a:xfrm>
            <a:prstGeom prst="rect">
              <a:avLst/>
            </a:prstGeom>
          </p:spPr>
        </p:pic>
        <p:sp>
          <p:nvSpPr>
            <p:cNvPr id="21" name="Rounded Rectangle 4">
              <a:extLst>
                <a:ext uri="{FF2B5EF4-FFF2-40B4-BE49-F238E27FC236}">
                  <a16:creationId xmlns:a16="http://schemas.microsoft.com/office/drawing/2014/main" id="{88EE491E-F9AE-A4C9-E6EA-C4DE46D8836C}"/>
                </a:ext>
              </a:extLst>
            </p:cNvPr>
            <p:cNvSpPr/>
            <p:nvPr/>
          </p:nvSpPr>
          <p:spPr>
            <a:xfrm>
              <a:off x="1347927" y="2332881"/>
              <a:ext cx="1742471" cy="75054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Senior Commissioning Manager - LTC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Genevieve Ryan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(0.9 WTE)</a:t>
              </a:r>
            </a:p>
          </p:txBody>
        </p:sp>
        <p:sp>
          <p:nvSpPr>
            <p:cNvPr id="22" name="Rounded Rectangle 9">
              <a:extLst>
                <a:ext uri="{FF2B5EF4-FFF2-40B4-BE49-F238E27FC236}">
                  <a16:creationId xmlns:a16="http://schemas.microsoft.com/office/drawing/2014/main" id="{8280D97C-A433-684A-A597-3A0F836A2BFD}"/>
                </a:ext>
              </a:extLst>
            </p:cNvPr>
            <p:cNvSpPr/>
            <p:nvPr/>
          </p:nvSpPr>
          <p:spPr>
            <a:xfrm>
              <a:off x="9866199" y="2198615"/>
              <a:ext cx="1771793" cy="722184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Contracts &amp; Integration Lead 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Hannah Beauchamp (0.8 WTE)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36DACD1-2893-850B-AA4D-B5F3C2D14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62138" y="2213123"/>
              <a:ext cx="510699" cy="706119"/>
            </a:xfrm>
            <a:prstGeom prst="rect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33A8C78-5672-F2F1-2F29-F093874E2D85}"/>
                </a:ext>
              </a:extLst>
            </p:cNvPr>
            <p:cNvCxnSpPr>
              <a:cxnSpLocks/>
            </p:cNvCxnSpPr>
            <p:nvPr/>
          </p:nvCxnSpPr>
          <p:spPr>
            <a:xfrm>
              <a:off x="9613755" y="3531305"/>
              <a:ext cx="0" cy="337770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990F23A-5487-0A90-2A4A-05C35AC0E726}"/>
                </a:ext>
              </a:extLst>
            </p:cNvPr>
            <p:cNvCxnSpPr>
              <a:cxnSpLocks/>
            </p:cNvCxnSpPr>
            <p:nvPr/>
          </p:nvCxnSpPr>
          <p:spPr>
            <a:xfrm>
              <a:off x="6208248" y="1683009"/>
              <a:ext cx="0" cy="1967208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26" name="Rounded Rectangle 8">
              <a:extLst>
                <a:ext uri="{FF2B5EF4-FFF2-40B4-BE49-F238E27FC236}">
                  <a16:creationId xmlns:a16="http://schemas.microsoft.com/office/drawing/2014/main" id="{37F2568B-B03B-4419-7F6B-106786879F8B}"/>
                </a:ext>
              </a:extLst>
            </p:cNvPr>
            <p:cNvSpPr/>
            <p:nvPr/>
          </p:nvSpPr>
          <p:spPr>
            <a:xfrm>
              <a:off x="5484182" y="2248256"/>
              <a:ext cx="1765578" cy="743940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Access &amp; Resilience Lead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Emma Barnard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(0.8 WTE)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068B314-B1B2-D5A6-1A0D-3FF5CF2EF498}"/>
                </a:ext>
              </a:extLst>
            </p:cNvPr>
            <p:cNvCxnSpPr>
              <a:cxnSpLocks/>
            </p:cNvCxnSpPr>
            <p:nvPr/>
          </p:nvCxnSpPr>
          <p:spPr>
            <a:xfrm>
              <a:off x="5399410" y="3650217"/>
              <a:ext cx="0" cy="272061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EBC6DB-AD72-1EA4-5E33-6049F78E612A}"/>
                </a:ext>
              </a:extLst>
            </p:cNvPr>
            <p:cNvCxnSpPr>
              <a:cxnSpLocks/>
            </p:cNvCxnSpPr>
            <p:nvPr/>
          </p:nvCxnSpPr>
          <p:spPr>
            <a:xfrm>
              <a:off x="7391931" y="3667336"/>
              <a:ext cx="0" cy="272061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D680502-4C71-0ECF-BB07-8AC64EB8EEEA}"/>
                </a:ext>
              </a:extLst>
            </p:cNvPr>
            <p:cNvCxnSpPr>
              <a:cxnSpLocks/>
            </p:cNvCxnSpPr>
            <p:nvPr/>
          </p:nvCxnSpPr>
          <p:spPr>
            <a:xfrm>
              <a:off x="5400669" y="3649634"/>
              <a:ext cx="2003881" cy="5026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pic>
          <p:nvPicPr>
            <p:cNvPr id="30" name="Picture 29" descr="A person smiling for the camera&#10;&#10;Description automatically generated with medium confidence">
              <a:extLst>
                <a:ext uri="{FF2B5EF4-FFF2-40B4-BE49-F238E27FC236}">
                  <a16:creationId xmlns:a16="http://schemas.microsoft.com/office/drawing/2014/main" id="{0018A23E-36D4-D90D-21C8-9F28516D5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6486" y="3897652"/>
              <a:ext cx="561017" cy="699705"/>
            </a:xfrm>
            <a:prstGeom prst="rect">
              <a:avLst/>
            </a:prstGeom>
          </p:spPr>
        </p:pic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5890F92-21FE-9516-B4C1-D0F9E632C5E0}"/>
                </a:ext>
              </a:extLst>
            </p:cNvPr>
            <p:cNvCxnSpPr>
              <a:cxnSpLocks/>
            </p:cNvCxnSpPr>
            <p:nvPr/>
          </p:nvCxnSpPr>
          <p:spPr>
            <a:xfrm>
              <a:off x="4573133" y="4940003"/>
              <a:ext cx="2003881" cy="5026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109D297-E775-77A3-642B-EA94765AE632}"/>
                </a:ext>
              </a:extLst>
            </p:cNvPr>
            <p:cNvCxnSpPr>
              <a:cxnSpLocks/>
            </p:cNvCxnSpPr>
            <p:nvPr/>
          </p:nvCxnSpPr>
          <p:spPr>
            <a:xfrm>
              <a:off x="4591105" y="4940003"/>
              <a:ext cx="0" cy="31470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94A746F-F3B9-D970-0927-66A6B3308F6B}"/>
                </a:ext>
              </a:extLst>
            </p:cNvPr>
            <p:cNvCxnSpPr>
              <a:cxnSpLocks/>
            </p:cNvCxnSpPr>
            <p:nvPr/>
          </p:nvCxnSpPr>
          <p:spPr>
            <a:xfrm>
              <a:off x="6581806" y="4933058"/>
              <a:ext cx="13180" cy="36960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pic>
          <p:nvPicPr>
            <p:cNvPr id="34" name="Picture 33" descr="Inline image">
              <a:extLst>
                <a:ext uri="{FF2B5EF4-FFF2-40B4-BE49-F238E27FC236}">
                  <a16:creationId xmlns:a16="http://schemas.microsoft.com/office/drawing/2014/main" id="{02947D0E-68E4-12F3-2B21-5678D771E5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085" y="2276984"/>
              <a:ext cx="528989" cy="729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F30D832-5330-EAB3-F945-E3A27DB0DEEF}"/>
                </a:ext>
              </a:extLst>
            </p:cNvPr>
            <p:cNvCxnSpPr>
              <a:cxnSpLocks/>
            </p:cNvCxnSpPr>
            <p:nvPr/>
          </p:nvCxnSpPr>
          <p:spPr>
            <a:xfrm>
              <a:off x="1296847" y="3328645"/>
              <a:ext cx="2005677" cy="0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0818376-D7FC-F0D9-CAB4-D6CFF373E454}"/>
                </a:ext>
              </a:extLst>
            </p:cNvPr>
            <p:cNvCxnSpPr>
              <a:cxnSpLocks/>
            </p:cNvCxnSpPr>
            <p:nvPr/>
          </p:nvCxnSpPr>
          <p:spPr>
            <a:xfrm>
              <a:off x="3302524" y="3320979"/>
              <a:ext cx="0" cy="31470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288332B-1B74-C8DC-0DC5-89C1A53AAC15}"/>
                </a:ext>
              </a:extLst>
            </p:cNvPr>
            <p:cNvCxnSpPr>
              <a:cxnSpLocks/>
            </p:cNvCxnSpPr>
            <p:nvPr/>
          </p:nvCxnSpPr>
          <p:spPr>
            <a:xfrm>
              <a:off x="1296847" y="3328645"/>
              <a:ext cx="3704" cy="1461669"/>
            </a:xfrm>
            <a:prstGeom prst="line">
              <a:avLst/>
            </a:prstGeom>
            <a:solidFill>
              <a:srgbClr val="5B9BD5">
                <a:lumMod val="60000"/>
                <a:lumOff val="40000"/>
              </a:srgbClr>
            </a:solidFill>
            <a:ln w="1905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38" name="Rounded Rectangle 4">
              <a:extLst>
                <a:ext uri="{FF2B5EF4-FFF2-40B4-BE49-F238E27FC236}">
                  <a16:creationId xmlns:a16="http://schemas.microsoft.com/office/drawing/2014/main" id="{A2888F5A-BDDE-3EDC-2E84-497D7ADFADCE}"/>
                </a:ext>
              </a:extLst>
            </p:cNvPr>
            <p:cNvSpPr/>
            <p:nvPr/>
          </p:nvSpPr>
          <p:spPr>
            <a:xfrm>
              <a:off x="425611" y="4782648"/>
              <a:ext cx="1742471" cy="903442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Associate Commissioning Manager - LTC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Matthew Davies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(Secondment to PMO)</a:t>
              </a:r>
            </a:p>
          </p:txBody>
        </p:sp>
        <p:sp>
          <p:nvSpPr>
            <p:cNvPr id="39" name="Rounded Rectangle 4">
              <a:extLst>
                <a:ext uri="{FF2B5EF4-FFF2-40B4-BE49-F238E27FC236}">
                  <a16:creationId xmlns:a16="http://schemas.microsoft.com/office/drawing/2014/main" id="{CF97FC4F-3566-527A-28BF-BF24692EA19F}"/>
                </a:ext>
              </a:extLst>
            </p:cNvPr>
            <p:cNvSpPr/>
            <p:nvPr/>
          </p:nvSpPr>
          <p:spPr>
            <a:xfrm>
              <a:off x="2489920" y="3635687"/>
              <a:ext cx="1742471" cy="75054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Commissioning Manager - LTC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Hannah Murphy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(0.6 WTE)</a:t>
              </a:r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869F8492-A5AF-91F1-C2A3-8054BCED3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97092" y="2333284"/>
              <a:ext cx="604001" cy="750545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629442B0-B406-2092-6F4B-2998751D2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150324" y="3632465"/>
              <a:ext cx="612981" cy="756989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0CA130B7-F1C7-C5EF-0143-AE567BEFE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-38955" y="4772884"/>
              <a:ext cx="612981" cy="913206"/>
            </a:xfrm>
            <a:prstGeom prst="rect">
              <a:avLst/>
            </a:prstGeom>
          </p:spPr>
        </p:pic>
        <p:sp>
          <p:nvSpPr>
            <p:cNvPr id="43" name="Rounded Rectangle 4">
              <a:extLst>
                <a:ext uri="{FF2B5EF4-FFF2-40B4-BE49-F238E27FC236}">
                  <a16:creationId xmlns:a16="http://schemas.microsoft.com/office/drawing/2014/main" id="{D3EF631E-19DD-655E-BA42-4D5B88211A13}"/>
                </a:ext>
              </a:extLst>
            </p:cNvPr>
            <p:cNvSpPr/>
            <p:nvPr/>
          </p:nvSpPr>
          <p:spPr>
            <a:xfrm>
              <a:off x="396801" y="3554467"/>
              <a:ext cx="1742471" cy="75054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Commissioning Manager - LTC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Tracy Blake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(0.9 WTE)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7D16C7E-4761-449B-33D9-4654EC0EAF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17" t="8842" r="517" b="11578"/>
            <a:stretch/>
          </p:blipFill>
          <p:spPr>
            <a:xfrm>
              <a:off x="21488" y="3564658"/>
              <a:ext cx="581222" cy="730162"/>
            </a:xfrm>
            <a:prstGeom prst="rect">
              <a:avLst/>
            </a:prstGeom>
            <a:ln w="12700">
              <a:solidFill>
                <a:srgbClr val="FFFFFF"/>
              </a:solidFill>
            </a:ln>
          </p:spPr>
        </p:pic>
        <p:sp>
          <p:nvSpPr>
            <p:cNvPr id="45" name="Rounded Rectangle 4">
              <a:extLst>
                <a:ext uri="{FF2B5EF4-FFF2-40B4-BE49-F238E27FC236}">
                  <a16:creationId xmlns:a16="http://schemas.microsoft.com/office/drawing/2014/main" id="{C413B487-C7B6-38DF-FE8E-ED6669B581C2}"/>
                </a:ext>
              </a:extLst>
            </p:cNvPr>
            <p:cNvSpPr/>
            <p:nvPr/>
          </p:nvSpPr>
          <p:spPr>
            <a:xfrm>
              <a:off x="6814856" y="3897912"/>
              <a:ext cx="1737078" cy="750545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rgbClr val="44546A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Care Development Manager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Emily Penfold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(0.6 WTE)</a:t>
              </a:r>
            </a:p>
          </p:txBody>
        </p:sp>
        <p:pic>
          <p:nvPicPr>
            <p:cNvPr id="46" name="Picture 45" descr="A person smiling for the camera&#10;&#10;Description automatically generated with medium confidence">
              <a:extLst>
                <a:ext uri="{FF2B5EF4-FFF2-40B4-BE49-F238E27FC236}">
                  <a16:creationId xmlns:a16="http://schemas.microsoft.com/office/drawing/2014/main" id="{C4F88161-C85F-E4E8-4897-4E118DB4D1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95"/>
            <a:stretch/>
          </p:blipFill>
          <p:spPr>
            <a:xfrm>
              <a:off x="6470106" y="3903389"/>
              <a:ext cx="477680" cy="745068"/>
            </a:xfrm>
            <a:prstGeom prst="rect">
              <a:avLst/>
            </a:prstGeom>
          </p:spPr>
        </p:pic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919D62E5-2E57-055B-8F8C-486651C8A82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10044" y="5348278"/>
            <a:ext cx="1510276" cy="72681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F9A046B-420D-4A62-648A-47C5CB1C364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43631" y="5348278"/>
            <a:ext cx="519156" cy="726811"/>
          </a:xfrm>
          <a:prstGeom prst="rect">
            <a:avLst/>
          </a:prstGeom>
        </p:spPr>
      </p:pic>
      <p:sp>
        <p:nvSpPr>
          <p:cNvPr id="2" name="Rounded Rectangle 8">
            <a:extLst>
              <a:ext uri="{FF2B5EF4-FFF2-40B4-BE49-F238E27FC236}">
                <a16:creationId xmlns:a16="http://schemas.microsoft.com/office/drawing/2014/main" id="{0672A92D-3019-F0A0-B964-FF0615DA250D}"/>
              </a:ext>
            </a:extLst>
          </p:cNvPr>
          <p:cNvSpPr/>
          <p:nvPr/>
        </p:nvSpPr>
        <p:spPr>
          <a:xfrm>
            <a:off x="143341" y="604491"/>
            <a:ext cx="2200243" cy="595555"/>
          </a:xfrm>
          <a:prstGeom prst="roundRect">
            <a:avLst/>
          </a:prstGeom>
          <a:solidFill>
            <a:srgbClr val="78BE20">
              <a:lumMod val="20000"/>
              <a:lumOff val="8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Quality Team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Sarah Rochford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Sue Kingsbridge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65C919-2005-D9E6-CCFC-301509D580D6}"/>
              </a:ext>
            </a:extLst>
          </p:cNvPr>
          <p:cNvCxnSpPr>
            <a:cxnSpLocks/>
          </p:cNvCxnSpPr>
          <p:nvPr/>
        </p:nvCxnSpPr>
        <p:spPr>
          <a:xfrm flipV="1">
            <a:off x="1260620" y="1200046"/>
            <a:ext cx="0" cy="962719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CFB5D5E4-6335-1641-74B7-3BED878FFAF3}"/>
              </a:ext>
            </a:extLst>
          </p:cNvPr>
          <p:cNvSpPr/>
          <p:nvPr/>
        </p:nvSpPr>
        <p:spPr>
          <a:xfrm>
            <a:off x="143340" y="1346693"/>
            <a:ext cx="2200243" cy="595555"/>
          </a:xfrm>
          <a:prstGeom prst="roundRect">
            <a:avLst/>
          </a:prstGeom>
          <a:solidFill>
            <a:srgbClr val="78BE20">
              <a:lumMod val="20000"/>
              <a:lumOff val="80000"/>
            </a:srgbClr>
          </a:solidFill>
          <a:ln w="12700" cap="flat" cmpd="sng" algn="ctr">
            <a:solidFill>
              <a:srgbClr val="44546A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Medicines Management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TBC </a:t>
            </a:r>
          </a:p>
        </p:txBody>
      </p:sp>
    </p:spTree>
    <p:extLst>
      <p:ext uri="{BB962C8B-B14F-4D97-AF65-F5344CB8AC3E}">
        <p14:creationId xmlns:p14="http://schemas.microsoft.com/office/powerpoint/2010/main" val="100498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0D06-B27B-20F9-250E-C68E87A3F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12332D-29FD-03D3-EE3C-12A7DF8ED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984804"/>
              </p:ext>
            </p:extLst>
          </p:nvPr>
        </p:nvGraphicFramePr>
        <p:xfrm>
          <a:off x="0" y="565804"/>
          <a:ext cx="12191999" cy="592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54">
                  <a:extLst>
                    <a:ext uri="{9D8B030D-6E8A-4147-A177-3AD203B41FA5}">
                      <a16:colId xmlns:a16="http://schemas.microsoft.com/office/drawing/2014/main" val="3536654215"/>
                    </a:ext>
                  </a:extLst>
                </a:gridCol>
                <a:gridCol w="1486301">
                  <a:extLst>
                    <a:ext uri="{9D8B030D-6E8A-4147-A177-3AD203B41FA5}">
                      <a16:colId xmlns:a16="http://schemas.microsoft.com/office/drawing/2014/main" val="2443626791"/>
                    </a:ext>
                  </a:extLst>
                </a:gridCol>
                <a:gridCol w="1993455">
                  <a:extLst>
                    <a:ext uri="{9D8B030D-6E8A-4147-A177-3AD203B41FA5}">
                      <a16:colId xmlns:a16="http://schemas.microsoft.com/office/drawing/2014/main" val="1406367666"/>
                    </a:ext>
                  </a:extLst>
                </a:gridCol>
                <a:gridCol w="4992005">
                  <a:extLst>
                    <a:ext uri="{9D8B030D-6E8A-4147-A177-3AD203B41FA5}">
                      <a16:colId xmlns:a16="http://schemas.microsoft.com/office/drawing/2014/main" val="4016975605"/>
                    </a:ext>
                  </a:extLst>
                </a:gridCol>
                <a:gridCol w="2084384">
                  <a:extLst>
                    <a:ext uri="{9D8B030D-6E8A-4147-A177-3AD203B41FA5}">
                      <a16:colId xmlns:a16="http://schemas.microsoft.com/office/drawing/2014/main" val="1814983675"/>
                    </a:ext>
                  </a:extLst>
                </a:gridCol>
              </a:tblGrid>
              <a:tr h="23596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Workstream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Covered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200268"/>
                  </a:ext>
                </a:extLst>
              </a:tr>
              <a:tr h="37906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Deputy Director – Primary Care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Josie Teather-Lovejoy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07392272175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josie.teather-lovejoy@nhs.net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Lead and budget holder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Areas across Southampton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940943"/>
                  </a:ext>
                </a:extLst>
              </a:tr>
              <a:tr h="52485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Access &amp; Resilience Lead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Barnard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07341844650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ebarnard@nhs.net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GB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Workforce, GP Resilience, PCN DES Monitoring, Extended Access, PCN Workforce, OD Plans, PCN Managers Forum, Premises Improvement Grants, Digital and IT, CQRS, Demand and Capacity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Networks, Practice Resilience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068738"/>
                  </a:ext>
                </a:extLst>
              </a:tr>
              <a:tr h="3937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Contracts &amp; Integration Lead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Beauchamp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07900244856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h.beauchamp@nhs.net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contracts, Local commissioning, Care Homes, Estates, Acute Visiting service, Core20Plus5, Health Inequalities, One Team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Networks/ Practices Contracting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93216"/>
                  </a:ext>
                </a:extLst>
              </a:tr>
              <a:tr h="379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Senior Commissioning Manager - LTC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Genevieve Ryan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07385399008</a:t>
                      </a:r>
                    </a:p>
                    <a:p>
                      <a:pPr algn="ctr"/>
                      <a:r>
                        <a:rPr lang="en-GB" sz="1000" dirty="0">
                          <a:solidFill>
                            <a:srgbClr val="0563C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genevieveryan@nhs.net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Respiratory, Cardiology, Diabetes, BAU Minimisations, Financial efficiencies, LTC Team management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Conditions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217435"/>
                  </a:ext>
                </a:extLst>
              </a:tr>
              <a:tr h="379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Commissioning Manager – LTC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Tracy Blake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07766409864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Tracy.blake@nhs.net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Cardiology, Respiratory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Conditions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717664"/>
                  </a:ext>
                </a:extLst>
              </a:tr>
              <a:tr h="379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Commissioning Manager – LTC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Murphy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07920757804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Hannah.murphy19@nhs.net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Diabetes, Podiatry, Stroke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Conditions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24770"/>
                  </a:ext>
                </a:extLst>
              </a:tr>
              <a:tr h="3981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Care Development Manager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Emily Penfold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07880172342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emily.penfold@nhs.net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Target, Practice Training, Practice Managers Forum, Practice Engagement, SAS contract, Cancer, SMI, CVD, Respiratory and </a:t>
                      </a:r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BP@Home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Bitterne</a:t>
                      </a: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Woolston &amp; Townhill and Living Well PCN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412531"/>
                  </a:ext>
                </a:extLst>
              </a:tr>
              <a:tr h="224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Care Development Manager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Katy Collins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07880 271692 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katy.colins3@nhs.net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 Engagement, Winter Assurance, System Resilience, GP Tutorials, PPG, Resettlement Programme, LD, Tackling Health Inequalities, Social Prescribing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West, North and Central PCN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372656"/>
                  </a:ext>
                </a:extLst>
              </a:tr>
              <a:tr h="392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Associate Commissioning Manager - LTC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Davies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07517484345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Matthew.davies40@nhs.net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 on secondment to PMO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Conditions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42833"/>
                  </a:ext>
                </a:extLst>
              </a:tr>
              <a:tr h="432313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Contracting</a:t>
                      </a:r>
                      <a:r>
                        <a:rPr lang="en-GB" sz="10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Manager</a:t>
                      </a:r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Vacant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areas across Southampton </a:t>
                      </a:r>
                    </a:p>
                    <a:p>
                      <a:pPr algn="ctr"/>
                      <a:endParaRPr lang="en-GB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400000"/>
                  </a:ext>
                </a:extLst>
              </a:tr>
              <a:tr h="38589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Development Officer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Buck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 Teams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matthew.buck@nhs.net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 Reviews, Digital equipment, Population Health Management, APEX, Practice Data packs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Networks/ Practices/ Digital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42309"/>
                  </a:ext>
                </a:extLst>
              </a:tr>
              <a:tr h="567095"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 Care Project Officer</a:t>
                      </a:r>
                      <a:endParaRPr lang="en-GB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</a:t>
                      </a:r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Gehling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 Teams</a:t>
                      </a:r>
                      <a:r>
                        <a:rPr lang="en-GB" sz="1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hannah.gehling@nhs.net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ARRS Workforce, GP Retention, Finances, Network Payments, Maternity/Paternity/Sickness, Boundaries and Maps, transformation &amp; improvement (LD, SMI etc) project support, digital support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(Currently in dual role with South East)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support, Finance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383241"/>
                  </a:ext>
                </a:extLst>
              </a:tr>
              <a:tr h="567095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Care Contract Support Officer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Freya Kennedy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 Teams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freya.kennedy@nhs.net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 Hoc queries, Generic mailbox, meeting support, FYI Friday &amp; Practice comms, contract support, Contract Queries,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Networks/ Practices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87883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5E41231-C7E2-FDC0-C460-013B5FEEAF09}"/>
              </a:ext>
            </a:extLst>
          </p:cNvPr>
          <p:cNvSpPr txBox="1">
            <a:spLocks/>
          </p:cNvSpPr>
          <p:nvPr/>
        </p:nvSpPr>
        <p:spPr>
          <a:xfrm>
            <a:off x="0" y="9075"/>
            <a:ext cx="12192000" cy="444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Southampton Primary Care &amp; Long-Term Conditions Team Roles and workstreams</a:t>
            </a:r>
          </a:p>
        </p:txBody>
      </p:sp>
    </p:spTree>
    <p:extLst>
      <p:ext uri="{BB962C8B-B14F-4D97-AF65-F5344CB8AC3E}">
        <p14:creationId xmlns:p14="http://schemas.microsoft.com/office/powerpoint/2010/main" val="32507489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13849</TotalTime>
  <Words>627</Words>
  <Application>Microsoft Office PowerPoint</Application>
  <PresentationFormat>Widescreen</PresentationFormat>
  <Paragraphs>120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2_Office Theme</vt:lpstr>
      <vt:lpstr>Office Theme</vt:lpstr>
      <vt:lpstr>PowerPoint Presentation</vt:lpstr>
      <vt:lpstr>PowerPoint Presentation</vt:lpstr>
    </vt:vector>
  </TitlesOfParts>
  <Company>SCW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Teather-Lovejoy Josie</dc:creator>
  <cp:lastModifiedBy>KENNEDY, Freya (NHS HAMPSHIRE AND ISLE OF WIGHT ICB - D9Y0V)</cp:lastModifiedBy>
  <cp:revision>102</cp:revision>
  <dcterms:created xsi:type="dcterms:W3CDTF">2022-01-11T14:52:10Z</dcterms:created>
  <dcterms:modified xsi:type="dcterms:W3CDTF">2023-09-26T14:00:09Z</dcterms:modified>
</cp:coreProperties>
</file>