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63" r:id="rId6"/>
    <p:sldId id="258" r:id="rId7"/>
    <p:sldId id="261" r:id="rId8"/>
    <p:sldId id="278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9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2838" autoAdjust="0"/>
  </p:normalViewPr>
  <p:slideViewPr>
    <p:cSldViewPr snapToGrid="0" showGuides="1">
      <p:cViewPr varScale="1">
        <p:scale>
          <a:sx n="55" d="100"/>
          <a:sy n="55" d="100"/>
        </p:scale>
        <p:origin x="106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360801" cy="13608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hmfile1\Share01\Trust\Corporate\Rapid%20Diagnostic%20Service\Data\CARRIE\Jun%2020%20April%2023SystmOneMdsExtrac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hmfile1\Share01\Trust\Corporate\Rapid%20Diagnostic%20Service\Data\CARRIE\Jun%2020%20April%2023SystmOneMdsExtract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hmfile1\Share01\Trust\Corporate\Rapid%20Diagnostic%20Service\Data\CARRIE\Jun%2020%20April%2023SystmOneMdsExtrac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hmfile1\Share01\Trust\Corporate\Rapid%20Diagnostic%20Service\Data\CARRIE\Jun%2020%20April%2023SystmOneMdsExtrac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[Jun 20 April 23SystmOneMdsExtract.xlsx]Sheet1!PivotTable1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NSS Total Accepted</a:t>
            </a:r>
            <a:r>
              <a:rPr lang="en-US" baseline="0"/>
              <a:t> referrals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5.3629394838735182E-2"/>
          <c:y val="0.15782424375562754"/>
          <c:w val="0.93677361826892558"/>
          <c:h val="0.6435808544765238"/>
        </c:manualLayout>
      </c:layout>
      <c:lineChart>
        <c:grouping val="standard"/>
        <c:varyColors val="0"/>
        <c:ser>
          <c:idx val="0"/>
          <c:order val="0"/>
          <c:tx>
            <c:strRef>
              <c:f>Sheet1!$D$4:$D$5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Sheet1!$A$6:$C$40</c:f>
              <c:multiLvlStrCache>
                <c:ptCount val="34"/>
                <c:lvl>
                  <c:pt idx="0">
                    <c:v>Jun</c:v>
                  </c:pt>
                  <c:pt idx="1">
                    <c:v>Jul</c:v>
                  </c:pt>
                  <c:pt idx="2">
                    <c:v>Aug</c:v>
                  </c:pt>
                  <c:pt idx="3">
                    <c:v>Sep</c:v>
                  </c:pt>
                  <c:pt idx="4">
                    <c:v>Oct</c:v>
                  </c:pt>
                  <c:pt idx="5">
                    <c:v>Nov</c:v>
                  </c:pt>
                  <c:pt idx="6">
                    <c:v>Dec</c:v>
                  </c:pt>
                  <c:pt idx="7">
                    <c:v>Jan</c:v>
                  </c:pt>
                  <c:pt idx="8">
                    <c:v>Feb</c:v>
                  </c:pt>
                  <c:pt idx="9">
                    <c:v>Mar</c:v>
                  </c:pt>
                  <c:pt idx="10">
                    <c:v>Apr</c:v>
                  </c:pt>
                  <c:pt idx="11">
                    <c:v>May</c:v>
                  </c:pt>
                  <c:pt idx="12">
                    <c:v>Jun</c:v>
                  </c:pt>
                  <c:pt idx="13">
                    <c:v>Jul</c:v>
                  </c:pt>
                  <c:pt idx="14">
                    <c:v>Aug</c:v>
                  </c:pt>
                  <c:pt idx="15">
                    <c:v>Sep</c:v>
                  </c:pt>
                  <c:pt idx="16">
                    <c:v>Oct</c:v>
                  </c:pt>
                  <c:pt idx="17">
                    <c:v>Nov</c:v>
                  </c:pt>
                  <c:pt idx="18">
                    <c:v>Dec</c:v>
                  </c:pt>
                  <c:pt idx="19">
                    <c:v>Jan</c:v>
                  </c:pt>
                  <c:pt idx="20">
                    <c:v>Feb</c:v>
                  </c:pt>
                  <c:pt idx="21">
                    <c:v>Mar</c:v>
                  </c:pt>
                  <c:pt idx="22">
                    <c:v>Apr</c:v>
                  </c:pt>
                  <c:pt idx="23">
                    <c:v>May</c:v>
                  </c:pt>
                  <c:pt idx="24">
                    <c:v>Jun</c:v>
                  </c:pt>
                  <c:pt idx="25">
                    <c:v>Jul</c:v>
                  </c:pt>
                  <c:pt idx="26">
                    <c:v>Aug</c:v>
                  </c:pt>
                  <c:pt idx="27">
                    <c:v>Sep</c:v>
                  </c:pt>
                  <c:pt idx="28">
                    <c:v>Oct</c:v>
                  </c:pt>
                  <c:pt idx="29">
                    <c:v>Nov</c:v>
                  </c:pt>
                  <c:pt idx="30">
                    <c:v>Dec</c:v>
                  </c:pt>
                  <c:pt idx="31">
                    <c:v>Jan</c:v>
                  </c:pt>
                  <c:pt idx="32">
                    <c:v>Feb</c:v>
                  </c:pt>
                  <c:pt idx="33">
                    <c:v>Mar</c:v>
                  </c:pt>
                </c:lvl>
                <c:lvl>
                  <c:pt idx="0">
                    <c:v>2020</c:v>
                  </c:pt>
                  <c:pt idx="7">
                    <c:v>2021</c:v>
                  </c:pt>
                  <c:pt idx="19">
                    <c:v>2022</c:v>
                  </c:pt>
                  <c:pt idx="31">
                    <c:v>2023</c:v>
                  </c:pt>
                </c:lvl>
              </c:multiLvlStrCache>
            </c:multiLvlStrRef>
          </c:cat>
          <c:val>
            <c:numRef>
              <c:f>Sheet1!$D$6:$D$40</c:f>
              <c:numCache>
                <c:formatCode>General</c:formatCode>
                <c:ptCount val="34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11</c:v>
                </c:pt>
                <c:pt idx="6">
                  <c:v>27</c:v>
                </c:pt>
                <c:pt idx="7">
                  <c:v>29</c:v>
                </c:pt>
                <c:pt idx="8">
                  <c:v>28</c:v>
                </c:pt>
                <c:pt idx="9">
                  <c:v>42</c:v>
                </c:pt>
                <c:pt idx="10">
                  <c:v>48</c:v>
                </c:pt>
                <c:pt idx="11">
                  <c:v>41</c:v>
                </c:pt>
                <c:pt idx="12">
                  <c:v>47</c:v>
                </c:pt>
                <c:pt idx="13">
                  <c:v>55</c:v>
                </c:pt>
                <c:pt idx="14">
                  <c:v>39</c:v>
                </c:pt>
                <c:pt idx="15">
                  <c:v>46</c:v>
                </c:pt>
                <c:pt idx="16">
                  <c:v>32</c:v>
                </c:pt>
                <c:pt idx="17">
                  <c:v>45</c:v>
                </c:pt>
                <c:pt idx="18">
                  <c:v>41</c:v>
                </c:pt>
                <c:pt idx="19">
                  <c:v>28</c:v>
                </c:pt>
                <c:pt idx="20">
                  <c:v>28</c:v>
                </c:pt>
                <c:pt idx="21">
                  <c:v>38</c:v>
                </c:pt>
                <c:pt idx="22">
                  <c:v>33</c:v>
                </c:pt>
                <c:pt idx="23">
                  <c:v>62</c:v>
                </c:pt>
                <c:pt idx="24">
                  <c:v>46</c:v>
                </c:pt>
                <c:pt idx="25">
                  <c:v>46</c:v>
                </c:pt>
                <c:pt idx="26">
                  <c:v>59</c:v>
                </c:pt>
                <c:pt idx="27">
                  <c:v>75</c:v>
                </c:pt>
                <c:pt idx="28">
                  <c:v>55</c:v>
                </c:pt>
                <c:pt idx="29">
                  <c:v>85</c:v>
                </c:pt>
                <c:pt idx="30">
                  <c:v>56</c:v>
                </c:pt>
                <c:pt idx="31">
                  <c:v>57</c:v>
                </c:pt>
                <c:pt idx="32">
                  <c:v>75</c:v>
                </c:pt>
                <c:pt idx="33">
                  <c:v>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EF-41EF-92E9-936A41B6B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478335"/>
        <c:axId val="158476671"/>
      </c:lineChart>
      <c:catAx>
        <c:axId val="158478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76671"/>
        <c:crosses val="autoZero"/>
        <c:auto val="1"/>
        <c:lblAlgn val="ctr"/>
        <c:lblOffset val="100"/>
        <c:noMultiLvlLbl val="0"/>
      </c:catAx>
      <c:valAx>
        <c:axId val="158476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78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NSS Year on Year accepted Referrals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Sheet1!$G$22:$G$23</c:f>
              <c:strCache>
                <c:ptCount val="2"/>
                <c:pt idx="0">
                  <c:v>2021/22</c:v>
                </c:pt>
                <c:pt idx="1">
                  <c:v>2022/23</c:v>
                </c:pt>
              </c:strCache>
            </c:strRef>
          </c:cat>
          <c:val>
            <c:numRef>
              <c:f>Sheet1!$H$22:$H$23</c:f>
              <c:numCache>
                <c:formatCode>General</c:formatCode>
                <c:ptCount val="2"/>
                <c:pt idx="0">
                  <c:v>488</c:v>
                </c:pt>
                <c:pt idx="1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8-4DEF-A321-B86839926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335567"/>
        <c:axId val="453336815"/>
      </c:barChart>
      <c:catAx>
        <c:axId val="453335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336815"/>
        <c:crosses val="autoZero"/>
        <c:auto val="1"/>
        <c:lblAlgn val="ctr"/>
        <c:lblOffset val="100"/>
        <c:noMultiLvlLbl val="0"/>
      </c:catAx>
      <c:valAx>
        <c:axId val="453336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335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[Jun 20 April 23SystmOneMdsExtract.xlsx]Sheet1!PivotTable2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Confirmed Cancer by Site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Sheet1!$B$58</c:f>
              <c:strCache>
                <c:ptCount val="1"/>
                <c:pt idx="0">
                  <c:v>Total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5B-459C-B891-4C4D2DD7AC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5B-459C-B891-4C4D2DD7AC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5B-459C-B891-4C4D2DD7AC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5B-459C-B891-4C4D2DD7AC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25B-459C-B891-4C4D2DD7AC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25B-459C-B891-4C4D2DD7ACF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25B-459C-B891-4C4D2DD7ACF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25B-459C-B891-4C4D2DD7ACF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25B-459C-B891-4C4D2DD7ACF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25B-459C-B891-4C4D2DD7ACF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25B-459C-B891-4C4D2DD7ACF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25B-459C-B891-4C4D2DD7ACF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625B-459C-B891-4C4D2DD7ACF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625B-459C-B891-4C4D2DD7ACF6}"/>
              </c:ext>
            </c:extLst>
          </c:dPt>
          <c:cat>
            <c:strRef>
              <c:f>Sheet1!$A$59:$A$73</c:f>
              <c:strCache>
                <c:ptCount val="14"/>
                <c:pt idx="0">
                  <c:v>Breast</c:v>
                </c:pt>
                <c:pt idx="1">
                  <c:v>Colorectal</c:v>
                </c:pt>
                <c:pt idx="2">
                  <c:v>CUP</c:v>
                </c:pt>
                <c:pt idx="3">
                  <c:v>Gynaecology</c:v>
                </c:pt>
                <c:pt idx="4">
                  <c:v>Haematology</c:v>
                </c:pt>
                <c:pt idx="5">
                  <c:v>Head &amp; Neck</c:v>
                </c:pt>
                <c:pt idx="6">
                  <c:v>Liver</c:v>
                </c:pt>
                <c:pt idx="7">
                  <c:v>Lung</c:v>
                </c:pt>
                <c:pt idx="8">
                  <c:v>Pancreatic</c:v>
                </c:pt>
                <c:pt idx="9">
                  <c:v>Renal</c:v>
                </c:pt>
                <c:pt idx="10">
                  <c:v>Sarcoma</c:v>
                </c:pt>
                <c:pt idx="11">
                  <c:v>Thyroid</c:v>
                </c:pt>
                <c:pt idx="12">
                  <c:v>Upper GI</c:v>
                </c:pt>
                <c:pt idx="13">
                  <c:v>Urology</c:v>
                </c:pt>
              </c:strCache>
            </c:strRef>
          </c:cat>
          <c:val>
            <c:numRef>
              <c:f>Sheet1!$B$59:$B$73</c:f>
              <c:numCache>
                <c:formatCode>General</c:formatCode>
                <c:ptCount val="14"/>
                <c:pt idx="0">
                  <c:v>5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9</c:v>
                </c:pt>
                <c:pt idx="5">
                  <c:v>2</c:v>
                </c:pt>
                <c:pt idx="6">
                  <c:v>1</c:v>
                </c:pt>
                <c:pt idx="7">
                  <c:v>11</c:v>
                </c:pt>
                <c:pt idx="8">
                  <c:v>4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5</c:v>
                </c:pt>
                <c:pt idx="1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25B-459C-B891-4C4D2DD7A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Confirmed</a:t>
            </a:r>
            <a:r>
              <a:rPr lang="en-GB" baseline="0"/>
              <a:t> Cancer conversion  + pending cases to be confirmed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Sheet1!$J$47:$K$47</c:f>
              <c:strCache>
                <c:ptCount val="2"/>
                <c:pt idx="0">
                  <c:v>% pending cases not included</c:v>
                </c:pt>
                <c:pt idx="1">
                  <c:v>% pending cases  included</c:v>
                </c:pt>
              </c:strCache>
            </c:strRef>
          </c:cat>
          <c:val>
            <c:numRef>
              <c:f>Sheet1!$J$48:$K$48</c:f>
              <c:numCache>
                <c:formatCode>0.0%</c:formatCode>
                <c:ptCount val="2"/>
                <c:pt idx="0">
                  <c:v>4.3196544276457881E-2</c:v>
                </c:pt>
                <c:pt idx="1">
                  <c:v>4.4636429085673147E-2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449-9C84-9D39A6193D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0388415"/>
        <c:axId val="490385503"/>
      </c:barChart>
      <c:catAx>
        <c:axId val="4903884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385503"/>
        <c:crosses val="autoZero"/>
        <c:auto val="1"/>
        <c:lblAlgn val="ctr"/>
        <c:lblOffset val="100"/>
        <c:noMultiLvlLbl val="0"/>
      </c:catAx>
      <c:valAx>
        <c:axId val="4903855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388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BE8AF-EA77-4458-BF8A-2748465AF38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F80F5D9-922C-4E0B-846B-A7A14D1A2A9C}">
      <dgm:prSet phldrT="[Text]" custT="1"/>
      <dgm:spPr>
        <a:solidFill>
          <a:srgbClr val="0484AC"/>
        </a:solidFill>
      </dgm:spPr>
      <dgm:t>
        <a:bodyPr/>
        <a:lstStyle/>
        <a:p>
          <a:r>
            <a:rPr lang="en-GB" sz="2000" dirty="0"/>
            <a:t>The referral must be complete and informative. Filter tests should be complete and reported.</a:t>
          </a:r>
        </a:p>
        <a:p>
          <a:endParaRPr lang="en-GB" sz="2000" dirty="0"/>
        </a:p>
        <a:p>
          <a:r>
            <a:rPr lang="en-GB" sz="2000" i="1" dirty="0"/>
            <a:t>The filter tests are essential to ensure the non-specific pathway route is the most appropriate for the patient</a:t>
          </a:r>
        </a:p>
        <a:p>
          <a:endParaRPr lang="en-GB" sz="800" dirty="0"/>
        </a:p>
      </dgm:t>
    </dgm:pt>
    <dgm:pt modelId="{1C221DC9-AA13-44FE-8603-63AA007857A0}" type="parTrans" cxnId="{79E7E64C-5964-40AF-A468-F7C93783A19F}">
      <dgm:prSet/>
      <dgm:spPr/>
      <dgm:t>
        <a:bodyPr/>
        <a:lstStyle/>
        <a:p>
          <a:endParaRPr lang="en-GB"/>
        </a:p>
      </dgm:t>
    </dgm:pt>
    <dgm:pt modelId="{810E4D6D-5C3E-44B0-B1FB-EEEBAB1535DF}" type="sibTrans" cxnId="{79E7E64C-5964-40AF-A468-F7C93783A19F}">
      <dgm:prSet/>
      <dgm:spPr/>
      <dgm:t>
        <a:bodyPr/>
        <a:lstStyle/>
        <a:p>
          <a:endParaRPr lang="en-GB"/>
        </a:p>
      </dgm:t>
    </dgm:pt>
    <dgm:pt modelId="{ABFF2F3C-854B-460E-B6BA-0EB156C5E6BA}">
      <dgm:prSet phldrT="[Text]" custT="1"/>
      <dgm:spPr>
        <a:solidFill>
          <a:srgbClr val="0484AC"/>
        </a:solidFill>
      </dgm:spPr>
      <dgm:t>
        <a:bodyPr/>
        <a:lstStyle/>
        <a:p>
          <a:r>
            <a:rPr lang="en-GB" sz="2400" dirty="0"/>
            <a:t>Referrals sent via </a:t>
          </a:r>
          <a:r>
            <a:rPr lang="en-GB" sz="2400" dirty="0" err="1"/>
            <a:t>ErS</a:t>
          </a:r>
          <a:r>
            <a:rPr lang="en-GB" sz="2400" dirty="0"/>
            <a:t> </a:t>
          </a:r>
        </a:p>
        <a:p>
          <a:r>
            <a:rPr lang="en-GB" sz="1800" i="1" dirty="0"/>
            <a:t>Patient(s) must be booked into a "dummy" appointment slot but </a:t>
          </a:r>
          <a:r>
            <a:rPr lang="en-GB" sz="1800" i="1" u="sng" dirty="0"/>
            <a:t>should not </a:t>
          </a:r>
          <a:r>
            <a:rPr lang="en-GB" sz="1800" i="1" dirty="0"/>
            <a:t>be informed of date/time</a:t>
          </a:r>
        </a:p>
        <a:p>
          <a:endParaRPr lang="en-GB" sz="800" dirty="0"/>
        </a:p>
        <a:p>
          <a:r>
            <a:rPr lang="en-GB" sz="1800" i="1" dirty="0"/>
            <a:t>The RIS can be found:</a:t>
          </a:r>
        </a:p>
        <a:p>
          <a:r>
            <a:rPr lang="en-GB" sz="1800" i="1" dirty="0"/>
            <a:t>2WW - Non-specific symptoms-GEC01 </a:t>
          </a:r>
          <a:r>
            <a:rPr lang="en-GB" sz="1800" i="1" dirty="0" err="1"/>
            <a:t>Aldermoor</a:t>
          </a:r>
          <a:endParaRPr lang="en-GB" sz="1800" i="1" dirty="0"/>
        </a:p>
      </dgm:t>
    </dgm:pt>
    <dgm:pt modelId="{237CB0ED-8F6D-4665-B88F-7713F1D815AE}" type="parTrans" cxnId="{2709FBAB-32D5-4E5F-8AA7-961CAD923F07}">
      <dgm:prSet/>
      <dgm:spPr/>
      <dgm:t>
        <a:bodyPr/>
        <a:lstStyle/>
        <a:p>
          <a:endParaRPr lang="en-GB"/>
        </a:p>
      </dgm:t>
    </dgm:pt>
    <dgm:pt modelId="{CD658525-42B7-4E83-A778-1CA24A34621F}" type="sibTrans" cxnId="{2709FBAB-32D5-4E5F-8AA7-961CAD923F07}">
      <dgm:prSet/>
      <dgm:spPr/>
      <dgm:t>
        <a:bodyPr/>
        <a:lstStyle/>
        <a:p>
          <a:endParaRPr lang="en-GB"/>
        </a:p>
      </dgm:t>
    </dgm:pt>
    <dgm:pt modelId="{7F6D033D-F8E2-4C6E-A215-5C69EDC70CF0}">
      <dgm:prSet phldrT="[Text]" custT="1"/>
      <dgm:spPr>
        <a:solidFill>
          <a:srgbClr val="0484AC"/>
        </a:solidFill>
      </dgm:spPr>
      <dgm:t>
        <a:bodyPr/>
        <a:lstStyle/>
        <a:p>
          <a:r>
            <a:rPr lang="en-GB" sz="2400" dirty="0"/>
            <a:t>Referral is screened for completeness and </a:t>
          </a:r>
          <a:r>
            <a:rPr lang="en-GB" sz="2400" b="1" dirty="0"/>
            <a:t>appropriateness by the RIS clinical </a:t>
          </a:r>
          <a:r>
            <a:rPr lang="en-GB" sz="2400" dirty="0"/>
            <a:t>team.   </a:t>
          </a:r>
        </a:p>
        <a:p>
          <a:r>
            <a:rPr lang="en-GB" sz="1800" dirty="0"/>
            <a:t>The referring GP will receive communication if there are any concerns.</a:t>
          </a:r>
        </a:p>
      </dgm:t>
    </dgm:pt>
    <dgm:pt modelId="{F369584A-852D-40ED-9F7C-ABDE067917FA}" type="parTrans" cxnId="{C779A2F2-40BC-449B-A637-A5EB37F38302}">
      <dgm:prSet/>
      <dgm:spPr/>
      <dgm:t>
        <a:bodyPr/>
        <a:lstStyle/>
        <a:p>
          <a:endParaRPr lang="en-GB"/>
        </a:p>
      </dgm:t>
    </dgm:pt>
    <dgm:pt modelId="{736EB28A-7034-4ABE-BF7E-A40E54EBB7E5}" type="sibTrans" cxnId="{C779A2F2-40BC-449B-A637-A5EB37F38302}">
      <dgm:prSet/>
      <dgm:spPr/>
      <dgm:t>
        <a:bodyPr/>
        <a:lstStyle/>
        <a:p>
          <a:endParaRPr lang="en-GB"/>
        </a:p>
      </dgm:t>
    </dgm:pt>
    <dgm:pt modelId="{3877AA1C-5B64-4485-9A3B-0D3828283108}" type="pres">
      <dgm:prSet presAssocID="{1B7BE8AF-EA77-4458-BF8A-2748465AF386}" presName="CompostProcess" presStyleCnt="0">
        <dgm:presLayoutVars>
          <dgm:dir/>
          <dgm:resizeHandles val="exact"/>
        </dgm:presLayoutVars>
      </dgm:prSet>
      <dgm:spPr/>
    </dgm:pt>
    <dgm:pt modelId="{D6F5A023-58FB-480C-9FC7-90C14C65ECA9}" type="pres">
      <dgm:prSet presAssocID="{1B7BE8AF-EA77-4458-BF8A-2748465AF386}" presName="arrow" presStyleLbl="bgShp" presStyleIdx="0" presStyleCnt="1" custScaleX="117647"/>
      <dgm:spPr>
        <a:solidFill>
          <a:srgbClr val="2394F1"/>
        </a:solidFill>
      </dgm:spPr>
    </dgm:pt>
    <dgm:pt modelId="{990F0577-FF0A-496A-9C8C-325CF83B1750}" type="pres">
      <dgm:prSet presAssocID="{1B7BE8AF-EA77-4458-BF8A-2748465AF386}" presName="linearProcess" presStyleCnt="0"/>
      <dgm:spPr/>
    </dgm:pt>
    <dgm:pt modelId="{58F3A2BC-9AAB-474A-8318-EE7F2473EBF3}" type="pres">
      <dgm:prSet presAssocID="{DF80F5D9-922C-4E0B-846B-A7A14D1A2A9C}" presName="textNode" presStyleLbl="node1" presStyleIdx="0" presStyleCnt="3" custScaleX="232643" custScaleY="207650" custLinFactNeighborX="-2177" custLinFactNeighborY="-1602">
        <dgm:presLayoutVars>
          <dgm:bulletEnabled val="1"/>
        </dgm:presLayoutVars>
      </dgm:prSet>
      <dgm:spPr/>
    </dgm:pt>
    <dgm:pt modelId="{985183A0-3ECE-4882-8A8B-D2AC789C15A8}" type="pres">
      <dgm:prSet presAssocID="{810E4D6D-5C3E-44B0-B1FB-EEEBAB1535DF}" presName="sibTrans" presStyleCnt="0"/>
      <dgm:spPr/>
    </dgm:pt>
    <dgm:pt modelId="{98045F10-5C9A-4701-ABA5-0606471FDEE2}" type="pres">
      <dgm:prSet presAssocID="{ABFF2F3C-854B-460E-B6BA-0EB156C5E6BA}" presName="textNode" presStyleLbl="node1" presStyleIdx="1" presStyleCnt="3" custScaleX="217515" custScaleY="208024" custLinFactNeighborX="-53533">
        <dgm:presLayoutVars>
          <dgm:bulletEnabled val="1"/>
        </dgm:presLayoutVars>
      </dgm:prSet>
      <dgm:spPr/>
    </dgm:pt>
    <dgm:pt modelId="{72C612B0-8A5A-40E5-8F5D-59E11A2930F1}" type="pres">
      <dgm:prSet presAssocID="{CD658525-42B7-4E83-A778-1CA24A34621F}" presName="sibTrans" presStyleCnt="0"/>
      <dgm:spPr/>
    </dgm:pt>
    <dgm:pt modelId="{EC0CF991-15C3-4714-B0DE-EA024970BF1D}" type="pres">
      <dgm:prSet presAssocID="{7F6D033D-F8E2-4C6E-A215-5C69EDC70CF0}" presName="textNode" presStyleLbl="node1" presStyleIdx="2" presStyleCnt="3" custScaleX="210450" custScaleY="204959" custLinFactNeighborX="-5849">
        <dgm:presLayoutVars>
          <dgm:bulletEnabled val="1"/>
        </dgm:presLayoutVars>
      </dgm:prSet>
      <dgm:spPr/>
    </dgm:pt>
  </dgm:ptLst>
  <dgm:cxnLst>
    <dgm:cxn modelId="{79E7E64C-5964-40AF-A468-F7C93783A19F}" srcId="{1B7BE8AF-EA77-4458-BF8A-2748465AF386}" destId="{DF80F5D9-922C-4E0B-846B-A7A14D1A2A9C}" srcOrd="0" destOrd="0" parTransId="{1C221DC9-AA13-44FE-8603-63AA007857A0}" sibTransId="{810E4D6D-5C3E-44B0-B1FB-EEEBAB1535DF}"/>
    <dgm:cxn modelId="{0DDF067E-FE87-4F64-9BBB-9563EDFBED84}" type="presOf" srcId="{1B7BE8AF-EA77-4458-BF8A-2748465AF386}" destId="{3877AA1C-5B64-4485-9A3B-0D3828283108}" srcOrd="0" destOrd="0" presId="urn:microsoft.com/office/officeart/2005/8/layout/hProcess9"/>
    <dgm:cxn modelId="{2709FBAB-32D5-4E5F-8AA7-961CAD923F07}" srcId="{1B7BE8AF-EA77-4458-BF8A-2748465AF386}" destId="{ABFF2F3C-854B-460E-B6BA-0EB156C5E6BA}" srcOrd="1" destOrd="0" parTransId="{237CB0ED-8F6D-4665-B88F-7713F1D815AE}" sibTransId="{CD658525-42B7-4E83-A778-1CA24A34621F}"/>
    <dgm:cxn modelId="{DE329BBF-61BA-4787-BB08-DA7373DDE117}" type="presOf" srcId="{ABFF2F3C-854B-460E-B6BA-0EB156C5E6BA}" destId="{98045F10-5C9A-4701-ABA5-0606471FDEE2}" srcOrd="0" destOrd="0" presId="urn:microsoft.com/office/officeart/2005/8/layout/hProcess9"/>
    <dgm:cxn modelId="{733E0AC0-6396-4EF7-9BAC-324405B76F8B}" type="presOf" srcId="{7F6D033D-F8E2-4C6E-A215-5C69EDC70CF0}" destId="{EC0CF991-15C3-4714-B0DE-EA024970BF1D}" srcOrd="0" destOrd="0" presId="urn:microsoft.com/office/officeart/2005/8/layout/hProcess9"/>
    <dgm:cxn modelId="{C779A2F2-40BC-449B-A637-A5EB37F38302}" srcId="{1B7BE8AF-EA77-4458-BF8A-2748465AF386}" destId="{7F6D033D-F8E2-4C6E-A215-5C69EDC70CF0}" srcOrd="2" destOrd="0" parTransId="{F369584A-852D-40ED-9F7C-ABDE067917FA}" sibTransId="{736EB28A-7034-4ABE-BF7E-A40E54EBB7E5}"/>
    <dgm:cxn modelId="{454F39FC-A012-4496-80C4-2AF71E8B2CCE}" type="presOf" srcId="{DF80F5D9-922C-4E0B-846B-A7A14D1A2A9C}" destId="{58F3A2BC-9AAB-474A-8318-EE7F2473EBF3}" srcOrd="0" destOrd="0" presId="urn:microsoft.com/office/officeart/2005/8/layout/hProcess9"/>
    <dgm:cxn modelId="{390DA615-92C9-430B-82BA-CF9CB97E324C}" type="presParOf" srcId="{3877AA1C-5B64-4485-9A3B-0D3828283108}" destId="{D6F5A023-58FB-480C-9FC7-90C14C65ECA9}" srcOrd="0" destOrd="0" presId="urn:microsoft.com/office/officeart/2005/8/layout/hProcess9"/>
    <dgm:cxn modelId="{79833EB8-B94D-4258-94C2-C2B7AB0C1458}" type="presParOf" srcId="{3877AA1C-5B64-4485-9A3B-0D3828283108}" destId="{990F0577-FF0A-496A-9C8C-325CF83B1750}" srcOrd="1" destOrd="0" presId="urn:microsoft.com/office/officeart/2005/8/layout/hProcess9"/>
    <dgm:cxn modelId="{C7E7F36B-81B4-43CE-A952-84EC2BCDDAD1}" type="presParOf" srcId="{990F0577-FF0A-496A-9C8C-325CF83B1750}" destId="{58F3A2BC-9AAB-474A-8318-EE7F2473EBF3}" srcOrd="0" destOrd="0" presId="urn:microsoft.com/office/officeart/2005/8/layout/hProcess9"/>
    <dgm:cxn modelId="{B32CE657-7C79-430C-AFE8-5BEC7EAD42E8}" type="presParOf" srcId="{990F0577-FF0A-496A-9C8C-325CF83B1750}" destId="{985183A0-3ECE-4882-8A8B-D2AC789C15A8}" srcOrd="1" destOrd="0" presId="urn:microsoft.com/office/officeart/2005/8/layout/hProcess9"/>
    <dgm:cxn modelId="{C33B74EE-B51C-4F3F-BBA7-C67F99ADE86D}" type="presParOf" srcId="{990F0577-FF0A-496A-9C8C-325CF83B1750}" destId="{98045F10-5C9A-4701-ABA5-0606471FDEE2}" srcOrd="2" destOrd="0" presId="urn:microsoft.com/office/officeart/2005/8/layout/hProcess9"/>
    <dgm:cxn modelId="{7DA2A558-1AD2-4769-9C76-9434B3E87EA0}" type="presParOf" srcId="{990F0577-FF0A-496A-9C8C-325CF83B1750}" destId="{72C612B0-8A5A-40E5-8F5D-59E11A2930F1}" srcOrd="3" destOrd="0" presId="urn:microsoft.com/office/officeart/2005/8/layout/hProcess9"/>
    <dgm:cxn modelId="{66367829-400B-44AE-83DD-45F0E066B526}" type="presParOf" srcId="{990F0577-FF0A-496A-9C8C-325CF83B1750}" destId="{EC0CF991-15C3-4714-B0DE-EA024970BF1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5A023-58FB-480C-9FC7-90C14C65ECA9}">
      <dsp:nvSpPr>
        <dsp:cNvPr id="0" name=""/>
        <dsp:cNvSpPr/>
      </dsp:nvSpPr>
      <dsp:spPr>
        <a:xfrm>
          <a:off x="2" y="0"/>
          <a:ext cx="10515594" cy="4351338"/>
        </a:xfrm>
        <a:prstGeom prst="rightArrow">
          <a:avLst/>
        </a:prstGeom>
        <a:solidFill>
          <a:srgbClr val="2394F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3A2BC-9AAB-474A-8318-EE7F2473EBF3}">
      <dsp:nvSpPr>
        <dsp:cNvPr id="0" name=""/>
        <dsp:cNvSpPr/>
      </dsp:nvSpPr>
      <dsp:spPr>
        <a:xfrm>
          <a:off x="230606" y="340674"/>
          <a:ext cx="3403527" cy="3614221"/>
        </a:xfrm>
        <a:prstGeom prst="roundRect">
          <a:avLst/>
        </a:prstGeom>
        <a:solidFill>
          <a:srgbClr val="0484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The referral must be complete and informative. Filter tests should be complete and reported.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 dirty="0"/>
            <a:t>The filter tests are essential to ensure the non-specific pathway route is the most appropriate for the patient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396752" y="506820"/>
        <a:ext cx="3071235" cy="3281929"/>
      </dsp:txXfrm>
    </dsp:sp>
    <dsp:sp modelId="{98045F10-5C9A-4701-ABA5-0606471FDEE2}">
      <dsp:nvSpPr>
        <dsp:cNvPr id="0" name=""/>
        <dsp:cNvSpPr/>
      </dsp:nvSpPr>
      <dsp:spPr>
        <a:xfrm>
          <a:off x="3726922" y="365303"/>
          <a:ext cx="3182207" cy="3620730"/>
        </a:xfrm>
        <a:prstGeom prst="roundRect">
          <a:avLst/>
        </a:prstGeom>
        <a:solidFill>
          <a:srgbClr val="0484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Referrals sent via </a:t>
          </a:r>
          <a:r>
            <a:rPr lang="en-GB" sz="2400" kern="1200" dirty="0" err="1"/>
            <a:t>ErS</a:t>
          </a:r>
          <a:r>
            <a:rPr lang="en-GB" sz="2400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i="1" kern="1200" dirty="0"/>
            <a:t>Patient(s) must be booked into a "dummy" appointment slot but </a:t>
          </a:r>
          <a:r>
            <a:rPr lang="en-GB" sz="1800" i="1" u="sng" kern="1200" dirty="0"/>
            <a:t>should not </a:t>
          </a:r>
          <a:r>
            <a:rPr lang="en-GB" sz="1800" i="1" kern="1200" dirty="0"/>
            <a:t>be informed of date/time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i="1" kern="1200" dirty="0"/>
            <a:t>The RIS can be found: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i="1" kern="1200" dirty="0"/>
            <a:t>2WW - Non-specific symptoms-GEC01 </a:t>
          </a:r>
          <a:r>
            <a:rPr lang="en-GB" sz="1800" i="1" kern="1200" dirty="0" err="1"/>
            <a:t>Aldermoor</a:t>
          </a:r>
          <a:endParaRPr lang="en-GB" sz="1800" i="1" kern="1200" dirty="0"/>
        </a:p>
      </dsp:txBody>
      <dsp:txXfrm>
        <a:off x="3882265" y="520646"/>
        <a:ext cx="2871521" cy="3310044"/>
      </dsp:txXfrm>
    </dsp:sp>
    <dsp:sp modelId="{EC0CF991-15C3-4714-B0DE-EA024970BF1D}">
      <dsp:nvSpPr>
        <dsp:cNvPr id="0" name=""/>
        <dsp:cNvSpPr/>
      </dsp:nvSpPr>
      <dsp:spPr>
        <a:xfrm>
          <a:off x="7190836" y="391977"/>
          <a:ext cx="3078847" cy="3567383"/>
        </a:xfrm>
        <a:prstGeom prst="roundRect">
          <a:avLst/>
        </a:prstGeom>
        <a:solidFill>
          <a:srgbClr val="0484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Referral is screened for completeness and </a:t>
          </a:r>
          <a:r>
            <a:rPr lang="en-GB" sz="2400" b="1" kern="1200" dirty="0"/>
            <a:t>appropriateness by the RIS clinical </a:t>
          </a:r>
          <a:r>
            <a:rPr lang="en-GB" sz="2400" kern="1200" dirty="0"/>
            <a:t>team.  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The referring GP will receive communication if there are any concerns.</a:t>
          </a:r>
        </a:p>
      </dsp:txBody>
      <dsp:txXfrm>
        <a:off x="7341133" y="542274"/>
        <a:ext cx="2778253" cy="3266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0.69667</cdr:x>
      <cdr:y>0.4125</cdr:y>
    </cdr:from>
    <cdr:to>
      <cdr:x>0.79667</cdr:x>
      <cdr:y>0.72361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4CA8B14-1F53-E628-27FE-95E3F77B0C2E}"/>
            </a:ext>
          </a:extLst>
        </cdr:cNvPr>
        <cdr:cNvSpPr txBox="1"/>
      </cdr:nvSpPr>
      <cdr:spPr>
        <a:xfrm xmlns:a="http://schemas.openxmlformats.org/drawingml/2006/main">
          <a:off x="3185160" y="1131570"/>
          <a:ext cx="457200" cy="85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0.67667</cdr:x>
      <cdr:y>0.34583</cdr:y>
    </cdr:from>
    <cdr:to>
      <cdr:x>0.81667</cdr:x>
      <cdr:y>0.81806</cdr:y>
    </cdr:to>
    <cdr:sp macro="" textlink="">
      <cdr:nvSpPr>
        <cdr:cNvPr id="4" name="Arrow: Up 3">
          <a:extLst xmlns:a="http://schemas.openxmlformats.org/drawingml/2006/main">
            <a:ext uri="{FF2B5EF4-FFF2-40B4-BE49-F238E27FC236}">
              <a16:creationId xmlns:a16="http://schemas.microsoft.com/office/drawing/2014/main" id="{AC6684F2-D576-4A54-1314-146EFC9ABC8C}"/>
            </a:ext>
          </a:extLst>
        </cdr:cNvPr>
        <cdr:cNvSpPr/>
      </cdr:nvSpPr>
      <cdr:spPr>
        <a:xfrm xmlns:a="http://schemas.openxmlformats.org/drawingml/2006/main">
          <a:off x="3093720" y="948690"/>
          <a:ext cx="640080" cy="1295400"/>
        </a:xfrm>
        <a:prstGeom xmlns:a="http://schemas.openxmlformats.org/drawingml/2006/main" prst="upArrow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0.695</cdr:x>
      <cdr:y>0.50417</cdr:y>
    </cdr:from>
    <cdr:to>
      <cdr:x>0.80333</cdr:x>
      <cdr:y>0.74583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339117C1-FA2E-8383-5991-6D1C0163E08F}"/>
            </a:ext>
          </a:extLst>
        </cdr:cNvPr>
        <cdr:cNvSpPr txBox="1"/>
      </cdr:nvSpPr>
      <cdr:spPr>
        <a:xfrm xmlns:a="http://schemas.openxmlformats.org/drawingml/2006/main">
          <a:off x="3177540" y="1383030"/>
          <a:ext cx="495300" cy="662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000" b="1" dirty="0">
              <a:solidFill>
                <a:srgbClr val="002060"/>
              </a:solidFill>
            </a:rPr>
            <a:t>&gt;52% from </a:t>
          </a:r>
          <a:r>
            <a:rPr lang="en-GB" sz="1400" b="1" dirty="0">
              <a:solidFill>
                <a:srgbClr val="002060"/>
              </a:solidFill>
            </a:rPr>
            <a:t>21/22</a:t>
          </a:r>
          <a:endParaRPr lang="en-GB" sz="2000" b="1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670F8-2B28-4CA3-B327-CEBA5B4B9CEA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F4D03-6E68-4EC6-93D4-D8207DD98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42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Wessex Cancer Alliance GP Adviser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Cancer Research UK Primary Care Adviser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RCGP Clinical Adviser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GP Appraiser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F4D03-6E68-4EC6-93D4-D8207DD987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6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Wessex Cancer Alliance GP Adviser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Cancer Research UK Primary Care Adviser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RCGP Clinical Adviser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sz="36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GP Appraiser</a:t>
            </a:r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F4D03-6E68-4EC6-93D4-D8207DD987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2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F4D03-6E68-4EC6-93D4-D8207DD9878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8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352BE-A6F0-34BD-F066-05BBD42DC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9B2E3-8AB9-AEFB-E799-B498A581F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9B046-3F61-FC2C-942A-CDE5014D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FDAEB-DF15-A767-A370-88A14D5E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AA6AF-B87E-26D5-B7D2-03420F37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46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EE33B-DC56-3BEC-2239-89CCAFE8D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519DD-82EB-441C-3E7E-D0516A2D2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19EC-6347-DD21-594B-596C36F6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86F1C-EB5C-200B-6003-080D45379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0133C-0242-D7FB-0F2A-6F30E89ED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8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9698C5-7884-6E15-8E0E-D7672FA50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37AAD-F045-E43C-5141-C38542038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23581-8C7D-BE53-BCBE-12548D6EF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E3894-EB8D-1FBE-2540-32BB727F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EBB31-5BC9-0041-78CB-BC0E0EFD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95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F648-0C30-31A7-A42B-EA54E533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059F0-801B-A3B8-10B3-A6F23F6B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ACD8C-D071-6189-FA20-AA9865601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31242-E5DD-1C61-51A5-F1AEE72C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4D816-A59A-287A-17AF-C2FD647D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95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5455-669C-B735-C03D-03F2E935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0F976-7470-324F-87F0-0CB449237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7C421-3E76-C8FB-1F6F-1E93FA7C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766F7-63F3-BD12-1D60-FB6C655D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2DE72-D610-A1E8-09BA-5E5A61FD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2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FAF7F-AECD-A22C-527E-96429C84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3E72-69C5-693B-A62B-58A18B2E76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030AB-C5DF-27A2-279C-7C1663A27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6AF2A-8EFA-4854-0656-134AB8964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87A5B-835B-0637-9536-2D900DC0B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607C2-B900-AB68-EB58-E256C5340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480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8D6A-B0FD-4CE2-0F24-0835C2354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9DFE0-509F-C8D7-0DE8-B72BF45D8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35913-583D-B663-F0C9-2263D15B9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FDDC9A-6DB0-3B22-0FF5-3ACBEAC03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B40A83-C851-1EBC-E26C-E1EFC077E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36E018-CC50-B158-0BAC-EC004E76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79EDA8-AE23-E38D-9891-F6FCB5BB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5F003E-D4B0-A505-C29F-6B29EA4F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7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2243F-9751-57AF-7361-7BFDFFE1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4C4A0-D8AB-922F-F84C-9DBD29E4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891CB-E5E9-19FF-52EE-FACD3FBE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ED3AF-F58A-4E0C-CFDF-B410EDD3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3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9D35D-F8D0-C6A3-64DB-E49834282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F7826-D8CB-984F-58A9-AE9EE73B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014DD-BA00-0540-96E3-31EA3F61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45B4-CC06-5524-C7DD-C8C7C76E3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654A4-5D39-9052-96C0-F3B4ABB37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CC760-A0F1-6CF9-B23F-F7C3D2D40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58984-C889-B2D0-76E4-FE2137BB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E1838-2C9E-0D24-0BED-7EBC28AE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716C0-8D90-3482-8EA7-D0A6CAD1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9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E80AE-F104-8324-F206-919F9FAE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8B00EA-EEEA-76A6-07B9-8A11833AB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5971B-3D2B-2EA9-F70C-3843C0D05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FD876-FC97-A190-5B0E-36BC6DA7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60357-3B9B-AA0E-AD66-FA438846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3CFD4-8A8E-526A-4D62-3C0EFDF4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2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73FA2-2630-91C7-56A5-48BCD001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E0896-3AED-E74C-0A26-7391669BF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6CCFA-32A6-04E2-038F-BB6D63702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47BD6-8FCA-45EB-821C-DC565059D74C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41351-4708-4E1B-67CF-352B8C43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44449-4E7B-87E9-9247-EDB67795B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55B16-94D3-4E2A-8DE3-FD7C9A381B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00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jgp.org/content/68/674/e58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838FF-0CEF-905B-E3FC-386FCBD0E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7299"/>
            <a:ext cx="9144000" cy="2387600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Rapid Investigation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49D3AE-89A1-E46B-316F-CDF565CA4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6974"/>
            <a:ext cx="9144000" cy="165576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2060"/>
                </a:solidFill>
              </a:rPr>
              <a:t>An Update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2CC7A234-16C1-C471-877A-81B26CAB20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1235" y="1304235"/>
            <a:ext cx="2277165" cy="227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1396EB-B837-B848-7BB3-572B6F05D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9183" y="96078"/>
            <a:ext cx="2371033" cy="237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06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Filter Tests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1619" y="96078"/>
            <a:ext cx="2648597" cy="2648597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10E6-CD0C-E189-7383-279E8F6E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06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Physical Examination – </a:t>
            </a:r>
            <a:r>
              <a:rPr kumimoji="0" lang="en-US" sz="11200" b="0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key as we are a virtual service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Urine dip – </a:t>
            </a:r>
            <a:r>
              <a:rPr kumimoji="0" lang="en-US" sz="11200" b="0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often missed</a:t>
            </a:r>
            <a:endParaRPr kumimoji="0" lang="en-US" sz="1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FBC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ESR / CRP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U&amp;Es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LFTs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TFTs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HbA1c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Bone Profile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PSA (Men - ≥45)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CA125 (Women)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FIT Test (using FIT test sample kit)- ≥10 will be considered positive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CXR no longer a mandatory test</a:t>
            </a:r>
            <a:endParaRPr kumimoji="0" lang="en-US" sz="1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484AC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17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Patient Pathway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578" y="96079"/>
            <a:ext cx="1869637" cy="1869637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10E6-CD0C-E189-7383-279E8F6E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065"/>
            <a:ext cx="10515600" cy="4351338"/>
          </a:xfr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Referral sent into RIS via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patient given information leaflet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 team log the activity onto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SystmOne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team review the referral and accept or return if not suitable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Once accepted admin team make a Welcome Call, explain the service and book a suitable date for clerking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team call the patient and clerk them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suitable for CT CAP clinical team request CT in local hospital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Patient made aware that if result does show cancer then the diagnosis will be relayed to them via the phone – gain their verbal consent for this to happen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CT CAP not indicated patient is discussed at RIS MDT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patient is under 40 they are discussed at RIS MDT prior to arranging imaging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614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Patient Pathway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10E6-CD0C-E189-7383-279E8F6E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433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CT reports are collated by the admin team and clinical team are informed as soon as the result is available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Very significant findings will be acted on immediately (</a:t>
            </a:r>
            <a:r>
              <a:rPr kumimoji="0" lang="en-US" sz="9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ie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PE)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MDT twice a week (Mon lunch and Thursday am)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patients are presented and discussed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findings are referred directly to the appropriate specialty (via 2WW pathways)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Other onward referrals may also be made (</a:t>
            </a:r>
            <a:r>
              <a:rPr kumimoji="0" lang="en-US" sz="9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ie</a:t>
            </a: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lung nodules)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Further imaging may also be requested where required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clerking revealed upper GI symptoms then OGD may be requested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Patient called and informed of results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Detailed discharge summary to patient and GP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9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NB – email provided on referral form is used to communicate back – MUST be a monitored account.  Missing filter tests / clinical information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484AC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479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MDT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10E6-CD0C-E189-7383-279E8F6E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065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Twice a week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via Teams</a:t>
            </a:r>
          </a:p>
          <a:p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Patient is presented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Reason for referral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Significant past medical history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History of presenting complaint</a:t>
            </a:r>
          </a:p>
          <a:p>
            <a:pPr lvl="1"/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Red flag symptoms</a:t>
            </a:r>
          </a:p>
          <a:p>
            <a:pPr lvl="1"/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Scan results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Discussion re onward referrals / reassure and discharge / safety-netting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Referral checks that may not meet the criteria are discussed</a:t>
            </a:r>
          </a:p>
          <a:p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Patients who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se symptoms have resolved / are feeling better since referral</a:t>
            </a:r>
          </a:p>
          <a:p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Anyone under the age of 40</a:t>
            </a:r>
          </a:p>
          <a:p>
            <a:pPr lvl="1"/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484AC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78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Onward Referrals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10E6-CD0C-E189-7383-279E8F6E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06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Any cancer or possible cancer is referred via a 2WW pathway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Patients with persistently raised platelets with no obvious tumour on CT may be referred to the haematology team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Patients with widespread lymphadenopathy but no obvious primary may be referred to the CUP (Cancer of Unknown Primary) team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Patients with lung nodules not previously known about are referred to the respiratory lung nodule pathways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Adrenal adenomas are referred to the adrenal MDT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AAA &gt; 3cm referred to vascular for monitoring 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Osteoporotic fractures / spinal degeneration, atherosclerosis, emphysema – GP advised of these findings in the discharge letter</a:t>
            </a: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72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RIS or CUP?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10E6-CD0C-E189-7383-279E8F6E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065"/>
            <a:ext cx="10515600" cy="435133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CUP – Cancer of Unknown Primary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7030A0"/>
                </a:solidFill>
              </a:rPr>
              <a:t>CUP patients will have had imaging which is suggestive of metastatic cancer, without clinical or radiological evidence to indicate a likely primary tumour and no primary organ-specific symptoms</a:t>
            </a:r>
          </a:p>
          <a:p>
            <a:pPr marL="457200" lvl="1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sz="2800" b="1" dirty="0">
                <a:solidFill>
                  <a:srgbClr val="7030A0"/>
                </a:solidFill>
              </a:rPr>
              <a:t>UHS CUP Referral Criteria: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Suspicious bone metastases on plain x-ray or bone scan with no obvious primary clinically and a normal PSA and negative myeloma screen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Liver metastases on ultrasound with no obvious primary clinically</a:t>
            </a:r>
          </a:p>
          <a:p>
            <a:pPr lvl="1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Multiple lung metastases on chest x-ray with no obvious primary clinically</a:t>
            </a:r>
          </a:p>
        </p:txBody>
      </p:sp>
    </p:spTree>
    <p:extLst>
      <p:ext uri="{BB962C8B-B14F-4D97-AF65-F5344CB8AC3E}">
        <p14:creationId xmlns:p14="http://schemas.microsoft.com/office/powerpoint/2010/main" val="1509785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Data to 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C7DB88-61F8-CF95-AEEC-BC53956C6C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340445"/>
              </p:ext>
            </p:extLst>
          </p:nvPr>
        </p:nvGraphicFramePr>
        <p:xfrm>
          <a:off x="838200" y="239259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B4E905F-16E1-0899-E5CE-F03E6D4D0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563841"/>
              </p:ext>
            </p:extLst>
          </p:nvPr>
        </p:nvGraphicFramePr>
        <p:xfrm>
          <a:off x="7855122" y="1362821"/>
          <a:ext cx="228640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473">
                  <a:extLst>
                    <a:ext uri="{9D8B030D-6E8A-4147-A177-3AD203B41FA5}">
                      <a16:colId xmlns:a16="http://schemas.microsoft.com/office/drawing/2014/main" val="2547932620"/>
                    </a:ext>
                  </a:extLst>
                </a:gridCol>
                <a:gridCol w="801933">
                  <a:extLst>
                    <a:ext uri="{9D8B030D-6E8A-4147-A177-3AD203B41FA5}">
                      <a16:colId xmlns:a16="http://schemas.microsoft.com/office/drawing/2014/main" val="389205622"/>
                    </a:ext>
                  </a:extLst>
                </a:gridCol>
              </a:tblGrid>
              <a:tr h="234950"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Total accepted NSS Referrals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23705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240345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r>
                        <a:rPr lang="en-GB" sz="1400" dirty="0"/>
                        <a:t>2021 /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/>
                        <a:t>488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260495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r>
                        <a:rPr lang="en-GB" sz="1400" dirty="0"/>
                        <a:t>2022 /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742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130717"/>
                  </a:ext>
                </a:extLst>
              </a:tr>
              <a:tr h="234950">
                <a:tc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4511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r>
                        <a:rPr lang="en-GB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1230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006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7EEADBF-E2EF-8360-BE59-B1CBD25D8890}"/>
              </a:ext>
            </a:extLst>
          </p:cNvPr>
          <p:cNvSpPr txBox="1"/>
          <p:nvPr/>
        </p:nvSpPr>
        <p:spPr>
          <a:xfrm>
            <a:off x="10410230" y="2883844"/>
            <a:ext cx="1471435" cy="307777"/>
          </a:xfrm>
          <a:prstGeom prst="rect">
            <a:avLst/>
          </a:prstGeom>
          <a:solidFill>
            <a:srgbClr val="FFCCCC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93 in March 2023</a:t>
            </a:r>
          </a:p>
        </p:txBody>
      </p:sp>
    </p:spTree>
    <p:extLst>
      <p:ext uri="{BB962C8B-B14F-4D97-AF65-F5344CB8AC3E}">
        <p14:creationId xmlns:p14="http://schemas.microsoft.com/office/powerpoint/2010/main" val="4143891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Data to 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9B6184F-61FD-DDBF-528A-77C818DA07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791124"/>
              </p:ext>
            </p:extLst>
          </p:nvPr>
        </p:nvGraphicFramePr>
        <p:xfrm>
          <a:off x="838200" y="1825625"/>
          <a:ext cx="6467220" cy="3225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FF8ABA40-BC95-1928-75C0-25BC00A06BBE}"/>
              </a:ext>
            </a:extLst>
          </p:cNvPr>
          <p:cNvGrpSpPr/>
          <p:nvPr/>
        </p:nvGrpSpPr>
        <p:grpSpPr>
          <a:xfrm>
            <a:off x="7504207" y="2820346"/>
            <a:ext cx="4234601" cy="3623371"/>
            <a:chOff x="7836716" y="1959734"/>
            <a:chExt cx="4234601" cy="3623371"/>
          </a:xfrm>
        </p:grpSpPr>
        <p:sp>
          <p:nvSpPr>
            <p:cNvPr id="11" name="Explosion: 8 Points 10">
              <a:extLst>
                <a:ext uri="{FF2B5EF4-FFF2-40B4-BE49-F238E27FC236}">
                  <a16:creationId xmlns:a16="http://schemas.microsoft.com/office/drawing/2014/main" id="{1BDEEA43-927F-DFD5-635B-38B938B58604}"/>
                </a:ext>
              </a:extLst>
            </p:cNvPr>
            <p:cNvSpPr/>
            <p:nvPr/>
          </p:nvSpPr>
          <p:spPr>
            <a:xfrm>
              <a:off x="7836716" y="1959734"/>
              <a:ext cx="4234601" cy="3623371"/>
            </a:xfrm>
            <a:prstGeom prst="irregularSeal1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2975E12-2456-506F-B4FF-717A0D2CDCB8}"/>
                </a:ext>
              </a:extLst>
            </p:cNvPr>
            <p:cNvSpPr txBox="1"/>
            <p:nvPr/>
          </p:nvSpPr>
          <p:spPr>
            <a:xfrm>
              <a:off x="8717561" y="2884416"/>
              <a:ext cx="233347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/>
                <a:t>90.2 %</a:t>
              </a:r>
              <a:r>
                <a:rPr lang="en-GB" dirty="0"/>
                <a:t> </a:t>
              </a:r>
            </a:p>
            <a:p>
              <a:pPr algn="ctr"/>
              <a:r>
                <a:rPr lang="en-GB" dirty="0"/>
                <a:t>of eligible practices have referred at least 1 patient onto the RIS pathway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35539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Data to 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AA9C680-4C05-3173-9E9E-3F7C58D7C1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295447"/>
              </p:ext>
            </p:extLst>
          </p:nvPr>
        </p:nvGraphicFramePr>
        <p:xfrm>
          <a:off x="-112467" y="1610472"/>
          <a:ext cx="613145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176CB53-7273-1E77-7A3A-AAF561FDA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256"/>
              </p:ext>
            </p:extLst>
          </p:nvPr>
        </p:nvGraphicFramePr>
        <p:xfrm>
          <a:off x="6268773" y="1616075"/>
          <a:ext cx="439488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440">
                  <a:extLst>
                    <a:ext uri="{9D8B030D-6E8A-4147-A177-3AD203B41FA5}">
                      <a16:colId xmlns:a16="http://schemas.microsoft.com/office/drawing/2014/main" val="978917654"/>
                    </a:ext>
                  </a:extLst>
                </a:gridCol>
                <a:gridCol w="2197440">
                  <a:extLst>
                    <a:ext uri="{9D8B030D-6E8A-4147-A177-3AD203B41FA5}">
                      <a16:colId xmlns:a16="http://schemas.microsoft.com/office/drawing/2014/main" val="704623614"/>
                    </a:ext>
                  </a:extLst>
                </a:gridCol>
              </a:tblGrid>
              <a:tr h="290089"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Number of Confirmed Cancers by Site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83762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Breast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67277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Colorectal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97281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CUP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8761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Gynae (ovarian)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2957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Haematology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66615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Head &amp; Neck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34413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569798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176909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Pancreatic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46847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Renal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04542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Sarcoma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20808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Thyroid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60170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Upper 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653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dirty="0"/>
                        <a:t>Urology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23039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r>
                        <a:rPr lang="en-GB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487717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FF09408B-6691-F6D5-9FE0-3DD925F5DB3D}"/>
              </a:ext>
            </a:extLst>
          </p:cNvPr>
          <p:cNvGrpSpPr/>
          <p:nvPr/>
        </p:nvGrpSpPr>
        <p:grpSpPr>
          <a:xfrm>
            <a:off x="695882" y="2336578"/>
            <a:ext cx="3538513" cy="3121211"/>
            <a:chOff x="695882" y="2336578"/>
            <a:chExt cx="3538513" cy="312121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C37B3A-E123-0DD3-1A25-86F06F722BD3}"/>
                </a:ext>
              </a:extLst>
            </p:cNvPr>
            <p:cNvSpPr txBox="1"/>
            <p:nvPr/>
          </p:nvSpPr>
          <p:spPr>
            <a:xfrm>
              <a:off x="2554736" y="5093639"/>
              <a:ext cx="79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Lung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6C66A28-FEC7-3661-005F-37B53D3AA4E1}"/>
                </a:ext>
              </a:extLst>
            </p:cNvPr>
            <p:cNvSpPr txBox="1"/>
            <p:nvPr/>
          </p:nvSpPr>
          <p:spPr>
            <a:xfrm>
              <a:off x="1406439" y="2747917"/>
              <a:ext cx="79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Urology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93DBB82-DBBA-43C1-A014-F3F92AD31553}"/>
                </a:ext>
              </a:extLst>
            </p:cNvPr>
            <p:cNvSpPr txBox="1"/>
            <p:nvPr/>
          </p:nvSpPr>
          <p:spPr>
            <a:xfrm>
              <a:off x="2986466" y="3746698"/>
              <a:ext cx="12479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Haematology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C490951-FDEF-76A7-DEBF-BF7A550AD29C}"/>
                </a:ext>
              </a:extLst>
            </p:cNvPr>
            <p:cNvSpPr txBox="1"/>
            <p:nvPr/>
          </p:nvSpPr>
          <p:spPr>
            <a:xfrm>
              <a:off x="2515108" y="2336578"/>
              <a:ext cx="7970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Breast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30D0238-2ECD-350B-E5C3-A1EA8FFA6813}"/>
                </a:ext>
              </a:extLst>
            </p:cNvPr>
            <p:cNvSpPr txBox="1"/>
            <p:nvPr/>
          </p:nvSpPr>
          <p:spPr>
            <a:xfrm>
              <a:off x="3312152" y="2757473"/>
              <a:ext cx="4853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CUP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0CB583-17AB-EC61-D99C-2F79D4BC95D7}"/>
                </a:ext>
              </a:extLst>
            </p:cNvPr>
            <p:cNvSpPr txBox="1"/>
            <p:nvPr/>
          </p:nvSpPr>
          <p:spPr>
            <a:xfrm>
              <a:off x="1281136" y="5150012"/>
              <a:ext cx="1033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Pancreas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2D4D485-809B-2C11-5811-BE396502E467}"/>
                </a:ext>
              </a:extLst>
            </p:cNvPr>
            <p:cNvSpPr txBox="1"/>
            <p:nvPr/>
          </p:nvSpPr>
          <p:spPr>
            <a:xfrm>
              <a:off x="695882" y="4301041"/>
              <a:ext cx="8688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Sarcoma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FE877A-49B3-8DC1-76AB-728DD2A80E84}"/>
                </a:ext>
              </a:extLst>
            </p:cNvPr>
            <p:cNvSpPr txBox="1"/>
            <p:nvPr/>
          </p:nvSpPr>
          <p:spPr>
            <a:xfrm>
              <a:off x="725220" y="3625010"/>
              <a:ext cx="11577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Upper GI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02FFCE-A6EB-105C-B562-F0EFCFBEC313}"/>
                </a:ext>
              </a:extLst>
            </p:cNvPr>
            <p:cNvSpPr txBox="1"/>
            <p:nvPr/>
          </p:nvSpPr>
          <p:spPr>
            <a:xfrm>
              <a:off x="960222" y="4784288"/>
              <a:ext cx="9434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Renal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5849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Data to Date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A70CB5F-D2D2-2447-FE71-8E0CFB6D18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605187"/>
              </p:ext>
            </p:extLst>
          </p:nvPr>
        </p:nvGraphicFramePr>
        <p:xfrm>
          <a:off x="551818" y="1859850"/>
          <a:ext cx="7467519" cy="431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Explosion: 8 Points 18">
            <a:extLst>
              <a:ext uri="{FF2B5EF4-FFF2-40B4-BE49-F238E27FC236}">
                <a16:creationId xmlns:a16="http://schemas.microsoft.com/office/drawing/2014/main" id="{68323FA1-F458-DC29-0C94-3185EAC44A73}"/>
              </a:ext>
            </a:extLst>
          </p:cNvPr>
          <p:cNvSpPr/>
          <p:nvPr/>
        </p:nvSpPr>
        <p:spPr>
          <a:xfrm>
            <a:off x="7793575" y="2385455"/>
            <a:ext cx="3846607" cy="2733420"/>
          </a:xfrm>
          <a:prstGeom prst="irregularSeal1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BA884C-6FE9-537C-C92C-5A6E401FF27A}"/>
              </a:ext>
            </a:extLst>
          </p:cNvPr>
          <p:cNvSpPr txBox="1"/>
          <p:nvPr/>
        </p:nvSpPr>
        <p:spPr>
          <a:xfrm>
            <a:off x="8474092" y="3429000"/>
            <a:ext cx="2396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4.3 – 4.5% confirmed cancer rate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211BFB-8982-C39E-A39F-46143E2B47BE}"/>
              </a:ext>
            </a:extLst>
          </p:cNvPr>
          <p:cNvSpPr txBox="1"/>
          <p:nvPr/>
        </p:nvSpPr>
        <p:spPr>
          <a:xfrm>
            <a:off x="7963023" y="5288037"/>
            <a:ext cx="388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1 in every 22 scans will confirm cancer</a:t>
            </a:r>
          </a:p>
        </p:txBody>
      </p:sp>
    </p:spTree>
    <p:extLst>
      <p:ext uri="{BB962C8B-B14F-4D97-AF65-F5344CB8AC3E}">
        <p14:creationId xmlns:p14="http://schemas.microsoft.com/office/powerpoint/2010/main" val="88808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9183-89FB-D821-90D2-DC6D1ADBF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Background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Purpose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Referral criteria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Filter Tests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Patient Pathway – what to expect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MDT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Onward referrals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RIS or CUP?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Data to date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Q&amp;A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9183" y="96078"/>
            <a:ext cx="2371033" cy="237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75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Things to Remember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2655EFF5-8AD2-0BEA-3491-663523A0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06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The RIS is a FULLY VIRTUAL SERVICE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Patients referred MUST be suitable for CT CAP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If the patient is very unwell then please discuss with medics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Patients referred MUST be able to engage with a telephone consultation or have a friend / carer / family member who can answer on their behalf.  If there are communication barriers PLEASE include this information on the referral form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Results of filter tests should be known prior to the referral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Please include as much detail as possible within the referral so that it is not returned unnecessarily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Patients MUST have had a physical examination (and a urine dip) prior to referral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Referrals will be delayed if the filter tests are missing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PSA, Ca125 and FIT are pathway changing tests</a:t>
            </a: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75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What to do if a patient does not meet the referral criteria but you are still concerned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2655EFF5-8AD2-0BEA-3491-663523A0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4757"/>
            <a:ext cx="10515600" cy="3868075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Give as much information re your concerns in the referral</a:t>
            </a:r>
          </a:p>
          <a:p>
            <a:pPr marL="0" indent="0">
              <a:buNone/>
            </a:pP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Telephone the clinical team on </a:t>
            </a:r>
            <a:r>
              <a:rPr lang="en-GB" sz="3200" b="1" dirty="0">
                <a:solidFill>
                  <a:srgbClr val="7030A0"/>
                </a:solidFill>
              </a:rPr>
              <a:t>0300 123 1385 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and discuss the referral and your reasons for wanting a CT CAP despite FIT, PSA or Ca125 being raised, as our default position is to decline referrals if any of these filter tests are raised</a:t>
            </a:r>
          </a:p>
          <a:p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71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Future of the RIS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0230" y="96079"/>
            <a:ext cx="1709986" cy="1709986"/>
          </a:xfrm>
          <a:prstGeom prst="rect">
            <a:avLst/>
          </a:prstGeom>
        </p:spPr>
      </p:pic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2655EFF5-8AD2-0BEA-3491-663523A0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065"/>
            <a:ext cx="10515600" cy="4351338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Open up the routes of referral to Emergency Departments / other health professionals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Currently have a pilot running for self-referral of breast lumps / pain in conjunction with HHFT since Aug 2021.  About to take on another PCN and opening up community clinics for clinician examinations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About to start a pilot with UHS for self-referral of testicular lumps – more of an administrative process for accessing the already established pathways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Act on feedback received from our patients and primary care colleagues re the 2WW pathway and how it could be improved</a:t>
            </a:r>
          </a:p>
          <a:p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The NHS-</a:t>
            </a:r>
            <a:r>
              <a:rPr lang="en-GB" sz="2400" b="0" i="0" dirty="0" err="1">
                <a:solidFill>
                  <a:schemeClr val="accent1">
                    <a:lumMod val="75000"/>
                  </a:schemeClr>
                </a:solidFill>
                <a:effectLst/>
              </a:rPr>
              <a:t>Galleri</a:t>
            </a:r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 Study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–T</a:t>
            </a:r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he </a:t>
            </a:r>
            <a:r>
              <a:rPr lang="en-GB" sz="2400" b="0" i="0" dirty="0" err="1">
                <a:solidFill>
                  <a:schemeClr val="accent1">
                    <a:lumMod val="75000"/>
                  </a:schemeClr>
                </a:solidFill>
                <a:effectLst/>
              </a:rPr>
              <a:t>Galleri</a:t>
            </a:r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 test has shown the ability to detect multiple types of cancers through a single blood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test.  </a:t>
            </a:r>
            <a:r>
              <a:rPr lang="en-GB" sz="2400" b="0" i="0" dirty="0" err="1">
                <a:solidFill>
                  <a:schemeClr val="accent1">
                    <a:lumMod val="75000"/>
                  </a:schemeClr>
                </a:solidFill>
                <a:effectLst/>
              </a:rPr>
              <a:t>Galleri</a:t>
            </a:r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</a:rPr>
              <a:t> may become part of routine cancer screening by the NHS – RIS may be best placed to further screen these patients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25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226E0-61DF-52BC-FC08-C9315502B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002060"/>
                </a:solidFill>
              </a:rPr>
              <a:t>Some current questions to address:</a:t>
            </a:r>
            <a:br>
              <a:rPr lang="en-GB" sz="44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D8FD-94D8-1565-0A6E-C16C4FF5C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What to do if the GP has already requested the CT CAP prior to referral?</a:t>
            </a:r>
          </a:p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Best way of processing the referral when GP intuition is high, but PSA, Ca125 or FIT are raised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591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454" y="2770921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2060"/>
                </a:solidFill>
              </a:rPr>
              <a:t>Any Questions?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8564" y="1034925"/>
            <a:ext cx="4795236" cy="479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56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Background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204" y="96079"/>
            <a:ext cx="1804012" cy="18040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9183-89FB-D821-90D2-DC6D1ADB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5034"/>
          </a:xfrm>
        </p:spPr>
        <p:txBody>
          <a:bodyPr>
            <a:normAutofit lnSpcReduction="10000"/>
          </a:bodyPr>
          <a:lstStyle/>
          <a:p>
            <a:r>
              <a:rPr lang="en-GB" sz="2800" b="0" i="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Since 2019, cancer alliances have been developing new dedicated urgent diagnostic pathways so that every cancer patient with concerning, but non-specific symptoms, gets the right tests at the right time in as few visits as possible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-apple-system"/>
              </a:rPr>
              <a:t>Wessex Cancer Alliance chose a virtual model to deliver this vision, covering Hampshire, Dorset and the Isle of Wight</a:t>
            </a: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-apple-system"/>
              </a:rPr>
              <a:t>The virtual hub is hosted by UHS and is situated in the Aldermoor Health Centre</a:t>
            </a:r>
          </a:p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Serving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264 GP practices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 accessing tests at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6 acute Trusts covering 8 hospitals</a:t>
            </a:r>
          </a:p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Central, virtual service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to ensure equity in access</a:t>
            </a:r>
          </a:p>
          <a:p>
            <a:endParaRPr lang="en-GB" dirty="0">
              <a:solidFill>
                <a:srgbClr val="202A30"/>
              </a:solidFill>
              <a:latin typeface="-apple-system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1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RIS Clinical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9183-89FB-D821-90D2-DC6D1ADBF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3600" b="1" dirty="0">
                <a:solidFill>
                  <a:srgbClr val="7030A0"/>
                </a:solidFill>
              </a:rPr>
              <a:t>MEDICAL TEAM:</a:t>
            </a:r>
          </a:p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Dr Kate Nash – Consultant Hepatologist</a:t>
            </a:r>
          </a:p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Mr Paul Nicholls – Consultant Colorectal Surgeon</a:t>
            </a:r>
          </a:p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Dr Richard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</a:rPr>
              <a:t>Roope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– GP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(1-2 days per week)</a:t>
            </a:r>
          </a:p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Dr Laura Watson – GP (Stockbridge)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(1-2 days per week)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b="1" dirty="0">
                <a:solidFill>
                  <a:srgbClr val="7030A0"/>
                </a:solidFill>
              </a:rPr>
              <a:t>NURSING TEAM:</a:t>
            </a:r>
          </a:p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Lead Nurse –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Christine Talboys (joined Jan 2023)</a:t>
            </a:r>
          </a:p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Band 7 CNS –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Natalie Dawson (joined April 2023)</a:t>
            </a:r>
            <a:endParaRPr lang="en-GB" sz="3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x 2 band 6 – 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to start in July 2023</a:t>
            </a:r>
          </a:p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Jane Winter – Lead for Cancer Nursing &amp; AHP’s - WCA</a:t>
            </a:r>
          </a:p>
          <a:p>
            <a:endParaRPr lang="en-GB" sz="3600" b="1" dirty="0"/>
          </a:p>
          <a:p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9183" y="96078"/>
            <a:ext cx="2371033" cy="237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4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RIS Administrative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9183-89FB-D821-90D2-DC6D1ADB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302" y="2568880"/>
            <a:ext cx="10515600" cy="435133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Carrie-Anne Howden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– Operations Manager</a:t>
            </a:r>
          </a:p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Heather Holmes – Associate Operations Manager</a:t>
            </a:r>
          </a:p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Sarah Miller – Patient Pathway Navigator</a:t>
            </a:r>
          </a:p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Allison Wheeler – Patient Pathway Administrator</a:t>
            </a:r>
          </a:p>
          <a:p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Lynne Newson – Patient Pathway Administrator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9183" y="96078"/>
            <a:ext cx="2371033" cy="237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9183-89FB-D821-90D2-DC6D1ADB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39636" cy="4351338"/>
          </a:xfrm>
        </p:spPr>
        <p:txBody>
          <a:bodyPr>
            <a:noAutofit/>
          </a:bodyPr>
          <a:lstStyle/>
          <a:p>
            <a:pPr algn="l" fontAlgn="base"/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The Wessex RIS provides a 2 week wait referral pathway for </a:t>
            </a:r>
            <a:r>
              <a:rPr lang="en-GB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adult patients </a:t>
            </a:r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who exhibit symptoms which </a:t>
            </a:r>
            <a:r>
              <a:rPr lang="en-GB" sz="2400" b="0" i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might </a:t>
            </a:r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be explained by an underlying diagnosis of cancer, </a:t>
            </a:r>
            <a:r>
              <a:rPr lang="en-GB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but without cancer site-specific symptoms</a:t>
            </a:r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, in order to make or exclude a cancer diagnosis more quickly</a:t>
            </a:r>
          </a:p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Arial Unicode MS"/>
                <a:cs typeface="Times New Roman" panose="02020603050405020304" pitchFamily="18" charset="0"/>
              </a:rPr>
              <a:t>The aim of the rapid diagnostic service is to swiftly investigate patients with non-specific symptoms in an effort to pick up cancers at an earlier stage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Supporting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earlier and faster 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diagnosis</a:t>
            </a:r>
            <a:endParaRPr lang="en-GB" sz="2400" b="0" i="0" dirty="0">
              <a:solidFill>
                <a:schemeClr val="accent1">
                  <a:lumMod val="75000"/>
                </a:schemeClr>
              </a:solidFill>
              <a:effectLst/>
              <a:latin typeface="-apple-system"/>
            </a:endParaRPr>
          </a:p>
          <a:p>
            <a:pPr algn="l" fontAlgn="base"/>
            <a:r>
              <a:rPr lang="en-GB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</a:rPr>
              <a:t>By March 2024, NHS England aim to ensure that all patients with non-specific symptoms will be referred via a non-specific symptoms pathway</a:t>
            </a:r>
          </a:p>
          <a:p>
            <a:pPr algn="l" fontAlgn="base"/>
            <a:endParaRPr lang="en-GB" sz="1800" b="0" i="0" dirty="0">
              <a:solidFill>
                <a:srgbClr val="202A30"/>
              </a:solidFill>
              <a:effectLst/>
              <a:latin typeface="-apple-system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2287" y="96078"/>
            <a:ext cx="2077929" cy="207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61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Who should be referred to RIS?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9183-89FB-D821-90D2-DC6D1ADBF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-apple-system"/>
                <a:ea typeface="Arial Unicode MS"/>
                <a:cs typeface="Calibri" panose="020F0502020204030204" pitchFamily="34" charset="0"/>
              </a:rPr>
              <a:t>For all patients aged 18 years or older who meet the referral criteria who are not suitable for pre-existing 2 week wait pathways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-apple-system"/>
                <a:ea typeface="Arial Unicode MS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-apple-system"/>
              <a:ea typeface="Arial Unicode MS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-apple-system"/>
                <a:cs typeface="Calibri" panose="020F0502020204030204" pitchFamily="34" charset="0"/>
              </a:rPr>
              <a:t>There is no other urgent referral pathway for the clinical scenario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-apple-system"/>
                <a:cs typeface="Calibri" panose="020F0502020204030204" pitchFamily="34" charset="0"/>
              </a:rPr>
              <a:t>Patient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-apple-system"/>
                <a:ea typeface="Arial Unicode MS"/>
                <a:cs typeface="Calibri" panose="020F0502020204030204" pitchFamily="34" charset="0"/>
              </a:rPr>
              <a:t>does not need admission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-apple-system"/>
                <a:ea typeface="Arial Unicode MS"/>
                <a:cs typeface="Calibri" panose="020F0502020204030204" pitchFamily="34" charset="0"/>
              </a:rPr>
              <a:t>Patient does not have a non-cancer diagnosis suitable for another specialist pathway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-apple-system"/>
                <a:ea typeface="Arial Unicode MS"/>
                <a:cs typeface="Calibri" panose="020F0502020204030204" pitchFamily="34" charset="0"/>
              </a:rPr>
              <a:t>All the mandatory filter tests have been done and all the results are included on </a:t>
            </a: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-apple-system"/>
                <a:ea typeface="Arial Unicode MS"/>
                <a:cs typeface="Calibri" panose="020F0502020204030204" pitchFamily="34" charset="0"/>
              </a:rPr>
              <a:t>the referral form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-apple-system"/>
              <a:ea typeface="Arial Unicode MS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-apple-system"/>
                <a:ea typeface="Arial Unicode MS"/>
                <a:cs typeface="Arial Unicode MS"/>
              </a:rPr>
              <a:t>Patient is suitable to undergo a CT CAP</a:t>
            </a:r>
            <a:b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-apple-system"/>
                <a:ea typeface="Arial Unicode MS"/>
                <a:cs typeface="Arial Unicode MS"/>
              </a:rPr>
            </a:br>
            <a:endParaRPr lang="en-GB" dirty="0">
              <a:solidFill>
                <a:srgbClr val="7030A0"/>
              </a:solidFill>
              <a:latin typeface="-apple-system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9036" y="96079"/>
            <a:ext cx="1801180" cy="180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83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Referral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99183-89FB-D821-90D2-DC6D1ADBF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107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New significant unexplained and unintentional weight loss of </a:t>
            </a:r>
            <a:r>
              <a:rPr lang="en-US" sz="2000" b="1" dirty="0">
                <a:solidFill>
                  <a:srgbClr val="C00000"/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&gt;5%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GB" sz="1600" i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Please consider Coeliac screen)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New unexplained constitutional symptoms:</a:t>
            </a:r>
            <a:endParaRPr lang="en-GB" sz="2000" i="1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Loss of appetite </a:t>
            </a:r>
            <a:endParaRPr lang="en-GB" sz="1600" i="1" dirty="0">
              <a:solidFill>
                <a:schemeClr val="accent1">
                  <a:lumMod val="75000"/>
                </a:schemeClr>
              </a:solidFill>
              <a:latin typeface="-apple-syste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Nausea </a:t>
            </a:r>
            <a:endParaRPr lang="en-GB" sz="1600" i="1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16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Severe unexplained fatigue</a:t>
            </a:r>
            <a:endParaRPr lang="en-GB" sz="1600" i="1" dirty="0">
              <a:solidFill>
                <a:schemeClr val="accent1">
                  <a:lumMod val="75000"/>
                </a:schemeClr>
              </a:solidFill>
              <a:latin typeface="-apple-system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Night Sweats  - </a:t>
            </a:r>
            <a:r>
              <a:rPr lang="en-GB" sz="1600" i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If male, consider testosterone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New unexplained abdominal pain for 4 weeks or more </a:t>
            </a:r>
            <a:endParaRPr lang="en-GB" sz="2000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New unexplained or progressive pain e.g., bone pain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Where felt appropriate Myeloma screen, Bence- Jones Urine, Electrophoresis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https://bjgp.org/content/68/674/e586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ASYMPTOMATIC RAISED PLATELET COUNT:</a:t>
            </a:r>
            <a:endParaRPr lang="en-GB" sz="2000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New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raised platelet count of &gt; 400, aged over 40 years (two tests performed at least 6 weeks apart): </a:t>
            </a:r>
            <a:endParaRPr lang="en-GB" sz="1600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u="sng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Please follow the NICE CKS (Clinical Knowledge Summary) for initial management:</a:t>
            </a:r>
            <a:endParaRPr lang="en-GB" sz="1600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https://cks.nice.org.uk/topics/platelets-abnormal-counts-cancer/diagnosis/assessment-of-thrombocytosis/</a:t>
            </a:r>
            <a:endParaRPr lang="en-GB" sz="1600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Arial Unicode MS" panose="020B0604020202020204" pitchFamily="34" charset="-128"/>
                <a:cs typeface="Arial Unicode MS" panose="020B0604020202020204" pitchFamily="34" charset="-128"/>
              </a:rPr>
              <a:t>If no cause found from the above guidance, referral can be accepted through RIS.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Referrer intuition of cancer diagnosis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effectLst/>
                <a:latin typeface="-apple-system"/>
                <a:ea typeface="Calibri" panose="020F0502020204030204" pitchFamily="34" charset="0"/>
                <a:cs typeface="Times New Roman" panose="02020603050405020304" pitchFamily="18" charset="0"/>
              </a:rPr>
              <a:t>(reasons to be clearly described)</a:t>
            </a:r>
            <a:endParaRPr lang="en-GB" sz="2000" dirty="0">
              <a:solidFill>
                <a:schemeClr val="accent1">
                  <a:lumMod val="75000"/>
                </a:schemeClr>
              </a:solidFill>
              <a:effectLst/>
              <a:latin typeface="-apple-syste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endParaRPr lang="en-GB" sz="2000" dirty="0">
              <a:solidFill>
                <a:srgbClr val="000000"/>
              </a:solidFill>
              <a:effectLst/>
              <a:latin typeface="-apple-system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1545" y="96080"/>
            <a:ext cx="1468670" cy="146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3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BFC-6ABF-601A-A1A1-A9E9CD5A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How to Refer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4F358-FF6F-DB42-47E7-CC3E6638A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9036" y="96079"/>
            <a:ext cx="1801180" cy="1801180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7F4B3F-0771-F877-10D9-26E5E2F64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3393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127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1844</Words>
  <Application>Microsoft Office PowerPoint</Application>
  <PresentationFormat>Widescreen</PresentationFormat>
  <Paragraphs>241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-apple-system</vt:lpstr>
      <vt:lpstr>Arial</vt:lpstr>
      <vt:lpstr>Calibri</vt:lpstr>
      <vt:lpstr>Calibri Light</vt:lpstr>
      <vt:lpstr>Corbel</vt:lpstr>
      <vt:lpstr>Wingdings</vt:lpstr>
      <vt:lpstr>Office Theme</vt:lpstr>
      <vt:lpstr>Rapid Investigation Service</vt:lpstr>
      <vt:lpstr>Agenda</vt:lpstr>
      <vt:lpstr>Background</vt:lpstr>
      <vt:lpstr>RIS Clinical Team</vt:lpstr>
      <vt:lpstr>RIS Administrative Team</vt:lpstr>
      <vt:lpstr>Purpose</vt:lpstr>
      <vt:lpstr>Who should be referred to RIS?</vt:lpstr>
      <vt:lpstr>Referral Criteria</vt:lpstr>
      <vt:lpstr>How to Refer</vt:lpstr>
      <vt:lpstr>Filter Tests</vt:lpstr>
      <vt:lpstr>Patient Pathway</vt:lpstr>
      <vt:lpstr>Patient Pathway</vt:lpstr>
      <vt:lpstr>MDT</vt:lpstr>
      <vt:lpstr>Onward Referrals</vt:lpstr>
      <vt:lpstr>RIS or CUP?</vt:lpstr>
      <vt:lpstr>Data to Date</vt:lpstr>
      <vt:lpstr>Data to Date</vt:lpstr>
      <vt:lpstr>Data to Date</vt:lpstr>
      <vt:lpstr>Data to Date</vt:lpstr>
      <vt:lpstr>Things to Remember</vt:lpstr>
      <vt:lpstr>What to do if a patient does not meet the referral criteria but you are still concerned</vt:lpstr>
      <vt:lpstr>Future of the RIS</vt:lpstr>
      <vt:lpstr>Some current questions to address: 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Investigation Service</dc:title>
  <dc:creator>Rich Talboys</dc:creator>
  <cp:lastModifiedBy>Talboys, Christine</cp:lastModifiedBy>
  <cp:revision>7</cp:revision>
  <dcterms:created xsi:type="dcterms:W3CDTF">2023-05-08T09:31:05Z</dcterms:created>
  <dcterms:modified xsi:type="dcterms:W3CDTF">2023-05-16T11:58:44Z</dcterms:modified>
</cp:coreProperties>
</file>