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94628" autoAdjust="0"/>
  </p:normalViewPr>
  <p:slideViewPr>
    <p:cSldViewPr>
      <p:cViewPr varScale="1">
        <p:scale>
          <a:sx n="80" d="100"/>
          <a:sy n="80" d="100"/>
        </p:scale>
        <p:origin x="3702" y="9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CB02C-1401-4647-B714-234205D7D5F4}" type="datetimeFigureOut">
              <a:rPr lang="en-GB" smtClean="0"/>
              <a:t>30/01/2023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623B9-1493-4AB1-A707-10ADF4B186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0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CB02C-1401-4647-B714-234205D7D5F4}" type="datetimeFigureOut">
              <a:rPr lang="en-GB" smtClean="0"/>
              <a:t>30/01/2023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623B9-1493-4AB1-A707-10ADF4B186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393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6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CB02C-1401-4647-B714-234205D7D5F4}" type="datetimeFigureOut">
              <a:rPr lang="en-GB" smtClean="0"/>
              <a:t>30/01/2023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623B9-1493-4AB1-A707-10ADF4B186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4379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CB02C-1401-4647-B714-234205D7D5F4}" type="datetimeFigureOut">
              <a:rPr lang="en-GB" smtClean="0"/>
              <a:t>30/01/2023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623B9-1493-4AB1-A707-10ADF4B186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4517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CB02C-1401-4647-B714-234205D7D5F4}" type="datetimeFigureOut">
              <a:rPr lang="en-GB" smtClean="0"/>
              <a:t>30/01/2023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623B9-1493-4AB1-A707-10ADF4B186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4663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1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CB02C-1401-4647-B714-234205D7D5F4}" type="datetimeFigureOut">
              <a:rPr lang="en-GB" smtClean="0"/>
              <a:t>30/01/2023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623B9-1493-4AB1-A707-10ADF4B186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8444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CB02C-1401-4647-B714-234205D7D5F4}" type="datetimeFigureOut">
              <a:rPr lang="en-GB" smtClean="0"/>
              <a:t>30/01/2023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623B9-1493-4AB1-A707-10ADF4B186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9362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CB02C-1401-4647-B714-234205D7D5F4}" type="datetimeFigureOut">
              <a:rPr lang="en-GB" smtClean="0"/>
              <a:t>30/01/2023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623B9-1493-4AB1-A707-10ADF4B186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791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CB02C-1401-4647-B714-234205D7D5F4}" type="datetimeFigureOut">
              <a:rPr lang="en-GB" smtClean="0"/>
              <a:t>30/01/2023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623B9-1493-4AB1-A707-10ADF4B186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9747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CB02C-1401-4647-B714-234205D7D5F4}" type="datetimeFigureOut">
              <a:rPr lang="en-GB" smtClean="0"/>
              <a:t>30/01/2023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623B9-1493-4AB1-A707-10ADF4B186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8868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CB02C-1401-4647-B714-234205D7D5F4}" type="datetimeFigureOut">
              <a:rPr lang="en-GB" smtClean="0"/>
              <a:t>30/01/2023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623B9-1493-4AB1-A707-10ADF4B186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6675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CB02C-1401-4647-B714-234205D7D5F4}" type="datetimeFigureOut">
              <a:rPr lang="en-GB" smtClean="0"/>
              <a:t>30/01/2023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A623B9-1493-4AB1-A707-10ADF4B186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2296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564796" y="333308"/>
            <a:ext cx="1741964" cy="1169643"/>
          </a:xfrm>
          <a:prstGeom prst="roundRect">
            <a:avLst/>
          </a:prstGeom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Meeting to be held between practices / ICB Primary care &amp; Comms teams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2564795" y="1763689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Consult  Practice PPGs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116632" y="2872656"/>
            <a:ext cx="1409328" cy="864096"/>
          </a:xfrm>
          <a:prstGeom prst="roundRect">
            <a:avLst/>
          </a:prstGeom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Engage Healthwatch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2699832" y="4204803"/>
            <a:ext cx="1337320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Consult registered patients</a:t>
            </a:r>
          </a:p>
        </p:txBody>
      </p:sp>
      <p:sp>
        <p:nvSpPr>
          <p:cNvPr id="42" name="Rounded Rectangle 41"/>
          <p:cNvSpPr/>
          <p:nvPr/>
        </p:nvSpPr>
        <p:spPr>
          <a:xfrm>
            <a:off x="2244973" y="2948242"/>
            <a:ext cx="1193304" cy="792088"/>
          </a:xfrm>
          <a:prstGeom prst="roundRect">
            <a:avLst/>
          </a:prstGeom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Engage HOSC</a:t>
            </a:r>
          </a:p>
        </p:txBody>
      </p:sp>
      <p:sp>
        <p:nvSpPr>
          <p:cNvPr id="43" name="Rounded Rectangle 42"/>
          <p:cNvSpPr/>
          <p:nvPr/>
        </p:nvSpPr>
        <p:spPr>
          <a:xfrm>
            <a:off x="404664" y="8473421"/>
            <a:ext cx="1265312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Practice actions</a:t>
            </a:r>
          </a:p>
        </p:txBody>
      </p:sp>
      <p:sp>
        <p:nvSpPr>
          <p:cNvPr id="44" name="Rounded Rectangle 43"/>
          <p:cNvSpPr/>
          <p:nvPr/>
        </p:nvSpPr>
        <p:spPr>
          <a:xfrm>
            <a:off x="2057986" y="8473421"/>
            <a:ext cx="1265312" cy="432048"/>
          </a:xfrm>
          <a:prstGeom prst="roundRect">
            <a:avLst/>
          </a:prstGeom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ICB actions</a:t>
            </a:r>
          </a:p>
        </p:txBody>
      </p:sp>
      <p:sp>
        <p:nvSpPr>
          <p:cNvPr id="47" name="Rounded Rectangle 46"/>
          <p:cNvSpPr/>
          <p:nvPr/>
        </p:nvSpPr>
        <p:spPr>
          <a:xfrm>
            <a:off x="5247815" y="2944664"/>
            <a:ext cx="150363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Inform Local MPs and Ward Councillors</a:t>
            </a:r>
          </a:p>
        </p:txBody>
      </p:sp>
      <p:cxnSp>
        <p:nvCxnSpPr>
          <p:cNvPr id="74" name="Elbow Connector 73"/>
          <p:cNvCxnSpPr>
            <a:stCxn id="21" idx="1"/>
            <a:endCxn id="36" idx="3"/>
          </p:cNvCxnSpPr>
          <p:nvPr/>
        </p:nvCxnSpPr>
        <p:spPr>
          <a:xfrm rot="10800000" flipV="1">
            <a:off x="1525961" y="2123728"/>
            <a:ext cx="1038835" cy="1180975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Elbow Connector 75"/>
          <p:cNvCxnSpPr>
            <a:stCxn id="21" idx="3"/>
            <a:endCxn id="47" idx="1"/>
          </p:cNvCxnSpPr>
          <p:nvPr/>
        </p:nvCxnSpPr>
        <p:spPr>
          <a:xfrm>
            <a:off x="4076963" y="2123729"/>
            <a:ext cx="1170852" cy="1180975"/>
          </a:xfrm>
          <a:prstGeom prst="bentConnector3">
            <a:avLst>
              <a:gd name="adj1" fmla="val 72163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Elbow Connector 90"/>
          <p:cNvCxnSpPr>
            <a:stCxn id="36" idx="2"/>
            <a:endCxn id="39" idx="1"/>
          </p:cNvCxnSpPr>
          <p:nvPr/>
        </p:nvCxnSpPr>
        <p:spPr>
          <a:xfrm rot="16200000" flipH="1">
            <a:off x="1346519" y="3211529"/>
            <a:ext cx="828091" cy="1878536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Elbow Connector 92"/>
          <p:cNvCxnSpPr>
            <a:stCxn id="47" idx="2"/>
            <a:endCxn id="39" idx="3"/>
          </p:cNvCxnSpPr>
          <p:nvPr/>
        </p:nvCxnSpPr>
        <p:spPr>
          <a:xfrm rot="5400000">
            <a:off x="4568344" y="3133552"/>
            <a:ext cx="900099" cy="196248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Rounded Rectangle 114"/>
          <p:cNvSpPr/>
          <p:nvPr/>
        </p:nvSpPr>
        <p:spPr>
          <a:xfrm>
            <a:off x="1037320" y="5508104"/>
            <a:ext cx="2202293" cy="8640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Liaise with other local practices and pharmacies</a:t>
            </a:r>
          </a:p>
        </p:txBody>
      </p:sp>
      <p:sp>
        <p:nvSpPr>
          <p:cNvPr id="116" name="Rounded Rectangle 115"/>
          <p:cNvSpPr/>
          <p:nvPr/>
        </p:nvSpPr>
        <p:spPr>
          <a:xfrm>
            <a:off x="3603350" y="5508104"/>
            <a:ext cx="2280809" cy="8640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Liaise with local community cluster teams, community groups </a:t>
            </a:r>
            <a:r>
              <a:rPr lang="en-GB" sz="1400" dirty="0" err="1"/>
              <a:t>etc</a:t>
            </a:r>
            <a:endParaRPr lang="en-GB" sz="1400" dirty="0"/>
          </a:p>
        </p:txBody>
      </p:sp>
      <p:cxnSp>
        <p:nvCxnSpPr>
          <p:cNvPr id="119" name="Elbow Connector 118"/>
          <p:cNvCxnSpPr/>
          <p:nvPr/>
        </p:nvCxnSpPr>
        <p:spPr>
          <a:xfrm rot="5400000">
            <a:off x="2736878" y="5005368"/>
            <a:ext cx="583218" cy="422252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Elbow Connector 120"/>
          <p:cNvCxnSpPr/>
          <p:nvPr/>
        </p:nvCxnSpPr>
        <p:spPr>
          <a:xfrm rot="16200000" flipH="1">
            <a:off x="3412098" y="4973882"/>
            <a:ext cx="583224" cy="485223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Right Brace 121"/>
          <p:cNvSpPr/>
          <p:nvPr/>
        </p:nvSpPr>
        <p:spPr>
          <a:xfrm rot="5400000">
            <a:off x="3153178" y="3404512"/>
            <a:ext cx="548156" cy="121979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6" name="Rounded Rectangle 125"/>
          <p:cNvSpPr/>
          <p:nvPr/>
        </p:nvSpPr>
        <p:spPr>
          <a:xfrm>
            <a:off x="3568015" y="2948242"/>
            <a:ext cx="1193304" cy="792088"/>
          </a:xfrm>
          <a:prstGeom prst="roundRect">
            <a:avLst/>
          </a:prstGeom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Inform LMC</a:t>
            </a:r>
          </a:p>
        </p:txBody>
      </p:sp>
      <p:cxnSp>
        <p:nvCxnSpPr>
          <p:cNvPr id="133" name="Elbow Connector 132"/>
          <p:cNvCxnSpPr>
            <a:endCxn id="42" idx="0"/>
          </p:cNvCxnSpPr>
          <p:nvPr/>
        </p:nvCxnSpPr>
        <p:spPr>
          <a:xfrm rot="5400000">
            <a:off x="2759061" y="2566334"/>
            <a:ext cx="464473" cy="299343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Elbow Connector 134"/>
          <p:cNvCxnSpPr/>
          <p:nvPr/>
        </p:nvCxnSpPr>
        <p:spPr>
          <a:xfrm rot="16200000" flipH="1">
            <a:off x="3526720" y="2525063"/>
            <a:ext cx="460895" cy="378305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Rounded Rectangle 136"/>
          <p:cNvSpPr/>
          <p:nvPr/>
        </p:nvSpPr>
        <p:spPr>
          <a:xfrm>
            <a:off x="2596947" y="7007172"/>
            <a:ext cx="1728302" cy="697214"/>
          </a:xfrm>
          <a:prstGeom prst="roundRect">
            <a:avLst/>
          </a:prstGeom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Inform local press of intention to merge</a:t>
            </a:r>
          </a:p>
        </p:txBody>
      </p:sp>
      <p:sp>
        <p:nvSpPr>
          <p:cNvPr id="138" name="Rounded Rectangle 137"/>
          <p:cNvSpPr/>
          <p:nvPr/>
        </p:nvSpPr>
        <p:spPr>
          <a:xfrm>
            <a:off x="3603350" y="8370316"/>
            <a:ext cx="1493444" cy="535153"/>
          </a:xfrm>
          <a:prstGeom prst="roundRect">
            <a:avLst/>
          </a:prstGeom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Joint actions (ICB lead this)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116632" y="179512"/>
            <a:ext cx="24481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/>
              <a:t>Appendix 2 </a:t>
            </a:r>
          </a:p>
          <a:p>
            <a:r>
              <a:rPr lang="en-GB" sz="1600" b="1" dirty="0"/>
              <a:t>Communication Engagement Flowchart</a:t>
            </a:r>
            <a:r>
              <a:rPr lang="en-GB" sz="1600" dirty="0"/>
              <a:t> </a:t>
            </a:r>
          </a:p>
        </p:txBody>
      </p:sp>
      <p:sp>
        <p:nvSpPr>
          <p:cNvPr id="142" name="TextBox 141"/>
          <p:cNvSpPr txBox="1"/>
          <p:nvPr/>
        </p:nvSpPr>
        <p:spPr>
          <a:xfrm>
            <a:off x="116632" y="4570043"/>
            <a:ext cx="26405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i="1" dirty="0"/>
              <a:t>See Appendix 2a for guidance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309406" y="7084630"/>
            <a:ext cx="25195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/>
              <a:t>NB: At this point the practices submit formal application to ICB</a:t>
            </a:r>
          </a:p>
        </p:txBody>
      </p:sp>
      <p:sp>
        <p:nvSpPr>
          <p:cNvPr id="35" name="Right Brace 34"/>
          <p:cNvSpPr/>
          <p:nvPr/>
        </p:nvSpPr>
        <p:spPr>
          <a:xfrm rot="5400000">
            <a:off x="3149617" y="6064211"/>
            <a:ext cx="634970" cy="1250952"/>
          </a:xfrm>
          <a:prstGeom prst="rightBrace">
            <a:avLst>
              <a:gd name="adj1" fmla="val 8333"/>
              <a:gd name="adj2" fmla="val 5202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Arrow Connector 7"/>
          <p:cNvCxnSpPr>
            <a:endCxn id="21" idx="0"/>
          </p:cNvCxnSpPr>
          <p:nvPr/>
        </p:nvCxnSpPr>
        <p:spPr>
          <a:xfrm>
            <a:off x="3320879" y="1546058"/>
            <a:ext cx="0" cy="2176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2D29DB0F-B8C6-C2DF-D9C0-8C750293DDA5}"/>
              </a:ext>
            </a:extLst>
          </p:cNvPr>
          <p:cNvSpPr/>
          <p:nvPr/>
        </p:nvSpPr>
        <p:spPr>
          <a:xfrm>
            <a:off x="260648" y="8028384"/>
            <a:ext cx="4987167" cy="9612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BF31A6-2B07-925E-A645-45FED9868BB5}"/>
              </a:ext>
            </a:extLst>
          </p:cNvPr>
          <p:cNvSpPr txBox="1"/>
          <p:nvPr/>
        </p:nvSpPr>
        <p:spPr>
          <a:xfrm>
            <a:off x="2166474" y="8001809"/>
            <a:ext cx="1264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Key</a:t>
            </a:r>
          </a:p>
        </p:txBody>
      </p:sp>
    </p:spTree>
    <p:extLst>
      <p:ext uri="{BB962C8B-B14F-4D97-AF65-F5344CB8AC3E}">
        <p14:creationId xmlns:p14="http://schemas.microsoft.com/office/powerpoint/2010/main" val="32779890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89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BEAUCHAMP, Hannah (NHS HAMPSHIRE AND ISLE OF WIGHT ICB - D9Y0V)</cp:lastModifiedBy>
  <cp:revision>37</cp:revision>
  <cp:lastPrinted>2016-01-18T13:56:19Z</cp:lastPrinted>
  <dcterms:created xsi:type="dcterms:W3CDTF">2016-01-18T09:34:15Z</dcterms:created>
  <dcterms:modified xsi:type="dcterms:W3CDTF">2023-01-30T14:24:39Z</dcterms:modified>
</cp:coreProperties>
</file>