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435" r:id="rId2"/>
    <p:sldId id="436" r:id="rId3"/>
    <p:sldId id="260" r:id="rId4"/>
    <p:sldId id="256" r:id="rId5"/>
    <p:sldId id="258" r:id="rId6"/>
    <p:sldId id="257" r:id="rId7"/>
    <p:sldId id="261" r:id="rId8"/>
    <p:sldId id="424" r:id="rId9"/>
    <p:sldId id="264" r:id="rId10"/>
    <p:sldId id="263" r:id="rId11"/>
    <p:sldId id="422" r:id="rId12"/>
    <p:sldId id="430" r:id="rId13"/>
    <p:sldId id="437" r:id="rId14"/>
    <p:sldId id="427" r:id="rId15"/>
    <p:sldId id="425" r:id="rId16"/>
    <p:sldId id="417" r:id="rId17"/>
    <p:sldId id="414" r:id="rId18"/>
    <p:sldId id="426" r:id="rId19"/>
    <p:sldId id="416" r:id="rId20"/>
    <p:sldId id="438" r:id="rId21"/>
    <p:sldId id="439" r:id="rId22"/>
    <p:sldId id="44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D670"/>
    <a:srgbClr val="6AB234"/>
    <a:srgbClr val="80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05072-3977-4590-B458-E32244509464}" type="doc">
      <dgm:prSet loTypeId="urn:microsoft.com/office/officeart/2005/8/layout/radial1" loCatId="cycle" qsTypeId="urn:microsoft.com/office/officeart/2005/8/quickstyle/simple1" qsCatId="simple" csTypeId="urn:microsoft.com/office/officeart/2005/8/colors/accent1_4" csCatId="accent1" phldr="1"/>
      <dgm:spPr/>
      <dgm:t>
        <a:bodyPr/>
        <a:lstStyle/>
        <a:p>
          <a:endParaRPr lang="en-GB"/>
        </a:p>
      </dgm:t>
    </dgm:pt>
    <dgm:pt modelId="{7BB02E39-4CAE-41DE-825D-CB63CFA3F214}">
      <dgm:prSet phldrT="[Text]" custT="1"/>
      <dgm:spPr/>
      <dgm:t>
        <a:bodyPr/>
        <a:lstStyle/>
        <a:p>
          <a:r>
            <a:rPr lang="en-GB" sz="1400">
              <a:latin typeface="-apple-system"/>
            </a:rPr>
            <a:t>Principles of Incident Management</a:t>
          </a:r>
        </a:p>
      </dgm:t>
    </dgm:pt>
    <dgm:pt modelId="{80672C68-6909-4C0F-B47C-C63AA38081FE}" type="parTrans" cxnId="{AC54E56C-7DE7-4181-884E-ACBB9DE99B05}">
      <dgm:prSet/>
      <dgm:spPr/>
      <dgm:t>
        <a:bodyPr/>
        <a:lstStyle/>
        <a:p>
          <a:endParaRPr lang="en-GB" sz="1400">
            <a:latin typeface="-apple-system"/>
          </a:endParaRPr>
        </a:p>
      </dgm:t>
    </dgm:pt>
    <dgm:pt modelId="{BCA9A4D4-A84D-4A85-8316-7AF06ABC2948}" type="sibTrans" cxnId="{AC54E56C-7DE7-4181-884E-ACBB9DE99B05}">
      <dgm:prSet/>
      <dgm:spPr/>
      <dgm:t>
        <a:bodyPr/>
        <a:lstStyle/>
        <a:p>
          <a:endParaRPr lang="en-GB" sz="1400">
            <a:latin typeface="-apple-system"/>
          </a:endParaRPr>
        </a:p>
      </dgm:t>
    </dgm:pt>
    <dgm:pt modelId="{F6BF3F33-6C5B-4731-B568-DDAE922F7BDF}">
      <dgm:prSet phldrT="[Text]" custT="1"/>
      <dgm:spPr/>
      <dgm:t>
        <a:bodyPr/>
        <a:lstStyle/>
        <a:p>
          <a:r>
            <a:rPr lang="en-GB" sz="1400">
              <a:latin typeface="-apple-system"/>
            </a:rPr>
            <a:t>Open &amp; Transparent</a:t>
          </a:r>
        </a:p>
      </dgm:t>
    </dgm:pt>
    <dgm:pt modelId="{5D5F1362-C4B3-46B7-945A-F1BF4BB549D2}" type="parTrans" cxnId="{0BDBB3C4-CF68-4945-8535-EDFDAE73C91E}">
      <dgm:prSet custT="1"/>
      <dgm:spPr/>
      <dgm:t>
        <a:bodyPr/>
        <a:lstStyle/>
        <a:p>
          <a:endParaRPr lang="en-GB" sz="1400">
            <a:latin typeface="-apple-system"/>
          </a:endParaRPr>
        </a:p>
      </dgm:t>
    </dgm:pt>
    <dgm:pt modelId="{B1FE1C99-B6A3-40E3-B4A4-2F90BDE8CC1B}" type="sibTrans" cxnId="{0BDBB3C4-CF68-4945-8535-EDFDAE73C91E}">
      <dgm:prSet/>
      <dgm:spPr/>
      <dgm:t>
        <a:bodyPr/>
        <a:lstStyle/>
        <a:p>
          <a:endParaRPr lang="en-GB" sz="1400">
            <a:latin typeface="-apple-system"/>
          </a:endParaRPr>
        </a:p>
      </dgm:t>
    </dgm:pt>
    <dgm:pt modelId="{B27BEF5A-3C67-4D2F-B5CD-65F523BCC315}">
      <dgm:prSet phldrT="[Text]" custT="1"/>
      <dgm:spPr/>
      <dgm:t>
        <a:bodyPr/>
        <a:lstStyle/>
        <a:p>
          <a:r>
            <a:rPr lang="en-GB" sz="1400">
              <a:latin typeface="-apple-system"/>
            </a:rPr>
            <a:t>Preventative</a:t>
          </a:r>
        </a:p>
      </dgm:t>
    </dgm:pt>
    <dgm:pt modelId="{317636F6-89F5-4EAE-8ED1-84774A3B7BC2}" type="parTrans" cxnId="{B7FB1A78-11CE-4276-9D3E-706B6FC8EA80}">
      <dgm:prSet custT="1"/>
      <dgm:spPr/>
      <dgm:t>
        <a:bodyPr/>
        <a:lstStyle/>
        <a:p>
          <a:endParaRPr lang="en-GB" sz="1400">
            <a:latin typeface="-apple-system"/>
          </a:endParaRPr>
        </a:p>
      </dgm:t>
    </dgm:pt>
    <dgm:pt modelId="{C07F4E8B-7D6E-4A69-A285-DEFB94477241}" type="sibTrans" cxnId="{B7FB1A78-11CE-4276-9D3E-706B6FC8EA80}">
      <dgm:prSet/>
      <dgm:spPr/>
      <dgm:t>
        <a:bodyPr/>
        <a:lstStyle/>
        <a:p>
          <a:endParaRPr lang="en-GB" sz="1400">
            <a:latin typeface="-apple-system"/>
          </a:endParaRPr>
        </a:p>
      </dgm:t>
    </dgm:pt>
    <dgm:pt modelId="{B4BBB875-28C0-4F11-82C2-D9EFD4AF7569}">
      <dgm:prSet phldrT="[Text]" custT="1"/>
      <dgm:spPr/>
      <dgm:t>
        <a:bodyPr/>
        <a:lstStyle/>
        <a:p>
          <a:r>
            <a:rPr lang="en-GB" sz="1400">
              <a:latin typeface="-apple-system"/>
            </a:rPr>
            <a:t>Objective</a:t>
          </a:r>
        </a:p>
      </dgm:t>
    </dgm:pt>
    <dgm:pt modelId="{8840D493-6563-4DEE-B5B7-A258FD485563}" type="parTrans" cxnId="{CC12D067-7C00-47B4-9051-201AABA5B149}">
      <dgm:prSet custT="1"/>
      <dgm:spPr/>
      <dgm:t>
        <a:bodyPr/>
        <a:lstStyle/>
        <a:p>
          <a:endParaRPr lang="en-GB" sz="1400">
            <a:latin typeface="-apple-system"/>
          </a:endParaRPr>
        </a:p>
      </dgm:t>
    </dgm:pt>
    <dgm:pt modelId="{4EB4398B-A9AD-48E0-82E9-B9B5C9A3CA65}" type="sibTrans" cxnId="{CC12D067-7C00-47B4-9051-201AABA5B149}">
      <dgm:prSet/>
      <dgm:spPr/>
      <dgm:t>
        <a:bodyPr/>
        <a:lstStyle/>
        <a:p>
          <a:endParaRPr lang="en-GB" sz="1400">
            <a:latin typeface="-apple-system"/>
          </a:endParaRPr>
        </a:p>
      </dgm:t>
    </dgm:pt>
    <dgm:pt modelId="{41484313-4F54-46D3-B224-DBA67B020143}">
      <dgm:prSet phldrT="[Text]" custT="1"/>
      <dgm:spPr>
        <a:solidFill>
          <a:srgbClr val="9CD670"/>
        </a:solidFill>
      </dgm:spPr>
      <dgm:t>
        <a:bodyPr/>
        <a:lstStyle/>
        <a:p>
          <a:r>
            <a:rPr lang="en-GB" sz="1400">
              <a:latin typeface="-apple-system"/>
            </a:rPr>
            <a:t>Timely &amp; Responsive</a:t>
          </a:r>
        </a:p>
      </dgm:t>
    </dgm:pt>
    <dgm:pt modelId="{CBD99F63-11C9-4210-B02A-8C73B7586B89}" type="parTrans" cxnId="{978C29EC-AA77-43ED-9003-D7B38DDCA9D6}">
      <dgm:prSet custT="1"/>
      <dgm:spPr/>
      <dgm:t>
        <a:bodyPr/>
        <a:lstStyle/>
        <a:p>
          <a:endParaRPr lang="en-GB" sz="1400">
            <a:latin typeface="-apple-system"/>
          </a:endParaRPr>
        </a:p>
      </dgm:t>
    </dgm:pt>
    <dgm:pt modelId="{214B65D3-A8A6-42B5-8FAB-C1A733C5B2E3}" type="sibTrans" cxnId="{978C29EC-AA77-43ED-9003-D7B38DDCA9D6}">
      <dgm:prSet/>
      <dgm:spPr/>
      <dgm:t>
        <a:bodyPr/>
        <a:lstStyle/>
        <a:p>
          <a:endParaRPr lang="en-GB" sz="1400">
            <a:latin typeface="-apple-system"/>
          </a:endParaRPr>
        </a:p>
      </dgm:t>
    </dgm:pt>
    <dgm:pt modelId="{3EDDE2E8-C26A-497B-837E-715AA6EDD685}">
      <dgm:prSet phldrT="[Text]" custT="1"/>
      <dgm:spPr>
        <a:solidFill>
          <a:srgbClr val="80BE5A"/>
        </a:solidFill>
      </dgm:spPr>
      <dgm:t>
        <a:bodyPr/>
        <a:lstStyle/>
        <a:p>
          <a:r>
            <a:rPr lang="en-GB" sz="1400">
              <a:latin typeface="-apple-system"/>
            </a:rPr>
            <a:t>Systems based</a:t>
          </a:r>
        </a:p>
      </dgm:t>
    </dgm:pt>
    <dgm:pt modelId="{BB14AAC8-C015-473D-9ADD-4A755C74846C}" type="parTrans" cxnId="{FAB4DF4A-6417-411B-8EBB-70BC82059B5E}">
      <dgm:prSet custT="1"/>
      <dgm:spPr/>
      <dgm:t>
        <a:bodyPr/>
        <a:lstStyle/>
        <a:p>
          <a:endParaRPr lang="en-GB" sz="1400">
            <a:latin typeface="-apple-system"/>
          </a:endParaRPr>
        </a:p>
      </dgm:t>
    </dgm:pt>
    <dgm:pt modelId="{84F6AD94-33BE-4780-9485-B74043D7F721}" type="sibTrans" cxnId="{FAB4DF4A-6417-411B-8EBB-70BC82059B5E}">
      <dgm:prSet/>
      <dgm:spPr/>
      <dgm:t>
        <a:bodyPr/>
        <a:lstStyle/>
        <a:p>
          <a:endParaRPr lang="en-GB" sz="1400">
            <a:latin typeface="-apple-system"/>
          </a:endParaRPr>
        </a:p>
      </dgm:t>
    </dgm:pt>
    <dgm:pt modelId="{FCD2AE2E-0DDB-4CFC-83D9-ABD5852228FF}">
      <dgm:prSet phldrT="[Text]" custT="1"/>
      <dgm:spPr>
        <a:solidFill>
          <a:srgbClr val="6AB234"/>
        </a:solidFill>
      </dgm:spPr>
      <dgm:t>
        <a:bodyPr/>
        <a:lstStyle/>
        <a:p>
          <a:r>
            <a:rPr lang="en-GB" sz="1400">
              <a:latin typeface="-apple-system"/>
            </a:rPr>
            <a:t>Proportionate</a:t>
          </a:r>
        </a:p>
      </dgm:t>
    </dgm:pt>
    <dgm:pt modelId="{0E8BAFB1-F09D-41DC-A63D-C3BA3699BAF3}" type="parTrans" cxnId="{3BFD2266-0FC9-4275-BBFB-BF6C3B9ECF50}">
      <dgm:prSet custT="1"/>
      <dgm:spPr/>
      <dgm:t>
        <a:bodyPr/>
        <a:lstStyle/>
        <a:p>
          <a:endParaRPr lang="en-GB" sz="1400">
            <a:latin typeface="-apple-system"/>
          </a:endParaRPr>
        </a:p>
      </dgm:t>
    </dgm:pt>
    <dgm:pt modelId="{F5B68C41-54A9-4DAA-A861-AA7218E6BFA9}" type="sibTrans" cxnId="{3BFD2266-0FC9-4275-BBFB-BF6C3B9ECF50}">
      <dgm:prSet/>
      <dgm:spPr/>
      <dgm:t>
        <a:bodyPr/>
        <a:lstStyle/>
        <a:p>
          <a:endParaRPr lang="en-GB" sz="1400">
            <a:latin typeface="-apple-system"/>
          </a:endParaRPr>
        </a:p>
      </dgm:t>
    </dgm:pt>
    <dgm:pt modelId="{DBBBBC3E-EB72-4914-9C4B-55CAAE02D831}">
      <dgm:prSet phldrT="[Text]" custT="1"/>
      <dgm:spPr/>
      <dgm:t>
        <a:bodyPr/>
        <a:lstStyle/>
        <a:p>
          <a:r>
            <a:rPr lang="en-GB" sz="1400">
              <a:latin typeface="-apple-system"/>
            </a:rPr>
            <a:t>Collaborative</a:t>
          </a:r>
        </a:p>
      </dgm:t>
    </dgm:pt>
    <dgm:pt modelId="{BD95B7FA-63B3-487F-AE6B-293C1E6BE41C}" type="parTrans" cxnId="{2F808B80-5BDE-4092-AE1E-129DDD9BF895}">
      <dgm:prSet custT="1"/>
      <dgm:spPr/>
      <dgm:t>
        <a:bodyPr/>
        <a:lstStyle/>
        <a:p>
          <a:endParaRPr lang="en-GB" sz="1400">
            <a:latin typeface="-apple-system"/>
          </a:endParaRPr>
        </a:p>
      </dgm:t>
    </dgm:pt>
    <dgm:pt modelId="{8A50DF86-B44B-479B-ABC0-1ED434B3FD18}" type="sibTrans" cxnId="{2F808B80-5BDE-4092-AE1E-129DDD9BF895}">
      <dgm:prSet/>
      <dgm:spPr/>
      <dgm:t>
        <a:bodyPr/>
        <a:lstStyle/>
        <a:p>
          <a:endParaRPr lang="en-GB" sz="1400">
            <a:latin typeface="-apple-system"/>
          </a:endParaRPr>
        </a:p>
      </dgm:t>
    </dgm:pt>
    <dgm:pt modelId="{54346901-A258-4C12-8D9D-B7BE39946D66}">
      <dgm:prSet phldrT="[Text]" custT="1"/>
      <dgm:spPr/>
      <dgm:t>
        <a:bodyPr/>
        <a:lstStyle/>
        <a:p>
          <a:r>
            <a:rPr lang="en-GB" sz="1400">
              <a:latin typeface="-apple-system"/>
            </a:rPr>
            <a:t>No blame</a:t>
          </a:r>
        </a:p>
      </dgm:t>
    </dgm:pt>
    <dgm:pt modelId="{F462F53A-C632-4E85-B57C-C02FB2B69A16}" type="parTrans" cxnId="{BA02354C-1CBE-4502-BB69-867BDAF04B56}">
      <dgm:prSet custT="1"/>
      <dgm:spPr/>
      <dgm:t>
        <a:bodyPr/>
        <a:lstStyle/>
        <a:p>
          <a:endParaRPr lang="en-GB" sz="1400">
            <a:latin typeface="-apple-system"/>
          </a:endParaRPr>
        </a:p>
      </dgm:t>
    </dgm:pt>
    <dgm:pt modelId="{1DFBCF9C-028E-4BF9-BB0A-17288B23BBAA}" type="sibTrans" cxnId="{BA02354C-1CBE-4502-BB69-867BDAF04B56}">
      <dgm:prSet/>
      <dgm:spPr/>
      <dgm:t>
        <a:bodyPr/>
        <a:lstStyle/>
        <a:p>
          <a:endParaRPr lang="en-GB" sz="1400">
            <a:latin typeface="-apple-system"/>
          </a:endParaRPr>
        </a:p>
      </dgm:t>
    </dgm:pt>
    <dgm:pt modelId="{1ECAD840-8DAC-4AE0-A79C-0E06FEB14F1A}" type="pres">
      <dgm:prSet presAssocID="{3C105072-3977-4590-B458-E32244509464}" presName="cycle" presStyleCnt="0">
        <dgm:presLayoutVars>
          <dgm:chMax val="1"/>
          <dgm:dir/>
          <dgm:animLvl val="ctr"/>
          <dgm:resizeHandles val="exact"/>
        </dgm:presLayoutVars>
      </dgm:prSet>
      <dgm:spPr/>
    </dgm:pt>
    <dgm:pt modelId="{B10B2801-4807-4D27-9F28-FD1A85232045}" type="pres">
      <dgm:prSet presAssocID="{7BB02E39-4CAE-41DE-825D-CB63CFA3F214}" presName="centerShape" presStyleLbl="node0" presStyleIdx="0" presStyleCnt="1"/>
      <dgm:spPr/>
    </dgm:pt>
    <dgm:pt modelId="{CA83F40C-8A76-43A6-8B3B-EEDED0945257}" type="pres">
      <dgm:prSet presAssocID="{5D5F1362-C4B3-46B7-945A-F1BF4BB549D2}" presName="Name9" presStyleLbl="parChTrans1D2" presStyleIdx="0" presStyleCnt="8"/>
      <dgm:spPr/>
    </dgm:pt>
    <dgm:pt modelId="{DFE916C1-EB48-4333-B1E1-2BF267DE09B4}" type="pres">
      <dgm:prSet presAssocID="{5D5F1362-C4B3-46B7-945A-F1BF4BB549D2}" presName="connTx" presStyleLbl="parChTrans1D2" presStyleIdx="0" presStyleCnt="8"/>
      <dgm:spPr/>
    </dgm:pt>
    <dgm:pt modelId="{C3010FC1-1CC8-4AA1-AE9F-27E42D8E04EF}" type="pres">
      <dgm:prSet presAssocID="{F6BF3F33-6C5B-4731-B568-DDAE922F7BDF}" presName="node" presStyleLbl="node1" presStyleIdx="0" presStyleCnt="8">
        <dgm:presLayoutVars>
          <dgm:bulletEnabled val="1"/>
        </dgm:presLayoutVars>
      </dgm:prSet>
      <dgm:spPr/>
    </dgm:pt>
    <dgm:pt modelId="{49F5D853-6E31-4C07-B8D9-67F6720749E3}" type="pres">
      <dgm:prSet presAssocID="{317636F6-89F5-4EAE-8ED1-84774A3B7BC2}" presName="Name9" presStyleLbl="parChTrans1D2" presStyleIdx="1" presStyleCnt="8"/>
      <dgm:spPr/>
    </dgm:pt>
    <dgm:pt modelId="{7257A681-BC1D-42E0-833E-10E87391B4E4}" type="pres">
      <dgm:prSet presAssocID="{317636F6-89F5-4EAE-8ED1-84774A3B7BC2}" presName="connTx" presStyleLbl="parChTrans1D2" presStyleIdx="1" presStyleCnt="8"/>
      <dgm:spPr/>
    </dgm:pt>
    <dgm:pt modelId="{BF74E5FD-07E0-4FAC-8DA6-E471E814A518}" type="pres">
      <dgm:prSet presAssocID="{B27BEF5A-3C67-4D2F-B5CD-65F523BCC315}" presName="node" presStyleLbl="node1" presStyleIdx="1" presStyleCnt="8">
        <dgm:presLayoutVars>
          <dgm:bulletEnabled val="1"/>
        </dgm:presLayoutVars>
      </dgm:prSet>
      <dgm:spPr/>
    </dgm:pt>
    <dgm:pt modelId="{3478F1D1-D9D2-4343-BD01-9F4FA0445EAF}" type="pres">
      <dgm:prSet presAssocID="{8840D493-6563-4DEE-B5B7-A258FD485563}" presName="Name9" presStyleLbl="parChTrans1D2" presStyleIdx="2" presStyleCnt="8"/>
      <dgm:spPr/>
    </dgm:pt>
    <dgm:pt modelId="{BF859046-8ACB-4B08-A5DF-A7771A06C69A}" type="pres">
      <dgm:prSet presAssocID="{8840D493-6563-4DEE-B5B7-A258FD485563}" presName="connTx" presStyleLbl="parChTrans1D2" presStyleIdx="2" presStyleCnt="8"/>
      <dgm:spPr/>
    </dgm:pt>
    <dgm:pt modelId="{04640847-3AF1-4803-945D-DDC6276B457A}" type="pres">
      <dgm:prSet presAssocID="{B4BBB875-28C0-4F11-82C2-D9EFD4AF7569}" presName="node" presStyleLbl="node1" presStyleIdx="2" presStyleCnt="8">
        <dgm:presLayoutVars>
          <dgm:bulletEnabled val="1"/>
        </dgm:presLayoutVars>
      </dgm:prSet>
      <dgm:spPr/>
    </dgm:pt>
    <dgm:pt modelId="{B1F1632D-940A-4613-BAF3-087BBBA50B07}" type="pres">
      <dgm:prSet presAssocID="{CBD99F63-11C9-4210-B02A-8C73B7586B89}" presName="Name9" presStyleLbl="parChTrans1D2" presStyleIdx="3" presStyleCnt="8"/>
      <dgm:spPr/>
    </dgm:pt>
    <dgm:pt modelId="{29767575-0F1F-40FA-AA54-612EA633165B}" type="pres">
      <dgm:prSet presAssocID="{CBD99F63-11C9-4210-B02A-8C73B7586B89}" presName="connTx" presStyleLbl="parChTrans1D2" presStyleIdx="3" presStyleCnt="8"/>
      <dgm:spPr/>
    </dgm:pt>
    <dgm:pt modelId="{92F55D97-AE4D-4A05-A77D-D3EC3F070058}" type="pres">
      <dgm:prSet presAssocID="{41484313-4F54-46D3-B224-DBA67B020143}" presName="node" presStyleLbl="node1" presStyleIdx="3" presStyleCnt="8">
        <dgm:presLayoutVars>
          <dgm:bulletEnabled val="1"/>
        </dgm:presLayoutVars>
      </dgm:prSet>
      <dgm:spPr/>
    </dgm:pt>
    <dgm:pt modelId="{112BD4D4-DCF9-43D2-85B4-BAB969BA9011}" type="pres">
      <dgm:prSet presAssocID="{BB14AAC8-C015-473D-9ADD-4A755C74846C}" presName="Name9" presStyleLbl="parChTrans1D2" presStyleIdx="4" presStyleCnt="8"/>
      <dgm:spPr/>
    </dgm:pt>
    <dgm:pt modelId="{449EA1D4-BD1C-4DCA-AE98-D1730C71108F}" type="pres">
      <dgm:prSet presAssocID="{BB14AAC8-C015-473D-9ADD-4A755C74846C}" presName="connTx" presStyleLbl="parChTrans1D2" presStyleIdx="4" presStyleCnt="8"/>
      <dgm:spPr/>
    </dgm:pt>
    <dgm:pt modelId="{67E83615-197A-4E04-BD5D-4D56539D5928}" type="pres">
      <dgm:prSet presAssocID="{3EDDE2E8-C26A-497B-837E-715AA6EDD685}" presName="node" presStyleLbl="node1" presStyleIdx="4" presStyleCnt="8">
        <dgm:presLayoutVars>
          <dgm:bulletEnabled val="1"/>
        </dgm:presLayoutVars>
      </dgm:prSet>
      <dgm:spPr/>
    </dgm:pt>
    <dgm:pt modelId="{391006E0-1719-406A-BEF7-C46B58BD27ED}" type="pres">
      <dgm:prSet presAssocID="{0E8BAFB1-F09D-41DC-A63D-C3BA3699BAF3}" presName="Name9" presStyleLbl="parChTrans1D2" presStyleIdx="5" presStyleCnt="8"/>
      <dgm:spPr/>
    </dgm:pt>
    <dgm:pt modelId="{3D37470F-4CFA-40A2-B474-764775131824}" type="pres">
      <dgm:prSet presAssocID="{0E8BAFB1-F09D-41DC-A63D-C3BA3699BAF3}" presName="connTx" presStyleLbl="parChTrans1D2" presStyleIdx="5" presStyleCnt="8"/>
      <dgm:spPr/>
    </dgm:pt>
    <dgm:pt modelId="{535EC542-A3B2-4D51-949E-338BEC6277F7}" type="pres">
      <dgm:prSet presAssocID="{FCD2AE2E-0DDB-4CFC-83D9-ABD5852228FF}" presName="node" presStyleLbl="node1" presStyleIdx="5" presStyleCnt="8">
        <dgm:presLayoutVars>
          <dgm:bulletEnabled val="1"/>
        </dgm:presLayoutVars>
      </dgm:prSet>
      <dgm:spPr/>
    </dgm:pt>
    <dgm:pt modelId="{39F4824A-4A88-48AC-A65C-E3660B6EA873}" type="pres">
      <dgm:prSet presAssocID="{BD95B7FA-63B3-487F-AE6B-293C1E6BE41C}" presName="Name9" presStyleLbl="parChTrans1D2" presStyleIdx="6" presStyleCnt="8"/>
      <dgm:spPr/>
    </dgm:pt>
    <dgm:pt modelId="{BFE0A1D1-8DC1-4C29-A228-93581F82C27B}" type="pres">
      <dgm:prSet presAssocID="{BD95B7FA-63B3-487F-AE6B-293C1E6BE41C}" presName="connTx" presStyleLbl="parChTrans1D2" presStyleIdx="6" presStyleCnt="8"/>
      <dgm:spPr/>
    </dgm:pt>
    <dgm:pt modelId="{3CD4E334-2AD7-410B-8E6D-7DE171787724}" type="pres">
      <dgm:prSet presAssocID="{DBBBBC3E-EB72-4914-9C4B-55CAAE02D831}" presName="node" presStyleLbl="node1" presStyleIdx="6" presStyleCnt="8">
        <dgm:presLayoutVars>
          <dgm:bulletEnabled val="1"/>
        </dgm:presLayoutVars>
      </dgm:prSet>
      <dgm:spPr/>
    </dgm:pt>
    <dgm:pt modelId="{6AA596BB-EF84-4E32-9F41-90FE10DE8761}" type="pres">
      <dgm:prSet presAssocID="{F462F53A-C632-4E85-B57C-C02FB2B69A16}" presName="Name9" presStyleLbl="parChTrans1D2" presStyleIdx="7" presStyleCnt="8"/>
      <dgm:spPr/>
    </dgm:pt>
    <dgm:pt modelId="{F1B68D27-ACDD-4D58-A645-DC916CB277CC}" type="pres">
      <dgm:prSet presAssocID="{F462F53A-C632-4E85-B57C-C02FB2B69A16}" presName="connTx" presStyleLbl="parChTrans1D2" presStyleIdx="7" presStyleCnt="8"/>
      <dgm:spPr/>
    </dgm:pt>
    <dgm:pt modelId="{33D1837F-4BA0-4B3C-8848-F5BD31C04EF5}" type="pres">
      <dgm:prSet presAssocID="{54346901-A258-4C12-8D9D-B7BE39946D66}" presName="node" presStyleLbl="node1" presStyleIdx="7" presStyleCnt="8">
        <dgm:presLayoutVars>
          <dgm:bulletEnabled val="1"/>
        </dgm:presLayoutVars>
      </dgm:prSet>
      <dgm:spPr/>
    </dgm:pt>
  </dgm:ptLst>
  <dgm:cxnLst>
    <dgm:cxn modelId="{9B12CF0C-CA36-4CA4-8D37-2C349127A9E5}" type="presOf" srcId="{BD95B7FA-63B3-487F-AE6B-293C1E6BE41C}" destId="{39F4824A-4A88-48AC-A65C-E3660B6EA873}" srcOrd="0" destOrd="0" presId="urn:microsoft.com/office/officeart/2005/8/layout/radial1"/>
    <dgm:cxn modelId="{D408E713-56BD-464E-9989-811CED6DE934}" type="presOf" srcId="{CBD99F63-11C9-4210-B02A-8C73B7586B89}" destId="{B1F1632D-940A-4613-BAF3-087BBBA50B07}" srcOrd="0" destOrd="0" presId="urn:microsoft.com/office/officeart/2005/8/layout/radial1"/>
    <dgm:cxn modelId="{383EE11E-51BB-4AAF-8321-74D4480F5A5C}" type="presOf" srcId="{BB14AAC8-C015-473D-9ADD-4A755C74846C}" destId="{449EA1D4-BD1C-4DCA-AE98-D1730C71108F}" srcOrd="1" destOrd="0" presId="urn:microsoft.com/office/officeart/2005/8/layout/radial1"/>
    <dgm:cxn modelId="{1B6B5F36-3B95-4ACF-BACF-1F46FBEC27C3}" type="presOf" srcId="{7BB02E39-4CAE-41DE-825D-CB63CFA3F214}" destId="{B10B2801-4807-4D27-9F28-FD1A85232045}" srcOrd="0" destOrd="0" presId="urn:microsoft.com/office/officeart/2005/8/layout/radial1"/>
    <dgm:cxn modelId="{5C9E2166-8F6A-4824-93C5-74FC7364397D}" type="presOf" srcId="{FCD2AE2E-0DDB-4CFC-83D9-ABD5852228FF}" destId="{535EC542-A3B2-4D51-949E-338BEC6277F7}" srcOrd="0" destOrd="0" presId="urn:microsoft.com/office/officeart/2005/8/layout/radial1"/>
    <dgm:cxn modelId="{3BFD2266-0FC9-4275-BBFB-BF6C3B9ECF50}" srcId="{7BB02E39-4CAE-41DE-825D-CB63CFA3F214}" destId="{FCD2AE2E-0DDB-4CFC-83D9-ABD5852228FF}" srcOrd="5" destOrd="0" parTransId="{0E8BAFB1-F09D-41DC-A63D-C3BA3699BAF3}" sibTransId="{F5B68C41-54A9-4DAA-A861-AA7218E6BFA9}"/>
    <dgm:cxn modelId="{CC12D067-7C00-47B4-9051-201AABA5B149}" srcId="{7BB02E39-4CAE-41DE-825D-CB63CFA3F214}" destId="{B4BBB875-28C0-4F11-82C2-D9EFD4AF7569}" srcOrd="2" destOrd="0" parTransId="{8840D493-6563-4DEE-B5B7-A258FD485563}" sibTransId="{4EB4398B-A9AD-48E0-82E9-B9B5C9A3CA65}"/>
    <dgm:cxn modelId="{BD1C0E48-3E2C-4941-9C42-55ECFC6D8FDC}" type="presOf" srcId="{CBD99F63-11C9-4210-B02A-8C73B7586B89}" destId="{29767575-0F1F-40FA-AA54-612EA633165B}" srcOrd="1" destOrd="0" presId="urn:microsoft.com/office/officeart/2005/8/layout/radial1"/>
    <dgm:cxn modelId="{FAB4DF4A-6417-411B-8EBB-70BC82059B5E}" srcId="{7BB02E39-4CAE-41DE-825D-CB63CFA3F214}" destId="{3EDDE2E8-C26A-497B-837E-715AA6EDD685}" srcOrd="4" destOrd="0" parTransId="{BB14AAC8-C015-473D-9ADD-4A755C74846C}" sibTransId="{84F6AD94-33BE-4780-9485-B74043D7F721}"/>
    <dgm:cxn modelId="{BA02354C-1CBE-4502-BB69-867BDAF04B56}" srcId="{7BB02E39-4CAE-41DE-825D-CB63CFA3F214}" destId="{54346901-A258-4C12-8D9D-B7BE39946D66}" srcOrd="7" destOrd="0" parTransId="{F462F53A-C632-4E85-B57C-C02FB2B69A16}" sibTransId="{1DFBCF9C-028E-4BF9-BB0A-17288B23BBAA}"/>
    <dgm:cxn modelId="{AC54E56C-7DE7-4181-884E-ACBB9DE99B05}" srcId="{3C105072-3977-4590-B458-E32244509464}" destId="{7BB02E39-4CAE-41DE-825D-CB63CFA3F214}" srcOrd="0" destOrd="0" parTransId="{80672C68-6909-4C0F-B47C-C63AA38081FE}" sibTransId="{BCA9A4D4-A84D-4A85-8316-7AF06ABC2948}"/>
    <dgm:cxn modelId="{4C940750-5D32-4304-ACCB-BC606310FA0A}" type="presOf" srcId="{317636F6-89F5-4EAE-8ED1-84774A3B7BC2}" destId="{49F5D853-6E31-4C07-B8D9-67F6720749E3}" srcOrd="0" destOrd="0" presId="urn:microsoft.com/office/officeart/2005/8/layout/radial1"/>
    <dgm:cxn modelId="{D3873C77-B9C8-480E-B6DE-C339C886CE1D}" type="presOf" srcId="{41484313-4F54-46D3-B224-DBA67B020143}" destId="{92F55D97-AE4D-4A05-A77D-D3EC3F070058}" srcOrd="0" destOrd="0" presId="urn:microsoft.com/office/officeart/2005/8/layout/radial1"/>
    <dgm:cxn modelId="{B7FB1A78-11CE-4276-9D3E-706B6FC8EA80}" srcId="{7BB02E39-4CAE-41DE-825D-CB63CFA3F214}" destId="{B27BEF5A-3C67-4D2F-B5CD-65F523BCC315}" srcOrd="1" destOrd="0" parTransId="{317636F6-89F5-4EAE-8ED1-84774A3B7BC2}" sibTransId="{C07F4E8B-7D6E-4A69-A285-DEFB94477241}"/>
    <dgm:cxn modelId="{80650B5A-FD2C-4B16-9B35-77E43C6E3163}" type="presOf" srcId="{8840D493-6563-4DEE-B5B7-A258FD485563}" destId="{3478F1D1-D9D2-4343-BD01-9F4FA0445EAF}" srcOrd="0" destOrd="0" presId="urn:microsoft.com/office/officeart/2005/8/layout/radial1"/>
    <dgm:cxn modelId="{48B0067D-1967-437D-A344-270A5585F6CF}" type="presOf" srcId="{BD95B7FA-63B3-487F-AE6B-293C1E6BE41C}" destId="{BFE0A1D1-8DC1-4C29-A228-93581F82C27B}" srcOrd="1" destOrd="0" presId="urn:microsoft.com/office/officeart/2005/8/layout/radial1"/>
    <dgm:cxn modelId="{2F808B80-5BDE-4092-AE1E-129DDD9BF895}" srcId="{7BB02E39-4CAE-41DE-825D-CB63CFA3F214}" destId="{DBBBBC3E-EB72-4914-9C4B-55CAAE02D831}" srcOrd="6" destOrd="0" parTransId="{BD95B7FA-63B3-487F-AE6B-293C1E6BE41C}" sibTransId="{8A50DF86-B44B-479B-ABC0-1ED434B3FD18}"/>
    <dgm:cxn modelId="{03AA0492-B00B-49EC-A8EF-E34205AD897B}" type="presOf" srcId="{5D5F1362-C4B3-46B7-945A-F1BF4BB549D2}" destId="{DFE916C1-EB48-4333-B1E1-2BF267DE09B4}" srcOrd="1" destOrd="0" presId="urn:microsoft.com/office/officeart/2005/8/layout/radial1"/>
    <dgm:cxn modelId="{A3815A93-E116-4120-959F-02494B8C58AE}" type="presOf" srcId="{317636F6-89F5-4EAE-8ED1-84774A3B7BC2}" destId="{7257A681-BC1D-42E0-833E-10E87391B4E4}" srcOrd="1" destOrd="0" presId="urn:microsoft.com/office/officeart/2005/8/layout/radial1"/>
    <dgm:cxn modelId="{0421C594-9B25-4139-9E0A-64B07245D11D}" type="presOf" srcId="{5D5F1362-C4B3-46B7-945A-F1BF4BB549D2}" destId="{CA83F40C-8A76-43A6-8B3B-EEDED0945257}" srcOrd="0" destOrd="0" presId="urn:microsoft.com/office/officeart/2005/8/layout/radial1"/>
    <dgm:cxn modelId="{00AC4AB4-B458-4827-9441-979B43D1AE45}" type="presOf" srcId="{BB14AAC8-C015-473D-9ADD-4A755C74846C}" destId="{112BD4D4-DCF9-43D2-85B4-BAB969BA9011}" srcOrd="0" destOrd="0" presId="urn:microsoft.com/office/officeart/2005/8/layout/radial1"/>
    <dgm:cxn modelId="{0BDBB3C4-CF68-4945-8535-EDFDAE73C91E}" srcId="{7BB02E39-4CAE-41DE-825D-CB63CFA3F214}" destId="{F6BF3F33-6C5B-4731-B568-DDAE922F7BDF}" srcOrd="0" destOrd="0" parTransId="{5D5F1362-C4B3-46B7-945A-F1BF4BB549D2}" sibTransId="{B1FE1C99-B6A3-40E3-B4A4-2F90BDE8CC1B}"/>
    <dgm:cxn modelId="{FB87BCC7-2CB4-4EB2-ADBC-361F81B4314F}" type="presOf" srcId="{B27BEF5A-3C67-4D2F-B5CD-65F523BCC315}" destId="{BF74E5FD-07E0-4FAC-8DA6-E471E814A518}" srcOrd="0" destOrd="0" presId="urn:microsoft.com/office/officeart/2005/8/layout/radial1"/>
    <dgm:cxn modelId="{CC8E55CA-B96C-4972-BD8B-480EE90754C6}" type="presOf" srcId="{8840D493-6563-4DEE-B5B7-A258FD485563}" destId="{BF859046-8ACB-4B08-A5DF-A7771A06C69A}" srcOrd="1" destOrd="0" presId="urn:microsoft.com/office/officeart/2005/8/layout/radial1"/>
    <dgm:cxn modelId="{0308F7CC-774C-4925-A789-30CF05482A29}" type="presOf" srcId="{DBBBBC3E-EB72-4914-9C4B-55CAAE02D831}" destId="{3CD4E334-2AD7-410B-8E6D-7DE171787724}" srcOrd="0" destOrd="0" presId="urn:microsoft.com/office/officeart/2005/8/layout/radial1"/>
    <dgm:cxn modelId="{602E86DC-B8F5-450F-83B5-0813BF33242C}" type="presOf" srcId="{3C105072-3977-4590-B458-E32244509464}" destId="{1ECAD840-8DAC-4AE0-A79C-0E06FEB14F1A}" srcOrd="0" destOrd="0" presId="urn:microsoft.com/office/officeart/2005/8/layout/radial1"/>
    <dgm:cxn modelId="{61095DDF-2D9D-4A0D-AA9C-2D42D5D8A2E5}" type="presOf" srcId="{F462F53A-C632-4E85-B57C-C02FB2B69A16}" destId="{6AA596BB-EF84-4E32-9F41-90FE10DE8761}" srcOrd="0" destOrd="0" presId="urn:microsoft.com/office/officeart/2005/8/layout/radial1"/>
    <dgm:cxn modelId="{C6355AE4-884C-4C1D-84E1-7E1CF705B477}" type="presOf" srcId="{0E8BAFB1-F09D-41DC-A63D-C3BA3699BAF3}" destId="{391006E0-1719-406A-BEF7-C46B58BD27ED}" srcOrd="0" destOrd="0" presId="urn:microsoft.com/office/officeart/2005/8/layout/radial1"/>
    <dgm:cxn modelId="{42A5BDE5-54C6-4298-9569-DBCF89DF6A1D}" type="presOf" srcId="{F6BF3F33-6C5B-4731-B568-DDAE922F7BDF}" destId="{C3010FC1-1CC8-4AA1-AE9F-27E42D8E04EF}" srcOrd="0" destOrd="0" presId="urn:microsoft.com/office/officeart/2005/8/layout/radial1"/>
    <dgm:cxn modelId="{5E0C49EA-6036-4FFA-875F-24D86366DEF5}" type="presOf" srcId="{F462F53A-C632-4E85-B57C-C02FB2B69A16}" destId="{F1B68D27-ACDD-4D58-A645-DC916CB277CC}" srcOrd="1" destOrd="0" presId="urn:microsoft.com/office/officeart/2005/8/layout/radial1"/>
    <dgm:cxn modelId="{978C29EC-AA77-43ED-9003-D7B38DDCA9D6}" srcId="{7BB02E39-4CAE-41DE-825D-CB63CFA3F214}" destId="{41484313-4F54-46D3-B224-DBA67B020143}" srcOrd="3" destOrd="0" parTransId="{CBD99F63-11C9-4210-B02A-8C73B7586B89}" sibTransId="{214B65D3-A8A6-42B5-8FAB-C1A733C5B2E3}"/>
    <dgm:cxn modelId="{409320F0-B978-4EF0-87BD-5A5EBA75EC6B}" type="presOf" srcId="{3EDDE2E8-C26A-497B-837E-715AA6EDD685}" destId="{67E83615-197A-4E04-BD5D-4D56539D5928}" srcOrd="0" destOrd="0" presId="urn:microsoft.com/office/officeart/2005/8/layout/radial1"/>
    <dgm:cxn modelId="{743913F4-F7EC-4639-AB6F-9820628F9025}" type="presOf" srcId="{B4BBB875-28C0-4F11-82C2-D9EFD4AF7569}" destId="{04640847-3AF1-4803-945D-DDC6276B457A}" srcOrd="0" destOrd="0" presId="urn:microsoft.com/office/officeart/2005/8/layout/radial1"/>
    <dgm:cxn modelId="{98376BFA-A17D-4EE5-8D46-7F215F8324F3}" type="presOf" srcId="{54346901-A258-4C12-8D9D-B7BE39946D66}" destId="{33D1837F-4BA0-4B3C-8848-F5BD31C04EF5}" srcOrd="0" destOrd="0" presId="urn:microsoft.com/office/officeart/2005/8/layout/radial1"/>
    <dgm:cxn modelId="{434BF0FB-154C-4B5B-BF13-6A3632FC45B7}" type="presOf" srcId="{0E8BAFB1-F09D-41DC-A63D-C3BA3699BAF3}" destId="{3D37470F-4CFA-40A2-B474-764775131824}" srcOrd="1" destOrd="0" presId="urn:microsoft.com/office/officeart/2005/8/layout/radial1"/>
    <dgm:cxn modelId="{821A7476-F0A1-432A-8245-836814EB6E71}" type="presParOf" srcId="{1ECAD840-8DAC-4AE0-A79C-0E06FEB14F1A}" destId="{B10B2801-4807-4D27-9F28-FD1A85232045}" srcOrd="0" destOrd="0" presId="urn:microsoft.com/office/officeart/2005/8/layout/radial1"/>
    <dgm:cxn modelId="{C49C174F-FFDB-47C8-851F-DBC96EC68F5F}" type="presParOf" srcId="{1ECAD840-8DAC-4AE0-A79C-0E06FEB14F1A}" destId="{CA83F40C-8A76-43A6-8B3B-EEDED0945257}" srcOrd="1" destOrd="0" presId="urn:microsoft.com/office/officeart/2005/8/layout/radial1"/>
    <dgm:cxn modelId="{A4C843CE-DB38-475C-AEE3-9BDAD5650847}" type="presParOf" srcId="{CA83F40C-8A76-43A6-8B3B-EEDED0945257}" destId="{DFE916C1-EB48-4333-B1E1-2BF267DE09B4}" srcOrd="0" destOrd="0" presId="urn:microsoft.com/office/officeart/2005/8/layout/radial1"/>
    <dgm:cxn modelId="{AC7688C8-4F9B-4DCA-BEE1-ADF88560FFBE}" type="presParOf" srcId="{1ECAD840-8DAC-4AE0-A79C-0E06FEB14F1A}" destId="{C3010FC1-1CC8-4AA1-AE9F-27E42D8E04EF}" srcOrd="2" destOrd="0" presId="urn:microsoft.com/office/officeart/2005/8/layout/radial1"/>
    <dgm:cxn modelId="{C3CF6920-A888-414D-82FD-C840D16BDEF7}" type="presParOf" srcId="{1ECAD840-8DAC-4AE0-A79C-0E06FEB14F1A}" destId="{49F5D853-6E31-4C07-B8D9-67F6720749E3}" srcOrd="3" destOrd="0" presId="urn:microsoft.com/office/officeart/2005/8/layout/radial1"/>
    <dgm:cxn modelId="{8097A6F5-4727-41E1-8A60-74FB1E43809E}" type="presParOf" srcId="{49F5D853-6E31-4C07-B8D9-67F6720749E3}" destId="{7257A681-BC1D-42E0-833E-10E87391B4E4}" srcOrd="0" destOrd="0" presId="urn:microsoft.com/office/officeart/2005/8/layout/radial1"/>
    <dgm:cxn modelId="{82BD7361-C1E0-49DF-A8DD-3145FA13215E}" type="presParOf" srcId="{1ECAD840-8DAC-4AE0-A79C-0E06FEB14F1A}" destId="{BF74E5FD-07E0-4FAC-8DA6-E471E814A518}" srcOrd="4" destOrd="0" presId="urn:microsoft.com/office/officeart/2005/8/layout/radial1"/>
    <dgm:cxn modelId="{951339D5-6CF4-4CFD-9B16-244A098E93F9}" type="presParOf" srcId="{1ECAD840-8DAC-4AE0-A79C-0E06FEB14F1A}" destId="{3478F1D1-D9D2-4343-BD01-9F4FA0445EAF}" srcOrd="5" destOrd="0" presId="urn:microsoft.com/office/officeart/2005/8/layout/radial1"/>
    <dgm:cxn modelId="{B8FC1F18-61D8-40F8-94AE-C9215E9669BA}" type="presParOf" srcId="{3478F1D1-D9D2-4343-BD01-9F4FA0445EAF}" destId="{BF859046-8ACB-4B08-A5DF-A7771A06C69A}" srcOrd="0" destOrd="0" presId="urn:microsoft.com/office/officeart/2005/8/layout/radial1"/>
    <dgm:cxn modelId="{7E89117A-AAFB-426B-9404-699BED3055F7}" type="presParOf" srcId="{1ECAD840-8DAC-4AE0-A79C-0E06FEB14F1A}" destId="{04640847-3AF1-4803-945D-DDC6276B457A}" srcOrd="6" destOrd="0" presId="urn:microsoft.com/office/officeart/2005/8/layout/radial1"/>
    <dgm:cxn modelId="{AF06A80C-1084-403D-B1E4-EAF68DCFF039}" type="presParOf" srcId="{1ECAD840-8DAC-4AE0-A79C-0E06FEB14F1A}" destId="{B1F1632D-940A-4613-BAF3-087BBBA50B07}" srcOrd="7" destOrd="0" presId="urn:microsoft.com/office/officeart/2005/8/layout/radial1"/>
    <dgm:cxn modelId="{4D4DDFAC-F16B-4A75-B48C-70DFDA51621A}" type="presParOf" srcId="{B1F1632D-940A-4613-BAF3-087BBBA50B07}" destId="{29767575-0F1F-40FA-AA54-612EA633165B}" srcOrd="0" destOrd="0" presId="urn:microsoft.com/office/officeart/2005/8/layout/radial1"/>
    <dgm:cxn modelId="{E062E810-42DC-450B-8720-5D73F8B03B68}" type="presParOf" srcId="{1ECAD840-8DAC-4AE0-A79C-0E06FEB14F1A}" destId="{92F55D97-AE4D-4A05-A77D-D3EC3F070058}" srcOrd="8" destOrd="0" presId="urn:microsoft.com/office/officeart/2005/8/layout/radial1"/>
    <dgm:cxn modelId="{283A023A-090E-4146-8187-774CEA84C8AD}" type="presParOf" srcId="{1ECAD840-8DAC-4AE0-A79C-0E06FEB14F1A}" destId="{112BD4D4-DCF9-43D2-85B4-BAB969BA9011}" srcOrd="9" destOrd="0" presId="urn:microsoft.com/office/officeart/2005/8/layout/radial1"/>
    <dgm:cxn modelId="{76E71CE6-3F09-4911-B851-E8FEA18BEE8C}" type="presParOf" srcId="{112BD4D4-DCF9-43D2-85B4-BAB969BA9011}" destId="{449EA1D4-BD1C-4DCA-AE98-D1730C71108F}" srcOrd="0" destOrd="0" presId="urn:microsoft.com/office/officeart/2005/8/layout/radial1"/>
    <dgm:cxn modelId="{4E1C6A76-4E2B-4F34-A2C1-794F01608F49}" type="presParOf" srcId="{1ECAD840-8DAC-4AE0-A79C-0E06FEB14F1A}" destId="{67E83615-197A-4E04-BD5D-4D56539D5928}" srcOrd="10" destOrd="0" presId="urn:microsoft.com/office/officeart/2005/8/layout/radial1"/>
    <dgm:cxn modelId="{A5A9C001-36A9-45D1-BF1C-EC4B3BA8A4D9}" type="presParOf" srcId="{1ECAD840-8DAC-4AE0-A79C-0E06FEB14F1A}" destId="{391006E0-1719-406A-BEF7-C46B58BD27ED}" srcOrd="11" destOrd="0" presId="urn:microsoft.com/office/officeart/2005/8/layout/radial1"/>
    <dgm:cxn modelId="{6AA9DCA0-DC94-4EC2-9EA8-31425208DAC0}" type="presParOf" srcId="{391006E0-1719-406A-BEF7-C46B58BD27ED}" destId="{3D37470F-4CFA-40A2-B474-764775131824}" srcOrd="0" destOrd="0" presId="urn:microsoft.com/office/officeart/2005/8/layout/radial1"/>
    <dgm:cxn modelId="{B68FDC35-FCEB-4531-8D2F-8144AB94EF2C}" type="presParOf" srcId="{1ECAD840-8DAC-4AE0-A79C-0E06FEB14F1A}" destId="{535EC542-A3B2-4D51-949E-338BEC6277F7}" srcOrd="12" destOrd="0" presId="urn:microsoft.com/office/officeart/2005/8/layout/radial1"/>
    <dgm:cxn modelId="{D3169755-4EF8-43BB-B429-170C05D5267D}" type="presParOf" srcId="{1ECAD840-8DAC-4AE0-A79C-0E06FEB14F1A}" destId="{39F4824A-4A88-48AC-A65C-E3660B6EA873}" srcOrd="13" destOrd="0" presId="urn:microsoft.com/office/officeart/2005/8/layout/radial1"/>
    <dgm:cxn modelId="{AE630AAC-0C0B-4B18-9E57-06C3AD601783}" type="presParOf" srcId="{39F4824A-4A88-48AC-A65C-E3660B6EA873}" destId="{BFE0A1D1-8DC1-4C29-A228-93581F82C27B}" srcOrd="0" destOrd="0" presId="urn:microsoft.com/office/officeart/2005/8/layout/radial1"/>
    <dgm:cxn modelId="{7D313822-D56A-4EF5-9450-4FFAFFD94F24}" type="presParOf" srcId="{1ECAD840-8DAC-4AE0-A79C-0E06FEB14F1A}" destId="{3CD4E334-2AD7-410B-8E6D-7DE171787724}" srcOrd="14" destOrd="0" presId="urn:microsoft.com/office/officeart/2005/8/layout/radial1"/>
    <dgm:cxn modelId="{07E6950D-714C-4A38-8A6B-387465D73EB3}" type="presParOf" srcId="{1ECAD840-8DAC-4AE0-A79C-0E06FEB14F1A}" destId="{6AA596BB-EF84-4E32-9F41-90FE10DE8761}" srcOrd="15" destOrd="0" presId="urn:microsoft.com/office/officeart/2005/8/layout/radial1"/>
    <dgm:cxn modelId="{C8DF3E19-E919-4F80-8272-0716124A2FD5}" type="presParOf" srcId="{6AA596BB-EF84-4E32-9F41-90FE10DE8761}" destId="{F1B68D27-ACDD-4D58-A645-DC916CB277CC}" srcOrd="0" destOrd="0" presId="urn:microsoft.com/office/officeart/2005/8/layout/radial1"/>
    <dgm:cxn modelId="{9F89D0A1-8B1C-4E9C-8EA1-2445C03DBC08}" type="presParOf" srcId="{1ECAD840-8DAC-4AE0-A79C-0E06FEB14F1A}" destId="{33D1837F-4BA0-4B3C-8848-F5BD31C04EF5}"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B2801-4807-4D27-9F28-FD1A85232045}">
      <dsp:nvSpPr>
        <dsp:cNvPr id="0" name=""/>
        <dsp:cNvSpPr/>
      </dsp:nvSpPr>
      <dsp:spPr>
        <a:xfrm>
          <a:off x="3056416" y="2508224"/>
          <a:ext cx="1474489" cy="1474489"/>
        </a:xfrm>
        <a:prstGeom prst="ellipse">
          <a:avLst/>
        </a:prstGeom>
        <a:solidFill>
          <a:schemeClr val="accent1">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Principles of Incident Management</a:t>
          </a:r>
        </a:p>
      </dsp:txBody>
      <dsp:txXfrm>
        <a:off x="3272350" y="2724158"/>
        <a:ext cx="1042621" cy="1042621"/>
      </dsp:txXfrm>
    </dsp:sp>
    <dsp:sp modelId="{CA83F40C-8A76-43A6-8B3B-EEDED0945257}">
      <dsp:nvSpPr>
        <dsp:cNvPr id="0" name=""/>
        <dsp:cNvSpPr/>
      </dsp:nvSpPr>
      <dsp:spPr>
        <a:xfrm rot="16200000">
          <a:off x="3278457" y="1975530"/>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a:off x="3767900" y="1967260"/>
        <a:ext cx="51520" cy="51520"/>
      </dsp:txXfrm>
    </dsp:sp>
    <dsp:sp modelId="{C3010FC1-1CC8-4AA1-AE9F-27E42D8E04EF}">
      <dsp:nvSpPr>
        <dsp:cNvPr id="0" name=""/>
        <dsp:cNvSpPr/>
      </dsp:nvSpPr>
      <dsp:spPr>
        <a:xfrm>
          <a:off x="3056416" y="3327"/>
          <a:ext cx="1474489" cy="1474489"/>
        </a:xfrm>
        <a:prstGeom prst="ellipse">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Open &amp; Transparent</a:t>
          </a:r>
        </a:p>
      </dsp:txBody>
      <dsp:txXfrm>
        <a:off x="3272350" y="219261"/>
        <a:ext cx="1042621" cy="1042621"/>
      </dsp:txXfrm>
    </dsp:sp>
    <dsp:sp modelId="{49F5D853-6E31-4C07-B8D9-67F6720749E3}">
      <dsp:nvSpPr>
        <dsp:cNvPr id="0" name=""/>
        <dsp:cNvSpPr/>
      </dsp:nvSpPr>
      <dsp:spPr>
        <a:xfrm rot="18900000">
          <a:off x="4164072" y="2342364"/>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a:off x="4653515" y="2334094"/>
        <a:ext cx="51520" cy="51520"/>
      </dsp:txXfrm>
    </dsp:sp>
    <dsp:sp modelId="{BF74E5FD-07E0-4FAC-8DA6-E471E814A518}">
      <dsp:nvSpPr>
        <dsp:cNvPr id="0" name=""/>
        <dsp:cNvSpPr/>
      </dsp:nvSpPr>
      <dsp:spPr>
        <a:xfrm>
          <a:off x="4827645" y="736995"/>
          <a:ext cx="1474489" cy="1474489"/>
        </a:xfrm>
        <a:prstGeom prst="ellipse">
          <a:avLst/>
        </a:prstGeom>
        <a:solidFill>
          <a:schemeClr val="accent1">
            <a:shade val="50000"/>
            <a:hueOff val="191834"/>
            <a:satOff val="-12090"/>
            <a:lumOff val="124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Preventative</a:t>
          </a:r>
        </a:p>
      </dsp:txBody>
      <dsp:txXfrm>
        <a:off x="5043579" y="952929"/>
        <a:ext cx="1042621" cy="1042621"/>
      </dsp:txXfrm>
    </dsp:sp>
    <dsp:sp modelId="{3478F1D1-D9D2-4343-BD01-9F4FA0445EAF}">
      <dsp:nvSpPr>
        <dsp:cNvPr id="0" name=""/>
        <dsp:cNvSpPr/>
      </dsp:nvSpPr>
      <dsp:spPr>
        <a:xfrm>
          <a:off x="4530905" y="3227979"/>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a:off x="5020349" y="3219709"/>
        <a:ext cx="51520" cy="51520"/>
      </dsp:txXfrm>
    </dsp:sp>
    <dsp:sp modelId="{04640847-3AF1-4803-945D-DDC6276B457A}">
      <dsp:nvSpPr>
        <dsp:cNvPr id="0" name=""/>
        <dsp:cNvSpPr/>
      </dsp:nvSpPr>
      <dsp:spPr>
        <a:xfrm>
          <a:off x="5561313" y="2508224"/>
          <a:ext cx="1474489" cy="1474489"/>
        </a:xfrm>
        <a:prstGeom prst="ellipse">
          <a:avLst/>
        </a:prstGeom>
        <a:solidFill>
          <a:schemeClr val="accent1">
            <a:shade val="50000"/>
            <a:hueOff val="383668"/>
            <a:satOff val="-24181"/>
            <a:lumOff val="24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Objective</a:t>
          </a:r>
        </a:p>
      </dsp:txBody>
      <dsp:txXfrm>
        <a:off x="5777247" y="2724158"/>
        <a:ext cx="1042621" cy="1042621"/>
      </dsp:txXfrm>
    </dsp:sp>
    <dsp:sp modelId="{B1F1632D-940A-4613-BAF3-087BBBA50B07}">
      <dsp:nvSpPr>
        <dsp:cNvPr id="0" name=""/>
        <dsp:cNvSpPr/>
      </dsp:nvSpPr>
      <dsp:spPr>
        <a:xfrm rot="2700000">
          <a:off x="4164072" y="4113594"/>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a:off x="4653515" y="4105324"/>
        <a:ext cx="51520" cy="51520"/>
      </dsp:txXfrm>
    </dsp:sp>
    <dsp:sp modelId="{92F55D97-AE4D-4A05-A77D-D3EC3F070058}">
      <dsp:nvSpPr>
        <dsp:cNvPr id="0" name=""/>
        <dsp:cNvSpPr/>
      </dsp:nvSpPr>
      <dsp:spPr>
        <a:xfrm>
          <a:off x="4827645" y="4279454"/>
          <a:ext cx="1474489" cy="1474489"/>
        </a:xfrm>
        <a:prstGeom prst="ellipse">
          <a:avLst/>
        </a:prstGeom>
        <a:solidFill>
          <a:srgbClr val="9CD67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Timely &amp; Responsive</a:t>
          </a:r>
        </a:p>
      </dsp:txBody>
      <dsp:txXfrm>
        <a:off x="5043579" y="4495388"/>
        <a:ext cx="1042621" cy="1042621"/>
      </dsp:txXfrm>
    </dsp:sp>
    <dsp:sp modelId="{112BD4D4-DCF9-43D2-85B4-BAB969BA9011}">
      <dsp:nvSpPr>
        <dsp:cNvPr id="0" name=""/>
        <dsp:cNvSpPr/>
      </dsp:nvSpPr>
      <dsp:spPr>
        <a:xfrm rot="5400000">
          <a:off x="3278457" y="4480427"/>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a:off x="3767900" y="4472157"/>
        <a:ext cx="51520" cy="51520"/>
      </dsp:txXfrm>
    </dsp:sp>
    <dsp:sp modelId="{67E83615-197A-4E04-BD5D-4D56539D5928}">
      <dsp:nvSpPr>
        <dsp:cNvPr id="0" name=""/>
        <dsp:cNvSpPr/>
      </dsp:nvSpPr>
      <dsp:spPr>
        <a:xfrm>
          <a:off x="3056416" y="5013121"/>
          <a:ext cx="1474489" cy="1474489"/>
        </a:xfrm>
        <a:prstGeom prst="ellipse">
          <a:avLst/>
        </a:prstGeom>
        <a:solidFill>
          <a:srgbClr val="80BE5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Systems based</a:t>
          </a:r>
        </a:p>
      </dsp:txBody>
      <dsp:txXfrm>
        <a:off x="3272350" y="5229055"/>
        <a:ext cx="1042621" cy="1042621"/>
      </dsp:txXfrm>
    </dsp:sp>
    <dsp:sp modelId="{391006E0-1719-406A-BEF7-C46B58BD27ED}">
      <dsp:nvSpPr>
        <dsp:cNvPr id="0" name=""/>
        <dsp:cNvSpPr/>
      </dsp:nvSpPr>
      <dsp:spPr>
        <a:xfrm rot="8100000">
          <a:off x="2392842" y="4113594"/>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rot="10800000">
        <a:off x="2882286" y="4105324"/>
        <a:ext cx="51520" cy="51520"/>
      </dsp:txXfrm>
    </dsp:sp>
    <dsp:sp modelId="{535EC542-A3B2-4D51-949E-338BEC6277F7}">
      <dsp:nvSpPr>
        <dsp:cNvPr id="0" name=""/>
        <dsp:cNvSpPr/>
      </dsp:nvSpPr>
      <dsp:spPr>
        <a:xfrm>
          <a:off x="1285186" y="4279454"/>
          <a:ext cx="1474489" cy="1474489"/>
        </a:xfrm>
        <a:prstGeom prst="ellipse">
          <a:avLst/>
        </a:prstGeom>
        <a:solidFill>
          <a:srgbClr val="6AB2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Proportionate</a:t>
          </a:r>
        </a:p>
      </dsp:txBody>
      <dsp:txXfrm>
        <a:off x="1501120" y="4495388"/>
        <a:ext cx="1042621" cy="1042621"/>
      </dsp:txXfrm>
    </dsp:sp>
    <dsp:sp modelId="{39F4824A-4A88-48AC-A65C-E3660B6EA873}">
      <dsp:nvSpPr>
        <dsp:cNvPr id="0" name=""/>
        <dsp:cNvSpPr/>
      </dsp:nvSpPr>
      <dsp:spPr>
        <a:xfrm rot="10800000">
          <a:off x="2026008" y="3227979"/>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rot="10800000">
        <a:off x="2515452" y="3219709"/>
        <a:ext cx="51520" cy="51520"/>
      </dsp:txXfrm>
    </dsp:sp>
    <dsp:sp modelId="{3CD4E334-2AD7-410B-8E6D-7DE171787724}">
      <dsp:nvSpPr>
        <dsp:cNvPr id="0" name=""/>
        <dsp:cNvSpPr/>
      </dsp:nvSpPr>
      <dsp:spPr>
        <a:xfrm>
          <a:off x="551519" y="2508224"/>
          <a:ext cx="1474489" cy="1474489"/>
        </a:xfrm>
        <a:prstGeom prst="ellipse">
          <a:avLst/>
        </a:prstGeom>
        <a:solidFill>
          <a:schemeClr val="accent1">
            <a:shade val="50000"/>
            <a:hueOff val="383668"/>
            <a:satOff val="-24181"/>
            <a:lumOff val="24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Collaborative</a:t>
          </a:r>
        </a:p>
      </dsp:txBody>
      <dsp:txXfrm>
        <a:off x="767453" y="2724158"/>
        <a:ext cx="1042621" cy="1042621"/>
      </dsp:txXfrm>
    </dsp:sp>
    <dsp:sp modelId="{6AA596BB-EF84-4E32-9F41-90FE10DE8761}">
      <dsp:nvSpPr>
        <dsp:cNvPr id="0" name=""/>
        <dsp:cNvSpPr/>
      </dsp:nvSpPr>
      <dsp:spPr>
        <a:xfrm rot="13500000">
          <a:off x="2392842" y="2342364"/>
          <a:ext cx="1030407" cy="34980"/>
        </a:xfrm>
        <a:custGeom>
          <a:avLst/>
          <a:gdLst/>
          <a:ahLst/>
          <a:cxnLst/>
          <a:rect l="0" t="0" r="0" b="0"/>
          <a:pathLst>
            <a:path>
              <a:moveTo>
                <a:pt x="0" y="17490"/>
              </a:moveTo>
              <a:lnTo>
                <a:pt x="1030407" y="1749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pple-system"/>
          </a:endParaRPr>
        </a:p>
      </dsp:txBody>
      <dsp:txXfrm rot="10800000">
        <a:off x="2882286" y="2334094"/>
        <a:ext cx="51520" cy="51520"/>
      </dsp:txXfrm>
    </dsp:sp>
    <dsp:sp modelId="{33D1837F-4BA0-4B3C-8848-F5BD31C04EF5}">
      <dsp:nvSpPr>
        <dsp:cNvPr id="0" name=""/>
        <dsp:cNvSpPr/>
      </dsp:nvSpPr>
      <dsp:spPr>
        <a:xfrm>
          <a:off x="1285186" y="736995"/>
          <a:ext cx="1474489" cy="1474489"/>
        </a:xfrm>
        <a:prstGeom prst="ellipse">
          <a:avLst/>
        </a:prstGeom>
        <a:solidFill>
          <a:schemeClr val="accent1">
            <a:shade val="50000"/>
            <a:hueOff val="191834"/>
            <a:satOff val="-12090"/>
            <a:lumOff val="124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pple-system"/>
            </a:rPr>
            <a:t>No blame</a:t>
          </a:r>
        </a:p>
      </dsp:txBody>
      <dsp:txXfrm>
        <a:off x="1501120" y="952929"/>
        <a:ext cx="1042621" cy="104262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160EA64-D806-43AC-9DF2-F8C432F32B4C}" type="datetimeFigureOut">
              <a:rPr lang="en-US" smtClean="0"/>
              <a:t>5/31/2022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2066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6016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7C6F52A-A82B-47A2-A83A-8C4C91F2D59F}" type="datetimeFigureOut">
              <a:rPr lang="en-US" smtClean="0"/>
              <a:t>5/31/2022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0568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6720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1160EA64-D806-43AC-9DF2-F8C432F32B4C}" type="datetimeFigureOut">
              <a:rPr lang="en-US" smtClean="0"/>
              <a:t>5/31/2022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4413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AB134690-1557-4C89-A502-4959FE7FAD70}" type="datetimeFigureOut">
              <a:rPr lang="en-US" smtClean="0"/>
              <a:t>5/31/2022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9299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160EA64-D806-43AC-9DF2-F8C432F32B4C}" type="datetimeFigureOut">
              <a:rPr lang="en-US" smtClean="0"/>
              <a:t>5/31/2022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286814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505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278504F-A551-4DE0-9316-4DCD1D8CC752}" type="datetimeFigureOut">
              <a:rPr lang="en-US" smtClean="0"/>
              <a:t>5/31/2022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3695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4946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42B0DB6-F5C7-45FB-8CF3-31B45F9C2DAC}" type="datetimeFigureOut">
              <a:rPr lang="en-US" smtClean="0"/>
              <a:t>5/31/2022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0007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160EA64-D806-43AC-9DF2-F8C432F32B4C}" type="datetimeFigureOut">
              <a:rPr lang="en-US" smtClean="0"/>
              <a:t>5/31/2022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914995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cord.learn-from-patient-safety-events.nhs.u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zje765OEggs?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cqc.org.uk/guidance-providers/regulations-enforcement/regulation-20-duty-candour"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cord.learn-from-patient-safety-events.nhs.uk/"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ngland.nhs.uk/patient-safety/learn-from-patient-safety-events-service/lfpse-account-typ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england.nhs.uk/patient-safety/learn-from-patient-safety-events-service/primary-care-inform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64FD0C7-AED9-4972-9C2D-4505316BD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553D432D-A81D-427A-B52B-4276E13F89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8" name="Freeform 5">
              <a:extLst>
                <a:ext uri="{FF2B5EF4-FFF2-40B4-BE49-F238E27FC236}">
                  <a16:creationId xmlns:a16="http://schemas.microsoft.com/office/drawing/2014/main" id="{D168A564-9C11-4501-864D-00930DF2C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45942521-F740-4C1C-B953-84F0544CDC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2A607CF9-8552-4396-82E3-4A6D1DC83E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25D96B00-5589-48F4-AD31-D356D925D4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42917D72-27DC-4997-B7E5-05DCC42E8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C76E5593-D234-4981-A8F0-8852EAAA5F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8F904E6D-4B04-4B65-8BCE-38A2827D3B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A9BC4F14-D4CC-419F-9B3A-B7000D5C5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3">
              <a:extLst>
                <a:ext uri="{FF2B5EF4-FFF2-40B4-BE49-F238E27FC236}">
                  <a16:creationId xmlns:a16="http://schemas.microsoft.com/office/drawing/2014/main" id="{85CE900D-EFA5-4D2B-8378-DEA9EE557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BF74DD77-59B6-4A0A-BC3C-B0ECC2067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9A080957-BC75-425D-AF6E-90AC36C848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412E24EF-ECFC-42A0-8FC1-C9CF73CDF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7">
              <a:extLst>
                <a:ext uri="{FF2B5EF4-FFF2-40B4-BE49-F238E27FC236}">
                  <a16:creationId xmlns:a16="http://schemas.microsoft.com/office/drawing/2014/main" id="{735CC94D-B28E-42B9-82E4-67BD8293D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8">
              <a:extLst>
                <a:ext uri="{FF2B5EF4-FFF2-40B4-BE49-F238E27FC236}">
                  <a16:creationId xmlns:a16="http://schemas.microsoft.com/office/drawing/2014/main" id="{6771BA95-2CCA-4E10-8DC4-0A43C2B321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
              <a:extLst>
                <a:ext uri="{FF2B5EF4-FFF2-40B4-BE49-F238E27FC236}">
                  <a16:creationId xmlns:a16="http://schemas.microsoft.com/office/drawing/2014/main" id="{A016D9A2-CDC1-4C1B-AF83-7E9BC0866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0">
              <a:extLst>
                <a:ext uri="{FF2B5EF4-FFF2-40B4-BE49-F238E27FC236}">
                  <a16:creationId xmlns:a16="http://schemas.microsoft.com/office/drawing/2014/main" id="{2798F457-ECD4-4193-9854-1057E6CBD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id="{3E87C248-2234-4C0B-8514-78A4BED971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679BB3DF-8FEE-449E-8B05-5932B606B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A90B333C-B35D-4E3B-8F43-5C4DA4DAFC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8" name="Rectangle 97">
            <a:extLst>
              <a:ext uri="{FF2B5EF4-FFF2-40B4-BE49-F238E27FC236}">
                <a16:creationId xmlns:a16="http://schemas.microsoft.com/office/drawing/2014/main" id="{F157936C-7414-4CE3-9B96-2FE09CAB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4640003"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unning">
            <a:extLst>
              <a:ext uri="{FF2B5EF4-FFF2-40B4-BE49-F238E27FC236}">
                <a16:creationId xmlns:a16="http://schemas.microsoft.com/office/drawing/2014/main" id="{DFD18C69-724F-4CE4-B78D-27DF0B0DA8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1" y="1424707"/>
            <a:ext cx="4000818" cy="4000818"/>
          </a:xfrm>
          <a:prstGeom prst="rect">
            <a:avLst/>
          </a:prstGeom>
          <a:ln w="9525">
            <a:noFill/>
          </a:ln>
        </p:spPr>
      </p:pic>
      <p:grpSp>
        <p:nvGrpSpPr>
          <p:cNvPr id="100" name="Group 99">
            <a:extLst>
              <a:ext uri="{FF2B5EF4-FFF2-40B4-BE49-F238E27FC236}">
                <a16:creationId xmlns:a16="http://schemas.microsoft.com/office/drawing/2014/main" id="{85C1906A-0340-4A7B-B942-0A2DFE168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101" name="Rectangle 100">
              <a:extLst>
                <a:ext uri="{FF2B5EF4-FFF2-40B4-BE49-F238E27FC236}">
                  <a16:creationId xmlns:a16="http://schemas.microsoft.com/office/drawing/2014/main" id="{00B6BFF4-BEB0-46F4-9DAA-31234C201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39">
              <a:extLst>
                <a:ext uri="{FF2B5EF4-FFF2-40B4-BE49-F238E27FC236}">
                  <a16:creationId xmlns:a16="http://schemas.microsoft.com/office/drawing/2014/main" id="{0B5EFAB9-B02C-4B8A-AAC1-A45868DDB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49A44445-3ED3-46E1-B726-9F254175B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F53D27-3CB3-4ED3-9E76-077C89634AE1}"/>
              </a:ext>
            </a:extLst>
          </p:cNvPr>
          <p:cNvSpPr>
            <a:spLocks noGrp="1"/>
          </p:cNvSpPr>
          <p:nvPr>
            <p:ph type="ctrTitle"/>
          </p:nvPr>
        </p:nvSpPr>
        <p:spPr>
          <a:xfrm>
            <a:off x="5543394" y="2075504"/>
            <a:ext cx="5769989" cy="1748729"/>
          </a:xfrm>
        </p:spPr>
        <p:txBody>
          <a:bodyPr>
            <a:normAutofit/>
          </a:bodyPr>
          <a:lstStyle/>
          <a:p>
            <a:r>
              <a:rPr lang="en-GB" sz="5000"/>
              <a:t>Learning from patient safety events (LFPSE)</a:t>
            </a:r>
          </a:p>
        </p:txBody>
      </p:sp>
      <p:sp>
        <p:nvSpPr>
          <p:cNvPr id="3" name="Subtitle 2">
            <a:extLst>
              <a:ext uri="{FF2B5EF4-FFF2-40B4-BE49-F238E27FC236}">
                <a16:creationId xmlns:a16="http://schemas.microsoft.com/office/drawing/2014/main" id="{DD82A796-E5AB-4199-BDCA-B154B0704AC8}"/>
              </a:ext>
            </a:extLst>
          </p:cNvPr>
          <p:cNvSpPr>
            <a:spLocks noGrp="1"/>
          </p:cNvSpPr>
          <p:nvPr>
            <p:ph type="subTitle" idx="1"/>
          </p:nvPr>
        </p:nvSpPr>
        <p:spPr>
          <a:xfrm>
            <a:off x="5543396" y="3906266"/>
            <a:ext cx="5769988" cy="1322587"/>
          </a:xfrm>
        </p:spPr>
        <p:txBody>
          <a:bodyPr>
            <a:normAutofit/>
          </a:bodyPr>
          <a:lstStyle/>
          <a:p>
            <a:r>
              <a:rPr lang="en-GB" dirty="0">
                <a:latin typeface="-apple-system"/>
              </a:rPr>
              <a:t>Quick Reference Guide</a:t>
            </a:r>
          </a:p>
        </p:txBody>
      </p:sp>
    </p:spTree>
    <p:extLst>
      <p:ext uri="{BB962C8B-B14F-4D97-AF65-F5344CB8AC3E}">
        <p14:creationId xmlns:p14="http://schemas.microsoft.com/office/powerpoint/2010/main" val="89917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8E2C9-9263-47A0-A9DC-22B24A6AF8F4}"/>
              </a:ext>
            </a:extLst>
          </p:cNvPr>
          <p:cNvSpPr>
            <a:spLocks noGrp="1"/>
          </p:cNvSpPr>
          <p:nvPr>
            <p:ph type="title"/>
          </p:nvPr>
        </p:nvSpPr>
        <p:spPr>
          <a:xfrm>
            <a:off x="2147718" y="469172"/>
            <a:ext cx="3862388" cy="2106760"/>
          </a:xfrm>
        </p:spPr>
        <p:txBody>
          <a:bodyPr anchor="t">
            <a:normAutofit/>
          </a:bodyPr>
          <a:lstStyle/>
          <a:p>
            <a:pPr algn="l"/>
            <a:r>
              <a:rPr lang="en-GB" sz="3200" dirty="0">
                <a:solidFill>
                  <a:schemeClr val="accent1"/>
                </a:solidFill>
              </a:rPr>
              <a:t>Principles of incident management</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2" name="Diagram 31">
            <a:extLst>
              <a:ext uri="{FF2B5EF4-FFF2-40B4-BE49-F238E27FC236}">
                <a16:creationId xmlns:a16="http://schemas.microsoft.com/office/drawing/2014/main" id="{595C44CA-0CCD-4111-9118-CD1276774572}"/>
              </a:ext>
            </a:extLst>
          </p:cNvPr>
          <p:cNvGraphicFramePr/>
          <p:nvPr>
            <p:extLst>
              <p:ext uri="{D42A27DB-BD31-4B8C-83A1-F6EECF244321}">
                <p14:modId xmlns:p14="http://schemas.microsoft.com/office/powerpoint/2010/main" val="3286761136"/>
              </p:ext>
            </p:extLst>
          </p:nvPr>
        </p:nvGraphicFramePr>
        <p:xfrm>
          <a:off x="4593841" y="266700"/>
          <a:ext cx="7587322" cy="6490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84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ABF258-54F4-4C04-8C26-1ABEA6E1F345}"/>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10A8E595-F6B9-47CA-B8EC-43A42C168060}"/>
              </a:ext>
            </a:extLst>
          </p:cNvPr>
          <p:cNvSpPr>
            <a:spLocks noGrp="1"/>
          </p:cNvSpPr>
          <p:nvPr>
            <p:ph idx="1"/>
          </p:nvPr>
        </p:nvSpPr>
        <p:spPr/>
        <p:txBody>
          <a:bodyPr/>
          <a:lstStyle/>
          <a:p>
            <a:r>
              <a:rPr lang="en-GB" sz="1800" b="1" dirty="0">
                <a:latin typeface="-apple-system"/>
                <a:hlinkClick r:id="rId2"/>
              </a:rPr>
              <a:t>https://record.learn-from-patient-safety-events.nhs.uk/</a:t>
            </a:r>
            <a:endParaRPr lang="en-GB" sz="1800" b="1" dirty="0">
              <a:latin typeface="-apple-system"/>
            </a:endParaRPr>
          </a:p>
          <a:p>
            <a:endParaRPr lang="en-GB" sz="1800" b="1" dirty="0">
              <a:latin typeface="-apple-system"/>
            </a:endParaRPr>
          </a:p>
          <a:p>
            <a:pPr marL="0" indent="0">
              <a:lnSpc>
                <a:spcPct val="85000"/>
              </a:lnSpc>
              <a:spcBef>
                <a:spcPct val="0"/>
              </a:spcBef>
              <a:buNone/>
            </a:pPr>
            <a:r>
              <a:rPr lang="en-GB" sz="3200" spc="-150" dirty="0">
                <a:solidFill>
                  <a:schemeClr val="accent1"/>
                </a:solidFill>
                <a:latin typeface="+mj-lt"/>
                <a:ea typeface="+mj-ea"/>
                <a:cs typeface="+mj-cs"/>
              </a:rPr>
              <a:t>When to report…</a:t>
            </a:r>
          </a:p>
          <a:p>
            <a:pPr algn="l" fontAlgn="base">
              <a:buFont typeface="Arial" panose="020B0604020202020204" pitchFamily="34" charset="0"/>
              <a:buChar char="•"/>
            </a:pPr>
            <a:r>
              <a:rPr lang="en-GB" b="0" i="0" dirty="0">
                <a:solidFill>
                  <a:srgbClr val="202A30"/>
                </a:solidFill>
                <a:effectLst/>
                <a:latin typeface="-apple-system"/>
              </a:rPr>
              <a:t>where a patient was harmed, or could have been harmed</a:t>
            </a:r>
          </a:p>
          <a:p>
            <a:pPr algn="l" fontAlgn="base">
              <a:buFont typeface="Arial" panose="020B0604020202020204" pitchFamily="34" charset="0"/>
              <a:buChar char="•"/>
            </a:pPr>
            <a:r>
              <a:rPr lang="en-GB" b="0" i="0" dirty="0">
                <a:solidFill>
                  <a:srgbClr val="202A30"/>
                </a:solidFill>
                <a:effectLst/>
                <a:latin typeface="-apple-system"/>
              </a:rPr>
              <a:t>there has been a poor outcome but it is not yet clear whether an incident contributed or not</a:t>
            </a:r>
          </a:p>
          <a:p>
            <a:pPr algn="l" fontAlgn="base">
              <a:buFont typeface="Arial" panose="020B0604020202020204" pitchFamily="34" charset="0"/>
              <a:buChar char="•"/>
            </a:pPr>
            <a:r>
              <a:rPr lang="en-GB" b="0" i="0" dirty="0">
                <a:solidFill>
                  <a:srgbClr val="202A30"/>
                </a:solidFill>
                <a:effectLst/>
                <a:latin typeface="-apple-system"/>
              </a:rPr>
              <a:t>risks to patient safety in the future have been identified</a:t>
            </a:r>
          </a:p>
          <a:p>
            <a:pPr algn="l" fontAlgn="base">
              <a:buFont typeface="Arial" panose="020B0604020202020204" pitchFamily="34" charset="0"/>
              <a:buChar char="•"/>
            </a:pPr>
            <a:r>
              <a:rPr lang="en-GB" b="0" i="0" dirty="0">
                <a:solidFill>
                  <a:srgbClr val="202A30"/>
                </a:solidFill>
                <a:effectLst/>
                <a:latin typeface="-apple-system"/>
              </a:rPr>
              <a:t>good care has been delivered that could be learned from to improve patient safety.</a:t>
            </a:r>
          </a:p>
          <a:p>
            <a:endParaRPr lang="en-GB" sz="1800" b="1" dirty="0">
              <a:latin typeface="-apple-system"/>
            </a:endParaRPr>
          </a:p>
          <a:p>
            <a:endParaRPr lang="en-GB" dirty="0"/>
          </a:p>
        </p:txBody>
      </p:sp>
      <p:sp>
        <p:nvSpPr>
          <p:cNvPr id="6" name="Text Placeholder 5">
            <a:extLst>
              <a:ext uri="{FF2B5EF4-FFF2-40B4-BE49-F238E27FC236}">
                <a16:creationId xmlns:a16="http://schemas.microsoft.com/office/drawing/2014/main" id="{5CA216B7-3C3C-499D-A1B9-51BCC5D9AF64}"/>
              </a:ext>
            </a:extLst>
          </p:cNvPr>
          <p:cNvSpPr>
            <a:spLocks noGrp="1"/>
          </p:cNvSpPr>
          <p:nvPr>
            <p:ph type="body" sz="half" idx="2"/>
          </p:nvPr>
        </p:nvSpPr>
        <p:spPr/>
        <p:txBody>
          <a:bodyPr/>
          <a:lstStyle/>
          <a:p>
            <a:endParaRPr lang="en-GB" dirty="0"/>
          </a:p>
        </p:txBody>
      </p:sp>
      <p:pic>
        <p:nvPicPr>
          <p:cNvPr id="8" name="Picture 7">
            <a:extLst>
              <a:ext uri="{FF2B5EF4-FFF2-40B4-BE49-F238E27FC236}">
                <a16:creationId xmlns:a16="http://schemas.microsoft.com/office/drawing/2014/main" id="{6A6769BD-453C-48D3-902C-E4D6BAF602BF}"/>
              </a:ext>
            </a:extLst>
          </p:cNvPr>
          <p:cNvPicPr>
            <a:picLocks noChangeAspect="1"/>
          </p:cNvPicPr>
          <p:nvPr/>
        </p:nvPicPr>
        <p:blipFill rotWithShape="1">
          <a:blip r:embed="rId3"/>
          <a:srcRect l="36006" t="10511" r="39793" b="31520"/>
          <a:stretch/>
        </p:blipFill>
        <p:spPr>
          <a:xfrm>
            <a:off x="888631" y="2543714"/>
            <a:ext cx="3520170" cy="2063220"/>
          </a:xfrm>
          <a:prstGeom prst="rect">
            <a:avLst/>
          </a:prstGeom>
        </p:spPr>
      </p:pic>
    </p:spTree>
    <p:extLst>
      <p:ext uri="{BB962C8B-B14F-4D97-AF65-F5344CB8AC3E}">
        <p14:creationId xmlns:p14="http://schemas.microsoft.com/office/powerpoint/2010/main" val="146129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0ED1-B1D1-43FC-9A17-6B9F7BB215F0}"/>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996EEB39-1013-4826-B8E6-AEE044A9299C}"/>
              </a:ext>
            </a:extLst>
          </p:cNvPr>
          <p:cNvPicPr>
            <a:picLocks noGrp="1" noChangeAspect="1"/>
          </p:cNvPicPr>
          <p:nvPr>
            <p:ph idx="1"/>
          </p:nvPr>
        </p:nvPicPr>
        <p:blipFill rotWithShape="1">
          <a:blip r:embed="rId2"/>
          <a:srcRect l="36440" t="10244" r="42066" b="19582"/>
          <a:stretch/>
        </p:blipFill>
        <p:spPr>
          <a:xfrm>
            <a:off x="1136227" y="2374556"/>
            <a:ext cx="3006003" cy="2401535"/>
          </a:xfrm>
        </p:spPr>
      </p:pic>
      <p:sp>
        <p:nvSpPr>
          <p:cNvPr id="4" name="Text Placeholder 3">
            <a:extLst>
              <a:ext uri="{FF2B5EF4-FFF2-40B4-BE49-F238E27FC236}">
                <a16:creationId xmlns:a16="http://schemas.microsoft.com/office/drawing/2014/main" id="{CDD1EADD-433C-48EA-B752-3FEBDA62552A}"/>
              </a:ext>
            </a:extLst>
          </p:cNvPr>
          <p:cNvSpPr>
            <a:spLocks noGrp="1"/>
          </p:cNvSpPr>
          <p:nvPr>
            <p:ph type="body" sz="half" idx="2"/>
          </p:nvPr>
        </p:nvSpPr>
        <p:spPr/>
        <p:txBody>
          <a:bodyPr/>
          <a:lstStyle/>
          <a:p>
            <a:endParaRPr lang="en-GB" dirty="0"/>
          </a:p>
        </p:txBody>
      </p:sp>
      <p:sp>
        <p:nvSpPr>
          <p:cNvPr id="7" name="Content Placeholder 2">
            <a:extLst>
              <a:ext uri="{FF2B5EF4-FFF2-40B4-BE49-F238E27FC236}">
                <a16:creationId xmlns:a16="http://schemas.microsoft.com/office/drawing/2014/main" id="{7D9524FB-E7C2-40C5-BF80-24EC4F2BCF0E}"/>
              </a:ext>
            </a:extLst>
          </p:cNvPr>
          <p:cNvSpPr txBox="1">
            <a:spLocks/>
          </p:cNvSpPr>
          <p:nvPr/>
        </p:nvSpPr>
        <p:spPr>
          <a:xfrm>
            <a:off x="5109983" y="802808"/>
            <a:ext cx="6275035" cy="591022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3200" spc="-150" dirty="0">
                <a:solidFill>
                  <a:schemeClr val="accent1"/>
                </a:solidFill>
                <a:latin typeface="+mj-lt"/>
                <a:ea typeface="+mj-ea"/>
                <a:cs typeface="+mj-cs"/>
              </a:rPr>
              <a:t>Incident: </a:t>
            </a:r>
            <a:r>
              <a:rPr lang="en-GB" sz="1600" dirty="0">
                <a:solidFill>
                  <a:srgbClr val="202A30"/>
                </a:solidFill>
                <a:latin typeface="-apple-system"/>
              </a:rPr>
              <a:t>Patient safety incidents, including “near misses”. Select this option if you know that something did not go as it should have done and as a direct result the incident could have or did hurt one or more patients.</a:t>
            </a:r>
          </a:p>
          <a:p>
            <a:r>
              <a:rPr lang="en-GB" sz="3200" spc="-150" dirty="0">
                <a:solidFill>
                  <a:schemeClr val="accent1"/>
                </a:solidFill>
                <a:latin typeface="+mj-lt"/>
                <a:ea typeface="+mj-ea"/>
                <a:cs typeface="+mj-cs"/>
              </a:rPr>
              <a:t>Outcome: </a:t>
            </a:r>
            <a:r>
              <a:rPr lang="en-GB" sz="1600" dirty="0">
                <a:solidFill>
                  <a:srgbClr val="202A30"/>
                </a:solidFill>
                <a:latin typeface="-apple-system"/>
              </a:rPr>
              <a:t>Unexpected poor outcomes. Select this option for any event that requires further fact-finding to establish if a patient safety incident could have contributed, but you do not yet know either way.</a:t>
            </a:r>
          </a:p>
          <a:p>
            <a:r>
              <a:rPr lang="en-GB" sz="3200" spc="-150" dirty="0">
                <a:solidFill>
                  <a:schemeClr val="accent1"/>
                </a:solidFill>
                <a:latin typeface="+mj-lt"/>
                <a:ea typeface="+mj-ea"/>
                <a:cs typeface="+mj-cs"/>
              </a:rPr>
              <a:t>Risks: </a:t>
            </a:r>
            <a:r>
              <a:rPr lang="en-GB" sz="1600" dirty="0">
                <a:solidFill>
                  <a:srgbClr val="202A30"/>
                </a:solidFill>
                <a:latin typeface="-apple-system"/>
              </a:rPr>
              <a:t>Risks to patient safety. Select this option to record problems that you think may arise in the future, but have not yet happened, or yet posed a direct risk to any patients in particular.</a:t>
            </a:r>
          </a:p>
          <a:p>
            <a:r>
              <a:rPr lang="en-GB" sz="3200" spc="-150" dirty="0">
                <a:solidFill>
                  <a:schemeClr val="accent1"/>
                </a:solidFill>
                <a:latin typeface="+mj-lt"/>
                <a:ea typeface="+mj-ea"/>
                <a:cs typeface="+mj-cs"/>
              </a:rPr>
              <a:t>Good Care: </a:t>
            </a:r>
            <a:r>
              <a:rPr lang="en-GB" sz="1600" dirty="0">
                <a:solidFill>
                  <a:srgbClr val="202A30"/>
                </a:solidFill>
                <a:latin typeface="-apple-system"/>
              </a:rPr>
              <a:t>Positive learning opportunities. Select this option if you want to share experiences or learning from things that have gone well whilst delivering care.</a:t>
            </a:r>
          </a:p>
          <a:p>
            <a:endParaRPr lang="en-GB" sz="1600" dirty="0"/>
          </a:p>
        </p:txBody>
      </p:sp>
    </p:spTree>
    <p:extLst>
      <p:ext uri="{BB962C8B-B14F-4D97-AF65-F5344CB8AC3E}">
        <p14:creationId xmlns:p14="http://schemas.microsoft.com/office/powerpoint/2010/main" val="341176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0ED1-B1D1-43FC-9A17-6B9F7BB215F0}"/>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996EEB39-1013-4826-B8E6-AEE044A9299C}"/>
              </a:ext>
            </a:extLst>
          </p:cNvPr>
          <p:cNvPicPr>
            <a:picLocks noGrp="1" noChangeAspect="1"/>
          </p:cNvPicPr>
          <p:nvPr>
            <p:ph idx="1"/>
          </p:nvPr>
        </p:nvPicPr>
        <p:blipFill rotWithShape="1">
          <a:blip r:embed="rId2"/>
          <a:srcRect l="36440" t="10244" r="42066" b="19582"/>
          <a:stretch/>
        </p:blipFill>
        <p:spPr>
          <a:xfrm>
            <a:off x="1136227" y="2374556"/>
            <a:ext cx="3006003" cy="2401535"/>
          </a:xfrm>
        </p:spPr>
      </p:pic>
      <p:sp>
        <p:nvSpPr>
          <p:cNvPr id="4" name="Text Placeholder 3">
            <a:extLst>
              <a:ext uri="{FF2B5EF4-FFF2-40B4-BE49-F238E27FC236}">
                <a16:creationId xmlns:a16="http://schemas.microsoft.com/office/drawing/2014/main" id="{CDD1EADD-433C-48EA-B752-3FEBDA62552A}"/>
              </a:ext>
            </a:extLst>
          </p:cNvPr>
          <p:cNvSpPr>
            <a:spLocks noGrp="1"/>
          </p:cNvSpPr>
          <p:nvPr>
            <p:ph type="body" sz="half" idx="2"/>
          </p:nvPr>
        </p:nvSpPr>
        <p:spPr/>
        <p:txBody>
          <a:bodyPr/>
          <a:lstStyle/>
          <a:p>
            <a:endParaRPr lang="en-GB" dirty="0"/>
          </a:p>
        </p:txBody>
      </p:sp>
      <p:sp>
        <p:nvSpPr>
          <p:cNvPr id="7" name="Content Placeholder 2">
            <a:extLst>
              <a:ext uri="{FF2B5EF4-FFF2-40B4-BE49-F238E27FC236}">
                <a16:creationId xmlns:a16="http://schemas.microsoft.com/office/drawing/2014/main" id="{7D9524FB-E7C2-40C5-BF80-24EC4F2BCF0E}"/>
              </a:ext>
            </a:extLst>
          </p:cNvPr>
          <p:cNvSpPr txBox="1">
            <a:spLocks/>
          </p:cNvSpPr>
          <p:nvPr/>
        </p:nvSpPr>
        <p:spPr>
          <a:xfrm>
            <a:off x="5109983" y="802808"/>
            <a:ext cx="6275035" cy="5910225"/>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1700" dirty="0">
                <a:solidFill>
                  <a:srgbClr val="202A30"/>
                </a:solidFill>
                <a:latin typeface="-apple-system"/>
              </a:rPr>
              <a:t>Near Misses</a:t>
            </a:r>
          </a:p>
          <a:p>
            <a:r>
              <a:rPr lang="en-GB" sz="1700" i="1" dirty="0">
                <a:solidFill>
                  <a:srgbClr val="202A30"/>
                </a:solidFill>
                <a:latin typeface="-apple-system"/>
              </a:rPr>
              <a:t>A near miss is an unplanned event that did not result in injury, illness, or damage, but had the potential to do so. Only a fortunate break in the chain of events prevented an injury, fatality or damage; in other words, a miss that was nonetheless very near</a:t>
            </a:r>
          </a:p>
          <a:p>
            <a:r>
              <a:rPr lang="en-GB" sz="1700" dirty="0">
                <a:solidFill>
                  <a:srgbClr val="202A30"/>
                </a:solidFill>
                <a:latin typeface="-apple-system"/>
              </a:rPr>
              <a:t>It may be appropriate for a ‘near </a:t>
            </a:r>
            <a:r>
              <a:rPr lang="en-GB" sz="1700" dirty="0" err="1">
                <a:solidFill>
                  <a:srgbClr val="202A30"/>
                </a:solidFill>
                <a:latin typeface="-apple-system"/>
              </a:rPr>
              <a:t>miss’</a:t>
            </a:r>
            <a:r>
              <a:rPr lang="en-GB" sz="1700" dirty="0">
                <a:solidFill>
                  <a:srgbClr val="202A30"/>
                </a:solidFill>
                <a:latin typeface="-apple-system"/>
              </a:rPr>
              <a:t> to be a classed as a patient safety incident or serious incident, depending on the potential severity of harm that could be caused should the incident (or a similar incident) occur again. </a:t>
            </a:r>
          </a:p>
          <a:p>
            <a:r>
              <a:rPr lang="en-GB" sz="1700" dirty="0">
                <a:solidFill>
                  <a:srgbClr val="202A30"/>
                </a:solidFill>
                <a:latin typeface="-apple-system"/>
              </a:rPr>
              <a:t>Deciding whether or not a ‘near </a:t>
            </a:r>
            <a:r>
              <a:rPr lang="en-GB" sz="1700" dirty="0" err="1">
                <a:solidFill>
                  <a:srgbClr val="202A30"/>
                </a:solidFill>
                <a:latin typeface="-apple-system"/>
              </a:rPr>
              <a:t>miss’</a:t>
            </a:r>
            <a:r>
              <a:rPr lang="en-GB" sz="1700" dirty="0">
                <a:solidFill>
                  <a:srgbClr val="202A30"/>
                </a:solidFill>
                <a:latin typeface="-apple-system"/>
              </a:rPr>
              <a:t> should be classified as an incident should be based on an assessment of risk which should consider: </a:t>
            </a:r>
          </a:p>
          <a:p>
            <a:r>
              <a:rPr lang="en-GB" sz="1700" dirty="0">
                <a:solidFill>
                  <a:srgbClr val="202A30"/>
                </a:solidFill>
                <a:latin typeface="-apple-system"/>
              </a:rPr>
              <a:t>the likelihood of the incident occurring again if current systems/process remain unchanged or </a:t>
            </a:r>
          </a:p>
          <a:p>
            <a:r>
              <a:rPr lang="en-GB" sz="1700" dirty="0">
                <a:solidFill>
                  <a:srgbClr val="202A30"/>
                </a:solidFill>
                <a:latin typeface="-apple-system"/>
              </a:rPr>
              <a:t>the potential for harm to staff, patients, and the practice should the incident occur again. </a:t>
            </a:r>
          </a:p>
          <a:p>
            <a:endParaRPr lang="en-GB" sz="1700" dirty="0">
              <a:solidFill>
                <a:srgbClr val="202A30"/>
              </a:solidFill>
              <a:latin typeface="-apple-system"/>
            </a:endParaRPr>
          </a:p>
          <a:p>
            <a:r>
              <a:rPr lang="en-GB" sz="1700" dirty="0">
                <a:solidFill>
                  <a:srgbClr val="202A30"/>
                </a:solidFill>
                <a:latin typeface="-apple-system"/>
              </a:rPr>
              <a:t>This does not mean that every ‘near </a:t>
            </a:r>
            <a:r>
              <a:rPr lang="en-GB" sz="1700" dirty="0" err="1">
                <a:solidFill>
                  <a:srgbClr val="202A30"/>
                </a:solidFill>
                <a:latin typeface="-apple-system"/>
              </a:rPr>
              <a:t>miss’</a:t>
            </a:r>
            <a:r>
              <a:rPr lang="en-GB" sz="1700" dirty="0">
                <a:solidFill>
                  <a:srgbClr val="202A30"/>
                </a:solidFill>
                <a:latin typeface="-apple-system"/>
              </a:rPr>
              <a:t> should be reported, but where there is a risk of system failure and/or harm, the incident process should be used to understand and mitigate that risk / harm.</a:t>
            </a:r>
          </a:p>
          <a:p>
            <a:endParaRPr lang="en-GB" sz="1600" dirty="0"/>
          </a:p>
        </p:txBody>
      </p:sp>
    </p:spTree>
    <p:extLst>
      <p:ext uri="{BB962C8B-B14F-4D97-AF65-F5344CB8AC3E}">
        <p14:creationId xmlns:p14="http://schemas.microsoft.com/office/powerpoint/2010/main" val="352253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86A5-65CC-4581-8320-0CD6FE829623}"/>
              </a:ext>
            </a:extLst>
          </p:cNvPr>
          <p:cNvSpPr>
            <a:spLocks noGrp="1"/>
          </p:cNvSpPr>
          <p:nvPr>
            <p:ph type="title"/>
          </p:nvPr>
        </p:nvSpPr>
        <p:spPr/>
        <p:txBody>
          <a:bodyPr/>
          <a:lstStyle/>
          <a:p>
            <a:r>
              <a:rPr lang="en-GB" dirty="0"/>
              <a:t>Just Culture</a:t>
            </a:r>
          </a:p>
        </p:txBody>
      </p:sp>
      <p:sp>
        <p:nvSpPr>
          <p:cNvPr id="3" name="Content Placeholder 2">
            <a:extLst>
              <a:ext uri="{FF2B5EF4-FFF2-40B4-BE49-F238E27FC236}">
                <a16:creationId xmlns:a16="http://schemas.microsoft.com/office/drawing/2014/main" id="{F1039F4A-A7D3-4DFE-B754-92095A5F3C83}"/>
              </a:ext>
            </a:extLst>
          </p:cNvPr>
          <p:cNvSpPr>
            <a:spLocks noGrp="1"/>
          </p:cNvSpPr>
          <p:nvPr>
            <p:ph idx="1"/>
          </p:nvPr>
        </p:nvSpPr>
        <p:spPr>
          <a:xfrm>
            <a:off x="5021496" y="322216"/>
            <a:ext cx="6281873" cy="3513387"/>
          </a:xfrm>
        </p:spPr>
        <p:txBody>
          <a:bodyPr/>
          <a:lstStyle/>
          <a:p>
            <a:pPr algn="l" fontAlgn="base"/>
            <a:r>
              <a:rPr lang="en-GB" b="0" i="0" dirty="0">
                <a:solidFill>
                  <a:srgbClr val="202A30"/>
                </a:solidFill>
                <a:effectLst/>
                <a:latin typeface="-apple-system"/>
              </a:rPr>
              <a:t>The fair treatment of staff supports a culture of fairness, openness and learning in the NHS by making staff feel confident to speak up when things go wrong, rather than fearing blame.</a:t>
            </a:r>
          </a:p>
          <a:p>
            <a:pPr algn="l" fontAlgn="base"/>
            <a:r>
              <a:rPr lang="en-GB" b="0" i="0" dirty="0">
                <a:solidFill>
                  <a:srgbClr val="202A30"/>
                </a:solidFill>
                <a:effectLst/>
                <a:latin typeface="-apple-system"/>
              </a:rPr>
              <a:t>Supporting staff to be open about mistakes allows valuable lessons to be learnt so the same errors can be prevented from being repeated. </a:t>
            </a:r>
            <a:endParaRPr lang="en-GB" dirty="0"/>
          </a:p>
        </p:txBody>
      </p:sp>
      <p:pic>
        <p:nvPicPr>
          <p:cNvPr id="5" name="Online Media 4" title="A just culture guide">
            <a:hlinkClick r:id="" action="ppaction://media"/>
            <a:extLst>
              <a:ext uri="{FF2B5EF4-FFF2-40B4-BE49-F238E27FC236}">
                <a16:creationId xmlns:a16="http://schemas.microsoft.com/office/drawing/2014/main" id="{2272F247-1E44-4784-B7E1-34FEF9233000}"/>
              </a:ext>
            </a:extLst>
          </p:cNvPr>
          <p:cNvPicPr>
            <a:picLocks noRot="1" noChangeAspect="1"/>
          </p:cNvPicPr>
          <p:nvPr>
            <a:videoFile r:link="rId1"/>
          </p:nvPr>
        </p:nvPicPr>
        <p:blipFill>
          <a:blip r:embed="rId3"/>
          <a:stretch>
            <a:fillRect/>
          </a:stretch>
        </p:blipFill>
        <p:spPr>
          <a:xfrm>
            <a:off x="5503817" y="3503575"/>
            <a:ext cx="5366742" cy="3032209"/>
          </a:xfrm>
          <a:prstGeom prst="rect">
            <a:avLst/>
          </a:prstGeom>
        </p:spPr>
      </p:pic>
    </p:spTree>
    <p:extLst>
      <p:ext uri="{BB962C8B-B14F-4D97-AF65-F5344CB8AC3E}">
        <p14:creationId xmlns:p14="http://schemas.microsoft.com/office/powerpoint/2010/main" val="30178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89CC-5064-497F-8899-0301BC7CB7B4}"/>
              </a:ext>
            </a:extLst>
          </p:cNvPr>
          <p:cNvSpPr>
            <a:spLocks noGrp="1"/>
          </p:cNvSpPr>
          <p:nvPr>
            <p:ph type="title"/>
          </p:nvPr>
        </p:nvSpPr>
        <p:spPr/>
        <p:txBody>
          <a:bodyPr/>
          <a:lstStyle/>
          <a:p>
            <a:r>
              <a:rPr lang="en-GB" dirty="0"/>
              <a:t>Duty of Candour</a:t>
            </a:r>
          </a:p>
        </p:txBody>
      </p:sp>
      <p:sp>
        <p:nvSpPr>
          <p:cNvPr id="3" name="Content Placeholder 2">
            <a:extLst>
              <a:ext uri="{FF2B5EF4-FFF2-40B4-BE49-F238E27FC236}">
                <a16:creationId xmlns:a16="http://schemas.microsoft.com/office/drawing/2014/main" id="{D4814ADA-CA30-463F-9FCF-9F8A1081ABF4}"/>
              </a:ext>
            </a:extLst>
          </p:cNvPr>
          <p:cNvSpPr>
            <a:spLocks noGrp="1"/>
          </p:cNvSpPr>
          <p:nvPr>
            <p:ph idx="1"/>
          </p:nvPr>
        </p:nvSpPr>
        <p:spPr>
          <a:xfrm>
            <a:off x="4676503" y="313509"/>
            <a:ext cx="7071360" cy="3429000"/>
          </a:xfrm>
        </p:spPr>
        <p:txBody>
          <a:bodyPr/>
          <a:lstStyle/>
          <a:p>
            <a:r>
              <a:rPr lang="en-GB" dirty="0">
                <a:solidFill>
                  <a:srgbClr val="202A30"/>
                </a:solidFill>
                <a:latin typeface="-apple-system"/>
              </a:rPr>
              <a:t>Duty of Candour is a legal duty to inform and apologise to patients if there have been mistakes in their care that have led to significant harm</a:t>
            </a:r>
          </a:p>
          <a:p>
            <a:r>
              <a:rPr lang="en-GB" dirty="0">
                <a:solidFill>
                  <a:srgbClr val="202A30"/>
                </a:solidFill>
                <a:latin typeface="-apple-system"/>
              </a:rPr>
              <a:t>All NHS provider bodies registered with the Care Quality Commission (CQC) have to comply with a Statutory Duty of Candour. </a:t>
            </a:r>
            <a:r>
              <a:rPr lang="en-GB" sz="1800" b="0" i="0" u="none" strike="noStrike" baseline="0" dirty="0">
                <a:solidFill>
                  <a:srgbClr val="000000"/>
                </a:solidFill>
                <a:latin typeface="-apple-system"/>
                <a:hlinkClick r:id="rId2"/>
              </a:rPr>
              <a:t>http://www.cqc.org.uk/guidance-providers/regulations-enforcement/regulation-20-duty-candour</a:t>
            </a:r>
            <a:endParaRPr lang="en-GB" sz="1800" b="0" i="0" u="none" strike="noStrike" baseline="0" dirty="0">
              <a:solidFill>
                <a:srgbClr val="000000"/>
              </a:solidFill>
              <a:latin typeface="-apple-system"/>
            </a:endParaRPr>
          </a:p>
          <a:p>
            <a:r>
              <a:rPr lang="en-GB" dirty="0">
                <a:solidFill>
                  <a:srgbClr val="202A30"/>
                </a:solidFill>
                <a:latin typeface="-apple-system"/>
              </a:rPr>
              <a:t>The CCG can help and provide support to your practice on how to share information with patients when things go wrong both in principle and in practice. </a:t>
            </a:r>
          </a:p>
        </p:txBody>
      </p:sp>
      <p:sp>
        <p:nvSpPr>
          <p:cNvPr id="5" name="Content Placeholder 2">
            <a:extLst>
              <a:ext uri="{FF2B5EF4-FFF2-40B4-BE49-F238E27FC236}">
                <a16:creationId xmlns:a16="http://schemas.microsoft.com/office/drawing/2014/main" id="{54F29B6D-1EFD-4F49-86B6-29F25623AD58}"/>
              </a:ext>
            </a:extLst>
          </p:cNvPr>
          <p:cNvSpPr txBox="1">
            <a:spLocks/>
          </p:cNvSpPr>
          <p:nvPr/>
        </p:nvSpPr>
        <p:spPr>
          <a:xfrm>
            <a:off x="4676503" y="3642068"/>
            <a:ext cx="7071360" cy="295249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3200" spc="-150" dirty="0">
                <a:solidFill>
                  <a:schemeClr val="accent1"/>
                </a:solidFill>
                <a:latin typeface="+mj-lt"/>
                <a:ea typeface="+mj-ea"/>
                <a:cs typeface="+mj-cs"/>
              </a:rPr>
              <a:t>Key requirements</a:t>
            </a:r>
          </a:p>
          <a:p>
            <a:r>
              <a:rPr lang="en-GB" dirty="0">
                <a:solidFill>
                  <a:srgbClr val="202A30"/>
                </a:solidFill>
                <a:latin typeface="-apple-system"/>
              </a:rPr>
              <a:t>act in an open and transparent way</a:t>
            </a:r>
          </a:p>
          <a:p>
            <a:r>
              <a:rPr lang="en-GB" dirty="0">
                <a:solidFill>
                  <a:srgbClr val="202A30"/>
                </a:solidFill>
                <a:latin typeface="-apple-system"/>
              </a:rPr>
              <a:t>as soon as reasonably practicable notify the relevant person that the incident has occurred and provide reasonable support</a:t>
            </a:r>
          </a:p>
          <a:p>
            <a:r>
              <a:rPr lang="en-GB" dirty="0">
                <a:solidFill>
                  <a:srgbClr val="202A30"/>
                </a:solidFill>
                <a:latin typeface="-apple-system"/>
              </a:rPr>
              <a:t>offer an apology - "apology" means an expression of sorrow or regret</a:t>
            </a:r>
          </a:p>
        </p:txBody>
      </p:sp>
    </p:spTree>
    <p:extLst>
      <p:ext uri="{BB962C8B-B14F-4D97-AF65-F5344CB8AC3E}">
        <p14:creationId xmlns:p14="http://schemas.microsoft.com/office/powerpoint/2010/main" val="366252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23CDD33C-EAFE-4A2D-8315-E55B453897EF}"/>
              </a:ext>
            </a:extLst>
          </p:cNvPr>
          <p:cNvSpPr>
            <a:spLocks noGrp="1"/>
          </p:cNvSpPr>
          <p:nvPr>
            <p:ph type="title"/>
          </p:nvPr>
        </p:nvSpPr>
        <p:spPr>
          <a:xfrm>
            <a:off x="888631" y="2349925"/>
            <a:ext cx="3498979" cy="2456442"/>
          </a:xfrm>
        </p:spPr>
        <p:txBody>
          <a:bodyPr>
            <a:normAutofit/>
          </a:bodyPr>
          <a:lstStyle/>
          <a:p>
            <a:r>
              <a:rPr lang="en-GB">
                <a:latin typeface="-apple-system"/>
              </a:rPr>
              <a:t>Serious Incidents </a:t>
            </a:r>
          </a:p>
        </p:txBody>
      </p:sp>
      <p:sp>
        <p:nvSpPr>
          <p:cNvPr id="3" name="Content Placeholder 2">
            <a:extLst>
              <a:ext uri="{FF2B5EF4-FFF2-40B4-BE49-F238E27FC236}">
                <a16:creationId xmlns:a16="http://schemas.microsoft.com/office/drawing/2014/main" id="{4F8CAAC6-BCC4-4367-A968-E76D39ED86D9}"/>
              </a:ext>
            </a:extLst>
          </p:cNvPr>
          <p:cNvSpPr>
            <a:spLocks noGrp="1"/>
          </p:cNvSpPr>
          <p:nvPr>
            <p:ph idx="1"/>
          </p:nvPr>
        </p:nvSpPr>
        <p:spPr>
          <a:xfrm>
            <a:off x="5118447" y="803186"/>
            <a:ext cx="6281873" cy="5248622"/>
          </a:xfrm>
        </p:spPr>
        <p:txBody>
          <a:bodyPr>
            <a:normAutofit/>
          </a:bodyPr>
          <a:lstStyle/>
          <a:p>
            <a:pPr>
              <a:lnSpc>
                <a:spcPct val="110000"/>
              </a:lnSpc>
            </a:pPr>
            <a:endParaRPr lang="en-GB" sz="1500" b="0" i="0" u="none" strike="noStrike" baseline="0" dirty="0">
              <a:latin typeface="Calibri" panose="020F0502020204030204" pitchFamily="34" charset="0"/>
            </a:endParaRPr>
          </a:p>
          <a:p>
            <a:pPr>
              <a:lnSpc>
                <a:spcPct val="110000"/>
              </a:lnSpc>
            </a:pPr>
            <a:r>
              <a:rPr lang="en-GB" sz="1500" dirty="0">
                <a:latin typeface="-apple-system"/>
              </a:rPr>
              <a:t>In broad terms, serious incidents (SIs) are events in health care where the potential for learning is so great, or the consequences to patients, families and carers, staff or organisations are so significant, that they warrant using additional resources to mount a comprehensive response. Serious incidents can extend beyond incidents which affect patients directly and include incidents which may indirectly impact patient safety or an organisation’s ability to deliver ongoing healthcare. </a:t>
            </a:r>
          </a:p>
          <a:p>
            <a:pPr>
              <a:lnSpc>
                <a:spcPct val="110000"/>
              </a:lnSpc>
            </a:pPr>
            <a:r>
              <a:rPr lang="en-GB" sz="1500" dirty="0">
                <a:latin typeface="-apple-system"/>
              </a:rPr>
              <a:t>There is no definitive list of events/incidents that constitute a serious incident, as this can lead to inconsistent or inappropriate management of incidents. Every incident must be considered on a case-by-case basis using the Serious Incident Framework. Inevitably, there will be borderline cases that rely on the judgement of the people involved. </a:t>
            </a:r>
          </a:p>
          <a:p>
            <a:pPr>
              <a:lnSpc>
                <a:spcPct val="110000"/>
              </a:lnSpc>
            </a:pPr>
            <a:r>
              <a:rPr lang="en-GB" sz="1500" dirty="0">
                <a:latin typeface="-apple-system"/>
              </a:rPr>
              <a:t>Where it is not clear whether or not an incident fulfils the definition of a serious incident, GP practices should engage with the CCG in an open and honest discussions to agree the appropriate and proportionate response. </a:t>
            </a:r>
          </a:p>
        </p:txBody>
      </p:sp>
    </p:spTree>
    <p:extLst>
      <p:ext uri="{BB962C8B-B14F-4D97-AF65-F5344CB8AC3E}">
        <p14:creationId xmlns:p14="http://schemas.microsoft.com/office/powerpoint/2010/main" val="177504009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GB"/>
              <a:t>Assessing Physical Harm</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defRPr/>
            </a:pPr>
            <a:fld id="{5228CC19-19EE-4C93-AAE6-4BC8BC17A1C6}" type="slidenum">
              <a:rPr lang="en-GB" smtClean="0"/>
              <a:pPr>
                <a:spcAft>
                  <a:spcPts val="600"/>
                </a:spcAft>
                <a:defRPr/>
              </a:pPr>
              <a:t>17</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9653135"/>
              </p:ext>
            </p:extLst>
          </p:nvPr>
        </p:nvGraphicFramePr>
        <p:xfrm>
          <a:off x="4845377" y="320040"/>
          <a:ext cx="7070103" cy="6236368"/>
        </p:xfrm>
        <a:graphic>
          <a:graphicData uri="http://schemas.openxmlformats.org/drawingml/2006/table">
            <a:tbl>
              <a:tblPr firstRow="1" firstCol="1" bandRow="1">
                <a:tableStyleId>{5C22544A-7EE6-4342-B048-85BDC9FD1C3A}</a:tableStyleId>
              </a:tblPr>
              <a:tblGrid>
                <a:gridCol w="933254">
                  <a:extLst>
                    <a:ext uri="{9D8B030D-6E8A-4147-A177-3AD203B41FA5}">
                      <a16:colId xmlns:a16="http://schemas.microsoft.com/office/drawing/2014/main" val="20000"/>
                    </a:ext>
                  </a:extLst>
                </a:gridCol>
                <a:gridCol w="6136849">
                  <a:extLst>
                    <a:ext uri="{9D8B030D-6E8A-4147-A177-3AD203B41FA5}">
                      <a16:colId xmlns:a16="http://schemas.microsoft.com/office/drawing/2014/main" val="20001"/>
                    </a:ext>
                  </a:extLst>
                </a:gridCol>
              </a:tblGrid>
              <a:tr h="221157">
                <a:tc>
                  <a:txBody>
                    <a:bodyPr/>
                    <a:lstStyle/>
                    <a:p>
                      <a:pPr>
                        <a:lnSpc>
                          <a:spcPct val="107000"/>
                        </a:lnSpc>
                        <a:spcAft>
                          <a:spcPts val="0"/>
                        </a:spcAft>
                      </a:pPr>
                      <a:r>
                        <a:rPr lang="en-GB" sz="1200">
                          <a:effectLst/>
                          <a:latin typeface="-apple-system"/>
                        </a:rPr>
                        <a:t>Term</a:t>
                      </a:r>
                      <a:endParaRPr lang="en-GB" sz="1200">
                        <a:effectLst/>
                        <a:latin typeface="-apple-system"/>
                        <a:ea typeface="Calibri" panose="020F0502020204030204" pitchFamily="34" charset="0"/>
                        <a:cs typeface="Times New Roman" panose="02020603050405020304" pitchFamily="18" charset="0"/>
                      </a:endParaRPr>
                    </a:p>
                  </a:txBody>
                  <a:tcPr marL="21313" marR="21313" marT="0" marB="0"/>
                </a:tc>
                <a:tc>
                  <a:txBody>
                    <a:bodyPr/>
                    <a:lstStyle/>
                    <a:p>
                      <a:pPr>
                        <a:lnSpc>
                          <a:spcPct val="107000"/>
                        </a:lnSpc>
                        <a:spcAft>
                          <a:spcPts val="0"/>
                        </a:spcAft>
                      </a:pPr>
                      <a:r>
                        <a:rPr lang="en-GB" sz="1200" b="0" i="0" u="none" kern="1200">
                          <a:solidFill>
                            <a:schemeClr val="lt1"/>
                          </a:solidFill>
                          <a:effectLst/>
                          <a:latin typeface="-apple-system"/>
                          <a:ea typeface="+mn-ea"/>
                          <a:cs typeface="+mn-cs"/>
                        </a:rPr>
                        <a:t>What does this mean?</a:t>
                      </a:r>
                      <a:endParaRPr lang="en-GB" sz="1200" u="none">
                        <a:effectLst/>
                        <a:latin typeface="-apple-system"/>
                        <a:ea typeface="Calibri" panose="020F0502020204030204" pitchFamily="34" charset="0"/>
                        <a:cs typeface="Times New Roman" panose="02020603050405020304" pitchFamily="18" charset="0"/>
                      </a:endParaRPr>
                    </a:p>
                  </a:txBody>
                  <a:tcPr marL="21313" marR="21313" marT="0" marB="0"/>
                </a:tc>
                <a:extLst>
                  <a:ext uri="{0D108BD9-81ED-4DB2-BD59-A6C34878D82A}">
                    <a16:rowId xmlns:a16="http://schemas.microsoft.com/office/drawing/2014/main" val="10000"/>
                  </a:ext>
                </a:extLst>
              </a:tr>
              <a:tr h="414686">
                <a:tc>
                  <a:txBody>
                    <a:bodyPr/>
                    <a:lstStyle/>
                    <a:p>
                      <a:pPr>
                        <a:lnSpc>
                          <a:spcPct val="107000"/>
                        </a:lnSpc>
                        <a:spcAft>
                          <a:spcPts val="0"/>
                        </a:spcAft>
                      </a:pPr>
                      <a:r>
                        <a:rPr lang="en-GB" sz="1200" b="1" i="0" kern="1200">
                          <a:solidFill>
                            <a:schemeClr val="lt1"/>
                          </a:solidFill>
                          <a:effectLst/>
                          <a:latin typeface="-apple-system"/>
                          <a:ea typeface="+mn-ea"/>
                          <a:cs typeface="+mn-cs"/>
                        </a:rPr>
                        <a:t>No physical harm</a:t>
                      </a:r>
                      <a:endParaRPr lang="en-GB" sz="1200">
                        <a:effectLst/>
                        <a:latin typeface="-apple-system"/>
                        <a:ea typeface="Calibri" panose="020F0502020204030204" pitchFamily="34" charset="0"/>
                        <a:cs typeface="Times New Roman" panose="02020603050405020304" pitchFamily="18" charset="0"/>
                      </a:endParaRPr>
                    </a:p>
                  </a:txBody>
                  <a:tcPr marL="21313" marR="21313" marT="0" marB="0"/>
                </a:tc>
                <a:tc>
                  <a:txBody>
                    <a:bodyPr/>
                    <a:lstStyle/>
                    <a:p>
                      <a:pPr>
                        <a:lnSpc>
                          <a:spcPct val="107000"/>
                        </a:lnSpc>
                        <a:spcAft>
                          <a:spcPts val="0"/>
                        </a:spcAft>
                      </a:pPr>
                      <a:r>
                        <a:rPr lang="en-GB" sz="1200">
                          <a:effectLst/>
                          <a:latin typeface="-apple-system"/>
                        </a:rPr>
                        <a:t>Any patient safety incident that did not result in harm or injury or that had the potential to cause harm but was prevented, resulting in no harm (near miss)</a:t>
                      </a:r>
                      <a:endParaRPr lang="en-GB" sz="1200">
                        <a:effectLst/>
                        <a:latin typeface="-apple-system"/>
                        <a:ea typeface="Calibri" panose="020F0502020204030204" pitchFamily="34" charset="0"/>
                        <a:cs typeface="Times New Roman" panose="02020603050405020304" pitchFamily="18" charset="0"/>
                      </a:endParaRPr>
                    </a:p>
                  </a:txBody>
                  <a:tcPr marL="21313" marR="21313" marT="0" marB="0"/>
                </a:tc>
                <a:extLst>
                  <a:ext uri="{0D108BD9-81ED-4DB2-BD59-A6C34878D82A}">
                    <a16:rowId xmlns:a16="http://schemas.microsoft.com/office/drawing/2014/main" val="10001"/>
                  </a:ext>
                </a:extLst>
              </a:tr>
              <a:tr h="1302076">
                <a:tc>
                  <a:txBody>
                    <a:bodyPr/>
                    <a:lstStyle/>
                    <a:p>
                      <a:pPr>
                        <a:lnSpc>
                          <a:spcPct val="107000"/>
                        </a:lnSpc>
                        <a:spcAft>
                          <a:spcPts val="0"/>
                        </a:spcAft>
                      </a:pPr>
                      <a:r>
                        <a:rPr lang="en-GB" sz="1200" b="1" i="0" kern="1200">
                          <a:solidFill>
                            <a:schemeClr val="lt1"/>
                          </a:solidFill>
                          <a:effectLst/>
                          <a:latin typeface="-apple-system"/>
                          <a:ea typeface="+mn-ea"/>
                          <a:cs typeface="+mn-cs"/>
                        </a:rPr>
                        <a:t>Low physical harm</a:t>
                      </a:r>
                      <a:endParaRPr lang="en-GB" sz="1200">
                        <a:effectLst/>
                        <a:latin typeface="-apple-system"/>
                        <a:ea typeface="Calibri" panose="020F0502020204030204" pitchFamily="34" charset="0"/>
                        <a:cs typeface="Times New Roman" panose="02020603050405020304" pitchFamily="18" charset="0"/>
                      </a:endParaRPr>
                    </a:p>
                  </a:txBody>
                  <a:tcPr marL="21313" marR="21313" marT="0" marB="0"/>
                </a:tc>
                <a:tc>
                  <a:txBody>
                    <a:bodyPr/>
                    <a:lstStyle/>
                    <a:p>
                      <a:r>
                        <a:rPr lang="en-GB" sz="1200" b="0" i="0" kern="1200">
                          <a:solidFill>
                            <a:schemeClr val="dk1"/>
                          </a:solidFill>
                          <a:effectLst/>
                          <a:latin typeface="-apple-system"/>
                          <a:ea typeface="+mn-ea"/>
                          <a:cs typeface="+mn-cs"/>
                        </a:rPr>
                        <a:t>Low physical harm is when all of the following apply:</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did not or is unlikely to need further healthcare beyond a single GP, community healthcare professional, emergency department or clinic visit</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did not or is unlikely to need further treatment beyond simple dressing changes or short courses of oral medication</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did not or is unlikely to affect that patient’s independence</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did not or is unlikely to affect the success of treatment for existing health conditions</a:t>
                      </a:r>
                    </a:p>
                  </a:txBody>
                  <a:tcPr marL="21313" marR="21313" marT="0" marB="0"/>
                </a:tc>
                <a:extLst>
                  <a:ext uri="{0D108BD9-81ED-4DB2-BD59-A6C34878D82A}">
                    <a16:rowId xmlns:a16="http://schemas.microsoft.com/office/drawing/2014/main" val="10002"/>
                  </a:ext>
                </a:extLst>
              </a:tr>
              <a:tr h="1663764">
                <a:tc>
                  <a:txBody>
                    <a:bodyPr/>
                    <a:lstStyle/>
                    <a:p>
                      <a:pPr>
                        <a:lnSpc>
                          <a:spcPct val="107000"/>
                        </a:lnSpc>
                        <a:spcAft>
                          <a:spcPts val="0"/>
                        </a:spcAft>
                      </a:pPr>
                      <a:r>
                        <a:rPr lang="en-GB" sz="1200" b="1" i="0" kern="1200" dirty="0">
                          <a:solidFill>
                            <a:schemeClr val="lt1"/>
                          </a:solidFill>
                          <a:effectLst/>
                          <a:latin typeface="-apple-system"/>
                          <a:ea typeface="+mn-ea"/>
                          <a:cs typeface="+mn-cs"/>
                        </a:rPr>
                        <a:t>Moderate physical harm</a:t>
                      </a:r>
                      <a:r>
                        <a:rPr lang="en-GB" sz="1200" dirty="0">
                          <a:effectLst/>
                          <a:latin typeface="-apple-system"/>
                        </a:rPr>
                        <a:t>	</a:t>
                      </a:r>
                      <a:endParaRPr lang="en-GB" sz="1200" dirty="0">
                        <a:effectLst/>
                        <a:latin typeface="-apple-system"/>
                        <a:ea typeface="Calibri" panose="020F0502020204030204" pitchFamily="34" charset="0"/>
                        <a:cs typeface="Times New Roman" panose="02020603050405020304" pitchFamily="18" charset="0"/>
                      </a:endParaRPr>
                    </a:p>
                  </a:txBody>
                  <a:tcPr marL="21313" marR="21313" marT="0" marB="0"/>
                </a:tc>
                <a:tc>
                  <a:txBody>
                    <a:bodyPr/>
                    <a:lstStyle/>
                    <a:p>
                      <a:r>
                        <a:rPr lang="en-GB" sz="1200" b="0" i="0" kern="1200" dirty="0">
                          <a:solidFill>
                            <a:schemeClr val="dk1"/>
                          </a:solidFill>
                          <a:effectLst/>
                          <a:latin typeface="-apple-system"/>
                          <a:ea typeface="+mn-ea"/>
                          <a:cs typeface="+mn-cs"/>
                        </a:rPr>
                        <a:t>Moderate harm is when at least one of the following apply:</a:t>
                      </a:r>
                    </a:p>
                    <a:p>
                      <a:pPr marL="628650" lvl="1" indent="-171450">
                        <a:buFont typeface="Arial" panose="020B0604020202020204" pitchFamily="34" charset="0"/>
                        <a:buChar char="•"/>
                      </a:pPr>
                      <a:r>
                        <a:rPr lang="en-GB" sz="1200" b="0" i="0" kern="1200" dirty="0">
                          <a:solidFill>
                            <a:schemeClr val="dk1"/>
                          </a:solidFill>
                          <a:effectLst/>
                          <a:latin typeface="-apple-system"/>
                          <a:ea typeface="+mn-ea"/>
                          <a:cs typeface="+mn-cs"/>
                        </a:rPr>
                        <a:t>has needed or is likely to need healthcare beyond a single GP, community healthcare professional, emergency department or clinic visit, and beyond simple dressing changes or short courses of medication, but less than 2 weeks additional inpatient care and/or less than 6 months of further treatment, and did not need immediate life-saving intervention</a:t>
                      </a:r>
                    </a:p>
                    <a:p>
                      <a:pPr marL="628650" lvl="1" indent="-171450">
                        <a:buFont typeface="Arial" panose="020B0604020202020204" pitchFamily="34" charset="0"/>
                        <a:buChar char="•"/>
                      </a:pPr>
                      <a:r>
                        <a:rPr lang="en-GB" sz="1200" b="0" i="0" kern="1200" dirty="0">
                          <a:solidFill>
                            <a:schemeClr val="dk1"/>
                          </a:solidFill>
                          <a:effectLst/>
                          <a:latin typeface="-apple-system"/>
                          <a:ea typeface="+mn-ea"/>
                          <a:cs typeface="+mn-cs"/>
                        </a:rPr>
                        <a:t>has limited or is likely to limit the patient\s independence, but for less than 6 months</a:t>
                      </a:r>
                    </a:p>
                    <a:p>
                      <a:pPr marL="628650" lvl="1" indent="-171450">
                        <a:buFont typeface="Arial" panose="020B0604020202020204" pitchFamily="34" charset="0"/>
                        <a:buChar char="•"/>
                      </a:pPr>
                      <a:r>
                        <a:rPr lang="en-GB" sz="1200" b="0" i="0" kern="1200" dirty="0">
                          <a:solidFill>
                            <a:schemeClr val="dk1"/>
                          </a:solidFill>
                          <a:effectLst/>
                          <a:latin typeface="-apple-system"/>
                          <a:ea typeface="+mn-ea"/>
                          <a:cs typeface="+mn-cs"/>
                        </a:rPr>
                        <a:t>has affected or is likely to affect the success of treatment, but without meeting the criteria for reduced life expectancy or accelerated disability described under severe harm</a:t>
                      </a:r>
                    </a:p>
                  </a:txBody>
                  <a:tcPr marL="21313" marR="21313" marT="0" marB="0"/>
                </a:tc>
                <a:extLst>
                  <a:ext uri="{0D108BD9-81ED-4DB2-BD59-A6C34878D82A}">
                    <a16:rowId xmlns:a16="http://schemas.microsoft.com/office/drawing/2014/main" val="10003"/>
                  </a:ext>
                </a:extLst>
              </a:tr>
              <a:tr h="1667908">
                <a:tc>
                  <a:txBody>
                    <a:bodyPr/>
                    <a:lstStyle/>
                    <a:p>
                      <a:pPr fontAlgn="base"/>
                      <a:r>
                        <a:rPr lang="en-GB" sz="1200" b="0" kern="1200">
                          <a:solidFill>
                            <a:schemeClr val="lt1"/>
                          </a:solidFill>
                          <a:effectLst/>
                          <a:latin typeface="-apple-system"/>
                          <a:ea typeface="+mn-ea"/>
                          <a:cs typeface="+mn-cs"/>
                        </a:rPr>
                        <a:t>Severe physical harm</a:t>
                      </a:r>
                      <a:endParaRPr lang="en-GB" sz="1200" b="0" i="0" kern="1200">
                        <a:solidFill>
                          <a:schemeClr val="lt1"/>
                        </a:solidFill>
                        <a:effectLst/>
                        <a:latin typeface="-apple-system"/>
                        <a:ea typeface="+mn-ea"/>
                        <a:cs typeface="+mn-cs"/>
                      </a:endParaRPr>
                    </a:p>
                  </a:txBody>
                  <a:tcPr marL="21313" marR="21313" marT="0" marB="0"/>
                </a:tc>
                <a:tc>
                  <a:txBody>
                    <a:bodyPr/>
                    <a:lstStyle/>
                    <a:p>
                      <a:r>
                        <a:rPr lang="en-GB" sz="1200" b="0" i="0" kern="1200">
                          <a:solidFill>
                            <a:schemeClr val="dk1"/>
                          </a:solidFill>
                          <a:effectLst/>
                          <a:latin typeface="-apple-system"/>
                          <a:ea typeface="+mn-ea"/>
                          <a:cs typeface="+mn-cs"/>
                        </a:rPr>
                        <a:t>Severe harm is when at least one of the following apply:</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needed immediate live-saving clinical intervention</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is likely to have reduced the patient’s life expectancy</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has, or is likely to have, reduced the chances of preventing or delaying disability from their existing healthcare conditions</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needed or likely to need additional inpatient care of more than 2 weeks and/or more than 6 months of further treatment</a:t>
                      </a:r>
                    </a:p>
                    <a:p>
                      <a:pPr marL="628650" lvl="1" indent="-171450">
                        <a:buFont typeface="Arial" panose="020B0604020202020204" pitchFamily="34" charset="0"/>
                        <a:buChar char="•"/>
                      </a:pPr>
                      <a:r>
                        <a:rPr lang="en-GB" sz="1200" b="0" i="0" kern="1200">
                          <a:solidFill>
                            <a:schemeClr val="dk1"/>
                          </a:solidFill>
                          <a:effectLst/>
                          <a:latin typeface="-apple-system"/>
                          <a:ea typeface="+mn-ea"/>
                          <a:cs typeface="+mn-cs"/>
                        </a:rPr>
                        <a:t>has limited or is likely to limit the patient's independence for 6 months or more</a:t>
                      </a:r>
                    </a:p>
                    <a:p>
                      <a:pPr>
                        <a:lnSpc>
                          <a:spcPct val="107000"/>
                        </a:lnSpc>
                        <a:spcAft>
                          <a:spcPts val="0"/>
                        </a:spcAft>
                      </a:pPr>
                      <a:r>
                        <a:rPr lang="en-GB" sz="1200">
                          <a:effectLst/>
                          <a:latin typeface="-apple-system"/>
                        </a:rPr>
                        <a:t>	</a:t>
                      </a:r>
                      <a:endParaRPr lang="en-GB" sz="1200">
                        <a:effectLst/>
                        <a:latin typeface="-apple-system"/>
                        <a:ea typeface="Calibri" panose="020F0502020204030204" pitchFamily="34" charset="0"/>
                        <a:cs typeface="Times New Roman" panose="02020603050405020304" pitchFamily="18" charset="0"/>
                      </a:endParaRPr>
                    </a:p>
                  </a:txBody>
                  <a:tcPr marL="21313" marR="21313" marT="0" marB="0"/>
                </a:tc>
                <a:extLst>
                  <a:ext uri="{0D108BD9-81ED-4DB2-BD59-A6C34878D82A}">
                    <a16:rowId xmlns:a16="http://schemas.microsoft.com/office/drawing/2014/main" val="10004"/>
                  </a:ext>
                </a:extLst>
              </a:tr>
              <a:tr h="801741">
                <a:tc>
                  <a:txBody>
                    <a:bodyPr/>
                    <a:lstStyle/>
                    <a:p>
                      <a:pPr fontAlgn="base"/>
                      <a:r>
                        <a:rPr lang="en-GB" sz="1200" b="0" kern="1200">
                          <a:solidFill>
                            <a:schemeClr val="lt1"/>
                          </a:solidFill>
                          <a:effectLst/>
                          <a:latin typeface="-apple-system"/>
                          <a:ea typeface="+mn-ea"/>
                          <a:cs typeface="+mn-cs"/>
                        </a:rPr>
                        <a:t>Fatal</a:t>
                      </a:r>
                      <a:endParaRPr lang="en-GB" sz="1200" b="0" i="0" kern="1200">
                        <a:solidFill>
                          <a:schemeClr val="lt1"/>
                        </a:solidFill>
                        <a:effectLst/>
                        <a:latin typeface="-apple-system"/>
                        <a:ea typeface="+mn-ea"/>
                        <a:cs typeface="+mn-cs"/>
                      </a:endParaRPr>
                    </a:p>
                  </a:txBody>
                  <a:tcPr marL="21313" marR="21313" marT="0" marB="0"/>
                </a:tc>
                <a:tc>
                  <a:txBody>
                    <a:bodyPr/>
                    <a:lstStyle/>
                    <a:p>
                      <a:pPr>
                        <a:lnSpc>
                          <a:spcPct val="107000"/>
                        </a:lnSpc>
                        <a:spcAft>
                          <a:spcPts val="0"/>
                        </a:spcAft>
                      </a:pPr>
                      <a:r>
                        <a:rPr lang="en-GB" sz="1200" b="0" i="0" kern="1200" dirty="0">
                          <a:solidFill>
                            <a:schemeClr val="dk1"/>
                          </a:solidFill>
                          <a:effectLst/>
                          <a:latin typeface="-apple-system"/>
                          <a:ea typeface="+mn-ea"/>
                          <a:cs typeface="+mn-cs"/>
                        </a:rPr>
                        <a:t>You should select this option if the patient has died and there is at least a slight possibility the incident that you are recording may have contributed to the death, including stillbirth or pregnancy loss. You will have the option later to estimate to what extent a patient safety incident contributed to this fatal outcome.</a:t>
                      </a:r>
                      <a:r>
                        <a:rPr lang="en-GB" sz="1200" dirty="0">
                          <a:effectLst/>
                          <a:latin typeface="-apple-system"/>
                        </a:rPr>
                        <a:t>	</a:t>
                      </a:r>
                      <a:endParaRPr lang="en-GB" sz="1200" dirty="0">
                        <a:effectLst/>
                        <a:latin typeface="-apple-system"/>
                        <a:ea typeface="Calibri" panose="020F0502020204030204" pitchFamily="34" charset="0"/>
                        <a:cs typeface="Times New Roman" panose="02020603050405020304" pitchFamily="18" charset="0"/>
                      </a:endParaRPr>
                    </a:p>
                  </a:txBody>
                  <a:tcPr marL="21313" marR="21313"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744650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GB"/>
              <a:t>Assessing Psychological Harm</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defRPr/>
            </a:pPr>
            <a:fld id="{5228CC19-19EE-4C93-AAE6-4BC8BC17A1C6}" type="slidenum">
              <a:rPr lang="en-GB" smtClean="0"/>
              <a:pPr>
                <a:spcAft>
                  <a:spcPts val="600"/>
                </a:spcAft>
                <a:defRPr/>
              </a:pPr>
              <a:t>18</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4495278"/>
              </p:ext>
            </p:extLst>
          </p:nvPr>
        </p:nvGraphicFramePr>
        <p:xfrm>
          <a:off x="4742401" y="169128"/>
          <a:ext cx="7249302" cy="6631099"/>
        </p:xfrm>
        <a:graphic>
          <a:graphicData uri="http://schemas.openxmlformats.org/drawingml/2006/table">
            <a:tbl>
              <a:tblPr firstRow="1" firstCol="1" bandRow="1">
                <a:tableStyleId>{5C22544A-7EE6-4342-B048-85BDC9FD1C3A}</a:tableStyleId>
              </a:tblPr>
              <a:tblGrid>
                <a:gridCol w="1087877">
                  <a:extLst>
                    <a:ext uri="{9D8B030D-6E8A-4147-A177-3AD203B41FA5}">
                      <a16:colId xmlns:a16="http://schemas.microsoft.com/office/drawing/2014/main" val="20000"/>
                    </a:ext>
                  </a:extLst>
                </a:gridCol>
                <a:gridCol w="6161425">
                  <a:extLst>
                    <a:ext uri="{9D8B030D-6E8A-4147-A177-3AD203B41FA5}">
                      <a16:colId xmlns:a16="http://schemas.microsoft.com/office/drawing/2014/main" val="20001"/>
                    </a:ext>
                  </a:extLst>
                </a:gridCol>
              </a:tblGrid>
              <a:tr h="246398">
                <a:tc>
                  <a:txBody>
                    <a:bodyPr/>
                    <a:lstStyle/>
                    <a:p>
                      <a:pPr>
                        <a:lnSpc>
                          <a:spcPct val="107000"/>
                        </a:lnSpc>
                        <a:spcAft>
                          <a:spcPts val="0"/>
                        </a:spcAft>
                      </a:pPr>
                      <a:r>
                        <a:rPr lang="en-GB" sz="1400">
                          <a:effectLst/>
                          <a:latin typeface="-apple-system"/>
                        </a:rPr>
                        <a:t>Term</a:t>
                      </a:r>
                      <a:endParaRPr lang="en-GB" sz="1400">
                        <a:effectLst/>
                        <a:latin typeface="-apple-system"/>
                        <a:ea typeface="Calibri" panose="020F0502020204030204" pitchFamily="34" charset="0"/>
                        <a:cs typeface="Times New Roman" panose="02020603050405020304" pitchFamily="18" charset="0"/>
                      </a:endParaRPr>
                    </a:p>
                  </a:txBody>
                  <a:tcPr marL="22821" marR="22821" marT="0" marB="0"/>
                </a:tc>
                <a:tc>
                  <a:txBody>
                    <a:bodyPr/>
                    <a:lstStyle/>
                    <a:p>
                      <a:pPr>
                        <a:lnSpc>
                          <a:spcPct val="107000"/>
                        </a:lnSpc>
                        <a:spcAft>
                          <a:spcPts val="0"/>
                        </a:spcAft>
                      </a:pPr>
                      <a:r>
                        <a:rPr lang="en-GB" sz="1400" b="0" i="0" u="none" kern="1200">
                          <a:solidFill>
                            <a:schemeClr val="lt1"/>
                          </a:solidFill>
                          <a:effectLst/>
                          <a:latin typeface="-apple-system"/>
                          <a:ea typeface="+mn-ea"/>
                          <a:cs typeface="+mn-cs"/>
                        </a:rPr>
                        <a:t>What does this mean?</a:t>
                      </a:r>
                      <a:endParaRPr lang="en-GB" sz="1400" u="none">
                        <a:effectLst/>
                        <a:latin typeface="-apple-system"/>
                        <a:ea typeface="Calibri" panose="020F0502020204030204" pitchFamily="34" charset="0"/>
                        <a:cs typeface="Times New Roman" panose="02020603050405020304" pitchFamily="18" charset="0"/>
                      </a:endParaRPr>
                    </a:p>
                  </a:txBody>
                  <a:tcPr marL="22821" marR="22821" marT="0" marB="0"/>
                </a:tc>
                <a:extLst>
                  <a:ext uri="{0D108BD9-81ED-4DB2-BD59-A6C34878D82A}">
                    <a16:rowId xmlns:a16="http://schemas.microsoft.com/office/drawing/2014/main" val="10000"/>
                  </a:ext>
                </a:extLst>
              </a:tr>
              <a:tr h="462012">
                <a:tc>
                  <a:txBody>
                    <a:bodyPr/>
                    <a:lstStyle/>
                    <a:p>
                      <a:pPr>
                        <a:lnSpc>
                          <a:spcPct val="107000"/>
                        </a:lnSpc>
                        <a:spcAft>
                          <a:spcPts val="0"/>
                        </a:spcAft>
                      </a:pPr>
                      <a:r>
                        <a:rPr lang="en-GB" sz="1400" b="1" i="0" kern="1200">
                          <a:solidFill>
                            <a:schemeClr val="lt1"/>
                          </a:solidFill>
                          <a:effectLst/>
                          <a:latin typeface="-apple-system"/>
                          <a:ea typeface="+mn-ea"/>
                          <a:cs typeface="+mn-cs"/>
                        </a:rPr>
                        <a:t>No psychological harm</a:t>
                      </a:r>
                      <a:endParaRPr lang="en-GB" sz="1400">
                        <a:effectLst/>
                        <a:latin typeface="-apple-system"/>
                        <a:ea typeface="Calibri" panose="020F0502020204030204" pitchFamily="34" charset="0"/>
                        <a:cs typeface="Times New Roman" panose="02020603050405020304" pitchFamily="18" charset="0"/>
                      </a:endParaRPr>
                    </a:p>
                  </a:txBody>
                  <a:tcPr marL="22821" marR="22821" marT="0" marB="0"/>
                </a:tc>
                <a:tc>
                  <a:txBody>
                    <a:bodyPr/>
                    <a:lstStyle/>
                    <a:p>
                      <a:pPr>
                        <a:lnSpc>
                          <a:spcPct val="107000"/>
                        </a:lnSpc>
                        <a:spcAft>
                          <a:spcPts val="0"/>
                        </a:spcAft>
                      </a:pPr>
                      <a:r>
                        <a:rPr lang="en-GB" sz="1400" b="0" i="0" kern="1200">
                          <a:solidFill>
                            <a:schemeClr val="dk1"/>
                          </a:solidFill>
                          <a:effectLst/>
                          <a:latin typeface="-apple-system"/>
                          <a:ea typeface="+mn-ea"/>
                          <a:cs typeface="+mn-cs"/>
                        </a:rPr>
                        <a:t>Distress is inherent in being involved in any patient safety incident, but please select this option if there is no specific psychological harm over and above this</a:t>
                      </a:r>
                      <a:endParaRPr lang="en-GB" sz="1400">
                        <a:effectLst/>
                        <a:latin typeface="-apple-system"/>
                        <a:ea typeface="Calibri" panose="020F0502020204030204" pitchFamily="34" charset="0"/>
                        <a:cs typeface="Times New Roman" panose="02020603050405020304" pitchFamily="18" charset="0"/>
                      </a:endParaRPr>
                    </a:p>
                  </a:txBody>
                  <a:tcPr marL="22821" marR="22821" marT="0" marB="0"/>
                </a:tc>
                <a:extLst>
                  <a:ext uri="{0D108BD9-81ED-4DB2-BD59-A6C34878D82A}">
                    <a16:rowId xmlns:a16="http://schemas.microsoft.com/office/drawing/2014/main" val="10001"/>
                  </a:ext>
                </a:extLst>
              </a:tr>
              <a:tr h="1864644">
                <a:tc>
                  <a:txBody>
                    <a:bodyPr/>
                    <a:lstStyle/>
                    <a:p>
                      <a:pPr>
                        <a:lnSpc>
                          <a:spcPct val="107000"/>
                        </a:lnSpc>
                        <a:spcAft>
                          <a:spcPts val="0"/>
                        </a:spcAft>
                      </a:pPr>
                      <a:r>
                        <a:rPr lang="en-GB" sz="1400" b="1" i="0" kern="1200" dirty="0">
                          <a:solidFill>
                            <a:schemeClr val="lt1"/>
                          </a:solidFill>
                          <a:effectLst/>
                          <a:latin typeface="-apple-system"/>
                          <a:ea typeface="+mn-ea"/>
                          <a:cs typeface="+mn-cs"/>
                        </a:rPr>
                        <a:t>Low psychological harm</a:t>
                      </a:r>
                      <a:endParaRPr lang="en-GB" sz="1400" dirty="0">
                        <a:effectLst/>
                        <a:latin typeface="-apple-system"/>
                        <a:ea typeface="Calibri" panose="020F0502020204030204" pitchFamily="34" charset="0"/>
                        <a:cs typeface="Times New Roman" panose="02020603050405020304" pitchFamily="18" charset="0"/>
                      </a:endParaRPr>
                    </a:p>
                  </a:txBody>
                  <a:tcPr marL="22821" marR="22821" marT="0" marB="0"/>
                </a:tc>
                <a:tc>
                  <a:txBody>
                    <a:bodyPr/>
                    <a:lstStyle/>
                    <a:p>
                      <a:r>
                        <a:rPr lang="en-GB" sz="1400" b="0" i="0" kern="1200" dirty="0">
                          <a:solidFill>
                            <a:schemeClr val="dk1"/>
                          </a:solidFill>
                          <a:effectLst/>
                          <a:latin typeface="-apple-system"/>
                          <a:ea typeface="+mn-ea"/>
                          <a:cs typeface="+mn-cs"/>
                        </a:rPr>
                        <a:t>Low psychological harm is when at least one of the following apply:</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not or is unlikely to need extra treatment beyond a single GP, community healthcare professional, emergency department or clinic visit</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not or is unlikely to affect the patient’s normal activities for more than a few days</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not or is unlikely to result in a new mental health diagnosis or a significant deterioration in an existing mental health condition</a:t>
                      </a:r>
                    </a:p>
                  </a:txBody>
                  <a:tcPr marL="22821" marR="22821" marT="0" marB="0"/>
                </a:tc>
                <a:extLst>
                  <a:ext uri="{0D108BD9-81ED-4DB2-BD59-A6C34878D82A}">
                    <a16:rowId xmlns:a16="http://schemas.microsoft.com/office/drawing/2014/main" val="10002"/>
                  </a:ext>
                </a:extLst>
              </a:tr>
              <a:tr h="1864644">
                <a:tc>
                  <a:txBody>
                    <a:bodyPr/>
                    <a:lstStyle/>
                    <a:p>
                      <a:pPr>
                        <a:lnSpc>
                          <a:spcPct val="107000"/>
                        </a:lnSpc>
                        <a:spcAft>
                          <a:spcPts val="0"/>
                        </a:spcAft>
                      </a:pPr>
                      <a:r>
                        <a:rPr lang="en-GB" sz="1400" b="1" i="0" kern="1200">
                          <a:solidFill>
                            <a:schemeClr val="lt1"/>
                          </a:solidFill>
                          <a:effectLst/>
                          <a:latin typeface="-apple-system"/>
                          <a:ea typeface="+mn-ea"/>
                          <a:cs typeface="+mn-cs"/>
                        </a:rPr>
                        <a:t>Moderate psychological harm</a:t>
                      </a:r>
                      <a:r>
                        <a:rPr lang="en-GB" sz="1400">
                          <a:effectLst/>
                          <a:latin typeface="-apple-system"/>
                        </a:rPr>
                        <a:t>	</a:t>
                      </a:r>
                      <a:endParaRPr lang="en-GB" sz="1400">
                        <a:effectLst/>
                        <a:latin typeface="-apple-system"/>
                        <a:ea typeface="Calibri" panose="020F0502020204030204" pitchFamily="34" charset="0"/>
                        <a:cs typeface="Times New Roman" panose="02020603050405020304" pitchFamily="18" charset="0"/>
                      </a:endParaRPr>
                    </a:p>
                  </a:txBody>
                  <a:tcPr marL="22821" marR="22821" marT="0" marB="0"/>
                </a:tc>
                <a:tc>
                  <a:txBody>
                    <a:bodyPr/>
                    <a:lstStyle/>
                    <a:p>
                      <a:r>
                        <a:rPr lang="en-GB" sz="1400" b="0" i="0" kern="1200">
                          <a:solidFill>
                            <a:schemeClr val="dk1"/>
                          </a:solidFill>
                          <a:effectLst/>
                          <a:latin typeface="-apple-system"/>
                          <a:ea typeface="+mn-ea"/>
                          <a:cs typeface="+mn-cs"/>
                        </a:rPr>
                        <a:t>Moderate psychological harm is when at least one of the following apply:</a:t>
                      </a:r>
                    </a:p>
                    <a:p>
                      <a:pPr marL="628650" lvl="1" indent="-171450">
                        <a:buFont typeface="Arial" panose="020B0604020202020204" pitchFamily="34" charset="0"/>
                        <a:buChar char="•"/>
                      </a:pPr>
                      <a:r>
                        <a:rPr lang="en-GB" sz="1400" b="0" i="0" kern="1200">
                          <a:solidFill>
                            <a:schemeClr val="dk1"/>
                          </a:solidFill>
                          <a:effectLst/>
                          <a:latin typeface="-apple-system"/>
                          <a:ea typeface="+mn-ea"/>
                          <a:cs typeface="+mn-cs"/>
                        </a:rPr>
                        <a:t>distress that did or is likely to need a course of treatment or therapy sessions that extends for less than six months</a:t>
                      </a:r>
                    </a:p>
                    <a:p>
                      <a:pPr marL="628650" lvl="1" indent="-171450">
                        <a:buFont typeface="Arial" panose="020B0604020202020204" pitchFamily="34" charset="0"/>
                        <a:buChar char="•"/>
                      </a:pPr>
                      <a:r>
                        <a:rPr lang="en-GB" sz="1400" b="0" i="0" kern="1200">
                          <a:solidFill>
                            <a:schemeClr val="dk1"/>
                          </a:solidFill>
                          <a:effectLst/>
                          <a:latin typeface="-apple-system"/>
                          <a:ea typeface="+mn-ea"/>
                          <a:cs typeface="+mn-cs"/>
                        </a:rPr>
                        <a:t>distress that did or is likely to affect the patient’s normal activities for more than a few days but is unlikely to affect the patient’s ability to live independently for more than six months</a:t>
                      </a:r>
                    </a:p>
                    <a:p>
                      <a:pPr marL="628650" lvl="1" indent="-171450">
                        <a:buFont typeface="Arial" panose="020B0604020202020204" pitchFamily="34" charset="0"/>
                        <a:buChar char="•"/>
                      </a:pPr>
                      <a:r>
                        <a:rPr lang="en-GB" sz="1400" b="0" i="0" kern="1200">
                          <a:solidFill>
                            <a:schemeClr val="dk1"/>
                          </a:solidFill>
                          <a:effectLst/>
                          <a:latin typeface="-apple-system"/>
                          <a:ea typeface="+mn-ea"/>
                          <a:cs typeface="+mn-cs"/>
                        </a:rPr>
                        <a:t>distress that did or is likely to result in a new mental health diagnosis, or a significant deterioration in an existing mental health condition, but where recovery is expected within six months</a:t>
                      </a:r>
                    </a:p>
                  </a:txBody>
                  <a:tcPr marL="22821" marR="22821" marT="0" marB="0"/>
                </a:tc>
                <a:extLst>
                  <a:ext uri="{0D108BD9-81ED-4DB2-BD59-A6C34878D82A}">
                    <a16:rowId xmlns:a16="http://schemas.microsoft.com/office/drawing/2014/main" val="10003"/>
                  </a:ext>
                </a:extLst>
              </a:tr>
              <a:tr h="1869305">
                <a:tc>
                  <a:txBody>
                    <a:bodyPr/>
                    <a:lstStyle/>
                    <a:p>
                      <a:pPr fontAlgn="base"/>
                      <a:r>
                        <a:rPr lang="en-GB" sz="1400" b="1" i="0" kern="1200">
                          <a:solidFill>
                            <a:schemeClr val="lt1"/>
                          </a:solidFill>
                          <a:effectLst/>
                          <a:latin typeface="-apple-system"/>
                          <a:ea typeface="+mn-ea"/>
                          <a:cs typeface="+mn-cs"/>
                        </a:rPr>
                        <a:t>Severe psychological harm</a:t>
                      </a:r>
                      <a:endParaRPr lang="en-GB" sz="1400" b="0" i="0" kern="1200">
                        <a:solidFill>
                          <a:schemeClr val="lt1"/>
                        </a:solidFill>
                        <a:effectLst/>
                        <a:latin typeface="-apple-system"/>
                        <a:ea typeface="+mn-ea"/>
                        <a:cs typeface="+mn-cs"/>
                      </a:endParaRPr>
                    </a:p>
                  </a:txBody>
                  <a:tcPr marL="22821" marR="22821" marT="0" marB="0"/>
                </a:tc>
                <a:tc>
                  <a:txBody>
                    <a:bodyPr/>
                    <a:lstStyle/>
                    <a:p>
                      <a:r>
                        <a:rPr lang="en-GB" sz="1400" b="0" i="0" kern="1200" dirty="0">
                          <a:solidFill>
                            <a:schemeClr val="dk1"/>
                          </a:solidFill>
                          <a:effectLst/>
                          <a:latin typeface="-apple-system"/>
                          <a:ea typeface="+mn-ea"/>
                          <a:cs typeface="+mn-cs"/>
                        </a:rPr>
                        <a:t>Severe psychological harm is when at least one of the following apply:</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or is likely to need a course of treatment or therapy sessions that continues for more than six months</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or is likely to affect the patient’s normal activities or ability to live independently for more than six months</a:t>
                      </a:r>
                    </a:p>
                    <a:p>
                      <a:pPr marL="628650" lvl="1" indent="-171450">
                        <a:buFont typeface="Arial" panose="020B0604020202020204" pitchFamily="34" charset="0"/>
                        <a:buChar char="•"/>
                      </a:pPr>
                      <a:r>
                        <a:rPr lang="en-GB" sz="1400" b="0" i="0" kern="1200" dirty="0">
                          <a:solidFill>
                            <a:schemeClr val="dk1"/>
                          </a:solidFill>
                          <a:effectLst/>
                          <a:latin typeface="-apple-system"/>
                          <a:ea typeface="+mn-ea"/>
                          <a:cs typeface="+mn-cs"/>
                        </a:rPr>
                        <a:t>distress that did or is likely to result in a new mental health diagnosis, or a significant deterioration in an existing mental health condition, and recovery is not expected within six months</a:t>
                      </a:r>
                    </a:p>
                    <a:p>
                      <a:pPr>
                        <a:lnSpc>
                          <a:spcPct val="107000"/>
                        </a:lnSpc>
                        <a:spcAft>
                          <a:spcPts val="0"/>
                        </a:spcAft>
                      </a:pPr>
                      <a:r>
                        <a:rPr lang="en-GB" sz="1400" dirty="0">
                          <a:effectLst/>
                          <a:latin typeface="-apple-system"/>
                        </a:rPr>
                        <a:t>	</a:t>
                      </a:r>
                      <a:endParaRPr lang="en-GB" sz="1400" dirty="0">
                        <a:effectLst/>
                        <a:latin typeface="-apple-system"/>
                        <a:ea typeface="Calibri" panose="020F0502020204030204" pitchFamily="34" charset="0"/>
                        <a:cs typeface="Times New Roman" panose="02020603050405020304" pitchFamily="18" charset="0"/>
                      </a:endParaRPr>
                    </a:p>
                  </a:txBody>
                  <a:tcPr marL="22821" marR="2282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745873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GB" sz="2200"/>
              <a:t>Examples of Significant Events that </a:t>
            </a:r>
            <a:r>
              <a:rPr lang="en-GB" sz="2200" u="sng"/>
              <a:t>could</a:t>
            </a:r>
            <a:r>
              <a:rPr lang="en-GB" sz="2200"/>
              <a:t> trigger a Significant Event Analysis: This list is not exhaustive - some may warrant further investigation whilst some may not </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defRPr/>
            </a:pPr>
            <a:fld id="{5228CC19-19EE-4C93-AAE6-4BC8BC17A1C6}" type="slidenum">
              <a:rPr lang="en-GB" smtClean="0"/>
              <a:pPr>
                <a:spcAft>
                  <a:spcPts val="600"/>
                </a:spcAft>
                <a:defRPr/>
              </a:pPr>
              <a:t>19</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3815331"/>
              </p:ext>
            </p:extLst>
          </p:nvPr>
        </p:nvGraphicFramePr>
        <p:xfrm>
          <a:off x="4703975" y="386500"/>
          <a:ext cx="7192652" cy="6298469"/>
        </p:xfrm>
        <a:graphic>
          <a:graphicData uri="http://schemas.openxmlformats.org/drawingml/2006/table">
            <a:tbl>
              <a:tblPr firstRow="1" firstCol="1" bandRow="1">
                <a:tableStyleId>{5C22544A-7EE6-4342-B048-85BDC9FD1C3A}</a:tableStyleId>
              </a:tblPr>
              <a:tblGrid>
                <a:gridCol w="1976306">
                  <a:extLst>
                    <a:ext uri="{9D8B030D-6E8A-4147-A177-3AD203B41FA5}">
                      <a16:colId xmlns:a16="http://schemas.microsoft.com/office/drawing/2014/main" val="20000"/>
                    </a:ext>
                  </a:extLst>
                </a:gridCol>
                <a:gridCol w="3000596">
                  <a:extLst>
                    <a:ext uri="{9D8B030D-6E8A-4147-A177-3AD203B41FA5}">
                      <a16:colId xmlns:a16="http://schemas.microsoft.com/office/drawing/2014/main" val="20001"/>
                    </a:ext>
                  </a:extLst>
                </a:gridCol>
                <a:gridCol w="2215750">
                  <a:extLst>
                    <a:ext uri="{9D8B030D-6E8A-4147-A177-3AD203B41FA5}">
                      <a16:colId xmlns:a16="http://schemas.microsoft.com/office/drawing/2014/main" val="20002"/>
                    </a:ext>
                  </a:extLst>
                </a:gridCol>
              </a:tblGrid>
              <a:tr h="430927">
                <a:tc>
                  <a:txBody>
                    <a:bodyPr/>
                    <a:lstStyle/>
                    <a:p>
                      <a:pPr>
                        <a:lnSpc>
                          <a:spcPct val="107000"/>
                        </a:lnSpc>
                        <a:spcAft>
                          <a:spcPts val="0"/>
                        </a:spcAft>
                      </a:pPr>
                      <a:r>
                        <a:rPr lang="en-GB" sz="1100" b="1">
                          <a:solidFill>
                            <a:schemeClr val="bg1"/>
                          </a:solidFill>
                          <a:effectLst/>
                          <a:latin typeface="-apple-system"/>
                        </a:rPr>
                        <a:t>Diagnoses</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tc>
                  <a:txBody>
                    <a:bodyPr/>
                    <a:lstStyle/>
                    <a:p>
                      <a:pPr>
                        <a:lnSpc>
                          <a:spcPct val="107000"/>
                        </a:lnSpc>
                        <a:spcAft>
                          <a:spcPts val="0"/>
                        </a:spcAft>
                      </a:pPr>
                      <a:r>
                        <a:rPr lang="en-GB" sz="1100" b="1">
                          <a:solidFill>
                            <a:schemeClr val="bg1"/>
                          </a:solidFill>
                          <a:effectLst/>
                          <a:latin typeface="-apple-system"/>
                        </a:rPr>
                        <a:t>Events</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tc>
                  <a:txBody>
                    <a:bodyPr/>
                    <a:lstStyle/>
                    <a:p>
                      <a:pPr>
                        <a:lnSpc>
                          <a:spcPct val="107000"/>
                        </a:lnSpc>
                        <a:spcAft>
                          <a:spcPts val="0"/>
                        </a:spcAft>
                      </a:pPr>
                      <a:r>
                        <a:rPr lang="en-GB" sz="1100" b="1">
                          <a:solidFill>
                            <a:schemeClr val="bg1"/>
                          </a:solidFill>
                          <a:effectLst/>
                          <a:latin typeface="-apple-system"/>
                        </a:rPr>
                        <a:t>Screening</a:t>
                      </a:r>
                    </a:p>
                    <a:p>
                      <a:pPr>
                        <a:lnSpc>
                          <a:spcPct val="107000"/>
                        </a:lnSpc>
                        <a:spcAft>
                          <a:spcPts val="0"/>
                        </a:spcAft>
                      </a:pPr>
                      <a:r>
                        <a:rPr lang="en-GB" sz="1100" b="1">
                          <a:solidFill>
                            <a:schemeClr val="bg1"/>
                          </a:solidFill>
                          <a:effectLst/>
                          <a:latin typeface="-apple-system"/>
                        </a:rPr>
                        <a:t> </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extLst>
                  <a:ext uri="{0D108BD9-81ED-4DB2-BD59-A6C34878D82A}">
                    <a16:rowId xmlns:a16="http://schemas.microsoft.com/office/drawing/2014/main" val="10000"/>
                  </a:ext>
                </a:extLst>
              </a:tr>
              <a:tr h="829999">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Delayed or missed diagnosis</a:t>
                      </a:r>
                    </a:p>
                    <a:p>
                      <a:pPr marL="180340">
                        <a:lnSpc>
                          <a:spcPct val="107000"/>
                        </a:lnSpc>
                        <a:spcAft>
                          <a:spcPts val="0"/>
                        </a:spcAft>
                      </a:pPr>
                      <a:r>
                        <a:rPr lang="en-GB" sz="1100" b="0">
                          <a:solidFill>
                            <a:srgbClr val="000000"/>
                          </a:solidFill>
                          <a:effectLst/>
                          <a:latin typeface="-apple-system"/>
                        </a:rPr>
                        <a:t> </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Unexpected deaths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Complications related to procedures undertaken on the premises (e.g. infection resulting from minor surgery, retained instrument etc.)</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Delay in performing screening or reporting results</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extLst>
                  <a:ext uri="{0D108BD9-81ED-4DB2-BD59-A6C34878D82A}">
                    <a16:rowId xmlns:a16="http://schemas.microsoft.com/office/drawing/2014/main" val="10001"/>
                  </a:ext>
                </a:extLst>
              </a:tr>
              <a:tr h="231391">
                <a:tc>
                  <a:txBody>
                    <a:bodyPr/>
                    <a:lstStyle/>
                    <a:p>
                      <a:pPr>
                        <a:lnSpc>
                          <a:spcPct val="107000"/>
                        </a:lnSpc>
                        <a:spcAft>
                          <a:spcPts val="0"/>
                        </a:spcAft>
                      </a:pPr>
                      <a:r>
                        <a:rPr lang="en-GB" sz="1100" b="1">
                          <a:solidFill>
                            <a:schemeClr val="bg1"/>
                          </a:solidFill>
                          <a:effectLst/>
                          <a:latin typeface="-apple-system"/>
                        </a:rPr>
                        <a:t>Prescribing / Dispensing errors</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tc>
                  <a:txBody>
                    <a:bodyPr/>
                    <a:lstStyle/>
                    <a:p>
                      <a:pPr>
                        <a:lnSpc>
                          <a:spcPct val="107000"/>
                        </a:lnSpc>
                        <a:spcAft>
                          <a:spcPts val="0"/>
                        </a:spcAft>
                      </a:pPr>
                      <a:r>
                        <a:rPr lang="en-GB" sz="1100" b="1">
                          <a:solidFill>
                            <a:schemeClr val="bg1"/>
                          </a:solidFill>
                          <a:effectLst/>
                          <a:latin typeface="-apple-system"/>
                        </a:rPr>
                        <a:t>Communication</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tc>
                  <a:txBody>
                    <a:bodyPr/>
                    <a:lstStyle/>
                    <a:p>
                      <a:pPr>
                        <a:lnSpc>
                          <a:spcPct val="107000"/>
                        </a:lnSpc>
                        <a:spcAft>
                          <a:spcPts val="0"/>
                        </a:spcAft>
                      </a:pPr>
                      <a:r>
                        <a:rPr lang="en-GB" sz="1100" b="1">
                          <a:solidFill>
                            <a:schemeClr val="bg1"/>
                          </a:solidFill>
                          <a:effectLst/>
                          <a:latin typeface="-apple-system"/>
                        </a:rPr>
                        <a:t>Investigations &amp; results</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extLst>
                  <a:ext uri="{0D108BD9-81ED-4DB2-BD59-A6C34878D82A}">
                    <a16:rowId xmlns:a16="http://schemas.microsoft.com/office/drawing/2014/main" val="10002"/>
                  </a:ext>
                </a:extLst>
              </a:tr>
              <a:tr h="1339156">
                <a:tc>
                  <a:txBody>
                    <a:bodyPr/>
                    <a:lstStyle/>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Medication errors</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Wrong drug prescribed </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Wrong drug dose </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Drug interaction </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Inadequate drug monitoring</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Wrong drug / dose dispensed</a:t>
                      </a:r>
                      <a:endParaRPr lang="en-GB" sz="1100" b="0" dirty="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Communication failures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Appointment letter sent to wrong address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Wrong information given over telephone</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Important message not acted on</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Misinterpretation of a handwritten prescription</a:t>
                      </a: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Urgent referral not done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Result </a:t>
                      </a:r>
                      <a:r>
                        <a:rPr lang="en-GB" sz="1100" b="0" err="1">
                          <a:solidFill>
                            <a:srgbClr val="000000"/>
                          </a:solidFill>
                          <a:effectLst/>
                          <a:latin typeface="-apple-system"/>
                        </a:rPr>
                        <a:t>mis</a:t>
                      </a:r>
                      <a:r>
                        <a:rPr lang="en-GB" sz="1100" b="0">
                          <a:solidFill>
                            <a:srgbClr val="000000"/>
                          </a:solidFill>
                          <a:effectLst/>
                          <a:latin typeface="-apple-system"/>
                        </a:rPr>
                        <a:t>-filed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Result not acted on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Investigation request not sent</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extLst>
                  <a:ext uri="{0D108BD9-81ED-4DB2-BD59-A6C34878D82A}">
                    <a16:rowId xmlns:a16="http://schemas.microsoft.com/office/drawing/2014/main" val="10003"/>
                  </a:ext>
                </a:extLst>
              </a:tr>
              <a:tr h="231391">
                <a:tc>
                  <a:txBody>
                    <a:bodyPr/>
                    <a:lstStyle/>
                    <a:p>
                      <a:pPr>
                        <a:lnSpc>
                          <a:spcPct val="107000"/>
                        </a:lnSpc>
                        <a:spcAft>
                          <a:spcPts val="0"/>
                        </a:spcAft>
                      </a:pPr>
                      <a:r>
                        <a:rPr lang="en-GB" sz="1100" b="1">
                          <a:solidFill>
                            <a:schemeClr val="bg1"/>
                          </a:solidFill>
                          <a:effectLst/>
                          <a:latin typeface="-apple-system"/>
                        </a:rPr>
                        <a:t>Appointments &amp; Surgeries</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tc>
                  <a:txBody>
                    <a:bodyPr/>
                    <a:lstStyle/>
                    <a:p>
                      <a:pPr>
                        <a:lnSpc>
                          <a:spcPct val="107000"/>
                        </a:lnSpc>
                        <a:spcAft>
                          <a:spcPts val="0"/>
                        </a:spcAft>
                      </a:pPr>
                      <a:r>
                        <a:rPr lang="en-GB" sz="1100" b="1">
                          <a:solidFill>
                            <a:schemeClr val="bg1"/>
                          </a:solidFill>
                          <a:effectLst/>
                          <a:latin typeface="-apple-system"/>
                        </a:rPr>
                        <a:t>Acute cases, emergencies and harm</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tc>
                  <a:txBody>
                    <a:bodyPr/>
                    <a:lstStyle/>
                    <a:p>
                      <a:pPr>
                        <a:lnSpc>
                          <a:spcPct val="107000"/>
                        </a:lnSpc>
                        <a:spcAft>
                          <a:spcPts val="0"/>
                        </a:spcAft>
                      </a:pPr>
                      <a:r>
                        <a:rPr lang="en-GB" sz="1100" b="1">
                          <a:solidFill>
                            <a:schemeClr val="bg1"/>
                          </a:solidFill>
                          <a:effectLst/>
                          <a:latin typeface="-apple-system"/>
                        </a:rPr>
                        <a:t>Patient and family</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extLst>
                  <a:ext uri="{0D108BD9-81ED-4DB2-BD59-A6C34878D82A}">
                    <a16:rowId xmlns:a16="http://schemas.microsoft.com/office/drawing/2014/main" val="10004"/>
                  </a:ext>
                </a:extLst>
              </a:tr>
              <a:tr h="1428603">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Unannounced extra</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Emergency line engaged / rang out</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Registrar on alone</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Limited GP cover</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Disruption of services</a:t>
                      </a:r>
                    </a:p>
                    <a:p>
                      <a:pPr>
                        <a:lnSpc>
                          <a:spcPct val="107000"/>
                        </a:lnSpc>
                        <a:spcAft>
                          <a:spcPts val="0"/>
                        </a:spcAft>
                      </a:pPr>
                      <a:r>
                        <a:rPr lang="en-GB" sz="1100" b="0">
                          <a:solidFill>
                            <a:srgbClr val="000000"/>
                          </a:solidFill>
                          <a:effectLst/>
                          <a:latin typeface="-apple-system"/>
                        </a:rPr>
                        <a:t> </a:t>
                      </a: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Acute asthma</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Suspected meningitis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Non-accidental injury</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Sudden unexpected death</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Accidents on premises (inc. sharps/splash injury, patient falls etc.)</a:t>
                      </a: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Patient expelled from practice</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Termination request</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Domestic abuse issues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Angry or upset</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Violence /aggression towards staff or patients</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extLst>
                  <a:ext uri="{0D108BD9-81ED-4DB2-BD59-A6C34878D82A}">
                    <a16:rowId xmlns:a16="http://schemas.microsoft.com/office/drawing/2014/main" val="10005"/>
                  </a:ext>
                </a:extLst>
              </a:tr>
              <a:tr h="231391">
                <a:tc>
                  <a:txBody>
                    <a:bodyPr/>
                    <a:lstStyle/>
                    <a:p>
                      <a:pPr>
                        <a:lnSpc>
                          <a:spcPct val="107000"/>
                        </a:lnSpc>
                        <a:spcAft>
                          <a:spcPts val="0"/>
                        </a:spcAft>
                      </a:pPr>
                      <a:r>
                        <a:rPr lang="en-GB" sz="1100" b="1">
                          <a:solidFill>
                            <a:schemeClr val="bg1"/>
                          </a:solidFill>
                          <a:effectLst/>
                          <a:latin typeface="-apple-system"/>
                        </a:rPr>
                        <a:t>General Administration</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tc>
                <a:tc>
                  <a:txBody>
                    <a:bodyPr/>
                    <a:lstStyle/>
                    <a:p>
                      <a:pPr>
                        <a:lnSpc>
                          <a:spcPct val="107000"/>
                        </a:lnSpc>
                        <a:spcAft>
                          <a:spcPts val="0"/>
                        </a:spcAft>
                      </a:pPr>
                      <a:r>
                        <a:rPr lang="en-GB" sz="1100" b="1">
                          <a:solidFill>
                            <a:schemeClr val="bg1"/>
                          </a:solidFill>
                          <a:effectLst/>
                          <a:latin typeface="-apple-system"/>
                        </a:rPr>
                        <a:t>Disease diagnosis and management</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tc>
                  <a:txBody>
                    <a:bodyPr/>
                    <a:lstStyle/>
                    <a:p>
                      <a:pPr>
                        <a:lnSpc>
                          <a:spcPct val="107000"/>
                        </a:lnSpc>
                        <a:spcAft>
                          <a:spcPts val="0"/>
                        </a:spcAft>
                      </a:pPr>
                      <a:r>
                        <a:rPr lang="en-GB" sz="1100" b="1">
                          <a:solidFill>
                            <a:schemeClr val="bg1"/>
                          </a:solidFill>
                          <a:effectLst/>
                          <a:latin typeface="-apple-system"/>
                        </a:rPr>
                        <a:t>Home visits and external care</a:t>
                      </a:r>
                      <a:endParaRPr lang="en-GB" sz="1100" b="1">
                        <a:solidFill>
                          <a:schemeClr val="bg1"/>
                        </a:solidFill>
                        <a:effectLst/>
                        <a:latin typeface="-apple-system"/>
                        <a:ea typeface="Calibri" panose="020F0502020204030204" pitchFamily="34" charset="0"/>
                        <a:cs typeface="Times New Roman" panose="02020603050405020304" pitchFamily="18" charset="0"/>
                      </a:endParaRPr>
                    </a:p>
                  </a:txBody>
                  <a:tcPr marL="31046" marR="31046" marT="0" marB="0">
                    <a:solidFill>
                      <a:schemeClr val="accent1"/>
                    </a:solidFill>
                  </a:tcPr>
                </a:tc>
                <a:extLst>
                  <a:ext uri="{0D108BD9-81ED-4DB2-BD59-A6C34878D82A}">
                    <a16:rowId xmlns:a16="http://schemas.microsoft.com/office/drawing/2014/main" val="10006"/>
                  </a:ext>
                </a:extLst>
              </a:tr>
              <a:tr h="1428603">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Equipment failure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Computer data loss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Target payment failure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Complaint about premises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Damage to premises</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Loss of Personal Identifiable Data</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Poor control of International Normalised Ratio (INR)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Failure to follow-up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Delayed diagnosis </a:t>
                      </a:r>
                    </a:p>
                    <a:p>
                      <a:pPr marL="342900" lvl="0" indent="-342900">
                        <a:lnSpc>
                          <a:spcPct val="107000"/>
                        </a:lnSpc>
                        <a:spcAft>
                          <a:spcPts val="0"/>
                        </a:spcAft>
                        <a:buFont typeface="Symbol" panose="05050102010706020507" pitchFamily="18" charset="2"/>
                        <a:buChar char=""/>
                      </a:pPr>
                      <a:r>
                        <a:rPr lang="en-GB" sz="1100" b="0">
                          <a:solidFill>
                            <a:srgbClr val="000000"/>
                          </a:solidFill>
                          <a:effectLst/>
                          <a:latin typeface="-apple-system"/>
                        </a:rPr>
                        <a:t>Wrong treatment given</a:t>
                      </a:r>
                      <a:endParaRPr lang="en-GB" sz="1100" b="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tc>
                  <a:txBody>
                    <a:bodyPr/>
                    <a:lstStyle/>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Visit request not done</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Mix-up over request urgency </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Wrong address of patient</a:t>
                      </a:r>
                    </a:p>
                    <a:p>
                      <a:pPr marL="342900" lvl="0" indent="-342900">
                        <a:lnSpc>
                          <a:spcPct val="107000"/>
                        </a:lnSpc>
                        <a:spcAft>
                          <a:spcPts val="0"/>
                        </a:spcAft>
                        <a:buFont typeface="Symbol" panose="05050102010706020507" pitchFamily="18" charset="2"/>
                        <a:buChar char=""/>
                      </a:pPr>
                      <a:r>
                        <a:rPr lang="en-GB" sz="1100" b="0" dirty="0">
                          <a:solidFill>
                            <a:srgbClr val="000000"/>
                          </a:solidFill>
                          <a:effectLst/>
                          <a:latin typeface="-apple-system"/>
                        </a:rPr>
                        <a:t>Out-of-hours issue</a:t>
                      </a:r>
                      <a:endParaRPr lang="en-GB" sz="1100" b="0" dirty="0">
                        <a:solidFill>
                          <a:srgbClr val="000000"/>
                        </a:solidFill>
                        <a:effectLst/>
                        <a:latin typeface="-apple-system"/>
                        <a:ea typeface="Calibri" panose="020F0502020204030204" pitchFamily="34" charset="0"/>
                        <a:cs typeface="Times New Roman" panose="02020603050405020304" pitchFamily="18" charset="0"/>
                      </a:endParaRPr>
                    </a:p>
                  </a:txBody>
                  <a:tcPr marL="31046" marR="31046" marT="0" marB="0">
                    <a:solidFill>
                      <a:srgbClr val="D0D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5102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FA6A-C471-4A3A-8AE5-BCF8B4DE099E}"/>
              </a:ext>
            </a:extLst>
          </p:cNvPr>
          <p:cNvSpPr>
            <a:spLocks noGrp="1"/>
          </p:cNvSpPr>
          <p:nvPr>
            <p:ph type="title"/>
          </p:nvPr>
        </p:nvSpPr>
        <p:spPr/>
        <p:txBody>
          <a:bodyPr/>
          <a:lstStyle/>
          <a:p>
            <a:r>
              <a:rPr lang="en-GB" dirty="0"/>
              <a:t>Set up or Sign In</a:t>
            </a:r>
          </a:p>
        </p:txBody>
      </p:sp>
      <p:sp>
        <p:nvSpPr>
          <p:cNvPr id="3" name="Content Placeholder 2">
            <a:extLst>
              <a:ext uri="{FF2B5EF4-FFF2-40B4-BE49-F238E27FC236}">
                <a16:creationId xmlns:a16="http://schemas.microsoft.com/office/drawing/2014/main" id="{1C21A215-B636-4343-AA36-078849095E81}"/>
              </a:ext>
            </a:extLst>
          </p:cNvPr>
          <p:cNvSpPr>
            <a:spLocks noGrp="1"/>
          </p:cNvSpPr>
          <p:nvPr>
            <p:ph idx="1"/>
          </p:nvPr>
        </p:nvSpPr>
        <p:spPr>
          <a:xfrm>
            <a:off x="5118447" y="803186"/>
            <a:ext cx="6281873" cy="1361790"/>
          </a:xfrm>
        </p:spPr>
        <p:txBody>
          <a:bodyPr>
            <a:normAutofit lnSpcReduction="10000"/>
          </a:bodyPr>
          <a:lstStyle/>
          <a:p>
            <a:r>
              <a:rPr lang="en-GB" sz="3600" b="1" dirty="0">
                <a:latin typeface="-apple-system"/>
                <a:hlinkClick r:id="rId2"/>
              </a:rPr>
              <a:t>https://record.learn-from-patient-safety-events.nhs.uk/</a:t>
            </a:r>
            <a:endParaRPr lang="en-GB" sz="3600" b="1" dirty="0">
              <a:latin typeface="-apple-system"/>
            </a:endParaRPr>
          </a:p>
          <a:p>
            <a:endParaRPr lang="en-GB" b="1" dirty="0">
              <a:latin typeface="-apple-system"/>
            </a:endParaRPr>
          </a:p>
        </p:txBody>
      </p:sp>
      <p:pic>
        <p:nvPicPr>
          <p:cNvPr id="5" name="Picture 4">
            <a:extLst>
              <a:ext uri="{FF2B5EF4-FFF2-40B4-BE49-F238E27FC236}">
                <a16:creationId xmlns:a16="http://schemas.microsoft.com/office/drawing/2014/main" id="{0F74AAD2-0512-412D-B193-295B656FEDA3}"/>
              </a:ext>
            </a:extLst>
          </p:cNvPr>
          <p:cNvPicPr>
            <a:picLocks noChangeAspect="1"/>
          </p:cNvPicPr>
          <p:nvPr/>
        </p:nvPicPr>
        <p:blipFill rotWithShape="1">
          <a:blip r:embed="rId3"/>
          <a:srcRect l="35988" t="25210" r="44632" b="17663"/>
          <a:stretch/>
        </p:blipFill>
        <p:spPr>
          <a:xfrm>
            <a:off x="5269347" y="2164976"/>
            <a:ext cx="5980072" cy="4313518"/>
          </a:xfrm>
          <a:prstGeom prst="rect">
            <a:avLst/>
          </a:prstGeom>
        </p:spPr>
      </p:pic>
      <p:pic>
        <p:nvPicPr>
          <p:cNvPr id="6" name="Picture 5">
            <a:extLst>
              <a:ext uri="{FF2B5EF4-FFF2-40B4-BE49-F238E27FC236}">
                <a16:creationId xmlns:a16="http://schemas.microsoft.com/office/drawing/2014/main" id="{A90B8138-BB43-4C18-A200-BEE6C2EEAA36}"/>
              </a:ext>
            </a:extLst>
          </p:cNvPr>
          <p:cNvPicPr>
            <a:picLocks noChangeAspect="1"/>
          </p:cNvPicPr>
          <p:nvPr/>
        </p:nvPicPr>
        <p:blipFill>
          <a:blip r:embed="rId4"/>
          <a:stretch>
            <a:fillRect/>
          </a:stretch>
        </p:blipFill>
        <p:spPr>
          <a:xfrm rot="7457684">
            <a:off x="3167153" y="4214935"/>
            <a:ext cx="1872000" cy="1872000"/>
          </a:xfrm>
          <a:prstGeom prst="rect">
            <a:avLst/>
          </a:prstGeom>
        </p:spPr>
      </p:pic>
    </p:spTree>
    <p:extLst>
      <p:ext uri="{BB962C8B-B14F-4D97-AF65-F5344CB8AC3E}">
        <p14:creationId xmlns:p14="http://schemas.microsoft.com/office/powerpoint/2010/main" val="177204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37351F-46B2-43E9-8CA7-CFF794CECF9F}"/>
              </a:ext>
            </a:extLst>
          </p:cNvPr>
          <p:cNvSpPr>
            <a:spLocks noGrp="1"/>
          </p:cNvSpPr>
          <p:nvPr>
            <p:ph type="title"/>
          </p:nvPr>
        </p:nvSpPr>
        <p:spPr>
          <a:xfrm>
            <a:off x="807720" y="2349925"/>
            <a:ext cx="2441894" cy="2456442"/>
          </a:xfrm>
        </p:spPr>
        <p:txBody>
          <a:bodyPr>
            <a:normAutofit/>
          </a:bodyPr>
          <a:lstStyle/>
          <a:p>
            <a:pPr algn="l"/>
            <a:r>
              <a:rPr lang="en-GB" sz="3200" dirty="0"/>
              <a:t>Case Study 1</a:t>
            </a:r>
          </a:p>
        </p:txBody>
      </p:sp>
      <p:sp>
        <p:nvSpPr>
          <p:cNvPr id="3" name="Content Placeholder 2">
            <a:extLst>
              <a:ext uri="{FF2B5EF4-FFF2-40B4-BE49-F238E27FC236}">
                <a16:creationId xmlns:a16="http://schemas.microsoft.com/office/drawing/2014/main" id="{DB22987C-7B46-414A-9C3C-DBFB169C0021}"/>
              </a:ext>
            </a:extLst>
          </p:cNvPr>
          <p:cNvSpPr>
            <a:spLocks noGrp="1"/>
          </p:cNvSpPr>
          <p:nvPr>
            <p:ph idx="1"/>
          </p:nvPr>
        </p:nvSpPr>
        <p:spPr>
          <a:xfrm>
            <a:off x="4785889" y="1468591"/>
            <a:ext cx="6554001" cy="4635503"/>
          </a:xfrm>
        </p:spPr>
        <p:txBody>
          <a:bodyPr>
            <a:noAutofit/>
          </a:bodyPr>
          <a:lstStyle/>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happened?: </a:t>
            </a:r>
            <a:r>
              <a:rPr lang="en-GB" sz="1600" dirty="0">
                <a:latin typeface="-apple-system"/>
              </a:rPr>
              <a:t>Patient with INR of 11.9 needed Vitamin K reversal. Practice did not stock Vit K as it is rarely used and expires before use. The GP, therefore, sent a prescription to the patients pharmacy for them to collect and self administer</a:t>
            </a:r>
          </a:p>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was the outcome for the patient? </a:t>
            </a:r>
            <a:r>
              <a:rPr lang="en-GB" sz="1600" dirty="0">
                <a:effectLst/>
                <a:latin typeface="-apple-system"/>
                <a:ea typeface="Calibri" panose="020F0502020204030204" pitchFamily="34" charset="0"/>
              </a:rPr>
              <a:t>Patient was prescribed Vit K from his usual pharmacy but instead of getting it that day it was not received until the day after</a:t>
            </a:r>
          </a:p>
          <a:p>
            <a:pPr marL="457200" fontAlgn="base">
              <a:lnSpc>
                <a:spcPct val="110000"/>
              </a:lnSpc>
              <a:spcBef>
                <a:spcPts val="315"/>
              </a:spcBef>
              <a:spcAft>
                <a:spcPts val="1260"/>
              </a:spcAft>
            </a:pPr>
            <a:r>
              <a:rPr lang="en-GB" sz="1600" b="1" dirty="0">
                <a:latin typeface="-apple-system"/>
                <a:ea typeface="Calibri" panose="020F0502020204030204" pitchFamily="34" charset="0"/>
              </a:rPr>
              <a:t>What was the impact?: </a:t>
            </a:r>
            <a:r>
              <a:rPr lang="en-GB" sz="1600" dirty="0">
                <a:effectLst/>
                <a:latin typeface="-apple-system"/>
                <a:ea typeface="Calibri" panose="020F0502020204030204" pitchFamily="34" charset="0"/>
              </a:rPr>
              <a:t>There was low physical impact and no psychological harm – however, there was the potential for a serious adverse outcome from bleeding</a:t>
            </a:r>
          </a:p>
          <a:p>
            <a:pPr marL="457200" fontAlgn="base">
              <a:lnSpc>
                <a:spcPct val="110000"/>
              </a:lnSpc>
              <a:spcBef>
                <a:spcPts val="315"/>
              </a:spcBef>
              <a:spcAft>
                <a:spcPts val="1260"/>
              </a:spcAft>
            </a:pPr>
            <a:r>
              <a:rPr lang="en-GB" sz="1600" b="1" dirty="0">
                <a:latin typeface="-apple-system"/>
                <a:ea typeface="Calibri" panose="020F0502020204030204" pitchFamily="34" charset="0"/>
              </a:rPr>
              <a:t>What was done to </a:t>
            </a:r>
            <a:r>
              <a:rPr lang="en-GB" sz="1600" b="1" dirty="0">
                <a:effectLst/>
                <a:latin typeface="-apple-system"/>
                <a:ea typeface="Calibri" panose="020F0502020204030204" pitchFamily="34" charset="0"/>
              </a:rPr>
              <a:t>reduce the risk or impact of this happening again? </a:t>
            </a:r>
            <a:r>
              <a:rPr lang="en-GB" sz="1600" dirty="0">
                <a:effectLst/>
                <a:latin typeface="-apple-system"/>
                <a:ea typeface="Calibri" panose="020F0502020204030204" pitchFamily="34" charset="0"/>
              </a:rPr>
              <a:t>Since this event was highlighted the practice has ensured there is a stock of Vitamin K in the surgery so that in the event of this reoccurring, they are able to react in a timely manner and avoid potential harm to patients. </a:t>
            </a:r>
            <a:endParaRPr lang="en-GB" sz="1000" dirty="0"/>
          </a:p>
        </p:txBody>
      </p:sp>
    </p:spTree>
    <p:extLst>
      <p:ext uri="{BB962C8B-B14F-4D97-AF65-F5344CB8AC3E}">
        <p14:creationId xmlns:p14="http://schemas.microsoft.com/office/powerpoint/2010/main" val="18725035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37351F-46B2-43E9-8CA7-CFF794CECF9F}"/>
              </a:ext>
            </a:extLst>
          </p:cNvPr>
          <p:cNvSpPr>
            <a:spLocks noGrp="1"/>
          </p:cNvSpPr>
          <p:nvPr>
            <p:ph type="title"/>
          </p:nvPr>
        </p:nvSpPr>
        <p:spPr>
          <a:xfrm>
            <a:off x="807720" y="2349925"/>
            <a:ext cx="2441894" cy="2456442"/>
          </a:xfrm>
        </p:spPr>
        <p:txBody>
          <a:bodyPr>
            <a:normAutofit/>
          </a:bodyPr>
          <a:lstStyle/>
          <a:p>
            <a:pPr algn="l"/>
            <a:r>
              <a:rPr lang="en-GB" sz="3200" dirty="0"/>
              <a:t>Case Study 2</a:t>
            </a:r>
          </a:p>
        </p:txBody>
      </p:sp>
      <p:sp>
        <p:nvSpPr>
          <p:cNvPr id="3" name="Content Placeholder 2">
            <a:extLst>
              <a:ext uri="{FF2B5EF4-FFF2-40B4-BE49-F238E27FC236}">
                <a16:creationId xmlns:a16="http://schemas.microsoft.com/office/drawing/2014/main" id="{DB22987C-7B46-414A-9C3C-DBFB169C0021}"/>
              </a:ext>
            </a:extLst>
          </p:cNvPr>
          <p:cNvSpPr>
            <a:spLocks noGrp="1"/>
          </p:cNvSpPr>
          <p:nvPr>
            <p:ph idx="1"/>
          </p:nvPr>
        </p:nvSpPr>
        <p:spPr>
          <a:xfrm>
            <a:off x="4656406" y="1751581"/>
            <a:ext cx="7061982" cy="4635503"/>
          </a:xfrm>
        </p:spPr>
        <p:txBody>
          <a:bodyPr>
            <a:noAutofit/>
          </a:bodyPr>
          <a:lstStyle/>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happened?: </a:t>
            </a:r>
            <a:r>
              <a:rPr lang="en-GB" sz="1600" dirty="0">
                <a:latin typeface="-apple-system"/>
              </a:rPr>
              <a:t>A patient developed septic arthritis of the shoulder following a joint injection within General Practice</a:t>
            </a:r>
          </a:p>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was the outcome for the patient? </a:t>
            </a:r>
            <a:r>
              <a:rPr lang="en-GB" sz="1600" dirty="0">
                <a:effectLst/>
                <a:latin typeface="-apple-system"/>
                <a:ea typeface="Calibri" panose="020F0502020204030204" pitchFamily="34" charset="0"/>
              </a:rPr>
              <a:t>The patient required admission to hospital and long term intravenous antibiotics</a:t>
            </a:r>
          </a:p>
          <a:p>
            <a:pPr marL="457200" fontAlgn="base">
              <a:lnSpc>
                <a:spcPct val="110000"/>
              </a:lnSpc>
              <a:spcBef>
                <a:spcPts val="315"/>
              </a:spcBef>
              <a:spcAft>
                <a:spcPts val="1260"/>
              </a:spcAft>
            </a:pPr>
            <a:r>
              <a:rPr lang="en-GB" sz="1600" b="1" dirty="0">
                <a:latin typeface="-apple-system"/>
                <a:ea typeface="Calibri" panose="020F0502020204030204" pitchFamily="34" charset="0"/>
              </a:rPr>
              <a:t>What was the </a:t>
            </a:r>
            <a:r>
              <a:rPr lang="en-GB" sz="1600" b="1">
                <a:latin typeface="-apple-system"/>
                <a:ea typeface="Calibri" panose="020F0502020204030204" pitchFamily="34" charset="0"/>
              </a:rPr>
              <a:t>impact? </a:t>
            </a:r>
            <a:r>
              <a:rPr lang="en-GB" sz="1600" dirty="0">
                <a:effectLst/>
                <a:latin typeface="-apple-system"/>
                <a:ea typeface="Calibri" panose="020F0502020204030204" pitchFamily="34" charset="0"/>
              </a:rPr>
              <a:t>The patient suffered moderate physical and psychological harm</a:t>
            </a:r>
          </a:p>
          <a:p>
            <a:pPr marL="457200" lvl="0" fontAlgn="base">
              <a:lnSpc>
                <a:spcPct val="110000"/>
              </a:lnSpc>
              <a:spcBef>
                <a:spcPts val="315"/>
              </a:spcBef>
              <a:spcAft>
                <a:spcPts val="1260"/>
              </a:spcAft>
            </a:pPr>
            <a:r>
              <a:rPr lang="en-GB" sz="1600" b="1" dirty="0">
                <a:latin typeface="-apple-system"/>
              </a:rPr>
              <a:t>What was done to reduce the risk or impact of this happening again? </a:t>
            </a:r>
            <a:r>
              <a:rPr lang="en-GB" sz="1600" dirty="0">
                <a:latin typeface="-apple-system"/>
              </a:rPr>
              <a:t>The practice supported an IPC review which led to a change in procedures</a:t>
            </a:r>
          </a:p>
          <a:p>
            <a:pPr marL="457200" lvl="0" fontAlgn="base">
              <a:lnSpc>
                <a:spcPct val="110000"/>
              </a:lnSpc>
              <a:spcBef>
                <a:spcPts val="315"/>
              </a:spcBef>
              <a:spcAft>
                <a:spcPts val="1260"/>
              </a:spcAft>
            </a:pPr>
            <a:r>
              <a:rPr lang="en-GB" sz="1600" dirty="0">
                <a:latin typeface="-apple-system"/>
              </a:rPr>
              <a:t>All joint injections are now carried out using a minimum of non-touch aseptic technique either in a procedure room or a suitably modified consulting room (hard flooring, access to a layup trolley and hand wash sink</a:t>
            </a:r>
          </a:p>
          <a:p>
            <a:pPr marL="457200" lvl="0" fontAlgn="base">
              <a:lnSpc>
                <a:spcPct val="110000"/>
              </a:lnSpc>
              <a:spcBef>
                <a:spcPts val="315"/>
              </a:spcBef>
              <a:spcAft>
                <a:spcPts val="1260"/>
              </a:spcAft>
            </a:pPr>
            <a:r>
              <a:rPr lang="en-GB" sz="1600" dirty="0">
                <a:latin typeface="-apple-system"/>
              </a:rPr>
              <a:t>Standard Operating Procedure to reduce unwarranted</a:t>
            </a:r>
          </a:p>
          <a:p>
            <a:pPr marL="457200" lvl="0" fontAlgn="base">
              <a:lnSpc>
                <a:spcPct val="110000"/>
              </a:lnSpc>
              <a:spcBef>
                <a:spcPts val="315"/>
              </a:spcBef>
              <a:spcAft>
                <a:spcPts val="1260"/>
              </a:spcAft>
            </a:pPr>
            <a:r>
              <a:rPr lang="en-GB" sz="1600" dirty="0">
                <a:latin typeface="-apple-system"/>
              </a:rPr>
              <a:t>New recording template which included indication, consent and technique (e.g. hand hygiene, non-touch aseptic technique, skin prep and vial cleaning) </a:t>
            </a:r>
          </a:p>
          <a:p>
            <a:pPr marL="457200" lvl="0" fontAlgn="base">
              <a:lnSpc>
                <a:spcPct val="110000"/>
              </a:lnSpc>
              <a:spcBef>
                <a:spcPts val="315"/>
              </a:spcBef>
              <a:spcAft>
                <a:spcPts val="1260"/>
              </a:spcAft>
            </a:pPr>
            <a:r>
              <a:rPr lang="en-GB" altLang="en-US" sz="1600" dirty="0">
                <a:latin typeface="-apple-system"/>
              </a:rPr>
              <a:t>Agreement to undertake regular audit of outcomes related to joint                     injections to ensure that complications are recognised </a:t>
            </a:r>
          </a:p>
          <a:p>
            <a:pPr marL="457200" fontAlgn="base">
              <a:lnSpc>
                <a:spcPct val="110000"/>
              </a:lnSpc>
              <a:spcBef>
                <a:spcPts val="315"/>
              </a:spcBef>
              <a:spcAft>
                <a:spcPts val="1260"/>
              </a:spcAft>
            </a:pPr>
            <a:endParaRPr lang="en-GB" sz="1600" dirty="0">
              <a:latin typeface="-apple-system"/>
            </a:endParaRPr>
          </a:p>
          <a:p>
            <a:pPr marL="457200" fontAlgn="base">
              <a:lnSpc>
                <a:spcPct val="110000"/>
              </a:lnSpc>
              <a:spcBef>
                <a:spcPts val="315"/>
              </a:spcBef>
              <a:spcAft>
                <a:spcPts val="1260"/>
              </a:spcAft>
            </a:pPr>
            <a:endParaRPr lang="en-GB" sz="1000" dirty="0"/>
          </a:p>
        </p:txBody>
      </p:sp>
    </p:spTree>
    <p:extLst>
      <p:ext uri="{BB962C8B-B14F-4D97-AF65-F5344CB8AC3E}">
        <p14:creationId xmlns:p14="http://schemas.microsoft.com/office/powerpoint/2010/main" val="131881019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37351F-46B2-43E9-8CA7-CFF794CECF9F}"/>
              </a:ext>
            </a:extLst>
          </p:cNvPr>
          <p:cNvSpPr>
            <a:spLocks noGrp="1"/>
          </p:cNvSpPr>
          <p:nvPr>
            <p:ph type="title"/>
          </p:nvPr>
        </p:nvSpPr>
        <p:spPr>
          <a:xfrm>
            <a:off x="807720" y="2349925"/>
            <a:ext cx="2441894" cy="2456442"/>
          </a:xfrm>
        </p:spPr>
        <p:txBody>
          <a:bodyPr>
            <a:normAutofit/>
          </a:bodyPr>
          <a:lstStyle/>
          <a:p>
            <a:pPr algn="l"/>
            <a:r>
              <a:rPr lang="en-GB" sz="3200" dirty="0"/>
              <a:t>Case Study 3</a:t>
            </a:r>
          </a:p>
        </p:txBody>
      </p:sp>
      <p:sp>
        <p:nvSpPr>
          <p:cNvPr id="3" name="Content Placeholder 2">
            <a:extLst>
              <a:ext uri="{FF2B5EF4-FFF2-40B4-BE49-F238E27FC236}">
                <a16:creationId xmlns:a16="http://schemas.microsoft.com/office/drawing/2014/main" id="{DB22987C-7B46-414A-9C3C-DBFB169C0021}"/>
              </a:ext>
            </a:extLst>
          </p:cNvPr>
          <p:cNvSpPr>
            <a:spLocks noGrp="1"/>
          </p:cNvSpPr>
          <p:nvPr>
            <p:ph idx="1"/>
          </p:nvPr>
        </p:nvSpPr>
        <p:spPr>
          <a:xfrm>
            <a:off x="4360131" y="1606615"/>
            <a:ext cx="7061982" cy="4635503"/>
          </a:xfrm>
        </p:spPr>
        <p:txBody>
          <a:bodyPr>
            <a:noAutofit/>
          </a:bodyPr>
          <a:lstStyle/>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happened?: </a:t>
            </a:r>
            <a:r>
              <a:rPr lang="en-GB" sz="1600" b="1" dirty="0">
                <a:latin typeface="-apple-system"/>
                <a:ea typeface="Calibri" panose="020F0502020204030204" pitchFamily="34" charset="0"/>
              </a:rPr>
              <a:t>An i</a:t>
            </a:r>
            <a:r>
              <a:rPr lang="en-GB" sz="1600" dirty="0">
                <a:effectLst/>
                <a:latin typeface="-apple-system"/>
                <a:ea typeface="Calibri" panose="020F0502020204030204" pitchFamily="34" charset="0"/>
              </a:rPr>
              <a:t>ndividual with </a:t>
            </a:r>
            <a:r>
              <a:rPr lang="en-GB" sz="1600" dirty="0">
                <a:latin typeface="-apple-system"/>
                <a:ea typeface="Calibri" panose="020F0502020204030204" pitchFamily="34" charset="0"/>
              </a:rPr>
              <a:t>a learning disability, type II diabetes and essential hypertension was not taking his mediation resulting in elevated HbA1c and blood pressure. The GP and nursing staff undertook a number of consultations to gain the patient’s and referred them to the Learning Disability Team. Four joint appointments took place with the Learning Disability Nurse, Diabetes Nurse and GP, followed by home visits by the team psychiatrist and Community Diabetes nurse. </a:t>
            </a:r>
          </a:p>
          <a:p>
            <a:pPr marL="457200" fontAlgn="base">
              <a:lnSpc>
                <a:spcPct val="110000"/>
              </a:lnSpc>
              <a:spcBef>
                <a:spcPts val="315"/>
              </a:spcBef>
              <a:spcAft>
                <a:spcPts val="1260"/>
              </a:spcAft>
            </a:pPr>
            <a:r>
              <a:rPr lang="en-GB" sz="1600" b="1" dirty="0">
                <a:effectLst/>
                <a:latin typeface="-apple-system"/>
                <a:ea typeface="Calibri" panose="020F0502020204030204" pitchFamily="34" charset="0"/>
              </a:rPr>
              <a:t>What was the outcome for the patient? </a:t>
            </a:r>
            <a:r>
              <a:rPr lang="en-GB" sz="1600" dirty="0">
                <a:latin typeface="-apple-system"/>
                <a:ea typeface="Calibri" panose="020F0502020204030204" pitchFamily="34" charset="0"/>
              </a:rPr>
              <a:t>Acceptable treatment (including addressing underlying depression) was agreed with the patient and a Libre 2 glucose senor was provided. The patient engaged and attended the surgery every 2 weeks to see the Diabetes Nurse to change and check the Libra 2. The patient improved his diet, lost weight and his diabetes control improved significantly.</a:t>
            </a:r>
            <a:endParaRPr lang="en-GB" sz="1600" dirty="0">
              <a:effectLst/>
              <a:latin typeface="-apple-system"/>
              <a:ea typeface="Calibri" panose="020F0502020204030204" pitchFamily="34" charset="0"/>
            </a:endParaRPr>
          </a:p>
          <a:p>
            <a:pPr marL="457200" fontAlgn="base">
              <a:lnSpc>
                <a:spcPct val="110000"/>
              </a:lnSpc>
              <a:spcBef>
                <a:spcPts val="315"/>
              </a:spcBef>
              <a:spcAft>
                <a:spcPts val="1260"/>
              </a:spcAft>
            </a:pPr>
            <a:r>
              <a:rPr lang="en-GB" sz="1600" b="1" dirty="0">
                <a:latin typeface="-apple-system"/>
                <a:ea typeface="Calibri" panose="020F0502020204030204" pitchFamily="34" charset="0"/>
              </a:rPr>
              <a:t>What was the learning? </a:t>
            </a:r>
            <a:r>
              <a:rPr lang="en-GB" sz="1600" dirty="0">
                <a:latin typeface="-apple-system"/>
              </a:rPr>
              <a:t>The practice team took time to understand what the individual understood about his conditions and remove barriers to achieve the best outcome. The patient was happy to come to the surgery to meet the clinicians. Eventually they accepted home visits. After gaining trust the team provided a multidisciplinary approach to his care resulting in the improvement of medical conditions.</a:t>
            </a:r>
          </a:p>
          <a:p>
            <a:pPr marL="457200" fontAlgn="base">
              <a:lnSpc>
                <a:spcPct val="110000"/>
              </a:lnSpc>
              <a:spcBef>
                <a:spcPts val="315"/>
              </a:spcBef>
              <a:spcAft>
                <a:spcPts val="1260"/>
              </a:spcAft>
            </a:pPr>
            <a:endParaRPr lang="en-GB" sz="1000" dirty="0"/>
          </a:p>
        </p:txBody>
      </p:sp>
    </p:spTree>
    <p:extLst>
      <p:ext uri="{BB962C8B-B14F-4D97-AF65-F5344CB8AC3E}">
        <p14:creationId xmlns:p14="http://schemas.microsoft.com/office/powerpoint/2010/main" val="10019661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9DFD-7ADB-4C3C-86D3-2AF6313067D2}"/>
              </a:ext>
            </a:extLst>
          </p:cNvPr>
          <p:cNvSpPr>
            <a:spLocks noGrp="1"/>
          </p:cNvSpPr>
          <p:nvPr>
            <p:ph type="title"/>
          </p:nvPr>
        </p:nvSpPr>
        <p:spPr/>
        <p:txBody>
          <a:bodyPr/>
          <a:lstStyle/>
          <a:p>
            <a:r>
              <a:rPr lang="en-GB" dirty="0"/>
              <a:t>Type of account</a:t>
            </a:r>
          </a:p>
        </p:txBody>
      </p:sp>
      <p:sp>
        <p:nvSpPr>
          <p:cNvPr id="3" name="Content Placeholder 2">
            <a:extLst>
              <a:ext uri="{FF2B5EF4-FFF2-40B4-BE49-F238E27FC236}">
                <a16:creationId xmlns:a16="http://schemas.microsoft.com/office/drawing/2014/main" id="{DF1F7383-61A3-4AEF-B0D3-F2CAB7173EBC}"/>
              </a:ext>
            </a:extLst>
          </p:cNvPr>
          <p:cNvSpPr>
            <a:spLocks noGrp="1"/>
          </p:cNvSpPr>
          <p:nvPr>
            <p:ph idx="1"/>
          </p:nvPr>
        </p:nvSpPr>
        <p:spPr>
          <a:xfrm>
            <a:off x="5021496" y="315154"/>
            <a:ext cx="6281873" cy="6379283"/>
          </a:xfrm>
        </p:spPr>
        <p:txBody>
          <a:bodyPr>
            <a:normAutofit fontScale="25000" lnSpcReduction="20000"/>
          </a:bodyPr>
          <a:lstStyle/>
          <a:p>
            <a:pPr algn="l" fontAlgn="base"/>
            <a:r>
              <a:rPr lang="en-GB" sz="4800" b="1" i="0" dirty="0">
                <a:solidFill>
                  <a:srgbClr val="003087"/>
                </a:solidFill>
                <a:effectLst/>
                <a:latin typeface="-apple-system"/>
              </a:rPr>
              <a:t>Standard account</a:t>
            </a:r>
          </a:p>
          <a:p>
            <a:pPr algn="l" fontAlgn="base"/>
            <a:r>
              <a:rPr lang="en-GB" sz="4800" b="0" i="0" dirty="0">
                <a:solidFill>
                  <a:srgbClr val="202A30"/>
                </a:solidFill>
                <a:effectLst/>
                <a:latin typeface="-apple-system"/>
              </a:rPr>
              <a:t>A standard account is suitable for the majority of users, and provides the ability to submit patient safety events, save drafts of patient safety events to be accessed and completed later, access patient safety events already completed by that user and to review or amend the details.</a:t>
            </a:r>
          </a:p>
          <a:p>
            <a:pPr algn="l" fontAlgn="base"/>
            <a:r>
              <a:rPr lang="en-GB" sz="4800" b="0" i="0" dirty="0">
                <a:solidFill>
                  <a:srgbClr val="202A30"/>
                </a:solidFill>
                <a:effectLst/>
                <a:latin typeface="-apple-system"/>
              </a:rPr>
              <a:t>Standard account users can only see the events they have themselves drafted or submitted.</a:t>
            </a:r>
          </a:p>
          <a:p>
            <a:pPr algn="l" fontAlgn="base"/>
            <a:r>
              <a:rPr lang="en-GB" sz="4800" b="1" i="0" dirty="0">
                <a:solidFill>
                  <a:srgbClr val="003087"/>
                </a:solidFill>
                <a:effectLst/>
                <a:latin typeface="-apple-system"/>
              </a:rPr>
              <a:t>Organisational account</a:t>
            </a:r>
          </a:p>
          <a:p>
            <a:pPr algn="l" fontAlgn="base"/>
            <a:r>
              <a:rPr lang="en-GB" sz="4800" b="0" i="0" dirty="0">
                <a:solidFill>
                  <a:srgbClr val="202A30"/>
                </a:solidFill>
                <a:effectLst/>
                <a:latin typeface="-apple-system"/>
              </a:rPr>
              <a:t>An organisational account is suitable for users who have responsibilities for reviewing, updating or overseeing patient safety events completed by any user within their organisation. </a:t>
            </a:r>
            <a:r>
              <a:rPr lang="en-GB" sz="4800" dirty="0">
                <a:solidFill>
                  <a:srgbClr val="202A30"/>
                </a:solidFill>
                <a:latin typeface="-apple-system"/>
              </a:rPr>
              <a:t> </a:t>
            </a:r>
            <a:r>
              <a:rPr lang="en-GB" sz="4800" b="0" i="0" dirty="0">
                <a:solidFill>
                  <a:srgbClr val="202A30"/>
                </a:solidFill>
                <a:effectLst/>
                <a:latin typeface="-apple-system"/>
              </a:rPr>
              <a:t>An organisational account provides the same abilities as a standard account, plus the ability to:</a:t>
            </a:r>
          </a:p>
          <a:p>
            <a:pPr algn="l" fontAlgn="base">
              <a:buFont typeface="Arial" panose="020B0604020202020204" pitchFamily="34" charset="0"/>
              <a:buChar char="•"/>
            </a:pPr>
            <a:r>
              <a:rPr lang="en-GB" sz="4800" b="0" i="0" dirty="0">
                <a:solidFill>
                  <a:srgbClr val="202A30"/>
                </a:solidFill>
                <a:effectLst/>
                <a:latin typeface="-apple-system"/>
              </a:rPr>
              <a:t>Search for, review and update records of patient safety events submitted by any user within their organisation or wider area of responsibility</a:t>
            </a:r>
          </a:p>
          <a:p>
            <a:pPr algn="l" fontAlgn="base">
              <a:buFont typeface="Arial" panose="020B0604020202020204" pitchFamily="34" charset="0"/>
              <a:buChar char="•"/>
            </a:pPr>
            <a:r>
              <a:rPr lang="en-GB" sz="4800" b="0" i="0" dirty="0">
                <a:solidFill>
                  <a:srgbClr val="202A30"/>
                </a:solidFill>
                <a:effectLst/>
                <a:latin typeface="-apple-system"/>
              </a:rPr>
              <a:t>See who within the organisation or wider area of responsibility has submitted and updated the record, but only view anonymised free text, with names and other identifiers redacted from the event descriptions</a:t>
            </a:r>
          </a:p>
          <a:p>
            <a:pPr algn="l" fontAlgn="base">
              <a:buFont typeface="Arial" panose="020B0604020202020204" pitchFamily="34" charset="0"/>
              <a:buChar char="•"/>
            </a:pPr>
            <a:r>
              <a:rPr lang="en-GB" sz="4800" b="0" i="0" dirty="0">
                <a:solidFill>
                  <a:srgbClr val="202A30"/>
                </a:solidFill>
                <a:effectLst/>
                <a:latin typeface="-apple-system"/>
              </a:rPr>
              <a:t>Complete a review of an event record.</a:t>
            </a:r>
          </a:p>
          <a:p>
            <a:pPr algn="l" fontAlgn="base"/>
            <a:r>
              <a:rPr lang="en-GB" sz="4800" b="1" i="0" dirty="0">
                <a:solidFill>
                  <a:srgbClr val="003087"/>
                </a:solidFill>
                <a:effectLst/>
                <a:latin typeface="-apple-system"/>
              </a:rPr>
              <a:t>Admin account</a:t>
            </a:r>
          </a:p>
          <a:p>
            <a:pPr algn="l" fontAlgn="base"/>
            <a:r>
              <a:rPr lang="en-GB" sz="4800" b="0" i="0" dirty="0">
                <a:solidFill>
                  <a:srgbClr val="202A30"/>
                </a:solidFill>
                <a:effectLst/>
                <a:latin typeface="-apple-system"/>
              </a:rPr>
              <a:t>Admin accounts are designed to be used by people within an organisation who have responsibilities for the highest level of oversight of patient safety events, and the ability to approve account access for other users within their organisation.</a:t>
            </a:r>
          </a:p>
          <a:p>
            <a:pPr algn="l" fontAlgn="base"/>
            <a:r>
              <a:rPr lang="en-GB" sz="4800" b="0" i="0" dirty="0">
                <a:solidFill>
                  <a:srgbClr val="202A30"/>
                </a:solidFill>
                <a:effectLst/>
                <a:latin typeface="-apple-system"/>
              </a:rPr>
              <a:t>An admin account provides the same abilities as an organisational account, plus the ability to:</a:t>
            </a:r>
          </a:p>
          <a:p>
            <a:pPr algn="l" fontAlgn="base">
              <a:buFont typeface="Arial" panose="020B0604020202020204" pitchFamily="34" charset="0"/>
              <a:buChar char="•"/>
            </a:pPr>
            <a:r>
              <a:rPr lang="en-GB" sz="4800" b="0" i="0" dirty="0">
                <a:solidFill>
                  <a:srgbClr val="202A30"/>
                </a:solidFill>
                <a:effectLst/>
                <a:latin typeface="-apple-system"/>
              </a:rPr>
              <a:t>Approve and reject requests for organisational access and admin accounts from users within their organisation.</a:t>
            </a:r>
          </a:p>
          <a:p>
            <a:endParaRPr lang="en-GB" dirty="0"/>
          </a:p>
        </p:txBody>
      </p:sp>
      <p:sp>
        <p:nvSpPr>
          <p:cNvPr id="5" name="TextBox 4">
            <a:extLst>
              <a:ext uri="{FF2B5EF4-FFF2-40B4-BE49-F238E27FC236}">
                <a16:creationId xmlns:a16="http://schemas.microsoft.com/office/drawing/2014/main" id="{B3B1AC25-6C57-49B6-BE52-23D66E5CC0F9}"/>
              </a:ext>
            </a:extLst>
          </p:cNvPr>
          <p:cNvSpPr txBox="1"/>
          <p:nvPr/>
        </p:nvSpPr>
        <p:spPr>
          <a:xfrm>
            <a:off x="722812" y="5342517"/>
            <a:ext cx="4563291" cy="1200329"/>
          </a:xfrm>
          <a:prstGeom prst="rect">
            <a:avLst/>
          </a:prstGeom>
          <a:noFill/>
        </p:spPr>
        <p:txBody>
          <a:bodyPr wrap="square">
            <a:spAutoFit/>
          </a:bodyPr>
          <a:lstStyle/>
          <a:p>
            <a:pPr algn="l" fontAlgn="base"/>
            <a:r>
              <a:rPr lang="en-GB" sz="1800" b="0" i="0" dirty="0">
                <a:solidFill>
                  <a:srgbClr val="202A30"/>
                </a:solidFill>
                <a:effectLst/>
                <a:latin typeface="-apple-system"/>
                <a:hlinkClick r:id="rId2"/>
              </a:rPr>
              <a:t>https://www.england.nhs.uk/patient-safety/learn-from-patient-safety-events-service/lfpse-account-types/</a:t>
            </a:r>
            <a:endParaRPr lang="en-GB" sz="1800" b="0" i="0" dirty="0">
              <a:solidFill>
                <a:srgbClr val="202A30"/>
              </a:solidFill>
              <a:effectLst/>
              <a:latin typeface="-apple-system"/>
            </a:endParaRPr>
          </a:p>
          <a:p>
            <a:pPr algn="l" fontAlgn="base"/>
            <a:endParaRPr lang="en-GB" sz="1800" b="0" i="0" dirty="0">
              <a:solidFill>
                <a:srgbClr val="202A30"/>
              </a:solidFill>
              <a:effectLst/>
              <a:latin typeface="-apple-system"/>
            </a:endParaRPr>
          </a:p>
        </p:txBody>
      </p:sp>
    </p:spTree>
    <p:extLst>
      <p:ext uri="{BB962C8B-B14F-4D97-AF65-F5344CB8AC3E}">
        <p14:creationId xmlns:p14="http://schemas.microsoft.com/office/powerpoint/2010/main" val="288177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EF321E3-1966-4794-8FF3-2985AA22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7CE04FD-1B5A-4AF7-AC08-88C66553DD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6" name="Freeform 5">
              <a:extLst>
                <a:ext uri="{FF2B5EF4-FFF2-40B4-BE49-F238E27FC236}">
                  <a16:creationId xmlns:a16="http://schemas.microsoft.com/office/drawing/2014/main" id="{CF57F066-8020-49CF-950B-D13125B7AE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8E353E73-63E6-48D9-8297-2B521ECF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A7DD2DF6-5415-4914-BB37-F950941494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A561BFF0-D132-43FE-8E9F-BE7540D20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4FA253-B00B-4EF2-96AE-322AE1B6B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B5EDA8AA-3B8F-46C2-946D-76BC83906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189C9446-D191-491B-9CB1-DC2A15ABA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8ACF54CD-111D-4C47-9906-EAEAEF7780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017C7DAF-9A02-4BEA-9DAB-35CB4D921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BCE6EACB-3F5B-4111-8158-22B5C32A4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19C44D5B-E410-407A-8E17-31BF382C42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9BC11B9C-C803-4A90-9E9F-C99C714CA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92B7D31E-6263-404B-ABBA-3E78084E50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12AA8724-2C64-41E8-B18B-A9A1E696C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566C3B77-B783-41C8-9159-D0C22355D3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E837E698-74E4-4DEF-B07C-87BB1A862B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103DF436-EF54-4233-95C5-70EFF684B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8DC30B2E-E294-4C95-8B29-7B63EA3E6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6CB1725C-B498-48DD-A7E9-FC7F7AC92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a:extLst>
              <a:ext uri="{FF2B5EF4-FFF2-40B4-BE49-F238E27FC236}">
                <a16:creationId xmlns:a16="http://schemas.microsoft.com/office/drawing/2014/main" id="{64B54D65-6796-413C-98B7-F70D96F46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unning">
            <a:extLst>
              <a:ext uri="{FF2B5EF4-FFF2-40B4-BE49-F238E27FC236}">
                <a16:creationId xmlns:a16="http://schemas.microsoft.com/office/drawing/2014/main" id="{DFD18C69-724F-4CE4-B78D-27DF0B0DA8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6740" y="321731"/>
            <a:ext cx="3477458" cy="3477458"/>
          </a:xfrm>
          <a:prstGeom prst="rect">
            <a:avLst/>
          </a:prstGeom>
          <a:ln w="12700">
            <a:noFill/>
          </a:ln>
        </p:spPr>
      </p:pic>
      <p:grpSp>
        <p:nvGrpSpPr>
          <p:cNvPr id="68" name="Group 67">
            <a:extLst>
              <a:ext uri="{FF2B5EF4-FFF2-40B4-BE49-F238E27FC236}">
                <a16:creationId xmlns:a16="http://schemas.microsoft.com/office/drawing/2014/main" id="{2811B681-C3B5-4DBB-8F68-B05CD4FD81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9" name="Isosceles Triangle 39">
              <a:extLst>
                <a:ext uri="{FF2B5EF4-FFF2-40B4-BE49-F238E27FC236}">
                  <a16:creationId xmlns:a16="http://schemas.microsoft.com/office/drawing/2014/main" id="{6BB83955-6B2E-4333-8FB0-4E0A8B5E3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20E5381-9E91-421E-8166-467131FA9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F53D27-3CB3-4ED3-9E76-077C89634AE1}"/>
              </a:ext>
            </a:extLst>
          </p:cNvPr>
          <p:cNvSpPr>
            <a:spLocks noGrp="1"/>
          </p:cNvSpPr>
          <p:nvPr>
            <p:ph type="ctrTitle"/>
          </p:nvPr>
        </p:nvSpPr>
        <p:spPr>
          <a:xfrm>
            <a:off x="1683982" y="4293388"/>
            <a:ext cx="8833655" cy="727748"/>
          </a:xfrm>
        </p:spPr>
        <p:txBody>
          <a:bodyPr>
            <a:normAutofit/>
          </a:bodyPr>
          <a:lstStyle/>
          <a:p>
            <a:r>
              <a:rPr lang="en-GB" sz="3700"/>
              <a:t>Learning from patient safety events (LFPSE)</a:t>
            </a:r>
          </a:p>
        </p:txBody>
      </p:sp>
      <p:sp>
        <p:nvSpPr>
          <p:cNvPr id="3" name="Subtitle 2">
            <a:extLst>
              <a:ext uri="{FF2B5EF4-FFF2-40B4-BE49-F238E27FC236}">
                <a16:creationId xmlns:a16="http://schemas.microsoft.com/office/drawing/2014/main" id="{DD82A796-E5AB-4199-BDCA-B154B0704AC8}"/>
              </a:ext>
            </a:extLst>
          </p:cNvPr>
          <p:cNvSpPr>
            <a:spLocks noGrp="1"/>
          </p:cNvSpPr>
          <p:nvPr>
            <p:ph type="subTitle" idx="1"/>
          </p:nvPr>
        </p:nvSpPr>
        <p:spPr>
          <a:xfrm>
            <a:off x="1683983" y="5021137"/>
            <a:ext cx="8833654" cy="522636"/>
          </a:xfrm>
        </p:spPr>
        <p:txBody>
          <a:bodyPr>
            <a:normAutofit/>
          </a:bodyPr>
          <a:lstStyle/>
          <a:p>
            <a:r>
              <a:rPr lang="en-GB" sz="1600">
                <a:latin typeface="-apple-system"/>
              </a:rPr>
              <a:t>A guide for Primary Care</a:t>
            </a:r>
          </a:p>
        </p:txBody>
      </p:sp>
    </p:spTree>
    <p:extLst>
      <p:ext uri="{BB962C8B-B14F-4D97-AF65-F5344CB8AC3E}">
        <p14:creationId xmlns:p14="http://schemas.microsoft.com/office/powerpoint/2010/main" val="44580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8E2C9-9263-47A0-A9DC-22B24A6AF8F4}"/>
              </a:ext>
            </a:extLst>
          </p:cNvPr>
          <p:cNvSpPr>
            <a:spLocks noGrp="1"/>
          </p:cNvSpPr>
          <p:nvPr>
            <p:ph type="title"/>
          </p:nvPr>
        </p:nvSpPr>
        <p:spPr>
          <a:xfrm>
            <a:off x="2880485" y="841375"/>
            <a:ext cx="6230857" cy="1230570"/>
          </a:xfrm>
        </p:spPr>
        <p:txBody>
          <a:bodyPr anchor="t">
            <a:normAutofit/>
          </a:bodyPr>
          <a:lstStyle/>
          <a:p>
            <a:pPr algn="l"/>
            <a:r>
              <a:rPr lang="en-GB" sz="3200" dirty="0">
                <a:solidFill>
                  <a:schemeClr val="accent1"/>
                </a:solidFill>
              </a:rPr>
              <a:t>Introduction and background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EBDFE8A-4E0F-4D6C-9281-8B1999A83835}"/>
              </a:ext>
            </a:extLst>
          </p:cNvPr>
          <p:cNvSpPr>
            <a:spLocks noGrp="1"/>
          </p:cNvSpPr>
          <p:nvPr>
            <p:ph idx="1"/>
          </p:nvPr>
        </p:nvSpPr>
        <p:spPr>
          <a:xfrm>
            <a:off x="2880487" y="2249046"/>
            <a:ext cx="7828788" cy="4864448"/>
          </a:xfrm>
        </p:spPr>
        <p:txBody>
          <a:bodyPr anchor="t">
            <a:normAutofit/>
          </a:bodyPr>
          <a:lstStyle/>
          <a:p>
            <a:pPr>
              <a:lnSpc>
                <a:spcPct val="110000"/>
              </a:lnSpc>
            </a:pPr>
            <a:r>
              <a:rPr lang="en-GB" dirty="0">
                <a:solidFill>
                  <a:srgbClr val="202A30"/>
                </a:solidFill>
                <a:latin typeface="-apple-system"/>
              </a:rPr>
              <a:t>This guide aims to support primary care staff in the identification, reporting, investigation and learning from incidents via the </a:t>
            </a:r>
            <a:r>
              <a:rPr lang="en-GB" b="1" i="0" dirty="0">
                <a:solidFill>
                  <a:srgbClr val="202A30"/>
                </a:solidFill>
                <a:effectLst/>
                <a:latin typeface="Frutiger LT W01_65 Bold1475746"/>
              </a:rPr>
              <a:t>Learn from Patient Safety Events (LFPSE) platform</a:t>
            </a:r>
          </a:p>
          <a:p>
            <a:pPr>
              <a:lnSpc>
                <a:spcPct val="110000"/>
              </a:lnSpc>
            </a:pPr>
            <a:r>
              <a:rPr lang="en-GB" dirty="0">
                <a:solidFill>
                  <a:srgbClr val="202A30"/>
                </a:solidFill>
                <a:latin typeface="-apple-system"/>
              </a:rPr>
              <a:t>Significant event review has been a key part of learning and improvement activities in primary care for some time now. Its importance is emphasised in regulatory and individual clinician clinical appraisal requirements, and the analysis of significant events encourages a culture of honesty in the team as well as team-based and individual reflection. Applied effectively, the technique provides many opportunities to improve the safety of patient care. </a:t>
            </a:r>
          </a:p>
        </p:txBody>
      </p:sp>
      <p:sp>
        <p:nvSpPr>
          <p:cNvPr id="32" name="TextBox 31">
            <a:extLst>
              <a:ext uri="{FF2B5EF4-FFF2-40B4-BE49-F238E27FC236}">
                <a16:creationId xmlns:a16="http://schemas.microsoft.com/office/drawing/2014/main" id="{D3B73FE7-3D02-4C17-83DC-0E85DB9208C3}"/>
              </a:ext>
            </a:extLst>
          </p:cNvPr>
          <p:cNvSpPr txBox="1"/>
          <p:nvPr/>
        </p:nvSpPr>
        <p:spPr>
          <a:xfrm>
            <a:off x="3101054" y="5605353"/>
            <a:ext cx="6099716" cy="923330"/>
          </a:xfrm>
          <a:prstGeom prst="rect">
            <a:avLst/>
          </a:prstGeom>
          <a:noFill/>
        </p:spPr>
        <p:txBody>
          <a:bodyPr wrap="square">
            <a:spAutoFit/>
          </a:bodyPr>
          <a:lstStyle/>
          <a:p>
            <a:r>
              <a:rPr lang="en-GB" dirty="0">
                <a:latin typeface="-apple-system"/>
                <a:hlinkClick r:id="rId2"/>
              </a:rPr>
              <a:t>https://www.england.nhs.uk/patient-safety/learn-from-patient-safety-events-service/primary-care-information/</a:t>
            </a:r>
            <a:endParaRPr lang="en-GB" dirty="0">
              <a:latin typeface="-apple-system"/>
            </a:endParaRPr>
          </a:p>
          <a:p>
            <a:endParaRPr lang="en-GB" dirty="0">
              <a:latin typeface="-apple-system"/>
            </a:endParaRPr>
          </a:p>
        </p:txBody>
      </p:sp>
    </p:spTree>
    <p:extLst>
      <p:ext uri="{BB962C8B-B14F-4D97-AF65-F5344CB8AC3E}">
        <p14:creationId xmlns:p14="http://schemas.microsoft.com/office/powerpoint/2010/main" val="117125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864A-3BA4-4B56-8985-D3B5D0C480CD}"/>
              </a:ext>
            </a:extLst>
          </p:cNvPr>
          <p:cNvSpPr>
            <a:spLocks noGrp="1"/>
          </p:cNvSpPr>
          <p:nvPr>
            <p:ph type="title"/>
          </p:nvPr>
        </p:nvSpPr>
        <p:spPr/>
        <p:txBody>
          <a:bodyPr/>
          <a:lstStyle/>
          <a:p>
            <a:r>
              <a:rPr lang="en-GB" dirty="0"/>
              <a:t>What is LFPSE?</a:t>
            </a:r>
          </a:p>
        </p:txBody>
      </p:sp>
      <p:sp>
        <p:nvSpPr>
          <p:cNvPr id="3" name="Content Placeholder 2">
            <a:extLst>
              <a:ext uri="{FF2B5EF4-FFF2-40B4-BE49-F238E27FC236}">
                <a16:creationId xmlns:a16="http://schemas.microsoft.com/office/drawing/2014/main" id="{14C90D71-0A42-45A5-8E46-5CEA5FC3712E}"/>
              </a:ext>
            </a:extLst>
          </p:cNvPr>
          <p:cNvSpPr>
            <a:spLocks noGrp="1"/>
          </p:cNvSpPr>
          <p:nvPr>
            <p:ph idx="1"/>
          </p:nvPr>
        </p:nvSpPr>
        <p:spPr/>
        <p:txBody>
          <a:bodyPr/>
          <a:lstStyle/>
          <a:p>
            <a:r>
              <a:rPr lang="en-GB" b="1" i="0" dirty="0">
                <a:solidFill>
                  <a:srgbClr val="202A30"/>
                </a:solidFill>
                <a:effectLst/>
                <a:latin typeface="Frutiger LT W01_65 Bold1475746"/>
              </a:rPr>
              <a:t>The Learn from Patient Safety Events (LFPSE) platform </a:t>
            </a:r>
            <a:r>
              <a:rPr lang="en-GB" i="0" dirty="0">
                <a:solidFill>
                  <a:srgbClr val="202A30"/>
                </a:solidFill>
                <a:effectLst/>
                <a:latin typeface="Frutiger LT W01_65 Bold1475746"/>
              </a:rPr>
              <a:t>is a new</a:t>
            </a:r>
            <a:r>
              <a:rPr lang="en-GB" i="0" dirty="0">
                <a:solidFill>
                  <a:srgbClr val="202A30"/>
                </a:solidFill>
                <a:effectLst/>
                <a:latin typeface="-apple-system"/>
              </a:rPr>
              <a:t> </a:t>
            </a:r>
            <a:r>
              <a:rPr lang="en-GB" b="0" i="0" dirty="0">
                <a:solidFill>
                  <a:srgbClr val="202A30"/>
                </a:solidFill>
                <a:effectLst/>
                <a:latin typeface="-apple-system"/>
              </a:rPr>
              <a:t>central service for the recording and analysis of patient </a:t>
            </a:r>
            <a:r>
              <a:rPr lang="en-GB" dirty="0">
                <a:solidFill>
                  <a:srgbClr val="202A30"/>
                </a:solidFill>
                <a:latin typeface="-apple-system"/>
              </a:rPr>
              <a:t>safety events that occur in healthcare </a:t>
            </a:r>
          </a:p>
          <a:p>
            <a:r>
              <a:rPr lang="en-GB" dirty="0">
                <a:solidFill>
                  <a:srgbClr val="202A30"/>
                </a:solidFill>
                <a:latin typeface="-apple-system"/>
              </a:rPr>
              <a:t>LFPSE is replacing the current National Reporting and Learning System (NRLS) and Strategic Executive Information System (</a:t>
            </a:r>
            <a:r>
              <a:rPr lang="en-GB" dirty="0" err="1">
                <a:solidFill>
                  <a:srgbClr val="202A30"/>
                </a:solidFill>
                <a:latin typeface="-apple-system"/>
              </a:rPr>
              <a:t>StEIS</a:t>
            </a:r>
            <a:r>
              <a:rPr lang="en-GB" b="0" i="0" dirty="0">
                <a:solidFill>
                  <a:srgbClr val="202A30"/>
                </a:solidFill>
                <a:effectLst/>
                <a:latin typeface="-apple-system"/>
              </a:rPr>
              <a:t>)</a:t>
            </a:r>
          </a:p>
          <a:p>
            <a:r>
              <a:rPr lang="en-GB" dirty="0">
                <a:solidFill>
                  <a:srgbClr val="202A30"/>
                </a:solidFill>
                <a:latin typeface="-apple-system"/>
              </a:rPr>
              <a:t>It is available to all health and care providers free of charge</a:t>
            </a:r>
          </a:p>
          <a:p>
            <a:r>
              <a:rPr lang="en-GB" dirty="0">
                <a:solidFill>
                  <a:srgbClr val="202A30"/>
                </a:solidFill>
                <a:latin typeface="-apple-system"/>
              </a:rPr>
              <a:t>It has been designed as a web-based system to better suit the needs of Primary Care and avoid the need for separate Local Risk Management System</a:t>
            </a:r>
            <a:r>
              <a:rPr lang="en-GB" b="0" i="0" dirty="0">
                <a:solidFill>
                  <a:srgbClr val="202A30"/>
                </a:solidFill>
                <a:effectLst/>
                <a:latin typeface="-apple-system"/>
              </a:rPr>
              <a:t>.</a:t>
            </a:r>
            <a:endParaRPr lang="en-GB" dirty="0"/>
          </a:p>
        </p:txBody>
      </p:sp>
    </p:spTree>
    <p:extLst>
      <p:ext uri="{BB962C8B-B14F-4D97-AF65-F5344CB8AC3E}">
        <p14:creationId xmlns:p14="http://schemas.microsoft.com/office/powerpoint/2010/main" val="402211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F671-6501-40F6-89DB-2B5A6D0E2A67}"/>
              </a:ext>
            </a:extLst>
          </p:cNvPr>
          <p:cNvSpPr>
            <a:spLocks noGrp="1"/>
          </p:cNvSpPr>
          <p:nvPr>
            <p:ph type="title"/>
          </p:nvPr>
        </p:nvSpPr>
        <p:spPr/>
        <p:txBody>
          <a:bodyPr/>
          <a:lstStyle/>
          <a:p>
            <a:r>
              <a:rPr lang="en-GB" dirty="0"/>
              <a:t>Why should I use LFPSE?</a:t>
            </a:r>
          </a:p>
        </p:txBody>
      </p:sp>
      <p:sp>
        <p:nvSpPr>
          <p:cNvPr id="3" name="Content Placeholder 2">
            <a:extLst>
              <a:ext uri="{FF2B5EF4-FFF2-40B4-BE49-F238E27FC236}">
                <a16:creationId xmlns:a16="http://schemas.microsoft.com/office/drawing/2014/main" id="{148150F7-64DC-44E8-B309-4DBF68B59261}"/>
              </a:ext>
            </a:extLst>
          </p:cNvPr>
          <p:cNvSpPr>
            <a:spLocks noGrp="1"/>
          </p:cNvSpPr>
          <p:nvPr>
            <p:ph idx="1"/>
          </p:nvPr>
        </p:nvSpPr>
        <p:spPr>
          <a:xfrm>
            <a:off x="5118447" y="803186"/>
            <a:ext cx="6281873" cy="5826214"/>
          </a:xfrm>
        </p:spPr>
        <p:txBody>
          <a:bodyPr>
            <a:normAutofit lnSpcReduction="10000"/>
          </a:bodyPr>
          <a:lstStyle/>
          <a:p>
            <a:pPr algn="l" fontAlgn="base"/>
            <a:r>
              <a:rPr lang="en-GB" b="0" i="0" dirty="0">
                <a:solidFill>
                  <a:srgbClr val="202A30"/>
                </a:solidFill>
                <a:effectLst/>
                <a:latin typeface="-apple-system"/>
              </a:rPr>
              <a:t>Less than 1% of the 2.2 million reports received by the NRLS each year are from primary care, despite this being where most patient interactions take place</a:t>
            </a:r>
            <a:endParaRPr lang="en-GB" dirty="0">
              <a:solidFill>
                <a:srgbClr val="202A30"/>
              </a:solidFill>
              <a:latin typeface="-apple-system"/>
            </a:endParaRPr>
          </a:p>
          <a:p>
            <a:pPr algn="l" fontAlgn="base"/>
            <a:r>
              <a:rPr lang="en-GB" dirty="0">
                <a:solidFill>
                  <a:srgbClr val="202A30"/>
                </a:solidFill>
                <a:latin typeface="-apple-system"/>
              </a:rPr>
              <a:t>T</a:t>
            </a:r>
            <a:r>
              <a:rPr lang="en-GB" b="0" i="0" dirty="0">
                <a:solidFill>
                  <a:srgbClr val="202A30"/>
                </a:solidFill>
                <a:effectLst/>
                <a:latin typeface="-apple-system"/>
              </a:rPr>
              <a:t>his limited information about patient safety events occurring in primary care reduces the profile and support available for improvement</a:t>
            </a:r>
          </a:p>
          <a:p>
            <a:pPr algn="l" fontAlgn="base"/>
            <a:r>
              <a:rPr lang="en-GB" b="0" i="0" dirty="0">
                <a:solidFill>
                  <a:srgbClr val="202A30"/>
                </a:solidFill>
                <a:effectLst/>
                <a:latin typeface="-apple-system"/>
              </a:rPr>
              <a:t>The LFPSE data will be </a:t>
            </a:r>
            <a:r>
              <a:rPr lang="en-GB" dirty="0">
                <a:solidFill>
                  <a:srgbClr val="202A30"/>
                </a:solidFill>
                <a:latin typeface="-apple-system"/>
              </a:rPr>
              <a:t>aggregated at national level </a:t>
            </a:r>
            <a:r>
              <a:rPr lang="en-GB" b="0" i="0" dirty="0">
                <a:solidFill>
                  <a:srgbClr val="202A30"/>
                </a:solidFill>
                <a:effectLst/>
                <a:latin typeface="-apple-system"/>
              </a:rPr>
              <a:t>to generate insights that support positive change to improve the safety of care for all patients (including National Patient Safety Alerts)</a:t>
            </a:r>
          </a:p>
          <a:p>
            <a:pPr algn="l" fontAlgn="base"/>
            <a:r>
              <a:rPr lang="en-GB" dirty="0">
                <a:solidFill>
                  <a:srgbClr val="202A30"/>
                </a:solidFill>
                <a:latin typeface="-apple-system"/>
              </a:rPr>
              <a:t>P</a:t>
            </a:r>
            <a:r>
              <a:rPr lang="en-GB" b="0" i="0" dirty="0">
                <a:solidFill>
                  <a:srgbClr val="202A30"/>
                </a:solidFill>
                <a:effectLst/>
                <a:latin typeface="-apple-system"/>
              </a:rPr>
              <a:t>rimary care can also use their own data from LFPSE to support local response and governance around patient safety events</a:t>
            </a:r>
            <a:endParaRPr lang="en-GB" dirty="0">
              <a:solidFill>
                <a:srgbClr val="202A30"/>
              </a:solidFill>
              <a:latin typeface="-apple-system"/>
            </a:endParaRPr>
          </a:p>
          <a:p>
            <a:pPr algn="l" fontAlgn="base"/>
            <a:r>
              <a:rPr lang="en-GB" b="0" i="0" dirty="0">
                <a:solidFill>
                  <a:srgbClr val="202A30"/>
                </a:solidFill>
                <a:effectLst/>
                <a:latin typeface="-apple-system"/>
              </a:rPr>
              <a:t>With a LFPSE account, users can log in to review and update records they have previously drafted or shared, and can use an easy summary-print option to keep copies to support CPD and personal reflection.</a:t>
            </a:r>
          </a:p>
        </p:txBody>
      </p:sp>
    </p:spTree>
    <p:extLst>
      <p:ext uri="{BB962C8B-B14F-4D97-AF65-F5344CB8AC3E}">
        <p14:creationId xmlns:p14="http://schemas.microsoft.com/office/powerpoint/2010/main" val="341652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7ABA29-12D7-4204-A2FD-25D86926F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62A4A93-70FE-475E-B4B0-3099420FC3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BC9ABBE-7729-4BAA-B08A-8CE04E0EC5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BDEA7FB2-F720-47F0-8113-32BAD483B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DE622A5D-F636-4F6B-B002-D2DD4224C8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834666D7-397D-4DB1-952C-AFB065FA81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6EA4EB34-8D95-4DCC-8D4F-0AE4D44C76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1D280DF9-0667-4FB7-A091-9FA9DE3A5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E1D0555B-ABB5-48F9-AF47-54E2C6EB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49558C45-5215-440F-A1C0-F6DAA80FE5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DD2E3C3-A9CD-4F89-8A82-C33549C45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070DACAA-673B-413E-BA25-0D5CE92FB3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8B1798D4-A632-468C-9714-869982720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05E36B7E-3E01-414F-B4B2-3CC12AA646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1A58131B-2EC2-446F-85DA-78DD60AAE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907075B9-49DE-42B3-A04C-FAC1661E5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60E1970E-7A9B-4A43-9718-5898B956F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1EB9DDBB-9B27-4AF3-A71E-D95CA4F14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8F3ACC62-E94C-4E2C-8827-0B56E7580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4BA8600E-9E0A-47F6-AC0A-58A74215E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1A51614B-DDB3-44A1-852E-69C06E1A4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F5ABC6E0-B838-42C4-A16C-A5C73DAF0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5373F538-EA77-4E89-86BC-688E89912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C69C0841-7B1E-4A5D-9FDF-4771ABA53C6D}"/>
              </a:ext>
            </a:extLst>
          </p:cNvPr>
          <p:cNvPicPr>
            <a:picLocks noChangeAspect="1"/>
          </p:cNvPicPr>
          <p:nvPr/>
        </p:nvPicPr>
        <p:blipFill rotWithShape="1">
          <a:blip r:embed="rId2"/>
          <a:srcRect l="44792" r="6059" b="1"/>
          <a:stretch/>
        </p:blipFill>
        <p:spPr>
          <a:xfrm>
            <a:off x="20" y="-1"/>
            <a:ext cx="5246087" cy="6858000"/>
          </a:xfrm>
          <a:prstGeom prst="rect">
            <a:avLst/>
          </a:prstGeom>
          <a:ln w="9525">
            <a:solidFill>
              <a:schemeClr val="tx1">
                <a:alpha val="20000"/>
              </a:schemeClr>
            </a:solidFill>
          </a:ln>
        </p:spPr>
      </p:pic>
      <p:grpSp>
        <p:nvGrpSpPr>
          <p:cNvPr id="37" name="Group 36">
            <a:extLst>
              <a:ext uri="{FF2B5EF4-FFF2-40B4-BE49-F238E27FC236}">
                <a16:creationId xmlns:a16="http://schemas.microsoft.com/office/drawing/2014/main" id="{8973FD64-BB62-48DC-A59B-7C30611D67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8" name="Rectangle 37">
              <a:extLst>
                <a:ext uri="{FF2B5EF4-FFF2-40B4-BE49-F238E27FC236}">
                  <a16:creationId xmlns:a16="http://schemas.microsoft.com/office/drawing/2014/main" id="{FB1146C7-734A-4FE6-9966-3310B1636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22">
              <a:extLst>
                <a:ext uri="{FF2B5EF4-FFF2-40B4-BE49-F238E27FC236}">
                  <a16:creationId xmlns:a16="http://schemas.microsoft.com/office/drawing/2014/main" id="{65F04F15-5FD8-4C9C-8C19-3A2CFC06B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CBB7C0-EE36-44E1-A947-3D8BFB6D7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D5AE169-BA1A-4834-88D0-DDC502958548}"/>
              </a:ext>
            </a:extLst>
          </p:cNvPr>
          <p:cNvSpPr>
            <a:spLocks noGrp="1"/>
          </p:cNvSpPr>
          <p:nvPr>
            <p:ph type="title"/>
          </p:nvPr>
        </p:nvSpPr>
        <p:spPr>
          <a:xfrm>
            <a:off x="888631" y="2358391"/>
            <a:ext cx="3498979" cy="2453676"/>
          </a:xfrm>
        </p:spPr>
        <p:txBody>
          <a:bodyPr>
            <a:normAutofit/>
          </a:bodyPr>
          <a:lstStyle/>
          <a:p>
            <a:r>
              <a:rPr lang="en-GB" dirty="0"/>
              <a:t>Why report?</a:t>
            </a:r>
          </a:p>
        </p:txBody>
      </p:sp>
      <p:sp>
        <p:nvSpPr>
          <p:cNvPr id="3" name="Content Placeholder 2">
            <a:extLst>
              <a:ext uri="{FF2B5EF4-FFF2-40B4-BE49-F238E27FC236}">
                <a16:creationId xmlns:a16="http://schemas.microsoft.com/office/drawing/2014/main" id="{0FE6B206-1651-44FF-80CB-6BF31ED45F68}"/>
              </a:ext>
            </a:extLst>
          </p:cNvPr>
          <p:cNvSpPr>
            <a:spLocks noGrp="1"/>
          </p:cNvSpPr>
          <p:nvPr>
            <p:ph idx="1"/>
          </p:nvPr>
        </p:nvSpPr>
        <p:spPr>
          <a:xfrm>
            <a:off x="5586414" y="266701"/>
            <a:ext cx="6343648" cy="6323670"/>
          </a:xfrm>
        </p:spPr>
        <p:txBody>
          <a:bodyPr>
            <a:noAutofit/>
          </a:bodyPr>
          <a:lstStyle/>
          <a:p>
            <a:pPr marR="0" lvl="0" fontAlgn="base">
              <a:lnSpc>
                <a:spcPct val="140000"/>
              </a:lnSpc>
              <a:spcAft>
                <a:spcPts val="600"/>
              </a:spcAft>
              <a:tabLst/>
            </a:pPr>
            <a:r>
              <a:rPr lang="en-GB" altLang="en-US" sz="1400" dirty="0">
                <a:solidFill>
                  <a:srgbClr val="202A30"/>
                </a:solidFill>
                <a:latin typeface="-apple-system"/>
              </a:rPr>
              <a:t>High reporting practices are regarded as safe practices, as they have a culture of openness and willingness to reflect, learn and share</a:t>
            </a:r>
          </a:p>
          <a:p>
            <a:pPr marR="0" lvl="0" fontAlgn="base">
              <a:lnSpc>
                <a:spcPct val="140000"/>
              </a:lnSpc>
              <a:spcAft>
                <a:spcPts val="600"/>
              </a:spcAft>
              <a:tabLst/>
            </a:pPr>
            <a:r>
              <a:rPr lang="en-GB" altLang="en-US" sz="1400" dirty="0">
                <a:solidFill>
                  <a:srgbClr val="202A30"/>
                </a:solidFill>
                <a:latin typeface="-apple-system"/>
              </a:rPr>
              <a:t>Many serious incidents are preceded by a number of related near miss or low level incidents. Acting early and involving other organisations like PCN’s, the CCG/ICB or other local practices can prevent near misses becoming causes of serious harm</a:t>
            </a:r>
          </a:p>
          <a:p>
            <a:pPr marR="0" lvl="0" fontAlgn="base">
              <a:lnSpc>
                <a:spcPct val="140000"/>
              </a:lnSpc>
              <a:spcAft>
                <a:spcPts val="600"/>
              </a:spcAft>
              <a:tabLst/>
            </a:pPr>
            <a:r>
              <a:rPr lang="en-GB" altLang="en-US" sz="1400" dirty="0">
                <a:solidFill>
                  <a:srgbClr val="202A30"/>
                </a:solidFill>
                <a:latin typeface="-apple-system"/>
              </a:rPr>
              <a:t>Most incidents do not occur in isolation – they occur, or are repeated across integrated healthcare systems. Early identification and reporting allows the system to address concerns and avoid repeating incidents, thereby protecting patients </a:t>
            </a:r>
          </a:p>
          <a:p>
            <a:pPr lvl="0" fontAlgn="base">
              <a:lnSpc>
                <a:spcPct val="140000"/>
              </a:lnSpc>
            </a:pPr>
            <a:r>
              <a:rPr lang="en-GB" altLang="en-US" sz="1400" dirty="0">
                <a:solidFill>
                  <a:srgbClr val="202A30"/>
                </a:solidFill>
                <a:latin typeface="-apple-system"/>
              </a:rPr>
              <a:t>Sharing and receiving learning from incidents can save </a:t>
            </a:r>
            <a:r>
              <a:rPr lang="en-GB" sz="1400" dirty="0">
                <a:solidFill>
                  <a:srgbClr val="202A30"/>
                </a:solidFill>
                <a:latin typeface="-apple-system"/>
              </a:rPr>
              <a:t>practices time, money and stress</a:t>
            </a:r>
          </a:p>
          <a:p>
            <a:pPr marR="0" lvl="0" fontAlgn="base">
              <a:lnSpc>
                <a:spcPct val="140000"/>
              </a:lnSpc>
              <a:spcAft>
                <a:spcPts val="600"/>
              </a:spcAft>
              <a:tabLst/>
            </a:pPr>
            <a:r>
              <a:rPr lang="en-GB" altLang="en-US" sz="1400" dirty="0">
                <a:solidFill>
                  <a:srgbClr val="202A30"/>
                </a:solidFill>
                <a:latin typeface="-apple-system"/>
              </a:rPr>
              <a:t>Reporting incidents will enable the CCG/ICB to support affected staff with Primary Care when things do go wrong</a:t>
            </a:r>
          </a:p>
          <a:p>
            <a:pPr marR="0" lvl="0" fontAlgn="base">
              <a:lnSpc>
                <a:spcPct val="140000"/>
              </a:lnSpc>
              <a:spcAft>
                <a:spcPts val="600"/>
              </a:spcAft>
              <a:tabLst/>
            </a:pPr>
            <a:r>
              <a:rPr lang="en-GB" altLang="en-US" sz="1400" dirty="0">
                <a:solidFill>
                  <a:srgbClr val="202A30"/>
                </a:solidFill>
                <a:latin typeface="-apple-system"/>
              </a:rPr>
              <a:t>Demonstrating a robust approach to identifying, reporting, investigating and learning from incidents supports professional development and registration around appraisal and revalidation requirements for GP’s and nurses and regulatory requirements for CQC.</a:t>
            </a:r>
          </a:p>
        </p:txBody>
      </p:sp>
    </p:spTree>
    <p:extLst>
      <p:ext uri="{BB962C8B-B14F-4D97-AF65-F5344CB8AC3E}">
        <p14:creationId xmlns:p14="http://schemas.microsoft.com/office/powerpoint/2010/main" val="84006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6"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5" name="Picture 4">
            <a:extLst>
              <a:ext uri="{FF2B5EF4-FFF2-40B4-BE49-F238E27FC236}">
                <a16:creationId xmlns:a16="http://schemas.microsoft.com/office/drawing/2014/main" id="{76ACF28A-ECBD-484E-A1EC-B6BD9D33E102}"/>
              </a:ext>
            </a:extLst>
          </p:cNvPr>
          <p:cNvPicPr>
            <a:picLocks noChangeAspect="1"/>
          </p:cNvPicPr>
          <p:nvPr/>
        </p:nvPicPr>
        <p:blipFill>
          <a:blip r:embed="rId2"/>
          <a:stretch>
            <a:fillRect/>
          </a:stretch>
        </p:blipFill>
        <p:spPr>
          <a:xfrm>
            <a:off x="2417763" y="645850"/>
            <a:ext cx="9316455" cy="5985824"/>
          </a:xfrm>
          <a:prstGeom prst="rect">
            <a:avLst/>
          </a:prstGeom>
        </p:spPr>
      </p:pic>
      <p:sp>
        <p:nvSpPr>
          <p:cNvPr id="38"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Title 1">
            <a:extLst>
              <a:ext uri="{FF2B5EF4-FFF2-40B4-BE49-F238E27FC236}">
                <a16:creationId xmlns:a16="http://schemas.microsoft.com/office/drawing/2014/main" id="{09494232-FD48-43D5-BB33-C643500020E7}"/>
              </a:ext>
            </a:extLst>
          </p:cNvPr>
          <p:cNvSpPr txBox="1">
            <a:spLocks/>
          </p:cNvSpPr>
          <p:nvPr/>
        </p:nvSpPr>
        <p:spPr>
          <a:xfrm>
            <a:off x="457782" y="499140"/>
            <a:ext cx="6230857" cy="1230570"/>
          </a:xfrm>
          <a:prstGeom prst="rect">
            <a:avLst/>
          </a:prstGeom>
        </p:spPr>
        <p:txBody>
          <a:bodyPr anchor="t">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a:r>
              <a:rPr lang="en-GB" sz="3200" dirty="0">
                <a:solidFill>
                  <a:schemeClr val="accent1"/>
                </a:solidFill>
              </a:rPr>
              <a:t>Maturity of systems for learning</a:t>
            </a:r>
          </a:p>
        </p:txBody>
      </p:sp>
    </p:spTree>
    <p:extLst>
      <p:ext uri="{BB962C8B-B14F-4D97-AF65-F5344CB8AC3E}">
        <p14:creationId xmlns:p14="http://schemas.microsoft.com/office/powerpoint/2010/main" val="162641506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docProps/app.xml><?xml version="1.0" encoding="utf-8"?>
<Properties xmlns="http://schemas.openxmlformats.org/officeDocument/2006/extended-properties" xmlns:vt="http://schemas.openxmlformats.org/officeDocument/2006/docPropsVTypes">
  <Template>TM16401371[[fn=Atlas]]</Template>
  <TotalTime>1291</TotalTime>
  <Words>3221</Words>
  <Application>Microsoft Office PowerPoint</Application>
  <PresentationFormat>Widescreen</PresentationFormat>
  <Paragraphs>220</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-apple-system</vt:lpstr>
      <vt:lpstr>Arial</vt:lpstr>
      <vt:lpstr>Calibri</vt:lpstr>
      <vt:lpstr>Calibri Light</vt:lpstr>
      <vt:lpstr>Frutiger LT W01_65 Bold1475746</vt:lpstr>
      <vt:lpstr>Rockwell</vt:lpstr>
      <vt:lpstr>Symbol</vt:lpstr>
      <vt:lpstr>Wingdings</vt:lpstr>
      <vt:lpstr>Atlas</vt:lpstr>
      <vt:lpstr>Learning from patient safety events (LFPSE)</vt:lpstr>
      <vt:lpstr>Set up or Sign In</vt:lpstr>
      <vt:lpstr>Type of account</vt:lpstr>
      <vt:lpstr>Learning from patient safety events (LFPSE)</vt:lpstr>
      <vt:lpstr>Introduction and background </vt:lpstr>
      <vt:lpstr>What is LFPSE?</vt:lpstr>
      <vt:lpstr>Why should I use LFPSE?</vt:lpstr>
      <vt:lpstr>Why report?</vt:lpstr>
      <vt:lpstr>PowerPoint Presentation</vt:lpstr>
      <vt:lpstr>Principles of incident management</vt:lpstr>
      <vt:lpstr>PowerPoint Presentation</vt:lpstr>
      <vt:lpstr>PowerPoint Presentation</vt:lpstr>
      <vt:lpstr>PowerPoint Presentation</vt:lpstr>
      <vt:lpstr>Just Culture</vt:lpstr>
      <vt:lpstr>Duty of Candour</vt:lpstr>
      <vt:lpstr>Serious Incidents </vt:lpstr>
      <vt:lpstr>Assessing Physical Harm</vt:lpstr>
      <vt:lpstr>Assessing Psychological Harm</vt:lpstr>
      <vt:lpstr>Examples of Significant Events that could trigger a Significant Event Analysis: This list is not exhaustive - some may warrant further investigation whilst some may not </vt:lpstr>
      <vt:lpstr>Case Study 1</vt:lpstr>
      <vt:lpstr>Case Study 2</vt:lpstr>
      <vt:lpstr>Case Study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patient safety events (LFPSE)</dc:title>
  <dc:creator>RICHARDSON, Matthew (NHS HAMPSHIRE, SOUTHAMPTON AND ISLE OF WIGHT CCG)</dc:creator>
  <cp:lastModifiedBy>ROCHFORD, Sarah (NHS HAMPSHIRE, SOUTHAMPTON AND ISLE OF WIGHT CCG)</cp:lastModifiedBy>
  <cp:revision>18</cp:revision>
  <dcterms:created xsi:type="dcterms:W3CDTF">2022-02-03T12:53:08Z</dcterms:created>
  <dcterms:modified xsi:type="dcterms:W3CDTF">2022-05-31T11:19:55Z</dcterms:modified>
</cp:coreProperties>
</file>