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60" r:id="rId3"/>
    <p:sldId id="258" r:id="rId4"/>
    <p:sldId id="261" r:id="rId5"/>
    <p:sldId id="257" r:id="rId6"/>
    <p:sldId id="262" r:id="rId7"/>
    <p:sldId id="283" r:id="rId8"/>
    <p:sldId id="282" r:id="rId9"/>
    <p:sldId id="284" r:id="rId10"/>
    <p:sldId id="268" r:id="rId11"/>
    <p:sldId id="266" r:id="rId12"/>
    <p:sldId id="291" r:id="rId13"/>
    <p:sldId id="292" r:id="rId14"/>
    <p:sldId id="293" r:id="rId15"/>
    <p:sldId id="267" r:id="rId16"/>
    <p:sldId id="265" r:id="rId17"/>
    <p:sldId id="270" r:id="rId18"/>
    <p:sldId id="277" r:id="rId19"/>
    <p:sldId id="278" r:id="rId20"/>
    <p:sldId id="274" r:id="rId21"/>
    <p:sldId id="272" r:id="rId22"/>
    <p:sldId id="275" r:id="rId23"/>
    <p:sldId id="276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573"/>
    <a:srgbClr val="005EB8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1A4D2-54F1-4327-949E-1C7ACD6D92E5}" v="31" dt="2021-05-27T10:44:1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Ellen - Communications Assistant" userId="616ec7d0-7c67-4dde-95b7-d129a1e225c2" providerId="ADAL" clId="{8F3DCE4A-2192-4511-998A-A9FFF327D3E8}"/>
    <pc:docChg chg="custSel modSld">
      <pc:chgData name="Anderson, Ellen - Communications Assistant" userId="616ec7d0-7c67-4dde-95b7-d129a1e225c2" providerId="ADAL" clId="{8F3DCE4A-2192-4511-998A-A9FFF327D3E8}" dt="2021-05-27T12:07:43.829" v="19" actId="1076"/>
      <pc:docMkLst>
        <pc:docMk/>
      </pc:docMkLst>
      <pc:sldChg chg="addSp delSp modSp mod">
        <pc:chgData name="Anderson, Ellen - Communications Assistant" userId="616ec7d0-7c67-4dde-95b7-d129a1e225c2" providerId="ADAL" clId="{8F3DCE4A-2192-4511-998A-A9FFF327D3E8}" dt="2021-05-27T12:07:43.829" v="19" actId="1076"/>
        <pc:sldMkLst>
          <pc:docMk/>
          <pc:sldMk cId="3350246495" sldId="266"/>
        </pc:sldMkLst>
        <pc:spChg chg="mod">
          <ac:chgData name="Anderson, Ellen - Communications Assistant" userId="616ec7d0-7c67-4dde-95b7-d129a1e225c2" providerId="ADAL" clId="{8F3DCE4A-2192-4511-998A-A9FFF327D3E8}" dt="2021-05-27T12:07:43.829" v="19" actId="1076"/>
          <ac:spMkLst>
            <pc:docMk/>
            <pc:sldMk cId="3350246495" sldId="266"/>
            <ac:spMk id="2" creationId="{43894AAB-5C1F-43CC-BF67-E9BD8CC8D074}"/>
          </ac:spMkLst>
        </pc:spChg>
        <pc:spChg chg="del mod">
          <ac:chgData name="Anderson, Ellen - Communications Assistant" userId="616ec7d0-7c67-4dde-95b7-d129a1e225c2" providerId="ADAL" clId="{8F3DCE4A-2192-4511-998A-A9FFF327D3E8}" dt="2021-05-27T12:07:18.818" v="1" actId="478"/>
          <ac:spMkLst>
            <pc:docMk/>
            <pc:sldMk cId="3350246495" sldId="266"/>
            <ac:spMk id="3" creationId="{44A27C47-9991-4424-A9B5-CC1A07B8F354}"/>
          </ac:spMkLst>
        </pc:spChg>
        <pc:spChg chg="del">
          <ac:chgData name="Anderson, Ellen - Communications Assistant" userId="616ec7d0-7c67-4dde-95b7-d129a1e225c2" providerId="ADAL" clId="{8F3DCE4A-2192-4511-998A-A9FFF327D3E8}" dt="2021-05-27T12:07:21.501" v="3" actId="478"/>
          <ac:spMkLst>
            <pc:docMk/>
            <pc:sldMk cId="3350246495" sldId="266"/>
            <ac:spMk id="4" creationId="{60974949-7BAA-48F1-AEB4-8504CC207351}"/>
          </ac:spMkLst>
        </pc:spChg>
        <pc:spChg chg="add del mod">
          <ac:chgData name="Anderson, Ellen - Communications Assistant" userId="616ec7d0-7c67-4dde-95b7-d129a1e225c2" providerId="ADAL" clId="{8F3DCE4A-2192-4511-998A-A9FFF327D3E8}" dt="2021-05-27T12:07:20.327" v="2" actId="478"/>
          <ac:spMkLst>
            <pc:docMk/>
            <pc:sldMk cId="3350246495" sldId="266"/>
            <ac:spMk id="6" creationId="{6EA93A92-48FF-4754-A3CA-3BF7A4B6A3DB}"/>
          </ac:spMkLst>
        </pc:spChg>
        <pc:spChg chg="add del mod">
          <ac:chgData name="Anderson, Ellen - Communications Assistant" userId="616ec7d0-7c67-4dde-95b7-d129a1e225c2" providerId="ADAL" clId="{8F3DCE4A-2192-4511-998A-A9FFF327D3E8}" dt="2021-05-27T12:07:22.632" v="4" actId="478"/>
          <ac:spMkLst>
            <pc:docMk/>
            <pc:sldMk cId="3350246495" sldId="266"/>
            <ac:spMk id="8" creationId="{C899C5B2-8018-47A6-9732-BEE4681FF46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20BA8-3E7F-413E-93CD-8CE64B23DF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1A81B9-64D8-453A-AE5E-E14F436F4270}">
      <dgm:prSet custT="1"/>
      <dgm:spPr>
        <a:solidFill>
          <a:srgbClr val="AE2573">
            <a:alpha val="80000"/>
          </a:srgbClr>
        </a:solidFill>
      </dgm:spPr>
      <dgm:t>
        <a:bodyPr/>
        <a:lstStyle/>
        <a:p>
          <a:r>
            <a:rPr lang="en-GB" sz="1700" dirty="0">
              <a:latin typeface="Arial" panose="020B0604020202020204" pitchFamily="34" charset="0"/>
              <a:cs typeface="Arial" panose="020B0604020202020204" pitchFamily="34" charset="0"/>
            </a:rPr>
            <a:t>1. Acute COVID-19 - Signs and symptoms of COVID‑19 for up to 4 weeks. </a:t>
          </a:r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Managed in primary and/or secondary care. </a:t>
          </a:r>
          <a:endParaRPr lang="en-US" sz="1700" b="1" dirty="0">
            <a:solidFill>
              <a:srgbClr val="00308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DF29F-AA7F-4449-9BB0-86DD8C41ED45}" type="parTrans" cxnId="{83C97406-CA37-49A7-A771-43E8523B2AC4}">
      <dgm:prSet/>
      <dgm:spPr/>
      <dgm:t>
        <a:bodyPr/>
        <a:lstStyle/>
        <a:p>
          <a:endParaRPr lang="en-US"/>
        </a:p>
      </dgm:t>
    </dgm:pt>
    <dgm:pt modelId="{ADD9D69A-12E4-44D3-9DE4-8144D141F381}" type="sibTrans" cxnId="{83C97406-CA37-49A7-A771-43E8523B2AC4}">
      <dgm:prSet/>
      <dgm:spPr/>
      <dgm:t>
        <a:bodyPr/>
        <a:lstStyle/>
        <a:p>
          <a:endParaRPr lang="en-US"/>
        </a:p>
      </dgm:t>
    </dgm:pt>
    <dgm:pt modelId="{B9F090B2-A228-42CF-A789-0D25E3205F40}">
      <dgm:prSet custT="1"/>
      <dgm:spPr>
        <a:solidFill>
          <a:srgbClr val="AE2573">
            <a:alpha val="80000"/>
          </a:srgbClr>
        </a:solidFill>
      </dgm:spPr>
      <dgm:t>
        <a:bodyPr/>
        <a:lstStyle/>
        <a:p>
          <a:r>
            <a:rPr lang="en-GB" sz="1700" dirty="0">
              <a:latin typeface="Arial" panose="020B0604020202020204" pitchFamily="34" charset="0"/>
              <a:cs typeface="Arial" panose="020B0604020202020204" pitchFamily="34" charset="0"/>
            </a:rPr>
            <a:t>2. Ongoing symptomatic COVID-19 - Signs and symptoms of COVID‑19   4 -12 weeks. </a:t>
          </a: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Managed in primary and/or secondary care. </a:t>
          </a:r>
          <a:endParaRPr lang="en-US" sz="1700" b="1" dirty="0">
            <a:solidFill>
              <a:srgbClr val="00308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BF9CE-4FAD-43BA-8E74-A30644525C26}" type="parTrans" cxnId="{40343D8A-5055-4155-96F8-8578BD2BA716}">
      <dgm:prSet/>
      <dgm:spPr/>
      <dgm:t>
        <a:bodyPr/>
        <a:lstStyle/>
        <a:p>
          <a:endParaRPr lang="en-US"/>
        </a:p>
      </dgm:t>
    </dgm:pt>
    <dgm:pt modelId="{5494298C-F9AE-4416-BD80-059827679593}" type="sibTrans" cxnId="{40343D8A-5055-4155-96F8-8578BD2BA716}">
      <dgm:prSet/>
      <dgm:spPr/>
      <dgm:t>
        <a:bodyPr/>
        <a:lstStyle/>
        <a:p>
          <a:endParaRPr lang="en-US"/>
        </a:p>
      </dgm:t>
    </dgm:pt>
    <dgm:pt modelId="{4D112CDD-5AB9-4326-861F-859F338D9AC6}">
      <dgm:prSet custT="1"/>
      <dgm:spPr>
        <a:solidFill>
          <a:srgbClr val="AE2573">
            <a:alpha val="80000"/>
          </a:srgbClr>
        </a:solidFill>
      </dgm:spPr>
      <dgm:t>
        <a:bodyPr/>
        <a:lstStyle/>
        <a:p>
          <a:endParaRPr lang="en-GB" sz="1800" dirty="0"/>
        </a:p>
        <a:p>
          <a:endParaRPr lang="en-GB" sz="1800" dirty="0"/>
        </a:p>
        <a:p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700" dirty="0">
              <a:latin typeface="Arial" panose="020B0604020202020204" pitchFamily="34" charset="0"/>
              <a:cs typeface="Arial" panose="020B0604020202020204" pitchFamily="34" charset="0"/>
            </a:rPr>
            <a:t>3. Post-COVID-19 syndrome / Long COVID - Signs and symptoms that develop during or after an infection consistent with COVID‑19, continue for more than 10 weeks and are not explained by an alternative diagnosis. </a:t>
          </a:r>
        </a:p>
        <a:p>
          <a:endParaRPr lang="en-GB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 Childrens Long Covid syndrome service</a:t>
          </a: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MDT triage</a:t>
          </a: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Face / face if required</a:t>
          </a: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Joint working  with primary / secondary and specialist services</a:t>
          </a: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Provide therapy services as indicated – review at 12/52</a:t>
          </a:r>
        </a:p>
        <a:p>
          <a:r>
            <a:rPr lang="en-GB" sz="1700" b="1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Signpost and support self help / community resources.</a:t>
          </a:r>
        </a:p>
        <a:p>
          <a:endParaRPr lang="en-GB" sz="1800" b="1" dirty="0">
            <a:solidFill>
              <a:srgbClr val="002060"/>
            </a:solidFill>
          </a:endParaRPr>
        </a:p>
        <a:p>
          <a:endParaRPr lang="en-GB" sz="1800" dirty="0"/>
        </a:p>
        <a:p>
          <a:endParaRPr lang="en-US" sz="1800" dirty="0"/>
        </a:p>
      </dgm:t>
    </dgm:pt>
    <dgm:pt modelId="{64D0333E-9216-49F5-AA44-7361D6DBBD26}" type="parTrans" cxnId="{449714E6-90BD-4895-A1AB-F4145BEAFF25}">
      <dgm:prSet/>
      <dgm:spPr/>
      <dgm:t>
        <a:bodyPr/>
        <a:lstStyle/>
        <a:p>
          <a:endParaRPr lang="en-US"/>
        </a:p>
      </dgm:t>
    </dgm:pt>
    <dgm:pt modelId="{BEC0EFAF-6720-4AE9-91FA-0F00F9D489BF}" type="sibTrans" cxnId="{449714E6-90BD-4895-A1AB-F4145BEAFF25}">
      <dgm:prSet/>
      <dgm:spPr/>
      <dgm:t>
        <a:bodyPr/>
        <a:lstStyle/>
        <a:p>
          <a:endParaRPr lang="en-US"/>
        </a:p>
      </dgm:t>
    </dgm:pt>
    <dgm:pt modelId="{65FAA312-E7EC-47B1-AE67-5D0B3E4ABCC0}" type="pres">
      <dgm:prSet presAssocID="{27220BA8-3E7F-413E-93CD-8CE64B23DF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019F2A-F5AC-4264-AA11-608457DFA4AA}" type="pres">
      <dgm:prSet presAssocID="{E21A81B9-64D8-453A-AE5E-E14F436F4270}" presName="parentText" presStyleLbl="node1" presStyleIdx="0" presStyleCnt="3" custScaleY="405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49473-713F-44B5-A431-36B666D0756A}" type="pres">
      <dgm:prSet presAssocID="{ADD9D69A-12E4-44D3-9DE4-8144D141F381}" presName="spacer" presStyleCnt="0"/>
      <dgm:spPr/>
    </dgm:pt>
    <dgm:pt modelId="{EB4134D2-6580-4ED4-AF0B-7AB3D1D18D76}" type="pres">
      <dgm:prSet presAssocID="{B9F090B2-A228-42CF-A789-0D25E3205F40}" presName="parentText" presStyleLbl="node1" presStyleIdx="1" presStyleCnt="3" custScaleY="394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F2A62-11F4-41ED-B3FD-80727124BAC7}" type="pres">
      <dgm:prSet presAssocID="{5494298C-F9AE-4416-BD80-059827679593}" presName="spacer" presStyleCnt="0"/>
      <dgm:spPr/>
    </dgm:pt>
    <dgm:pt modelId="{BF7C873E-64D4-4A92-B921-1BBE781E1D1D}" type="pres">
      <dgm:prSet presAssocID="{4D112CDD-5AB9-4326-861F-859F338D9AC6}" presName="parentText" presStyleLbl="node1" presStyleIdx="2" presStyleCnt="3" custScaleY="180270" custLinFactY="14765" custLinFactNeighborX="-12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0327C-A3B3-41C2-9718-1B947D01CBD5}" type="presOf" srcId="{E21A81B9-64D8-453A-AE5E-E14F436F4270}" destId="{7D019F2A-F5AC-4264-AA11-608457DFA4AA}" srcOrd="0" destOrd="0" presId="urn:microsoft.com/office/officeart/2005/8/layout/vList2"/>
    <dgm:cxn modelId="{449714E6-90BD-4895-A1AB-F4145BEAFF25}" srcId="{27220BA8-3E7F-413E-93CD-8CE64B23DF1D}" destId="{4D112CDD-5AB9-4326-861F-859F338D9AC6}" srcOrd="2" destOrd="0" parTransId="{64D0333E-9216-49F5-AA44-7361D6DBBD26}" sibTransId="{BEC0EFAF-6720-4AE9-91FA-0F00F9D489BF}"/>
    <dgm:cxn modelId="{83C97406-CA37-49A7-A771-43E8523B2AC4}" srcId="{27220BA8-3E7F-413E-93CD-8CE64B23DF1D}" destId="{E21A81B9-64D8-453A-AE5E-E14F436F4270}" srcOrd="0" destOrd="0" parTransId="{08CDF29F-AA7F-4449-9BB0-86DD8C41ED45}" sibTransId="{ADD9D69A-12E4-44D3-9DE4-8144D141F381}"/>
    <dgm:cxn modelId="{73570755-5252-4E52-99E2-B98587561EFD}" type="presOf" srcId="{27220BA8-3E7F-413E-93CD-8CE64B23DF1D}" destId="{65FAA312-E7EC-47B1-AE67-5D0B3E4ABCC0}" srcOrd="0" destOrd="0" presId="urn:microsoft.com/office/officeart/2005/8/layout/vList2"/>
    <dgm:cxn modelId="{40343D8A-5055-4155-96F8-8578BD2BA716}" srcId="{27220BA8-3E7F-413E-93CD-8CE64B23DF1D}" destId="{B9F090B2-A228-42CF-A789-0D25E3205F40}" srcOrd="1" destOrd="0" parTransId="{685BF9CE-4FAD-43BA-8E74-A30644525C26}" sibTransId="{5494298C-F9AE-4416-BD80-059827679593}"/>
    <dgm:cxn modelId="{64E663D9-262E-42D2-86B2-D01C96D1682C}" type="presOf" srcId="{4D112CDD-5AB9-4326-861F-859F338D9AC6}" destId="{BF7C873E-64D4-4A92-B921-1BBE781E1D1D}" srcOrd="0" destOrd="0" presId="urn:microsoft.com/office/officeart/2005/8/layout/vList2"/>
    <dgm:cxn modelId="{D66CD941-8243-4118-824E-CD8F4B83B131}" type="presOf" srcId="{B9F090B2-A228-42CF-A789-0D25E3205F40}" destId="{EB4134D2-6580-4ED4-AF0B-7AB3D1D18D76}" srcOrd="0" destOrd="0" presId="urn:microsoft.com/office/officeart/2005/8/layout/vList2"/>
    <dgm:cxn modelId="{6AD3DDDC-DC33-4038-B7D5-4AF232ACA1BE}" type="presParOf" srcId="{65FAA312-E7EC-47B1-AE67-5D0B3E4ABCC0}" destId="{7D019F2A-F5AC-4264-AA11-608457DFA4AA}" srcOrd="0" destOrd="0" presId="urn:microsoft.com/office/officeart/2005/8/layout/vList2"/>
    <dgm:cxn modelId="{41496ADA-BAB4-45D0-B10B-99C9599780F7}" type="presParOf" srcId="{65FAA312-E7EC-47B1-AE67-5D0B3E4ABCC0}" destId="{F1149473-713F-44B5-A431-36B666D0756A}" srcOrd="1" destOrd="0" presId="urn:microsoft.com/office/officeart/2005/8/layout/vList2"/>
    <dgm:cxn modelId="{5B7B73EC-AE3C-47A9-8CBA-4FBACB9D5A9E}" type="presParOf" srcId="{65FAA312-E7EC-47B1-AE67-5D0B3E4ABCC0}" destId="{EB4134D2-6580-4ED4-AF0B-7AB3D1D18D76}" srcOrd="2" destOrd="0" presId="urn:microsoft.com/office/officeart/2005/8/layout/vList2"/>
    <dgm:cxn modelId="{9574AC95-2A06-448A-84AE-7B5B97CEDA75}" type="presParOf" srcId="{65FAA312-E7EC-47B1-AE67-5D0B3E4ABCC0}" destId="{B08F2A62-11F4-41ED-B3FD-80727124BAC7}" srcOrd="3" destOrd="0" presId="urn:microsoft.com/office/officeart/2005/8/layout/vList2"/>
    <dgm:cxn modelId="{5411BF1A-9053-4703-9D47-2F9B8ABFD14D}" type="presParOf" srcId="{65FAA312-E7EC-47B1-AE67-5D0B3E4ABCC0}" destId="{BF7C873E-64D4-4A92-B921-1BBE781E1D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80B5A-7457-444A-9F73-132FF520EB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8AF1E0-F556-4717-80D7-42750707D03C}">
      <dgm:prSet/>
      <dgm:spPr/>
      <dgm:t>
        <a:bodyPr/>
        <a:lstStyle/>
        <a:p>
          <a:r>
            <a:rPr lang="en-GB" dirty="0"/>
            <a:t>Must have GP F2F assessment to consider the following investigations </a:t>
          </a:r>
          <a:endParaRPr lang="en-US" dirty="0"/>
        </a:p>
      </dgm:t>
    </dgm:pt>
    <dgm:pt modelId="{DBBF6AFB-55EC-4644-83F3-94ED8B39B8F2}" type="parTrans" cxnId="{32D33011-7FFF-429B-9A0C-6EC9AA257D8C}">
      <dgm:prSet/>
      <dgm:spPr/>
      <dgm:t>
        <a:bodyPr/>
        <a:lstStyle/>
        <a:p>
          <a:endParaRPr lang="en-US"/>
        </a:p>
      </dgm:t>
    </dgm:pt>
    <dgm:pt modelId="{E3A15EB0-C7F8-45C1-A84D-374F84A3A3EA}" type="sibTrans" cxnId="{32D33011-7FFF-429B-9A0C-6EC9AA257D8C}">
      <dgm:prSet/>
      <dgm:spPr/>
      <dgm:t>
        <a:bodyPr/>
        <a:lstStyle/>
        <a:p>
          <a:endParaRPr lang="en-US"/>
        </a:p>
      </dgm:t>
    </dgm:pt>
    <dgm:pt modelId="{EF3AB9B2-704A-4E94-A711-AB1A6804E89E}">
      <dgm:prSet/>
      <dgm:spPr/>
      <dgm:t>
        <a:bodyPr/>
        <a:lstStyle/>
        <a:p>
          <a:r>
            <a:rPr lang="en-GB" dirty="0"/>
            <a:t>To complete Baseline O2 sats,  BP and HR</a:t>
          </a:r>
          <a:endParaRPr lang="en-US" dirty="0"/>
        </a:p>
      </dgm:t>
    </dgm:pt>
    <dgm:pt modelId="{79EEC32F-DB2F-4DA4-ABCB-773ED3600814}" type="parTrans" cxnId="{A606396A-03EA-4B22-A4FF-C96A0901E1CD}">
      <dgm:prSet/>
      <dgm:spPr/>
      <dgm:t>
        <a:bodyPr/>
        <a:lstStyle/>
        <a:p>
          <a:endParaRPr lang="en-US"/>
        </a:p>
      </dgm:t>
    </dgm:pt>
    <dgm:pt modelId="{F4726B1A-9A92-4000-8026-1013C55236CB}" type="sibTrans" cxnId="{A606396A-03EA-4B22-A4FF-C96A0901E1CD}">
      <dgm:prSet/>
      <dgm:spPr/>
      <dgm:t>
        <a:bodyPr/>
        <a:lstStyle/>
        <a:p>
          <a:endParaRPr lang="en-US"/>
        </a:p>
      </dgm:t>
    </dgm:pt>
    <dgm:pt modelId="{98B118D2-B5B2-4CBA-975B-A3C4B9BC3325}">
      <dgm:prSet/>
      <dgm:spPr/>
      <dgm:t>
        <a:bodyPr/>
        <a:lstStyle/>
        <a:p>
          <a:r>
            <a:rPr lang="en-GB" dirty="0"/>
            <a:t>Baseline bloods</a:t>
          </a:r>
          <a:endParaRPr lang="en-US" dirty="0"/>
        </a:p>
      </dgm:t>
    </dgm:pt>
    <dgm:pt modelId="{B436D8BD-C54F-4681-AD21-FB1BD3833D45}" type="parTrans" cxnId="{DF0F8D56-BA32-466A-ACAD-1B1E07185263}">
      <dgm:prSet/>
      <dgm:spPr/>
      <dgm:t>
        <a:bodyPr/>
        <a:lstStyle/>
        <a:p>
          <a:endParaRPr lang="en-US"/>
        </a:p>
      </dgm:t>
    </dgm:pt>
    <dgm:pt modelId="{B58FEACC-51BD-4D50-A7E2-DC11255AC29E}" type="sibTrans" cxnId="{DF0F8D56-BA32-466A-ACAD-1B1E07185263}">
      <dgm:prSet/>
      <dgm:spPr/>
      <dgm:t>
        <a:bodyPr/>
        <a:lstStyle/>
        <a:p>
          <a:endParaRPr lang="en-US"/>
        </a:p>
      </dgm:t>
    </dgm:pt>
    <dgm:pt modelId="{2B48E7CB-4E27-496F-950D-E59FBBBAD1E8}">
      <dgm:prSet/>
      <dgm:spPr/>
      <dgm:t>
        <a:bodyPr/>
        <a:lstStyle/>
        <a:p>
          <a:r>
            <a:rPr lang="en-GB" dirty="0"/>
            <a:t>Other tests/ excluded diagnoses </a:t>
          </a:r>
          <a:endParaRPr lang="en-US" dirty="0"/>
        </a:p>
      </dgm:t>
    </dgm:pt>
    <dgm:pt modelId="{C5E21131-D65B-4552-9833-95E25E12136A}" type="parTrans" cxnId="{1B88402F-77EF-4249-A18A-AA1C91C89115}">
      <dgm:prSet/>
      <dgm:spPr/>
      <dgm:t>
        <a:bodyPr/>
        <a:lstStyle/>
        <a:p>
          <a:endParaRPr lang="en-US"/>
        </a:p>
      </dgm:t>
    </dgm:pt>
    <dgm:pt modelId="{2118EA52-4FD0-4FA2-BC0B-C7CCB12956CA}" type="sibTrans" cxnId="{1B88402F-77EF-4249-A18A-AA1C91C89115}">
      <dgm:prSet/>
      <dgm:spPr/>
      <dgm:t>
        <a:bodyPr/>
        <a:lstStyle/>
        <a:p>
          <a:endParaRPr lang="en-US"/>
        </a:p>
      </dgm:t>
    </dgm:pt>
    <dgm:pt modelId="{F7993EE3-2C1C-499A-9763-A37E4B15BFBC}">
      <dgm:prSet/>
      <dgm:spPr/>
      <dgm:t>
        <a:bodyPr/>
        <a:lstStyle/>
        <a:p>
          <a:r>
            <a:rPr lang="en-GB" dirty="0"/>
            <a:t>Action abnormal findings via usual secondary care routes - cardiology, respiratory etc</a:t>
          </a:r>
          <a:endParaRPr lang="en-US" dirty="0"/>
        </a:p>
      </dgm:t>
    </dgm:pt>
    <dgm:pt modelId="{68B1F0D8-86A1-4AF4-A65D-0B36660CA7AF}" type="parTrans" cxnId="{73643183-57AA-41DE-BC90-1EAC0CF9AC82}">
      <dgm:prSet/>
      <dgm:spPr/>
      <dgm:t>
        <a:bodyPr/>
        <a:lstStyle/>
        <a:p>
          <a:endParaRPr lang="en-US"/>
        </a:p>
      </dgm:t>
    </dgm:pt>
    <dgm:pt modelId="{17BF7654-BE4D-4BA6-8E15-4FF7F7F30E9B}" type="sibTrans" cxnId="{73643183-57AA-41DE-BC90-1EAC0CF9AC82}">
      <dgm:prSet/>
      <dgm:spPr/>
      <dgm:t>
        <a:bodyPr/>
        <a:lstStyle/>
        <a:p>
          <a:endParaRPr lang="en-US"/>
        </a:p>
      </dgm:t>
    </dgm:pt>
    <dgm:pt modelId="{4936E126-D1C1-42CD-9C77-D6CD8614974A}">
      <dgm:prSet/>
      <dgm:spPr/>
      <dgm:t>
        <a:bodyPr/>
        <a:lstStyle/>
        <a:p>
          <a:r>
            <a:rPr lang="en-GB" dirty="0"/>
            <a:t>Self management resources  to be given early </a:t>
          </a:r>
          <a:endParaRPr lang="en-US" dirty="0"/>
        </a:p>
      </dgm:t>
    </dgm:pt>
    <dgm:pt modelId="{B3B74BE0-0BDB-40C3-AC73-3598FD7995DF}" type="parTrans" cxnId="{93B1A600-C973-4B64-9106-2FC6AADE68F8}">
      <dgm:prSet/>
      <dgm:spPr/>
      <dgm:t>
        <a:bodyPr/>
        <a:lstStyle/>
        <a:p>
          <a:endParaRPr lang="en-US"/>
        </a:p>
      </dgm:t>
    </dgm:pt>
    <dgm:pt modelId="{40809EFC-1BE1-4085-B83A-AE6C865DA59F}" type="sibTrans" cxnId="{93B1A600-C973-4B64-9106-2FC6AADE68F8}">
      <dgm:prSet/>
      <dgm:spPr/>
      <dgm:t>
        <a:bodyPr/>
        <a:lstStyle/>
        <a:p>
          <a:endParaRPr lang="en-US"/>
        </a:p>
      </dgm:t>
    </dgm:pt>
    <dgm:pt modelId="{FE9F1C8B-6AB1-4FD0-931C-762B6B6E822E}" type="pres">
      <dgm:prSet presAssocID="{F9880B5A-7457-444A-9F73-132FF520EB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10402-C1E9-4071-A300-3E1BB62406B8}" type="pres">
      <dgm:prSet presAssocID="{A98AF1E0-F556-4717-80D7-42750707D0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9B9CB-72D7-4EF6-8EFE-A18DAA8689F4}" type="pres">
      <dgm:prSet presAssocID="{E3A15EB0-C7F8-45C1-A84D-374F84A3A3EA}" presName="sibTrans" presStyleCnt="0"/>
      <dgm:spPr/>
    </dgm:pt>
    <dgm:pt modelId="{3D18180D-6C60-4437-B154-74D99CD06D63}" type="pres">
      <dgm:prSet presAssocID="{EF3AB9B2-704A-4E94-A711-AB1A6804E8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0A224-AE72-4CBF-AB0B-FCB06E1D61D8}" type="pres">
      <dgm:prSet presAssocID="{F4726B1A-9A92-4000-8026-1013C55236CB}" presName="sibTrans" presStyleCnt="0"/>
      <dgm:spPr/>
    </dgm:pt>
    <dgm:pt modelId="{CD63608E-884A-453E-A030-33FB6DF71173}" type="pres">
      <dgm:prSet presAssocID="{98B118D2-B5B2-4CBA-975B-A3C4B9BC33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B193A-4C55-4DA1-98CD-6F583043021D}" type="pres">
      <dgm:prSet presAssocID="{B58FEACC-51BD-4D50-A7E2-DC11255AC29E}" presName="sibTrans" presStyleCnt="0"/>
      <dgm:spPr/>
    </dgm:pt>
    <dgm:pt modelId="{D801BA2E-FA4F-46A9-8D7C-1E1D4935590F}" type="pres">
      <dgm:prSet presAssocID="{2B48E7CB-4E27-496F-950D-E59FBBBAD1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521DA-EB31-4FA4-B008-53A87A22A691}" type="pres">
      <dgm:prSet presAssocID="{2118EA52-4FD0-4FA2-BC0B-C7CCB12956CA}" presName="sibTrans" presStyleCnt="0"/>
      <dgm:spPr/>
    </dgm:pt>
    <dgm:pt modelId="{FB0A6E10-FF3D-464B-879F-29A183F55B08}" type="pres">
      <dgm:prSet presAssocID="{F7993EE3-2C1C-499A-9763-A37E4B15BF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08114-4D3A-4BDC-AFFF-45EFDC114F81}" type="pres">
      <dgm:prSet presAssocID="{17BF7654-BE4D-4BA6-8E15-4FF7F7F30E9B}" presName="sibTrans" presStyleCnt="0"/>
      <dgm:spPr/>
    </dgm:pt>
    <dgm:pt modelId="{6930205F-B08D-4137-ABB5-BEABA7AB2A75}" type="pres">
      <dgm:prSet presAssocID="{4936E126-D1C1-42CD-9C77-D6CD861497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C79B4-37DD-4C39-B5E5-CB530B4AB519}" type="presOf" srcId="{4936E126-D1C1-42CD-9C77-D6CD8614974A}" destId="{6930205F-B08D-4137-ABB5-BEABA7AB2A75}" srcOrd="0" destOrd="0" presId="urn:microsoft.com/office/officeart/2005/8/layout/default"/>
    <dgm:cxn modelId="{43A1DCD3-8825-44B1-995E-6C40B421BA5B}" type="presOf" srcId="{F7993EE3-2C1C-499A-9763-A37E4B15BFBC}" destId="{FB0A6E10-FF3D-464B-879F-29A183F55B08}" srcOrd="0" destOrd="0" presId="urn:microsoft.com/office/officeart/2005/8/layout/default"/>
    <dgm:cxn modelId="{DF0F8D56-BA32-466A-ACAD-1B1E07185263}" srcId="{F9880B5A-7457-444A-9F73-132FF520EBE1}" destId="{98B118D2-B5B2-4CBA-975B-A3C4B9BC3325}" srcOrd="2" destOrd="0" parTransId="{B436D8BD-C54F-4681-AD21-FB1BD3833D45}" sibTransId="{B58FEACC-51BD-4D50-A7E2-DC11255AC29E}"/>
    <dgm:cxn modelId="{93B1A600-C973-4B64-9106-2FC6AADE68F8}" srcId="{F9880B5A-7457-444A-9F73-132FF520EBE1}" destId="{4936E126-D1C1-42CD-9C77-D6CD8614974A}" srcOrd="5" destOrd="0" parTransId="{B3B74BE0-0BDB-40C3-AC73-3598FD7995DF}" sibTransId="{40809EFC-1BE1-4085-B83A-AE6C865DA59F}"/>
    <dgm:cxn modelId="{4532409B-F258-4811-BE6E-215FA706E792}" type="presOf" srcId="{EF3AB9B2-704A-4E94-A711-AB1A6804E89E}" destId="{3D18180D-6C60-4437-B154-74D99CD06D63}" srcOrd="0" destOrd="0" presId="urn:microsoft.com/office/officeart/2005/8/layout/default"/>
    <dgm:cxn modelId="{A606396A-03EA-4B22-A4FF-C96A0901E1CD}" srcId="{F9880B5A-7457-444A-9F73-132FF520EBE1}" destId="{EF3AB9B2-704A-4E94-A711-AB1A6804E89E}" srcOrd="1" destOrd="0" parTransId="{79EEC32F-DB2F-4DA4-ABCB-773ED3600814}" sibTransId="{F4726B1A-9A92-4000-8026-1013C55236CB}"/>
    <dgm:cxn modelId="{32D33011-7FFF-429B-9A0C-6EC9AA257D8C}" srcId="{F9880B5A-7457-444A-9F73-132FF520EBE1}" destId="{A98AF1E0-F556-4717-80D7-42750707D03C}" srcOrd="0" destOrd="0" parTransId="{DBBF6AFB-55EC-4644-83F3-94ED8B39B8F2}" sibTransId="{E3A15EB0-C7F8-45C1-A84D-374F84A3A3EA}"/>
    <dgm:cxn modelId="{C9BDE2D0-9426-47A1-852B-0B1D1BFE8DA3}" type="presOf" srcId="{A98AF1E0-F556-4717-80D7-42750707D03C}" destId="{46E10402-C1E9-4071-A300-3E1BB62406B8}" srcOrd="0" destOrd="0" presId="urn:microsoft.com/office/officeart/2005/8/layout/default"/>
    <dgm:cxn modelId="{73643183-57AA-41DE-BC90-1EAC0CF9AC82}" srcId="{F9880B5A-7457-444A-9F73-132FF520EBE1}" destId="{F7993EE3-2C1C-499A-9763-A37E4B15BFBC}" srcOrd="4" destOrd="0" parTransId="{68B1F0D8-86A1-4AF4-A65D-0B36660CA7AF}" sibTransId="{17BF7654-BE4D-4BA6-8E15-4FF7F7F30E9B}"/>
    <dgm:cxn modelId="{1B88402F-77EF-4249-A18A-AA1C91C89115}" srcId="{F9880B5A-7457-444A-9F73-132FF520EBE1}" destId="{2B48E7CB-4E27-496F-950D-E59FBBBAD1E8}" srcOrd="3" destOrd="0" parTransId="{C5E21131-D65B-4552-9833-95E25E12136A}" sibTransId="{2118EA52-4FD0-4FA2-BC0B-C7CCB12956CA}"/>
    <dgm:cxn modelId="{A64B0C3B-13E9-4599-843E-CB775F790FCB}" type="presOf" srcId="{2B48E7CB-4E27-496F-950D-E59FBBBAD1E8}" destId="{D801BA2E-FA4F-46A9-8D7C-1E1D4935590F}" srcOrd="0" destOrd="0" presId="urn:microsoft.com/office/officeart/2005/8/layout/default"/>
    <dgm:cxn modelId="{3C1ADFAD-7A8F-4809-8C37-32288E43A61E}" type="presOf" srcId="{98B118D2-B5B2-4CBA-975B-A3C4B9BC3325}" destId="{CD63608E-884A-453E-A030-33FB6DF71173}" srcOrd="0" destOrd="0" presId="urn:microsoft.com/office/officeart/2005/8/layout/default"/>
    <dgm:cxn modelId="{B77180BE-CD75-4213-9516-DCB012615EF7}" type="presOf" srcId="{F9880B5A-7457-444A-9F73-132FF520EBE1}" destId="{FE9F1C8B-6AB1-4FD0-931C-762B6B6E822E}" srcOrd="0" destOrd="0" presId="urn:microsoft.com/office/officeart/2005/8/layout/default"/>
    <dgm:cxn modelId="{5CA0AEC0-76B1-4D89-8B5D-04AD5FB1ADA4}" type="presParOf" srcId="{FE9F1C8B-6AB1-4FD0-931C-762B6B6E822E}" destId="{46E10402-C1E9-4071-A300-3E1BB62406B8}" srcOrd="0" destOrd="0" presId="urn:microsoft.com/office/officeart/2005/8/layout/default"/>
    <dgm:cxn modelId="{0BF12D15-3EC8-45DB-BF27-39AC8B288379}" type="presParOf" srcId="{FE9F1C8B-6AB1-4FD0-931C-762B6B6E822E}" destId="{8299B9CB-72D7-4EF6-8EFE-A18DAA8689F4}" srcOrd="1" destOrd="0" presId="urn:microsoft.com/office/officeart/2005/8/layout/default"/>
    <dgm:cxn modelId="{E2D8B9AB-27A1-4C88-9A22-C9C91ADC5888}" type="presParOf" srcId="{FE9F1C8B-6AB1-4FD0-931C-762B6B6E822E}" destId="{3D18180D-6C60-4437-B154-74D99CD06D63}" srcOrd="2" destOrd="0" presId="urn:microsoft.com/office/officeart/2005/8/layout/default"/>
    <dgm:cxn modelId="{7A018943-A0CF-4453-B6AE-87F3B497D6B9}" type="presParOf" srcId="{FE9F1C8B-6AB1-4FD0-931C-762B6B6E822E}" destId="{2790A224-AE72-4CBF-AB0B-FCB06E1D61D8}" srcOrd="3" destOrd="0" presId="urn:microsoft.com/office/officeart/2005/8/layout/default"/>
    <dgm:cxn modelId="{31E4A52E-2480-4220-A868-93C8585CA56F}" type="presParOf" srcId="{FE9F1C8B-6AB1-4FD0-931C-762B6B6E822E}" destId="{CD63608E-884A-453E-A030-33FB6DF71173}" srcOrd="4" destOrd="0" presId="urn:microsoft.com/office/officeart/2005/8/layout/default"/>
    <dgm:cxn modelId="{D0105213-82E2-4EA3-89FB-FC06C16A7619}" type="presParOf" srcId="{FE9F1C8B-6AB1-4FD0-931C-762B6B6E822E}" destId="{EA1B193A-4C55-4DA1-98CD-6F583043021D}" srcOrd="5" destOrd="0" presId="urn:microsoft.com/office/officeart/2005/8/layout/default"/>
    <dgm:cxn modelId="{057A3237-3863-453C-AA45-6BB2057F532C}" type="presParOf" srcId="{FE9F1C8B-6AB1-4FD0-931C-762B6B6E822E}" destId="{D801BA2E-FA4F-46A9-8D7C-1E1D4935590F}" srcOrd="6" destOrd="0" presId="urn:microsoft.com/office/officeart/2005/8/layout/default"/>
    <dgm:cxn modelId="{4A45122B-278D-4F7D-8A31-238CF1D539B4}" type="presParOf" srcId="{FE9F1C8B-6AB1-4FD0-931C-762B6B6E822E}" destId="{3A4521DA-EB31-4FA4-B008-53A87A22A691}" srcOrd="7" destOrd="0" presId="urn:microsoft.com/office/officeart/2005/8/layout/default"/>
    <dgm:cxn modelId="{5254F2A4-8171-4705-A817-5474FEE91401}" type="presParOf" srcId="{FE9F1C8B-6AB1-4FD0-931C-762B6B6E822E}" destId="{FB0A6E10-FF3D-464B-879F-29A183F55B08}" srcOrd="8" destOrd="0" presId="urn:microsoft.com/office/officeart/2005/8/layout/default"/>
    <dgm:cxn modelId="{E5253C47-20A8-43CD-B58F-0A31D54F9B3A}" type="presParOf" srcId="{FE9F1C8B-6AB1-4FD0-931C-762B6B6E822E}" destId="{D1608114-4D3A-4BDC-AFFF-45EFDC114F81}" srcOrd="9" destOrd="0" presId="urn:microsoft.com/office/officeart/2005/8/layout/default"/>
    <dgm:cxn modelId="{515C2727-E9DA-43C1-A55C-85593816E80B}" type="presParOf" srcId="{FE9F1C8B-6AB1-4FD0-931C-762B6B6E822E}" destId="{6930205F-B08D-4137-ABB5-BEABA7AB2A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5D633-F8E1-4985-8D63-6F7B16B495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0171B8-105A-4212-9A8E-DD24A3A80470}">
      <dgm:prSet custT="1"/>
      <dgm:spPr>
        <a:solidFill>
          <a:srgbClr val="AE2573">
            <a:alpha val="80000"/>
          </a:srgbClr>
        </a:solidFill>
      </dgm:spPr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Advice, reassurance and referral  back to primary care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AAD5A-A9C7-4E8D-9536-F26EBB9770C0}" type="parTrans" cxnId="{3690EE61-8B7F-4406-96B4-FABBCE1B7C40}">
      <dgm:prSet/>
      <dgm:spPr/>
      <dgm:t>
        <a:bodyPr/>
        <a:lstStyle/>
        <a:p>
          <a:endParaRPr lang="en-US"/>
        </a:p>
      </dgm:t>
    </dgm:pt>
    <dgm:pt modelId="{1789CBEB-0496-49FC-A3E7-F8AD62E4E74D}" type="sibTrans" cxnId="{3690EE61-8B7F-4406-96B4-FABBCE1B7C40}">
      <dgm:prSet/>
      <dgm:spPr/>
      <dgm:t>
        <a:bodyPr/>
        <a:lstStyle/>
        <a:p>
          <a:endParaRPr lang="en-US"/>
        </a:p>
      </dgm:t>
    </dgm:pt>
    <dgm:pt modelId="{D2873FDE-0621-40CB-B4A8-C3EF5DEB57B5}">
      <dgm:prSet custT="1"/>
      <dgm:spPr>
        <a:solidFill>
          <a:srgbClr val="AE2573">
            <a:alpha val="80000"/>
          </a:srgbClr>
        </a:solidFill>
      </dgm:spPr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Interventions  with MDT – review at 12 weeks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542B3-736C-48D9-A962-9E6F48056086}" type="parTrans" cxnId="{AD1AB002-D183-4D23-A40B-6D19AEC4BD5D}">
      <dgm:prSet/>
      <dgm:spPr/>
      <dgm:t>
        <a:bodyPr/>
        <a:lstStyle/>
        <a:p>
          <a:endParaRPr lang="en-US"/>
        </a:p>
      </dgm:t>
    </dgm:pt>
    <dgm:pt modelId="{6450D587-AD36-418D-82DB-FC592C2189E4}" type="sibTrans" cxnId="{AD1AB002-D183-4D23-A40B-6D19AEC4BD5D}">
      <dgm:prSet/>
      <dgm:spPr/>
      <dgm:t>
        <a:bodyPr/>
        <a:lstStyle/>
        <a:p>
          <a:endParaRPr lang="en-US"/>
        </a:p>
      </dgm:t>
    </dgm:pt>
    <dgm:pt modelId="{69D6B870-B4B0-4CCB-AF79-524276A66765}">
      <dgm:prSet custT="1"/>
      <dgm:spPr>
        <a:solidFill>
          <a:srgbClr val="AE2573">
            <a:alpha val="80000"/>
          </a:srgbClr>
        </a:solidFill>
      </dgm:spPr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Self management and support from local teams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06B3D-28C4-40D5-A8BE-9D3958D8CC61}" type="parTrans" cxnId="{406B1C6E-25E6-4BA6-B323-C593C4A2FF0D}">
      <dgm:prSet/>
      <dgm:spPr/>
      <dgm:t>
        <a:bodyPr/>
        <a:lstStyle/>
        <a:p>
          <a:endParaRPr lang="en-US"/>
        </a:p>
      </dgm:t>
    </dgm:pt>
    <dgm:pt modelId="{B1F26535-2811-4FDF-92BC-7EA8936E4AB6}" type="sibTrans" cxnId="{406B1C6E-25E6-4BA6-B323-C593C4A2FF0D}">
      <dgm:prSet/>
      <dgm:spPr/>
      <dgm:t>
        <a:bodyPr/>
        <a:lstStyle/>
        <a:p>
          <a:endParaRPr lang="en-US"/>
        </a:p>
      </dgm:t>
    </dgm:pt>
    <dgm:pt modelId="{A95A4FA8-C1C6-44F8-859C-6A8D8E487412}" type="pres">
      <dgm:prSet presAssocID="{D405D633-F8E1-4985-8D63-6F7B16B495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2425E-6AFC-4BD4-A1EA-476BA6AFABD2}" type="pres">
      <dgm:prSet presAssocID="{680171B8-105A-4212-9A8E-DD24A3A804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9DDBF-337B-4CAC-8570-1F2D2226BB57}" type="pres">
      <dgm:prSet presAssocID="{1789CBEB-0496-49FC-A3E7-F8AD62E4E74D}" presName="spacer" presStyleCnt="0"/>
      <dgm:spPr/>
    </dgm:pt>
    <dgm:pt modelId="{CEBDEC75-677B-4C19-A70B-C2DF669E9767}" type="pres">
      <dgm:prSet presAssocID="{D2873FDE-0621-40CB-B4A8-C3EF5DEB57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7EF45-B9F0-4772-B27A-161125FDA3EE}" type="pres">
      <dgm:prSet presAssocID="{6450D587-AD36-418D-82DB-FC592C2189E4}" presName="spacer" presStyleCnt="0"/>
      <dgm:spPr/>
    </dgm:pt>
    <dgm:pt modelId="{7088B2D4-CC1D-4C27-BB68-E45F99D8FE3A}" type="pres">
      <dgm:prSet presAssocID="{69D6B870-B4B0-4CCB-AF79-524276A667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F9CA5-ED86-4811-924F-53E8E20AD60F}" type="presOf" srcId="{D2873FDE-0621-40CB-B4A8-C3EF5DEB57B5}" destId="{CEBDEC75-677B-4C19-A70B-C2DF669E9767}" srcOrd="0" destOrd="0" presId="urn:microsoft.com/office/officeart/2005/8/layout/vList2"/>
    <dgm:cxn modelId="{3E6F20D4-844B-4792-AF6B-DD13D5730D7D}" type="presOf" srcId="{680171B8-105A-4212-9A8E-DD24A3A80470}" destId="{6A72425E-6AFC-4BD4-A1EA-476BA6AFABD2}" srcOrd="0" destOrd="0" presId="urn:microsoft.com/office/officeart/2005/8/layout/vList2"/>
    <dgm:cxn modelId="{406B1C6E-25E6-4BA6-B323-C593C4A2FF0D}" srcId="{D405D633-F8E1-4985-8D63-6F7B16B49568}" destId="{69D6B870-B4B0-4CCB-AF79-524276A66765}" srcOrd="2" destOrd="0" parTransId="{3EB06B3D-28C4-40D5-A8BE-9D3958D8CC61}" sibTransId="{B1F26535-2811-4FDF-92BC-7EA8936E4AB6}"/>
    <dgm:cxn modelId="{AD1AB002-D183-4D23-A40B-6D19AEC4BD5D}" srcId="{D405D633-F8E1-4985-8D63-6F7B16B49568}" destId="{D2873FDE-0621-40CB-B4A8-C3EF5DEB57B5}" srcOrd="1" destOrd="0" parTransId="{4ED542B3-736C-48D9-A962-9E6F48056086}" sibTransId="{6450D587-AD36-418D-82DB-FC592C2189E4}"/>
    <dgm:cxn modelId="{3690EE61-8B7F-4406-96B4-FABBCE1B7C40}" srcId="{D405D633-F8E1-4985-8D63-6F7B16B49568}" destId="{680171B8-105A-4212-9A8E-DD24A3A80470}" srcOrd="0" destOrd="0" parTransId="{054AAD5A-A9C7-4E8D-9536-F26EBB9770C0}" sibTransId="{1789CBEB-0496-49FC-A3E7-F8AD62E4E74D}"/>
    <dgm:cxn modelId="{F2852802-4DEE-426A-B73D-B099DD717112}" type="presOf" srcId="{D405D633-F8E1-4985-8D63-6F7B16B49568}" destId="{A95A4FA8-C1C6-44F8-859C-6A8D8E487412}" srcOrd="0" destOrd="0" presId="urn:microsoft.com/office/officeart/2005/8/layout/vList2"/>
    <dgm:cxn modelId="{57F780E8-3AAD-40BE-95B6-9A01438057B2}" type="presOf" srcId="{69D6B870-B4B0-4CCB-AF79-524276A66765}" destId="{7088B2D4-CC1D-4C27-BB68-E45F99D8FE3A}" srcOrd="0" destOrd="0" presId="urn:microsoft.com/office/officeart/2005/8/layout/vList2"/>
    <dgm:cxn modelId="{7E51DEC9-8033-41E6-99DA-33DF218B0A63}" type="presParOf" srcId="{A95A4FA8-C1C6-44F8-859C-6A8D8E487412}" destId="{6A72425E-6AFC-4BD4-A1EA-476BA6AFABD2}" srcOrd="0" destOrd="0" presId="urn:microsoft.com/office/officeart/2005/8/layout/vList2"/>
    <dgm:cxn modelId="{5A5D1FC5-810C-4CDF-9C8F-69002A5AA3D4}" type="presParOf" srcId="{A95A4FA8-C1C6-44F8-859C-6A8D8E487412}" destId="{2339DDBF-337B-4CAC-8570-1F2D2226BB57}" srcOrd="1" destOrd="0" presId="urn:microsoft.com/office/officeart/2005/8/layout/vList2"/>
    <dgm:cxn modelId="{D05D8240-1AE6-4E55-82E3-9A5B66972301}" type="presParOf" srcId="{A95A4FA8-C1C6-44F8-859C-6A8D8E487412}" destId="{CEBDEC75-677B-4C19-A70B-C2DF669E9767}" srcOrd="2" destOrd="0" presId="urn:microsoft.com/office/officeart/2005/8/layout/vList2"/>
    <dgm:cxn modelId="{8FBC9BCD-F42C-471F-AA21-9C7CD14BF080}" type="presParOf" srcId="{A95A4FA8-C1C6-44F8-859C-6A8D8E487412}" destId="{3997EF45-B9F0-4772-B27A-161125FDA3EE}" srcOrd="3" destOrd="0" presId="urn:microsoft.com/office/officeart/2005/8/layout/vList2"/>
    <dgm:cxn modelId="{5776C153-DDCD-4C57-8CF3-D412FDD368C0}" type="presParOf" srcId="{A95A4FA8-C1C6-44F8-859C-6A8D8E487412}" destId="{7088B2D4-CC1D-4C27-BB68-E45F99D8FE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19F2A-F5AC-4264-AA11-608457DFA4AA}">
      <dsp:nvSpPr>
        <dsp:cNvPr id="0" name=""/>
        <dsp:cNvSpPr/>
      </dsp:nvSpPr>
      <dsp:spPr>
        <a:xfrm>
          <a:off x="0" y="38906"/>
          <a:ext cx="8159261" cy="895975"/>
        </a:xfrm>
        <a:prstGeom prst="roundRect">
          <a:avLst/>
        </a:prstGeom>
        <a:solidFill>
          <a:srgbClr val="AE2573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1. Acute COVID-19 - Signs and symptoms of COVID‑19 for up to 4 weeks. </a:t>
          </a: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Managed in primary and/or secondary care. </a:t>
          </a:r>
          <a:endParaRPr lang="en-US" sz="1700" b="1" kern="1200" dirty="0">
            <a:solidFill>
              <a:srgbClr val="00308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38" y="82644"/>
        <a:ext cx="8071785" cy="808499"/>
      </dsp:txXfrm>
    </dsp:sp>
    <dsp:sp modelId="{EB4134D2-6580-4ED4-AF0B-7AB3D1D18D76}">
      <dsp:nvSpPr>
        <dsp:cNvPr id="0" name=""/>
        <dsp:cNvSpPr/>
      </dsp:nvSpPr>
      <dsp:spPr>
        <a:xfrm>
          <a:off x="0" y="949267"/>
          <a:ext cx="8159261" cy="870296"/>
        </a:xfrm>
        <a:prstGeom prst="roundRect">
          <a:avLst/>
        </a:prstGeom>
        <a:solidFill>
          <a:srgbClr val="AE2573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2. Ongoing symptomatic COVID-19 - Signs and symptoms of COVID‑19   4 -12 weeks.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Managed in primary and/or secondary care. </a:t>
          </a:r>
          <a:endParaRPr lang="en-US" sz="1700" b="1" kern="1200" dirty="0">
            <a:solidFill>
              <a:srgbClr val="00308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84" y="991751"/>
        <a:ext cx="8074293" cy="785328"/>
      </dsp:txXfrm>
    </dsp:sp>
    <dsp:sp modelId="{BF7C873E-64D4-4A92-B921-1BBE781E1D1D}">
      <dsp:nvSpPr>
        <dsp:cNvPr id="0" name=""/>
        <dsp:cNvSpPr/>
      </dsp:nvSpPr>
      <dsp:spPr>
        <a:xfrm>
          <a:off x="0" y="1872856"/>
          <a:ext cx="8159261" cy="3980420"/>
        </a:xfrm>
        <a:prstGeom prst="roundRect">
          <a:avLst/>
        </a:prstGeom>
        <a:solidFill>
          <a:srgbClr val="AE2573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3. Post-COVID-19 syndrome / Long COVID - Signs and symptoms that develop during or after an infection consistent with COVID‑19, continue for more than 10 weeks and are not explained by an alternative diagnosis.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 Childrens Long Covid syndrome service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MDT triage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Face / face if required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Joint working  with primary / secondary and specialist services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Provide therapy services as indicated – review at 12/52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rPr>
            <a:t>Signpost and support self help / community resources.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94308" y="2067164"/>
        <a:ext cx="7770645" cy="359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10402-C1E9-4071-A300-3E1BB62406B8}">
      <dsp:nvSpPr>
        <dsp:cNvPr id="0" name=""/>
        <dsp:cNvSpPr/>
      </dsp:nvSpPr>
      <dsp:spPr>
        <a:xfrm>
          <a:off x="646716" y="2250"/>
          <a:ext cx="2735313" cy="1641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Must have GP F2F assessment to consider the following investigations </a:t>
          </a:r>
          <a:endParaRPr lang="en-US" sz="2100" kern="1200" dirty="0"/>
        </a:p>
      </dsp:txBody>
      <dsp:txXfrm>
        <a:off x="646716" y="2250"/>
        <a:ext cx="2735313" cy="1641188"/>
      </dsp:txXfrm>
    </dsp:sp>
    <dsp:sp modelId="{3D18180D-6C60-4437-B154-74D99CD06D63}">
      <dsp:nvSpPr>
        <dsp:cNvPr id="0" name=""/>
        <dsp:cNvSpPr/>
      </dsp:nvSpPr>
      <dsp:spPr>
        <a:xfrm>
          <a:off x="3655561" y="2250"/>
          <a:ext cx="2735313" cy="1641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To complete Baseline O2 sats,  BP and HR</a:t>
          </a:r>
          <a:endParaRPr lang="en-US" sz="2100" kern="1200" dirty="0"/>
        </a:p>
      </dsp:txBody>
      <dsp:txXfrm>
        <a:off x="3655561" y="2250"/>
        <a:ext cx="2735313" cy="1641188"/>
      </dsp:txXfrm>
    </dsp:sp>
    <dsp:sp modelId="{CD63608E-884A-453E-A030-33FB6DF71173}">
      <dsp:nvSpPr>
        <dsp:cNvPr id="0" name=""/>
        <dsp:cNvSpPr/>
      </dsp:nvSpPr>
      <dsp:spPr>
        <a:xfrm>
          <a:off x="646716" y="1916970"/>
          <a:ext cx="2735313" cy="1641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Baseline bloods</a:t>
          </a:r>
          <a:endParaRPr lang="en-US" sz="2100" kern="1200" dirty="0"/>
        </a:p>
      </dsp:txBody>
      <dsp:txXfrm>
        <a:off x="646716" y="1916970"/>
        <a:ext cx="2735313" cy="1641188"/>
      </dsp:txXfrm>
    </dsp:sp>
    <dsp:sp modelId="{D801BA2E-FA4F-46A9-8D7C-1E1D4935590F}">
      <dsp:nvSpPr>
        <dsp:cNvPr id="0" name=""/>
        <dsp:cNvSpPr/>
      </dsp:nvSpPr>
      <dsp:spPr>
        <a:xfrm>
          <a:off x="3655561" y="1916970"/>
          <a:ext cx="2735313" cy="1641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Other tests/ excluded diagnoses </a:t>
          </a:r>
          <a:endParaRPr lang="en-US" sz="2100" kern="1200" dirty="0"/>
        </a:p>
      </dsp:txBody>
      <dsp:txXfrm>
        <a:off x="3655561" y="1916970"/>
        <a:ext cx="2735313" cy="1641188"/>
      </dsp:txXfrm>
    </dsp:sp>
    <dsp:sp modelId="{FB0A6E10-FF3D-464B-879F-29A183F55B08}">
      <dsp:nvSpPr>
        <dsp:cNvPr id="0" name=""/>
        <dsp:cNvSpPr/>
      </dsp:nvSpPr>
      <dsp:spPr>
        <a:xfrm>
          <a:off x="646716" y="3831689"/>
          <a:ext cx="2735313" cy="1641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Action abnormal findings via usual secondary care routes - cardiology, respiratory etc</a:t>
          </a:r>
          <a:endParaRPr lang="en-US" sz="2100" kern="1200" dirty="0"/>
        </a:p>
      </dsp:txBody>
      <dsp:txXfrm>
        <a:off x="646716" y="3831689"/>
        <a:ext cx="2735313" cy="1641188"/>
      </dsp:txXfrm>
    </dsp:sp>
    <dsp:sp modelId="{6930205F-B08D-4137-ABB5-BEABA7AB2A75}">
      <dsp:nvSpPr>
        <dsp:cNvPr id="0" name=""/>
        <dsp:cNvSpPr/>
      </dsp:nvSpPr>
      <dsp:spPr>
        <a:xfrm>
          <a:off x="3655561" y="3831689"/>
          <a:ext cx="2735313" cy="1641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Self management resources  to be given early </a:t>
          </a:r>
          <a:endParaRPr lang="en-US" sz="2100" kern="1200" dirty="0"/>
        </a:p>
      </dsp:txBody>
      <dsp:txXfrm>
        <a:off x="3655561" y="3831689"/>
        <a:ext cx="2735313" cy="1641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06BC-5AA8-4819-9B8F-0130B6A1FC0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C1198-049B-4CBF-9557-BBAD0DE316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5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 the London Childrens  ong Covid Model – but adapted to meet our local need </a:t>
            </a:r>
          </a:p>
          <a:p>
            <a:r>
              <a:rPr lang="en-GB" dirty="0"/>
              <a:t>Secondary care for urgent / further investigations</a:t>
            </a:r>
          </a:p>
          <a:p>
            <a:r>
              <a:rPr lang="en-GB" dirty="0"/>
              <a:t>f/f if clinically required / no reliable access to digital consultations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C1198-049B-4CBF-9557-BBAD0DE3161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7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not need to have  had a positive Covid test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C1198-049B-4CBF-9557-BBAD0DE3161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3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start strategies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C1198-049B-4CBF-9557-BBAD0DE3161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22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4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5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58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11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2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3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6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2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6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56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5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CBC1-2DC5-414A-8424-79FCEBEC4413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0330-BE58-4773-AEDE-E5F3B460F1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9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o-pedia.com/30_Seconds_Sit_To_Stand_Test" TargetMode="External"/><Relationship Id="rId2" Type="http://schemas.openxmlformats.org/officeDocument/2006/relationships/hyperlink" Target="https://future.nhs.uk/L_C_N/view?objectId=9903690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13F8B-8E82-4535-8492-4CADA92AA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49" y="805093"/>
            <a:ext cx="5642234" cy="4074074"/>
          </a:xfrm>
        </p:spPr>
        <p:txBody>
          <a:bodyPr>
            <a:normAutofit/>
          </a:bodyPr>
          <a:lstStyle/>
          <a:p>
            <a:pPr algn="l"/>
            <a:r>
              <a:rPr lang="en-GB" sz="6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HIOW Childrens Long Covid Pathway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2626C4-BD4D-4219-BF75-B237D41A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849" y="5190591"/>
            <a:ext cx="5866189" cy="921039"/>
          </a:xfrm>
        </p:spPr>
        <p:txBody>
          <a:bodyPr>
            <a:normAutofit/>
          </a:bodyPr>
          <a:lstStyle/>
          <a:p>
            <a:pPr algn="l"/>
            <a:r>
              <a:rPr lang="en-GB" sz="1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Mark Alderton – Clinical Lead</a:t>
            </a:r>
          </a:p>
          <a:p>
            <a:pPr algn="l"/>
            <a:r>
              <a:rPr lang="en-GB" sz="1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 Quint – Clinical Team Coordinator Solent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8699706-82A0-493C-8DA4-05851F55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7" y="763529"/>
            <a:ext cx="3908996" cy="11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5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92DAF-CD83-4725-BFAA-4A2073B0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0" y="1442719"/>
            <a:ext cx="2845191" cy="323757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referral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xmlns="" id="{4601A679-E533-4206-AA33-D80C5818D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59841"/>
              </p:ext>
            </p:extLst>
          </p:nvPr>
        </p:nvGraphicFramePr>
        <p:xfrm>
          <a:off x="3288404" y="917771"/>
          <a:ext cx="7037591" cy="547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14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94AAB-5C1F-43CC-BF67-E9BD8CC8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6" y="2437178"/>
            <a:ext cx="4110605" cy="775805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form</a:t>
            </a:r>
          </a:p>
        </p:txBody>
      </p:sp>
    </p:spTree>
    <p:extLst>
      <p:ext uri="{BB962C8B-B14F-4D97-AF65-F5344CB8AC3E}">
        <p14:creationId xmlns:p14="http://schemas.microsoft.com/office/powerpoint/2010/main" val="335024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79A0560-09B0-4814-9EBA-F546EA21101D}"/>
              </a:ext>
            </a:extLst>
          </p:cNvPr>
          <p:cNvGraphicFramePr>
            <a:graphicFrameLocks noGrp="1"/>
          </p:cNvGraphicFramePr>
          <p:nvPr/>
        </p:nvGraphicFramePr>
        <p:xfrm>
          <a:off x="3155594" y="1915317"/>
          <a:ext cx="5880811" cy="4251327"/>
        </p:xfrm>
        <a:graphic>
          <a:graphicData uri="http://schemas.openxmlformats.org/drawingml/2006/table">
            <a:tbl>
              <a:tblPr firstRow="1" firstCol="1" bandRow="1"/>
              <a:tblGrid>
                <a:gridCol w="2862580">
                  <a:extLst>
                    <a:ext uri="{9D8B030D-6E8A-4147-A177-3AD203B41FA5}">
                      <a16:colId xmlns:a16="http://schemas.microsoft.com/office/drawing/2014/main" xmlns="" val="2842565396"/>
                    </a:ext>
                  </a:extLst>
                </a:gridCol>
                <a:gridCol w="170256">
                  <a:extLst>
                    <a:ext uri="{9D8B030D-6E8A-4147-A177-3AD203B41FA5}">
                      <a16:colId xmlns:a16="http://schemas.microsoft.com/office/drawing/2014/main" xmlns="" val="3607343073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xmlns="" val="288550635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Overview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270521"/>
                  </a:ext>
                </a:extLst>
              </a:tr>
              <a:tr h="28257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of suspected Covid-19 infection with one of the three criteria below: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7133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PCR positive for SARS-CoV-2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6963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 antibody positivity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94252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 close epidemiological link to be determined on a case by case basis (school/family etc)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7508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of previous positive COVID-19 swab (if performed)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12758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the individual have </a:t>
                      </a:r>
                      <a:r>
                        <a:rPr lang="en-GB" sz="11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or more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following as a predominant symptom? Please detail.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8081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(i) Severe fatigue that is preventing ADLs – e.g. going to school /activities/nursery/ play dates/ regression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34918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(ii) Change from baseline that is unacceptable to referring Dr/Pt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08347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(iii) Temporally associated persistent unexplained physical symptoms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51755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6844CE-5E7E-481B-AEE1-781E7B2AFE93}"/>
              </a:ext>
            </a:extLst>
          </p:cNvPr>
          <p:cNvSpPr txBox="1"/>
          <p:nvPr/>
        </p:nvSpPr>
        <p:spPr>
          <a:xfrm flipH="1">
            <a:off x="3155594" y="586064"/>
            <a:ext cx="5715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Referral form -  sections specific to long Covid pathway</a:t>
            </a:r>
          </a:p>
        </p:txBody>
      </p:sp>
    </p:spTree>
    <p:extLst>
      <p:ext uri="{BB962C8B-B14F-4D97-AF65-F5344CB8AC3E}">
        <p14:creationId xmlns:p14="http://schemas.microsoft.com/office/powerpoint/2010/main" val="361743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7A25F80-7CB4-40CD-9EE3-5219DE361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12085"/>
              </p:ext>
            </p:extLst>
          </p:nvPr>
        </p:nvGraphicFramePr>
        <p:xfrm>
          <a:off x="2410691" y="1151907"/>
          <a:ext cx="6291775" cy="4564678"/>
        </p:xfrm>
        <a:graphic>
          <a:graphicData uri="http://schemas.openxmlformats.org/drawingml/2006/table">
            <a:tbl>
              <a:tblPr firstRow="1" firstCol="1" bandRow="1"/>
              <a:tblGrid>
                <a:gridCol w="2603516">
                  <a:extLst>
                    <a:ext uri="{9D8B030D-6E8A-4147-A177-3AD203B41FA5}">
                      <a16:colId xmlns:a16="http://schemas.microsoft.com/office/drawing/2014/main" xmlns="" val="808352747"/>
                    </a:ext>
                  </a:extLst>
                </a:gridCol>
                <a:gridCol w="233254">
                  <a:extLst>
                    <a:ext uri="{9D8B030D-6E8A-4147-A177-3AD203B41FA5}">
                      <a16:colId xmlns:a16="http://schemas.microsoft.com/office/drawing/2014/main" xmlns="" val="1336794438"/>
                    </a:ext>
                  </a:extLst>
                </a:gridCol>
                <a:gridCol w="756453">
                  <a:extLst>
                    <a:ext uri="{9D8B030D-6E8A-4147-A177-3AD203B41FA5}">
                      <a16:colId xmlns:a16="http://schemas.microsoft.com/office/drawing/2014/main" xmlns="" val="2729960431"/>
                    </a:ext>
                  </a:extLst>
                </a:gridCol>
                <a:gridCol w="2698552">
                  <a:extLst>
                    <a:ext uri="{9D8B030D-6E8A-4147-A177-3AD203B41FA5}">
                      <a16:colId xmlns:a16="http://schemas.microsoft.com/office/drawing/2014/main" xmlns="" val="3423805348"/>
                    </a:ext>
                  </a:extLst>
                </a:gridCol>
              </a:tblGrid>
              <a:tr h="60200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(including potential fluctuating symptoms and trends)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rate on scale 0-10 ( 0= no symptoms   10 = severe)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69770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 0-10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6001119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Fatigue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205789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Abdominal pain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9388576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Anxiety / low mood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700585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868760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3510236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842900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fog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847264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Headache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660468"/>
                  </a:ext>
                </a:extLst>
              </a:tr>
              <a:tr h="22812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544144"/>
                  </a:ext>
                </a:extLst>
              </a:tr>
              <a:tr h="121457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days of school /education  has the  individual missed in the last 2 weeks?  (Write N/A if holidays)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9531403"/>
                  </a:ext>
                </a:extLst>
              </a:tr>
              <a:tr h="46681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the individual have a history of PIMS-TS?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Y/N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Yes  refer to secondary care team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096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0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4B31A1E-62CA-4A6C-9F3B-8C9299176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14853"/>
              </p:ext>
            </p:extLst>
          </p:nvPr>
        </p:nvGraphicFramePr>
        <p:xfrm>
          <a:off x="2707574" y="676894"/>
          <a:ext cx="5889647" cy="5669082"/>
        </p:xfrm>
        <a:graphic>
          <a:graphicData uri="http://schemas.openxmlformats.org/drawingml/2006/table">
            <a:tbl>
              <a:tblPr firstRow="1" firstCol="1" bandRow="1"/>
              <a:tblGrid>
                <a:gridCol w="2219070">
                  <a:extLst>
                    <a:ext uri="{9D8B030D-6E8A-4147-A177-3AD203B41FA5}">
                      <a16:colId xmlns:a16="http://schemas.microsoft.com/office/drawing/2014/main" xmlns="" val="2327088919"/>
                    </a:ext>
                  </a:extLst>
                </a:gridCol>
                <a:gridCol w="3670577">
                  <a:extLst>
                    <a:ext uri="{9D8B030D-6E8A-4147-A177-3AD203B41FA5}">
                      <a16:colId xmlns:a16="http://schemas.microsoft.com/office/drawing/2014/main" xmlns="" val="1059304780"/>
                    </a:ext>
                  </a:extLst>
                </a:gridCol>
              </a:tblGrid>
              <a:tr h="1883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Bedside Tests </a:t>
                      </a:r>
                      <a:r>
                        <a:rPr lang="en-GB" sz="10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(required)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4035445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106417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rate (resting level)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974028"/>
                  </a:ext>
                </a:extLst>
              </a:tr>
              <a:tr h="385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Oxygen saturations (resting level)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247163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1138000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pressure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757414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 of sit/stand assessment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7231554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sugar.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975122"/>
                  </a:ext>
                </a:extLst>
              </a:tr>
              <a:tr h="1883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Tests </a:t>
                      </a:r>
                      <a:r>
                        <a:rPr lang="en-GB" sz="10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(required)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4533257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0832364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blood count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469564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Film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7494771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9488191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Glucose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745286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Urea and electrolytes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4067028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040888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TFT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6757612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2603812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Coeliac Screen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818410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7409390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Ferritin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850326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5846153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 B12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9213072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5693382"/>
                  </a:ext>
                </a:extLst>
              </a:tr>
              <a:tr h="1883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Tests (performed within the last 4 weeks)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80693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622755"/>
                  </a:ext>
                </a:extLst>
              </a:tr>
              <a:tr h="385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GI symptoms a faecal calprotectin must be sent Y/N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8807331"/>
                  </a:ext>
                </a:extLst>
              </a:tr>
              <a:tr h="18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MRI Brain/CXR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3" marR="59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30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5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3BBC4-5A34-4E03-881E-CF5B769A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876481"/>
            <a:ext cx="3200400" cy="44611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HIOW Childrens Long Covid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1C42BDBE-48C8-4EB7-A154-A60DCA619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548" y="1116480"/>
            <a:ext cx="7878618" cy="5585619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Physical, functional, cognitive and psychological assessments, with the aim of improving health outcomes and quality of life.</a:t>
            </a:r>
          </a:p>
          <a:p>
            <a:r>
              <a:rPr lang="en-GB" sz="2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Clincal Lead secondary Care paediatrician (UHS)</a:t>
            </a:r>
          </a:p>
          <a:p>
            <a:r>
              <a:rPr lang="en-GB" sz="2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OT, Physio and Psychology input at assessment and interventions</a:t>
            </a:r>
          </a:p>
          <a:p>
            <a:r>
              <a:rPr lang="en-GB" sz="2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advice, support and structured goal setting, with AHP support.</a:t>
            </a:r>
          </a:p>
          <a:p>
            <a:r>
              <a:rPr lang="en-GB" sz="2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Signposting to national resources</a:t>
            </a:r>
          </a:p>
          <a:p>
            <a:r>
              <a:rPr lang="en-GB" sz="2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education  - universal information and child specific</a:t>
            </a:r>
          </a:p>
          <a:p>
            <a:endParaRPr lang="en-GB" sz="22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4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10797-C971-4581-A7A3-6DFFF459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04" y="417192"/>
            <a:ext cx="3808268" cy="550468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from MDT assessment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xmlns="" id="{E1D43D25-7A17-4D08-9920-D90CF8717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191693"/>
              </p:ext>
            </p:extLst>
          </p:nvPr>
        </p:nvGraphicFramePr>
        <p:xfrm>
          <a:off x="5130154" y="676656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40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E748EF-5AEB-4E2A-B78F-39445DA9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9D892A-2B03-4D1D-A434-8B94DED0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738" y="898324"/>
            <a:ext cx="6019331" cy="5061351"/>
          </a:xfrm>
          <a:prstGeom prst="rect">
            <a:avLst/>
          </a:prstGeom>
          <a:effectLst/>
        </p:spPr>
      </p:pic>
      <p:pic>
        <p:nvPicPr>
          <p:cNvPr id="7" name="Picture 6" descr="A group of people's heads&#10;&#10;Description automatically generated with low confidence">
            <a:extLst>
              <a:ext uri="{FF2B5EF4-FFF2-40B4-BE49-F238E27FC236}">
                <a16:creationId xmlns:a16="http://schemas.microsoft.com/office/drawing/2014/main" xmlns="" id="{D06FB97B-B81F-4DCE-9A0E-20BDEC787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8" y="3924867"/>
            <a:ext cx="3990125" cy="16942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7C9F8C-022C-4C41-8E6D-17D3C38DD4D8}"/>
              </a:ext>
            </a:extLst>
          </p:cNvPr>
          <p:cNvSpPr txBox="1">
            <a:spLocks/>
          </p:cNvSpPr>
          <p:nvPr/>
        </p:nvSpPr>
        <p:spPr>
          <a:xfrm>
            <a:off x="648931" y="748152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89809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51942-8141-4CAF-B542-0724EDE0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CBAF172-BC98-42B8-8693-8F1F01CF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251587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and 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5774B67-E6FF-4D4C-A875-3B01A35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41" y="1551179"/>
            <a:ext cx="5744829" cy="4116902"/>
          </a:xfrm>
          <a:prstGeom prst="rect">
            <a:avLst/>
          </a:prstGeom>
          <a:effectLst/>
        </p:spPr>
      </p:pic>
      <p:pic>
        <p:nvPicPr>
          <p:cNvPr id="5" name="Picture 4" descr="A person sleeping on a couch&#10;&#10;Description automatically generated with medium confidence">
            <a:extLst>
              <a:ext uri="{FF2B5EF4-FFF2-40B4-BE49-F238E27FC236}">
                <a16:creationId xmlns:a16="http://schemas.microsoft.com/office/drawing/2014/main" xmlns="" id="{E90B746B-00B7-4414-9DF6-6231F316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2892536"/>
            <a:ext cx="4014202" cy="26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3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AA703-044C-4B8B-A935-6D6D49AA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52301D0-E1CE-4D80-BB74-8020B0BE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251587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and sport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C7003C5-554F-4811-A8FB-73F4DF6A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38" y="1680058"/>
            <a:ext cx="6019331" cy="3688492"/>
          </a:xfrm>
          <a:prstGeom prst="rect">
            <a:avLst/>
          </a:prstGeom>
          <a:effectLst/>
        </p:spPr>
      </p:pic>
      <p:pic>
        <p:nvPicPr>
          <p:cNvPr id="5" name="Picture 4" descr="A picture containing person, water sport, swimming&#10;&#10;Description automatically generated">
            <a:extLst>
              <a:ext uri="{FF2B5EF4-FFF2-40B4-BE49-F238E27FC236}">
                <a16:creationId xmlns:a16="http://schemas.microsoft.com/office/drawing/2014/main" xmlns="" id="{24A35118-D38B-40AE-88C8-AD92189E4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2877263"/>
            <a:ext cx="4349932" cy="29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D44F74-56CC-4086-9150-99576A47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2" y="365125"/>
            <a:ext cx="702285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Definitions and incidence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ECB53D9-3118-4291-A8C2-D7A9A4256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1444487"/>
            <a:ext cx="5701748" cy="4732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338030-59BA-45D7-A91D-DB83CC05FD5A}"/>
              </a:ext>
            </a:extLst>
          </p:cNvPr>
          <p:cNvSpPr txBox="1"/>
          <p:nvPr/>
        </p:nvSpPr>
        <p:spPr>
          <a:xfrm>
            <a:off x="1457739" y="1690688"/>
            <a:ext cx="7142922" cy="954107"/>
          </a:xfrm>
          <a:prstGeom prst="rect">
            <a:avLst/>
          </a:prstGeom>
          <a:solidFill>
            <a:srgbClr val="AE257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Acute Covid-19</a:t>
            </a:r>
          </a:p>
          <a:p>
            <a:r>
              <a:rPr lang="en-GB" dirty="0">
                <a:solidFill>
                  <a:schemeClr val="bg1"/>
                </a:solidFill>
              </a:rPr>
              <a:t>Signs and symptoms of Covid-19</a:t>
            </a:r>
          </a:p>
          <a:p>
            <a:r>
              <a:rPr lang="en-GB" dirty="0">
                <a:solidFill>
                  <a:schemeClr val="bg1"/>
                </a:solidFill>
              </a:rPr>
              <a:t>Up to 4 weeks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50E26A-F722-49AD-978B-E398FFC77302}"/>
              </a:ext>
            </a:extLst>
          </p:cNvPr>
          <p:cNvSpPr txBox="1"/>
          <p:nvPr/>
        </p:nvSpPr>
        <p:spPr>
          <a:xfrm>
            <a:off x="1457737" y="2887395"/>
            <a:ext cx="7142923" cy="954107"/>
          </a:xfrm>
          <a:prstGeom prst="rect">
            <a:avLst/>
          </a:prstGeom>
          <a:solidFill>
            <a:srgbClr val="AE257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Ongoing symptomatic Covid-19</a:t>
            </a:r>
          </a:p>
          <a:p>
            <a:r>
              <a:rPr lang="en-GB" dirty="0">
                <a:solidFill>
                  <a:schemeClr val="bg1"/>
                </a:solidFill>
              </a:rPr>
              <a:t>Signs and symptoms of Covid-19</a:t>
            </a:r>
          </a:p>
          <a:p>
            <a:r>
              <a:rPr lang="en-GB" dirty="0">
                <a:solidFill>
                  <a:schemeClr val="bg1"/>
                </a:solidFill>
              </a:rPr>
              <a:t>Up to 4 weeks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D54E6B-4762-4676-AC3B-CD8E2BBA58F2}"/>
              </a:ext>
            </a:extLst>
          </p:cNvPr>
          <p:cNvSpPr txBox="1"/>
          <p:nvPr/>
        </p:nvSpPr>
        <p:spPr>
          <a:xfrm>
            <a:off x="1457737" y="4206359"/>
            <a:ext cx="7315201" cy="2062103"/>
          </a:xfrm>
          <a:prstGeom prst="rect">
            <a:avLst/>
          </a:prstGeom>
          <a:solidFill>
            <a:srgbClr val="AE257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Post Covid-19 syndrome</a:t>
            </a:r>
          </a:p>
          <a:p>
            <a:r>
              <a:rPr lang="en-GB" dirty="0">
                <a:solidFill>
                  <a:schemeClr val="bg1"/>
                </a:solidFill>
              </a:rPr>
              <a:t>Signs and symptoms that developed during or after infection</a:t>
            </a:r>
          </a:p>
          <a:p>
            <a:r>
              <a:rPr lang="en-GB" dirty="0">
                <a:solidFill>
                  <a:schemeClr val="bg1"/>
                </a:solidFill>
              </a:rPr>
              <a:t>Ongoing more than 12 weeks</a:t>
            </a:r>
          </a:p>
          <a:p>
            <a:r>
              <a:rPr lang="en-GB" dirty="0">
                <a:solidFill>
                  <a:schemeClr val="bg1"/>
                </a:solidFill>
              </a:rPr>
              <a:t>Clusters of symptoms, can fluctuate and change , can affect any system in the body</a:t>
            </a:r>
          </a:p>
          <a:p>
            <a:r>
              <a:rPr lang="en-GB" dirty="0">
                <a:solidFill>
                  <a:schemeClr val="bg1"/>
                </a:solidFill>
              </a:rPr>
              <a:t>Post Covid-19 can be considered prior to 12/52 while alternate underlying disease investigated.</a:t>
            </a:r>
          </a:p>
        </p:txBody>
      </p:sp>
    </p:spTree>
    <p:extLst>
      <p:ext uri="{BB962C8B-B14F-4D97-AF65-F5344CB8AC3E}">
        <p14:creationId xmlns:p14="http://schemas.microsoft.com/office/powerpoint/2010/main" val="258375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6875A-9987-4AFE-9794-8BDAEF2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 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58735B-AC3A-4E81-80A8-E6F2C29B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54" y="1388027"/>
            <a:ext cx="4833997" cy="4806916"/>
          </a:xfrm>
          <a:prstGeom prst="rect">
            <a:avLst/>
          </a:prstGeom>
          <a:effectLst/>
        </p:spPr>
      </p:pic>
      <p:pic>
        <p:nvPicPr>
          <p:cNvPr id="7" name="Picture 6" descr="A group of people lying in a circle&#10;&#10;Description automatically generated with medium confidence">
            <a:extLst>
              <a:ext uri="{FF2B5EF4-FFF2-40B4-BE49-F238E27FC236}">
                <a16:creationId xmlns:a16="http://schemas.microsoft.com/office/drawing/2014/main" xmlns="" id="{6D0C1224-A214-4F16-A25D-49E9FE280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2985199"/>
            <a:ext cx="4390013" cy="2972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E673F7-1B0A-4DF1-89B2-A7F96C57D688}"/>
              </a:ext>
            </a:extLst>
          </p:cNvPr>
          <p:cNvSpPr txBox="1"/>
          <p:nvPr/>
        </p:nvSpPr>
        <p:spPr>
          <a:xfrm>
            <a:off x="648929" y="223335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335129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37F08-5CA6-43B0-AF24-92312374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792724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BC42F95-B24A-4CF3-9470-26AA7D16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63" y="792724"/>
            <a:ext cx="5827957" cy="5032759"/>
          </a:xfrm>
          <a:prstGeom prst="rect">
            <a:avLst/>
          </a:prstGeom>
          <a:effectLst/>
        </p:spPr>
      </p:pic>
      <p:pic>
        <p:nvPicPr>
          <p:cNvPr id="4" name="Picture 3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AA89EB9A-DCF5-4194-887B-2EE33279A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2870272"/>
            <a:ext cx="4131343" cy="2745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45179E-1BE4-45D1-B995-9782EA4BB342}"/>
              </a:ext>
            </a:extLst>
          </p:cNvPr>
          <p:cNvSpPr txBox="1"/>
          <p:nvPr/>
        </p:nvSpPr>
        <p:spPr>
          <a:xfrm>
            <a:off x="648929" y="22149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4816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D011A-699E-403A-9667-6AC1AC1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72DF02D-573D-4352-860E-5B2216C43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251587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2EB8F4E-31B9-4CE3-85A7-44F9EBB7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953" y="1487855"/>
            <a:ext cx="6019331" cy="3882290"/>
          </a:xfrm>
          <a:prstGeom prst="rect">
            <a:avLst/>
          </a:prstGeom>
          <a:effectLst/>
        </p:spPr>
      </p:pic>
      <p:pic>
        <p:nvPicPr>
          <p:cNvPr id="7" name="Picture 6" descr="A picture containing fruit, plastic&#10;&#10;Description automatically generated">
            <a:extLst>
              <a:ext uri="{FF2B5EF4-FFF2-40B4-BE49-F238E27FC236}">
                <a16:creationId xmlns:a16="http://schemas.microsoft.com/office/drawing/2014/main" xmlns="" id="{F2CADA55-FBB3-4ED0-A812-1FB8AE08E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2801584"/>
            <a:ext cx="4486418" cy="29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2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6CC02-620E-4D21-87BD-090E71AB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4E9C73C-6AE7-439F-9276-F76F3E20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355272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wellbeing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70F25D-31BA-4C40-94D8-110BA8C0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70" y="1091977"/>
            <a:ext cx="6419381" cy="5427406"/>
          </a:xfrm>
          <a:prstGeom prst="rect">
            <a:avLst/>
          </a:prstGeom>
        </p:spPr>
      </p:pic>
      <p:pic>
        <p:nvPicPr>
          <p:cNvPr id="7" name="Picture 6" descr="A picture containing person, wall&#10;&#10;Description automatically generated">
            <a:extLst>
              <a:ext uri="{FF2B5EF4-FFF2-40B4-BE49-F238E27FC236}">
                <a16:creationId xmlns:a16="http://schemas.microsoft.com/office/drawing/2014/main" xmlns="" id="{272DD406-0A4E-4370-883E-21FCCF7B3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3067351"/>
            <a:ext cx="4225590" cy="28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9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190CD-16B9-48DD-87A9-ABAAB45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8865524" cy="169764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Health Care Professionals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642B8-FCA0-4804-8736-9568120C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697645"/>
            <a:ext cx="7037591" cy="4644873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expectations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Diagnostics- symptom driven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self management advice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Signposting / onwards referral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 with exercise – cardiac, respiratory, fatigue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Overdoing seems to lead to flare ups 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Childrens Long Covid Pathway if indicated.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85666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870F2-1E5A-4C23-8C8C-A7F16C47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44" y="1198418"/>
            <a:ext cx="3200400" cy="44611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resources…</a:t>
            </a:r>
            <a:b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63D08-25AA-4655-B182-E86AD26E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582" y="213757"/>
            <a:ext cx="8331200" cy="6286478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1800" dirty="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FutureNHS</a:t>
            </a: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 platform.  Long Covid and children webinar 23.4.21.       </a:t>
            </a: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https://future.nhs.uk/L_C_N/view?objectId=99036901</a:t>
            </a:r>
            <a:endParaRPr lang="en-GB" sz="18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https://www.physio-pedia.com/30_Seconds_Sit_To_Stand_Test</a:t>
            </a:r>
            <a:endParaRPr lang="en-GB" sz="18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BMJ Management of post-acute covid-19 in primary care 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Published: 11/08/2020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BMJ Webinar Long Covid: How to define it and how to manage it 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Published: 07/09/2020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 Guidance COVID-19: long-term health effects 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Published: 07/09/2020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RCGP Management of the long term effects of COVID-19 V1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NIHR: Living with Covid Second Review 16/3/21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https://www.ons.gov.uk/peoplepopulationandcommunity/healthandsocialcare/conditionsanddiseases/bulletins/prevalenceofongoingsymptomsfollowingcoronaviruscovid19infectionintheuk/1april2021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Society Long Covid: an unfolding story 8 April 2021 accessed at https://royalsociety.org/science-events-and-lectures/2021/04/long-covid/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75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7B706-1ED2-4E68-8643-13494686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06" y="1198417"/>
            <a:ext cx="3200400" cy="44611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Childrens Long Covid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575BA-49C5-47C5-BDFA-093F7317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62" y="636188"/>
            <a:ext cx="7366150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  <a:p>
            <a:endParaRPr lang="en-GB" sz="26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Solent Childrens Therapy SPA   0300 300 2019</a:t>
            </a:r>
          </a:p>
          <a:p>
            <a:endParaRPr lang="en-GB" sz="26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SNHS.Solentchildrenstherapyservice@nhs.net</a:t>
            </a:r>
          </a:p>
        </p:txBody>
      </p:sp>
    </p:spTree>
    <p:extLst>
      <p:ext uri="{BB962C8B-B14F-4D97-AF65-F5344CB8AC3E}">
        <p14:creationId xmlns:p14="http://schemas.microsoft.com/office/powerpoint/2010/main" val="165312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72490E-B0CE-46D2-8553-81D85306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Covid-19 look like for children?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5D0A60C-3175-430D-91D2-82AAB688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1681163"/>
            <a:ext cx="5183188" cy="780495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DB688871-1A24-4323-84D2-7264717FD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6193" y="1998372"/>
            <a:ext cx="5157787" cy="3881014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E535F365-DF98-4C8F-9CF1-DD6B1853CC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79073" y="1690688"/>
            <a:ext cx="5828505" cy="5167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3FA7DE-6EBC-411F-BAB3-F996961D95C9}"/>
              </a:ext>
            </a:extLst>
          </p:cNvPr>
          <p:cNvSpPr txBox="1"/>
          <p:nvPr/>
        </p:nvSpPr>
        <p:spPr>
          <a:xfrm>
            <a:off x="598408" y="6400557"/>
            <a:ext cx="572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&amp; NHS I  Long Covid and Children webinar 2021</a:t>
            </a:r>
          </a:p>
        </p:txBody>
      </p:sp>
    </p:spTree>
    <p:extLst>
      <p:ext uri="{BB962C8B-B14F-4D97-AF65-F5344CB8AC3E}">
        <p14:creationId xmlns:p14="http://schemas.microsoft.com/office/powerpoint/2010/main" val="177557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4B4B72A8-8FCF-40EE-9151-62BC6AF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89" y="2074362"/>
            <a:ext cx="2752354" cy="2709275"/>
          </a:xfrm>
          <a:prstGeom prst="ellipse">
            <a:avLst/>
          </a:prstGeom>
          <a:solidFill>
            <a:srgbClr val="005EB8"/>
          </a:solidFill>
          <a:ln w="174625" cmpd="thinThick">
            <a:solidFill>
              <a:srgbClr val="005EB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 Inflammatory Multisystem Syndrome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ECB517-5F07-479E-9010-0D2C15390147}"/>
              </a:ext>
            </a:extLst>
          </p:cNvPr>
          <p:cNvSpPr txBox="1"/>
          <p:nvPr/>
        </p:nvSpPr>
        <p:spPr>
          <a:xfrm>
            <a:off x="4311776" y="1295807"/>
            <a:ext cx="6559425" cy="1138773"/>
          </a:xfrm>
          <a:prstGeom prst="rect">
            <a:avLst/>
          </a:prstGeom>
          <a:solidFill>
            <a:srgbClr val="AE257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Fever, rash, abdominal pain, diarrhoea, vomiting, headache, conjunctivitis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890C9-4008-41B5-86BC-47CC404DFBD6}"/>
              </a:ext>
            </a:extLst>
          </p:cNvPr>
          <p:cNvSpPr txBox="1"/>
          <p:nvPr/>
        </p:nvSpPr>
        <p:spPr>
          <a:xfrm>
            <a:off x="4311775" y="2744520"/>
            <a:ext cx="6559425" cy="1200329"/>
          </a:xfrm>
          <a:prstGeom prst="rect">
            <a:avLst/>
          </a:prstGeom>
          <a:solidFill>
            <a:srgbClr val="AE257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lymphocytes, high neutrophils, v high CRP, low albumin, high fibrinogen, high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trophin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high NT-BNP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0FCE17-FA9F-4843-B37F-B6603CE13DE9}"/>
              </a:ext>
            </a:extLst>
          </p:cNvPr>
          <p:cNvSpPr txBox="1"/>
          <p:nvPr/>
        </p:nvSpPr>
        <p:spPr>
          <a:xfrm>
            <a:off x="4311775" y="4254789"/>
            <a:ext cx="6559425" cy="1200329"/>
          </a:xfrm>
          <a:prstGeom prst="rect">
            <a:avLst/>
          </a:prstGeom>
          <a:solidFill>
            <a:srgbClr val="AE2573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30-40% severe, shock myocardial dysfunction ECG, abnormalities coronary artery dilation bowel inflammation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9A5B44-3E7B-4CA6-AE76-D710F8820B4C}"/>
              </a:ext>
            </a:extLst>
          </p:cNvPr>
          <p:cNvSpPr txBox="1"/>
          <p:nvPr/>
        </p:nvSpPr>
        <p:spPr>
          <a:xfrm>
            <a:off x="941662" y="514868"/>
            <a:ext cx="9964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symptoms in non-hospitalised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7D01C9-7718-411B-9366-F080802F283B}"/>
              </a:ext>
            </a:extLst>
          </p:cNvPr>
          <p:cNvSpPr txBox="1"/>
          <p:nvPr/>
        </p:nvSpPr>
        <p:spPr>
          <a:xfrm>
            <a:off x="941662" y="2226925"/>
            <a:ext cx="26152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levels  83.3%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 58.8%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56.3%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Appetite 49.6%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21C1AD-D6D8-4746-97D1-CAEAA548C8BB}"/>
              </a:ext>
            </a:extLst>
          </p:cNvPr>
          <p:cNvSpPr txBox="1"/>
          <p:nvPr/>
        </p:nvSpPr>
        <p:spPr>
          <a:xfrm>
            <a:off x="5362663" y="2226925"/>
            <a:ext cx="35296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Multi-system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 throat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Gastrointestinal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Dizziness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fog</a:t>
            </a:r>
          </a:p>
        </p:txBody>
      </p:sp>
    </p:spTree>
    <p:extLst>
      <p:ext uri="{BB962C8B-B14F-4D97-AF65-F5344CB8AC3E}">
        <p14:creationId xmlns:p14="http://schemas.microsoft.com/office/powerpoint/2010/main" val="272408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BFAD6-1952-4308-96E1-1E015ED5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005EB8"/>
          </a:solidFill>
          <a:ln w="174625" cmpd="thinThick">
            <a:solidFill>
              <a:srgbClr val="005EB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 our local response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5578540-274C-4615-BA17-4C6A601ED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09359"/>
              </p:ext>
            </p:extLst>
          </p:nvPr>
        </p:nvGraphicFramePr>
        <p:xfrm>
          <a:off x="3803108" y="502361"/>
          <a:ext cx="8159261" cy="585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9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xmlns="" id="{6ECDEA9D-7C2E-425E-896E-B4E98632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7" y="0"/>
            <a:ext cx="4437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83AA55D-5090-469A-A905-EF0D9E63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28" y="0"/>
            <a:ext cx="741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64D8B24A-0002-4038-BEC9-EC41C6FE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2" y="148231"/>
            <a:ext cx="10573636" cy="65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904</Words>
  <Application>Microsoft Office PowerPoint</Application>
  <PresentationFormat>Custom</PresentationFormat>
  <Paragraphs>235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HIOW Childrens Long Covid Pathway </vt:lpstr>
      <vt:lpstr> Definitions and incidence</vt:lpstr>
      <vt:lpstr>What does Covid-19 look like for children?</vt:lpstr>
      <vt:lpstr>Paediatric Inflammatory Multisystem Syndrome </vt:lpstr>
      <vt:lpstr>PowerPoint Presentation</vt:lpstr>
      <vt:lpstr>COVID-19  our local response</vt:lpstr>
      <vt:lpstr>PowerPoint Presentation</vt:lpstr>
      <vt:lpstr>PowerPoint Presentation</vt:lpstr>
      <vt:lpstr>PowerPoint Presentation</vt:lpstr>
      <vt:lpstr>Prior to referral</vt:lpstr>
      <vt:lpstr> Referral form</vt:lpstr>
      <vt:lpstr>PowerPoint Presentation</vt:lpstr>
      <vt:lpstr>PowerPoint Presentation</vt:lpstr>
      <vt:lpstr>PowerPoint Presentation</vt:lpstr>
      <vt:lpstr>HIOW Childrens Long Covid </vt:lpstr>
      <vt:lpstr>Outcome from MDT assessment</vt:lpstr>
      <vt:lpstr>PowerPoint Presentation</vt:lpstr>
      <vt:lpstr>Management strategies</vt:lpstr>
      <vt:lpstr>Management strategies</vt:lpstr>
      <vt:lpstr>Management options </vt:lpstr>
      <vt:lpstr>Management strategies  </vt:lpstr>
      <vt:lpstr>Management strategies</vt:lpstr>
      <vt:lpstr>Management strategies</vt:lpstr>
      <vt:lpstr>What can Health Care Professionals do?</vt:lpstr>
      <vt:lpstr>Useful resources… </vt:lpstr>
      <vt:lpstr>Childrens Long Covid Pathway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Quint, Carol - Physiotherapy Manager</dc:creator>
  <cp:lastModifiedBy>user</cp:lastModifiedBy>
  <cp:revision>5</cp:revision>
  <dcterms:created xsi:type="dcterms:W3CDTF">2021-05-20T09:22:42Z</dcterms:created>
  <dcterms:modified xsi:type="dcterms:W3CDTF">2021-09-09T09:34:06Z</dcterms:modified>
</cp:coreProperties>
</file>