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 id="2147483663" r:id="rId4"/>
  </p:sldMasterIdLst>
  <p:notesMasterIdLst>
    <p:notesMasterId r:id="rId20"/>
  </p:notesMasterIdLst>
  <p:sldIdLst>
    <p:sldId id="258" r:id="rId5"/>
    <p:sldId id="259" r:id="rId6"/>
    <p:sldId id="261" r:id="rId7"/>
    <p:sldId id="262" r:id="rId8"/>
    <p:sldId id="393" r:id="rId9"/>
    <p:sldId id="397" r:id="rId10"/>
    <p:sldId id="394" r:id="rId11"/>
    <p:sldId id="396" r:id="rId12"/>
    <p:sldId id="399" r:id="rId13"/>
    <p:sldId id="398" r:id="rId14"/>
    <p:sldId id="395" r:id="rId15"/>
    <p:sldId id="340" r:id="rId16"/>
    <p:sldId id="341" r:id="rId17"/>
    <p:sldId id="400" r:id="rId18"/>
    <p:sldId id="268"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00" autoAdjust="0"/>
  </p:normalViewPr>
  <p:slideViewPr>
    <p:cSldViewPr snapToGrid="0">
      <p:cViewPr>
        <p:scale>
          <a:sx n="50" d="100"/>
          <a:sy n="50" d="100"/>
        </p:scale>
        <p:origin x="-1734" y="-444"/>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49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A61FA-4C4B-4FC9-80CC-48F460B15D5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GB"/>
        </a:p>
      </dgm:t>
    </dgm:pt>
    <dgm:pt modelId="{5CFEFD8F-03F9-47D5-85CE-A0D582AD3586}">
      <dgm:prSet phldrT="[Text]"/>
      <dgm:spPr/>
      <dgm:t>
        <a:bodyPr/>
        <a:lstStyle/>
        <a:p>
          <a:r>
            <a:rPr lang="en-GB" dirty="0" smtClean="0">
              <a:solidFill>
                <a:schemeClr val="accent2">
                  <a:lumMod val="75000"/>
                </a:schemeClr>
              </a:solidFill>
            </a:rPr>
            <a:t>2WW CUP referrals </a:t>
          </a:r>
          <a:r>
            <a:rPr lang="en-GB" dirty="0" smtClean="0"/>
            <a:t>-  Patients who have had a diagnostic test(s) that demonstrate metastatic disease .</a:t>
          </a:r>
          <a:endParaRPr lang="en-GB" dirty="0"/>
        </a:p>
      </dgm:t>
    </dgm:pt>
    <dgm:pt modelId="{7ADCB7F1-EF01-45F2-A9EE-B164197F9C54}" type="parTrans" cxnId="{598DF509-4961-4485-AAB0-E5E9EC1AF18B}">
      <dgm:prSet/>
      <dgm:spPr/>
      <dgm:t>
        <a:bodyPr/>
        <a:lstStyle/>
        <a:p>
          <a:endParaRPr lang="en-GB"/>
        </a:p>
      </dgm:t>
    </dgm:pt>
    <dgm:pt modelId="{DC0B9211-24B3-4819-B3DE-B00B0F009F0F}" type="sibTrans" cxnId="{598DF509-4961-4485-AAB0-E5E9EC1AF18B}">
      <dgm:prSet/>
      <dgm:spPr/>
      <dgm:t>
        <a:bodyPr/>
        <a:lstStyle/>
        <a:p>
          <a:endParaRPr lang="en-GB"/>
        </a:p>
      </dgm:t>
    </dgm:pt>
    <dgm:pt modelId="{8D643960-E832-4A31-90B8-4662D2059000}">
      <dgm:prSet phldrT="[Text]"/>
      <dgm:spPr/>
      <dgm:t>
        <a:bodyPr/>
        <a:lstStyle/>
        <a:p>
          <a:r>
            <a:rPr lang="en-GB" dirty="0" smtClean="0">
              <a:solidFill>
                <a:schemeClr val="accent2">
                  <a:lumMod val="75000"/>
                </a:schemeClr>
              </a:solidFill>
            </a:rPr>
            <a:t>2WW IDA referrals</a:t>
          </a:r>
          <a:r>
            <a:rPr lang="en-GB" dirty="0" smtClean="0"/>
            <a:t>- Unexplained Iron Deficiency should be referred directly or considered as per NG12 guidance to Colorectal</a:t>
          </a:r>
          <a:endParaRPr lang="en-GB" dirty="0">
            <a:solidFill>
              <a:schemeClr val="accent2">
                <a:lumMod val="75000"/>
              </a:schemeClr>
            </a:solidFill>
          </a:endParaRPr>
        </a:p>
      </dgm:t>
    </dgm:pt>
    <dgm:pt modelId="{50EB00D8-6376-4B91-BA03-3637862CC5E2}" type="parTrans" cxnId="{FE86A5F0-5E62-4671-8F57-AE18B70176DD}">
      <dgm:prSet/>
      <dgm:spPr/>
      <dgm:t>
        <a:bodyPr/>
        <a:lstStyle/>
        <a:p>
          <a:endParaRPr lang="en-GB"/>
        </a:p>
      </dgm:t>
    </dgm:pt>
    <dgm:pt modelId="{5B4C797C-4FD2-43C7-989A-AFE7D95C5490}" type="sibTrans" cxnId="{FE86A5F0-5E62-4671-8F57-AE18B70176DD}">
      <dgm:prSet/>
      <dgm:spPr/>
      <dgm:t>
        <a:bodyPr/>
        <a:lstStyle/>
        <a:p>
          <a:endParaRPr lang="en-GB"/>
        </a:p>
      </dgm:t>
    </dgm:pt>
    <dgm:pt modelId="{F1B414DF-BF27-4ABB-84E9-D7F21EE782D1}">
      <dgm:prSet phldrT="[Text]"/>
      <dgm:spPr/>
      <dgm:t>
        <a:bodyPr/>
        <a:lstStyle/>
        <a:p>
          <a:r>
            <a:rPr lang="en-GB" dirty="0" smtClean="0">
              <a:solidFill>
                <a:schemeClr val="accent2">
                  <a:lumMod val="75000"/>
                </a:schemeClr>
              </a:solidFill>
            </a:rPr>
            <a:t>Referral with positive FIT test </a:t>
          </a:r>
          <a:r>
            <a:rPr lang="en-GB" dirty="0" smtClean="0"/>
            <a:t>to be referred 2WW Colorectal</a:t>
          </a:r>
          <a:endParaRPr lang="en-GB" dirty="0"/>
        </a:p>
      </dgm:t>
    </dgm:pt>
    <dgm:pt modelId="{932ACCED-95D1-44A7-BB3E-3F38566D896D}" type="parTrans" cxnId="{A7A699B8-82AE-472E-8ADE-AF569886F24F}">
      <dgm:prSet/>
      <dgm:spPr/>
      <dgm:t>
        <a:bodyPr/>
        <a:lstStyle/>
        <a:p>
          <a:endParaRPr lang="en-GB"/>
        </a:p>
      </dgm:t>
    </dgm:pt>
    <dgm:pt modelId="{012C6E44-FCD4-437C-810C-FA19BB15CC27}" type="sibTrans" cxnId="{A7A699B8-82AE-472E-8ADE-AF569886F24F}">
      <dgm:prSet/>
      <dgm:spPr/>
      <dgm:t>
        <a:bodyPr/>
        <a:lstStyle/>
        <a:p>
          <a:endParaRPr lang="en-GB"/>
        </a:p>
      </dgm:t>
    </dgm:pt>
    <dgm:pt modelId="{E7FAC3AB-0F2E-4436-9B20-A266196B74E9}">
      <dgm:prSet phldrT="[Text]"/>
      <dgm:spPr/>
      <dgm:t>
        <a:bodyPr/>
        <a:lstStyle/>
        <a:p>
          <a:r>
            <a:rPr lang="en-GB" dirty="0" smtClean="0">
              <a:solidFill>
                <a:schemeClr val="accent2">
                  <a:lumMod val="75000"/>
                </a:schemeClr>
              </a:solidFill>
            </a:rPr>
            <a:t>Referrals where full Diagnostic screening </a:t>
          </a:r>
          <a:r>
            <a:rPr lang="en-GB" dirty="0" smtClean="0"/>
            <a:t>has already been completed and cancer excluded.</a:t>
          </a:r>
          <a:endParaRPr lang="en-GB" dirty="0"/>
        </a:p>
      </dgm:t>
    </dgm:pt>
    <dgm:pt modelId="{60DD3F43-8BF2-48A1-ACDD-6E9C09F5CA77}" type="parTrans" cxnId="{D0FB11CD-7059-4A80-A71C-3572A2AB2F11}">
      <dgm:prSet/>
      <dgm:spPr/>
      <dgm:t>
        <a:bodyPr/>
        <a:lstStyle/>
        <a:p>
          <a:endParaRPr lang="en-GB"/>
        </a:p>
      </dgm:t>
    </dgm:pt>
    <dgm:pt modelId="{4F5C023C-9D0E-4D80-86D3-C668993165B4}" type="sibTrans" cxnId="{D0FB11CD-7059-4A80-A71C-3572A2AB2F11}">
      <dgm:prSet/>
      <dgm:spPr/>
      <dgm:t>
        <a:bodyPr/>
        <a:lstStyle/>
        <a:p>
          <a:endParaRPr lang="en-GB"/>
        </a:p>
      </dgm:t>
    </dgm:pt>
    <dgm:pt modelId="{DD8ADDC4-B203-433A-990B-54B1DB4FF9C0}">
      <dgm:prSet/>
      <dgm:spPr/>
      <dgm:t>
        <a:bodyPr/>
        <a:lstStyle/>
        <a:p>
          <a:endParaRPr lang="en-GB"/>
        </a:p>
      </dgm:t>
    </dgm:pt>
    <dgm:pt modelId="{82928254-DC44-44DE-A1B6-DDB6405E9372}" type="parTrans" cxnId="{CE52CE9C-4F1A-4FDB-A0C2-5B65828ACB3E}">
      <dgm:prSet/>
      <dgm:spPr/>
      <dgm:t>
        <a:bodyPr/>
        <a:lstStyle/>
        <a:p>
          <a:endParaRPr lang="en-GB"/>
        </a:p>
      </dgm:t>
    </dgm:pt>
    <dgm:pt modelId="{8346E523-0375-43EE-807D-9B74F57E2B84}" type="sibTrans" cxnId="{CE52CE9C-4F1A-4FDB-A0C2-5B65828ACB3E}">
      <dgm:prSet/>
      <dgm:spPr/>
      <dgm:t>
        <a:bodyPr/>
        <a:lstStyle/>
        <a:p>
          <a:endParaRPr lang="en-GB"/>
        </a:p>
      </dgm:t>
    </dgm:pt>
    <dgm:pt modelId="{4B6EEB8C-5B14-46AD-87C7-32E7280C2232}">
      <dgm:prSet phldrT="[Text]"/>
      <dgm:spPr/>
      <dgm:t>
        <a:bodyPr/>
        <a:lstStyle/>
        <a:p>
          <a:r>
            <a:rPr lang="en-GB" dirty="0" smtClean="0">
              <a:solidFill>
                <a:schemeClr val="accent2">
                  <a:lumMod val="75000"/>
                </a:schemeClr>
              </a:solidFill>
            </a:rPr>
            <a:t>Referral with positive FIT test </a:t>
          </a:r>
          <a:r>
            <a:rPr lang="en-GB" dirty="0" smtClean="0"/>
            <a:t>to be referred 2WW Colorectal</a:t>
          </a:r>
          <a:endParaRPr lang="en-GB" dirty="0"/>
        </a:p>
      </dgm:t>
    </dgm:pt>
    <dgm:pt modelId="{6C6B79DE-D9BC-4816-9941-8A604683B7F7}" type="parTrans" cxnId="{8E301237-B0E3-42E6-B532-A9C6A2ECED92}">
      <dgm:prSet/>
      <dgm:spPr/>
      <dgm:t>
        <a:bodyPr/>
        <a:lstStyle/>
        <a:p>
          <a:endParaRPr lang="en-GB"/>
        </a:p>
      </dgm:t>
    </dgm:pt>
    <dgm:pt modelId="{D404B8E8-C872-4879-9D80-3CAFFD8C257B}" type="sibTrans" cxnId="{8E301237-B0E3-42E6-B532-A9C6A2ECED92}">
      <dgm:prSet/>
      <dgm:spPr/>
      <dgm:t>
        <a:bodyPr/>
        <a:lstStyle/>
        <a:p>
          <a:endParaRPr lang="en-GB"/>
        </a:p>
      </dgm:t>
    </dgm:pt>
    <dgm:pt modelId="{3713C1C8-B2BB-4E2E-8E09-E94D6E2434F5}">
      <dgm:prSet phldrT="[Text]"/>
      <dgm:spPr/>
      <dgm:t>
        <a:bodyPr/>
        <a:lstStyle/>
        <a:p>
          <a:r>
            <a:rPr lang="en-GB" dirty="0" smtClean="0">
              <a:solidFill>
                <a:schemeClr val="accent2">
                  <a:lumMod val="75000"/>
                </a:schemeClr>
              </a:solidFill>
            </a:rPr>
            <a:t>Patients who has previously been investigated under a different speciality and do not display different symptoms </a:t>
          </a:r>
          <a:r>
            <a:rPr lang="en-GB" dirty="0" smtClean="0">
              <a:solidFill>
                <a:schemeClr val="tx1"/>
              </a:solidFill>
            </a:rPr>
            <a:t>.  Initial consideration should be given to refer back to the original specialty</a:t>
          </a:r>
          <a:endParaRPr lang="en-GB" dirty="0">
            <a:solidFill>
              <a:schemeClr val="tx1"/>
            </a:solidFill>
          </a:endParaRPr>
        </a:p>
      </dgm:t>
    </dgm:pt>
    <dgm:pt modelId="{7A8E2FBB-6177-4A5E-9888-5F3B5DED84A8}" type="parTrans" cxnId="{26C490CB-002F-44E9-87E4-4B489B5D76DC}">
      <dgm:prSet/>
      <dgm:spPr/>
      <dgm:t>
        <a:bodyPr/>
        <a:lstStyle/>
        <a:p>
          <a:endParaRPr lang="en-GB"/>
        </a:p>
      </dgm:t>
    </dgm:pt>
    <dgm:pt modelId="{3C84FE05-6689-4796-8381-ABCB9AC98F66}" type="sibTrans" cxnId="{26C490CB-002F-44E9-87E4-4B489B5D76DC}">
      <dgm:prSet/>
      <dgm:spPr/>
      <dgm:t>
        <a:bodyPr/>
        <a:lstStyle/>
        <a:p>
          <a:endParaRPr lang="en-GB"/>
        </a:p>
      </dgm:t>
    </dgm:pt>
    <dgm:pt modelId="{DD2A9306-521E-4E7B-85A4-7DBF877983D6}" type="pres">
      <dgm:prSet presAssocID="{ED1A61FA-4C4B-4FC9-80CC-48F460B15D5A}" presName="vert0" presStyleCnt="0">
        <dgm:presLayoutVars>
          <dgm:dir/>
          <dgm:animOne val="branch"/>
          <dgm:animLvl val="lvl"/>
        </dgm:presLayoutVars>
      </dgm:prSet>
      <dgm:spPr/>
      <dgm:t>
        <a:bodyPr/>
        <a:lstStyle/>
        <a:p>
          <a:endParaRPr lang="en-GB"/>
        </a:p>
      </dgm:t>
    </dgm:pt>
    <dgm:pt modelId="{432BCFB8-24D6-44AF-95D3-9CAB1F6667C6}" type="pres">
      <dgm:prSet presAssocID="{5CFEFD8F-03F9-47D5-85CE-A0D582AD3586}" presName="thickLine" presStyleLbl="alignNode1" presStyleIdx="0" presStyleCnt="7"/>
      <dgm:spPr/>
    </dgm:pt>
    <dgm:pt modelId="{C4FC364D-9775-43BB-A2CF-BD8AFD7FFAF6}" type="pres">
      <dgm:prSet presAssocID="{5CFEFD8F-03F9-47D5-85CE-A0D582AD3586}" presName="horz1" presStyleCnt="0"/>
      <dgm:spPr/>
    </dgm:pt>
    <dgm:pt modelId="{AA8286D3-BBED-4D82-8244-2B9D4927AF08}" type="pres">
      <dgm:prSet presAssocID="{5CFEFD8F-03F9-47D5-85CE-A0D582AD3586}" presName="tx1" presStyleLbl="revTx" presStyleIdx="0" presStyleCnt="7"/>
      <dgm:spPr/>
      <dgm:t>
        <a:bodyPr/>
        <a:lstStyle/>
        <a:p>
          <a:endParaRPr lang="en-GB"/>
        </a:p>
      </dgm:t>
    </dgm:pt>
    <dgm:pt modelId="{09FC4F91-0917-4D54-B788-7A3A87EE9F79}" type="pres">
      <dgm:prSet presAssocID="{5CFEFD8F-03F9-47D5-85CE-A0D582AD3586}" presName="vert1" presStyleCnt="0"/>
      <dgm:spPr/>
    </dgm:pt>
    <dgm:pt modelId="{CD13D910-1E97-4AD4-8C11-0D4DB9224A58}" type="pres">
      <dgm:prSet presAssocID="{8D643960-E832-4A31-90B8-4662D2059000}" presName="thickLine" presStyleLbl="alignNode1" presStyleIdx="1" presStyleCnt="7"/>
      <dgm:spPr/>
    </dgm:pt>
    <dgm:pt modelId="{3CCAD332-4349-4370-B926-0631D39B9ABE}" type="pres">
      <dgm:prSet presAssocID="{8D643960-E832-4A31-90B8-4662D2059000}" presName="horz1" presStyleCnt="0"/>
      <dgm:spPr/>
    </dgm:pt>
    <dgm:pt modelId="{757AACF3-FD09-4254-B34B-C82679552D65}" type="pres">
      <dgm:prSet presAssocID="{8D643960-E832-4A31-90B8-4662D2059000}" presName="tx1" presStyleLbl="revTx" presStyleIdx="1" presStyleCnt="7"/>
      <dgm:spPr/>
      <dgm:t>
        <a:bodyPr/>
        <a:lstStyle/>
        <a:p>
          <a:endParaRPr lang="en-GB"/>
        </a:p>
      </dgm:t>
    </dgm:pt>
    <dgm:pt modelId="{D36FFED1-50D6-41DF-A5C7-6275BB7D2C71}" type="pres">
      <dgm:prSet presAssocID="{8D643960-E832-4A31-90B8-4662D2059000}" presName="vert1" presStyleCnt="0"/>
      <dgm:spPr/>
    </dgm:pt>
    <dgm:pt modelId="{04B05436-D720-4DFA-B1FC-59A2A0053425}" type="pres">
      <dgm:prSet presAssocID="{F1B414DF-BF27-4ABB-84E9-D7F21EE782D1}" presName="thickLine" presStyleLbl="alignNode1" presStyleIdx="2" presStyleCnt="7"/>
      <dgm:spPr/>
    </dgm:pt>
    <dgm:pt modelId="{CE25E8FF-6229-42CE-8C5A-22489BA7698B}" type="pres">
      <dgm:prSet presAssocID="{F1B414DF-BF27-4ABB-84E9-D7F21EE782D1}" presName="horz1" presStyleCnt="0"/>
      <dgm:spPr/>
    </dgm:pt>
    <dgm:pt modelId="{63DBB4E8-7776-45B2-9702-CBCBBBD688D4}" type="pres">
      <dgm:prSet presAssocID="{F1B414DF-BF27-4ABB-84E9-D7F21EE782D1}" presName="tx1" presStyleLbl="revTx" presStyleIdx="2" presStyleCnt="7"/>
      <dgm:spPr/>
      <dgm:t>
        <a:bodyPr/>
        <a:lstStyle/>
        <a:p>
          <a:endParaRPr lang="en-GB"/>
        </a:p>
      </dgm:t>
    </dgm:pt>
    <dgm:pt modelId="{5FFCC865-4DFF-463A-A1B5-B04D765DC357}" type="pres">
      <dgm:prSet presAssocID="{F1B414DF-BF27-4ABB-84E9-D7F21EE782D1}" presName="vert1" presStyleCnt="0"/>
      <dgm:spPr/>
    </dgm:pt>
    <dgm:pt modelId="{A30F2E5E-BD36-4011-BCB0-C542DA9A0F43}" type="pres">
      <dgm:prSet presAssocID="{E7FAC3AB-0F2E-4436-9B20-A266196B74E9}" presName="thickLine" presStyleLbl="alignNode1" presStyleIdx="3" presStyleCnt="7"/>
      <dgm:spPr/>
    </dgm:pt>
    <dgm:pt modelId="{A11A874B-7E5A-4831-9F09-C9BA6DE41C83}" type="pres">
      <dgm:prSet presAssocID="{E7FAC3AB-0F2E-4436-9B20-A266196B74E9}" presName="horz1" presStyleCnt="0"/>
      <dgm:spPr/>
    </dgm:pt>
    <dgm:pt modelId="{89A70FAD-3205-4D82-B25B-290CEA811A8E}" type="pres">
      <dgm:prSet presAssocID="{E7FAC3AB-0F2E-4436-9B20-A266196B74E9}" presName="tx1" presStyleLbl="revTx" presStyleIdx="3" presStyleCnt="7"/>
      <dgm:spPr/>
      <dgm:t>
        <a:bodyPr/>
        <a:lstStyle/>
        <a:p>
          <a:endParaRPr lang="en-GB"/>
        </a:p>
      </dgm:t>
    </dgm:pt>
    <dgm:pt modelId="{B8CDC064-2924-471F-87F2-267A2B29A2BA}" type="pres">
      <dgm:prSet presAssocID="{E7FAC3AB-0F2E-4436-9B20-A266196B74E9}" presName="vert1" presStyleCnt="0"/>
      <dgm:spPr/>
    </dgm:pt>
    <dgm:pt modelId="{F1615EAE-8A2D-4B0A-9CE6-50420C5B1806}" type="pres">
      <dgm:prSet presAssocID="{DD8ADDC4-B203-433A-990B-54B1DB4FF9C0}" presName="thickLine" presStyleLbl="alignNode1" presStyleIdx="4" presStyleCnt="7"/>
      <dgm:spPr/>
    </dgm:pt>
    <dgm:pt modelId="{9710BE8F-89C2-431E-9E23-871D9D5A13CE}" type="pres">
      <dgm:prSet presAssocID="{DD8ADDC4-B203-433A-990B-54B1DB4FF9C0}" presName="horz1" presStyleCnt="0"/>
      <dgm:spPr/>
    </dgm:pt>
    <dgm:pt modelId="{62323153-DF49-4819-8F85-12ED46086480}" type="pres">
      <dgm:prSet presAssocID="{DD8ADDC4-B203-433A-990B-54B1DB4FF9C0}" presName="tx1" presStyleLbl="revTx" presStyleIdx="4" presStyleCnt="7"/>
      <dgm:spPr/>
      <dgm:t>
        <a:bodyPr/>
        <a:lstStyle/>
        <a:p>
          <a:endParaRPr lang="en-GB"/>
        </a:p>
      </dgm:t>
    </dgm:pt>
    <dgm:pt modelId="{920AFFF7-30CD-4CF4-9FEE-A50FD15E79AF}" type="pres">
      <dgm:prSet presAssocID="{DD8ADDC4-B203-433A-990B-54B1DB4FF9C0}" presName="vert1" presStyleCnt="0"/>
      <dgm:spPr/>
    </dgm:pt>
    <dgm:pt modelId="{1DAB0DE9-992B-4CE7-819A-1311D9130273}" type="pres">
      <dgm:prSet presAssocID="{4B6EEB8C-5B14-46AD-87C7-32E7280C2232}" presName="thickLine" presStyleLbl="alignNode1" presStyleIdx="5" presStyleCnt="7"/>
      <dgm:spPr/>
    </dgm:pt>
    <dgm:pt modelId="{1EF22E4C-1846-4884-9948-8E66217A1849}" type="pres">
      <dgm:prSet presAssocID="{4B6EEB8C-5B14-46AD-87C7-32E7280C2232}" presName="horz1" presStyleCnt="0"/>
      <dgm:spPr/>
    </dgm:pt>
    <dgm:pt modelId="{47C895FD-281D-4B17-B690-08696647CFC5}" type="pres">
      <dgm:prSet presAssocID="{4B6EEB8C-5B14-46AD-87C7-32E7280C2232}" presName="tx1" presStyleLbl="revTx" presStyleIdx="5" presStyleCnt="7" custLinFactY="-2135" custLinFactNeighborX="-295" custLinFactNeighborY="-100000"/>
      <dgm:spPr/>
      <dgm:t>
        <a:bodyPr/>
        <a:lstStyle/>
        <a:p>
          <a:endParaRPr lang="en-GB"/>
        </a:p>
      </dgm:t>
    </dgm:pt>
    <dgm:pt modelId="{88AAF34B-08C0-4236-87A6-DDE28B95D1A6}" type="pres">
      <dgm:prSet presAssocID="{4B6EEB8C-5B14-46AD-87C7-32E7280C2232}" presName="vert1" presStyleCnt="0"/>
      <dgm:spPr/>
    </dgm:pt>
    <dgm:pt modelId="{49AB8741-95BF-416C-A36C-FBD1AFB25D7C}" type="pres">
      <dgm:prSet presAssocID="{3713C1C8-B2BB-4E2E-8E09-E94D6E2434F5}" presName="thickLine" presStyleLbl="alignNode1" presStyleIdx="6" presStyleCnt="7"/>
      <dgm:spPr/>
    </dgm:pt>
    <dgm:pt modelId="{EB6670BD-60C3-4B23-BDA5-12CB51768C10}" type="pres">
      <dgm:prSet presAssocID="{3713C1C8-B2BB-4E2E-8E09-E94D6E2434F5}" presName="horz1" presStyleCnt="0"/>
      <dgm:spPr/>
    </dgm:pt>
    <dgm:pt modelId="{B18DB081-BF23-4A91-96EA-D69020F0A947}" type="pres">
      <dgm:prSet presAssocID="{3713C1C8-B2BB-4E2E-8E09-E94D6E2434F5}" presName="tx1" presStyleLbl="revTx" presStyleIdx="6" presStyleCnt="7" custLinFactY="-2583" custLinFactNeighborX="-147" custLinFactNeighborY="-100000"/>
      <dgm:spPr/>
      <dgm:t>
        <a:bodyPr/>
        <a:lstStyle/>
        <a:p>
          <a:endParaRPr lang="en-GB"/>
        </a:p>
      </dgm:t>
    </dgm:pt>
    <dgm:pt modelId="{C9FCE1B7-0F37-49C3-80B3-7207935E4F71}" type="pres">
      <dgm:prSet presAssocID="{3713C1C8-B2BB-4E2E-8E09-E94D6E2434F5}" presName="vert1" presStyleCnt="0"/>
      <dgm:spPr/>
    </dgm:pt>
  </dgm:ptLst>
  <dgm:cxnLst>
    <dgm:cxn modelId="{5A0C78F3-8F81-4C97-91E7-C9CD2F4B629E}" type="presOf" srcId="{4B6EEB8C-5B14-46AD-87C7-32E7280C2232}" destId="{47C895FD-281D-4B17-B690-08696647CFC5}" srcOrd="0" destOrd="0" presId="urn:microsoft.com/office/officeart/2008/layout/LinedList"/>
    <dgm:cxn modelId="{99895E1F-7FFD-4D08-9B94-B838B87AE100}" type="presOf" srcId="{3713C1C8-B2BB-4E2E-8E09-E94D6E2434F5}" destId="{B18DB081-BF23-4A91-96EA-D69020F0A947}" srcOrd="0" destOrd="0" presId="urn:microsoft.com/office/officeart/2008/layout/LinedList"/>
    <dgm:cxn modelId="{EA51AEE3-771E-4E82-AF0A-F3E16685F6FF}" type="presOf" srcId="{ED1A61FA-4C4B-4FC9-80CC-48F460B15D5A}" destId="{DD2A9306-521E-4E7B-85A4-7DBF877983D6}" srcOrd="0" destOrd="0" presId="urn:microsoft.com/office/officeart/2008/layout/LinedList"/>
    <dgm:cxn modelId="{598DF509-4961-4485-AAB0-E5E9EC1AF18B}" srcId="{ED1A61FA-4C4B-4FC9-80CC-48F460B15D5A}" destId="{5CFEFD8F-03F9-47D5-85CE-A0D582AD3586}" srcOrd="0" destOrd="0" parTransId="{7ADCB7F1-EF01-45F2-A9EE-B164197F9C54}" sibTransId="{DC0B9211-24B3-4819-B3DE-B00B0F009F0F}"/>
    <dgm:cxn modelId="{B5974670-52FE-4379-8F5A-587536113E14}" type="presOf" srcId="{8D643960-E832-4A31-90B8-4662D2059000}" destId="{757AACF3-FD09-4254-B34B-C82679552D65}" srcOrd="0" destOrd="0" presId="urn:microsoft.com/office/officeart/2008/layout/LinedList"/>
    <dgm:cxn modelId="{26C490CB-002F-44E9-87E4-4B489B5D76DC}" srcId="{ED1A61FA-4C4B-4FC9-80CC-48F460B15D5A}" destId="{3713C1C8-B2BB-4E2E-8E09-E94D6E2434F5}" srcOrd="6" destOrd="0" parTransId="{7A8E2FBB-6177-4A5E-9888-5F3B5DED84A8}" sibTransId="{3C84FE05-6689-4796-8381-ABCB9AC98F66}"/>
    <dgm:cxn modelId="{FE86A5F0-5E62-4671-8F57-AE18B70176DD}" srcId="{ED1A61FA-4C4B-4FC9-80CC-48F460B15D5A}" destId="{8D643960-E832-4A31-90B8-4662D2059000}" srcOrd="1" destOrd="0" parTransId="{50EB00D8-6376-4B91-BA03-3637862CC5E2}" sibTransId="{5B4C797C-4FD2-43C7-989A-AFE7D95C5490}"/>
    <dgm:cxn modelId="{10C3C591-BDAA-4074-9FB5-1DEBE5BBF794}" type="presOf" srcId="{5CFEFD8F-03F9-47D5-85CE-A0D582AD3586}" destId="{AA8286D3-BBED-4D82-8244-2B9D4927AF08}" srcOrd="0" destOrd="0" presId="urn:microsoft.com/office/officeart/2008/layout/LinedList"/>
    <dgm:cxn modelId="{A7A699B8-82AE-472E-8ADE-AF569886F24F}" srcId="{ED1A61FA-4C4B-4FC9-80CC-48F460B15D5A}" destId="{F1B414DF-BF27-4ABB-84E9-D7F21EE782D1}" srcOrd="2" destOrd="0" parTransId="{932ACCED-95D1-44A7-BB3E-3F38566D896D}" sibTransId="{012C6E44-FCD4-437C-810C-FA19BB15CC27}"/>
    <dgm:cxn modelId="{CE52CE9C-4F1A-4FDB-A0C2-5B65828ACB3E}" srcId="{ED1A61FA-4C4B-4FC9-80CC-48F460B15D5A}" destId="{DD8ADDC4-B203-433A-990B-54B1DB4FF9C0}" srcOrd="4" destOrd="0" parTransId="{82928254-DC44-44DE-A1B6-DDB6405E9372}" sibTransId="{8346E523-0375-43EE-807D-9B74F57E2B84}"/>
    <dgm:cxn modelId="{D0FB11CD-7059-4A80-A71C-3572A2AB2F11}" srcId="{ED1A61FA-4C4B-4FC9-80CC-48F460B15D5A}" destId="{E7FAC3AB-0F2E-4436-9B20-A266196B74E9}" srcOrd="3" destOrd="0" parTransId="{60DD3F43-8BF2-48A1-ACDD-6E9C09F5CA77}" sibTransId="{4F5C023C-9D0E-4D80-86D3-C668993165B4}"/>
    <dgm:cxn modelId="{8E301237-B0E3-42E6-B532-A9C6A2ECED92}" srcId="{ED1A61FA-4C4B-4FC9-80CC-48F460B15D5A}" destId="{4B6EEB8C-5B14-46AD-87C7-32E7280C2232}" srcOrd="5" destOrd="0" parTransId="{6C6B79DE-D9BC-4816-9941-8A604683B7F7}" sibTransId="{D404B8E8-C872-4879-9D80-3CAFFD8C257B}"/>
    <dgm:cxn modelId="{2CA4FBCA-8625-4868-965C-DDE05D664F0F}" type="presOf" srcId="{F1B414DF-BF27-4ABB-84E9-D7F21EE782D1}" destId="{63DBB4E8-7776-45B2-9702-CBCBBBD688D4}" srcOrd="0" destOrd="0" presId="urn:microsoft.com/office/officeart/2008/layout/LinedList"/>
    <dgm:cxn modelId="{B6724523-C93C-443B-90D8-1D9AE0DAFB91}" type="presOf" srcId="{E7FAC3AB-0F2E-4436-9B20-A266196B74E9}" destId="{89A70FAD-3205-4D82-B25B-290CEA811A8E}" srcOrd="0" destOrd="0" presId="urn:microsoft.com/office/officeart/2008/layout/LinedList"/>
    <dgm:cxn modelId="{77F617E9-4B77-48AB-A30F-FC424DEBFDD9}" type="presOf" srcId="{DD8ADDC4-B203-433A-990B-54B1DB4FF9C0}" destId="{62323153-DF49-4819-8F85-12ED46086480}" srcOrd="0" destOrd="0" presId="urn:microsoft.com/office/officeart/2008/layout/LinedList"/>
    <dgm:cxn modelId="{73670F39-FE27-4883-8225-56628E189CFA}" type="presParOf" srcId="{DD2A9306-521E-4E7B-85A4-7DBF877983D6}" destId="{432BCFB8-24D6-44AF-95D3-9CAB1F6667C6}" srcOrd="0" destOrd="0" presId="urn:microsoft.com/office/officeart/2008/layout/LinedList"/>
    <dgm:cxn modelId="{DA53F390-8FC1-43D5-B021-2747E6207D8A}" type="presParOf" srcId="{DD2A9306-521E-4E7B-85A4-7DBF877983D6}" destId="{C4FC364D-9775-43BB-A2CF-BD8AFD7FFAF6}" srcOrd="1" destOrd="0" presId="urn:microsoft.com/office/officeart/2008/layout/LinedList"/>
    <dgm:cxn modelId="{AFCA2E22-F3B1-4BFB-BE18-493564C2F1F4}" type="presParOf" srcId="{C4FC364D-9775-43BB-A2CF-BD8AFD7FFAF6}" destId="{AA8286D3-BBED-4D82-8244-2B9D4927AF08}" srcOrd="0" destOrd="0" presId="urn:microsoft.com/office/officeart/2008/layout/LinedList"/>
    <dgm:cxn modelId="{08CA02D0-C713-429C-AC95-6ED35A4D2B1A}" type="presParOf" srcId="{C4FC364D-9775-43BB-A2CF-BD8AFD7FFAF6}" destId="{09FC4F91-0917-4D54-B788-7A3A87EE9F79}" srcOrd="1" destOrd="0" presId="urn:microsoft.com/office/officeart/2008/layout/LinedList"/>
    <dgm:cxn modelId="{E66E3EDF-9694-4FF1-8D8B-A55BE20539B2}" type="presParOf" srcId="{DD2A9306-521E-4E7B-85A4-7DBF877983D6}" destId="{CD13D910-1E97-4AD4-8C11-0D4DB9224A58}" srcOrd="2" destOrd="0" presId="urn:microsoft.com/office/officeart/2008/layout/LinedList"/>
    <dgm:cxn modelId="{7C41DDAC-CA0E-40DE-8890-1192112B7BC7}" type="presParOf" srcId="{DD2A9306-521E-4E7B-85A4-7DBF877983D6}" destId="{3CCAD332-4349-4370-B926-0631D39B9ABE}" srcOrd="3" destOrd="0" presId="urn:microsoft.com/office/officeart/2008/layout/LinedList"/>
    <dgm:cxn modelId="{E3118266-F6B4-4B73-831E-3B9BC6896633}" type="presParOf" srcId="{3CCAD332-4349-4370-B926-0631D39B9ABE}" destId="{757AACF3-FD09-4254-B34B-C82679552D65}" srcOrd="0" destOrd="0" presId="urn:microsoft.com/office/officeart/2008/layout/LinedList"/>
    <dgm:cxn modelId="{B95E9011-90DD-426A-B386-D454C302791D}" type="presParOf" srcId="{3CCAD332-4349-4370-B926-0631D39B9ABE}" destId="{D36FFED1-50D6-41DF-A5C7-6275BB7D2C71}" srcOrd="1" destOrd="0" presId="urn:microsoft.com/office/officeart/2008/layout/LinedList"/>
    <dgm:cxn modelId="{8EFE5AF5-7389-4049-B715-5066572D3274}" type="presParOf" srcId="{DD2A9306-521E-4E7B-85A4-7DBF877983D6}" destId="{04B05436-D720-4DFA-B1FC-59A2A0053425}" srcOrd="4" destOrd="0" presId="urn:microsoft.com/office/officeart/2008/layout/LinedList"/>
    <dgm:cxn modelId="{B40AFADB-DEA3-436F-AACC-79A22B7716FF}" type="presParOf" srcId="{DD2A9306-521E-4E7B-85A4-7DBF877983D6}" destId="{CE25E8FF-6229-42CE-8C5A-22489BA7698B}" srcOrd="5" destOrd="0" presId="urn:microsoft.com/office/officeart/2008/layout/LinedList"/>
    <dgm:cxn modelId="{4D8D99A3-69FF-46E1-9DAB-5016AEA0C947}" type="presParOf" srcId="{CE25E8FF-6229-42CE-8C5A-22489BA7698B}" destId="{63DBB4E8-7776-45B2-9702-CBCBBBD688D4}" srcOrd="0" destOrd="0" presId="urn:microsoft.com/office/officeart/2008/layout/LinedList"/>
    <dgm:cxn modelId="{4C720563-5A45-43C5-A7AB-2A0366BB415E}" type="presParOf" srcId="{CE25E8FF-6229-42CE-8C5A-22489BA7698B}" destId="{5FFCC865-4DFF-463A-A1B5-B04D765DC357}" srcOrd="1" destOrd="0" presId="urn:microsoft.com/office/officeart/2008/layout/LinedList"/>
    <dgm:cxn modelId="{F3CA23F5-FD45-48C0-A3F4-9C3CD7A2B548}" type="presParOf" srcId="{DD2A9306-521E-4E7B-85A4-7DBF877983D6}" destId="{A30F2E5E-BD36-4011-BCB0-C542DA9A0F43}" srcOrd="6" destOrd="0" presId="urn:microsoft.com/office/officeart/2008/layout/LinedList"/>
    <dgm:cxn modelId="{1EF5A91E-80D1-406B-A87B-AFAED5DF2D18}" type="presParOf" srcId="{DD2A9306-521E-4E7B-85A4-7DBF877983D6}" destId="{A11A874B-7E5A-4831-9F09-C9BA6DE41C83}" srcOrd="7" destOrd="0" presId="urn:microsoft.com/office/officeart/2008/layout/LinedList"/>
    <dgm:cxn modelId="{1BEB07A2-94F1-41EF-A690-20EC59ABDECD}" type="presParOf" srcId="{A11A874B-7E5A-4831-9F09-C9BA6DE41C83}" destId="{89A70FAD-3205-4D82-B25B-290CEA811A8E}" srcOrd="0" destOrd="0" presId="urn:microsoft.com/office/officeart/2008/layout/LinedList"/>
    <dgm:cxn modelId="{02CC3DF0-9619-4D9B-8F0F-08E02D85614E}" type="presParOf" srcId="{A11A874B-7E5A-4831-9F09-C9BA6DE41C83}" destId="{B8CDC064-2924-471F-87F2-267A2B29A2BA}" srcOrd="1" destOrd="0" presId="urn:microsoft.com/office/officeart/2008/layout/LinedList"/>
    <dgm:cxn modelId="{903F072C-1F4A-4F7E-BB5B-390912E85AAA}" type="presParOf" srcId="{DD2A9306-521E-4E7B-85A4-7DBF877983D6}" destId="{F1615EAE-8A2D-4B0A-9CE6-50420C5B1806}" srcOrd="8" destOrd="0" presId="urn:microsoft.com/office/officeart/2008/layout/LinedList"/>
    <dgm:cxn modelId="{5EDB3ABE-3E9F-4092-B0E4-597962CAAD81}" type="presParOf" srcId="{DD2A9306-521E-4E7B-85A4-7DBF877983D6}" destId="{9710BE8F-89C2-431E-9E23-871D9D5A13CE}" srcOrd="9" destOrd="0" presId="urn:microsoft.com/office/officeart/2008/layout/LinedList"/>
    <dgm:cxn modelId="{2C2B9B32-5655-45AC-9CEB-5E212D566E42}" type="presParOf" srcId="{9710BE8F-89C2-431E-9E23-871D9D5A13CE}" destId="{62323153-DF49-4819-8F85-12ED46086480}" srcOrd="0" destOrd="0" presId="urn:microsoft.com/office/officeart/2008/layout/LinedList"/>
    <dgm:cxn modelId="{294EEE0B-40F7-4CD5-8BD9-E104DD269187}" type="presParOf" srcId="{9710BE8F-89C2-431E-9E23-871D9D5A13CE}" destId="{920AFFF7-30CD-4CF4-9FEE-A50FD15E79AF}" srcOrd="1" destOrd="0" presId="urn:microsoft.com/office/officeart/2008/layout/LinedList"/>
    <dgm:cxn modelId="{0C82E08A-4AB1-44A2-B225-F4AFE1E8904F}" type="presParOf" srcId="{DD2A9306-521E-4E7B-85A4-7DBF877983D6}" destId="{1DAB0DE9-992B-4CE7-819A-1311D9130273}" srcOrd="10" destOrd="0" presId="urn:microsoft.com/office/officeart/2008/layout/LinedList"/>
    <dgm:cxn modelId="{447EA402-0C2C-49C4-97A3-3CB2DC8909EF}" type="presParOf" srcId="{DD2A9306-521E-4E7B-85A4-7DBF877983D6}" destId="{1EF22E4C-1846-4884-9948-8E66217A1849}" srcOrd="11" destOrd="0" presId="urn:microsoft.com/office/officeart/2008/layout/LinedList"/>
    <dgm:cxn modelId="{8B78B6A2-D351-4FA7-9183-4F64A54A280C}" type="presParOf" srcId="{1EF22E4C-1846-4884-9948-8E66217A1849}" destId="{47C895FD-281D-4B17-B690-08696647CFC5}" srcOrd="0" destOrd="0" presId="urn:microsoft.com/office/officeart/2008/layout/LinedList"/>
    <dgm:cxn modelId="{9962FBB1-2CE2-4AAF-83A5-C06D0BE346C4}" type="presParOf" srcId="{1EF22E4C-1846-4884-9948-8E66217A1849}" destId="{88AAF34B-08C0-4236-87A6-DDE28B95D1A6}" srcOrd="1" destOrd="0" presId="urn:microsoft.com/office/officeart/2008/layout/LinedList"/>
    <dgm:cxn modelId="{6B6EEF00-CAA6-4844-8859-9DE197FFD34F}" type="presParOf" srcId="{DD2A9306-521E-4E7B-85A4-7DBF877983D6}" destId="{49AB8741-95BF-416C-A36C-FBD1AFB25D7C}" srcOrd="12" destOrd="0" presId="urn:microsoft.com/office/officeart/2008/layout/LinedList"/>
    <dgm:cxn modelId="{4C74F4AA-64BD-47D9-AED1-5A4B344CFD60}" type="presParOf" srcId="{DD2A9306-521E-4E7B-85A4-7DBF877983D6}" destId="{EB6670BD-60C3-4B23-BDA5-12CB51768C10}" srcOrd="13" destOrd="0" presId="urn:microsoft.com/office/officeart/2008/layout/LinedList"/>
    <dgm:cxn modelId="{41E354EA-E11F-46D4-8D44-8DA3CF0EDC49}" type="presParOf" srcId="{EB6670BD-60C3-4B23-BDA5-12CB51768C10}" destId="{B18DB081-BF23-4A91-96EA-D69020F0A947}" srcOrd="0" destOrd="0" presId="urn:microsoft.com/office/officeart/2008/layout/LinedList"/>
    <dgm:cxn modelId="{0BA0DE24-C359-4BD0-ACEF-3B3F346AA76D}" type="presParOf" srcId="{EB6670BD-60C3-4B23-BDA5-12CB51768C10}" destId="{C9FCE1B7-0F37-49C3-80B3-7207935E4F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56C82-0B79-4124-94E8-B6B05AED19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2B0DAD0-F76A-42A8-A8DD-AAD14CFB6956}">
      <dgm:prSet phldrT="[Text]"/>
      <dgm:spPr/>
      <dgm:t>
        <a:bodyPr vert="vert270" anchor="ctr"/>
        <a:lstStyle/>
        <a:p>
          <a:pPr algn="ctr"/>
          <a:r>
            <a:rPr lang="en-GB" dirty="0" smtClean="0">
              <a:solidFill>
                <a:srgbClr val="0070C0"/>
              </a:solidFill>
            </a:rPr>
            <a:t>Referral Administration</a:t>
          </a:r>
          <a:endParaRPr lang="en-GB" dirty="0">
            <a:solidFill>
              <a:srgbClr val="0070C0"/>
            </a:solidFill>
          </a:endParaRPr>
        </a:p>
      </dgm:t>
    </dgm:pt>
    <dgm:pt modelId="{33F270FE-8299-4E17-88B3-E7FA8E0056A9}" type="parTrans" cxnId="{6B84EE8B-6ED1-4679-A3E6-AD15400B31C9}">
      <dgm:prSet/>
      <dgm:spPr/>
      <dgm:t>
        <a:bodyPr/>
        <a:lstStyle/>
        <a:p>
          <a:endParaRPr lang="en-GB"/>
        </a:p>
      </dgm:t>
    </dgm:pt>
    <dgm:pt modelId="{F0F3E602-CCA8-4BCB-B2F8-54681FBCEE97}" type="sibTrans" cxnId="{6B84EE8B-6ED1-4679-A3E6-AD15400B31C9}">
      <dgm:prSet/>
      <dgm:spPr/>
      <dgm:t>
        <a:bodyPr/>
        <a:lstStyle/>
        <a:p>
          <a:endParaRPr lang="en-GB"/>
        </a:p>
      </dgm:t>
    </dgm:pt>
    <dgm:pt modelId="{E8AD57C3-B21B-4648-B7CB-09F47C659C34}">
      <dgm:prSet phldrT="[Text]"/>
      <dgm:spPr/>
      <dgm:t>
        <a:bodyPr anchor="ctr"/>
        <a:lstStyle/>
        <a:p>
          <a:r>
            <a:rPr lang="en-GB" altLang="en-US" dirty="0" smtClean="0">
              <a:latin typeface="Arial" panose="020B0604020202020204" pitchFamily="34" charset="0"/>
              <a:cs typeface="Arial" panose="020B0604020202020204" pitchFamily="34" charset="0"/>
            </a:rPr>
            <a:t>Referrals must be submitted through the Electronic referral system.    </a:t>
          </a:r>
        </a:p>
        <a:p>
          <a:r>
            <a:rPr lang="en-GB" altLang="en-US" dirty="0" smtClean="0">
              <a:latin typeface="Arial" panose="020B0604020202020204" pitchFamily="34" charset="0"/>
              <a:cs typeface="Arial" panose="020B0604020202020204" pitchFamily="34" charset="0"/>
            </a:rPr>
            <a:t>To locate us: </a:t>
          </a:r>
        </a:p>
        <a:p>
          <a:r>
            <a:rPr lang="en-GB" altLang="en-US" dirty="0" smtClean="0">
              <a:latin typeface="Arial" panose="020B0604020202020204" pitchFamily="34" charset="0"/>
              <a:cs typeface="Arial" panose="020B0604020202020204" pitchFamily="34" charset="0"/>
            </a:rPr>
            <a:t>Fast Track – 2WW – Non-specific symptoms – </a:t>
          </a:r>
          <a:r>
            <a:rPr lang="en-GB" altLang="en-US" dirty="0" err="1" smtClean="0">
              <a:latin typeface="Arial" panose="020B0604020202020204" pitchFamily="34" charset="0"/>
              <a:cs typeface="Arial" panose="020B0604020202020204" pitchFamily="34" charset="0"/>
            </a:rPr>
            <a:t>wessex</a:t>
          </a:r>
          <a:r>
            <a:rPr lang="en-GB" altLang="en-US" dirty="0" smtClean="0">
              <a:latin typeface="Arial" panose="020B0604020202020204" pitchFamily="34" charset="0"/>
              <a:cs typeface="Arial" panose="020B0604020202020204" pitchFamily="34" charset="0"/>
            </a:rPr>
            <a:t> rapid investigation service – location </a:t>
          </a:r>
          <a:r>
            <a:rPr lang="en-GB" altLang="en-US" dirty="0" err="1" smtClean="0">
              <a:latin typeface="Arial" panose="020B0604020202020204" pitchFamily="34" charset="0"/>
              <a:cs typeface="Arial" panose="020B0604020202020204" pitchFamily="34" charset="0"/>
            </a:rPr>
            <a:t>Aldermoor</a:t>
          </a:r>
          <a:r>
            <a:rPr lang="en-GB" altLang="en-US" dirty="0" smtClean="0">
              <a:latin typeface="Arial" panose="020B0604020202020204" pitchFamily="34" charset="0"/>
              <a:cs typeface="Arial" panose="020B0604020202020204" pitchFamily="34" charset="0"/>
            </a:rPr>
            <a:t> surgery</a:t>
          </a:r>
        </a:p>
        <a:p>
          <a:r>
            <a:rPr lang="en-GB" i="1" dirty="0" smtClean="0">
              <a:latin typeface="Arial" panose="020B0604020202020204" pitchFamily="34" charset="0"/>
              <a:cs typeface="Arial" panose="020B0604020202020204" pitchFamily="34" charset="0"/>
            </a:rPr>
            <a:t>The hub team will be happy to guide you if you are having any difficulties in identifying the correct service.</a:t>
          </a:r>
          <a:endParaRPr lang="en-GB" i="1" dirty="0"/>
        </a:p>
      </dgm:t>
    </dgm:pt>
    <dgm:pt modelId="{BBEA639C-5161-4778-9D62-DF1F6B00E631}" type="parTrans" cxnId="{971ACCFA-E47C-490A-B85C-5E82B77E69DF}">
      <dgm:prSet/>
      <dgm:spPr/>
      <dgm:t>
        <a:bodyPr/>
        <a:lstStyle/>
        <a:p>
          <a:endParaRPr lang="en-GB"/>
        </a:p>
      </dgm:t>
    </dgm:pt>
    <dgm:pt modelId="{EBE45566-7A33-4428-9624-4E2266D16AE5}" type="sibTrans" cxnId="{971ACCFA-E47C-490A-B85C-5E82B77E69DF}">
      <dgm:prSet/>
      <dgm:spPr/>
      <dgm:t>
        <a:bodyPr/>
        <a:lstStyle/>
        <a:p>
          <a:endParaRPr lang="en-GB"/>
        </a:p>
      </dgm:t>
    </dgm:pt>
    <dgm:pt modelId="{8EE5BD4F-776F-4DA6-AEA2-69809D2FD985}">
      <dgm:prSet phldrT="[Text]"/>
      <dgm:spPr/>
      <dgm:t>
        <a:bodyPr anchor="ctr"/>
        <a:lstStyle/>
        <a:p>
          <a:r>
            <a:rPr lang="en-GB" altLang="en-US" dirty="0" smtClean="0">
              <a:latin typeface="Arial" panose="020B0604020202020204" pitchFamily="34" charset="0"/>
              <a:cs typeface="Arial" panose="020B0604020202020204" pitchFamily="34" charset="0"/>
            </a:rPr>
            <a:t>The referral </a:t>
          </a:r>
          <a:r>
            <a:rPr lang="en-GB" altLang="en-US" u="sng" dirty="0" smtClean="0">
              <a:latin typeface="Arial" panose="020B0604020202020204" pitchFamily="34" charset="0"/>
              <a:cs typeface="Arial" panose="020B0604020202020204" pitchFamily="34" charset="0"/>
            </a:rPr>
            <a:t>will not</a:t>
          </a:r>
          <a:r>
            <a:rPr lang="en-GB" altLang="en-US" dirty="0" smtClean="0">
              <a:latin typeface="Arial" panose="020B0604020202020204" pitchFamily="34" charset="0"/>
              <a:cs typeface="Arial" panose="020B0604020202020204" pitchFamily="34" charset="0"/>
            </a:rPr>
            <a:t> be received by the RIS and completed until a booked date/time slots has been confirmed.  </a:t>
          </a:r>
        </a:p>
        <a:p>
          <a:r>
            <a:rPr lang="en-GB" altLang="en-US" i="1" dirty="0" smtClean="0">
              <a:latin typeface="Arial" panose="020B0604020202020204" pitchFamily="34" charset="0"/>
              <a:cs typeface="Arial" panose="020B0604020202020204" pitchFamily="34" charset="0"/>
            </a:rPr>
            <a:t>There should always be slot availability.  Please contact the Hub immediately if there are no available slots as there may be a system error</a:t>
          </a:r>
          <a:endParaRPr lang="en-GB" dirty="0"/>
        </a:p>
      </dgm:t>
    </dgm:pt>
    <dgm:pt modelId="{DC7287C6-F698-4D63-A445-10F794C32E3B}" type="parTrans" cxnId="{90682604-43F9-44B9-875C-51582FA0D786}">
      <dgm:prSet/>
      <dgm:spPr/>
      <dgm:t>
        <a:bodyPr/>
        <a:lstStyle/>
        <a:p>
          <a:endParaRPr lang="en-GB"/>
        </a:p>
      </dgm:t>
    </dgm:pt>
    <dgm:pt modelId="{D3201653-2183-448B-9A42-24C3F983D90A}" type="sibTrans" cxnId="{90682604-43F9-44B9-875C-51582FA0D786}">
      <dgm:prSet/>
      <dgm:spPr/>
      <dgm:t>
        <a:bodyPr/>
        <a:lstStyle/>
        <a:p>
          <a:endParaRPr lang="en-GB"/>
        </a:p>
      </dgm:t>
    </dgm:pt>
    <dgm:pt modelId="{F18C3BA0-523F-4F75-AADA-403593D46CA7}">
      <dgm:prSet phldrT="[Text]"/>
      <dgm:spPr/>
      <dgm:t>
        <a:bodyPr anchor="ctr"/>
        <a:lstStyle/>
        <a:p>
          <a:r>
            <a:rPr lang="en-GB" altLang="en-US" dirty="0" smtClean="0">
              <a:latin typeface="Arial" panose="020B0604020202020204" pitchFamily="34" charset="0"/>
              <a:cs typeface="Arial" panose="020B0604020202020204" pitchFamily="34" charset="0"/>
            </a:rPr>
            <a:t>The booked slot is a “Dummy” slot.  The patient must not be advised of this date and time or instructed to booked the slot themselves.  </a:t>
          </a:r>
        </a:p>
        <a:p>
          <a:r>
            <a:rPr lang="en-GB" altLang="en-US" i="1" dirty="0" smtClean="0">
              <a:latin typeface="Arial" panose="020B0604020202020204" pitchFamily="34" charset="0"/>
              <a:cs typeface="Arial" panose="020B0604020202020204" pitchFamily="34" charset="0"/>
            </a:rPr>
            <a:t>The RIS clinical team need to assess the referral for completeness and appropriateness.  This will usually be within 2 working days.  Practices will be informed via NHS.net of any actions they need to complete prior to referring the patient</a:t>
          </a:r>
          <a:r>
            <a:rPr lang="en-GB" altLang="en-US" dirty="0" smtClean="0">
              <a:latin typeface="Arial" panose="020B0604020202020204" pitchFamily="34" charset="0"/>
              <a:cs typeface="Arial" panose="020B0604020202020204" pitchFamily="34" charset="0"/>
            </a:rPr>
            <a:t>.</a:t>
          </a:r>
          <a:endParaRPr lang="en-GB" dirty="0"/>
        </a:p>
      </dgm:t>
    </dgm:pt>
    <dgm:pt modelId="{9B10BFC4-E769-421E-A51D-0D62572A9567}" type="parTrans" cxnId="{3A999B28-6B27-4A53-9099-C5447F918F62}">
      <dgm:prSet/>
      <dgm:spPr/>
      <dgm:t>
        <a:bodyPr/>
        <a:lstStyle/>
        <a:p>
          <a:endParaRPr lang="en-GB"/>
        </a:p>
      </dgm:t>
    </dgm:pt>
    <dgm:pt modelId="{81502A05-39D8-4C29-BF86-1BD863915899}" type="sibTrans" cxnId="{3A999B28-6B27-4A53-9099-C5447F918F62}">
      <dgm:prSet/>
      <dgm:spPr/>
      <dgm:t>
        <a:bodyPr/>
        <a:lstStyle/>
        <a:p>
          <a:endParaRPr lang="en-GB"/>
        </a:p>
      </dgm:t>
    </dgm:pt>
    <dgm:pt modelId="{A29C8E6D-6A91-45F1-BCED-0B8532FA852B}">
      <dgm:prSet/>
      <dgm:spPr/>
      <dgm:t>
        <a:bodyPr/>
        <a:lstStyle/>
        <a:p>
          <a:endParaRPr lang="en-GB" dirty="0"/>
        </a:p>
      </dgm:t>
    </dgm:pt>
    <dgm:pt modelId="{C12527EB-9F95-4812-8D78-19F74E9553FC}" type="parTrans" cxnId="{0BBEF0EA-683C-4073-A7AB-0FB7C5542367}">
      <dgm:prSet/>
      <dgm:spPr/>
      <dgm:t>
        <a:bodyPr/>
        <a:lstStyle/>
        <a:p>
          <a:endParaRPr lang="en-GB"/>
        </a:p>
      </dgm:t>
    </dgm:pt>
    <dgm:pt modelId="{0A2A769D-6616-459B-9918-ADCC071E908A}" type="sibTrans" cxnId="{0BBEF0EA-683C-4073-A7AB-0FB7C5542367}">
      <dgm:prSet/>
      <dgm:spPr/>
      <dgm:t>
        <a:bodyPr/>
        <a:lstStyle/>
        <a:p>
          <a:endParaRPr lang="en-GB"/>
        </a:p>
      </dgm:t>
    </dgm:pt>
    <dgm:pt modelId="{850495CD-6474-4B1F-AD78-0E9A9E9D92FD}">
      <dgm:prSet/>
      <dgm:spPr/>
      <dgm:t>
        <a:bodyPr/>
        <a:lstStyle/>
        <a:p>
          <a:endParaRPr lang="en-GB" dirty="0"/>
        </a:p>
      </dgm:t>
    </dgm:pt>
    <dgm:pt modelId="{95965E09-9065-4C17-B1CB-F0B47B8A4320}" type="parTrans" cxnId="{FBB784E9-F743-44ED-9AA0-6BF1E66F0581}">
      <dgm:prSet/>
      <dgm:spPr/>
      <dgm:t>
        <a:bodyPr/>
        <a:lstStyle/>
        <a:p>
          <a:endParaRPr lang="en-GB"/>
        </a:p>
      </dgm:t>
    </dgm:pt>
    <dgm:pt modelId="{B11E3A4D-9BFD-428E-9A87-51745D725F8E}" type="sibTrans" cxnId="{FBB784E9-F743-44ED-9AA0-6BF1E66F0581}">
      <dgm:prSet/>
      <dgm:spPr/>
      <dgm:t>
        <a:bodyPr/>
        <a:lstStyle/>
        <a:p>
          <a:endParaRPr lang="en-GB"/>
        </a:p>
      </dgm:t>
    </dgm:pt>
    <dgm:pt modelId="{8BDB1A8B-4BB1-4DDD-BC1B-DEDF6A4C504F}" type="pres">
      <dgm:prSet presAssocID="{70856C82-0B79-4124-94E8-B6B05AED19FE}" presName="vert0" presStyleCnt="0">
        <dgm:presLayoutVars>
          <dgm:dir/>
          <dgm:animOne val="branch"/>
          <dgm:animLvl val="lvl"/>
        </dgm:presLayoutVars>
      </dgm:prSet>
      <dgm:spPr/>
      <dgm:t>
        <a:bodyPr/>
        <a:lstStyle/>
        <a:p>
          <a:endParaRPr lang="en-GB"/>
        </a:p>
      </dgm:t>
    </dgm:pt>
    <dgm:pt modelId="{8F8D388A-610E-45F4-B9AF-86D931393AAE}" type="pres">
      <dgm:prSet presAssocID="{62B0DAD0-F76A-42A8-A8DD-AAD14CFB6956}" presName="thickLine" presStyleLbl="alignNode1" presStyleIdx="0" presStyleCnt="1"/>
      <dgm:spPr/>
    </dgm:pt>
    <dgm:pt modelId="{1853260D-E9E6-41BF-8727-B0E2E446F275}" type="pres">
      <dgm:prSet presAssocID="{62B0DAD0-F76A-42A8-A8DD-AAD14CFB6956}" presName="horz1" presStyleCnt="0"/>
      <dgm:spPr/>
    </dgm:pt>
    <dgm:pt modelId="{0C6E2582-18E5-4002-9F34-942B3B7AE4B9}" type="pres">
      <dgm:prSet presAssocID="{62B0DAD0-F76A-42A8-A8DD-AAD14CFB6956}" presName="tx1" presStyleLbl="revTx" presStyleIdx="0" presStyleCnt="6" custScaleX="218040"/>
      <dgm:spPr/>
      <dgm:t>
        <a:bodyPr/>
        <a:lstStyle/>
        <a:p>
          <a:endParaRPr lang="en-GB"/>
        </a:p>
      </dgm:t>
    </dgm:pt>
    <dgm:pt modelId="{949E6E2F-406C-4254-96C3-63AAE2D22F85}" type="pres">
      <dgm:prSet presAssocID="{62B0DAD0-F76A-42A8-A8DD-AAD14CFB6956}" presName="vert1" presStyleCnt="0"/>
      <dgm:spPr/>
    </dgm:pt>
    <dgm:pt modelId="{29F1C3C8-8C73-43B5-8C9B-CDE928E598EA}" type="pres">
      <dgm:prSet presAssocID="{E8AD57C3-B21B-4648-B7CB-09F47C659C34}" presName="vertSpace2a" presStyleCnt="0"/>
      <dgm:spPr/>
    </dgm:pt>
    <dgm:pt modelId="{9AAA1582-BFAC-42DF-A72F-821A98E86958}" type="pres">
      <dgm:prSet presAssocID="{E8AD57C3-B21B-4648-B7CB-09F47C659C34}" presName="horz2" presStyleCnt="0"/>
      <dgm:spPr/>
    </dgm:pt>
    <dgm:pt modelId="{ADB80F1F-0BDA-4EC0-809D-B3647FD69B30}" type="pres">
      <dgm:prSet presAssocID="{E8AD57C3-B21B-4648-B7CB-09F47C659C34}" presName="horzSpace2" presStyleCnt="0"/>
      <dgm:spPr/>
    </dgm:pt>
    <dgm:pt modelId="{3400FA06-79BB-470A-8FBA-95D909F694B3}" type="pres">
      <dgm:prSet presAssocID="{E8AD57C3-B21B-4648-B7CB-09F47C659C34}" presName="tx2" presStyleLbl="revTx" presStyleIdx="1" presStyleCnt="6" custScaleX="646810" custScaleY="89966"/>
      <dgm:spPr/>
      <dgm:t>
        <a:bodyPr/>
        <a:lstStyle/>
        <a:p>
          <a:endParaRPr lang="en-GB"/>
        </a:p>
      </dgm:t>
    </dgm:pt>
    <dgm:pt modelId="{2D74565F-83A6-4CFC-AC21-81D36E52A58B}" type="pres">
      <dgm:prSet presAssocID="{E8AD57C3-B21B-4648-B7CB-09F47C659C34}" presName="vert2" presStyleCnt="0"/>
      <dgm:spPr/>
    </dgm:pt>
    <dgm:pt modelId="{2E9A6E8D-7169-4134-B3A7-B7CC37FB178E}" type="pres">
      <dgm:prSet presAssocID="{E8AD57C3-B21B-4648-B7CB-09F47C659C34}" presName="thinLine2b" presStyleLbl="callout" presStyleIdx="0" presStyleCnt="4"/>
      <dgm:spPr/>
    </dgm:pt>
    <dgm:pt modelId="{22BE0C58-5B7F-4004-ABE9-8A83A6C8DF57}" type="pres">
      <dgm:prSet presAssocID="{E8AD57C3-B21B-4648-B7CB-09F47C659C34}" presName="vertSpace2b" presStyleCnt="0"/>
      <dgm:spPr/>
    </dgm:pt>
    <dgm:pt modelId="{8B457C3D-CCCF-4B33-9FEE-D40DB6D5DD65}" type="pres">
      <dgm:prSet presAssocID="{8EE5BD4F-776F-4DA6-AEA2-69809D2FD985}" presName="horz2" presStyleCnt="0"/>
      <dgm:spPr/>
    </dgm:pt>
    <dgm:pt modelId="{AC333572-0574-41DF-B243-35F11495F0B9}" type="pres">
      <dgm:prSet presAssocID="{8EE5BD4F-776F-4DA6-AEA2-69809D2FD985}" presName="horzSpace2" presStyleCnt="0"/>
      <dgm:spPr/>
    </dgm:pt>
    <dgm:pt modelId="{98D345EA-E9D6-4C4C-9475-9D02733FC9E3}" type="pres">
      <dgm:prSet presAssocID="{8EE5BD4F-776F-4DA6-AEA2-69809D2FD985}" presName="tx2" presStyleLbl="revTx" presStyleIdx="2" presStyleCnt="6" custScaleX="764293" custScaleY="106594"/>
      <dgm:spPr/>
      <dgm:t>
        <a:bodyPr/>
        <a:lstStyle/>
        <a:p>
          <a:endParaRPr lang="en-GB"/>
        </a:p>
      </dgm:t>
    </dgm:pt>
    <dgm:pt modelId="{9A0A5EFB-8A7F-4B07-B3E5-AD06E3EFF937}" type="pres">
      <dgm:prSet presAssocID="{8EE5BD4F-776F-4DA6-AEA2-69809D2FD985}" presName="vert2" presStyleCnt="0"/>
      <dgm:spPr/>
    </dgm:pt>
    <dgm:pt modelId="{D492948C-F59D-479C-BAC4-71D6437BD036}" type="pres">
      <dgm:prSet presAssocID="{8EE5BD4F-776F-4DA6-AEA2-69809D2FD985}" presName="thinLine2b" presStyleLbl="callout" presStyleIdx="1" presStyleCnt="4"/>
      <dgm:spPr/>
    </dgm:pt>
    <dgm:pt modelId="{754BA739-95F5-4B0A-ABD2-BFCCA4CF52FC}" type="pres">
      <dgm:prSet presAssocID="{8EE5BD4F-776F-4DA6-AEA2-69809D2FD985}" presName="vertSpace2b" presStyleCnt="0"/>
      <dgm:spPr/>
    </dgm:pt>
    <dgm:pt modelId="{CD34E4BF-F93D-4DB1-A602-929DA7E64AE5}" type="pres">
      <dgm:prSet presAssocID="{F18C3BA0-523F-4F75-AADA-403593D46CA7}" presName="horz2" presStyleCnt="0"/>
      <dgm:spPr/>
    </dgm:pt>
    <dgm:pt modelId="{37653DE7-64CC-4FFF-A132-79770115F0C6}" type="pres">
      <dgm:prSet presAssocID="{F18C3BA0-523F-4F75-AADA-403593D46CA7}" presName="horzSpace2" presStyleCnt="0"/>
      <dgm:spPr/>
    </dgm:pt>
    <dgm:pt modelId="{8F8CB3CB-08EB-4D93-AA6F-742B5DA9EB75}" type="pres">
      <dgm:prSet presAssocID="{F18C3BA0-523F-4F75-AADA-403593D46CA7}" presName="tx2" presStyleLbl="revTx" presStyleIdx="3" presStyleCnt="6" custScaleX="882169" custScaleY="96753"/>
      <dgm:spPr/>
      <dgm:t>
        <a:bodyPr/>
        <a:lstStyle/>
        <a:p>
          <a:endParaRPr lang="en-GB"/>
        </a:p>
      </dgm:t>
    </dgm:pt>
    <dgm:pt modelId="{C9CC7034-A4F6-4C4E-A5E7-4937795DB3F7}" type="pres">
      <dgm:prSet presAssocID="{F18C3BA0-523F-4F75-AADA-403593D46CA7}" presName="vert2" presStyleCnt="0"/>
      <dgm:spPr/>
    </dgm:pt>
    <dgm:pt modelId="{BC244F99-10D0-45CD-91A8-2424444F243B}" type="pres">
      <dgm:prSet presAssocID="{A29C8E6D-6A91-45F1-BCED-0B8532FA852B}" presName="horz3" presStyleCnt="0"/>
      <dgm:spPr/>
    </dgm:pt>
    <dgm:pt modelId="{30214DB3-87DA-4260-AEA6-D0EA7368048D}" type="pres">
      <dgm:prSet presAssocID="{A29C8E6D-6A91-45F1-BCED-0B8532FA852B}" presName="horzSpace3" presStyleCnt="0"/>
      <dgm:spPr/>
    </dgm:pt>
    <dgm:pt modelId="{E68EF65E-5E40-4A40-9AF2-EC275B373DA2}" type="pres">
      <dgm:prSet presAssocID="{A29C8E6D-6A91-45F1-BCED-0B8532FA852B}" presName="tx3" presStyleLbl="revTx" presStyleIdx="4" presStyleCnt="6"/>
      <dgm:spPr/>
      <dgm:t>
        <a:bodyPr/>
        <a:lstStyle/>
        <a:p>
          <a:endParaRPr lang="en-GB"/>
        </a:p>
      </dgm:t>
    </dgm:pt>
    <dgm:pt modelId="{34C7B91A-2861-452F-AA9D-37E944A736FB}" type="pres">
      <dgm:prSet presAssocID="{A29C8E6D-6A91-45F1-BCED-0B8532FA852B}" presName="vert3" presStyleCnt="0"/>
      <dgm:spPr/>
    </dgm:pt>
    <dgm:pt modelId="{CE1D1E45-6BAD-4623-B9CA-1FF2F311FF84}" type="pres">
      <dgm:prSet presAssocID="{F18C3BA0-523F-4F75-AADA-403593D46CA7}" presName="thinLine2b" presStyleLbl="callout" presStyleIdx="2" presStyleCnt="4" custLinFactNeighborX="288" custLinFactNeighborY="33231"/>
      <dgm:spPr/>
    </dgm:pt>
    <dgm:pt modelId="{14E81494-3FEB-4592-BCA9-7004D831A212}" type="pres">
      <dgm:prSet presAssocID="{F18C3BA0-523F-4F75-AADA-403593D46CA7}" presName="vertSpace2b" presStyleCnt="0"/>
      <dgm:spPr/>
    </dgm:pt>
    <dgm:pt modelId="{5A1BFC71-AA62-4E18-B52C-C70E0C31B4DC}" type="pres">
      <dgm:prSet presAssocID="{850495CD-6474-4B1F-AD78-0E9A9E9D92FD}" presName="horz2" presStyleCnt="0"/>
      <dgm:spPr/>
    </dgm:pt>
    <dgm:pt modelId="{91A56AD9-BD8A-4EF8-9A8A-493454EF398D}" type="pres">
      <dgm:prSet presAssocID="{850495CD-6474-4B1F-AD78-0E9A9E9D92FD}" presName="horzSpace2" presStyleCnt="0"/>
      <dgm:spPr/>
    </dgm:pt>
    <dgm:pt modelId="{6890D326-C5A7-4C87-AECB-2CA3FDCC93AE}" type="pres">
      <dgm:prSet presAssocID="{850495CD-6474-4B1F-AD78-0E9A9E9D92FD}" presName="tx2" presStyleLbl="revTx" presStyleIdx="5" presStyleCnt="6"/>
      <dgm:spPr/>
      <dgm:t>
        <a:bodyPr/>
        <a:lstStyle/>
        <a:p>
          <a:endParaRPr lang="en-GB"/>
        </a:p>
      </dgm:t>
    </dgm:pt>
    <dgm:pt modelId="{C0567929-24F4-447A-B6A5-1A5F15769099}" type="pres">
      <dgm:prSet presAssocID="{850495CD-6474-4B1F-AD78-0E9A9E9D92FD}" presName="vert2" presStyleCnt="0"/>
      <dgm:spPr/>
    </dgm:pt>
    <dgm:pt modelId="{8EDD0AD9-04C4-423D-8617-661018411BF5}" type="pres">
      <dgm:prSet presAssocID="{850495CD-6474-4B1F-AD78-0E9A9E9D92FD}" presName="thinLine2b" presStyleLbl="callout" presStyleIdx="3" presStyleCnt="4"/>
      <dgm:spPr/>
    </dgm:pt>
    <dgm:pt modelId="{A51412FD-2CED-44FF-BE99-DCDF41A50364}" type="pres">
      <dgm:prSet presAssocID="{850495CD-6474-4B1F-AD78-0E9A9E9D92FD}" presName="vertSpace2b" presStyleCnt="0"/>
      <dgm:spPr/>
    </dgm:pt>
  </dgm:ptLst>
  <dgm:cxnLst>
    <dgm:cxn modelId="{FBB784E9-F743-44ED-9AA0-6BF1E66F0581}" srcId="{62B0DAD0-F76A-42A8-A8DD-AAD14CFB6956}" destId="{850495CD-6474-4B1F-AD78-0E9A9E9D92FD}" srcOrd="3" destOrd="0" parTransId="{95965E09-9065-4C17-B1CB-F0B47B8A4320}" sibTransId="{B11E3A4D-9BFD-428E-9A87-51745D725F8E}"/>
    <dgm:cxn modelId="{6B84EE8B-6ED1-4679-A3E6-AD15400B31C9}" srcId="{70856C82-0B79-4124-94E8-B6B05AED19FE}" destId="{62B0DAD0-F76A-42A8-A8DD-AAD14CFB6956}" srcOrd="0" destOrd="0" parTransId="{33F270FE-8299-4E17-88B3-E7FA8E0056A9}" sibTransId="{F0F3E602-CCA8-4BCB-B2F8-54681FBCEE97}"/>
    <dgm:cxn modelId="{90682604-43F9-44B9-875C-51582FA0D786}" srcId="{62B0DAD0-F76A-42A8-A8DD-AAD14CFB6956}" destId="{8EE5BD4F-776F-4DA6-AEA2-69809D2FD985}" srcOrd="1" destOrd="0" parTransId="{DC7287C6-F698-4D63-A445-10F794C32E3B}" sibTransId="{D3201653-2183-448B-9A42-24C3F983D90A}"/>
    <dgm:cxn modelId="{53F54865-36CB-4795-ADE2-F503AC9DBF15}" type="presOf" srcId="{E8AD57C3-B21B-4648-B7CB-09F47C659C34}" destId="{3400FA06-79BB-470A-8FBA-95D909F694B3}" srcOrd="0" destOrd="0" presId="urn:microsoft.com/office/officeart/2008/layout/LinedList"/>
    <dgm:cxn modelId="{AE5154C3-D9AB-44E1-8FED-753E62C290B3}" type="presOf" srcId="{8EE5BD4F-776F-4DA6-AEA2-69809D2FD985}" destId="{98D345EA-E9D6-4C4C-9475-9D02733FC9E3}" srcOrd="0" destOrd="0" presId="urn:microsoft.com/office/officeart/2008/layout/LinedList"/>
    <dgm:cxn modelId="{3A999B28-6B27-4A53-9099-C5447F918F62}" srcId="{62B0DAD0-F76A-42A8-A8DD-AAD14CFB6956}" destId="{F18C3BA0-523F-4F75-AADA-403593D46CA7}" srcOrd="2" destOrd="0" parTransId="{9B10BFC4-E769-421E-A51D-0D62572A9567}" sibTransId="{81502A05-39D8-4C29-BF86-1BD863915899}"/>
    <dgm:cxn modelId="{8A256730-A669-4F9E-A40B-32AECA405388}" type="presOf" srcId="{A29C8E6D-6A91-45F1-BCED-0B8532FA852B}" destId="{E68EF65E-5E40-4A40-9AF2-EC275B373DA2}" srcOrd="0" destOrd="0" presId="urn:microsoft.com/office/officeart/2008/layout/LinedList"/>
    <dgm:cxn modelId="{971ACCFA-E47C-490A-B85C-5E82B77E69DF}" srcId="{62B0DAD0-F76A-42A8-A8DD-AAD14CFB6956}" destId="{E8AD57C3-B21B-4648-B7CB-09F47C659C34}" srcOrd="0" destOrd="0" parTransId="{BBEA639C-5161-4778-9D62-DF1F6B00E631}" sibTransId="{EBE45566-7A33-4428-9624-4E2266D16AE5}"/>
    <dgm:cxn modelId="{FA4FF10A-D173-4158-B1C5-E4BE3E45DFB9}" type="presOf" srcId="{850495CD-6474-4B1F-AD78-0E9A9E9D92FD}" destId="{6890D326-C5A7-4C87-AECB-2CA3FDCC93AE}" srcOrd="0" destOrd="0" presId="urn:microsoft.com/office/officeart/2008/layout/LinedList"/>
    <dgm:cxn modelId="{0BBEF0EA-683C-4073-A7AB-0FB7C5542367}" srcId="{F18C3BA0-523F-4F75-AADA-403593D46CA7}" destId="{A29C8E6D-6A91-45F1-BCED-0B8532FA852B}" srcOrd="0" destOrd="0" parTransId="{C12527EB-9F95-4812-8D78-19F74E9553FC}" sibTransId="{0A2A769D-6616-459B-9918-ADCC071E908A}"/>
    <dgm:cxn modelId="{4EF7B167-1E02-4C81-AE56-D27321F8FCBA}" type="presOf" srcId="{F18C3BA0-523F-4F75-AADA-403593D46CA7}" destId="{8F8CB3CB-08EB-4D93-AA6F-742B5DA9EB75}" srcOrd="0" destOrd="0" presId="urn:microsoft.com/office/officeart/2008/layout/LinedList"/>
    <dgm:cxn modelId="{54F294EE-7E12-49BC-BB0C-A294C832873D}" type="presOf" srcId="{62B0DAD0-F76A-42A8-A8DD-AAD14CFB6956}" destId="{0C6E2582-18E5-4002-9F34-942B3B7AE4B9}" srcOrd="0" destOrd="0" presId="urn:microsoft.com/office/officeart/2008/layout/LinedList"/>
    <dgm:cxn modelId="{21E0FB69-B6D1-4349-8587-085CB5567AEB}" type="presOf" srcId="{70856C82-0B79-4124-94E8-B6B05AED19FE}" destId="{8BDB1A8B-4BB1-4DDD-BC1B-DEDF6A4C504F}" srcOrd="0" destOrd="0" presId="urn:microsoft.com/office/officeart/2008/layout/LinedList"/>
    <dgm:cxn modelId="{41038C31-12C7-4C8E-9972-6C5D596C14F4}" type="presParOf" srcId="{8BDB1A8B-4BB1-4DDD-BC1B-DEDF6A4C504F}" destId="{8F8D388A-610E-45F4-B9AF-86D931393AAE}" srcOrd="0" destOrd="0" presId="urn:microsoft.com/office/officeart/2008/layout/LinedList"/>
    <dgm:cxn modelId="{25C1381B-CC12-449D-BF5F-93812E556031}" type="presParOf" srcId="{8BDB1A8B-4BB1-4DDD-BC1B-DEDF6A4C504F}" destId="{1853260D-E9E6-41BF-8727-B0E2E446F275}" srcOrd="1" destOrd="0" presId="urn:microsoft.com/office/officeart/2008/layout/LinedList"/>
    <dgm:cxn modelId="{351E70D2-D435-4474-8647-8C88B9207DA2}" type="presParOf" srcId="{1853260D-E9E6-41BF-8727-B0E2E446F275}" destId="{0C6E2582-18E5-4002-9F34-942B3B7AE4B9}" srcOrd="0" destOrd="0" presId="urn:microsoft.com/office/officeart/2008/layout/LinedList"/>
    <dgm:cxn modelId="{476B14E8-206E-4577-BF60-DD3760717F26}" type="presParOf" srcId="{1853260D-E9E6-41BF-8727-B0E2E446F275}" destId="{949E6E2F-406C-4254-96C3-63AAE2D22F85}" srcOrd="1" destOrd="0" presId="urn:microsoft.com/office/officeart/2008/layout/LinedList"/>
    <dgm:cxn modelId="{7A67EC1E-9463-4B3E-BC4F-EB49DDF462CB}" type="presParOf" srcId="{949E6E2F-406C-4254-96C3-63AAE2D22F85}" destId="{29F1C3C8-8C73-43B5-8C9B-CDE928E598EA}" srcOrd="0" destOrd="0" presId="urn:microsoft.com/office/officeart/2008/layout/LinedList"/>
    <dgm:cxn modelId="{073B3F2A-0034-453C-8A5A-A2A321E1D22F}" type="presParOf" srcId="{949E6E2F-406C-4254-96C3-63AAE2D22F85}" destId="{9AAA1582-BFAC-42DF-A72F-821A98E86958}" srcOrd="1" destOrd="0" presId="urn:microsoft.com/office/officeart/2008/layout/LinedList"/>
    <dgm:cxn modelId="{5E97D865-3E79-45C0-9762-CE3D59E5CFC9}" type="presParOf" srcId="{9AAA1582-BFAC-42DF-A72F-821A98E86958}" destId="{ADB80F1F-0BDA-4EC0-809D-B3647FD69B30}" srcOrd="0" destOrd="0" presId="urn:microsoft.com/office/officeart/2008/layout/LinedList"/>
    <dgm:cxn modelId="{789DE508-0880-4479-90A9-2BD7E78B81EE}" type="presParOf" srcId="{9AAA1582-BFAC-42DF-A72F-821A98E86958}" destId="{3400FA06-79BB-470A-8FBA-95D909F694B3}" srcOrd="1" destOrd="0" presId="urn:microsoft.com/office/officeart/2008/layout/LinedList"/>
    <dgm:cxn modelId="{E98E4C00-CD2B-4CF6-956D-FBD3D79C4A8C}" type="presParOf" srcId="{9AAA1582-BFAC-42DF-A72F-821A98E86958}" destId="{2D74565F-83A6-4CFC-AC21-81D36E52A58B}" srcOrd="2" destOrd="0" presId="urn:microsoft.com/office/officeart/2008/layout/LinedList"/>
    <dgm:cxn modelId="{DF34134C-2A50-4069-9622-1047C075E464}" type="presParOf" srcId="{949E6E2F-406C-4254-96C3-63AAE2D22F85}" destId="{2E9A6E8D-7169-4134-B3A7-B7CC37FB178E}" srcOrd="2" destOrd="0" presId="urn:microsoft.com/office/officeart/2008/layout/LinedList"/>
    <dgm:cxn modelId="{267CE22A-6574-4D73-B753-49F87F54D9F9}" type="presParOf" srcId="{949E6E2F-406C-4254-96C3-63AAE2D22F85}" destId="{22BE0C58-5B7F-4004-ABE9-8A83A6C8DF57}" srcOrd="3" destOrd="0" presId="urn:microsoft.com/office/officeart/2008/layout/LinedList"/>
    <dgm:cxn modelId="{2B41AED1-C481-48D4-BCF1-942534EF3BB2}" type="presParOf" srcId="{949E6E2F-406C-4254-96C3-63AAE2D22F85}" destId="{8B457C3D-CCCF-4B33-9FEE-D40DB6D5DD65}" srcOrd="4" destOrd="0" presId="urn:microsoft.com/office/officeart/2008/layout/LinedList"/>
    <dgm:cxn modelId="{3BF3DFC4-57F5-465D-9F46-ED980207EB19}" type="presParOf" srcId="{8B457C3D-CCCF-4B33-9FEE-D40DB6D5DD65}" destId="{AC333572-0574-41DF-B243-35F11495F0B9}" srcOrd="0" destOrd="0" presId="urn:microsoft.com/office/officeart/2008/layout/LinedList"/>
    <dgm:cxn modelId="{E694EFED-865C-4928-A0BC-BB79AB98589D}" type="presParOf" srcId="{8B457C3D-CCCF-4B33-9FEE-D40DB6D5DD65}" destId="{98D345EA-E9D6-4C4C-9475-9D02733FC9E3}" srcOrd="1" destOrd="0" presId="urn:microsoft.com/office/officeart/2008/layout/LinedList"/>
    <dgm:cxn modelId="{1E8FA453-81FC-4BD9-B2F9-2BAF4F374273}" type="presParOf" srcId="{8B457C3D-CCCF-4B33-9FEE-D40DB6D5DD65}" destId="{9A0A5EFB-8A7F-4B07-B3E5-AD06E3EFF937}" srcOrd="2" destOrd="0" presId="urn:microsoft.com/office/officeart/2008/layout/LinedList"/>
    <dgm:cxn modelId="{6F662897-48C8-4665-908D-690E9F4339DC}" type="presParOf" srcId="{949E6E2F-406C-4254-96C3-63AAE2D22F85}" destId="{D492948C-F59D-479C-BAC4-71D6437BD036}" srcOrd="5" destOrd="0" presId="urn:microsoft.com/office/officeart/2008/layout/LinedList"/>
    <dgm:cxn modelId="{19C68377-1BAE-46CF-A0EA-2E0130A8DD04}" type="presParOf" srcId="{949E6E2F-406C-4254-96C3-63AAE2D22F85}" destId="{754BA739-95F5-4B0A-ABD2-BFCCA4CF52FC}" srcOrd="6" destOrd="0" presId="urn:microsoft.com/office/officeart/2008/layout/LinedList"/>
    <dgm:cxn modelId="{5991153E-BC1A-4AE4-B117-CFB54EC24686}" type="presParOf" srcId="{949E6E2F-406C-4254-96C3-63AAE2D22F85}" destId="{CD34E4BF-F93D-4DB1-A602-929DA7E64AE5}" srcOrd="7" destOrd="0" presId="urn:microsoft.com/office/officeart/2008/layout/LinedList"/>
    <dgm:cxn modelId="{4ED579E1-ED3F-42A0-8324-A5C3FD43F6FA}" type="presParOf" srcId="{CD34E4BF-F93D-4DB1-A602-929DA7E64AE5}" destId="{37653DE7-64CC-4FFF-A132-79770115F0C6}" srcOrd="0" destOrd="0" presId="urn:microsoft.com/office/officeart/2008/layout/LinedList"/>
    <dgm:cxn modelId="{6926A6A6-CB1A-46C2-A7A3-D891935446EE}" type="presParOf" srcId="{CD34E4BF-F93D-4DB1-A602-929DA7E64AE5}" destId="{8F8CB3CB-08EB-4D93-AA6F-742B5DA9EB75}" srcOrd="1" destOrd="0" presId="urn:microsoft.com/office/officeart/2008/layout/LinedList"/>
    <dgm:cxn modelId="{6530606D-6C86-4EB5-9705-8D49F85D4DB6}" type="presParOf" srcId="{CD34E4BF-F93D-4DB1-A602-929DA7E64AE5}" destId="{C9CC7034-A4F6-4C4E-A5E7-4937795DB3F7}" srcOrd="2" destOrd="0" presId="urn:microsoft.com/office/officeart/2008/layout/LinedList"/>
    <dgm:cxn modelId="{B858D506-EB83-4C91-8EB0-40F03C3031E4}" type="presParOf" srcId="{C9CC7034-A4F6-4C4E-A5E7-4937795DB3F7}" destId="{BC244F99-10D0-45CD-91A8-2424444F243B}" srcOrd="0" destOrd="0" presId="urn:microsoft.com/office/officeart/2008/layout/LinedList"/>
    <dgm:cxn modelId="{C9F10B67-88B5-45EF-A632-A89817A67934}" type="presParOf" srcId="{BC244F99-10D0-45CD-91A8-2424444F243B}" destId="{30214DB3-87DA-4260-AEA6-D0EA7368048D}" srcOrd="0" destOrd="0" presId="urn:microsoft.com/office/officeart/2008/layout/LinedList"/>
    <dgm:cxn modelId="{A61AA8E2-A34A-42CF-9FCF-C97A0FA4E533}" type="presParOf" srcId="{BC244F99-10D0-45CD-91A8-2424444F243B}" destId="{E68EF65E-5E40-4A40-9AF2-EC275B373DA2}" srcOrd="1" destOrd="0" presId="urn:microsoft.com/office/officeart/2008/layout/LinedList"/>
    <dgm:cxn modelId="{CD94940A-6BDF-442A-AF08-DDEA3D41C0B9}" type="presParOf" srcId="{BC244F99-10D0-45CD-91A8-2424444F243B}" destId="{34C7B91A-2861-452F-AA9D-37E944A736FB}" srcOrd="2" destOrd="0" presId="urn:microsoft.com/office/officeart/2008/layout/LinedList"/>
    <dgm:cxn modelId="{8C37A657-87C1-4E3E-8870-049EB5C2EDB2}" type="presParOf" srcId="{949E6E2F-406C-4254-96C3-63AAE2D22F85}" destId="{CE1D1E45-6BAD-4623-B9CA-1FF2F311FF84}" srcOrd="8" destOrd="0" presId="urn:microsoft.com/office/officeart/2008/layout/LinedList"/>
    <dgm:cxn modelId="{DEFFD2F6-5EBE-4C5F-8CF3-6B3459FE2374}" type="presParOf" srcId="{949E6E2F-406C-4254-96C3-63AAE2D22F85}" destId="{14E81494-3FEB-4592-BCA9-7004D831A212}" srcOrd="9" destOrd="0" presId="urn:microsoft.com/office/officeart/2008/layout/LinedList"/>
    <dgm:cxn modelId="{3A7FDC00-D5E0-418D-9C9B-D5F242204A77}" type="presParOf" srcId="{949E6E2F-406C-4254-96C3-63AAE2D22F85}" destId="{5A1BFC71-AA62-4E18-B52C-C70E0C31B4DC}" srcOrd="10" destOrd="0" presId="urn:microsoft.com/office/officeart/2008/layout/LinedList"/>
    <dgm:cxn modelId="{70C6D9A0-C5E2-4B55-A4FF-A3352C616BE3}" type="presParOf" srcId="{5A1BFC71-AA62-4E18-B52C-C70E0C31B4DC}" destId="{91A56AD9-BD8A-4EF8-9A8A-493454EF398D}" srcOrd="0" destOrd="0" presId="urn:microsoft.com/office/officeart/2008/layout/LinedList"/>
    <dgm:cxn modelId="{BF04FCC8-4602-4E92-9065-2FEED39C2D13}" type="presParOf" srcId="{5A1BFC71-AA62-4E18-B52C-C70E0C31B4DC}" destId="{6890D326-C5A7-4C87-AECB-2CA3FDCC93AE}" srcOrd="1" destOrd="0" presId="urn:microsoft.com/office/officeart/2008/layout/LinedList"/>
    <dgm:cxn modelId="{EF3BC6D9-E096-480F-AAAC-D4C9C9D351B3}" type="presParOf" srcId="{5A1BFC71-AA62-4E18-B52C-C70E0C31B4DC}" destId="{C0567929-24F4-447A-B6A5-1A5F15769099}" srcOrd="2" destOrd="0" presId="urn:microsoft.com/office/officeart/2008/layout/LinedList"/>
    <dgm:cxn modelId="{E5E94FFE-4BF3-4092-AF75-C17EFB720005}" type="presParOf" srcId="{949E6E2F-406C-4254-96C3-63AAE2D22F85}" destId="{8EDD0AD9-04C4-423D-8617-661018411BF5}" srcOrd="11" destOrd="0" presId="urn:microsoft.com/office/officeart/2008/layout/LinedList"/>
    <dgm:cxn modelId="{07D072A2-BEF6-4E5C-A4D4-23DED0ECE8E1}" type="presParOf" srcId="{949E6E2F-406C-4254-96C3-63AAE2D22F85}" destId="{A51412FD-2CED-44FF-BE99-DCDF41A5036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DA017-BACC-48D5-BA87-A8695C9EFD6A}"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GB"/>
        </a:p>
      </dgm:t>
    </dgm:pt>
    <dgm:pt modelId="{551AC0EF-C624-4CE6-9B32-475A22BB86C8}">
      <dgm:prSet/>
      <dgm:spPr/>
      <dgm:t>
        <a:bodyPr/>
        <a:lstStyle/>
        <a:p>
          <a:pPr rtl="0"/>
          <a:r>
            <a:rPr lang="en-GB" b="1" dirty="0" smtClean="0"/>
            <a:t>They </a:t>
          </a:r>
          <a:r>
            <a:rPr lang="en-GB" b="1" dirty="0"/>
            <a:t>are being referred/ investigated for suspected cancer.</a:t>
          </a:r>
        </a:p>
      </dgm:t>
    </dgm:pt>
    <dgm:pt modelId="{AA70E60E-F909-4007-88BD-D83F7B11464C}" type="parTrans" cxnId="{5C45D7DF-57D5-4125-AE7A-B18F67E99EF2}">
      <dgm:prSet/>
      <dgm:spPr/>
      <dgm:t>
        <a:bodyPr/>
        <a:lstStyle/>
        <a:p>
          <a:endParaRPr lang="en-GB"/>
        </a:p>
      </dgm:t>
    </dgm:pt>
    <dgm:pt modelId="{262EB8A7-D8B0-42A2-850B-315723CE92E4}" type="sibTrans" cxnId="{5C45D7DF-57D5-4125-AE7A-B18F67E99EF2}">
      <dgm:prSet/>
      <dgm:spPr/>
      <dgm:t>
        <a:bodyPr/>
        <a:lstStyle/>
        <a:p>
          <a:endParaRPr lang="en-GB"/>
        </a:p>
      </dgm:t>
    </dgm:pt>
    <dgm:pt modelId="{36BF10A4-1985-488E-9C31-EFC0772F882B}">
      <dgm:prSet/>
      <dgm:spPr/>
      <dgm:t>
        <a:bodyPr/>
        <a:lstStyle/>
        <a:p>
          <a:pPr rtl="0"/>
          <a:r>
            <a:rPr lang="en-GB" b="1" dirty="0"/>
            <a:t>Explain what to expect from the referral/ investigation.</a:t>
          </a:r>
        </a:p>
      </dgm:t>
    </dgm:pt>
    <dgm:pt modelId="{10AF2948-5547-45CE-8DEF-F769EE27A799}" type="parTrans" cxnId="{8EE66309-29E7-4166-9587-B732F370A762}">
      <dgm:prSet/>
      <dgm:spPr/>
      <dgm:t>
        <a:bodyPr/>
        <a:lstStyle/>
        <a:p>
          <a:endParaRPr lang="en-GB"/>
        </a:p>
      </dgm:t>
    </dgm:pt>
    <dgm:pt modelId="{4C7BEDB8-5BAD-432C-B335-E012FE4C556C}" type="sibTrans" cxnId="{8EE66309-29E7-4166-9587-B732F370A762}">
      <dgm:prSet/>
      <dgm:spPr/>
      <dgm:t>
        <a:bodyPr/>
        <a:lstStyle/>
        <a:p>
          <a:endParaRPr lang="en-GB"/>
        </a:p>
      </dgm:t>
    </dgm:pt>
    <dgm:pt modelId="{FB6C2772-8576-4F00-8F61-EC033D396BBE}">
      <dgm:prSet/>
      <dgm:spPr/>
      <dgm:t>
        <a:bodyPr/>
        <a:lstStyle/>
        <a:p>
          <a:pPr rtl="0"/>
          <a:r>
            <a:rPr lang="en-GB" b="1" dirty="0"/>
            <a:t>Make reasonable adjustments  - consider written information.  </a:t>
          </a:r>
        </a:p>
      </dgm:t>
    </dgm:pt>
    <dgm:pt modelId="{F9C09CB7-85C8-4B73-8042-3A045D958730}" type="parTrans" cxnId="{C32D87DA-8A01-4B36-B587-DA86558345DD}">
      <dgm:prSet/>
      <dgm:spPr/>
      <dgm:t>
        <a:bodyPr/>
        <a:lstStyle/>
        <a:p>
          <a:endParaRPr lang="en-GB"/>
        </a:p>
      </dgm:t>
    </dgm:pt>
    <dgm:pt modelId="{D5237F7E-C101-4402-88FD-12B045027876}" type="sibTrans" cxnId="{C32D87DA-8A01-4B36-B587-DA86558345DD}">
      <dgm:prSet/>
      <dgm:spPr/>
      <dgm:t>
        <a:bodyPr/>
        <a:lstStyle/>
        <a:p>
          <a:endParaRPr lang="en-GB"/>
        </a:p>
      </dgm:t>
    </dgm:pt>
    <dgm:pt modelId="{9C095029-A1EE-4B88-85DD-14F9F17B50A4}">
      <dgm:prSet/>
      <dgm:spPr/>
      <dgm:t>
        <a:bodyPr/>
        <a:lstStyle/>
        <a:p>
          <a:pPr rtl="0"/>
          <a:r>
            <a:rPr lang="en-GB" b="1" dirty="0" smtClean="0"/>
            <a:t>Inform that most </a:t>
          </a:r>
          <a:r>
            <a:rPr lang="en-GB" b="1" dirty="0"/>
            <a:t>people referred urgently will not have cancer. </a:t>
          </a:r>
        </a:p>
      </dgm:t>
    </dgm:pt>
    <dgm:pt modelId="{B27F41D5-EB11-4580-A43C-4D4E5CD74C01}" type="parTrans" cxnId="{0143AC0F-C77B-4F27-8F30-6ADA0FD4BD57}">
      <dgm:prSet/>
      <dgm:spPr/>
      <dgm:t>
        <a:bodyPr/>
        <a:lstStyle/>
        <a:p>
          <a:endParaRPr lang="en-GB"/>
        </a:p>
      </dgm:t>
    </dgm:pt>
    <dgm:pt modelId="{72DDDD78-D39F-44BA-886E-09E76F3E699D}" type="sibTrans" cxnId="{0143AC0F-C77B-4F27-8F30-6ADA0FD4BD57}">
      <dgm:prSet/>
      <dgm:spPr/>
      <dgm:t>
        <a:bodyPr/>
        <a:lstStyle/>
        <a:p>
          <a:endParaRPr lang="en-GB"/>
        </a:p>
      </dgm:t>
    </dgm:pt>
    <dgm:pt modelId="{D404A384-D13C-422D-A72B-3B5B156230DE}" type="pres">
      <dgm:prSet presAssocID="{785DA017-BACC-48D5-BA87-A8695C9EFD6A}" presName="CompostProcess" presStyleCnt="0">
        <dgm:presLayoutVars>
          <dgm:dir/>
          <dgm:resizeHandles val="exact"/>
        </dgm:presLayoutVars>
      </dgm:prSet>
      <dgm:spPr/>
      <dgm:t>
        <a:bodyPr/>
        <a:lstStyle/>
        <a:p>
          <a:endParaRPr lang="en-GB"/>
        </a:p>
      </dgm:t>
    </dgm:pt>
    <dgm:pt modelId="{70936DB6-E6C2-48EB-A420-CA5149F58EAD}" type="pres">
      <dgm:prSet presAssocID="{785DA017-BACC-48D5-BA87-A8695C9EFD6A}" presName="arrow" presStyleLbl="bgShp" presStyleIdx="0" presStyleCnt="1"/>
      <dgm:spPr/>
      <dgm:t>
        <a:bodyPr/>
        <a:lstStyle/>
        <a:p>
          <a:endParaRPr lang="en-GB"/>
        </a:p>
      </dgm:t>
    </dgm:pt>
    <dgm:pt modelId="{D16526F4-978C-471C-B734-8F4A751CA4B9}" type="pres">
      <dgm:prSet presAssocID="{785DA017-BACC-48D5-BA87-A8695C9EFD6A}" presName="linearProcess" presStyleCnt="0"/>
      <dgm:spPr/>
      <dgm:t>
        <a:bodyPr/>
        <a:lstStyle/>
        <a:p>
          <a:endParaRPr lang="en-GB"/>
        </a:p>
      </dgm:t>
    </dgm:pt>
    <dgm:pt modelId="{1B04D2A1-F0C4-4E3C-BE1F-9F82506DF7D7}" type="pres">
      <dgm:prSet presAssocID="{551AC0EF-C624-4CE6-9B32-475A22BB86C8}" presName="textNode" presStyleLbl="node1" presStyleIdx="0" presStyleCnt="4">
        <dgm:presLayoutVars>
          <dgm:bulletEnabled val="1"/>
        </dgm:presLayoutVars>
      </dgm:prSet>
      <dgm:spPr/>
      <dgm:t>
        <a:bodyPr/>
        <a:lstStyle/>
        <a:p>
          <a:endParaRPr lang="en-GB"/>
        </a:p>
      </dgm:t>
    </dgm:pt>
    <dgm:pt modelId="{26FFCE82-8DC1-4582-8BDC-04DE4D88568D}" type="pres">
      <dgm:prSet presAssocID="{262EB8A7-D8B0-42A2-850B-315723CE92E4}" presName="sibTrans" presStyleCnt="0"/>
      <dgm:spPr/>
      <dgm:t>
        <a:bodyPr/>
        <a:lstStyle/>
        <a:p>
          <a:endParaRPr lang="en-GB"/>
        </a:p>
      </dgm:t>
    </dgm:pt>
    <dgm:pt modelId="{DF439721-0ABF-4FD4-8B0D-5D22CE55BAC0}" type="pres">
      <dgm:prSet presAssocID="{36BF10A4-1985-488E-9C31-EFC0772F882B}" presName="textNode" presStyleLbl="node1" presStyleIdx="1" presStyleCnt="4">
        <dgm:presLayoutVars>
          <dgm:bulletEnabled val="1"/>
        </dgm:presLayoutVars>
      </dgm:prSet>
      <dgm:spPr/>
      <dgm:t>
        <a:bodyPr/>
        <a:lstStyle/>
        <a:p>
          <a:endParaRPr lang="en-GB"/>
        </a:p>
      </dgm:t>
    </dgm:pt>
    <dgm:pt modelId="{86D000A1-1630-4F1C-9CB5-061064C5289B}" type="pres">
      <dgm:prSet presAssocID="{4C7BEDB8-5BAD-432C-B335-E012FE4C556C}" presName="sibTrans" presStyleCnt="0"/>
      <dgm:spPr/>
      <dgm:t>
        <a:bodyPr/>
        <a:lstStyle/>
        <a:p>
          <a:endParaRPr lang="en-GB"/>
        </a:p>
      </dgm:t>
    </dgm:pt>
    <dgm:pt modelId="{2B960436-35A7-4FE2-92F9-CFBBB3C97E34}" type="pres">
      <dgm:prSet presAssocID="{FB6C2772-8576-4F00-8F61-EC033D396BBE}" presName="textNode" presStyleLbl="node1" presStyleIdx="2" presStyleCnt="4">
        <dgm:presLayoutVars>
          <dgm:bulletEnabled val="1"/>
        </dgm:presLayoutVars>
      </dgm:prSet>
      <dgm:spPr/>
      <dgm:t>
        <a:bodyPr/>
        <a:lstStyle/>
        <a:p>
          <a:endParaRPr lang="en-GB"/>
        </a:p>
      </dgm:t>
    </dgm:pt>
    <dgm:pt modelId="{4471B364-4120-46C1-9228-565ABA7BA2BB}" type="pres">
      <dgm:prSet presAssocID="{D5237F7E-C101-4402-88FD-12B045027876}" presName="sibTrans" presStyleCnt="0"/>
      <dgm:spPr/>
      <dgm:t>
        <a:bodyPr/>
        <a:lstStyle/>
        <a:p>
          <a:endParaRPr lang="en-GB"/>
        </a:p>
      </dgm:t>
    </dgm:pt>
    <dgm:pt modelId="{0874775E-4C2E-4230-95CB-F5876133020B}" type="pres">
      <dgm:prSet presAssocID="{9C095029-A1EE-4B88-85DD-14F9F17B50A4}" presName="textNode" presStyleLbl="node1" presStyleIdx="3" presStyleCnt="4">
        <dgm:presLayoutVars>
          <dgm:bulletEnabled val="1"/>
        </dgm:presLayoutVars>
      </dgm:prSet>
      <dgm:spPr/>
      <dgm:t>
        <a:bodyPr/>
        <a:lstStyle/>
        <a:p>
          <a:endParaRPr lang="en-GB"/>
        </a:p>
      </dgm:t>
    </dgm:pt>
  </dgm:ptLst>
  <dgm:cxnLst>
    <dgm:cxn modelId="{9DB9D51C-1DFC-4C1B-B65D-7F8A158C33FB}" type="presOf" srcId="{785DA017-BACC-48D5-BA87-A8695C9EFD6A}" destId="{D404A384-D13C-422D-A72B-3B5B156230DE}" srcOrd="0" destOrd="0" presId="urn:microsoft.com/office/officeart/2005/8/layout/hProcess9"/>
    <dgm:cxn modelId="{06503EFA-17F0-4C65-8635-2E8C84FECE72}" type="presOf" srcId="{FB6C2772-8576-4F00-8F61-EC033D396BBE}" destId="{2B960436-35A7-4FE2-92F9-CFBBB3C97E34}" srcOrd="0" destOrd="0" presId="urn:microsoft.com/office/officeart/2005/8/layout/hProcess9"/>
    <dgm:cxn modelId="{926F3A6D-0703-4DB2-8BFE-414EA6DD91DD}" type="presOf" srcId="{9C095029-A1EE-4B88-85DD-14F9F17B50A4}" destId="{0874775E-4C2E-4230-95CB-F5876133020B}" srcOrd="0" destOrd="0" presId="urn:microsoft.com/office/officeart/2005/8/layout/hProcess9"/>
    <dgm:cxn modelId="{0143AC0F-C77B-4F27-8F30-6ADA0FD4BD57}" srcId="{785DA017-BACC-48D5-BA87-A8695C9EFD6A}" destId="{9C095029-A1EE-4B88-85DD-14F9F17B50A4}" srcOrd="3" destOrd="0" parTransId="{B27F41D5-EB11-4580-A43C-4D4E5CD74C01}" sibTransId="{72DDDD78-D39F-44BA-886E-09E76F3E699D}"/>
    <dgm:cxn modelId="{8EE66309-29E7-4166-9587-B732F370A762}" srcId="{785DA017-BACC-48D5-BA87-A8695C9EFD6A}" destId="{36BF10A4-1985-488E-9C31-EFC0772F882B}" srcOrd="1" destOrd="0" parTransId="{10AF2948-5547-45CE-8DEF-F769EE27A799}" sibTransId="{4C7BEDB8-5BAD-432C-B335-E012FE4C556C}"/>
    <dgm:cxn modelId="{C32D87DA-8A01-4B36-B587-DA86558345DD}" srcId="{785DA017-BACC-48D5-BA87-A8695C9EFD6A}" destId="{FB6C2772-8576-4F00-8F61-EC033D396BBE}" srcOrd="2" destOrd="0" parTransId="{F9C09CB7-85C8-4B73-8042-3A045D958730}" sibTransId="{D5237F7E-C101-4402-88FD-12B045027876}"/>
    <dgm:cxn modelId="{5C45D7DF-57D5-4125-AE7A-B18F67E99EF2}" srcId="{785DA017-BACC-48D5-BA87-A8695C9EFD6A}" destId="{551AC0EF-C624-4CE6-9B32-475A22BB86C8}" srcOrd="0" destOrd="0" parTransId="{AA70E60E-F909-4007-88BD-D83F7B11464C}" sibTransId="{262EB8A7-D8B0-42A2-850B-315723CE92E4}"/>
    <dgm:cxn modelId="{CD63E7A6-69DF-46ED-90AE-ACB66B96EC45}" type="presOf" srcId="{36BF10A4-1985-488E-9C31-EFC0772F882B}" destId="{DF439721-0ABF-4FD4-8B0D-5D22CE55BAC0}" srcOrd="0" destOrd="0" presId="urn:microsoft.com/office/officeart/2005/8/layout/hProcess9"/>
    <dgm:cxn modelId="{0EF8BC85-C0F2-4383-B641-0EAD6247011C}" type="presOf" srcId="{551AC0EF-C624-4CE6-9B32-475A22BB86C8}" destId="{1B04D2A1-F0C4-4E3C-BE1F-9F82506DF7D7}" srcOrd="0" destOrd="0" presId="urn:microsoft.com/office/officeart/2005/8/layout/hProcess9"/>
    <dgm:cxn modelId="{6365FB86-1443-4864-9959-1AED660509E7}" type="presParOf" srcId="{D404A384-D13C-422D-A72B-3B5B156230DE}" destId="{70936DB6-E6C2-48EB-A420-CA5149F58EAD}" srcOrd="0" destOrd="0" presId="urn:microsoft.com/office/officeart/2005/8/layout/hProcess9"/>
    <dgm:cxn modelId="{908B777C-3DBA-4481-9DE5-77C38BF8DCA1}" type="presParOf" srcId="{D404A384-D13C-422D-A72B-3B5B156230DE}" destId="{D16526F4-978C-471C-B734-8F4A751CA4B9}" srcOrd="1" destOrd="0" presId="urn:microsoft.com/office/officeart/2005/8/layout/hProcess9"/>
    <dgm:cxn modelId="{6E3925BC-7157-4453-B059-B06492DC744F}" type="presParOf" srcId="{D16526F4-978C-471C-B734-8F4A751CA4B9}" destId="{1B04D2A1-F0C4-4E3C-BE1F-9F82506DF7D7}" srcOrd="0" destOrd="0" presId="urn:microsoft.com/office/officeart/2005/8/layout/hProcess9"/>
    <dgm:cxn modelId="{168BB692-B392-4312-93E0-3B2764DF6784}" type="presParOf" srcId="{D16526F4-978C-471C-B734-8F4A751CA4B9}" destId="{26FFCE82-8DC1-4582-8BDC-04DE4D88568D}" srcOrd="1" destOrd="0" presId="urn:microsoft.com/office/officeart/2005/8/layout/hProcess9"/>
    <dgm:cxn modelId="{79F83C18-F428-43C6-9215-9459CC45F08B}" type="presParOf" srcId="{D16526F4-978C-471C-B734-8F4A751CA4B9}" destId="{DF439721-0ABF-4FD4-8B0D-5D22CE55BAC0}" srcOrd="2" destOrd="0" presId="urn:microsoft.com/office/officeart/2005/8/layout/hProcess9"/>
    <dgm:cxn modelId="{E1CC67E5-42D7-4558-BD97-D87B7E02B5E8}" type="presParOf" srcId="{D16526F4-978C-471C-B734-8F4A751CA4B9}" destId="{86D000A1-1630-4F1C-9CB5-061064C5289B}" srcOrd="3" destOrd="0" presId="urn:microsoft.com/office/officeart/2005/8/layout/hProcess9"/>
    <dgm:cxn modelId="{55A473E3-E95F-4BF7-AD28-80A0FDC7E3C4}" type="presParOf" srcId="{D16526F4-978C-471C-B734-8F4A751CA4B9}" destId="{2B960436-35A7-4FE2-92F9-CFBBB3C97E34}" srcOrd="4" destOrd="0" presId="urn:microsoft.com/office/officeart/2005/8/layout/hProcess9"/>
    <dgm:cxn modelId="{D8714E6B-DF7B-4AED-9428-42577266DFAA}" type="presParOf" srcId="{D16526F4-978C-471C-B734-8F4A751CA4B9}" destId="{4471B364-4120-46C1-9228-565ABA7BA2BB}" srcOrd="5" destOrd="0" presId="urn:microsoft.com/office/officeart/2005/8/layout/hProcess9"/>
    <dgm:cxn modelId="{8154002E-3864-424E-8B4C-33BE8A541043}" type="presParOf" srcId="{D16526F4-978C-471C-B734-8F4A751CA4B9}" destId="{0874775E-4C2E-4230-95CB-F5876133020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29B4F-8876-4852-A65C-C743C9D05B6B}" type="doc">
      <dgm:prSet loTypeId="urn:microsoft.com/office/officeart/2005/8/layout/chevron1" loCatId="process" qsTypeId="urn:microsoft.com/office/officeart/2005/8/quickstyle/3d3" qsCatId="3D" csTypeId="urn:microsoft.com/office/officeart/2005/8/colors/accent2_3" csCatId="accent2" phldr="1"/>
      <dgm:spPr/>
    </dgm:pt>
    <dgm:pt modelId="{8089201F-28A7-41AF-AE0D-DCB04888612F}">
      <dgm:prSet phldrT="[Text]"/>
      <dgm:spPr/>
      <dgm:t>
        <a:bodyPr/>
        <a:lstStyle/>
        <a:p>
          <a:r>
            <a:rPr lang="en-GB" dirty="0" smtClean="0"/>
            <a:t>All retuned referrals</a:t>
          </a:r>
          <a:endParaRPr lang="en-GB" dirty="0"/>
        </a:p>
      </dgm:t>
    </dgm:pt>
    <dgm:pt modelId="{D1D96656-C4AA-4226-AE69-A5C1FE073C3D}" type="parTrans" cxnId="{B1D5AE4A-D2E0-46C0-8679-677673AB8208}">
      <dgm:prSet/>
      <dgm:spPr/>
      <dgm:t>
        <a:bodyPr/>
        <a:lstStyle/>
        <a:p>
          <a:endParaRPr lang="en-GB"/>
        </a:p>
      </dgm:t>
    </dgm:pt>
    <dgm:pt modelId="{040F525C-B968-4F49-9CED-0B7B8E546E1F}" type="sibTrans" cxnId="{B1D5AE4A-D2E0-46C0-8679-677673AB8208}">
      <dgm:prSet/>
      <dgm:spPr/>
      <dgm:t>
        <a:bodyPr/>
        <a:lstStyle/>
        <a:p>
          <a:endParaRPr lang="en-GB"/>
        </a:p>
      </dgm:t>
    </dgm:pt>
    <dgm:pt modelId="{9C53DFD2-A6CB-4648-9632-C8ECFA4FF916}">
      <dgm:prSet phldrT="[Text]"/>
      <dgm:spPr/>
      <dgm:t>
        <a:bodyPr/>
        <a:lstStyle/>
        <a:p>
          <a:r>
            <a:rPr lang="en-GB" dirty="0" smtClean="0"/>
            <a:t>Accepted referrals post clerking with booked date of diagnostic tests</a:t>
          </a:r>
          <a:endParaRPr lang="en-GB" dirty="0"/>
        </a:p>
      </dgm:t>
    </dgm:pt>
    <dgm:pt modelId="{B4B1E9E4-9043-4F26-B32B-0AC49136F22F}" type="parTrans" cxnId="{A82A2683-84D2-4A4D-9B61-4735998BAE13}">
      <dgm:prSet/>
      <dgm:spPr/>
      <dgm:t>
        <a:bodyPr/>
        <a:lstStyle/>
        <a:p>
          <a:endParaRPr lang="en-GB"/>
        </a:p>
      </dgm:t>
    </dgm:pt>
    <dgm:pt modelId="{560AA9E6-C6C8-4D6C-A2FF-657C5B26A49B}" type="sibTrans" cxnId="{A82A2683-84D2-4A4D-9B61-4735998BAE13}">
      <dgm:prSet/>
      <dgm:spPr/>
      <dgm:t>
        <a:bodyPr/>
        <a:lstStyle/>
        <a:p>
          <a:endParaRPr lang="en-GB"/>
        </a:p>
      </dgm:t>
    </dgm:pt>
    <dgm:pt modelId="{FE5C75E2-2117-4A0C-B2CD-20B898F6B95C}">
      <dgm:prSet phldrT="[Text]"/>
      <dgm:spPr/>
      <dgm:t>
        <a:bodyPr/>
        <a:lstStyle/>
        <a:p>
          <a:r>
            <a:rPr lang="en-GB" dirty="0" smtClean="0"/>
            <a:t>Any onward referral letters</a:t>
          </a:r>
          <a:endParaRPr lang="en-GB" dirty="0"/>
        </a:p>
      </dgm:t>
    </dgm:pt>
    <dgm:pt modelId="{978D4617-F33C-441A-8F9F-780DF0E4E1C1}" type="parTrans" cxnId="{4027CC61-DD72-4D21-BAE2-AC4EEFE99167}">
      <dgm:prSet/>
      <dgm:spPr/>
      <dgm:t>
        <a:bodyPr/>
        <a:lstStyle/>
        <a:p>
          <a:endParaRPr lang="en-GB"/>
        </a:p>
      </dgm:t>
    </dgm:pt>
    <dgm:pt modelId="{607224B5-0FB3-4836-89D1-54A8BAB278B6}" type="sibTrans" cxnId="{4027CC61-DD72-4D21-BAE2-AC4EEFE99167}">
      <dgm:prSet/>
      <dgm:spPr/>
      <dgm:t>
        <a:bodyPr/>
        <a:lstStyle/>
        <a:p>
          <a:endParaRPr lang="en-GB"/>
        </a:p>
      </dgm:t>
    </dgm:pt>
    <dgm:pt modelId="{280F38A7-60C4-480D-A2B7-CF9B6071952F}">
      <dgm:prSet/>
      <dgm:spPr/>
      <dgm:t>
        <a:bodyPr/>
        <a:lstStyle/>
        <a:p>
          <a:r>
            <a:rPr lang="en-GB" dirty="0" smtClean="0"/>
            <a:t>At Discharge</a:t>
          </a:r>
          <a:endParaRPr lang="en-GB" dirty="0"/>
        </a:p>
      </dgm:t>
    </dgm:pt>
    <dgm:pt modelId="{1B1D2F52-CBAB-494A-8706-A381711F6C77}" type="parTrans" cxnId="{A626D40A-254E-40D6-895B-3D402F98F2FD}">
      <dgm:prSet/>
      <dgm:spPr/>
      <dgm:t>
        <a:bodyPr/>
        <a:lstStyle/>
        <a:p>
          <a:endParaRPr lang="en-GB"/>
        </a:p>
      </dgm:t>
    </dgm:pt>
    <dgm:pt modelId="{F6546ECF-C08D-4C9C-9027-38E522745F21}" type="sibTrans" cxnId="{A626D40A-254E-40D6-895B-3D402F98F2FD}">
      <dgm:prSet/>
      <dgm:spPr/>
      <dgm:t>
        <a:bodyPr/>
        <a:lstStyle/>
        <a:p>
          <a:endParaRPr lang="en-GB"/>
        </a:p>
      </dgm:t>
    </dgm:pt>
    <dgm:pt modelId="{9EAD3365-6C09-491A-AD16-6948144BB349}">
      <dgm:prSet/>
      <dgm:spPr/>
      <dgm:t>
        <a:bodyPr/>
        <a:lstStyle/>
        <a:p>
          <a:r>
            <a:rPr lang="en-GB" dirty="0" smtClean="0"/>
            <a:t>Any additional tests needing completing via GP request</a:t>
          </a:r>
          <a:endParaRPr lang="en-GB" dirty="0"/>
        </a:p>
      </dgm:t>
    </dgm:pt>
    <dgm:pt modelId="{D6DFCB07-9C27-4C0F-831D-60BE84A1C7D1}" type="parTrans" cxnId="{6C74C10F-A01E-4196-BBAB-7870ED259427}">
      <dgm:prSet/>
      <dgm:spPr/>
      <dgm:t>
        <a:bodyPr/>
        <a:lstStyle/>
        <a:p>
          <a:endParaRPr lang="en-GB"/>
        </a:p>
      </dgm:t>
    </dgm:pt>
    <dgm:pt modelId="{E987BE09-569B-4730-AFB2-3ACA15AF92E3}" type="sibTrans" cxnId="{6C74C10F-A01E-4196-BBAB-7870ED259427}">
      <dgm:prSet/>
      <dgm:spPr/>
      <dgm:t>
        <a:bodyPr/>
        <a:lstStyle/>
        <a:p>
          <a:endParaRPr lang="en-GB"/>
        </a:p>
      </dgm:t>
    </dgm:pt>
    <dgm:pt modelId="{647F26AC-1339-4B23-B3AF-52E6B02BDECC}" type="pres">
      <dgm:prSet presAssocID="{FC529B4F-8876-4852-A65C-C743C9D05B6B}" presName="Name0" presStyleCnt="0">
        <dgm:presLayoutVars>
          <dgm:dir/>
          <dgm:animLvl val="lvl"/>
          <dgm:resizeHandles val="exact"/>
        </dgm:presLayoutVars>
      </dgm:prSet>
      <dgm:spPr/>
    </dgm:pt>
    <dgm:pt modelId="{EE52C89F-A9E6-4165-AD58-210B98527D50}" type="pres">
      <dgm:prSet presAssocID="{8089201F-28A7-41AF-AE0D-DCB04888612F}" presName="parTxOnly" presStyleLbl="node1" presStyleIdx="0" presStyleCnt="5">
        <dgm:presLayoutVars>
          <dgm:chMax val="0"/>
          <dgm:chPref val="0"/>
          <dgm:bulletEnabled val="1"/>
        </dgm:presLayoutVars>
      </dgm:prSet>
      <dgm:spPr/>
      <dgm:t>
        <a:bodyPr/>
        <a:lstStyle/>
        <a:p>
          <a:endParaRPr lang="en-GB"/>
        </a:p>
      </dgm:t>
    </dgm:pt>
    <dgm:pt modelId="{343337B9-0917-4C65-BEE6-C06F0D1CB6EE}" type="pres">
      <dgm:prSet presAssocID="{040F525C-B968-4F49-9CED-0B7B8E546E1F}" presName="parTxOnlySpace" presStyleCnt="0"/>
      <dgm:spPr/>
    </dgm:pt>
    <dgm:pt modelId="{E774A0D5-14BB-4D1C-8D1F-3B3940030271}" type="pres">
      <dgm:prSet presAssocID="{9C53DFD2-A6CB-4648-9632-C8ECFA4FF916}" presName="parTxOnly" presStyleLbl="node1" presStyleIdx="1" presStyleCnt="5">
        <dgm:presLayoutVars>
          <dgm:chMax val="0"/>
          <dgm:chPref val="0"/>
          <dgm:bulletEnabled val="1"/>
        </dgm:presLayoutVars>
      </dgm:prSet>
      <dgm:spPr/>
      <dgm:t>
        <a:bodyPr/>
        <a:lstStyle/>
        <a:p>
          <a:endParaRPr lang="en-GB"/>
        </a:p>
      </dgm:t>
    </dgm:pt>
    <dgm:pt modelId="{5CD1B977-AC77-482F-9237-04A7B27229D3}" type="pres">
      <dgm:prSet presAssocID="{560AA9E6-C6C8-4D6C-A2FF-657C5B26A49B}" presName="parTxOnlySpace" presStyleCnt="0"/>
      <dgm:spPr/>
    </dgm:pt>
    <dgm:pt modelId="{55F0C915-1A75-4AF0-8174-D2DFDB6AC46E}" type="pres">
      <dgm:prSet presAssocID="{9EAD3365-6C09-491A-AD16-6948144BB349}" presName="parTxOnly" presStyleLbl="node1" presStyleIdx="2" presStyleCnt="5">
        <dgm:presLayoutVars>
          <dgm:chMax val="0"/>
          <dgm:chPref val="0"/>
          <dgm:bulletEnabled val="1"/>
        </dgm:presLayoutVars>
      </dgm:prSet>
      <dgm:spPr/>
      <dgm:t>
        <a:bodyPr/>
        <a:lstStyle/>
        <a:p>
          <a:endParaRPr lang="en-GB"/>
        </a:p>
      </dgm:t>
    </dgm:pt>
    <dgm:pt modelId="{1F1F749D-8057-49BD-8887-D8BEF2A400DA}" type="pres">
      <dgm:prSet presAssocID="{E987BE09-569B-4730-AFB2-3ACA15AF92E3}" presName="parTxOnlySpace" presStyleCnt="0"/>
      <dgm:spPr/>
    </dgm:pt>
    <dgm:pt modelId="{F7B627C0-CDA6-427F-8CF3-DF0A8726F397}" type="pres">
      <dgm:prSet presAssocID="{FE5C75E2-2117-4A0C-B2CD-20B898F6B95C}" presName="parTxOnly" presStyleLbl="node1" presStyleIdx="3" presStyleCnt="5">
        <dgm:presLayoutVars>
          <dgm:chMax val="0"/>
          <dgm:chPref val="0"/>
          <dgm:bulletEnabled val="1"/>
        </dgm:presLayoutVars>
      </dgm:prSet>
      <dgm:spPr/>
      <dgm:t>
        <a:bodyPr/>
        <a:lstStyle/>
        <a:p>
          <a:endParaRPr lang="en-GB"/>
        </a:p>
      </dgm:t>
    </dgm:pt>
    <dgm:pt modelId="{74DD503B-B809-4AA3-91D7-DF937A78DCD0}" type="pres">
      <dgm:prSet presAssocID="{607224B5-0FB3-4836-89D1-54A8BAB278B6}" presName="parTxOnlySpace" presStyleCnt="0"/>
      <dgm:spPr/>
    </dgm:pt>
    <dgm:pt modelId="{6A6A9BD3-423D-4ABF-9EEE-3F6C41A41E6A}" type="pres">
      <dgm:prSet presAssocID="{280F38A7-60C4-480D-A2B7-CF9B6071952F}" presName="parTxOnly" presStyleLbl="node1" presStyleIdx="4" presStyleCnt="5">
        <dgm:presLayoutVars>
          <dgm:chMax val="0"/>
          <dgm:chPref val="0"/>
          <dgm:bulletEnabled val="1"/>
        </dgm:presLayoutVars>
      </dgm:prSet>
      <dgm:spPr/>
      <dgm:t>
        <a:bodyPr/>
        <a:lstStyle/>
        <a:p>
          <a:endParaRPr lang="en-GB"/>
        </a:p>
      </dgm:t>
    </dgm:pt>
  </dgm:ptLst>
  <dgm:cxnLst>
    <dgm:cxn modelId="{A626D40A-254E-40D6-895B-3D402F98F2FD}" srcId="{FC529B4F-8876-4852-A65C-C743C9D05B6B}" destId="{280F38A7-60C4-480D-A2B7-CF9B6071952F}" srcOrd="4" destOrd="0" parTransId="{1B1D2F52-CBAB-494A-8706-A381711F6C77}" sibTransId="{F6546ECF-C08D-4C9C-9027-38E522745F21}"/>
    <dgm:cxn modelId="{A82A2683-84D2-4A4D-9B61-4735998BAE13}" srcId="{FC529B4F-8876-4852-A65C-C743C9D05B6B}" destId="{9C53DFD2-A6CB-4648-9632-C8ECFA4FF916}" srcOrd="1" destOrd="0" parTransId="{B4B1E9E4-9043-4F26-B32B-0AC49136F22F}" sibTransId="{560AA9E6-C6C8-4D6C-A2FF-657C5B26A49B}"/>
    <dgm:cxn modelId="{B1D5AE4A-D2E0-46C0-8679-677673AB8208}" srcId="{FC529B4F-8876-4852-A65C-C743C9D05B6B}" destId="{8089201F-28A7-41AF-AE0D-DCB04888612F}" srcOrd="0" destOrd="0" parTransId="{D1D96656-C4AA-4226-AE69-A5C1FE073C3D}" sibTransId="{040F525C-B968-4F49-9CED-0B7B8E546E1F}"/>
    <dgm:cxn modelId="{B6E6B899-337D-4EF6-8B14-556F2AEA6E7D}" type="presOf" srcId="{280F38A7-60C4-480D-A2B7-CF9B6071952F}" destId="{6A6A9BD3-423D-4ABF-9EEE-3F6C41A41E6A}" srcOrd="0" destOrd="0" presId="urn:microsoft.com/office/officeart/2005/8/layout/chevron1"/>
    <dgm:cxn modelId="{2AB82814-55C1-49E8-9484-8424D4BB1EF2}" type="presOf" srcId="{FE5C75E2-2117-4A0C-B2CD-20B898F6B95C}" destId="{F7B627C0-CDA6-427F-8CF3-DF0A8726F397}" srcOrd="0" destOrd="0" presId="urn:microsoft.com/office/officeart/2005/8/layout/chevron1"/>
    <dgm:cxn modelId="{9A71A88C-0C56-4766-98EA-7D759CB05879}" type="presOf" srcId="{9C53DFD2-A6CB-4648-9632-C8ECFA4FF916}" destId="{E774A0D5-14BB-4D1C-8D1F-3B3940030271}" srcOrd="0" destOrd="0" presId="urn:microsoft.com/office/officeart/2005/8/layout/chevron1"/>
    <dgm:cxn modelId="{6C74C10F-A01E-4196-BBAB-7870ED259427}" srcId="{FC529B4F-8876-4852-A65C-C743C9D05B6B}" destId="{9EAD3365-6C09-491A-AD16-6948144BB349}" srcOrd="2" destOrd="0" parTransId="{D6DFCB07-9C27-4C0F-831D-60BE84A1C7D1}" sibTransId="{E987BE09-569B-4730-AFB2-3ACA15AF92E3}"/>
    <dgm:cxn modelId="{4027CC61-DD72-4D21-BAE2-AC4EEFE99167}" srcId="{FC529B4F-8876-4852-A65C-C743C9D05B6B}" destId="{FE5C75E2-2117-4A0C-B2CD-20B898F6B95C}" srcOrd="3" destOrd="0" parTransId="{978D4617-F33C-441A-8F9F-780DF0E4E1C1}" sibTransId="{607224B5-0FB3-4836-89D1-54A8BAB278B6}"/>
    <dgm:cxn modelId="{4FBBC768-2F1D-4A35-8CE3-530196525A74}" type="presOf" srcId="{8089201F-28A7-41AF-AE0D-DCB04888612F}" destId="{EE52C89F-A9E6-4165-AD58-210B98527D50}" srcOrd="0" destOrd="0" presId="urn:microsoft.com/office/officeart/2005/8/layout/chevron1"/>
    <dgm:cxn modelId="{034003EF-AAAE-442E-A1D8-2F2782CD5AC4}" type="presOf" srcId="{FC529B4F-8876-4852-A65C-C743C9D05B6B}" destId="{647F26AC-1339-4B23-B3AF-52E6B02BDECC}" srcOrd="0" destOrd="0" presId="urn:microsoft.com/office/officeart/2005/8/layout/chevron1"/>
    <dgm:cxn modelId="{6CD1E13D-80E1-473F-929F-D776C1AB1F6D}" type="presOf" srcId="{9EAD3365-6C09-491A-AD16-6948144BB349}" destId="{55F0C915-1A75-4AF0-8174-D2DFDB6AC46E}" srcOrd="0" destOrd="0" presId="urn:microsoft.com/office/officeart/2005/8/layout/chevron1"/>
    <dgm:cxn modelId="{A7E57A3D-CE14-491F-89A2-74697DEF952D}" type="presParOf" srcId="{647F26AC-1339-4B23-B3AF-52E6B02BDECC}" destId="{EE52C89F-A9E6-4165-AD58-210B98527D50}" srcOrd="0" destOrd="0" presId="urn:microsoft.com/office/officeart/2005/8/layout/chevron1"/>
    <dgm:cxn modelId="{0F824818-BBBE-435C-9BA2-7275ED30EAB4}" type="presParOf" srcId="{647F26AC-1339-4B23-B3AF-52E6B02BDECC}" destId="{343337B9-0917-4C65-BEE6-C06F0D1CB6EE}" srcOrd="1" destOrd="0" presId="urn:microsoft.com/office/officeart/2005/8/layout/chevron1"/>
    <dgm:cxn modelId="{C3509863-0917-4365-916C-9BA14F2C28B2}" type="presParOf" srcId="{647F26AC-1339-4B23-B3AF-52E6B02BDECC}" destId="{E774A0D5-14BB-4D1C-8D1F-3B3940030271}" srcOrd="2" destOrd="0" presId="urn:microsoft.com/office/officeart/2005/8/layout/chevron1"/>
    <dgm:cxn modelId="{5F3AC850-5F97-4F6B-909F-FC214F164672}" type="presParOf" srcId="{647F26AC-1339-4B23-B3AF-52E6B02BDECC}" destId="{5CD1B977-AC77-482F-9237-04A7B27229D3}" srcOrd="3" destOrd="0" presId="urn:microsoft.com/office/officeart/2005/8/layout/chevron1"/>
    <dgm:cxn modelId="{D400EA53-6E26-45A6-A610-3814064A1C8D}" type="presParOf" srcId="{647F26AC-1339-4B23-B3AF-52E6B02BDECC}" destId="{55F0C915-1A75-4AF0-8174-D2DFDB6AC46E}" srcOrd="4" destOrd="0" presId="urn:microsoft.com/office/officeart/2005/8/layout/chevron1"/>
    <dgm:cxn modelId="{80F343EC-DD87-4D7F-AB36-726A3FD90B0E}" type="presParOf" srcId="{647F26AC-1339-4B23-B3AF-52E6B02BDECC}" destId="{1F1F749D-8057-49BD-8887-D8BEF2A400DA}" srcOrd="5" destOrd="0" presId="urn:microsoft.com/office/officeart/2005/8/layout/chevron1"/>
    <dgm:cxn modelId="{49F2CB0B-FA7A-4C8C-A4C5-A03CD1596E87}" type="presParOf" srcId="{647F26AC-1339-4B23-B3AF-52E6B02BDECC}" destId="{F7B627C0-CDA6-427F-8CF3-DF0A8726F397}" srcOrd="6" destOrd="0" presId="urn:microsoft.com/office/officeart/2005/8/layout/chevron1"/>
    <dgm:cxn modelId="{B0CD7ABE-23E1-46C2-9287-1B48CF3E2FF5}" type="presParOf" srcId="{647F26AC-1339-4B23-B3AF-52E6B02BDECC}" destId="{74DD503B-B809-4AA3-91D7-DF937A78DCD0}" srcOrd="7" destOrd="0" presId="urn:microsoft.com/office/officeart/2005/8/layout/chevron1"/>
    <dgm:cxn modelId="{AA8B5240-0771-4888-9894-F4ABB93FF33A}" type="presParOf" srcId="{647F26AC-1339-4B23-B3AF-52E6B02BDECC}" destId="{6A6A9BD3-423D-4ABF-9EEE-3F6C41A41E6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F663BC-D6EE-4720-B7A7-F2E05C5D1865}"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GB"/>
        </a:p>
      </dgm:t>
    </dgm:pt>
    <dgm:pt modelId="{74DEDB73-E8EA-469D-A4A0-F36809473AB6}">
      <dgm:prSet phldrT="[Text]"/>
      <dgm:spPr/>
      <dgm:t>
        <a:bodyPr/>
        <a:lstStyle/>
        <a:p>
          <a:r>
            <a:rPr lang="en-GB" dirty="0" smtClean="0">
              <a:latin typeface="Arial" panose="020B0604020202020204" pitchFamily="34" charset="0"/>
              <a:cs typeface="Arial" panose="020B0604020202020204" pitchFamily="34" charset="0"/>
            </a:rPr>
            <a:t>2WW Referrals</a:t>
          </a:r>
          <a:endParaRPr lang="en-GB" dirty="0">
            <a:latin typeface="Arial" panose="020B0604020202020204" pitchFamily="34" charset="0"/>
            <a:cs typeface="Arial" panose="020B0604020202020204" pitchFamily="34" charset="0"/>
          </a:endParaRPr>
        </a:p>
      </dgm:t>
    </dgm:pt>
    <dgm:pt modelId="{2951409E-57EC-49B9-9F79-530D902F6B14}" type="parTrans" cxnId="{585CA1F4-9759-4547-9C35-F392A4CE7773}">
      <dgm:prSet/>
      <dgm:spPr/>
      <dgm:t>
        <a:bodyPr/>
        <a:lstStyle/>
        <a:p>
          <a:endParaRPr lang="en-GB"/>
        </a:p>
      </dgm:t>
    </dgm:pt>
    <dgm:pt modelId="{B151DCF7-287C-4E0A-AEC0-AD6CE767522D}" type="sibTrans" cxnId="{585CA1F4-9759-4547-9C35-F392A4CE7773}">
      <dgm:prSet/>
      <dgm:spPr/>
      <dgm:t>
        <a:bodyPr/>
        <a:lstStyle/>
        <a:p>
          <a:endParaRPr lang="en-GB"/>
        </a:p>
      </dgm:t>
    </dgm:pt>
    <dgm:pt modelId="{3826D0A6-5D01-4739-94A7-E775CB4BDC40}">
      <dgm:prSet phldrT="[Text]" custT="1"/>
      <dgm:spPr/>
      <dgm:t>
        <a:bodyPr/>
        <a:lstStyle/>
        <a:p>
          <a:r>
            <a:rPr lang="en-GB" sz="1800" dirty="0" smtClean="0">
              <a:latin typeface="Arial" panose="020B0604020202020204" pitchFamily="34" charset="0"/>
              <a:cs typeface="Arial" panose="020B0604020202020204" pitchFamily="34" charset="0"/>
            </a:rPr>
            <a:t>Patients with a confirmed or likely confirmed cancer will be referred directly on to the specialist team at the patient’s local providing Trust for onward management.  RIS will keep sight of the patient until such time onward care has commenced.</a:t>
          </a:r>
          <a:endParaRPr lang="en-GB" sz="1800" dirty="0">
            <a:latin typeface="Arial" panose="020B0604020202020204" pitchFamily="34" charset="0"/>
            <a:cs typeface="Arial" panose="020B0604020202020204" pitchFamily="34" charset="0"/>
          </a:endParaRPr>
        </a:p>
      </dgm:t>
    </dgm:pt>
    <dgm:pt modelId="{4D608D24-F7A2-4B2C-A5D2-4C3F1EF8457F}" type="parTrans" cxnId="{4E76AA3D-4C6C-4322-B263-09EA66465EE6}">
      <dgm:prSet/>
      <dgm:spPr/>
      <dgm:t>
        <a:bodyPr/>
        <a:lstStyle/>
        <a:p>
          <a:endParaRPr lang="en-GB"/>
        </a:p>
      </dgm:t>
    </dgm:pt>
    <dgm:pt modelId="{C441BC39-6149-4413-AAFE-149494B9D8D6}" type="sibTrans" cxnId="{4E76AA3D-4C6C-4322-B263-09EA66465EE6}">
      <dgm:prSet/>
      <dgm:spPr/>
      <dgm:t>
        <a:bodyPr/>
        <a:lstStyle/>
        <a:p>
          <a:endParaRPr lang="en-GB"/>
        </a:p>
      </dgm:t>
    </dgm:pt>
    <dgm:pt modelId="{3363AB9F-600D-4EC0-A42C-CD34DEC4EB64}">
      <dgm:prSet phldrT="[Text]"/>
      <dgm:spPr/>
      <dgm:t>
        <a:bodyPr/>
        <a:lstStyle/>
        <a:p>
          <a:r>
            <a:rPr lang="en-GB" dirty="0" smtClean="0">
              <a:latin typeface="Arial" panose="020B0604020202020204" pitchFamily="34" charset="0"/>
              <a:cs typeface="Arial" panose="020B0604020202020204" pitchFamily="34" charset="0"/>
            </a:rPr>
            <a:t>Routine Referrals</a:t>
          </a:r>
          <a:endParaRPr lang="en-GB" dirty="0">
            <a:latin typeface="Arial" panose="020B0604020202020204" pitchFamily="34" charset="0"/>
            <a:cs typeface="Arial" panose="020B0604020202020204" pitchFamily="34" charset="0"/>
          </a:endParaRPr>
        </a:p>
      </dgm:t>
    </dgm:pt>
    <dgm:pt modelId="{D841356D-67A4-4D83-AC72-AAD47BEBD423}" type="parTrans" cxnId="{DF061ECC-953E-437F-B1C2-5146DD72FE2C}">
      <dgm:prSet/>
      <dgm:spPr/>
      <dgm:t>
        <a:bodyPr/>
        <a:lstStyle/>
        <a:p>
          <a:endParaRPr lang="en-GB"/>
        </a:p>
      </dgm:t>
    </dgm:pt>
    <dgm:pt modelId="{32D0FD5D-05A0-47C2-8F68-C9D2E212F735}" type="sibTrans" cxnId="{DF061ECC-953E-437F-B1C2-5146DD72FE2C}">
      <dgm:prSet/>
      <dgm:spPr/>
      <dgm:t>
        <a:bodyPr/>
        <a:lstStyle/>
        <a:p>
          <a:endParaRPr lang="en-GB"/>
        </a:p>
      </dgm:t>
    </dgm:pt>
    <dgm:pt modelId="{807E518C-F135-4877-B0A9-3AC90B32AC29}">
      <dgm:prSet phldrT="[Text]" custT="1"/>
      <dgm:spPr/>
      <dgm:t>
        <a:bodyPr/>
        <a:lstStyle/>
        <a:p>
          <a:r>
            <a:rPr lang="en-GB" sz="1800" dirty="0" smtClean="0">
              <a:latin typeface="Arial" panose="020B0604020202020204" pitchFamily="34" charset="0"/>
              <a:cs typeface="Arial" panose="020B0604020202020204" pitchFamily="34" charset="0"/>
            </a:rPr>
            <a:t>For any non-urgent findings the RIS will recommend for the GP to refer on to the local specialty team.</a:t>
          </a:r>
          <a:endParaRPr lang="en-GB" sz="1800" dirty="0">
            <a:latin typeface="Arial" panose="020B0604020202020204" pitchFamily="34" charset="0"/>
            <a:cs typeface="Arial" panose="020B0604020202020204" pitchFamily="34" charset="0"/>
          </a:endParaRPr>
        </a:p>
      </dgm:t>
    </dgm:pt>
    <dgm:pt modelId="{85991E8B-5C2D-430E-B18A-373A780F2832}" type="sibTrans" cxnId="{B2A47D5C-B9B3-40D4-8DE9-06E6F7928F72}">
      <dgm:prSet/>
      <dgm:spPr/>
      <dgm:t>
        <a:bodyPr/>
        <a:lstStyle/>
        <a:p>
          <a:endParaRPr lang="en-GB"/>
        </a:p>
      </dgm:t>
    </dgm:pt>
    <dgm:pt modelId="{880B94E8-CECA-46DC-8EC2-F2B0589DC926}" type="parTrans" cxnId="{B2A47D5C-B9B3-40D4-8DE9-06E6F7928F72}">
      <dgm:prSet/>
      <dgm:spPr/>
      <dgm:t>
        <a:bodyPr/>
        <a:lstStyle/>
        <a:p>
          <a:endParaRPr lang="en-GB"/>
        </a:p>
      </dgm:t>
    </dgm:pt>
    <dgm:pt modelId="{090FB268-845A-4509-BDA9-E6DCD595A332}">
      <dgm:prSet phldrT="[Text]"/>
      <dgm:spPr/>
      <dgm:t>
        <a:bodyPr/>
        <a:lstStyle/>
        <a:p>
          <a:r>
            <a:rPr lang="en-GB" dirty="0" smtClean="0">
              <a:latin typeface="Arial" panose="020B0604020202020204" pitchFamily="34" charset="0"/>
              <a:cs typeface="Arial" panose="020B0604020202020204" pitchFamily="34" charset="0"/>
            </a:rPr>
            <a:t>Urgent Non-Cancer Referrals</a:t>
          </a:r>
          <a:endParaRPr lang="en-GB" dirty="0">
            <a:latin typeface="Arial" panose="020B0604020202020204" pitchFamily="34" charset="0"/>
            <a:cs typeface="Arial" panose="020B0604020202020204" pitchFamily="34" charset="0"/>
          </a:endParaRPr>
        </a:p>
      </dgm:t>
    </dgm:pt>
    <dgm:pt modelId="{F21B4491-F7EC-4152-BCD0-0D9886EE5C4A}" type="parTrans" cxnId="{3787D40B-C689-435E-9FD6-C1B0606EB80C}">
      <dgm:prSet/>
      <dgm:spPr/>
      <dgm:t>
        <a:bodyPr/>
        <a:lstStyle/>
        <a:p>
          <a:endParaRPr lang="en-GB"/>
        </a:p>
      </dgm:t>
    </dgm:pt>
    <dgm:pt modelId="{AF316AED-5367-4BBF-BE4C-9A0E342954E3}" type="sibTrans" cxnId="{3787D40B-C689-435E-9FD6-C1B0606EB80C}">
      <dgm:prSet/>
      <dgm:spPr/>
      <dgm:t>
        <a:bodyPr/>
        <a:lstStyle/>
        <a:p>
          <a:endParaRPr lang="en-GB"/>
        </a:p>
      </dgm:t>
    </dgm:pt>
    <dgm:pt modelId="{B0A4CA22-A957-4516-8AF1-F9934DAA969B}">
      <dgm:prSet phldrT="[Text]" custT="1"/>
      <dgm:spPr>
        <a:noFill/>
        <a:ln>
          <a:noFill/>
        </a:ln>
      </dgm:spPr>
      <dgm:t>
        <a:bodyPr anchor="t"/>
        <a:lstStyle/>
        <a:p>
          <a:r>
            <a:rPr lang="en-GB" sz="1800" dirty="0" smtClean="0">
              <a:latin typeface="Arial" panose="020B0604020202020204" pitchFamily="34" charset="0"/>
              <a:cs typeface="Arial" panose="020B0604020202020204" pitchFamily="34" charset="0"/>
            </a:rPr>
            <a:t>RIS will directly refer to specialty team patients who have been identified with anything that is deemed urgent.</a:t>
          </a:r>
          <a:r>
            <a:rPr lang="en-GB" sz="1800" dirty="0" smtClean="0">
              <a:latin typeface="Arial" panose="020B0604020202020204" pitchFamily="34" charset="0"/>
              <a:cs typeface="Arial" panose="020B0604020202020204" pitchFamily="34" charset="0"/>
            </a:rPr>
            <a:t> (examples – pericardial effusion, aortic aneurysm </a:t>
          </a:r>
          <a:r>
            <a:rPr lang="en-GB" sz="1800" dirty="0" err="1" smtClean="0">
              <a:latin typeface="Arial" panose="020B0604020202020204" pitchFamily="34" charset="0"/>
              <a:cs typeface="Arial" panose="020B0604020202020204" pitchFamily="34" charset="0"/>
            </a:rPr>
            <a:t>etc</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dgm:t>
    </dgm:pt>
    <dgm:pt modelId="{A230DDE6-0A61-43EE-8ABD-607C90DC8C3A}" type="parTrans" cxnId="{AE7C67FF-1D14-4644-8D7F-B8E91AC49175}">
      <dgm:prSet/>
      <dgm:spPr/>
      <dgm:t>
        <a:bodyPr/>
        <a:lstStyle/>
        <a:p>
          <a:endParaRPr lang="en-GB"/>
        </a:p>
      </dgm:t>
    </dgm:pt>
    <dgm:pt modelId="{7466729A-8D19-4A93-91B1-13B0F492809C}" type="sibTrans" cxnId="{AE7C67FF-1D14-4644-8D7F-B8E91AC49175}">
      <dgm:prSet/>
      <dgm:spPr/>
      <dgm:t>
        <a:bodyPr/>
        <a:lstStyle/>
        <a:p>
          <a:endParaRPr lang="en-GB"/>
        </a:p>
      </dgm:t>
    </dgm:pt>
    <dgm:pt modelId="{09177E54-57F9-4126-BDDC-F9773D13AEB3}" type="pres">
      <dgm:prSet presAssocID="{C7F663BC-D6EE-4720-B7A7-F2E05C5D1865}" presName="linear" presStyleCnt="0">
        <dgm:presLayoutVars>
          <dgm:animLvl val="lvl"/>
          <dgm:resizeHandles val="exact"/>
        </dgm:presLayoutVars>
      </dgm:prSet>
      <dgm:spPr/>
      <dgm:t>
        <a:bodyPr/>
        <a:lstStyle/>
        <a:p>
          <a:endParaRPr lang="en-GB"/>
        </a:p>
      </dgm:t>
    </dgm:pt>
    <dgm:pt modelId="{0958E572-DCD6-4B05-8B0D-BCA9BAAD14AC}" type="pres">
      <dgm:prSet presAssocID="{74DEDB73-E8EA-469D-A4A0-F36809473AB6}" presName="parentText" presStyleLbl="node1" presStyleIdx="0" presStyleCnt="4">
        <dgm:presLayoutVars>
          <dgm:chMax val="0"/>
          <dgm:bulletEnabled val="1"/>
        </dgm:presLayoutVars>
      </dgm:prSet>
      <dgm:spPr/>
      <dgm:t>
        <a:bodyPr/>
        <a:lstStyle/>
        <a:p>
          <a:endParaRPr lang="en-GB"/>
        </a:p>
      </dgm:t>
    </dgm:pt>
    <dgm:pt modelId="{C0618418-D523-438E-BA17-F7DB85F8FB12}" type="pres">
      <dgm:prSet presAssocID="{74DEDB73-E8EA-469D-A4A0-F36809473AB6}" presName="childText" presStyleLbl="revTx" presStyleIdx="0" presStyleCnt="2">
        <dgm:presLayoutVars>
          <dgm:bulletEnabled val="1"/>
        </dgm:presLayoutVars>
      </dgm:prSet>
      <dgm:spPr/>
      <dgm:t>
        <a:bodyPr/>
        <a:lstStyle/>
        <a:p>
          <a:endParaRPr lang="en-GB"/>
        </a:p>
      </dgm:t>
    </dgm:pt>
    <dgm:pt modelId="{60CAA0E6-DC66-49D1-B6FF-4414ACFC36A2}" type="pres">
      <dgm:prSet presAssocID="{090FB268-845A-4509-BDA9-E6DCD595A332}" presName="parentText" presStyleLbl="node1" presStyleIdx="1" presStyleCnt="4">
        <dgm:presLayoutVars>
          <dgm:chMax val="0"/>
          <dgm:bulletEnabled val="1"/>
        </dgm:presLayoutVars>
      </dgm:prSet>
      <dgm:spPr/>
      <dgm:t>
        <a:bodyPr/>
        <a:lstStyle/>
        <a:p>
          <a:endParaRPr lang="en-GB"/>
        </a:p>
      </dgm:t>
    </dgm:pt>
    <dgm:pt modelId="{659F2FB0-2EEB-45A9-A750-063F8202501C}" type="pres">
      <dgm:prSet presAssocID="{AF316AED-5367-4BBF-BE4C-9A0E342954E3}" presName="spacer" presStyleCnt="0"/>
      <dgm:spPr/>
    </dgm:pt>
    <dgm:pt modelId="{9598DE32-8CFD-4FCC-BBD0-BD3E33172DD3}" type="pres">
      <dgm:prSet presAssocID="{B0A4CA22-A957-4516-8AF1-F9934DAA969B}" presName="parentText" presStyleLbl="node1" presStyleIdx="2" presStyleCnt="4">
        <dgm:presLayoutVars>
          <dgm:chMax val="0"/>
          <dgm:bulletEnabled val="1"/>
        </dgm:presLayoutVars>
      </dgm:prSet>
      <dgm:spPr/>
      <dgm:t>
        <a:bodyPr/>
        <a:lstStyle/>
        <a:p>
          <a:endParaRPr lang="en-GB"/>
        </a:p>
      </dgm:t>
    </dgm:pt>
    <dgm:pt modelId="{C134A42C-857A-4D8B-AF0F-2958C2606BE1}" type="pres">
      <dgm:prSet presAssocID="{7466729A-8D19-4A93-91B1-13B0F492809C}" presName="spacer" presStyleCnt="0"/>
      <dgm:spPr/>
    </dgm:pt>
    <dgm:pt modelId="{B8B1B327-4E3A-4F55-8F50-7C536337CFBC}" type="pres">
      <dgm:prSet presAssocID="{3363AB9F-600D-4EC0-A42C-CD34DEC4EB64}" presName="parentText" presStyleLbl="node1" presStyleIdx="3" presStyleCnt="4">
        <dgm:presLayoutVars>
          <dgm:chMax val="0"/>
          <dgm:bulletEnabled val="1"/>
        </dgm:presLayoutVars>
      </dgm:prSet>
      <dgm:spPr/>
      <dgm:t>
        <a:bodyPr/>
        <a:lstStyle/>
        <a:p>
          <a:endParaRPr lang="en-GB"/>
        </a:p>
      </dgm:t>
    </dgm:pt>
    <dgm:pt modelId="{BF96686A-E8E1-42CA-8E4C-7CE9C69F95C4}" type="pres">
      <dgm:prSet presAssocID="{3363AB9F-600D-4EC0-A42C-CD34DEC4EB64}" presName="childText" presStyleLbl="revTx" presStyleIdx="1" presStyleCnt="2" custLinFactNeighborX="-671" custLinFactNeighborY="14899">
        <dgm:presLayoutVars>
          <dgm:bulletEnabled val="1"/>
        </dgm:presLayoutVars>
      </dgm:prSet>
      <dgm:spPr/>
      <dgm:t>
        <a:bodyPr/>
        <a:lstStyle/>
        <a:p>
          <a:endParaRPr lang="en-GB"/>
        </a:p>
      </dgm:t>
    </dgm:pt>
  </dgm:ptLst>
  <dgm:cxnLst>
    <dgm:cxn modelId="{04B7AF88-E774-483C-9FCA-00A7B71E148C}" type="presOf" srcId="{090FB268-845A-4509-BDA9-E6DCD595A332}" destId="{60CAA0E6-DC66-49D1-B6FF-4414ACFC36A2}" srcOrd="0" destOrd="0" presId="urn:microsoft.com/office/officeart/2005/8/layout/vList2"/>
    <dgm:cxn modelId="{A35BCD3A-3325-41E3-B536-FA6D410618CC}" type="presOf" srcId="{B0A4CA22-A957-4516-8AF1-F9934DAA969B}" destId="{9598DE32-8CFD-4FCC-BBD0-BD3E33172DD3}" srcOrd="0" destOrd="0" presId="urn:microsoft.com/office/officeart/2005/8/layout/vList2"/>
    <dgm:cxn modelId="{9ED09832-122D-461B-A867-E31918731CAF}" type="presOf" srcId="{3363AB9F-600D-4EC0-A42C-CD34DEC4EB64}" destId="{B8B1B327-4E3A-4F55-8F50-7C536337CFBC}" srcOrd="0" destOrd="0" presId="urn:microsoft.com/office/officeart/2005/8/layout/vList2"/>
    <dgm:cxn modelId="{B2A47D5C-B9B3-40D4-8DE9-06E6F7928F72}" srcId="{3363AB9F-600D-4EC0-A42C-CD34DEC4EB64}" destId="{807E518C-F135-4877-B0A9-3AC90B32AC29}" srcOrd="0" destOrd="0" parTransId="{880B94E8-CECA-46DC-8EC2-F2B0589DC926}" sibTransId="{85991E8B-5C2D-430E-B18A-373A780F2832}"/>
    <dgm:cxn modelId="{4E76AA3D-4C6C-4322-B263-09EA66465EE6}" srcId="{74DEDB73-E8EA-469D-A4A0-F36809473AB6}" destId="{3826D0A6-5D01-4739-94A7-E775CB4BDC40}" srcOrd="0" destOrd="0" parTransId="{4D608D24-F7A2-4B2C-A5D2-4C3F1EF8457F}" sibTransId="{C441BC39-6149-4413-AAFE-149494B9D8D6}"/>
    <dgm:cxn modelId="{585CA1F4-9759-4547-9C35-F392A4CE7773}" srcId="{C7F663BC-D6EE-4720-B7A7-F2E05C5D1865}" destId="{74DEDB73-E8EA-469D-A4A0-F36809473AB6}" srcOrd="0" destOrd="0" parTransId="{2951409E-57EC-49B9-9F79-530D902F6B14}" sibTransId="{B151DCF7-287C-4E0A-AEC0-AD6CE767522D}"/>
    <dgm:cxn modelId="{AE7C67FF-1D14-4644-8D7F-B8E91AC49175}" srcId="{C7F663BC-D6EE-4720-B7A7-F2E05C5D1865}" destId="{B0A4CA22-A957-4516-8AF1-F9934DAA969B}" srcOrd="2" destOrd="0" parTransId="{A230DDE6-0A61-43EE-8ABD-607C90DC8C3A}" sibTransId="{7466729A-8D19-4A93-91B1-13B0F492809C}"/>
    <dgm:cxn modelId="{DF061ECC-953E-437F-B1C2-5146DD72FE2C}" srcId="{C7F663BC-D6EE-4720-B7A7-F2E05C5D1865}" destId="{3363AB9F-600D-4EC0-A42C-CD34DEC4EB64}" srcOrd="3" destOrd="0" parTransId="{D841356D-67A4-4D83-AC72-AAD47BEBD423}" sibTransId="{32D0FD5D-05A0-47C2-8F68-C9D2E212F735}"/>
    <dgm:cxn modelId="{3787D40B-C689-435E-9FD6-C1B0606EB80C}" srcId="{C7F663BC-D6EE-4720-B7A7-F2E05C5D1865}" destId="{090FB268-845A-4509-BDA9-E6DCD595A332}" srcOrd="1" destOrd="0" parTransId="{F21B4491-F7EC-4152-BCD0-0D9886EE5C4A}" sibTransId="{AF316AED-5367-4BBF-BE4C-9A0E342954E3}"/>
    <dgm:cxn modelId="{3E84B0C1-CE78-49B9-B484-5D2781734B5A}" type="presOf" srcId="{C7F663BC-D6EE-4720-B7A7-F2E05C5D1865}" destId="{09177E54-57F9-4126-BDDC-F9773D13AEB3}" srcOrd="0" destOrd="0" presId="urn:microsoft.com/office/officeart/2005/8/layout/vList2"/>
    <dgm:cxn modelId="{26C26DC3-C9A7-4671-A1D1-AACCD316AF25}" type="presOf" srcId="{3826D0A6-5D01-4739-94A7-E775CB4BDC40}" destId="{C0618418-D523-438E-BA17-F7DB85F8FB12}" srcOrd="0" destOrd="0" presId="urn:microsoft.com/office/officeart/2005/8/layout/vList2"/>
    <dgm:cxn modelId="{9D20C0E7-43A5-48DF-986D-DEC48B73C039}" type="presOf" srcId="{807E518C-F135-4877-B0A9-3AC90B32AC29}" destId="{BF96686A-E8E1-42CA-8E4C-7CE9C69F95C4}" srcOrd="0" destOrd="0" presId="urn:microsoft.com/office/officeart/2005/8/layout/vList2"/>
    <dgm:cxn modelId="{6EDAFDD2-37CD-45AA-8C93-E2B214F156FC}" type="presOf" srcId="{74DEDB73-E8EA-469D-A4A0-F36809473AB6}" destId="{0958E572-DCD6-4B05-8B0D-BCA9BAAD14AC}" srcOrd="0" destOrd="0" presId="urn:microsoft.com/office/officeart/2005/8/layout/vList2"/>
    <dgm:cxn modelId="{3A916ADF-1B2C-4C68-B86C-B2DF651A4BD7}" type="presParOf" srcId="{09177E54-57F9-4126-BDDC-F9773D13AEB3}" destId="{0958E572-DCD6-4B05-8B0D-BCA9BAAD14AC}" srcOrd="0" destOrd="0" presId="urn:microsoft.com/office/officeart/2005/8/layout/vList2"/>
    <dgm:cxn modelId="{CBAE7050-D691-4BA8-83EB-FB8C93D16F6A}" type="presParOf" srcId="{09177E54-57F9-4126-BDDC-F9773D13AEB3}" destId="{C0618418-D523-438E-BA17-F7DB85F8FB12}" srcOrd="1" destOrd="0" presId="urn:microsoft.com/office/officeart/2005/8/layout/vList2"/>
    <dgm:cxn modelId="{455FC1B4-4943-42B2-8B06-13F064FB03DC}" type="presParOf" srcId="{09177E54-57F9-4126-BDDC-F9773D13AEB3}" destId="{60CAA0E6-DC66-49D1-B6FF-4414ACFC36A2}" srcOrd="2" destOrd="0" presId="urn:microsoft.com/office/officeart/2005/8/layout/vList2"/>
    <dgm:cxn modelId="{AF1007EF-315D-456A-8764-DB7CB4D6DCD7}" type="presParOf" srcId="{09177E54-57F9-4126-BDDC-F9773D13AEB3}" destId="{659F2FB0-2EEB-45A9-A750-063F8202501C}" srcOrd="3" destOrd="0" presId="urn:microsoft.com/office/officeart/2005/8/layout/vList2"/>
    <dgm:cxn modelId="{A94F2130-7D9F-4488-AB86-7C6090678E82}" type="presParOf" srcId="{09177E54-57F9-4126-BDDC-F9773D13AEB3}" destId="{9598DE32-8CFD-4FCC-BBD0-BD3E33172DD3}" srcOrd="4" destOrd="0" presId="urn:microsoft.com/office/officeart/2005/8/layout/vList2"/>
    <dgm:cxn modelId="{778DAE4D-CD22-4A87-A20B-ABB2AC948D5C}" type="presParOf" srcId="{09177E54-57F9-4126-BDDC-F9773D13AEB3}" destId="{C134A42C-857A-4D8B-AF0F-2958C2606BE1}" srcOrd="5" destOrd="0" presId="urn:microsoft.com/office/officeart/2005/8/layout/vList2"/>
    <dgm:cxn modelId="{41FB3B17-8318-4100-AE9B-1267CA11E797}" type="presParOf" srcId="{09177E54-57F9-4126-BDDC-F9773D13AEB3}" destId="{B8B1B327-4E3A-4F55-8F50-7C536337CFBC}" srcOrd="6" destOrd="0" presId="urn:microsoft.com/office/officeart/2005/8/layout/vList2"/>
    <dgm:cxn modelId="{CC8BF056-C9CD-4719-9EC4-487D6509F085}" type="presParOf" srcId="{09177E54-57F9-4126-BDDC-F9773D13AEB3}" destId="{BF96686A-E8E1-42CA-8E4C-7CE9C69F95C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CFB8-24D6-44AF-95D3-9CAB1F6667C6}">
      <dsp:nvSpPr>
        <dsp:cNvPr id="0" name=""/>
        <dsp:cNvSpPr/>
      </dsp:nvSpPr>
      <dsp:spPr>
        <a:xfrm>
          <a:off x="0" y="622"/>
          <a:ext cx="8044592" cy="0"/>
        </a:xfrm>
        <a:prstGeom prst="line">
          <a:avLst/>
        </a:prstGeom>
        <a:solidFill>
          <a:schemeClr val="accent2">
            <a:hueOff val="0"/>
            <a:satOff val="0"/>
            <a:lumOff val="0"/>
            <a:alphaOff val="0"/>
          </a:schemeClr>
        </a:solidFill>
        <a:ln w="384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286D3-BBED-4D82-8244-2B9D4927AF08}">
      <dsp:nvSpPr>
        <dsp:cNvPr id="0" name=""/>
        <dsp:cNvSpPr/>
      </dsp:nvSpPr>
      <dsp:spPr>
        <a:xfrm>
          <a:off x="0" y="622"/>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2WW CUP referrals </a:t>
          </a:r>
          <a:r>
            <a:rPr lang="en-GB" sz="1500" kern="1200" dirty="0" smtClean="0"/>
            <a:t>-  Patients who have had a diagnostic test(s) that demonstrate metastatic disease .</a:t>
          </a:r>
          <a:endParaRPr lang="en-GB" sz="1500" kern="1200" dirty="0"/>
        </a:p>
      </dsp:txBody>
      <dsp:txXfrm>
        <a:off x="0" y="622"/>
        <a:ext cx="8044592" cy="728321"/>
      </dsp:txXfrm>
    </dsp:sp>
    <dsp:sp modelId="{CD13D910-1E97-4AD4-8C11-0D4DB9224A58}">
      <dsp:nvSpPr>
        <dsp:cNvPr id="0" name=""/>
        <dsp:cNvSpPr/>
      </dsp:nvSpPr>
      <dsp:spPr>
        <a:xfrm>
          <a:off x="0" y="728943"/>
          <a:ext cx="8044592" cy="0"/>
        </a:xfrm>
        <a:prstGeom prst="line">
          <a:avLst/>
        </a:prstGeom>
        <a:solidFill>
          <a:schemeClr val="accent3">
            <a:hueOff val="0"/>
            <a:satOff val="0"/>
            <a:lumOff val="0"/>
            <a:alphaOff val="0"/>
          </a:schemeClr>
        </a:solidFill>
        <a:ln w="384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AACF3-FD09-4254-B34B-C82679552D65}">
      <dsp:nvSpPr>
        <dsp:cNvPr id="0" name=""/>
        <dsp:cNvSpPr/>
      </dsp:nvSpPr>
      <dsp:spPr>
        <a:xfrm>
          <a:off x="0" y="728943"/>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2WW IDA referrals</a:t>
          </a:r>
          <a:r>
            <a:rPr lang="en-GB" sz="1500" kern="1200" dirty="0" smtClean="0"/>
            <a:t>- Unexplained Iron Deficiency should be referred directly or considered as per NG12 guidance to Colorectal</a:t>
          </a:r>
          <a:endParaRPr lang="en-GB" sz="1500" kern="1200" dirty="0">
            <a:solidFill>
              <a:schemeClr val="accent2">
                <a:lumMod val="75000"/>
              </a:schemeClr>
            </a:solidFill>
          </a:endParaRPr>
        </a:p>
      </dsp:txBody>
      <dsp:txXfrm>
        <a:off x="0" y="728943"/>
        <a:ext cx="8044592" cy="728321"/>
      </dsp:txXfrm>
    </dsp:sp>
    <dsp:sp modelId="{04B05436-D720-4DFA-B1FC-59A2A0053425}">
      <dsp:nvSpPr>
        <dsp:cNvPr id="0" name=""/>
        <dsp:cNvSpPr/>
      </dsp:nvSpPr>
      <dsp:spPr>
        <a:xfrm>
          <a:off x="0" y="1457264"/>
          <a:ext cx="8044592" cy="0"/>
        </a:xfrm>
        <a:prstGeom prst="line">
          <a:avLst/>
        </a:prstGeom>
        <a:solidFill>
          <a:schemeClr val="accent4">
            <a:hueOff val="0"/>
            <a:satOff val="0"/>
            <a:lumOff val="0"/>
            <a:alphaOff val="0"/>
          </a:schemeClr>
        </a:solidFill>
        <a:ln w="384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BB4E8-7776-45B2-9702-CBCBBBD688D4}">
      <dsp:nvSpPr>
        <dsp:cNvPr id="0" name=""/>
        <dsp:cNvSpPr/>
      </dsp:nvSpPr>
      <dsp:spPr>
        <a:xfrm>
          <a:off x="0" y="1457264"/>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Referral with positive FIT test </a:t>
          </a:r>
          <a:r>
            <a:rPr lang="en-GB" sz="1500" kern="1200" dirty="0" smtClean="0"/>
            <a:t>to be referred 2WW Colorectal</a:t>
          </a:r>
          <a:endParaRPr lang="en-GB" sz="1500" kern="1200" dirty="0"/>
        </a:p>
      </dsp:txBody>
      <dsp:txXfrm>
        <a:off x="0" y="1457264"/>
        <a:ext cx="8044592" cy="728321"/>
      </dsp:txXfrm>
    </dsp:sp>
    <dsp:sp modelId="{A30F2E5E-BD36-4011-BCB0-C542DA9A0F43}">
      <dsp:nvSpPr>
        <dsp:cNvPr id="0" name=""/>
        <dsp:cNvSpPr/>
      </dsp:nvSpPr>
      <dsp:spPr>
        <a:xfrm>
          <a:off x="0" y="2185585"/>
          <a:ext cx="8044592" cy="0"/>
        </a:xfrm>
        <a:prstGeom prst="line">
          <a:avLst/>
        </a:prstGeom>
        <a:solidFill>
          <a:schemeClr val="accent5">
            <a:hueOff val="0"/>
            <a:satOff val="0"/>
            <a:lumOff val="0"/>
            <a:alphaOff val="0"/>
          </a:schemeClr>
        </a:solidFill>
        <a:ln w="384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70FAD-3205-4D82-B25B-290CEA811A8E}">
      <dsp:nvSpPr>
        <dsp:cNvPr id="0" name=""/>
        <dsp:cNvSpPr/>
      </dsp:nvSpPr>
      <dsp:spPr>
        <a:xfrm>
          <a:off x="0" y="2185585"/>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Referrals where full Diagnostic screening </a:t>
          </a:r>
          <a:r>
            <a:rPr lang="en-GB" sz="1500" kern="1200" dirty="0" smtClean="0"/>
            <a:t>has already been completed and cancer excluded.</a:t>
          </a:r>
          <a:endParaRPr lang="en-GB" sz="1500" kern="1200" dirty="0"/>
        </a:p>
      </dsp:txBody>
      <dsp:txXfrm>
        <a:off x="0" y="2185585"/>
        <a:ext cx="8044592" cy="728321"/>
      </dsp:txXfrm>
    </dsp:sp>
    <dsp:sp modelId="{F1615EAE-8A2D-4B0A-9CE6-50420C5B1806}">
      <dsp:nvSpPr>
        <dsp:cNvPr id="0" name=""/>
        <dsp:cNvSpPr/>
      </dsp:nvSpPr>
      <dsp:spPr>
        <a:xfrm>
          <a:off x="0" y="2913906"/>
          <a:ext cx="8044592" cy="0"/>
        </a:xfrm>
        <a:prstGeom prst="line">
          <a:avLst/>
        </a:prstGeom>
        <a:solidFill>
          <a:schemeClr val="accent6">
            <a:hueOff val="0"/>
            <a:satOff val="0"/>
            <a:lumOff val="0"/>
            <a:alphaOff val="0"/>
          </a:schemeClr>
        </a:solidFill>
        <a:ln w="384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23153-DF49-4819-8F85-12ED46086480}">
      <dsp:nvSpPr>
        <dsp:cNvPr id="0" name=""/>
        <dsp:cNvSpPr/>
      </dsp:nvSpPr>
      <dsp:spPr>
        <a:xfrm>
          <a:off x="0" y="2913906"/>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GB" sz="1500" kern="1200"/>
        </a:p>
      </dsp:txBody>
      <dsp:txXfrm>
        <a:off x="0" y="2913906"/>
        <a:ext cx="8044592" cy="728321"/>
      </dsp:txXfrm>
    </dsp:sp>
    <dsp:sp modelId="{1DAB0DE9-992B-4CE7-819A-1311D9130273}">
      <dsp:nvSpPr>
        <dsp:cNvPr id="0" name=""/>
        <dsp:cNvSpPr/>
      </dsp:nvSpPr>
      <dsp:spPr>
        <a:xfrm>
          <a:off x="0" y="3642227"/>
          <a:ext cx="8044592" cy="0"/>
        </a:xfrm>
        <a:prstGeom prst="line">
          <a:avLst/>
        </a:prstGeom>
        <a:solidFill>
          <a:schemeClr val="accent2">
            <a:hueOff val="0"/>
            <a:satOff val="0"/>
            <a:lumOff val="0"/>
            <a:alphaOff val="0"/>
          </a:schemeClr>
        </a:solidFill>
        <a:ln w="384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895FD-281D-4B17-B690-08696647CFC5}">
      <dsp:nvSpPr>
        <dsp:cNvPr id="0" name=""/>
        <dsp:cNvSpPr/>
      </dsp:nvSpPr>
      <dsp:spPr>
        <a:xfrm>
          <a:off x="0" y="2898356"/>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Referral with positive FIT test </a:t>
          </a:r>
          <a:r>
            <a:rPr lang="en-GB" sz="1500" kern="1200" dirty="0" smtClean="0"/>
            <a:t>to be referred 2WW Colorectal</a:t>
          </a:r>
          <a:endParaRPr lang="en-GB" sz="1500" kern="1200" dirty="0"/>
        </a:p>
      </dsp:txBody>
      <dsp:txXfrm>
        <a:off x="0" y="2898356"/>
        <a:ext cx="8044592" cy="728321"/>
      </dsp:txXfrm>
    </dsp:sp>
    <dsp:sp modelId="{49AB8741-95BF-416C-A36C-FBD1AFB25D7C}">
      <dsp:nvSpPr>
        <dsp:cNvPr id="0" name=""/>
        <dsp:cNvSpPr/>
      </dsp:nvSpPr>
      <dsp:spPr>
        <a:xfrm>
          <a:off x="0" y="4370548"/>
          <a:ext cx="8044592" cy="0"/>
        </a:xfrm>
        <a:prstGeom prst="line">
          <a:avLst/>
        </a:prstGeom>
        <a:solidFill>
          <a:schemeClr val="accent3">
            <a:hueOff val="0"/>
            <a:satOff val="0"/>
            <a:lumOff val="0"/>
            <a:alphaOff val="0"/>
          </a:schemeClr>
        </a:solidFill>
        <a:ln w="384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DB081-BF23-4A91-96EA-D69020F0A947}">
      <dsp:nvSpPr>
        <dsp:cNvPr id="0" name=""/>
        <dsp:cNvSpPr/>
      </dsp:nvSpPr>
      <dsp:spPr>
        <a:xfrm>
          <a:off x="0" y="3623414"/>
          <a:ext cx="8044592" cy="72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chemeClr val="accent2">
                  <a:lumMod val="75000"/>
                </a:schemeClr>
              </a:solidFill>
            </a:rPr>
            <a:t>Patients who has previously been investigated under a different speciality and do not display different symptoms </a:t>
          </a:r>
          <a:r>
            <a:rPr lang="en-GB" sz="1500" kern="1200" dirty="0" smtClean="0">
              <a:solidFill>
                <a:schemeClr val="tx1"/>
              </a:solidFill>
            </a:rPr>
            <a:t>.  Initial consideration should be given to refer back to the original specialty</a:t>
          </a:r>
          <a:endParaRPr lang="en-GB" sz="1500" kern="1200" dirty="0">
            <a:solidFill>
              <a:schemeClr val="tx1"/>
            </a:solidFill>
          </a:endParaRPr>
        </a:p>
      </dsp:txBody>
      <dsp:txXfrm>
        <a:off x="0" y="3623414"/>
        <a:ext cx="8044592" cy="728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388A-610E-45F4-B9AF-86D931393AAE}">
      <dsp:nvSpPr>
        <dsp:cNvPr id="0" name=""/>
        <dsp:cNvSpPr/>
      </dsp:nvSpPr>
      <dsp:spPr>
        <a:xfrm>
          <a:off x="0" y="0"/>
          <a:ext cx="8454682" cy="0"/>
        </a:xfrm>
        <a:prstGeom prst="line">
          <a:avLst/>
        </a:prstGeom>
        <a:solidFill>
          <a:schemeClr val="accent1">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E2582-18E5-4002-9F34-942B3B7AE4B9}">
      <dsp:nvSpPr>
        <dsp:cNvPr id="0" name=""/>
        <dsp:cNvSpPr/>
      </dsp:nvSpPr>
      <dsp:spPr>
        <a:xfrm>
          <a:off x="0" y="0"/>
          <a:ext cx="867721" cy="597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kern="1200" dirty="0" smtClean="0">
              <a:solidFill>
                <a:srgbClr val="0070C0"/>
              </a:solidFill>
            </a:rPr>
            <a:t>Referral Administration</a:t>
          </a:r>
          <a:endParaRPr lang="en-GB" sz="4000" kern="1200" dirty="0">
            <a:solidFill>
              <a:srgbClr val="0070C0"/>
            </a:solidFill>
          </a:endParaRPr>
        </a:p>
      </dsp:txBody>
      <dsp:txXfrm>
        <a:off x="0" y="0"/>
        <a:ext cx="867721" cy="5974471"/>
      </dsp:txXfrm>
    </dsp:sp>
    <dsp:sp modelId="{3400FA06-79BB-470A-8FBA-95D909F694B3}">
      <dsp:nvSpPr>
        <dsp:cNvPr id="0" name=""/>
        <dsp:cNvSpPr/>
      </dsp:nvSpPr>
      <dsp:spPr>
        <a:xfrm>
          <a:off x="897569" y="70815"/>
          <a:ext cx="4955093" cy="127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altLang="en-US" sz="1200" kern="1200" dirty="0" smtClean="0">
              <a:latin typeface="Arial" panose="020B0604020202020204" pitchFamily="34" charset="0"/>
              <a:cs typeface="Arial" panose="020B0604020202020204" pitchFamily="34" charset="0"/>
            </a:rPr>
            <a:t>Referrals must be submitted through the Electronic referral system.    </a:t>
          </a:r>
        </a:p>
        <a:p>
          <a:pPr lvl="0" algn="l" defTabSz="533400">
            <a:lnSpc>
              <a:spcPct val="90000"/>
            </a:lnSpc>
            <a:spcBef>
              <a:spcPct val="0"/>
            </a:spcBef>
            <a:spcAft>
              <a:spcPct val="35000"/>
            </a:spcAft>
          </a:pPr>
          <a:r>
            <a:rPr lang="en-GB" altLang="en-US" sz="1200" kern="1200" dirty="0" smtClean="0">
              <a:latin typeface="Arial" panose="020B0604020202020204" pitchFamily="34" charset="0"/>
              <a:cs typeface="Arial" panose="020B0604020202020204" pitchFamily="34" charset="0"/>
            </a:rPr>
            <a:t>To locate us: </a:t>
          </a:r>
        </a:p>
        <a:p>
          <a:pPr lvl="0" algn="l" defTabSz="533400">
            <a:lnSpc>
              <a:spcPct val="90000"/>
            </a:lnSpc>
            <a:spcBef>
              <a:spcPct val="0"/>
            </a:spcBef>
            <a:spcAft>
              <a:spcPct val="35000"/>
            </a:spcAft>
          </a:pPr>
          <a:r>
            <a:rPr lang="en-GB" altLang="en-US" sz="1200" kern="1200" dirty="0" smtClean="0">
              <a:latin typeface="Arial" panose="020B0604020202020204" pitchFamily="34" charset="0"/>
              <a:cs typeface="Arial" panose="020B0604020202020204" pitchFamily="34" charset="0"/>
            </a:rPr>
            <a:t>Fast Track – 2WW – Non-specific symptoms – </a:t>
          </a:r>
          <a:r>
            <a:rPr lang="en-GB" altLang="en-US" sz="1200" kern="1200" dirty="0" err="1" smtClean="0">
              <a:latin typeface="Arial" panose="020B0604020202020204" pitchFamily="34" charset="0"/>
              <a:cs typeface="Arial" panose="020B0604020202020204" pitchFamily="34" charset="0"/>
            </a:rPr>
            <a:t>wessex</a:t>
          </a:r>
          <a:r>
            <a:rPr lang="en-GB" altLang="en-US" sz="1200" kern="1200" dirty="0" smtClean="0">
              <a:latin typeface="Arial" panose="020B0604020202020204" pitchFamily="34" charset="0"/>
              <a:cs typeface="Arial" panose="020B0604020202020204" pitchFamily="34" charset="0"/>
            </a:rPr>
            <a:t> rapid investigation service – location </a:t>
          </a:r>
          <a:r>
            <a:rPr lang="en-GB" altLang="en-US" sz="1200" kern="1200" dirty="0" err="1" smtClean="0">
              <a:latin typeface="Arial" panose="020B0604020202020204" pitchFamily="34" charset="0"/>
              <a:cs typeface="Arial" panose="020B0604020202020204" pitchFamily="34" charset="0"/>
            </a:rPr>
            <a:t>Aldermoor</a:t>
          </a:r>
          <a:r>
            <a:rPr lang="en-GB" altLang="en-US" sz="1200" kern="1200" dirty="0" smtClean="0">
              <a:latin typeface="Arial" panose="020B0604020202020204" pitchFamily="34" charset="0"/>
              <a:cs typeface="Arial" panose="020B0604020202020204" pitchFamily="34" charset="0"/>
            </a:rPr>
            <a:t> surgery</a:t>
          </a:r>
        </a:p>
        <a:p>
          <a:pPr lvl="0" algn="l" defTabSz="533400">
            <a:lnSpc>
              <a:spcPct val="90000"/>
            </a:lnSpc>
            <a:spcBef>
              <a:spcPct val="0"/>
            </a:spcBef>
            <a:spcAft>
              <a:spcPct val="35000"/>
            </a:spcAft>
          </a:pPr>
          <a:r>
            <a:rPr lang="en-GB" sz="1200" i="1" kern="1200" dirty="0" smtClean="0">
              <a:latin typeface="Arial" panose="020B0604020202020204" pitchFamily="34" charset="0"/>
              <a:cs typeface="Arial" panose="020B0604020202020204" pitchFamily="34" charset="0"/>
            </a:rPr>
            <a:t>The hub team will be happy to guide you if you are having any difficulties in identifying the correct service.</a:t>
          </a:r>
          <a:endParaRPr lang="en-GB" sz="1200" i="1" kern="1200" dirty="0"/>
        </a:p>
      </dsp:txBody>
      <dsp:txXfrm>
        <a:off x="897569" y="70815"/>
        <a:ext cx="4955093" cy="1274198"/>
      </dsp:txXfrm>
    </dsp:sp>
    <dsp:sp modelId="{2E9A6E8D-7169-4134-B3A7-B7CC37FB178E}">
      <dsp:nvSpPr>
        <dsp:cNvPr id="0" name=""/>
        <dsp:cNvSpPr/>
      </dsp:nvSpPr>
      <dsp:spPr>
        <a:xfrm>
          <a:off x="867721" y="1345014"/>
          <a:ext cx="1591858" cy="0"/>
        </a:xfrm>
        <a:prstGeom prst="line">
          <a:avLst/>
        </a:prstGeom>
        <a:solidFill>
          <a:schemeClr val="accent1">
            <a:hueOff val="0"/>
            <a:satOff val="0"/>
            <a:lumOff val="0"/>
            <a:alphaOff val="0"/>
          </a:schemeClr>
        </a:solidFill>
        <a:ln w="384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D345EA-E9D6-4C4C-9475-9D02733FC9E3}">
      <dsp:nvSpPr>
        <dsp:cNvPr id="0" name=""/>
        <dsp:cNvSpPr/>
      </dsp:nvSpPr>
      <dsp:spPr>
        <a:xfrm>
          <a:off x="897569" y="1415829"/>
          <a:ext cx="5855108" cy="1509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altLang="en-US" sz="1200" kern="1200" dirty="0" smtClean="0">
              <a:latin typeface="Arial" panose="020B0604020202020204" pitchFamily="34" charset="0"/>
              <a:cs typeface="Arial" panose="020B0604020202020204" pitchFamily="34" charset="0"/>
            </a:rPr>
            <a:t>The referral </a:t>
          </a:r>
          <a:r>
            <a:rPr lang="en-GB" altLang="en-US" sz="1200" u="sng" kern="1200" dirty="0" smtClean="0">
              <a:latin typeface="Arial" panose="020B0604020202020204" pitchFamily="34" charset="0"/>
              <a:cs typeface="Arial" panose="020B0604020202020204" pitchFamily="34" charset="0"/>
            </a:rPr>
            <a:t>will not</a:t>
          </a:r>
          <a:r>
            <a:rPr lang="en-GB" altLang="en-US" sz="1200" kern="1200" dirty="0" smtClean="0">
              <a:latin typeface="Arial" panose="020B0604020202020204" pitchFamily="34" charset="0"/>
              <a:cs typeface="Arial" panose="020B0604020202020204" pitchFamily="34" charset="0"/>
            </a:rPr>
            <a:t> be received by the RIS and completed until a booked date/time slots has been confirmed.  </a:t>
          </a:r>
        </a:p>
        <a:p>
          <a:pPr lvl="0" algn="l" defTabSz="533400">
            <a:lnSpc>
              <a:spcPct val="90000"/>
            </a:lnSpc>
            <a:spcBef>
              <a:spcPct val="0"/>
            </a:spcBef>
            <a:spcAft>
              <a:spcPct val="35000"/>
            </a:spcAft>
          </a:pPr>
          <a:r>
            <a:rPr lang="en-GB" altLang="en-US" sz="1200" i="1" kern="1200" dirty="0" smtClean="0">
              <a:latin typeface="Arial" panose="020B0604020202020204" pitchFamily="34" charset="0"/>
              <a:cs typeface="Arial" panose="020B0604020202020204" pitchFamily="34" charset="0"/>
            </a:rPr>
            <a:t>There should always be slot availability.  Please contact the Hub immediately if there are no available slots as there may be a system error</a:t>
          </a:r>
          <a:endParaRPr lang="en-GB" sz="1200" kern="1200" dirty="0"/>
        </a:p>
      </dsp:txBody>
      <dsp:txXfrm>
        <a:off x="897569" y="1415829"/>
        <a:ext cx="5855108" cy="1509702"/>
      </dsp:txXfrm>
    </dsp:sp>
    <dsp:sp modelId="{D492948C-F59D-479C-BAC4-71D6437BD036}">
      <dsp:nvSpPr>
        <dsp:cNvPr id="0" name=""/>
        <dsp:cNvSpPr/>
      </dsp:nvSpPr>
      <dsp:spPr>
        <a:xfrm>
          <a:off x="867721" y="2925532"/>
          <a:ext cx="1591858" cy="0"/>
        </a:xfrm>
        <a:prstGeom prst="line">
          <a:avLst/>
        </a:prstGeom>
        <a:solidFill>
          <a:schemeClr val="accent1">
            <a:hueOff val="0"/>
            <a:satOff val="0"/>
            <a:lumOff val="0"/>
            <a:alphaOff val="0"/>
          </a:schemeClr>
        </a:solidFill>
        <a:ln w="384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CB3CB-08EB-4D93-AA6F-742B5DA9EB75}">
      <dsp:nvSpPr>
        <dsp:cNvPr id="0" name=""/>
        <dsp:cNvSpPr/>
      </dsp:nvSpPr>
      <dsp:spPr>
        <a:xfrm>
          <a:off x="897569" y="2996348"/>
          <a:ext cx="6758135" cy="137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altLang="en-US" sz="1200" kern="1200" dirty="0" smtClean="0">
              <a:latin typeface="Arial" panose="020B0604020202020204" pitchFamily="34" charset="0"/>
              <a:cs typeface="Arial" panose="020B0604020202020204" pitchFamily="34" charset="0"/>
            </a:rPr>
            <a:t>The booked slot is a “Dummy” slot.  The patient must not be advised of this date and time or instructed to booked the slot themselves.  </a:t>
          </a:r>
        </a:p>
        <a:p>
          <a:pPr lvl="0" algn="l" defTabSz="533400">
            <a:lnSpc>
              <a:spcPct val="90000"/>
            </a:lnSpc>
            <a:spcBef>
              <a:spcPct val="0"/>
            </a:spcBef>
            <a:spcAft>
              <a:spcPct val="35000"/>
            </a:spcAft>
          </a:pPr>
          <a:r>
            <a:rPr lang="en-GB" altLang="en-US" sz="1200" i="1" kern="1200" dirty="0" smtClean="0">
              <a:latin typeface="Arial" panose="020B0604020202020204" pitchFamily="34" charset="0"/>
              <a:cs typeface="Arial" panose="020B0604020202020204" pitchFamily="34" charset="0"/>
            </a:rPr>
            <a:t>The RIS clinical team need to assess the referral for completeness and appropriateness.  This will usually be within 2 working days.  Practices will be informed via NHS.net of any actions they need to complete prior to referring the patient</a:t>
          </a:r>
          <a:r>
            <a:rPr lang="en-GB" altLang="en-US" sz="1200" kern="1200" dirty="0" smtClean="0">
              <a:latin typeface="Arial" panose="020B0604020202020204" pitchFamily="34" charset="0"/>
              <a:cs typeface="Arial" panose="020B0604020202020204" pitchFamily="34" charset="0"/>
            </a:rPr>
            <a:t>.</a:t>
          </a:r>
          <a:endParaRPr lang="en-GB" sz="1200" kern="1200" dirty="0"/>
        </a:p>
      </dsp:txBody>
      <dsp:txXfrm>
        <a:off x="897569" y="2996348"/>
        <a:ext cx="6758135" cy="1370323"/>
      </dsp:txXfrm>
    </dsp:sp>
    <dsp:sp modelId="{E68EF65E-5E40-4A40-9AF2-EC275B373DA2}">
      <dsp:nvSpPr>
        <dsp:cNvPr id="0" name=""/>
        <dsp:cNvSpPr/>
      </dsp:nvSpPr>
      <dsp:spPr>
        <a:xfrm>
          <a:off x="7685551" y="2996348"/>
          <a:ext cx="766081" cy="14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GB" sz="6500" kern="1200" dirty="0"/>
        </a:p>
      </dsp:txBody>
      <dsp:txXfrm>
        <a:off x="7685551" y="2996348"/>
        <a:ext cx="766081" cy="1416311"/>
      </dsp:txXfrm>
    </dsp:sp>
    <dsp:sp modelId="{CE1D1E45-6BAD-4623-B9CA-1FF2F311FF84}">
      <dsp:nvSpPr>
        <dsp:cNvPr id="0" name=""/>
        <dsp:cNvSpPr/>
      </dsp:nvSpPr>
      <dsp:spPr>
        <a:xfrm>
          <a:off x="872306" y="4436192"/>
          <a:ext cx="1591858" cy="0"/>
        </a:xfrm>
        <a:prstGeom prst="line">
          <a:avLst/>
        </a:prstGeom>
        <a:solidFill>
          <a:schemeClr val="accent1">
            <a:hueOff val="0"/>
            <a:satOff val="0"/>
            <a:lumOff val="0"/>
            <a:alphaOff val="0"/>
          </a:schemeClr>
        </a:solidFill>
        <a:ln w="384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0D326-C5A7-4C87-AECB-2CA3FDCC93AE}">
      <dsp:nvSpPr>
        <dsp:cNvPr id="0" name=""/>
        <dsp:cNvSpPr/>
      </dsp:nvSpPr>
      <dsp:spPr>
        <a:xfrm>
          <a:off x="897569" y="4483475"/>
          <a:ext cx="766081" cy="14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GB" sz="1200" kern="1200" dirty="0"/>
        </a:p>
      </dsp:txBody>
      <dsp:txXfrm>
        <a:off x="897569" y="4483475"/>
        <a:ext cx="766081" cy="1416311"/>
      </dsp:txXfrm>
    </dsp:sp>
    <dsp:sp modelId="{8EDD0AD9-04C4-423D-8617-661018411BF5}">
      <dsp:nvSpPr>
        <dsp:cNvPr id="0" name=""/>
        <dsp:cNvSpPr/>
      </dsp:nvSpPr>
      <dsp:spPr>
        <a:xfrm>
          <a:off x="867721" y="5899786"/>
          <a:ext cx="1591858" cy="0"/>
        </a:xfrm>
        <a:prstGeom prst="line">
          <a:avLst/>
        </a:prstGeom>
        <a:solidFill>
          <a:schemeClr val="accent1">
            <a:hueOff val="0"/>
            <a:satOff val="0"/>
            <a:lumOff val="0"/>
            <a:alphaOff val="0"/>
          </a:schemeClr>
        </a:solidFill>
        <a:ln w="384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6DB6-E6C2-48EB-A420-CA5149F58EAD}">
      <dsp:nvSpPr>
        <dsp:cNvPr id="0" name=""/>
        <dsp:cNvSpPr/>
      </dsp:nvSpPr>
      <dsp:spPr>
        <a:xfrm>
          <a:off x="551805" y="0"/>
          <a:ext cx="6253792" cy="39922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4D2A1-F0C4-4E3C-BE1F-9F82506DF7D7}">
      <dsp:nvSpPr>
        <dsp:cNvPr id="0" name=""/>
        <dsp:cNvSpPr/>
      </dsp:nvSpPr>
      <dsp:spPr>
        <a:xfrm>
          <a:off x="3682" y="1197660"/>
          <a:ext cx="1771093" cy="1596880"/>
        </a:xfrm>
        <a:prstGeom prst="roundRect">
          <a:avLst/>
        </a:prstGeom>
        <a:solidFill>
          <a:schemeClr val="accent2">
            <a:alpha val="9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They </a:t>
          </a:r>
          <a:r>
            <a:rPr lang="en-GB" sz="1600" b="1" kern="1200" dirty="0"/>
            <a:t>are being referred/ investigated for suspected cancer.</a:t>
          </a:r>
        </a:p>
      </dsp:txBody>
      <dsp:txXfrm>
        <a:off x="81635" y="1275613"/>
        <a:ext cx="1615187" cy="1440974"/>
      </dsp:txXfrm>
    </dsp:sp>
    <dsp:sp modelId="{DF439721-0ABF-4FD4-8B0D-5D22CE55BAC0}">
      <dsp:nvSpPr>
        <dsp:cNvPr id="0" name=""/>
        <dsp:cNvSpPr/>
      </dsp:nvSpPr>
      <dsp:spPr>
        <a:xfrm>
          <a:off x="1863330" y="1197660"/>
          <a:ext cx="1771093" cy="1596880"/>
        </a:xfrm>
        <a:prstGeom prst="roundRect">
          <a:avLst/>
        </a:prstGeom>
        <a:solidFill>
          <a:schemeClr val="accent2">
            <a:alpha val="90000"/>
            <a:hueOff val="0"/>
            <a:satOff val="0"/>
            <a:lumOff val="0"/>
            <a:alphaOff val="-13333"/>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a:t>Explain what to expect from the referral/ investigation.</a:t>
          </a:r>
        </a:p>
      </dsp:txBody>
      <dsp:txXfrm>
        <a:off x="1941283" y="1275613"/>
        <a:ext cx="1615187" cy="1440974"/>
      </dsp:txXfrm>
    </dsp:sp>
    <dsp:sp modelId="{2B960436-35A7-4FE2-92F9-CFBBB3C97E34}">
      <dsp:nvSpPr>
        <dsp:cNvPr id="0" name=""/>
        <dsp:cNvSpPr/>
      </dsp:nvSpPr>
      <dsp:spPr>
        <a:xfrm>
          <a:off x="3722978" y="1197660"/>
          <a:ext cx="1771093" cy="1596880"/>
        </a:xfrm>
        <a:prstGeom prst="roundRect">
          <a:avLst/>
        </a:prstGeom>
        <a:solidFill>
          <a:schemeClr val="accent2">
            <a:alpha val="90000"/>
            <a:hueOff val="0"/>
            <a:satOff val="0"/>
            <a:lumOff val="0"/>
            <a:alphaOff val="-26667"/>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a:t>Make reasonable adjustments  - consider written information.  </a:t>
          </a:r>
        </a:p>
      </dsp:txBody>
      <dsp:txXfrm>
        <a:off x="3800931" y="1275613"/>
        <a:ext cx="1615187" cy="1440974"/>
      </dsp:txXfrm>
    </dsp:sp>
    <dsp:sp modelId="{0874775E-4C2E-4230-95CB-F5876133020B}">
      <dsp:nvSpPr>
        <dsp:cNvPr id="0" name=""/>
        <dsp:cNvSpPr/>
      </dsp:nvSpPr>
      <dsp:spPr>
        <a:xfrm>
          <a:off x="5582627" y="1197660"/>
          <a:ext cx="1771093" cy="1596880"/>
        </a:xfrm>
        <a:prstGeom prst="roundRect">
          <a:avLst/>
        </a:prstGeom>
        <a:solidFill>
          <a:schemeClr val="accent2">
            <a:alpha val="90000"/>
            <a:hueOff val="0"/>
            <a:satOff val="0"/>
            <a:lumOff val="0"/>
            <a:alphaOff val="-4000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Inform that most </a:t>
          </a:r>
          <a:r>
            <a:rPr lang="en-GB" sz="1600" b="1" kern="1200" dirty="0"/>
            <a:t>people referred urgently will not have cancer. </a:t>
          </a:r>
        </a:p>
      </dsp:txBody>
      <dsp:txXfrm>
        <a:off x="5660580" y="1275613"/>
        <a:ext cx="1615187" cy="1440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2C89F-A9E6-4165-AD58-210B98527D50}">
      <dsp:nvSpPr>
        <dsp:cNvPr id="0" name=""/>
        <dsp:cNvSpPr/>
      </dsp:nvSpPr>
      <dsp:spPr>
        <a:xfrm>
          <a:off x="2104" y="1248103"/>
          <a:ext cx="1872828" cy="749131"/>
        </a:xfrm>
        <a:prstGeom prst="chevron">
          <a:avLst/>
        </a:prstGeom>
        <a:solidFill>
          <a:schemeClr val="accent2">
            <a:shade val="80000"/>
            <a:hueOff val="0"/>
            <a:satOff val="0"/>
            <a:lumOff val="0"/>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All retuned referrals</a:t>
          </a:r>
          <a:endParaRPr lang="en-GB" sz="1000" kern="1200" dirty="0"/>
        </a:p>
      </dsp:txBody>
      <dsp:txXfrm>
        <a:off x="376670" y="1248103"/>
        <a:ext cx="1123697" cy="749131"/>
      </dsp:txXfrm>
    </dsp:sp>
    <dsp:sp modelId="{E774A0D5-14BB-4D1C-8D1F-3B3940030271}">
      <dsp:nvSpPr>
        <dsp:cNvPr id="0" name=""/>
        <dsp:cNvSpPr/>
      </dsp:nvSpPr>
      <dsp:spPr>
        <a:xfrm>
          <a:off x="1687650" y="1248103"/>
          <a:ext cx="1872828" cy="749131"/>
        </a:xfrm>
        <a:prstGeom prst="chevron">
          <a:avLst/>
        </a:prstGeom>
        <a:solidFill>
          <a:schemeClr val="accent2">
            <a:shade val="80000"/>
            <a:hueOff val="-120168"/>
            <a:satOff val="-727"/>
            <a:lumOff val="6986"/>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Accepted referrals post clerking with booked date of diagnostic tests</a:t>
          </a:r>
          <a:endParaRPr lang="en-GB" sz="1000" kern="1200" dirty="0"/>
        </a:p>
      </dsp:txBody>
      <dsp:txXfrm>
        <a:off x="2062216" y="1248103"/>
        <a:ext cx="1123697" cy="749131"/>
      </dsp:txXfrm>
    </dsp:sp>
    <dsp:sp modelId="{55F0C915-1A75-4AF0-8174-D2DFDB6AC46E}">
      <dsp:nvSpPr>
        <dsp:cNvPr id="0" name=""/>
        <dsp:cNvSpPr/>
      </dsp:nvSpPr>
      <dsp:spPr>
        <a:xfrm>
          <a:off x="3373195" y="1248103"/>
          <a:ext cx="1872828" cy="749131"/>
        </a:xfrm>
        <a:prstGeom prst="chevron">
          <a:avLst/>
        </a:prstGeom>
        <a:solidFill>
          <a:schemeClr val="accent2">
            <a:shade val="80000"/>
            <a:hueOff val="-240335"/>
            <a:satOff val="-1454"/>
            <a:lumOff val="13972"/>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Any additional tests needing completing via GP request</a:t>
          </a:r>
          <a:endParaRPr lang="en-GB" sz="1000" kern="1200" dirty="0"/>
        </a:p>
      </dsp:txBody>
      <dsp:txXfrm>
        <a:off x="3747761" y="1248103"/>
        <a:ext cx="1123697" cy="749131"/>
      </dsp:txXfrm>
    </dsp:sp>
    <dsp:sp modelId="{F7B627C0-CDA6-427F-8CF3-DF0A8726F397}">
      <dsp:nvSpPr>
        <dsp:cNvPr id="0" name=""/>
        <dsp:cNvSpPr/>
      </dsp:nvSpPr>
      <dsp:spPr>
        <a:xfrm>
          <a:off x="5058741" y="1248103"/>
          <a:ext cx="1872828" cy="749131"/>
        </a:xfrm>
        <a:prstGeom prst="chevron">
          <a:avLst/>
        </a:prstGeom>
        <a:solidFill>
          <a:schemeClr val="accent2">
            <a:shade val="80000"/>
            <a:hueOff val="-360503"/>
            <a:satOff val="-2182"/>
            <a:lumOff val="20958"/>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Any onward referral letters</a:t>
          </a:r>
          <a:endParaRPr lang="en-GB" sz="1000" kern="1200" dirty="0"/>
        </a:p>
      </dsp:txBody>
      <dsp:txXfrm>
        <a:off x="5433307" y="1248103"/>
        <a:ext cx="1123697" cy="749131"/>
      </dsp:txXfrm>
    </dsp:sp>
    <dsp:sp modelId="{6A6A9BD3-423D-4ABF-9EEE-3F6C41A41E6A}">
      <dsp:nvSpPr>
        <dsp:cNvPr id="0" name=""/>
        <dsp:cNvSpPr/>
      </dsp:nvSpPr>
      <dsp:spPr>
        <a:xfrm>
          <a:off x="6744287" y="1248103"/>
          <a:ext cx="1872828" cy="749131"/>
        </a:xfrm>
        <a:prstGeom prst="chevron">
          <a:avLst/>
        </a:prstGeom>
        <a:solidFill>
          <a:schemeClr val="accent2">
            <a:shade val="80000"/>
            <a:hueOff val="-480670"/>
            <a:satOff val="-2909"/>
            <a:lumOff val="27944"/>
            <a:alphaOff val="0"/>
          </a:schemeClr>
        </a:solidFill>
        <a:ln>
          <a:noFill/>
        </a:ln>
        <a:effectLst>
          <a:outerShdw blurRad="50800" dist="25400" dir="5400000" rotWithShape="0">
            <a:srgbClr val="000000">
              <a:alpha val="4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kern="1200" dirty="0" smtClean="0"/>
            <a:t>At Discharge</a:t>
          </a:r>
          <a:endParaRPr lang="en-GB" sz="1000" kern="1200" dirty="0"/>
        </a:p>
      </dsp:txBody>
      <dsp:txXfrm>
        <a:off x="7118853" y="1248103"/>
        <a:ext cx="1123697" cy="749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8E572-DCD6-4B05-8B0D-BCA9BAAD14AC}">
      <dsp:nvSpPr>
        <dsp:cNvPr id="0" name=""/>
        <dsp:cNvSpPr/>
      </dsp:nvSpPr>
      <dsp:spPr>
        <a:xfrm>
          <a:off x="0" y="28049"/>
          <a:ext cx="8512175" cy="982799"/>
        </a:xfrm>
        <a:prstGeom prst="round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dirty="0" smtClean="0">
              <a:latin typeface="Arial" panose="020B0604020202020204" pitchFamily="34" charset="0"/>
              <a:cs typeface="Arial" panose="020B0604020202020204" pitchFamily="34" charset="0"/>
            </a:rPr>
            <a:t>2WW Referrals</a:t>
          </a:r>
          <a:endParaRPr lang="en-GB" sz="4200" kern="1200" dirty="0">
            <a:latin typeface="Arial" panose="020B0604020202020204" pitchFamily="34" charset="0"/>
            <a:cs typeface="Arial" panose="020B0604020202020204" pitchFamily="34" charset="0"/>
          </a:endParaRPr>
        </a:p>
      </dsp:txBody>
      <dsp:txXfrm>
        <a:off x="47976" y="76025"/>
        <a:ext cx="8416223" cy="886847"/>
      </dsp:txXfrm>
    </dsp:sp>
    <dsp:sp modelId="{C0618418-D523-438E-BA17-F7DB85F8FB12}">
      <dsp:nvSpPr>
        <dsp:cNvPr id="0" name=""/>
        <dsp:cNvSpPr/>
      </dsp:nvSpPr>
      <dsp:spPr>
        <a:xfrm>
          <a:off x="0" y="1010849"/>
          <a:ext cx="8512175"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6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smtClean="0">
              <a:latin typeface="Arial" panose="020B0604020202020204" pitchFamily="34" charset="0"/>
              <a:cs typeface="Arial" panose="020B0604020202020204" pitchFamily="34" charset="0"/>
            </a:rPr>
            <a:t>Patients with a confirmed or likely confirmed cancer will be referred directly on to the specialist team at the patient’s local providing Trust for onward management.  RIS will keep sight of the patient until such time onward care has commenced.</a:t>
          </a:r>
          <a:endParaRPr lang="en-GB" sz="1800" kern="1200" dirty="0">
            <a:latin typeface="Arial" panose="020B0604020202020204" pitchFamily="34" charset="0"/>
            <a:cs typeface="Arial" panose="020B0604020202020204" pitchFamily="34" charset="0"/>
          </a:endParaRPr>
        </a:p>
      </dsp:txBody>
      <dsp:txXfrm>
        <a:off x="0" y="1010849"/>
        <a:ext cx="8512175" cy="999809"/>
      </dsp:txXfrm>
    </dsp:sp>
    <dsp:sp modelId="{60CAA0E6-DC66-49D1-B6FF-4414ACFC36A2}">
      <dsp:nvSpPr>
        <dsp:cNvPr id="0" name=""/>
        <dsp:cNvSpPr/>
      </dsp:nvSpPr>
      <dsp:spPr>
        <a:xfrm>
          <a:off x="0" y="2010659"/>
          <a:ext cx="8512175" cy="982799"/>
        </a:xfrm>
        <a:prstGeom prst="roundRect">
          <a:avLst/>
        </a:prstGeom>
        <a:gradFill rotWithShape="0">
          <a:gsLst>
            <a:gs pos="0">
              <a:schemeClr val="accent5">
                <a:hueOff val="548193"/>
                <a:satOff val="11448"/>
                <a:lumOff val="-654"/>
                <a:alphaOff val="0"/>
                <a:shade val="47500"/>
                <a:satMod val="137000"/>
              </a:schemeClr>
            </a:gs>
            <a:gs pos="55000">
              <a:schemeClr val="accent5">
                <a:hueOff val="548193"/>
                <a:satOff val="11448"/>
                <a:lumOff val="-654"/>
                <a:alphaOff val="0"/>
                <a:shade val="69000"/>
                <a:satMod val="137000"/>
              </a:schemeClr>
            </a:gs>
            <a:gs pos="100000">
              <a:schemeClr val="accent5">
                <a:hueOff val="548193"/>
                <a:satOff val="11448"/>
                <a:lumOff val="-654"/>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dirty="0" smtClean="0">
              <a:latin typeface="Arial" panose="020B0604020202020204" pitchFamily="34" charset="0"/>
              <a:cs typeface="Arial" panose="020B0604020202020204" pitchFamily="34" charset="0"/>
            </a:rPr>
            <a:t>Urgent Non-Cancer Referrals</a:t>
          </a:r>
          <a:endParaRPr lang="en-GB" sz="4200" kern="1200" dirty="0">
            <a:latin typeface="Arial" panose="020B0604020202020204" pitchFamily="34" charset="0"/>
            <a:cs typeface="Arial" panose="020B0604020202020204" pitchFamily="34" charset="0"/>
          </a:endParaRPr>
        </a:p>
      </dsp:txBody>
      <dsp:txXfrm>
        <a:off x="47976" y="2058635"/>
        <a:ext cx="8416223" cy="886847"/>
      </dsp:txXfrm>
    </dsp:sp>
    <dsp:sp modelId="{9598DE32-8CFD-4FCC-BBD0-BD3E33172DD3}">
      <dsp:nvSpPr>
        <dsp:cNvPr id="0" name=""/>
        <dsp:cNvSpPr/>
      </dsp:nvSpPr>
      <dsp:spPr>
        <a:xfrm>
          <a:off x="0" y="3114419"/>
          <a:ext cx="8512175" cy="982799"/>
        </a:xfrm>
        <a:prstGeom prst="roundRect">
          <a:avLst/>
        </a:prstGeom>
        <a:no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RIS will directly refer to specialty team patients who have been identified with anything that is deemed urgent.</a:t>
          </a:r>
          <a:r>
            <a:rPr lang="en-GB" sz="1800" kern="1200" dirty="0" smtClean="0">
              <a:latin typeface="Arial" panose="020B0604020202020204" pitchFamily="34" charset="0"/>
              <a:cs typeface="Arial" panose="020B0604020202020204" pitchFamily="34" charset="0"/>
            </a:rPr>
            <a:t> (examples – pericardial effusion, aortic aneurysm </a:t>
          </a:r>
          <a:r>
            <a:rPr lang="en-GB" sz="1800" kern="1200" dirty="0" err="1" smtClean="0">
              <a:latin typeface="Arial" panose="020B0604020202020204" pitchFamily="34" charset="0"/>
              <a:cs typeface="Arial" panose="020B0604020202020204" pitchFamily="34" charset="0"/>
            </a:rPr>
            <a:t>etc</a:t>
          </a:r>
          <a:r>
            <a:rPr lang="en-GB" sz="1800" kern="1200" dirty="0" smtClean="0">
              <a:latin typeface="Arial" panose="020B0604020202020204" pitchFamily="34" charset="0"/>
              <a:cs typeface="Arial" panose="020B0604020202020204" pitchFamily="34" charset="0"/>
            </a:rPr>
            <a:t>).</a:t>
          </a:r>
          <a:endParaRPr lang="en-GB" sz="1800" kern="1200" dirty="0">
            <a:latin typeface="Arial" panose="020B0604020202020204" pitchFamily="34" charset="0"/>
            <a:cs typeface="Arial" panose="020B0604020202020204" pitchFamily="34" charset="0"/>
          </a:endParaRPr>
        </a:p>
      </dsp:txBody>
      <dsp:txXfrm>
        <a:off x="47976" y="3162395"/>
        <a:ext cx="8416223" cy="886847"/>
      </dsp:txXfrm>
    </dsp:sp>
    <dsp:sp modelId="{B8B1B327-4E3A-4F55-8F50-7C536337CFBC}">
      <dsp:nvSpPr>
        <dsp:cNvPr id="0" name=""/>
        <dsp:cNvSpPr/>
      </dsp:nvSpPr>
      <dsp:spPr>
        <a:xfrm>
          <a:off x="0" y="4218179"/>
          <a:ext cx="8512175" cy="982799"/>
        </a:xfrm>
        <a:prstGeom prst="roundRect">
          <a:avLst/>
        </a:prstGeom>
        <a:gradFill rotWithShape="0">
          <a:gsLst>
            <a:gs pos="0">
              <a:schemeClr val="accent5">
                <a:hueOff val="1644580"/>
                <a:satOff val="34343"/>
                <a:lumOff val="-1961"/>
                <a:alphaOff val="0"/>
                <a:shade val="47500"/>
                <a:satMod val="137000"/>
              </a:schemeClr>
            </a:gs>
            <a:gs pos="55000">
              <a:schemeClr val="accent5">
                <a:hueOff val="1644580"/>
                <a:satOff val="34343"/>
                <a:lumOff val="-1961"/>
                <a:alphaOff val="0"/>
                <a:shade val="69000"/>
                <a:satMod val="137000"/>
              </a:schemeClr>
            </a:gs>
            <a:gs pos="100000">
              <a:schemeClr val="accent5">
                <a:hueOff val="1644580"/>
                <a:satOff val="34343"/>
                <a:lumOff val="-1961"/>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dirty="0" smtClean="0">
              <a:latin typeface="Arial" panose="020B0604020202020204" pitchFamily="34" charset="0"/>
              <a:cs typeface="Arial" panose="020B0604020202020204" pitchFamily="34" charset="0"/>
            </a:rPr>
            <a:t>Routine Referrals</a:t>
          </a:r>
          <a:endParaRPr lang="en-GB" sz="4200" kern="1200" dirty="0">
            <a:latin typeface="Arial" panose="020B0604020202020204" pitchFamily="34" charset="0"/>
            <a:cs typeface="Arial" panose="020B0604020202020204" pitchFamily="34" charset="0"/>
          </a:endParaRPr>
        </a:p>
      </dsp:txBody>
      <dsp:txXfrm>
        <a:off x="47976" y="4266155"/>
        <a:ext cx="8416223" cy="886847"/>
      </dsp:txXfrm>
    </dsp:sp>
    <dsp:sp modelId="{BF96686A-E8E1-42CA-8E4C-7CE9C69F95C4}">
      <dsp:nvSpPr>
        <dsp:cNvPr id="0" name=""/>
        <dsp:cNvSpPr/>
      </dsp:nvSpPr>
      <dsp:spPr>
        <a:xfrm>
          <a:off x="0" y="5229029"/>
          <a:ext cx="8512175"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6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smtClean="0">
              <a:latin typeface="Arial" panose="020B0604020202020204" pitchFamily="34" charset="0"/>
              <a:cs typeface="Arial" panose="020B0604020202020204" pitchFamily="34" charset="0"/>
            </a:rPr>
            <a:t>For any non-urgent findings the RIS will recommend for the GP to refer on to the local specialty team.</a:t>
          </a:r>
          <a:endParaRPr lang="en-GB" sz="1800" kern="1200" dirty="0">
            <a:latin typeface="Arial" panose="020B0604020202020204" pitchFamily="34" charset="0"/>
            <a:cs typeface="Arial" panose="020B0604020202020204" pitchFamily="34" charset="0"/>
          </a:endParaRPr>
        </a:p>
      </dsp:txBody>
      <dsp:txXfrm>
        <a:off x="0" y="5229029"/>
        <a:ext cx="8512175" cy="6955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6B70F5-1378-49DE-842E-CEFE9358F8F5}" type="slidenum">
              <a:rPr lang="en-GB" altLang="en-US"/>
              <a:pPr/>
              <a:t>‹#›</a:t>
            </a:fld>
            <a:endParaRPr lang="en-GB" altLang="en-US" dirty="0"/>
          </a:p>
        </p:txBody>
      </p:sp>
    </p:spTree>
    <p:extLst>
      <p:ext uri="{BB962C8B-B14F-4D97-AF65-F5344CB8AC3E}">
        <p14:creationId xmlns:p14="http://schemas.microsoft.com/office/powerpoint/2010/main" val="1450816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F43AD-10FC-40D9-8511-E2748A15B361}" type="slidenum">
              <a:rPr lang="en-GB" altLang="en-US"/>
              <a:pPr/>
              <a:t>1</a:t>
            </a:fld>
            <a:endParaRPr lang="en-GB" altLang="en-US" dirty="0"/>
          </a:p>
        </p:txBody>
      </p:sp>
      <p:sp>
        <p:nvSpPr>
          <p:cNvPr id="9218" name="Rectangle 2"/>
          <p:cNvSpPr>
            <a:spLocks noGrp="1" noRot="1" noChangeAspect="1" noChangeArrowheads="1" noTextEdit="1"/>
          </p:cNvSpPr>
          <p:nvPr>
            <p:ph type="sldImg"/>
          </p:nvPr>
        </p:nvSpPr>
        <p:spPr>
          <a:xfrm>
            <a:off x="1143000" y="685800"/>
            <a:ext cx="4572000" cy="3429000"/>
          </a:xfrm>
          <a:ln/>
        </p:spPr>
      </p:sp>
      <p:sp>
        <p:nvSpPr>
          <p:cNvPr id="921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4C7F-A703-4383-A1F9-A25C732198C2}" type="slidenum">
              <a:rPr lang="en-GB" altLang="en-US"/>
              <a:pPr/>
              <a:t>10</a:t>
            </a:fld>
            <a:endParaRPr lang="en-GB" altLang="en-U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4C7F-A703-4383-A1F9-A25C732198C2}" type="slidenum">
              <a:rPr lang="en-GB" altLang="en-US"/>
              <a:pPr/>
              <a:t>11</a:t>
            </a:fld>
            <a:endParaRPr lang="en-GB" altLang="en-U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D7603-4D30-4365-BBE6-092C561BD3F1}" type="slidenum">
              <a:rPr lang="en-GB" altLang="en-US"/>
              <a:pPr/>
              <a:t>12</a:t>
            </a:fld>
            <a:endParaRPr lang="en-GB" altLang="en-US" dirty="0"/>
          </a:p>
        </p:txBody>
      </p:sp>
      <p:sp>
        <p:nvSpPr>
          <p:cNvPr id="177154" name="Rectangle 2"/>
          <p:cNvSpPr>
            <a:spLocks noGrp="1" noRot="1" noChangeAspect="1" noChangeArrowheads="1" noTextEdit="1"/>
          </p:cNvSpPr>
          <p:nvPr>
            <p:ph type="sldImg"/>
          </p:nvPr>
        </p:nvSpPr>
        <p:spPr>
          <a:xfrm>
            <a:off x="1143000" y="685800"/>
            <a:ext cx="4572000" cy="3429000"/>
          </a:xfrm>
          <a:ln/>
        </p:spPr>
      </p:sp>
      <p:sp>
        <p:nvSpPr>
          <p:cNvPr id="177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9E784-7452-43E3-BA36-3AF0A3FF9F2B}" type="slidenum">
              <a:rPr lang="en-GB" altLang="en-US"/>
              <a:pPr/>
              <a:t>13</a:t>
            </a:fld>
            <a:endParaRPr lang="en-GB" altLang="en-US" dirty="0"/>
          </a:p>
        </p:txBody>
      </p:sp>
      <p:sp>
        <p:nvSpPr>
          <p:cNvPr id="179202" name="Rectangle 2"/>
          <p:cNvSpPr>
            <a:spLocks noGrp="1" noRot="1" noChangeAspect="1"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9E784-7452-43E3-BA36-3AF0A3FF9F2B}" type="slidenum">
              <a:rPr lang="en-GB" altLang="en-US"/>
              <a:pPr/>
              <a:t>14</a:t>
            </a:fld>
            <a:endParaRPr lang="en-GB" altLang="en-US" dirty="0"/>
          </a:p>
        </p:txBody>
      </p:sp>
      <p:sp>
        <p:nvSpPr>
          <p:cNvPr id="179202" name="Rectangle 2"/>
          <p:cNvSpPr>
            <a:spLocks noGrp="1" noRot="1" noChangeAspect="1"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47009-D9C0-49EE-95E6-C045A8869A01}" type="slidenum">
              <a:rPr lang="en-GB" altLang="en-US"/>
              <a:pPr/>
              <a:t>15</a:t>
            </a:fld>
            <a:endParaRPr lang="en-GB" altLang="en-US" dirty="0"/>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0CBB4-709D-4DC0-89A2-71DE3A1B73E9}" type="slidenum">
              <a:rPr lang="en-GB" altLang="en-US"/>
              <a:pPr/>
              <a:t>2</a:t>
            </a:fld>
            <a:endParaRPr lang="en-GB" altLang="en-US" dirty="0"/>
          </a:p>
        </p:txBody>
      </p:sp>
      <p:sp>
        <p:nvSpPr>
          <p:cNvPr id="11266" name="Rectangle 2"/>
          <p:cNvSpPr>
            <a:spLocks noGrp="1" noRot="1" noChangeAspect="1" noChangeArrowheads="1" noTextEdit="1"/>
          </p:cNvSpPr>
          <p:nvPr>
            <p:ph type="sldImg"/>
          </p:nvPr>
        </p:nvSpPr>
        <p:spPr>
          <a:xfrm>
            <a:off x="1143000" y="685800"/>
            <a:ext cx="4572000" cy="3429000"/>
          </a:xfrm>
          <a:ln/>
        </p:spPr>
      </p:sp>
      <p:sp>
        <p:nvSpPr>
          <p:cNvPr id="112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857B3-216D-464D-8671-EB19315DB512}" type="slidenum">
              <a:rPr lang="en-GB" altLang="en-US"/>
              <a:pPr/>
              <a:t>3</a:t>
            </a:fld>
            <a:endParaRPr lang="en-GB" altLang="en-US" dirty="0"/>
          </a:p>
        </p:txBody>
      </p:sp>
      <p:sp>
        <p:nvSpPr>
          <p:cNvPr id="15362" name="Rectangle 2"/>
          <p:cNvSpPr>
            <a:spLocks noGrp="1" noRot="1" noChangeAspect="1" noChangeArrowheads="1" noTextEdit="1"/>
          </p:cNvSpPr>
          <p:nvPr>
            <p:ph type="sldImg"/>
          </p:nvPr>
        </p:nvSpPr>
        <p:spPr>
          <a:xfrm>
            <a:off x="1143000" y="685800"/>
            <a:ext cx="4572000" cy="3429000"/>
          </a:xfrm>
          <a:ln/>
        </p:spPr>
      </p:sp>
      <p:sp>
        <p:nvSpPr>
          <p:cNvPr id="15363"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BEC0C-4908-4A3E-9803-639DFD597161}" type="slidenum">
              <a:rPr lang="en-GB" altLang="en-US"/>
              <a:pPr/>
              <a:t>4</a:t>
            </a:fld>
            <a:endParaRPr lang="en-GB" altLang="en-US" dirty="0"/>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BEC0C-4908-4A3E-9803-639DFD597161}" type="slidenum">
              <a:rPr lang="en-GB" altLang="en-US"/>
              <a:pPr/>
              <a:t>5</a:t>
            </a:fld>
            <a:endParaRPr lang="en-GB" altLang="en-US" dirty="0"/>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4C7F-A703-4383-A1F9-A25C732198C2}" type="slidenum">
              <a:rPr lang="en-GB" altLang="en-US"/>
              <a:pPr/>
              <a:t>6</a:t>
            </a:fld>
            <a:endParaRPr lang="en-GB" altLang="en-U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BEC0C-4908-4A3E-9803-639DFD597161}" type="slidenum">
              <a:rPr lang="en-GB" altLang="en-US"/>
              <a:pPr/>
              <a:t>7</a:t>
            </a:fld>
            <a:endParaRPr lang="en-GB" altLang="en-US" dirty="0"/>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4C7F-A703-4383-A1F9-A25C732198C2}" type="slidenum">
              <a:rPr lang="en-GB" altLang="en-US"/>
              <a:pPr/>
              <a:t>8</a:t>
            </a:fld>
            <a:endParaRPr lang="en-GB" altLang="en-U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4C7F-A703-4383-A1F9-A25C732198C2}" type="slidenum">
              <a:rPr lang="en-GB" altLang="en-US"/>
              <a:pPr/>
              <a:t>9</a:t>
            </a:fld>
            <a:endParaRPr lang="en-GB" altLang="en-US" dirty="0"/>
          </a:p>
        </p:txBody>
      </p:sp>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6"/>
            <a:ext cx="7772400" cy="1470025"/>
          </a:xfrm>
        </p:spPr>
        <p:txBody>
          <a:bodyPr/>
          <a:lstStyle>
            <a:lvl1pPr algn="ctr">
              <a:defRPr sz="4400">
                <a:solidFill>
                  <a:schemeClr val="tx1"/>
                </a:solidFill>
              </a:defRPr>
            </a:lvl1pPr>
          </a:lstStyle>
          <a:p>
            <a:pPr lvl="0"/>
            <a:r>
              <a:rPr lang="en-US" altLang="en-US" noProof="0" smtClean="0"/>
              <a:t>Click to edit Master title style</a:t>
            </a:r>
            <a:endParaRPr lang="en-GB" altLang="en-US" noProof="0" smtClean="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pPr lvl="0"/>
            <a:r>
              <a:rPr lang="en-US" altLang="en-US" noProof="0" smtClean="0"/>
              <a:t>Click to edit Master subtitle style</a:t>
            </a:r>
            <a:endParaRPr lang="en-GB" altLang="en-US" noProof="0" smtClean="0"/>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GB" altLang="en-US" dirty="0"/>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GB" altLang="en-US" dirty="0"/>
              <a:t>Introduction to Communicator 2007</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4CC92ECB-BFB2-40D3-A83E-358448D04AC4}" type="slidenum">
              <a:rPr lang="en-GB" altLang="en-US"/>
              <a:pPr/>
              <a:t>‹#›</a:t>
            </a:fld>
            <a:endParaRPr lang="en-GB" altLang="en-US" dirty="0"/>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a:t>Introduction to Communicator 2007</a:t>
            </a:r>
          </a:p>
        </p:txBody>
      </p:sp>
      <p:sp>
        <p:nvSpPr>
          <p:cNvPr id="6" name="Slide Number Placeholder 5"/>
          <p:cNvSpPr>
            <a:spLocks noGrp="1"/>
          </p:cNvSpPr>
          <p:nvPr>
            <p:ph type="sldNum" sz="quarter" idx="12"/>
          </p:nvPr>
        </p:nvSpPr>
        <p:spPr/>
        <p:txBody>
          <a:bodyPr/>
          <a:lstStyle>
            <a:lvl1pPr>
              <a:defRPr/>
            </a:lvl1pPr>
          </a:lstStyle>
          <a:p>
            <a:fld id="{5D2612D5-E412-4D13-A883-80AC590AF97A}" type="slidenum">
              <a:rPr lang="en-GB" altLang="en-US"/>
              <a:pPr/>
              <a:t>‹#›</a:t>
            </a:fld>
            <a:endParaRPr lang="en-GB" altLang="en-US" dirty="0"/>
          </a:p>
        </p:txBody>
      </p:sp>
    </p:spTree>
    <p:extLst>
      <p:ext uri="{BB962C8B-B14F-4D97-AF65-F5344CB8AC3E}">
        <p14:creationId xmlns:p14="http://schemas.microsoft.com/office/powerpoint/2010/main" val="2635114037"/>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4" y="73026"/>
            <a:ext cx="214153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313" y="73026"/>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a:t>Introduction to Communicator 2007</a:t>
            </a:r>
          </a:p>
        </p:txBody>
      </p:sp>
      <p:sp>
        <p:nvSpPr>
          <p:cNvPr id="6" name="Slide Number Placeholder 5"/>
          <p:cNvSpPr>
            <a:spLocks noGrp="1"/>
          </p:cNvSpPr>
          <p:nvPr>
            <p:ph type="sldNum" sz="quarter" idx="12"/>
          </p:nvPr>
        </p:nvSpPr>
        <p:spPr/>
        <p:txBody>
          <a:bodyPr/>
          <a:lstStyle>
            <a:lvl1pPr>
              <a:defRPr/>
            </a:lvl1pPr>
          </a:lstStyle>
          <a:p>
            <a:fld id="{D0BE847A-8B10-46D9-A92C-B00F3CFDAD00}" type="slidenum">
              <a:rPr lang="en-GB" altLang="en-US"/>
              <a:pPr/>
              <a:t>‹#›</a:t>
            </a:fld>
            <a:endParaRPr lang="en-GB" altLang="en-US" dirty="0"/>
          </a:p>
        </p:txBody>
      </p:sp>
    </p:spTree>
    <p:extLst>
      <p:ext uri="{BB962C8B-B14F-4D97-AF65-F5344CB8AC3E}">
        <p14:creationId xmlns:p14="http://schemas.microsoft.com/office/powerpoint/2010/main" val="2796419167"/>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0839"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1851"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GB" altLang="en-US" dirty="0"/>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F9EF437E-568C-4DF2-A3FC-22294AEB3193}" type="slidenum">
              <a:rPr lang="en-GB" altLang="en-US"/>
              <a:pPr/>
              <a:t>‹#›</a:t>
            </a:fld>
            <a:endParaRPr lang="en-GB" altLang="en-US" dirty="0"/>
          </a:p>
        </p:txBody>
      </p:sp>
    </p:spTree>
    <p:extLst>
      <p:ext uri="{BB962C8B-B14F-4D97-AF65-F5344CB8AC3E}">
        <p14:creationId xmlns:p14="http://schemas.microsoft.com/office/powerpoint/2010/main" val="1216214758"/>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0839"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1"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GB" altLang="en-US" dirty="0"/>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DF555CAB-FF6F-4FED-AA7B-C339F83D125F}" type="slidenum">
              <a:rPr lang="en-GB" altLang="en-US"/>
              <a:pPr/>
              <a:t>‹#›</a:t>
            </a:fld>
            <a:endParaRPr lang="en-GB" altLang="en-US" dirty="0"/>
          </a:p>
        </p:txBody>
      </p:sp>
    </p:spTree>
    <p:extLst>
      <p:ext uri="{BB962C8B-B14F-4D97-AF65-F5344CB8AC3E}">
        <p14:creationId xmlns:p14="http://schemas.microsoft.com/office/powerpoint/2010/main" val="1136642299"/>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2" y="1406021"/>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5"/>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GB" altLang="en-US" dirty="0"/>
          </a:p>
        </p:txBody>
      </p:sp>
      <p:sp>
        <p:nvSpPr>
          <p:cNvPr id="8" name="Slide Number Placeholder 7"/>
          <p:cNvSpPr>
            <a:spLocks noGrp="1"/>
          </p:cNvSpPr>
          <p:nvPr>
            <p:ph type="sldNum" sz="quarter" idx="11"/>
          </p:nvPr>
        </p:nvSpPr>
        <p:spPr/>
        <p:txBody>
          <a:bodyPr/>
          <a:lstStyle/>
          <a:p>
            <a:fld id="{4CC92ECB-BFB2-40D3-A83E-358448D04AC4}" type="slidenum">
              <a:rPr lang="en-GB" altLang="en-US" smtClean="0"/>
              <a:pPr/>
              <a:t>‹#›</a:t>
            </a:fld>
            <a:endParaRPr lang="en-GB" altLang="en-US" dirty="0"/>
          </a:p>
        </p:txBody>
      </p:sp>
      <p:sp>
        <p:nvSpPr>
          <p:cNvPr id="9" name="Footer Placeholder 8"/>
          <p:cNvSpPr>
            <a:spLocks noGrp="1"/>
          </p:cNvSpPr>
          <p:nvPr>
            <p:ph type="ftr" sz="quarter" idx="12"/>
          </p:nvPr>
        </p:nvSpPr>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endParaRPr lang="en-GB" altLang="en-US" dirty="0"/>
          </a:p>
        </p:txBody>
      </p:sp>
      <p:sp>
        <p:nvSpPr>
          <p:cNvPr id="10" name="Slide Number Placeholder 9"/>
          <p:cNvSpPr>
            <a:spLocks noGrp="1"/>
          </p:cNvSpPr>
          <p:nvPr>
            <p:ph type="sldNum" sz="quarter" idx="15"/>
          </p:nvPr>
        </p:nvSpPr>
        <p:spPr/>
        <p:txBody>
          <a:bodyPr/>
          <a:lstStyle/>
          <a:p>
            <a:fld id="{F9D33110-3AAC-425D-B075-628BD753CCED}" type="slidenum">
              <a:rPr lang="en-GB" altLang="en-US" smtClean="0"/>
              <a:pPr/>
              <a:t>‹#›</a:t>
            </a:fld>
            <a:endParaRPr lang="en-GB" altLang="en-US" dirty="0"/>
          </a:p>
        </p:txBody>
      </p:sp>
      <p:sp>
        <p:nvSpPr>
          <p:cNvPr id="11" name="Footer Placeholder 10"/>
          <p:cNvSpPr>
            <a:spLocks noGrp="1"/>
          </p:cNvSpPr>
          <p:nvPr>
            <p:ph type="ftr" sz="quarter" idx="16"/>
          </p:nvPr>
        </p:nvSpPr>
        <p:spPr/>
        <p:txBody>
          <a:bodyPr/>
          <a:lstStyle/>
          <a:p>
            <a:r>
              <a:rPr lang="en-GB" altLang="en-US" dirty="0" smtClean="0"/>
              <a:t>Introduction to Communicator 2007</a:t>
            </a:r>
            <a:endParaRPr lang="en-GB" alt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GB" altLang="en-US" dirty="0"/>
          </a:p>
        </p:txBody>
      </p:sp>
      <p:sp>
        <p:nvSpPr>
          <p:cNvPr id="8" name="Slide Number Placeholder 7"/>
          <p:cNvSpPr>
            <a:spLocks noGrp="1"/>
          </p:cNvSpPr>
          <p:nvPr>
            <p:ph type="sldNum" sz="quarter" idx="11"/>
          </p:nvPr>
        </p:nvSpPr>
        <p:spPr/>
        <p:txBody>
          <a:bodyPr/>
          <a:lstStyle/>
          <a:p>
            <a:fld id="{962CFFD3-2EDC-44EB-9582-49EE101C6350}" type="slidenum">
              <a:rPr lang="en-GB" altLang="en-US" smtClean="0"/>
              <a:pPr/>
              <a:t>‹#›</a:t>
            </a:fld>
            <a:endParaRPr lang="en-GB" altLang="en-US" dirty="0"/>
          </a:p>
        </p:txBody>
      </p:sp>
      <p:sp>
        <p:nvSpPr>
          <p:cNvPr id="9" name="Footer Placeholder 8"/>
          <p:cNvSpPr>
            <a:spLocks noGrp="1"/>
          </p:cNvSpPr>
          <p:nvPr>
            <p:ph type="ftr" sz="quarter" idx="12"/>
          </p:nvPr>
        </p:nvSpPr>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60"/>
            <a:ext cx="3646967"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5"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endParaRPr lang="en-GB" altLang="en-US" dirty="0"/>
          </a:p>
        </p:txBody>
      </p:sp>
      <p:sp>
        <p:nvSpPr>
          <p:cNvPr id="10" name="Slide Number Placeholder 9"/>
          <p:cNvSpPr>
            <a:spLocks noGrp="1"/>
          </p:cNvSpPr>
          <p:nvPr>
            <p:ph type="sldNum" sz="quarter" idx="11"/>
          </p:nvPr>
        </p:nvSpPr>
        <p:spPr/>
        <p:txBody>
          <a:bodyPr/>
          <a:lstStyle/>
          <a:p>
            <a:fld id="{DA41D904-CF35-4229-8B49-D1FE05D0431E}" type="slidenum">
              <a:rPr lang="en-GB" altLang="en-US" smtClean="0"/>
              <a:pPr/>
              <a:t>‹#›</a:t>
            </a:fld>
            <a:endParaRPr lang="en-GB" altLang="en-US" dirty="0"/>
          </a:p>
        </p:txBody>
      </p:sp>
      <p:sp>
        <p:nvSpPr>
          <p:cNvPr id="11" name="Footer Placeholder 10"/>
          <p:cNvSpPr>
            <a:spLocks noGrp="1"/>
          </p:cNvSpPr>
          <p:nvPr>
            <p:ph type="ftr" sz="quarter" idx="12"/>
          </p:nvPr>
        </p:nvSpPr>
        <p:spPr>
          <a:xfrm>
            <a:off x="493776" y="6356351"/>
            <a:ext cx="5102352" cy="365125"/>
          </a:xfrm>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7" y="609601"/>
            <a:ext cx="3615735"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1"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860677"/>
            <a:ext cx="3638551"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5" y="2860677"/>
            <a:ext cx="3651251"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endParaRPr lang="en-GB" altLang="en-US" dirty="0"/>
          </a:p>
        </p:txBody>
      </p:sp>
      <p:sp>
        <p:nvSpPr>
          <p:cNvPr id="11" name="Slide Number Placeholder 10"/>
          <p:cNvSpPr>
            <a:spLocks noGrp="1"/>
          </p:cNvSpPr>
          <p:nvPr>
            <p:ph type="sldNum" sz="quarter" idx="11"/>
          </p:nvPr>
        </p:nvSpPr>
        <p:spPr/>
        <p:txBody>
          <a:bodyPr/>
          <a:lstStyle/>
          <a:p>
            <a:fld id="{8E576DA1-8BED-4326-B9A4-E93C1E06DE09}" type="slidenum">
              <a:rPr lang="en-GB" altLang="en-US" smtClean="0"/>
              <a:pPr/>
              <a:t>‹#›</a:t>
            </a:fld>
            <a:endParaRPr lang="en-GB" altLang="en-US" dirty="0"/>
          </a:p>
        </p:txBody>
      </p:sp>
      <p:sp>
        <p:nvSpPr>
          <p:cNvPr id="12" name="Footer Placeholder 11"/>
          <p:cNvSpPr>
            <a:spLocks noGrp="1"/>
          </p:cNvSpPr>
          <p:nvPr>
            <p:ph type="ftr" sz="quarter" idx="12"/>
          </p:nvPr>
        </p:nvSpPr>
        <p:spPr>
          <a:xfrm>
            <a:off x="493776" y="6356351"/>
            <a:ext cx="5102352" cy="365125"/>
          </a:xfrm>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4"/>
            <a:ext cx="1828800" cy="365125"/>
          </a:xfrm>
        </p:spPr>
        <p:txBody>
          <a:bodyPr/>
          <a:lstStyle/>
          <a:p>
            <a:endParaRPr lang="en-GB" alt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D5926062-BA21-4A30-BE56-3F8713FFBA49}" type="slidenum">
              <a:rPr lang="en-GB" altLang="en-US" smtClean="0"/>
              <a:pPr/>
              <a:t>‹#›</a:t>
            </a:fld>
            <a:endParaRPr lang="en-GB" altLang="en-US" dirty="0"/>
          </a:p>
        </p:txBody>
      </p:sp>
      <p:sp>
        <p:nvSpPr>
          <p:cNvPr id="6" name="Footer Placeholder 5"/>
          <p:cNvSpPr>
            <a:spLocks noGrp="1"/>
          </p:cNvSpPr>
          <p:nvPr>
            <p:ph type="ftr" sz="quarter" idx="12"/>
          </p:nvPr>
        </p:nvSpPr>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a:t>Introduction to Communicator 2007</a:t>
            </a:r>
          </a:p>
        </p:txBody>
      </p:sp>
      <p:sp>
        <p:nvSpPr>
          <p:cNvPr id="6" name="Slide Number Placeholder 5"/>
          <p:cNvSpPr>
            <a:spLocks noGrp="1"/>
          </p:cNvSpPr>
          <p:nvPr>
            <p:ph type="sldNum" sz="quarter" idx="12"/>
          </p:nvPr>
        </p:nvSpPr>
        <p:spPr/>
        <p:txBody>
          <a:bodyPr/>
          <a:lstStyle>
            <a:lvl1pPr>
              <a:defRPr/>
            </a:lvl1pPr>
          </a:lstStyle>
          <a:p>
            <a:fld id="{F9D33110-3AAC-425D-B075-628BD753CCED}" type="slidenum">
              <a:rPr lang="en-GB" altLang="en-US"/>
              <a:pPr/>
              <a:t>‹#›</a:t>
            </a:fld>
            <a:endParaRPr lang="en-GB" altLang="en-US" dirty="0"/>
          </a:p>
        </p:txBody>
      </p:sp>
    </p:spTree>
    <p:extLst>
      <p:ext uri="{BB962C8B-B14F-4D97-AF65-F5344CB8AC3E}">
        <p14:creationId xmlns:p14="http://schemas.microsoft.com/office/powerpoint/2010/main" val="4176332141"/>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dirty="0"/>
          </a:p>
        </p:txBody>
      </p:sp>
      <p:sp>
        <p:nvSpPr>
          <p:cNvPr id="3" name="Footer Placeholder 2"/>
          <p:cNvSpPr>
            <a:spLocks noGrp="1"/>
          </p:cNvSpPr>
          <p:nvPr>
            <p:ph type="ftr" sz="quarter" idx="11"/>
          </p:nvPr>
        </p:nvSpPr>
        <p:spPr/>
        <p:txBody>
          <a:bodyPr/>
          <a:lstStyle/>
          <a:p>
            <a:r>
              <a:rPr lang="en-GB" altLang="en-US" dirty="0" smtClean="0"/>
              <a:t>Introduction to Communicator 2007</a:t>
            </a:r>
            <a:endParaRPr lang="en-GB" altLang="en-US" dirty="0"/>
          </a:p>
        </p:txBody>
      </p:sp>
      <p:sp>
        <p:nvSpPr>
          <p:cNvPr id="4" name="Slide Number Placeholder 3"/>
          <p:cNvSpPr>
            <a:spLocks noGrp="1"/>
          </p:cNvSpPr>
          <p:nvPr>
            <p:ph type="sldNum" sz="quarter" idx="12"/>
          </p:nvPr>
        </p:nvSpPr>
        <p:spPr/>
        <p:txBody>
          <a:bodyPr/>
          <a:lstStyle/>
          <a:p>
            <a:fld id="{E71AD3DF-E941-42B6-9392-74DEB2C7C381}" type="slidenum">
              <a:rPr lang="en-GB" altLang="en-US" smtClean="0"/>
              <a:pPr/>
              <a:t>‹#›</a:t>
            </a:fld>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2" y="1920877"/>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7" y="606426"/>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1" y="1920876"/>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GB" altLang="en-US" dirty="0"/>
          </a:p>
        </p:txBody>
      </p:sp>
      <p:sp>
        <p:nvSpPr>
          <p:cNvPr id="9" name="Slide Number Placeholder 8"/>
          <p:cNvSpPr>
            <a:spLocks noGrp="1"/>
          </p:cNvSpPr>
          <p:nvPr>
            <p:ph type="sldNum" sz="quarter" idx="11"/>
          </p:nvPr>
        </p:nvSpPr>
        <p:spPr/>
        <p:txBody>
          <a:bodyPr/>
          <a:lstStyle/>
          <a:p>
            <a:fld id="{7E87E0B5-F099-4820-B7A9-50E705D04116}" type="slidenum">
              <a:rPr lang="en-GB" altLang="en-US" smtClean="0"/>
              <a:pPr/>
              <a:t>‹#›</a:t>
            </a:fld>
            <a:endParaRPr lang="en-GB" altLang="en-US" dirty="0"/>
          </a:p>
        </p:txBody>
      </p:sp>
      <p:sp>
        <p:nvSpPr>
          <p:cNvPr id="10" name="Footer Placeholder 9"/>
          <p:cNvSpPr>
            <a:spLocks noGrp="1"/>
          </p:cNvSpPr>
          <p:nvPr>
            <p:ph type="ftr" sz="quarter" idx="12"/>
          </p:nvPr>
        </p:nvSpPr>
        <p:spPr>
          <a:xfrm>
            <a:off x="493776" y="6356351"/>
            <a:ext cx="5102352" cy="365125"/>
          </a:xfrm>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7" y="600075"/>
            <a:ext cx="2074863"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3" y="1651000"/>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963861" y="614364"/>
            <a:ext cx="3741739"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GB" altLang="en-US" dirty="0"/>
          </a:p>
        </p:txBody>
      </p:sp>
      <p:sp>
        <p:nvSpPr>
          <p:cNvPr id="9" name="Slide Number Placeholder 8"/>
          <p:cNvSpPr>
            <a:spLocks noGrp="1"/>
          </p:cNvSpPr>
          <p:nvPr>
            <p:ph type="sldNum" sz="quarter" idx="11"/>
          </p:nvPr>
        </p:nvSpPr>
        <p:spPr/>
        <p:txBody>
          <a:bodyPr/>
          <a:lstStyle/>
          <a:p>
            <a:fld id="{AE40FAE1-F423-474B-9E44-27EA80E6873E}" type="slidenum">
              <a:rPr lang="en-GB" altLang="en-US" smtClean="0"/>
              <a:pPr/>
              <a:t>‹#›</a:t>
            </a:fld>
            <a:endParaRPr lang="en-GB" altLang="en-US" dirty="0"/>
          </a:p>
        </p:txBody>
      </p:sp>
      <p:sp>
        <p:nvSpPr>
          <p:cNvPr id="10" name="Footer Placeholder 9"/>
          <p:cNvSpPr>
            <a:spLocks noGrp="1"/>
          </p:cNvSpPr>
          <p:nvPr>
            <p:ph type="ftr" sz="quarter" idx="12"/>
          </p:nvPr>
        </p:nvSpPr>
        <p:spPr>
          <a:xfrm>
            <a:off x="493776" y="6356351"/>
            <a:ext cx="5102352" cy="365125"/>
          </a:xfrm>
        </p:spPr>
        <p:txBody>
          <a:bodyPr/>
          <a:lstStyle/>
          <a:p>
            <a:r>
              <a:rPr lang="en-GB" altLang="en-US" dirty="0" smtClean="0"/>
              <a:t>Introduction to Communicator 2007</a:t>
            </a:r>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1" y="1554481"/>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r>
              <a:rPr lang="en-GB" altLang="en-US" dirty="0" smtClean="0"/>
              <a:t>Introduction to Communicator 2007</a:t>
            </a:r>
            <a:endParaRPr lang="en-GB" altLang="en-US" dirty="0"/>
          </a:p>
        </p:txBody>
      </p:sp>
      <p:sp>
        <p:nvSpPr>
          <p:cNvPr id="6" name="Slide Number Placeholder 5"/>
          <p:cNvSpPr>
            <a:spLocks noGrp="1"/>
          </p:cNvSpPr>
          <p:nvPr>
            <p:ph type="sldNum" sz="quarter" idx="12"/>
          </p:nvPr>
        </p:nvSpPr>
        <p:spPr/>
        <p:txBody>
          <a:bodyPr/>
          <a:lstStyle/>
          <a:p>
            <a:fld id="{5D2612D5-E412-4D13-A883-80AC590AF97A}" type="slidenum">
              <a:rPr lang="en-GB" altLang="en-US" smtClean="0"/>
              <a:pPr/>
              <a:t>‹#›</a:t>
            </a:fld>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ltLang="en-US" dirty="0"/>
          </a:p>
        </p:txBody>
      </p:sp>
      <p:sp>
        <p:nvSpPr>
          <p:cNvPr id="5" name="Footer Placeholder 4"/>
          <p:cNvSpPr>
            <a:spLocks noGrp="1"/>
          </p:cNvSpPr>
          <p:nvPr>
            <p:ph type="ftr" sz="quarter" idx="11"/>
          </p:nvPr>
        </p:nvSpPr>
        <p:spPr/>
        <p:txBody>
          <a:bodyPr/>
          <a:lstStyle/>
          <a:p>
            <a:r>
              <a:rPr lang="en-GB" altLang="en-US" dirty="0" smtClean="0"/>
              <a:t>Introduction to Communicator 2007</a:t>
            </a:r>
            <a:endParaRPr lang="en-GB" altLang="en-US" dirty="0"/>
          </a:p>
        </p:txBody>
      </p:sp>
      <p:sp>
        <p:nvSpPr>
          <p:cNvPr id="6" name="Slide Number Placeholder 5"/>
          <p:cNvSpPr>
            <a:spLocks noGrp="1"/>
          </p:cNvSpPr>
          <p:nvPr>
            <p:ph type="sldNum" sz="quarter" idx="12"/>
          </p:nvPr>
        </p:nvSpPr>
        <p:spPr/>
        <p:txBody>
          <a:bodyPr/>
          <a:lstStyle/>
          <a:p>
            <a:fld id="{D0BE847A-8B10-46D9-A92C-B00F3CFDAD00}" type="slidenum">
              <a:rPr lang="en-GB" altLang="en-US" smtClean="0"/>
              <a:pPr/>
              <a:t>‹#›</a:t>
            </a:fld>
            <a:endParaRPr lang="en-GB" altLang="en-US" dirty="0"/>
          </a:p>
        </p:txBody>
      </p:sp>
    </p:spTree>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0839"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1851"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GB" altLang="en-US" dirty="0"/>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F9EF437E-568C-4DF2-A3FC-22294AEB3193}" type="slidenum">
              <a:rPr lang="en-GB" altLang="en-US"/>
              <a:pPr/>
              <a:t>‹#›</a:t>
            </a:fld>
            <a:endParaRPr lang="en-GB" altLang="en-US" dirty="0"/>
          </a:p>
        </p:txBody>
      </p:sp>
    </p:spTree>
    <p:extLst>
      <p:ext uri="{BB962C8B-B14F-4D97-AF65-F5344CB8AC3E}">
        <p14:creationId xmlns:p14="http://schemas.microsoft.com/office/powerpoint/2010/main" val="121621475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a:t>Introduction to Communicator 2007</a:t>
            </a:r>
          </a:p>
        </p:txBody>
      </p:sp>
      <p:sp>
        <p:nvSpPr>
          <p:cNvPr id="6" name="Slide Number Placeholder 5"/>
          <p:cNvSpPr>
            <a:spLocks noGrp="1"/>
          </p:cNvSpPr>
          <p:nvPr>
            <p:ph type="sldNum" sz="quarter" idx="12"/>
          </p:nvPr>
        </p:nvSpPr>
        <p:spPr/>
        <p:txBody>
          <a:bodyPr/>
          <a:lstStyle>
            <a:lvl1pPr>
              <a:defRPr/>
            </a:lvl1pPr>
          </a:lstStyle>
          <a:p>
            <a:fld id="{962CFFD3-2EDC-44EB-9582-49EE101C6350}" type="slidenum">
              <a:rPr lang="en-GB" altLang="en-US"/>
              <a:pPr/>
              <a:t>‹#›</a:t>
            </a:fld>
            <a:endParaRPr lang="en-GB" altLang="en-US" dirty="0"/>
          </a:p>
        </p:txBody>
      </p:sp>
    </p:spTree>
    <p:extLst>
      <p:ext uri="{BB962C8B-B14F-4D97-AF65-F5344CB8AC3E}">
        <p14:creationId xmlns:p14="http://schemas.microsoft.com/office/powerpoint/2010/main" val="40013428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0839"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1"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p:txBody>
          <a:bodyPr/>
          <a:lstStyle>
            <a:lvl1pPr>
              <a:defRPr/>
            </a:lvl1pPr>
          </a:lstStyle>
          <a:p>
            <a:fld id="{DA41D904-CF35-4229-8B49-D1FE05D0431E}" type="slidenum">
              <a:rPr lang="en-GB" altLang="en-US"/>
              <a:pPr/>
              <a:t>‹#›</a:t>
            </a:fld>
            <a:endParaRPr lang="en-GB" altLang="en-US" dirty="0"/>
          </a:p>
        </p:txBody>
      </p:sp>
    </p:spTree>
    <p:extLst>
      <p:ext uri="{BB962C8B-B14F-4D97-AF65-F5344CB8AC3E}">
        <p14:creationId xmlns:p14="http://schemas.microsoft.com/office/powerpoint/2010/main" val="3928834421"/>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r>
              <a:rPr lang="en-GB" altLang="en-US" dirty="0"/>
              <a:t>Introduction to Communicator 2007</a:t>
            </a:r>
          </a:p>
        </p:txBody>
      </p:sp>
      <p:sp>
        <p:nvSpPr>
          <p:cNvPr id="9" name="Slide Number Placeholder 8"/>
          <p:cNvSpPr>
            <a:spLocks noGrp="1"/>
          </p:cNvSpPr>
          <p:nvPr>
            <p:ph type="sldNum" sz="quarter" idx="12"/>
          </p:nvPr>
        </p:nvSpPr>
        <p:spPr/>
        <p:txBody>
          <a:bodyPr/>
          <a:lstStyle>
            <a:lvl1pPr>
              <a:defRPr/>
            </a:lvl1pPr>
          </a:lstStyle>
          <a:p>
            <a:fld id="{8E576DA1-8BED-4326-B9A4-E93C1E06DE09}" type="slidenum">
              <a:rPr lang="en-GB" altLang="en-US"/>
              <a:pPr/>
              <a:t>‹#›</a:t>
            </a:fld>
            <a:endParaRPr lang="en-GB" altLang="en-US" dirty="0"/>
          </a:p>
        </p:txBody>
      </p:sp>
    </p:spTree>
    <p:extLst>
      <p:ext uri="{BB962C8B-B14F-4D97-AF65-F5344CB8AC3E}">
        <p14:creationId xmlns:p14="http://schemas.microsoft.com/office/powerpoint/2010/main" val="213289282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r>
              <a:rPr lang="en-GB" altLang="en-US" dirty="0"/>
              <a:t>Introduction to Communicator 2007</a:t>
            </a:r>
          </a:p>
        </p:txBody>
      </p:sp>
      <p:sp>
        <p:nvSpPr>
          <p:cNvPr id="5" name="Slide Number Placeholder 4"/>
          <p:cNvSpPr>
            <a:spLocks noGrp="1"/>
          </p:cNvSpPr>
          <p:nvPr>
            <p:ph type="sldNum" sz="quarter" idx="12"/>
          </p:nvPr>
        </p:nvSpPr>
        <p:spPr/>
        <p:txBody>
          <a:bodyPr/>
          <a:lstStyle>
            <a:lvl1pPr>
              <a:defRPr/>
            </a:lvl1pPr>
          </a:lstStyle>
          <a:p>
            <a:fld id="{D5926062-BA21-4A30-BE56-3F8713FFBA49}" type="slidenum">
              <a:rPr lang="en-GB" altLang="en-US"/>
              <a:pPr/>
              <a:t>‹#›</a:t>
            </a:fld>
            <a:endParaRPr lang="en-GB" altLang="en-US" dirty="0"/>
          </a:p>
        </p:txBody>
      </p:sp>
    </p:spTree>
    <p:extLst>
      <p:ext uri="{BB962C8B-B14F-4D97-AF65-F5344CB8AC3E}">
        <p14:creationId xmlns:p14="http://schemas.microsoft.com/office/powerpoint/2010/main" val="3946258137"/>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r>
              <a:rPr lang="en-GB" altLang="en-US" dirty="0"/>
              <a:t>Introduction to Communicator 2007</a:t>
            </a:r>
          </a:p>
        </p:txBody>
      </p:sp>
      <p:sp>
        <p:nvSpPr>
          <p:cNvPr id="4" name="Slide Number Placeholder 3"/>
          <p:cNvSpPr>
            <a:spLocks noGrp="1"/>
          </p:cNvSpPr>
          <p:nvPr>
            <p:ph type="sldNum" sz="quarter" idx="12"/>
          </p:nvPr>
        </p:nvSpPr>
        <p:spPr/>
        <p:txBody>
          <a:bodyPr/>
          <a:lstStyle>
            <a:lvl1pPr>
              <a:defRPr/>
            </a:lvl1pPr>
          </a:lstStyle>
          <a:p>
            <a:fld id="{E71AD3DF-E941-42B6-9392-74DEB2C7C381}" type="slidenum">
              <a:rPr lang="en-GB" altLang="en-US"/>
              <a:pPr/>
              <a:t>‹#›</a:t>
            </a:fld>
            <a:endParaRPr lang="en-GB" altLang="en-US" dirty="0"/>
          </a:p>
        </p:txBody>
      </p:sp>
    </p:spTree>
    <p:extLst>
      <p:ext uri="{BB962C8B-B14F-4D97-AF65-F5344CB8AC3E}">
        <p14:creationId xmlns:p14="http://schemas.microsoft.com/office/powerpoint/2010/main" val="290856792"/>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p:txBody>
          <a:bodyPr/>
          <a:lstStyle>
            <a:lvl1pPr>
              <a:defRPr/>
            </a:lvl1pPr>
          </a:lstStyle>
          <a:p>
            <a:fld id="{7E87E0B5-F099-4820-B7A9-50E705D04116}" type="slidenum">
              <a:rPr lang="en-GB" altLang="en-US"/>
              <a:pPr/>
              <a:t>‹#›</a:t>
            </a:fld>
            <a:endParaRPr lang="en-GB" altLang="en-US" dirty="0"/>
          </a:p>
        </p:txBody>
      </p:sp>
    </p:spTree>
    <p:extLst>
      <p:ext uri="{BB962C8B-B14F-4D97-AF65-F5344CB8AC3E}">
        <p14:creationId xmlns:p14="http://schemas.microsoft.com/office/powerpoint/2010/main" val="1712413193"/>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r>
              <a:rPr lang="en-GB" altLang="en-US" dirty="0"/>
              <a:t>Introduction to Communicator 2007</a:t>
            </a:r>
          </a:p>
        </p:txBody>
      </p:sp>
      <p:sp>
        <p:nvSpPr>
          <p:cNvPr id="7" name="Slide Number Placeholder 6"/>
          <p:cNvSpPr>
            <a:spLocks noGrp="1"/>
          </p:cNvSpPr>
          <p:nvPr>
            <p:ph type="sldNum" sz="quarter" idx="12"/>
          </p:nvPr>
        </p:nvSpPr>
        <p:spPr/>
        <p:txBody>
          <a:bodyPr/>
          <a:lstStyle>
            <a:lvl1pPr>
              <a:defRPr/>
            </a:lvl1pPr>
          </a:lstStyle>
          <a:p>
            <a:fld id="{AE40FAE1-F423-474B-9E44-27EA80E6873E}" type="slidenum">
              <a:rPr lang="en-GB" altLang="en-US"/>
              <a:pPr/>
              <a:t>‹#›</a:t>
            </a:fld>
            <a:endParaRPr lang="en-GB" altLang="en-US" dirty="0"/>
          </a:p>
        </p:txBody>
      </p:sp>
    </p:spTree>
    <p:extLst>
      <p:ext uri="{BB962C8B-B14F-4D97-AF65-F5344CB8AC3E}">
        <p14:creationId xmlns:p14="http://schemas.microsoft.com/office/powerpoint/2010/main" val="2260806025"/>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
            <a:ext cx="9144000" cy="65722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altLang="en-US" sz="2400" dirty="0">
              <a:solidFill>
                <a:schemeClr val="tx2"/>
              </a:solidFill>
            </a:endParaRPr>
          </a:p>
        </p:txBody>
      </p:sp>
      <p:sp>
        <p:nvSpPr>
          <p:cNvPr id="3075" name="Rectangle 3"/>
          <p:cNvSpPr>
            <a:spLocks noChangeArrowheads="1"/>
          </p:cNvSpPr>
          <p:nvPr/>
        </p:nvSpPr>
        <p:spPr bwMode="auto">
          <a:xfrm>
            <a:off x="0" y="6200776"/>
            <a:ext cx="9144000" cy="65722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altLang="en-US" sz="2400" dirty="0">
              <a:solidFill>
                <a:schemeClr val="tx2"/>
              </a:solidFill>
            </a:endParaRPr>
          </a:p>
        </p:txBody>
      </p:sp>
      <p:sp>
        <p:nvSpPr>
          <p:cNvPr id="3076" name="Rectangle 4"/>
          <p:cNvSpPr>
            <a:spLocks noGrp="1" noChangeArrowheads="1"/>
          </p:cNvSpPr>
          <p:nvPr>
            <p:ph type="body" idx="1"/>
          </p:nvPr>
        </p:nvSpPr>
        <p:spPr bwMode="auto">
          <a:xfrm>
            <a:off x="350839" y="914400"/>
            <a:ext cx="84312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77" name="Rectangle 5"/>
          <p:cNvSpPr>
            <a:spLocks noGrp="1" noChangeArrowheads="1"/>
          </p:cNvSpPr>
          <p:nvPr>
            <p:ph type="title"/>
          </p:nvPr>
        </p:nvSpPr>
        <p:spPr bwMode="auto">
          <a:xfrm>
            <a:off x="214313" y="73025"/>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8" name="Rectangle 6"/>
          <p:cNvSpPr>
            <a:spLocks noGrp="1" noChangeArrowheads="1"/>
          </p:cNvSpPr>
          <p:nvPr>
            <p:ph type="dt" sz="half" idx="2"/>
          </p:nvPr>
        </p:nvSpPr>
        <p:spPr bwMode="auto">
          <a:xfrm>
            <a:off x="457200" y="62007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GB" altLang="en-US" dirty="0"/>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GB" altLang="en-US" dirty="0"/>
              <a:t>Introduction to Communicator 2007</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EB557F7D-FA68-4E94-A38F-86D0C9236E70}" type="slidenum">
              <a:rPr lang="en-GB" altLang="en-US"/>
              <a:pPr/>
              <a:t>‹#›</a:t>
            </a:fld>
            <a:endParaRPr lang="en-GB" alt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9"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1"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9"/>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endParaRPr lang="en-GB" altLang="en-US" dirty="0"/>
          </a:p>
        </p:txBody>
      </p:sp>
      <p:sp>
        <p:nvSpPr>
          <p:cNvPr id="5" name="Footer Placeholder 4"/>
          <p:cNvSpPr>
            <a:spLocks noGrp="1"/>
          </p:cNvSpPr>
          <p:nvPr>
            <p:ph type="ftr" sz="quarter" idx="3"/>
          </p:nvPr>
        </p:nvSpPr>
        <p:spPr>
          <a:xfrm>
            <a:off x="1069848" y="6356351"/>
            <a:ext cx="5102352" cy="365125"/>
          </a:xfrm>
          <a:prstGeom prst="rect">
            <a:avLst/>
          </a:prstGeom>
        </p:spPr>
        <p:txBody>
          <a:bodyPr vert="horz" lIns="91440" tIns="45720" rIns="91440" bIns="45720" rtlCol="0" anchor="t"/>
          <a:lstStyle>
            <a:lvl1pPr algn="l">
              <a:defRPr sz="1200">
                <a:solidFill>
                  <a:schemeClr val="tx1"/>
                </a:solidFill>
              </a:defRPr>
            </a:lvl1pPr>
          </a:lstStyle>
          <a:p>
            <a:r>
              <a:rPr lang="en-GB" altLang="en-US" dirty="0" smtClean="0"/>
              <a:t>Introduction to Communicator 2007</a:t>
            </a:r>
            <a:endParaRPr lang="en-GB" altLang="en-US" dirty="0"/>
          </a:p>
        </p:txBody>
      </p:sp>
      <p:sp>
        <p:nvSpPr>
          <p:cNvPr id="6" name="Slide Number Placeholder 5"/>
          <p:cNvSpPr>
            <a:spLocks noGrp="1"/>
          </p:cNvSpPr>
          <p:nvPr>
            <p:ph type="sldNum" sz="quarter" idx="4"/>
          </p:nvPr>
        </p:nvSpPr>
        <p:spPr>
          <a:xfrm>
            <a:off x="7159753" y="6356351"/>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EB557F7D-FA68-4E94-A38F-86D0C9236E70}" type="slidenum">
              <a:rPr lang="en-GB" altLang="en-US" smtClean="0"/>
              <a:pPr/>
              <a:t>‹#›</a:t>
            </a:fld>
            <a:endParaRPr lang="en-GB" altLang="en-US" dirty="0"/>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med">
    <p:wipe dir="d"/>
  </p:transition>
  <p:timing>
    <p:tnLst>
      <p:par>
        <p:cTn id="1" dur="indefinite" restart="never" nodeType="tmRoot"/>
      </p:par>
    </p:tnLst>
  </p:timing>
  <p:hf sldNum="0"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wessexcanceralliance.nhs.uk/ris-peoples-feedback/"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mailto:wessexrds.admin@nhs.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essexcanceralliance.nhs.uk/wessex-rapid-investigation-service-leaflet/"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hyperlink" Target="https://www.england.nhs.uk/wp-content/uploads/2019/07/rdc-vision-and-1920-implementation-specificatio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05180" y="1380422"/>
            <a:ext cx="7935469" cy="1849438"/>
          </a:xfrm>
        </p:spPr>
        <p:txBody>
          <a:bodyPr/>
          <a:lstStyle/>
          <a:p>
            <a:r>
              <a:rPr lang="en-GB" altLang="en-US" dirty="0" smtClean="0"/>
              <a:t>Rapid Investigation Service</a:t>
            </a:r>
            <a:endParaRPr lang="en-GB" altLang="en-US" dirty="0">
              <a:cs typeface="Tahoma" pitchFamily="34" charset="0"/>
            </a:endParaRPr>
          </a:p>
        </p:txBody>
      </p:sp>
      <p:sp>
        <p:nvSpPr>
          <p:cNvPr id="8195" name="Rectangle 3"/>
          <p:cNvSpPr>
            <a:spLocks noGrp="1" noChangeArrowheads="1"/>
          </p:cNvSpPr>
          <p:nvPr>
            <p:ph type="subTitle" idx="1"/>
          </p:nvPr>
        </p:nvSpPr>
        <p:spPr>
          <a:xfrm>
            <a:off x="1371600" y="4433888"/>
            <a:ext cx="6400800" cy="1030287"/>
          </a:xfrm>
        </p:spPr>
        <p:txBody>
          <a:bodyPr>
            <a:normAutofit/>
          </a:bodyPr>
          <a:lstStyle/>
          <a:p>
            <a:r>
              <a:rPr lang="en-GB" altLang="en-US" sz="3600" b="1" dirty="0" smtClean="0"/>
              <a:t>Service Highlights</a:t>
            </a:r>
            <a:endParaRPr lang="en-GB" altLang="en-US" sz="3600" b="1" dirty="0"/>
          </a:p>
        </p:txBody>
      </p:sp>
      <p:pic>
        <p:nvPicPr>
          <p:cNvPr id="4" name="image2.jpeg"/>
          <p:cNvPicPr/>
          <p:nvPr/>
        </p:nvPicPr>
        <p:blipFill>
          <a:blip r:embed="rId3" cstate="print"/>
          <a:stretch>
            <a:fillRect/>
          </a:stretch>
        </p:blipFill>
        <p:spPr>
          <a:xfrm>
            <a:off x="0" y="24816"/>
            <a:ext cx="805180" cy="804545"/>
          </a:xfrm>
          <a:prstGeom prst="rect">
            <a:avLst/>
          </a:prstGeom>
        </p:spPr>
      </p:pic>
      <p:pic>
        <p:nvPicPr>
          <p:cNvPr id="5" name="image1.jpeg"/>
          <p:cNvPicPr/>
          <p:nvPr/>
        </p:nvPicPr>
        <p:blipFill>
          <a:blip r:embed="rId4" cstate="print"/>
          <a:stretch>
            <a:fillRect/>
          </a:stretch>
        </p:blipFill>
        <p:spPr>
          <a:xfrm>
            <a:off x="6921981" y="150663"/>
            <a:ext cx="1679575" cy="10064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nodeType="afterGroup">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normAutofit fontScale="90000"/>
          </a:bodyPr>
          <a:lstStyle/>
          <a:p>
            <a:r>
              <a:rPr lang="en-GB" altLang="en-US" dirty="0"/>
              <a:t/>
            </a:r>
            <a:br>
              <a:rPr lang="en-GB" altLang="en-US" dirty="0"/>
            </a:br>
            <a:r>
              <a:rPr lang="en-GB" altLang="en-US" dirty="0" smtClean="0"/>
              <a:t>Roles and responsibilities</a:t>
            </a:r>
            <a:endParaRPr lang="en-GB" altLang="en-US" dirty="0"/>
          </a:p>
        </p:txBody>
      </p:sp>
      <p:pic>
        <p:nvPicPr>
          <p:cNvPr id="2918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74" y="786809"/>
            <a:ext cx="6386732" cy="594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3075"/>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037" y="80060"/>
            <a:ext cx="8027987" cy="614363"/>
          </a:xfrm>
        </p:spPr>
        <p:txBody>
          <a:bodyPr/>
          <a:lstStyle/>
          <a:p>
            <a:r>
              <a:rPr lang="en-GB" altLang="en-US" dirty="0" smtClean="0"/>
              <a:t>Rapid Investigation Service contact points</a:t>
            </a:r>
            <a:endParaRPr lang="en-GB" altLang="en-US" dirty="0"/>
          </a:p>
        </p:txBody>
      </p:sp>
      <p:sp>
        <p:nvSpPr>
          <p:cNvPr id="23558" name="Line 6"/>
          <p:cNvSpPr>
            <a:spLocks noChangeShapeType="1"/>
          </p:cNvSpPr>
          <p:nvPr/>
        </p:nvSpPr>
        <p:spPr bwMode="auto">
          <a:xfrm>
            <a:off x="395385" y="4221632"/>
            <a:ext cx="84137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 name="TextBox 4"/>
          <p:cNvSpPr txBox="1"/>
          <p:nvPr/>
        </p:nvSpPr>
        <p:spPr>
          <a:xfrm>
            <a:off x="411921" y="1003651"/>
            <a:ext cx="8197795" cy="646331"/>
          </a:xfrm>
          <a:prstGeom prst="rect">
            <a:avLst/>
          </a:prstGeom>
          <a:noFill/>
        </p:spPr>
        <p:txBody>
          <a:bodyPr wrap="square" rtlCol="0">
            <a:spAutoFit/>
          </a:bodyPr>
          <a:lstStyle/>
          <a:p>
            <a:r>
              <a:rPr lang="en-GB" dirty="0" smtClean="0"/>
              <a:t>The Rapid Investigation Service will make contact with the referring practice at a number of stages throughout the patients journey.</a:t>
            </a:r>
            <a:endParaRPr lang="en-GB" dirty="0"/>
          </a:p>
        </p:txBody>
      </p:sp>
      <p:graphicFrame>
        <p:nvGraphicFramePr>
          <p:cNvPr id="2" name="Diagram 1"/>
          <p:cNvGraphicFramePr/>
          <p:nvPr>
            <p:extLst>
              <p:ext uri="{D42A27DB-BD31-4B8C-83A1-F6EECF244321}">
                <p14:modId xmlns:p14="http://schemas.microsoft.com/office/powerpoint/2010/main" val="650910417"/>
              </p:ext>
            </p:extLst>
          </p:nvPr>
        </p:nvGraphicFramePr>
        <p:xfrm>
          <a:off x="189915" y="2215662"/>
          <a:ext cx="8619220" cy="324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138131"/>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39714" y="63501"/>
            <a:ext cx="8904287" cy="614363"/>
          </a:xfrm>
        </p:spPr>
        <p:txBody>
          <a:bodyPr/>
          <a:lstStyle/>
          <a:p>
            <a:r>
              <a:rPr lang="en-GB" altLang="en-US" dirty="0" smtClean="0"/>
              <a:t>Diagnosis and onward referrals</a:t>
            </a:r>
            <a:endParaRPr lang="en-GB" alt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564975413"/>
              </p:ext>
            </p:extLst>
          </p:nvPr>
        </p:nvGraphicFramePr>
        <p:xfrm>
          <a:off x="339726" y="533400"/>
          <a:ext cx="8512175" cy="592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24539" y="2804188"/>
            <a:ext cx="8452883" cy="369332"/>
          </a:xfrm>
          <a:prstGeom prst="rect">
            <a:avLst/>
          </a:prstGeom>
          <a:noFill/>
        </p:spPr>
        <p:txBody>
          <a:bodyPr wrap="square" rtlCol="0">
            <a:spAutoFit/>
          </a:bodyPr>
          <a:lstStyle/>
          <a:p>
            <a:endParaRPr lang="en-GB"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39714" y="63501"/>
            <a:ext cx="8904287" cy="614363"/>
          </a:xfrm>
        </p:spPr>
        <p:txBody>
          <a:bodyPr/>
          <a:lstStyle/>
          <a:p>
            <a:r>
              <a:rPr lang="en-GB" altLang="en-US" dirty="0" smtClean="0"/>
              <a:t>Discharge</a:t>
            </a:r>
            <a:endParaRPr lang="en-GB" altLang="en-US" dirty="0"/>
          </a:p>
        </p:txBody>
      </p:sp>
      <p:sp>
        <p:nvSpPr>
          <p:cNvPr id="2" name="Content Placeholder 1"/>
          <p:cNvSpPr>
            <a:spLocks noGrp="1"/>
          </p:cNvSpPr>
          <p:nvPr>
            <p:ph sz="half" idx="1"/>
          </p:nvPr>
        </p:nvSpPr>
        <p:spPr>
          <a:xfrm>
            <a:off x="220774" y="350875"/>
            <a:ext cx="8612409" cy="5029200"/>
          </a:xfrm>
        </p:spPr>
        <p:txBody>
          <a:bodyPr>
            <a:normAutofit/>
          </a:bodyPr>
          <a:lstStyle/>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Every patient and practice will receive a Discharge Summary at the end of the RIS pathway.  </a:t>
            </a:r>
            <a:endParaRPr lang="en-GB" sz="1600" i="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The summary will be sent to the surgery via their NHS.NET account.</a:t>
            </a:r>
          </a:p>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The summary may include actions for the GP to complete or ongoing advice as to onward management of the patient.</a:t>
            </a:r>
            <a:endParaRPr lang="en-GB" sz="1600" i="0" dirty="0">
              <a:latin typeface="Arial" panose="020B0604020202020204" pitchFamily="34" charset="0"/>
              <a:cs typeface="Arial" panose="020B0604020202020204" pitchFamily="34" charset="0"/>
            </a:endParaRPr>
          </a:p>
        </p:txBody>
      </p:sp>
      <p:sp>
        <p:nvSpPr>
          <p:cNvPr id="178180" name="Line 4"/>
          <p:cNvSpPr>
            <a:spLocks noChangeShapeType="1"/>
          </p:cNvSpPr>
          <p:nvPr/>
        </p:nvSpPr>
        <p:spPr bwMode="auto">
          <a:xfrm>
            <a:off x="339726" y="3951288"/>
            <a:ext cx="84137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291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35" y="2032277"/>
            <a:ext cx="8851272" cy="453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5840" y="2626581"/>
            <a:ext cx="6956474"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i="1" dirty="0" smtClean="0">
                <a:solidFill>
                  <a:schemeClr val="accent2">
                    <a:lumMod val="75000"/>
                  </a:schemeClr>
                </a:solidFill>
              </a:rPr>
              <a:t>An example of a patient Discharge summary</a:t>
            </a:r>
            <a:endParaRPr lang="en-GB" i="1" dirty="0">
              <a:solidFill>
                <a:schemeClr val="accent2">
                  <a:lumMod val="75000"/>
                </a:schemeClr>
              </a:solidFill>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39714" y="63501"/>
            <a:ext cx="8904287" cy="614363"/>
          </a:xfrm>
        </p:spPr>
        <p:txBody>
          <a:bodyPr/>
          <a:lstStyle/>
          <a:p>
            <a:r>
              <a:rPr lang="en-GB" altLang="en-US" dirty="0" smtClean="0"/>
              <a:t>Patient Feedback</a:t>
            </a:r>
            <a:endParaRPr lang="en-GB" altLang="en-US" dirty="0"/>
          </a:p>
        </p:txBody>
      </p:sp>
      <p:sp>
        <p:nvSpPr>
          <p:cNvPr id="2" name="Content Placeholder 1"/>
          <p:cNvSpPr>
            <a:spLocks noGrp="1"/>
          </p:cNvSpPr>
          <p:nvPr>
            <p:ph sz="half" idx="1"/>
          </p:nvPr>
        </p:nvSpPr>
        <p:spPr>
          <a:xfrm>
            <a:off x="141068" y="1138666"/>
            <a:ext cx="8612409" cy="5029200"/>
          </a:xfrm>
        </p:spPr>
        <p:txBody>
          <a:bodyPr>
            <a:normAutofit/>
          </a:bodyPr>
          <a:lstStyle/>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The RIS work with Wessex Voices and invites all patients to feedback.</a:t>
            </a:r>
          </a:p>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Feedback can be given through an array of platforms including, post, email, web and QRcode.</a:t>
            </a:r>
          </a:p>
          <a:p>
            <a:pPr>
              <a:buFont typeface="Arial" panose="020B0604020202020204" pitchFamily="34" charset="0"/>
              <a:buChar char="•"/>
            </a:pPr>
            <a:r>
              <a:rPr lang="en-GB" sz="1600" i="0" dirty="0" smtClean="0">
                <a:latin typeface="Arial" panose="020B0604020202020204" pitchFamily="34" charset="0"/>
                <a:cs typeface="Arial" panose="020B0604020202020204" pitchFamily="34" charset="0"/>
              </a:rPr>
              <a:t>All feedback is reviewed and service processes are actioned accordingly.</a:t>
            </a:r>
          </a:p>
          <a:p>
            <a:r>
              <a:rPr lang="en-GB" sz="1600" i="0" dirty="0" smtClean="0">
                <a:latin typeface="Arial" panose="020B0604020202020204" pitchFamily="34" charset="0"/>
                <a:cs typeface="Arial" panose="020B0604020202020204" pitchFamily="34" charset="0"/>
              </a:rPr>
              <a:t>The end of year feedback will be published:</a:t>
            </a:r>
          </a:p>
          <a:p>
            <a:pPr marL="0" indent="0">
              <a:buNone/>
            </a:pPr>
            <a:r>
              <a:rPr lang="en-GB" sz="1600" i="0" dirty="0">
                <a:latin typeface="Arial" panose="020B0604020202020204" pitchFamily="34" charset="0"/>
                <a:cs typeface="Arial" panose="020B0604020202020204" pitchFamily="34" charset="0"/>
              </a:rPr>
              <a:t>	</a:t>
            </a:r>
            <a:r>
              <a:rPr lang="en-GB" sz="1600" i="0" dirty="0" smtClean="0">
                <a:solidFill>
                  <a:schemeClr val="accent2">
                    <a:lumMod val="75000"/>
                  </a:schemeClr>
                </a:solidFill>
                <a:latin typeface="Arial" panose="020B0604020202020204" pitchFamily="34" charset="0"/>
                <a:cs typeface="Arial" panose="020B0604020202020204" pitchFamily="34" charset="0"/>
              </a:rPr>
              <a:t> </a:t>
            </a:r>
            <a:r>
              <a:rPr lang="en-GB" sz="1600" dirty="0">
                <a:solidFill>
                  <a:schemeClr val="accent2">
                    <a:lumMod val="75000"/>
                  </a:schemeClr>
                </a:solidFill>
                <a:hlinkClick r:id="rId3"/>
              </a:rPr>
              <a:t>Wessex Voices Rapid Investigation Service Report - Welcome to </a:t>
            </a:r>
            <a:r>
              <a:rPr lang="en-GB" sz="1600" dirty="0" smtClean="0">
                <a:solidFill>
                  <a:schemeClr val="accent2">
                    <a:lumMod val="75000"/>
                  </a:schemeClr>
                </a:solidFill>
                <a:hlinkClick r:id="rId3"/>
              </a:rPr>
              <a:t>Wessex </a:t>
            </a:r>
            <a:r>
              <a:rPr lang="en-GB" sz="1600" dirty="0">
                <a:solidFill>
                  <a:schemeClr val="accent2">
                    <a:lumMod val="75000"/>
                  </a:schemeClr>
                </a:solidFill>
                <a:hlinkClick r:id="rId3"/>
              </a:rPr>
              <a:t>Cancer </a:t>
            </a:r>
            <a:r>
              <a:rPr lang="en-GB" sz="1600" dirty="0" smtClean="0">
                <a:solidFill>
                  <a:schemeClr val="accent2">
                    <a:lumMod val="75000"/>
                  </a:schemeClr>
                </a:solidFill>
                <a:hlinkClick r:id="rId3"/>
              </a:rPr>
              <a:t>Alliance</a:t>
            </a:r>
            <a:endParaRPr lang="en-GB" sz="1600" dirty="0" smtClean="0">
              <a:solidFill>
                <a:schemeClr val="accent2">
                  <a:lumMod val="75000"/>
                </a:schemeClr>
              </a:solidFill>
            </a:endParaRPr>
          </a:p>
          <a:p>
            <a:pPr marL="0" indent="0">
              <a:buNone/>
            </a:pPr>
            <a:endParaRPr lang="en-GB" sz="1600" dirty="0">
              <a:solidFill>
                <a:schemeClr val="accent2">
                  <a:lumMod val="75000"/>
                </a:schemeClr>
              </a:solidFill>
            </a:endParaRPr>
          </a:p>
          <a:p>
            <a:pPr marL="0" indent="0">
              <a:buNone/>
            </a:pPr>
            <a:endParaRPr lang="en-GB" sz="1600" dirty="0" smtClean="0">
              <a:solidFill>
                <a:schemeClr val="accent2">
                  <a:lumMod val="75000"/>
                </a:schemeClr>
              </a:solidFill>
            </a:endParaRPr>
          </a:p>
          <a:p>
            <a:endParaRPr lang="en-GB" sz="1600" i="0" dirty="0">
              <a:latin typeface="Arial" panose="020B0604020202020204" pitchFamily="34" charset="0"/>
              <a:cs typeface="Arial" panose="020B0604020202020204" pitchFamily="34" charset="0"/>
            </a:endParaRPr>
          </a:p>
          <a:p>
            <a:pPr marL="0" indent="0">
              <a:buNone/>
            </a:pPr>
            <a:endParaRPr lang="en-GB" sz="1600" i="0" dirty="0" smtClean="0">
              <a:latin typeface="Arial" panose="020B0604020202020204" pitchFamily="34" charset="0"/>
              <a:cs typeface="Arial" panose="020B0604020202020204" pitchFamily="34" charset="0"/>
            </a:endParaRPr>
          </a:p>
          <a:p>
            <a:r>
              <a:rPr lang="en-GB" sz="1600" i="0" dirty="0" smtClean="0">
                <a:latin typeface="Arial" panose="020B0604020202020204" pitchFamily="34" charset="0"/>
                <a:cs typeface="Arial" panose="020B0604020202020204" pitchFamily="34" charset="0"/>
              </a:rPr>
              <a:t>RIS encourages any feedback/comments from our primary care colleagues.  </a:t>
            </a:r>
          </a:p>
          <a:p>
            <a:r>
              <a:rPr lang="en-GB" sz="1600" i="0" dirty="0" smtClean="0">
                <a:latin typeface="Arial" panose="020B0604020202020204" pitchFamily="34" charset="0"/>
                <a:cs typeface="Arial" panose="020B0604020202020204" pitchFamily="34" charset="0"/>
              </a:rPr>
              <a:t>Feedback can be provided via our generic email:  </a:t>
            </a:r>
            <a:r>
              <a:rPr lang="en-GB" sz="1600" i="0" dirty="0" smtClean="0">
                <a:latin typeface="Arial" panose="020B0604020202020204" pitchFamily="34" charset="0"/>
                <a:cs typeface="Arial" panose="020B0604020202020204" pitchFamily="34" charset="0"/>
                <a:hlinkClick r:id="rId4"/>
              </a:rPr>
              <a:t>wessexrds.admin@nhs.net</a:t>
            </a:r>
            <a:endParaRPr lang="en-GB" sz="1600" i="0" dirty="0" smtClean="0">
              <a:latin typeface="Arial" panose="020B0604020202020204" pitchFamily="34" charset="0"/>
              <a:cs typeface="Arial" panose="020B0604020202020204" pitchFamily="34" charset="0"/>
            </a:endParaRPr>
          </a:p>
          <a:p>
            <a:r>
              <a:rPr lang="en-GB" sz="1600" i="0" dirty="0" smtClean="0">
                <a:latin typeface="Arial" panose="020B0604020202020204" pitchFamily="34" charset="0"/>
                <a:cs typeface="Arial" panose="020B0604020202020204" pitchFamily="34" charset="0"/>
              </a:rPr>
              <a:t>Your comments will be considered and included with the RIS end of year report.</a:t>
            </a:r>
            <a:endParaRPr lang="en-GB" sz="1600" i="0" dirty="0">
              <a:latin typeface="Arial" panose="020B0604020202020204" pitchFamily="34" charset="0"/>
              <a:cs typeface="Arial" panose="020B0604020202020204" pitchFamily="34" charset="0"/>
            </a:endParaRPr>
          </a:p>
        </p:txBody>
      </p:sp>
      <p:sp>
        <p:nvSpPr>
          <p:cNvPr id="178180" name="Line 4"/>
          <p:cNvSpPr>
            <a:spLocks noChangeShapeType="1"/>
          </p:cNvSpPr>
          <p:nvPr/>
        </p:nvSpPr>
        <p:spPr bwMode="auto">
          <a:xfrm>
            <a:off x="339726" y="5660513"/>
            <a:ext cx="841375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Rectangle 2"/>
          <p:cNvSpPr txBox="1">
            <a:spLocks noChangeArrowheads="1"/>
          </p:cNvSpPr>
          <p:nvPr/>
        </p:nvSpPr>
        <p:spPr>
          <a:xfrm>
            <a:off x="94456" y="3416301"/>
            <a:ext cx="8904287" cy="614363"/>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altLang="en-US" dirty="0" smtClean="0"/>
              <a:t>Primary care Feedback</a:t>
            </a:r>
            <a:endParaRPr lang="en-GB" altLang="en-US" dirty="0"/>
          </a:p>
        </p:txBody>
      </p:sp>
    </p:spTree>
    <p:extLst>
      <p:ext uri="{BB962C8B-B14F-4D97-AF65-F5344CB8AC3E}">
        <p14:creationId xmlns:p14="http://schemas.microsoft.com/office/powerpoint/2010/main" val="2848863830"/>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714" y="63501"/>
            <a:ext cx="8904287" cy="614363"/>
          </a:xfrm>
        </p:spPr>
        <p:txBody>
          <a:bodyPr/>
          <a:lstStyle/>
          <a:p>
            <a:r>
              <a:rPr lang="en-GB" altLang="en-US" dirty="0" smtClean="0"/>
              <a:t>Additional Info</a:t>
            </a:r>
            <a:endParaRPr lang="en-GB" altLang="en-US" dirty="0"/>
          </a:p>
        </p:txBody>
      </p:sp>
      <p:sp>
        <p:nvSpPr>
          <p:cNvPr id="2" name="Content Placeholder 1"/>
          <p:cNvSpPr>
            <a:spLocks noGrp="1"/>
          </p:cNvSpPr>
          <p:nvPr>
            <p:ph sz="half" idx="1"/>
          </p:nvPr>
        </p:nvSpPr>
        <p:spPr>
          <a:xfrm>
            <a:off x="350837" y="914400"/>
            <a:ext cx="8495451" cy="5029200"/>
          </a:xfrm>
        </p:spPr>
        <p:txBody>
          <a:bodyPr/>
          <a:lstStyle/>
          <a:p>
            <a:r>
              <a:rPr lang="en-GB" dirty="0" smtClean="0"/>
              <a:t>Patient Leaflet:</a:t>
            </a:r>
            <a:endParaRPr lang="en-GB" dirty="0"/>
          </a:p>
          <a:p>
            <a:r>
              <a:rPr lang="en-GB" dirty="0" smtClean="0">
                <a:hlinkClick r:id="rId3"/>
              </a:rPr>
              <a:t>https://wessexcanceralliance.nhs.uk/wessex-rapid-investigation-service-leaflet/</a:t>
            </a:r>
            <a:endParaRPr lang="en-GB" dirty="0" smtClean="0"/>
          </a:p>
          <a:p>
            <a:pPr marL="0" indent="0">
              <a:buNone/>
            </a:pPr>
            <a:endParaRPr lang="en-GB" dirty="0" smtClean="0"/>
          </a:p>
          <a:p>
            <a:endParaRPr lang="en-GB" dirty="0"/>
          </a:p>
          <a:p>
            <a:r>
              <a:rPr lang="en-GB" dirty="0" smtClean="0"/>
              <a:t>NHSE RDC Specification:</a:t>
            </a:r>
          </a:p>
          <a:p>
            <a:r>
              <a:rPr lang="en-GB" dirty="0" smtClean="0">
                <a:hlinkClick r:id="rId4"/>
              </a:rPr>
              <a:t>https://www.england.nhs.uk/wp-content/uploads/2019/07/rdc-vision-and-1920-implementation-specification.pdf</a:t>
            </a:r>
            <a:endParaRPr lang="en-GB" dirty="0" smtClean="0"/>
          </a:p>
          <a:p>
            <a:endParaRPr lang="en-GB" dirty="0" smtClean="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sz="quarter" idx="13"/>
          </p:nvPr>
        </p:nvSpPr>
        <p:spPr>
          <a:xfrm>
            <a:off x="228600" y="785814"/>
            <a:ext cx="8431213" cy="4214812"/>
          </a:xfrm>
          <a:noFill/>
        </p:spPr>
        <p:txBody>
          <a:bodyPr>
            <a:normAutofit fontScale="92500" lnSpcReduction="10000"/>
          </a:bodyPr>
          <a:lstStyle/>
          <a:p>
            <a:pPr marL="276225" indent="-276225">
              <a:spcAft>
                <a:spcPct val="75000"/>
              </a:spcAft>
              <a:buClr>
                <a:srgbClr val="FF9900"/>
              </a:buClr>
              <a:buFontTx/>
              <a:buChar char="•"/>
            </a:pPr>
            <a:r>
              <a:rPr lang="en-GB" altLang="en-US" sz="2800" dirty="0"/>
              <a:t>Overview: </a:t>
            </a:r>
            <a:r>
              <a:rPr lang="en-GB" altLang="en-US" sz="2800" dirty="0" smtClean="0"/>
              <a:t>Rapid Investigation Service Overview</a:t>
            </a:r>
            <a:endParaRPr lang="en-GB" altLang="en-US" sz="2800" dirty="0"/>
          </a:p>
          <a:p>
            <a:pPr marL="276225" indent="-276225">
              <a:spcAft>
                <a:spcPct val="75000"/>
              </a:spcAft>
              <a:buClr>
                <a:srgbClr val="FF9900"/>
              </a:buClr>
              <a:buFontTx/>
              <a:buChar char="•"/>
            </a:pPr>
            <a:r>
              <a:rPr lang="en-GB" altLang="en-US" sz="2800" dirty="0" smtClean="0"/>
              <a:t>Referral Criteria &amp; Process: </a:t>
            </a:r>
          </a:p>
          <a:p>
            <a:pPr marL="276225" indent="-276225">
              <a:spcAft>
                <a:spcPct val="75000"/>
              </a:spcAft>
              <a:buClr>
                <a:srgbClr val="FF9900"/>
              </a:buClr>
              <a:buFontTx/>
              <a:buChar char="•"/>
            </a:pPr>
            <a:r>
              <a:rPr lang="en-GB" altLang="en-US" sz="2800" dirty="0" smtClean="0"/>
              <a:t>Roles and responsibilities:</a:t>
            </a:r>
          </a:p>
          <a:p>
            <a:pPr marL="276225" indent="-276225">
              <a:spcAft>
                <a:spcPct val="75000"/>
              </a:spcAft>
              <a:buClr>
                <a:srgbClr val="FF9900"/>
              </a:buClr>
              <a:buFontTx/>
              <a:buChar char="•"/>
            </a:pPr>
            <a:r>
              <a:rPr lang="en-GB" altLang="en-US" sz="2800" dirty="0" smtClean="0"/>
              <a:t>Rapid Investigation Service contact points:</a:t>
            </a:r>
          </a:p>
          <a:p>
            <a:pPr marL="276225" indent="-276225">
              <a:spcAft>
                <a:spcPct val="75000"/>
              </a:spcAft>
              <a:buClr>
                <a:srgbClr val="FF9900"/>
              </a:buClr>
              <a:buFontTx/>
              <a:buChar char="•"/>
            </a:pPr>
            <a:r>
              <a:rPr lang="en-GB" altLang="en-US" sz="2800" dirty="0" smtClean="0"/>
              <a:t>Diagnosis and Onward referrals</a:t>
            </a:r>
            <a:endParaRPr lang="en-GB" altLang="en-US" sz="2800" dirty="0"/>
          </a:p>
          <a:p>
            <a:pPr marL="276225" indent="-276225">
              <a:spcAft>
                <a:spcPct val="75000"/>
              </a:spcAft>
              <a:buClr>
                <a:srgbClr val="FF9900"/>
              </a:buClr>
              <a:buFontTx/>
              <a:buChar char="•"/>
            </a:pPr>
            <a:r>
              <a:rPr lang="en-GB" altLang="en-US" sz="2800" dirty="0" smtClean="0"/>
              <a:t>Discharge</a:t>
            </a:r>
            <a:endParaRPr lang="en-GB" altLang="en-US" sz="2800" dirty="0"/>
          </a:p>
        </p:txBody>
      </p:sp>
      <p:sp>
        <p:nvSpPr>
          <p:cNvPr id="10242" name="Rectangle 2"/>
          <p:cNvSpPr>
            <a:spLocks noGrp="1" noChangeArrowheads="1"/>
          </p:cNvSpPr>
          <p:nvPr>
            <p:ph type="title"/>
          </p:nvPr>
        </p:nvSpPr>
        <p:spPr>
          <a:xfrm>
            <a:off x="336201" y="129718"/>
            <a:ext cx="6617491" cy="710255"/>
          </a:xfrm>
        </p:spPr>
        <p:txBody>
          <a:bodyPr anchor="ctr"/>
          <a:lstStyle/>
          <a:p>
            <a:r>
              <a:rPr lang="en-GB" altLang="en-US" dirty="0" smtClean="0"/>
              <a:t>Presentation </a:t>
            </a:r>
            <a:r>
              <a:rPr lang="en-GB" altLang="en-US" dirty="0"/>
              <a:t>contents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Top)">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lide(fromTop)">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36602" y="523654"/>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339" name="Rectangle 3"/>
          <p:cNvSpPr>
            <a:spLocks noGrp="1" noChangeArrowheads="1"/>
          </p:cNvSpPr>
          <p:nvPr>
            <p:ph type="title"/>
          </p:nvPr>
        </p:nvSpPr>
        <p:spPr/>
        <p:txBody>
          <a:bodyPr/>
          <a:lstStyle/>
          <a:p>
            <a:r>
              <a:rPr lang="en-GB" altLang="en-US" dirty="0"/>
              <a:t>Overview: </a:t>
            </a:r>
            <a:r>
              <a:rPr lang="en-GB" altLang="en-US" dirty="0" smtClean="0"/>
              <a:t>Rapid Investigation Service</a:t>
            </a:r>
            <a:endParaRPr lang="en-GB" altLang="en-US" dirty="0"/>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384" y="3108961"/>
            <a:ext cx="6973731" cy="301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8384" y="884256"/>
            <a:ext cx="6973731" cy="2462213"/>
          </a:xfrm>
          <a:prstGeom prst="rect">
            <a:avLst/>
          </a:prstGeom>
          <a:noFill/>
        </p:spPr>
        <p:txBody>
          <a:bodyPr wrap="square" rtlCol="0">
            <a:spAutoFit/>
          </a:bodyPr>
          <a:lstStyle/>
          <a:p>
            <a:r>
              <a:rPr lang="en-GB" sz="1400" dirty="0" smtClean="0"/>
              <a:t>The </a:t>
            </a:r>
            <a:r>
              <a:rPr lang="en-GB" sz="1400" dirty="0"/>
              <a:t>Wessex RIS is a new cancer referral pathway for patients in whom there is concern about cancer, but who do not fit other site-specific NG12 (fast track) referral criteria. </a:t>
            </a:r>
            <a:r>
              <a:rPr lang="en-GB" sz="1400" dirty="0" smtClean="0"/>
              <a:t>The </a:t>
            </a:r>
            <a:r>
              <a:rPr lang="en-GB" sz="1400" dirty="0"/>
              <a:t>RIS is </a:t>
            </a:r>
            <a:r>
              <a:rPr lang="en-GB" sz="1400" dirty="0" smtClean="0"/>
              <a:t>works </a:t>
            </a:r>
            <a:r>
              <a:rPr lang="en-GB" sz="1400" dirty="0"/>
              <a:t>in partnership with </a:t>
            </a:r>
            <a:r>
              <a:rPr lang="en-GB" sz="1400" dirty="0" smtClean="0"/>
              <a:t>acute </a:t>
            </a:r>
            <a:r>
              <a:rPr lang="en-GB" sz="1400" dirty="0"/>
              <a:t>trusts in Wessex to provide timely access to appropriate investigations to exclude cancer in patients with concerning non-specific symptoms. These investigations will take place in a trust local to the patient</a:t>
            </a:r>
            <a:r>
              <a:rPr lang="en-GB" sz="1400" dirty="0" smtClean="0"/>
              <a:t>.</a:t>
            </a:r>
          </a:p>
          <a:p>
            <a:r>
              <a:rPr lang="en-GB" sz="1400" dirty="0" smtClean="0"/>
              <a:t>The </a:t>
            </a:r>
            <a:r>
              <a:rPr lang="en-GB" sz="1400" dirty="0"/>
              <a:t>National Rapid Diagnostic Centre (RDC) project has specified that all Cancer Alliances must establish a Rapid Diagnostic Centre(s) by 2020. Wessex Cancer Alliance has developed a specification for a single Wessex-wide Rapid Investigation Service (RIS) initially providing faster investigation for patients presenting with non-specific symptoms that may indicate cancer</a:t>
            </a:r>
            <a:r>
              <a:rPr lang="en-GB" sz="1200" dirty="0"/>
              <a:t>. </a:t>
            </a:r>
          </a:p>
        </p:txBody>
      </p:sp>
      <p:sp>
        <p:nvSpPr>
          <p:cNvPr id="3" name="TextBox 2"/>
          <p:cNvSpPr txBox="1"/>
          <p:nvPr/>
        </p:nvSpPr>
        <p:spPr>
          <a:xfrm rot="16200000">
            <a:off x="-129171" y="4202891"/>
            <a:ext cx="2042998" cy="369332"/>
          </a:xfrm>
          <a:prstGeom prst="rect">
            <a:avLst/>
          </a:prstGeom>
          <a:noFill/>
        </p:spPr>
        <p:txBody>
          <a:bodyPr wrap="square" rtlCol="0">
            <a:spAutoFit/>
          </a:bodyPr>
          <a:lstStyle/>
          <a:p>
            <a:r>
              <a:rPr lang="en-GB" dirty="0" smtClean="0"/>
              <a:t>7 RDC Principles</a:t>
            </a:r>
            <a:endParaRPr lang="en-GB"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quarter" idx="13"/>
          </p:nvPr>
        </p:nvSpPr>
        <p:spPr>
          <a:xfrm>
            <a:off x="228600" y="626649"/>
            <a:ext cx="8431213" cy="892050"/>
          </a:xfrm>
        </p:spPr>
        <p:txBody>
          <a:bodyPr>
            <a:normAutofit fontScale="25000" lnSpcReduction="20000"/>
          </a:bodyPr>
          <a:lstStyle/>
          <a:p>
            <a:pPr marL="0" indent="0">
              <a:spcAft>
                <a:spcPct val="75000"/>
              </a:spcAft>
              <a:buClr>
                <a:srgbClr val="FF9900"/>
              </a:buClr>
            </a:pPr>
            <a:r>
              <a:rPr lang="en-GB" altLang="en-US" sz="5600" b="1" dirty="0" smtClean="0">
                <a:latin typeface="Arial" panose="020B0604020202020204" pitchFamily="34" charset="0"/>
                <a:cs typeface="Arial" panose="020B0604020202020204" pitchFamily="34" charset="0"/>
              </a:rPr>
              <a:t>Referral Criteria:</a:t>
            </a:r>
          </a:p>
          <a:p>
            <a:pPr marL="0" indent="0">
              <a:spcBef>
                <a:spcPts val="0"/>
              </a:spcBef>
              <a:spcAft>
                <a:spcPts val="0"/>
              </a:spcAft>
              <a:buClr>
                <a:srgbClr val="FF9900"/>
              </a:buClr>
            </a:pPr>
            <a:r>
              <a:rPr lang="en-GB" altLang="en-US" sz="5600" dirty="0" smtClean="0">
                <a:latin typeface="Arial" panose="020B0604020202020204" pitchFamily="34" charset="0"/>
                <a:cs typeface="Arial" panose="020B0604020202020204" pitchFamily="34" charset="0"/>
              </a:rPr>
              <a:t>The referring GP should assess the patient face to face to ascertain that the referral criteria is met.</a:t>
            </a:r>
          </a:p>
          <a:p>
            <a:pPr marL="0" indent="0">
              <a:spcBef>
                <a:spcPts val="0"/>
              </a:spcBef>
              <a:spcAft>
                <a:spcPts val="0"/>
              </a:spcAft>
              <a:buClr>
                <a:srgbClr val="FF9900"/>
              </a:buClr>
            </a:pPr>
            <a:r>
              <a:rPr lang="en-GB" altLang="en-US" sz="5600" dirty="0" smtClean="0">
                <a:latin typeface="Arial" panose="020B0604020202020204" pitchFamily="34" charset="0"/>
                <a:cs typeface="Arial" panose="020B0604020202020204" pitchFamily="34" charset="0"/>
              </a:rPr>
              <a:t>The RIS Clinicians are always happy to discuss a case with a GP ahead of referral if there are any questions.</a:t>
            </a:r>
          </a:p>
          <a:p>
            <a:pPr marL="0" indent="0">
              <a:spcAft>
                <a:spcPct val="75000"/>
              </a:spcAft>
              <a:buClr>
                <a:srgbClr val="FF9900"/>
              </a:buClr>
            </a:pPr>
            <a:endParaRPr lang="en-GB" altLang="en-US" sz="1400" dirty="0" smtClean="0"/>
          </a:p>
          <a:p>
            <a:pPr marL="0" indent="0">
              <a:spcAft>
                <a:spcPct val="75000"/>
              </a:spcAft>
              <a:buClr>
                <a:srgbClr val="FF9900"/>
              </a:buClr>
            </a:pPr>
            <a:endParaRPr lang="en-GB" altLang="en-US" sz="2400" dirty="0" smtClean="0"/>
          </a:p>
          <a:p>
            <a:pPr marL="0" indent="0">
              <a:spcAft>
                <a:spcPct val="75000"/>
              </a:spcAft>
              <a:buClr>
                <a:srgbClr val="FF9900"/>
              </a:buClr>
            </a:pPr>
            <a:endParaRPr lang="en-GB" altLang="en-US" sz="2400" dirty="0" smtClean="0"/>
          </a:p>
          <a:p>
            <a:pPr marL="0" indent="0">
              <a:spcAft>
                <a:spcPct val="75000"/>
              </a:spcAft>
              <a:buClr>
                <a:srgbClr val="FF9900"/>
              </a:buClr>
            </a:pPr>
            <a:endParaRPr lang="en-GB" altLang="en-US" sz="2400" dirty="0"/>
          </a:p>
        </p:txBody>
      </p:sp>
      <p:sp>
        <p:nvSpPr>
          <p:cNvPr id="16386" name="Rectangle 2"/>
          <p:cNvSpPr>
            <a:spLocks noGrp="1" noChangeArrowheads="1"/>
          </p:cNvSpPr>
          <p:nvPr>
            <p:ph type="title"/>
          </p:nvPr>
        </p:nvSpPr>
        <p:spPr>
          <a:xfrm>
            <a:off x="229877" y="140350"/>
            <a:ext cx="6234719" cy="508236"/>
          </a:xfrm>
        </p:spPr>
        <p:txBody>
          <a:bodyPr anchor="ctr">
            <a:normAutofit fontScale="90000"/>
          </a:bodyPr>
          <a:lstStyle/>
          <a:p>
            <a:r>
              <a:rPr lang="en-GB" altLang="en-US" dirty="0" smtClean="0"/>
              <a:t>Referral Criteria &amp; Process</a:t>
            </a:r>
            <a:r>
              <a:rPr lang="en-GB" altLang="en-US" dirty="0"/>
              <a:t>			</a:t>
            </a:r>
          </a:p>
        </p:txBody>
      </p:sp>
      <p:pic>
        <p:nvPicPr>
          <p:cNvPr id="16388" name="Picture 4"/>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0122" y="1670051"/>
            <a:ext cx="8506045" cy="479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sz="quarter" idx="13"/>
          </p:nvPr>
        </p:nvSpPr>
        <p:spPr>
          <a:xfrm>
            <a:off x="205137" y="475574"/>
            <a:ext cx="8431213" cy="635774"/>
          </a:xfrm>
        </p:spPr>
        <p:txBody>
          <a:bodyPr>
            <a:normAutofit fontScale="25000" lnSpcReduction="20000"/>
          </a:bodyPr>
          <a:lstStyle/>
          <a:p>
            <a:pPr marL="0" indent="0">
              <a:spcAft>
                <a:spcPct val="75000"/>
              </a:spcAft>
              <a:buClr>
                <a:srgbClr val="FF9900"/>
              </a:buClr>
            </a:pPr>
            <a:r>
              <a:rPr lang="en-GB" altLang="en-US" sz="5600" dirty="0" smtClean="0">
                <a:latin typeface="Arial" panose="020B0604020202020204" pitchFamily="34" charset="0"/>
                <a:cs typeface="Arial" panose="020B0604020202020204" pitchFamily="34" charset="0"/>
              </a:rPr>
              <a:t>All the mandatory filter tests must be requested and reported prior to referral.  The tests are have been carefully considered to ensure the non-specific pathway is the correct referral route for the patient to avoid any unnecessary delay. </a:t>
            </a:r>
          </a:p>
          <a:p>
            <a:pPr marL="0" indent="0">
              <a:spcAft>
                <a:spcPct val="75000"/>
              </a:spcAft>
              <a:buClr>
                <a:srgbClr val="FF9900"/>
              </a:buClr>
            </a:pPr>
            <a:r>
              <a:rPr lang="en-GB" altLang="en-US" sz="5600" dirty="0" smtClean="0">
                <a:latin typeface="Arial" panose="020B0604020202020204" pitchFamily="34" charset="0"/>
                <a:cs typeface="Arial" panose="020B0604020202020204" pitchFamily="34" charset="0"/>
              </a:rPr>
              <a:t>Incomplete filter tests and inappropriate referrals will be returned to the practice to complete all missing tests or offering advice regarding the correct referral route. Patients are notified of the return so they are able to contact the Practice to follow up.</a:t>
            </a:r>
          </a:p>
          <a:p>
            <a:pPr marL="0" indent="0">
              <a:spcAft>
                <a:spcPct val="75000"/>
              </a:spcAft>
              <a:buClr>
                <a:srgbClr val="FF9900"/>
              </a:buClr>
            </a:pPr>
            <a:endParaRPr lang="en-GB" altLang="en-US" sz="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Aft>
                <a:spcPct val="75000"/>
              </a:spcAft>
              <a:buClr>
                <a:srgbClr val="FF9900"/>
              </a:buClr>
              <a:buNone/>
            </a:pPr>
            <a:r>
              <a:rPr lang="en-GB" altLang="en-US" sz="6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non-specific symptoms pathway is different to the CUP pathway.</a:t>
            </a:r>
          </a:p>
          <a:p>
            <a:pPr marL="0" indent="0">
              <a:spcAft>
                <a:spcPct val="75000"/>
              </a:spcAft>
              <a:buClr>
                <a:srgbClr val="FF9900"/>
              </a:buClr>
            </a:pPr>
            <a:endParaRPr lang="en-GB" altLang="en-US" sz="1400" dirty="0" smtClean="0"/>
          </a:p>
          <a:p>
            <a:pPr marL="0" indent="0">
              <a:spcAft>
                <a:spcPct val="75000"/>
              </a:spcAft>
              <a:buClr>
                <a:srgbClr val="FF9900"/>
              </a:buClr>
            </a:pPr>
            <a:endParaRPr lang="en-GB" altLang="en-US" sz="1400" dirty="0" smtClean="0"/>
          </a:p>
          <a:p>
            <a:pPr marL="0" indent="0">
              <a:spcAft>
                <a:spcPct val="75000"/>
              </a:spcAft>
              <a:buClr>
                <a:srgbClr val="FF9900"/>
              </a:buClr>
            </a:pPr>
            <a:endParaRPr lang="en-GB" altLang="en-US" sz="2400" dirty="0" smtClean="0"/>
          </a:p>
          <a:p>
            <a:pPr marL="0" indent="0">
              <a:spcAft>
                <a:spcPct val="75000"/>
              </a:spcAft>
              <a:buClr>
                <a:srgbClr val="FF9900"/>
              </a:buClr>
            </a:pPr>
            <a:endParaRPr lang="en-GB" altLang="en-US" sz="2400" dirty="0" smtClean="0"/>
          </a:p>
          <a:p>
            <a:pPr marL="0" indent="0">
              <a:spcAft>
                <a:spcPct val="75000"/>
              </a:spcAft>
              <a:buClr>
                <a:srgbClr val="FF9900"/>
              </a:buClr>
            </a:pPr>
            <a:endParaRPr lang="en-GB" altLang="en-US" sz="2400" dirty="0"/>
          </a:p>
        </p:txBody>
      </p:sp>
      <p:sp>
        <p:nvSpPr>
          <p:cNvPr id="16386" name="Rectangle 2"/>
          <p:cNvSpPr>
            <a:spLocks noGrp="1" noChangeArrowheads="1"/>
          </p:cNvSpPr>
          <p:nvPr>
            <p:ph type="title"/>
          </p:nvPr>
        </p:nvSpPr>
        <p:spPr>
          <a:xfrm>
            <a:off x="166082" y="170123"/>
            <a:ext cx="7393668" cy="392586"/>
          </a:xfrm>
        </p:spPr>
        <p:txBody>
          <a:bodyPr/>
          <a:lstStyle/>
          <a:p>
            <a:r>
              <a:rPr lang="en-GB" altLang="en-US" dirty="0" smtClean="0"/>
              <a:t>Referral Criteria &amp; Process</a:t>
            </a:r>
            <a:r>
              <a:rPr lang="en-GB" alt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3781265623"/>
              </p:ext>
            </p:extLst>
          </p:nvPr>
        </p:nvGraphicFramePr>
        <p:xfrm>
          <a:off x="1267622" y="2741621"/>
          <a:ext cx="5907822" cy="3750251"/>
        </p:xfrm>
        <a:graphic>
          <a:graphicData uri="http://schemas.openxmlformats.org/drawingml/2006/table">
            <a:tbl>
              <a:tblPr firstRow="1" firstCol="1" bandRow="1"/>
              <a:tblGrid>
                <a:gridCol w="2953911"/>
                <a:gridCol w="2953911"/>
              </a:tblGrid>
              <a:tr h="161038">
                <a:tc>
                  <a:txBody>
                    <a:bodyPr/>
                    <a:lstStyle/>
                    <a:p>
                      <a:r>
                        <a:rPr lang="en-GB" sz="1400" dirty="0">
                          <a:effectLst/>
                          <a:latin typeface="Calibri"/>
                        </a:rPr>
                        <a:t>REQUIRED TESTS</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smtClean="0">
                          <a:effectLst/>
                          <a:latin typeface="Times New Roman"/>
                        </a:rPr>
                        <a:t>Timeframe - Within</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31">
                <a:tc>
                  <a:txBody>
                    <a:bodyPr/>
                    <a:lstStyle/>
                    <a:p>
                      <a:r>
                        <a:rPr lang="en-GB" sz="1400" dirty="0">
                          <a:effectLst/>
                          <a:latin typeface="Calibri"/>
                        </a:rPr>
                        <a:t>Physical </a:t>
                      </a:r>
                      <a:r>
                        <a:rPr lang="en-GB" sz="1400" dirty="0" smtClean="0">
                          <a:effectLst/>
                          <a:latin typeface="Calibri"/>
                        </a:rPr>
                        <a:t>examination</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smtClean="0">
                          <a:effectLst/>
                          <a:latin typeface="Times New Roman"/>
                        </a:rPr>
                        <a:t>3</a:t>
                      </a:r>
                      <a:r>
                        <a:rPr lang="en-GB" sz="1400" baseline="0" dirty="0" smtClean="0">
                          <a:effectLst/>
                          <a:latin typeface="Times New Roman"/>
                        </a:rPr>
                        <a:t> Months of referral</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URINALYSIS</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smtClean="0">
                          <a:effectLst/>
                          <a:latin typeface="Calibri"/>
                        </a:rPr>
                        <a:t>FBC</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ESR</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CRP</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76">
                <a:tc>
                  <a:txBody>
                    <a:bodyPr/>
                    <a:lstStyle/>
                    <a:p>
                      <a:r>
                        <a:rPr lang="en-GB" sz="1400" dirty="0">
                          <a:effectLst/>
                          <a:latin typeface="Calibri"/>
                        </a:rPr>
                        <a:t>RENAL PROFILE (U&amp;E’s)</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76">
                <a:tc>
                  <a:txBody>
                    <a:bodyPr/>
                    <a:lstStyle/>
                    <a:p>
                      <a:r>
                        <a:rPr lang="en-GB" sz="1400" dirty="0">
                          <a:effectLst/>
                          <a:latin typeface="Calibri"/>
                        </a:rPr>
                        <a:t>LIVER FUNCTION (LFT’s)</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76">
                <a:tc>
                  <a:txBody>
                    <a:bodyPr/>
                    <a:lstStyle/>
                    <a:p>
                      <a:r>
                        <a:rPr lang="en-GB" sz="1400" dirty="0">
                          <a:effectLst/>
                          <a:latin typeface="Calibri"/>
                        </a:rPr>
                        <a:t>THYROID FUNCTION (TFT’s)</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76">
                <a:tc>
                  <a:txBody>
                    <a:bodyPr/>
                    <a:lstStyle/>
                    <a:p>
                      <a:r>
                        <a:rPr lang="en-GB" sz="1400" dirty="0">
                          <a:effectLst/>
                          <a:latin typeface="Calibri"/>
                        </a:rPr>
                        <a:t>HbA1c or fasting glucose</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BONE PROFILE</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PSA  OR  </a:t>
                      </a:r>
                      <a:r>
                        <a:rPr lang="en-GB" sz="1400" dirty="0" smtClean="0">
                          <a:effectLst/>
                          <a:latin typeface="Calibri"/>
                        </a:rPr>
                        <a:t>CA125</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a:effectLst/>
                          <a:latin typeface="Calibri"/>
                        </a:rPr>
                        <a:t>FIT   </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Times New Roman"/>
                        </a:rPr>
                        <a:t>3</a:t>
                      </a:r>
                      <a:r>
                        <a:rPr lang="en-GB" sz="1400" baseline="0" dirty="0" smtClean="0">
                          <a:effectLst/>
                          <a:latin typeface="Times New Roman"/>
                        </a:rPr>
                        <a:t>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076">
                <a:tc>
                  <a:txBody>
                    <a:bodyPr/>
                    <a:lstStyle/>
                    <a:p>
                      <a:r>
                        <a:rPr lang="en-GB" sz="1400" dirty="0">
                          <a:effectLst/>
                          <a:latin typeface="Calibri"/>
                        </a:rPr>
                        <a:t>Faecal elastase - if Hba1c raised.</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effectLst/>
                          <a:latin typeface="Times New Roman"/>
                        </a:rPr>
                        <a:t>2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38">
                <a:tc>
                  <a:txBody>
                    <a:bodyPr/>
                    <a:lstStyle/>
                    <a:p>
                      <a:r>
                        <a:rPr lang="en-GB" sz="1400" dirty="0" smtClean="0">
                          <a:effectLst/>
                          <a:latin typeface="Calibri"/>
                        </a:rPr>
                        <a:t>CXR - Desirable</a:t>
                      </a:r>
                      <a:endParaRPr lang="en-GB" sz="14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Times New Roman"/>
                        </a:rPr>
                        <a:t>3</a:t>
                      </a:r>
                      <a:r>
                        <a:rPr lang="en-GB" sz="1400" baseline="0" dirty="0" smtClean="0">
                          <a:effectLst/>
                          <a:latin typeface="Times New Roman"/>
                        </a:rPr>
                        <a:t> Months of referral</a:t>
                      </a:r>
                      <a:endParaRPr lang="en-GB" sz="1400" dirty="0" smtClean="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8190724"/>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9" y="73026"/>
            <a:ext cx="8027987" cy="614363"/>
          </a:xfrm>
        </p:spPr>
        <p:txBody>
          <a:bodyPr>
            <a:normAutofit fontScale="90000"/>
          </a:bodyPr>
          <a:lstStyle/>
          <a:p>
            <a:r>
              <a:rPr lang="en-GB" altLang="en-US" dirty="0"/>
              <a:t/>
            </a:r>
            <a:br>
              <a:rPr lang="en-GB" altLang="en-US" dirty="0"/>
            </a:br>
            <a:r>
              <a:rPr lang="en-GB" altLang="en-US" dirty="0" smtClean="0"/>
              <a:t>Referrals to RIS that are inappropriate for the service</a:t>
            </a:r>
            <a:endParaRPr lang="en-GB" altLang="en-US" dirty="0"/>
          </a:p>
        </p:txBody>
      </p:sp>
      <p:graphicFrame>
        <p:nvGraphicFramePr>
          <p:cNvPr id="3" name="Diagram 2"/>
          <p:cNvGraphicFramePr/>
          <p:nvPr>
            <p:extLst>
              <p:ext uri="{D42A27DB-BD31-4B8C-83A1-F6EECF244321}">
                <p14:modId xmlns:p14="http://schemas.microsoft.com/office/powerpoint/2010/main" val="2327771089"/>
              </p:ext>
            </p:extLst>
          </p:nvPr>
        </p:nvGraphicFramePr>
        <p:xfrm>
          <a:off x="365761" y="1397001"/>
          <a:ext cx="8044592" cy="509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96774"/>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2408" y="212652"/>
            <a:ext cx="8095417" cy="606056"/>
          </a:xfrm>
        </p:spPr>
        <p:txBody>
          <a:bodyPr/>
          <a:lstStyle/>
          <a:p>
            <a:r>
              <a:rPr lang="en-GB" altLang="en-US" dirty="0" smtClean="0"/>
              <a:t>Referral Criteria &amp; Process</a:t>
            </a:r>
            <a:r>
              <a:rPr lang="en-GB" altLang="en-US" dirty="0"/>
              <a:t>			</a:t>
            </a:r>
          </a:p>
        </p:txBody>
      </p:sp>
      <p:graphicFrame>
        <p:nvGraphicFramePr>
          <p:cNvPr id="2" name="Diagram 1"/>
          <p:cNvGraphicFramePr/>
          <p:nvPr>
            <p:extLst>
              <p:ext uri="{D42A27DB-BD31-4B8C-83A1-F6EECF244321}">
                <p14:modId xmlns:p14="http://schemas.microsoft.com/office/powerpoint/2010/main" val="3472493114"/>
              </p:ext>
            </p:extLst>
          </p:nvPr>
        </p:nvGraphicFramePr>
        <p:xfrm>
          <a:off x="274321" y="517768"/>
          <a:ext cx="8454682" cy="597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209822" y="5162843"/>
            <a:ext cx="6675120" cy="646331"/>
          </a:xfrm>
          <a:prstGeom prst="rect">
            <a:avLst/>
          </a:prstGeom>
          <a:noFill/>
        </p:spPr>
        <p:txBody>
          <a:bodyPr wrap="square" rtlCol="0">
            <a:spAutoFit/>
          </a:bodyPr>
          <a:lstStyle/>
          <a:p>
            <a:pPr lvl="0"/>
            <a:r>
              <a:rPr lang="en-GB" sz="1200" dirty="0"/>
              <a:t>We are a completely virtual service.  </a:t>
            </a:r>
            <a:endParaRPr lang="en-GB" sz="1200" dirty="0" smtClean="0"/>
          </a:p>
          <a:p>
            <a:pPr lvl="0"/>
            <a:r>
              <a:rPr lang="en-GB" sz="1200" i="1" dirty="0" smtClean="0"/>
              <a:t>Patients </a:t>
            </a:r>
            <a:r>
              <a:rPr lang="en-GB" sz="1200" i="1" u="sng" dirty="0" smtClean="0"/>
              <a:t>must not </a:t>
            </a:r>
            <a:r>
              <a:rPr lang="en-GB" sz="1200" i="1" dirty="0"/>
              <a:t>be advised to attend for a physical appointment.  There is no guarantee that a clinician will be available if this occurs.</a:t>
            </a:r>
            <a:endParaRPr lang="en-GB" sz="1200" dirty="0"/>
          </a:p>
        </p:txBody>
      </p:sp>
    </p:spTree>
    <p:extLst>
      <p:ext uri="{BB962C8B-B14F-4D97-AF65-F5344CB8AC3E}">
        <p14:creationId xmlns:p14="http://schemas.microsoft.com/office/powerpoint/2010/main" val="1174224036"/>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134" y="159721"/>
            <a:ext cx="8027987" cy="614363"/>
          </a:xfrm>
        </p:spPr>
        <p:txBody>
          <a:bodyPr/>
          <a:lstStyle/>
          <a:p>
            <a:r>
              <a:rPr lang="en-GB" altLang="en-US" dirty="0" smtClean="0"/>
              <a:t>Referral Criteria &amp; Process</a:t>
            </a:r>
            <a:endParaRPr lang="en-GB" altLang="en-US" dirty="0"/>
          </a:p>
        </p:txBody>
      </p:sp>
      <p:pic>
        <p:nvPicPr>
          <p:cNvPr id="290869"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2" y="493713"/>
            <a:ext cx="6022975" cy="636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55429"/>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4869" y="319210"/>
            <a:ext cx="8027987" cy="614363"/>
          </a:xfrm>
        </p:spPr>
        <p:txBody>
          <a:bodyPr/>
          <a:lstStyle/>
          <a:p>
            <a:r>
              <a:rPr lang="en-GB" altLang="en-US" dirty="0" smtClean="0"/>
              <a:t>Referral Criteria &amp; Process</a:t>
            </a:r>
            <a:endParaRPr lang="en-GB" alt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072920642"/>
              </p:ext>
            </p:extLst>
          </p:nvPr>
        </p:nvGraphicFramePr>
        <p:xfrm>
          <a:off x="977705" y="1610751"/>
          <a:ext cx="7357403" cy="399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47446" y="1083212"/>
            <a:ext cx="6295292" cy="369332"/>
          </a:xfrm>
          <a:prstGeom prst="rect">
            <a:avLst/>
          </a:prstGeom>
          <a:noFill/>
        </p:spPr>
        <p:txBody>
          <a:bodyPr wrap="square" rtlCol="0">
            <a:spAutoFit/>
          </a:bodyPr>
          <a:lstStyle/>
          <a:p>
            <a:r>
              <a:rPr lang="en-GB" dirty="0" smtClean="0"/>
              <a:t>Primary care must clearly communicate to the patient that:</a:t>
            </a:r>
            <a:endParaRPr lang="en-GB" dirty="0"/>
          </a:p>
        </p:txBody>
      </p:sp>
    </p:spTree>
    <p:extLst>
      <p:ext uri="{BB962C8B-B14F-4D97-AF65-F5344CB8AC3E}">
        <p14:creationId xmlns:p14="http://schemas.microsoft.com/office/powerpoint/2010/main" val="239788694"/>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com07ttIntro">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3A2D380-AA34-4F58-9D37-1E4720CA1B4A}">
  <ds:schemaRefs>
    <ds:schemaRef ds:uri="http://schemas.microsoft.com/office/2006/metadata/longProperties"/>
  </ds:schemaRefs>
</ds:datastoreItem>
</file>

<file path=customXml/itemProps2.xml><?xml version="1.0" encoding="utf-8"?>
<ds:datastoreItem xmlns:ds="http://schemas.openxmlformats.org/officeDocument/2006/customXml" ds:itemID="{2B1F82FF-6148-4E49-A927-3723451AF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com07ttIntro</Template>
  <TotalTime>944</TotalTime>
  <Words>1084</Words>
  <Application>Microsoft Office PowerPoint</Application>
  <PresentationFormat>On-screen Show (4:3)</PresentationFormat>
  <Paragraphs>139</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com07ttIntro</vt:lpstr>
      <vt:lpstr>Tradeshow</vt:lpstr>
      <vt:lpstr>Rapid Investigation Service</vt:lpstr>
      <vt:lpstr>Presentation contents</vt:lpstr>
      <vt:lpstr>Overview: Rapid Investigation Service</vt:lpstr>
      <vt:lpstr>Referral Criteria &amp; Process   </vt:lpstr>
      <vt:lpstr>Referral Criteria &amp; Process   </vt:lpstr>
      <vt:lpstr> Referrals to RIS that are inappropriate for the service</vt:lpstr>
      <vt:lpstr>Referral Criteria &amp; Process   </vt:lpstr>
      <vt:lpstr>Referral Criteria &amp; Process</vt:lpstr>
      <vt:lpstr>Referral Criteria &amp; Process</vt:lpstr>
      <vt:lpstr> Roles and responsibilities</vt:lpstr>
      <vt:lpstr>Rapid Investigation Service contact points</vt:lpstr>
      <vt:lpstr>Diagnosis and onward referrals</vt:lpstr>
      <vt:lpstr>Discharge</vt:lpstr>
      <vt:lpstr>Patient Feedback</vt:lpstr>
      <vt:lpstr>Additional Info</vt:lpstr>
    </vt:vector>
  </TitlesOfParts>
  <Company>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Investigation Service</dc:title>
  <dc:creator>Howden, Carrie-Anne</dc:creator>
  <cp:lastModifiedBy>Howden, Carrie-Anne</cp:lastModifiedBy>
  <cp:revision>60</cp:revision>
  <dcterms:created xsi:type="dcterms:W3CDTF">2021-05-14T12:55:58Z</dcterms:created>
  <dcterms:modified xsi:type="dcterms:W3CDTF">2021-07-01T15:03:31Z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TC103558779990</vt:lpwstr>
  </property>
</Properties>
</file>