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60" r:id="rId4"/>
    <p:sldId id="259" r:id="rId5"/>
    <p:sldId id="261" r:id="rId6"/>
    <p:sldId id="262" r:id="rId7"/>
    <p:sldId id="263" r:id="rId8"/>
    <p:sldId id="264" r:id="rId9"/>
    <p:sldId id="266" r:id="rId10"/>
    <p:sldId id="265"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87" autoAdjust="0"/>
  </p:normalViewPr>
  <p:slideViewPr>
    <p:cSldViewPr>
      <p:cViewPr varScale="1">
        <p:scale>
          <a:sx n="66" d="100"/>
          <a:sy n="66" d="100"/>
        </p:scale>
        <p:origin x="-1692" y="-96"/>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19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1F3791-62D9-4818-B5B0-0F905BBCB248}" type="datetimeFigureOut">
              <a:rPr lang="en-GB" smtClean="0"/>
              <a:t>23/06/2021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5DB506-5DCE-449E-B0A0-7C036AB2445E}" type="slidenum">
              <a:rPr lang="en-GB" smtClean="0"/>
              <a:t>‹#›</a:t>
            </a:fld>
            <a:endParaRPr lang="en-GB" dirty="0"/>
          </a:p>
        </p:txBody>
      </p:sp>
    </p:spTree>
    <p:extLst>
      <p:ext uri="{BB962C8B-B14F-4D97-AF65-F5344CB8AC3E}">
        <p14:creationId xmlns:p14="http://schemas.microsoft.com/office/powerpoint/2010/main" val="24545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443C7-6CCF-4DFB-9F8E-91EF088E2CE8}" type="datetimeFigureOut">
              <a:rPr lang="en-GB" smtClean="0"/>
              <a:t>23/06/2021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052B5-C581-4404-A430-69B7CEA804D6}" type="slidenum">
              <a:rPr lang="en-GB" smtClean="0"/>
              <a:t>‹#›</a:t>
            </a:fld>
            <a:endParaRPr lang="en-GB" dirty="0"/>
          </a:p>
        </p:txBody>
      </p:sp>
    </p:spTree>
    <p:extLst>
      <p:ext uri="{BB962C8B-B14F-4D97-AF65-F5344CB8AC3E}">
        <p14:creationId xmlns:p14="http://schemas.microsoft.com/office/powerpoint/2010/main" val="133472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event we are about to describe to you relates to the death of a new Mum. It is important to remember that this event has impacted a partner, a baby, a family and all staff involved in the patient’s care – including those within primary care.</a:t>
            </a:r>
          </a:p>
          <a:p>
            <a:r>
              <a:rPr lang="en-GB" baseline="0" dirty="0" smtClean="0"/>
              <a:t>The incident involved a number of organisations within HIOW and was investigated as a system-wide Serious Incident.  The review highlighted a number of recommendations for the different organisations involved, however, this presentation focuses on the learning for primary care specifically. </a:t>
            </a:r>
          </a:p>
          <a:p>
            <a:r>
              <a:rPr lang="en-GB" baseline="0" dirty="0" smtClean="0"/>
              <a:t>The purpose of this presentation is to share the learning for quality improvement and to prevent a similar incident from happening in YOUR Practice.  We ask that you actively listen to this presentation and consider whether your Practice has the relevant controls in place to prevent a similar incident from happening. </a:t>
            </a:r>
          </a:p>
        </p:txBody>
      </p:sp>
      <p:sp>
        <p:nvSpPr>
          <p:cNvPr id="4" name="Slide Number Placeholder 3"/>
          <p:cNvSpPr>
            <a:spLocks noGrp="1"/>
          </p:cNvSpPr>
          <p:nvPr>
            <p:ph type="sldNum" sz="quarter" idx="10"/>
          </p:nvPr>
        </p:nvSpPr>
        <p:spPr/>
        <p:txBody>
          <a:bodyPr/>
          <a:lstStyle/>
          <a:p>
            <a:fld id="{4FF052B5-C581-4404-A430-69B7CEA804D6}" type="slidenum">
              <a:rPr lang="en-GB" smtClean="0"/>
              <a:t>2</a:t>
            </a:fld>
            <a:endParaRPr lang="en-GB" dirty="0"/>
          </a:p>
        </p:txBody>
      </p:sp>
    </p:spTree>
    <p:extLst>
      <p:ext uri="{BB962C8B-B14F-4D97-AF65-F5344CB8AC3E}">
        <p14:creationId xmlns:p14="http://schemas.microsoft.com/office/powerpoint/2010/main" val="95971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11</a:t>
            </a:fld>
            <a:endParaRPr lang="en-GB" dirty="0"/>
          </a:p>
        </p:txBody>
      </p:sp>
    </p:spTree>
    <p:extLst>
      <p:ext uri="{BB962C8B-B14F-4D97-AF65-F5344CB8AC3E}">
        <p14:creationId xmlns:p14="http://schemas.microsoft.com/office/powerpoint/2010/main" val="414847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12</a:t>
            </a:fld>
            <a:endParaRPr lang="en-GB" dirty="0"/>
          </a:p>
        </p:txBody>
      </p:sp>
    </p:spTree>
    <p:extLst>
      <p:ext uri="{BB962C8B-B14F-4D97-AF65-F5344CB8AC3E}">
        <p14:creationId xmlns:p14="http://schemas.microsoft.com/office/powerpoint/2010/main" val="345552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incident involved</a:t>
            </a:r>
            <a:r>
              <a:rPr lang="en-GB" baseline="0" dirty="0" smtClean="0"/>
              <a:t> a </a:t>
            </a:r>
            <a:r>
              <a:rPr lang="en-GB" dirty="0" smtClean="0"/>
              <a:t>female patient in her thirties</a:t>
            </a:r>
            <a:r>
              <a:rPr lang="en-GB" baseline="0" dirty="0" smtClean="0"/>
              <a:t> who had </a:t>
            </a:r>
            <a:r>
              <a:rPr lang="en-GB" dirty="0" smtClean="0"/>
              <a:t>recently given birth to a baby </a:t>
            </a:r>
          </a:p>
          <a:p>
            <a:r>
              <a:rPr lang="en-GB" dirty="0" smtClean="0"/>
              <a:t>(within the last 50 days).  She was confirmed COVID-19 positive 9 days prior to her death (had been self-isolating prior to this as partner had been COVID-19 positive).  The GP practice were unaware of her COVID-1</a:t>
            </a:r>
            <a:r>
              <a:rPr lang="en-GB" baseline="0" dirty="0" smtClean="0"/>
              <a:t>9 status as the results were not received until after she had died, however, the health visiting team were aware.</a:t>
            </a:r>
            <a:endParaRPr lang="en-GB" dirty="0" smtClean="0"/>
          </a:p>
          <a:p>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3</a:t>
            </a:fld>
            <a:endParaRPr lang="en-GB" dirty="0"/>
          </a:p>
        </p:txBody>
      </p:sp>
    </p:spTree>
    <p:extLst>
      <p:ext uri="{BB962C8B-B14F-4D97-AF65-F5344CB8AC3E}">
        <p14:creationId xmlns:p14="http://schemas.microsoft.com/office/powerpoint/2010/main" val="24955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a:t>
            </a:r>
            <a:r>
              <a:rPr lang="en-GB" baseline="0" dirty="0" smtClean="0"/>
              <a:t> Wednesday, the patient rang the Practice to talk about a prescription for her baby formula.  At the end of the call, as an aside, she mentioned to the receptionist that she thought she had pulled a muscle.  This conversation was not documented, but the receptionist recalls sign-posting her to complete an eConsult form.</a:t>
            </a:r>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4</a:t>
            </a:fld>
            <a:endParaRPr lang="en-GB" dirty="0"/>
          </a:p>
        </p:txBody>
      </p:sp>
    </p:spTree>
    <p:extLst>
      <p:ext uri="{BB962C8B-B14F-4D97-AF65-F5344CB8AC3E}">
        <p14:creationId xmlns:p14="http://schemas.microsoft.com/office/powerpoint/2010/main" val="209098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a:t>
            </a:r>
            <a:r>
              <a:rPr lang="en-GB" baseline="0" dirty="0" smtClean="0"/>
              <a:t> the Friday, the patient completes and eConsult form – the calf pain template.  The template included some of the Wells’ Score (used by clinicians when undertaking a face-to-face review of a patient with calf pain to assess for the risk of a deep vein thrombosis) and some of the questions in relation to the risk factors highlighted by The National Institute for Health and Care Excellence (2020).  However, it was not sufficiently sensitive to highlight that the patient had recently given birth. NICE (November 2020) recommends that if deep vein thrombosis (DVT) is suspected in a woman who is pregnant or has given birth within the past 6 weeks then they should be referred immediately for same-day assessment.</a:t>
            </a:r>
          </a:p>
          <a:p>
            <a:endParaRPr lang="en-GB" baseline="0" dirty="0" smtClean="0"/>
          </a:p>
          <a:p>
            <a:r>
              <a:rPr lang="en-GB" baseline="0" dirty="0" smtClean="0"/>
              <a:t>The patients pain severity was highlighted as a 'red flag'  meaning ‘may need urgent attention’ and her selected weight bearing response was highlighted as an ‘amber flag’ meaning 'may need close attention'.</a:t>
            </a:r>
          </a:p>
          <a:p>
            <a:endParaRPr lang="en-GB" baseline="0" dirty="0" smtClean="0"/>
          </a:p>
          <a:p>
            <a:r>
              <a:rPr lang="en-GB" baseline="0" dirty="0" smtClean="0"/>
              <a:t>The administration/receptionists at the GP Practice were responsible for managing the administrative and clinical queries. The eConsult was reviewed to determine the problem (i.e. by reading the text/problem) and to check for any red flags and, where appropriate, delegate the case.  The case was considered urgent, but not for seeing on the same day, but next working day (i.e. Monday).</a:t>
            </a:r>
          </a:p>
          <a:p>
            <a:endParaRPr lang="en-GB" baseline="0" dirty="0" smtClean="0"/>
          </a:p>
          <a:p>
            <a:r>
              <a:rPr lang="en-GB" baseline="0" dirty="0" smtClean="0"/>
              <a:t>A clinician did not review the eConsult form.</a:t>
            </a:r>
          </a:p>
        </p:txBody>
      </p:sp>
      <p:sp>
        <p:nvSpPr>
          <p:cNvPr id="4" name="Slide Number Placeholder 3"/>
          <p:cNvSpPr>
            <a:spLocks noGrp="1"/>
          </p:cNvSpPr>
          <p:nvPr>
            <p:ph type="sldNum" sz="quarter" idx="10"/>
          </p:nvPr>
        </p:nvSpPr>
        <p:spPr/>
        <p:txBody>
          <a:bodyPr/>
          <a:lstStyle/>
          <a:p>
            <a:fld id="{4FF052B5-C581-4404-A430-69B7CEA804D6}" type="slidenum">
              <a:rPr lang="en-GB" smtClean="0"/>
              <a:t>5</a:t>
            </a:fld>
            <a:endParaRPr lang="en-GB" dirty="0"/>
          </a:p>
        </p:txBody>
      </p:sp>
    </p:spTree>
    <p:extLst>
      <p:ext uri="{BB962C8B-B14F-4D97-AF65-F5344CB8AC3E}">
        <p14:creationId xmlns:p14="http://schemas.microsoft.com/office/powerpoint/2010/main" val="412297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Sunday,</a:t>
            </a:r>
            <a:r>
              <a:rPr lang="en-GB" baseline="0" dirty="0" smtClean="0"/>
              <a:t> the patient had a collapse at home – felt breathless, fainted and hit her head.  An ambulance was called and she was taken to a local acute hospital.  The patient passed away the same day. </a:t>
            </a:r>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6</a:t>
            </a:fld>
            <a:endParaRPr lang="en-GB" dirty="0"/>
          </a:p>
        </p:txBody>
      </p:sp>
    </p:spTree>
    <p:extLst>
      <p:ext uri="{BB962C8B-B14F-4D97-AF65-F5344CB8AC3E}">
        <p14:creationId xmlns:p14="http://schemas.microsoft.com/office/powerpoint/2010/main" val="166283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t>Sensitivity of the eConsult form: </a:t>
            </a:r>
            <a:r>
              <a:rPr lang="en-GB" dirty="0" smtClean="0"/>
              <a:t>the eConsult form did not identify</a:t>
            </a:r>
            <a:r>
              <a:rPr lang="en-GB" baseline="0" dirty="0" smtClean="0"/>
              <a:t> </a:t>
            </a:r>
            <a:r>
              <a:rPr lang="en-GB" dirty="0" smtClean="0"/>
              <a:t>that the patient had recently given birth nor did it include her COVID-19</a:t>
            </a:r>
            <a:r>
              <a:rPr lang="en-GB" baseline="0" dirty="0" smtClean="0"/>
              <a:t> </a:t>
            </a:r>
            <a:r>
              <a:rPr lang="en-GB" dirty="0" smtClean="0"/>
              <a:t>status. These factors were then not linked to her calf pain</a:t>
            </a:r>
          </a:p>
          <a:p>
            <a:r>
              <a:rPr lang="en-GB" b="1" dirty="0" smtClean="0"/>
              <a:t>Escalation to a clinician:</a:t>
            </a:r>
            <a:r>
              <a:rPr lang="en-GB" dirty="0" smtClean="0"/>
              <a:t> the GP Practice did not have a formal</a:t>
            </a:r>
            <a:r>
              <a:rPr lang="en-GB" baseline="0" dirty="0" smtClean="0"/>
              <a:t> </a:t>
            </a:r>
            <a:r>
              <a:rPr lang="en-GB" dirty="0" smtClean="0"/>
              <a:t>process in place to escalate ‘red’ or ‘amber’ flags to a clinician to enable</a:t>
            </a:r>
            <a:r>
              <a:rPr lang="en-GB" baseline="0" dirty="0" smtClean="0"/>
              <a:t> </a:t>
            </a:r>
            <a:r>
              <a:rPr lang="en-GB" dirty="0" smtClean="0"/>
              <a:t>a prompt and robust clinical review of the case</a:t>
            </a:r>
          </a:p>
          <a:p>
            <a:r>
              <a:rPr lang="en-GB" b="1" dirty="0" smtClean="0"/>
              <a:t>Review/escalation training for receptionists:</a:t>
            </a:r>
            <a:r>
              <a:rPr lang="en-GB" dirty="0" smtClean="0"/>
              <a:t> whilst support was</a:t>
            </a:r>
            <a:r>
              <a:rPr lang="en-GB" baseline="0" dirty="0" smtClean="0"/>
              <a:t> </a:t>
            </a:r>
            <a:r>
              <a:rPr lang="en-GB" dirty="0" smtClean="0"/>
              <a:t>available to the administration/reception team, their judgement to</a:t>
            </a:r>
            <a:r>
              <a:rPr lang="en-GB" baseline="0" dirty="0" smtClean="0"/>
              <a:t> </a:t>
            </a:r>
            <a:r>
              <a:rPr lang="en-GB" dirty="0" smtClean="0"/>
              <a:t>escalate was based on their individual experience and informal training</a:t>
            </a:r>
          </a:p>
          <a:p>
            <a:r>
              <a:rPr lang="en-GB" dirty="0" smtClean="0"/>
              <a:t>was provided by a non-clinician</a:t>
            </a:r>
          </a:p>
          <a:p>
            <a:r>
              <a:rPr lang="en-GB" b="1" dirty="0" smtClean="0"/>
              <a:t>VTE risk and patient education:</a:t>
            </a:r>
            <a:r>
              <a:rPr lang="en-GB" dirty="0" smtClean="0"/>
              <a:t> there were opportunities when the</a:t>
            </a:r>
            <a:r>
              <a:rPr lang="en-GB" baseline="0" dirty="0" smtClean="0"/>
              <a:t> </a:t>
            </a:r>
            <a:r>
              <a:rPr lang="en-GB" dirty="0" smtClean="0"/>
              <a:t>patient could have been reminded about the signs and symptoms of</a:t>
            </a:r>
            <a:r>
              <a:rPr lang="en-GB" baseline="0" dirty="0" smtClean="0"/>
              <a:t> </a:t>
            </a:r>
            <a:r>
              <a:rPr lang="en-GB" dirty="0" smtClean="0"/>
              <a:t>VTE once it was known that she was isolating/COVID-19 positive.</a:t>
            </a:r>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7</a:t>
            </a:fld>
            <a:endParaRPr lang="en-GB" dirty="0"/>
          </a:p>
        </p:txBody>
      </p:sp>
    </p:spTree>
    <p:extLst>
      <p:ext uri="{BB962C8B-B14F-4D97-AF65-F5344CB8AC3E}">
        <p14:creationId xmlns:p14="http://schemas.microsoft.com/office/powerpoint/2010/main" val="166783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per slide</a:t>
            </a:r>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8</a:t>
            </a:fld>
            <a:endParaRPr lang="en-GB" dirty="0"/>
          </a:p>
        </p:txBody>
      </p:sp>
    </p:spTree>
    <p:extLst>
      <p:ext uri="{BB962C8B-B14F-4D97-AF65-F5344CB8AC3E}">
        <p14:creationId xmlns:p14="http://schemas.microsoft.com/office/powerpoint/2010/main" val="140536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per slide</a:t>
            </a:r>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9</a:t>
            </a:fld>
            <a:endParaRPr lang="en-GB" dirty="0"/>
          </a:p>
        </p:txBody>
      </p:sp>
    </p:spTree>
    <p:extLst>
      <p:ext uri="{BB962C8B-B14F-4D97-AF65-F5344CB8AC3E}">
        <p14:creationId xmlns:p14="http://schemas.microsoft.com/office/powerpoint/2010/main" val="361809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052B5-C581-4404-A430-69B7CEA804D6}" type="slidenum">
              <a:rPr lang="en-GB" smtClean="0"/>
              <a:t>10</a:t>
            </a:fld>
            <a:endParaRPr lang="en-GB" dirty="0"/>
          </a:p>
        </p:txBody>
      </p:sp>
    </p:spTree>
    <p:extLst>
      <p:ext uri="{BB962C8B-B14F-4D97-AF65-F5344CB8AC3E}">
        <p14:creationId xmlns:p14="http://schemas.microsoft.com/office/powerpoint/2010/main" val="303016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44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8AC01B-A71E-45DA-8846-9FFDFD3453A9}" type="datetimeFigureOut">
              <a:rPr lang="en-GB" smtClean="0"/>
              <a:t>23/06/2021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5C2AAC-63EF-4DC2-91E7-897D0D5AFB41}" type="slidenum">
              <a:rPr lang="en-GB" smtClean="0"/>
              <a:t>‹#›</a:t>
            </a:fld>
            <a:endParaRPr lang="en-GB" dirty="0"/>
          </a:p>
        </p:txBody>
      </p:sp>
    </p:spTree>
    <p:extLst>
      <p:ext uri="{BB962C8B-B14F-4D97-AF65-F5344CB8AC3E}">
        <p14:creationId xmlns:p14="http://schemas.microsoft.com/office/powerpoint/2010/main" val="10123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988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0" y="6546830"/>
            <a:ext cx="9144000" cy="338554"/>
          </a:xfrm>
          <a:prstGeom prst="rect">
            <a:avLst/>
          </a:prstGeom>
          <a:solidFill>
            <a:srgbClr val="0072CE"/>
          </a:solidFill>
        </p:spPr>
        <p:txBody>
          <a:bodyPr wrap="square" rtlCol="0">
            <a:spAutoFit/>
          </a:bodyPr>
          <a:lstStyle/>
          <a:p>
            <a:endParaRPr lang="en-GB" sz="800" b="1" dirty="0">
              <a:solidFill>
                <a:schemeClr val="bg1"/>
              </a:solidFill>
              <a:latin typeface="Arial" panose="020B0604020202020204" pitchFamily="34" charset="0"/>
              <a:cs typeface="Arial" panose="020B0604020202020204" pitchFamily="34" charset="0"/>
            </a:endParaRPr>
          </a:p>
          <a:p>
            <a:endParaRPr lang="en-GB" sz="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2E2CF4DC-9C13-4346-B4C0-9A34232260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6056" y="476672"/>
            <a:ext cx="3657175" cy="1439321"/>
          </a:xfrm>
          <a:prstGeom prst="rect">
            <a:avLst/>
          </a:prstGeom>
        </p:spPr>
      </p:pic>
    </p:spTree>
    <p:extLst>
      <p:ext uri="{BB962C8B-B14F-4D97-AF65-F5344CB8AC3E}">
        <p14:creationId xmlns:p14="http://schemas.microsoft.com/office/powerpoint/2010/main" val="350816727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AC01B-A71E-45DA-8846-9FFDFD3453A9}" type="datetimeFigureOut">
              <a:rPr lang="en-GB" smtClean="0"/>
              <a:t>23/06/2021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2AAC-63EF-4DC2-91E7-897D0D5AFB41}" type="slidenum">
              <a:rPr lang="en-GB" smtClean="0"/>
              <a:t>‹#›</a:t>
            </a:fld>
            <a:endParaRPr lang="en-GB" dirty="0"/>
          </a:p>
        </p:txBody>
      </p:sp>
      <p:sp>
        <p:nvSpPr>
          <p:cNvPr id="10" name="TextBox 9"/>
          <p:cNvSpPr txBox="1"/>
          <p:nvPr/>
        </p:nvSpPr>
        <p:spPr>
          <a:xfrm>
            <a:off x="0" y="6516052"/>
            <a:ext cx="9144000" cy="369332"/>
          </a:xfrm>
          <a:prstGeom prst="rect">
            <a:avLst/>
          </a:prstGeom>
          <a:solidFill>
            <a:srgbClr val="0072CE"/>
          </a:solidFill>
          <a:ln>
            <a:solidFill>
              <a:srgbClr val="0072CE"/>
            </a:solidFill>
          </a:ln>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Hampshire, Southampton and Isle of Wight Clinical Commissioning Group</a:t>
            </a:r>
          </a:p>
        </p:txBody>
      </p:sp>
      <p:pic>
        <p:nvPicPr>
          <p:cNvPr id="7" name="Picture 6">
            <a:extLst>
              <a:ext uri="{FF2B5EF4-FFF2-40B4-BE49-F238E27FC236}">
                <a16:creationId xmlns:a16="http://schemas.microsoft.com/office/drawing/2014/main" xmlns="" id="{4FA4A10A-EAAC-4D46-97A9-8CE3E51F13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6056" y="476672"/>
            <a:ext cx="3657175" cy="1439321"/>
          </a:xfrm>
          <a:prstGeom prst="rect">
            <a:avLst/>
          </a:prstGeom>
        </p:spPr>
      </p:pic>
    </p:spTree>
    <p:extLst>
      <p:ext uri="{BB962C8B-B14F-4D97-AF65-F5344CB8AC3E}">
        <p14:creationId xmlns:p14="http://schemas.microsoft.com/office/powerpoint/2010/main" val="197739802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996952"/>
            <a:ext cx="8136904" cy="2554545"/>
          </a:xfrm>
          <a:prstGeom prst="rect">
            <a:avLst/>
          </a:prstGeom>
          <a:noFill/>
        </p:spPr>
        <p:txBody>
          <a:bodyPr wrap="square" rtlCol="0">
            <a:spAutoFit/>
          </a:bodyPr>
          <a:lstStyle/>
          <a:p>
            <a:pPr algn="ctr"/>
            <a:r>
              <a:rPr lang="en-GB" sz="2400" b="1" dirty="0" smtClean="0">
                <a:latin typeface="Arial" panose="020B0604020202020204" pitchFamily="34" charset="0"/>
                <a:cs typeface="Arial" panose="020B0604020202020204" pitchFamily="34" charset="0"/>
              </a:rPr>
              <a:t>Sharing Learning from a Serious Incident</a:t>
            </a:r>
          </a:p>
          <a:p>
            <a:pPr algn="ctr"/>
            <a:r>
              <a:rPr lang="en-GB" sz="2400" b="1" dirty="0">
                <a:latin typeface="Arial" panose="020B0604020202020204" pitchFamily="34" charset="0"/>
                <a:cs typeface="Arial" panose="020B0604020202020204" pitchFamily="34" charset="0"/>
              </a:rPr>
              <a:t>i</a:t>
            </a:r>
            <a:r>
              <a:rPr lang="en-GB" sz="2400" b="1" dirty="0" smtClean="0">
                <a:latin typeface="Arial" panose="020B0604020202020204" pitchFamily="34" charset="0"/>
                <a:cs typeface="Arial" panose="020B0604020202020204" pitchFamily="34" charset="0"/>
              </a:rPr>
              <a:t>nvolving Primary Care</a:t>
            </a:r>
          </a:p>
          <a:p>
            <a:pPr algn="ctr"/>
            <a:endParaRPr lang="en-GB" sz="2400" b="1" dirty="0" smtClean="0">
              <a:latin typeface="Arial" panose="020B0604020202020204" pitchFamily="34" charset="0"/>
              <a:cs typeface="Arial" panose="020B0604020202020204" pitchFamily="34" charset="0"/>
            </a:endParaRPr>
          </a:p>
          <a:p>
            <a:pPr algn="ctr"/>
            <a:endParaRPr lang="en-GB" sz="2400" b="1" dirty="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Joanna Clifford – Acting Deputy Director of Quality and Nursing </a:t>
            </a:r>
          </a:p>
          <a:p>
            <a:pPr algn="ctr"/>
            <a:r>
              <a:rPr lang="en-GB" sz="1600" b="1" dirty="0">
                <a:latin typeface="Arial" panose="020B0604020202020204" pitchFamily="34" charset="0"/>
                <a:cs typeface="Arial" panose="020B0604020202020204" pitchFamily="34" charset="0"/>
              </a:rPr>
              <a:t>Viv O’Connor - Lead for Infection Prevention &amp; Control and Primary Care Quality </a:t>
            </a:r>
          </a:p>
          <a:p>
            <a:pPr algn="ct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(South West and Mid Hampshire)</a:t>
            </a:r>
            <a:endParaRPr lang="en-GB" sz="1600" b="1" dirty="0">
              <a:latin typeface="Arial" panose="020B0604020202020204" pitchFamily="34" charset="0"/>
              <a:cs typeface="Arial" panose="020B0604020202020204" pitchFamily="34" charset="0"/>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17563103"/>
      </p:ext>
    </p:extLst>
  </p:cSld>
  <p:clrMapOvr>
    <a:masterClrMapping/>
  </p:clrMapOvr>
  <mc:AlternateContent xmlns:mc="http://schemas.openxmlformats.org/markup-compatibility/2006" xmlns:p14="http://schemas.microsoft.com/office/powerpoint/2010/main">
    <mc:Choice Requires="p14">
      <p:transition spd="slow" p14:dur="2000" advTm="19179"/>
    </mc:Choice>
    <mc:Fallback xmlns="">
      <p:transition spd="slow" advTm="19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309420"/>
          </a:xfrm>
          <a:prstGeom prst="rect">
            <a:avLst/>
          </a:prstGeom>
          <a:solidFill>
            <a:schemeClr val="bg1"/>
          </a:solidFill>
        </p:spPr>
        <p:txBody>
          <a:bodyPr wrap="square" rtlCol="0">
            <a:spAutoFit/>
          </a:bodyPr>
          <a:lstStyle/>
          <a:p>
            <a:r>
              <a:rPr lang="en-GB" sz="4000" dirty="0" smtClean="0">
                <a:latin typeface="Arial Black" panose="020B0A04020102020204" pitchFamily="34" charset="0"/>
                <a:cs typeface="Arial" panose="020B0604020202020204" pitchFamily="34" charset="0"/>
              </a:rPr>
              <a:t>Changes to Practice so far…</a:t>
            </a:r>
            <a:endParaRPr lang="en-GB" sz="4000" dirty="0">
              <a:latin typeface="Arial Black" panose="020B0A04020102020204" pitchFamily="34" charset="0"/>
              <a:cs typeface="Arial" panose="020B0604020202020204" pitchFamily="34" charset="0"/>
            </a:endParaRPr>
          </a:p>
          <a:p>
            <a:pPr marL="457200" indent="-457200">
              <a:buFont typeface="Arial" panose="020B0604020202020204" pitchFamily="34" charset="0"/>
              <a:buChar char="•"/>
            </a:pPr>
            <a:endParaRPr lang="en-GB"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eConsult changed their COVID-19 and recent birth questions to be more sensitive (urgent and emergency care and are rolling out to primary care)</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any </a:t>
            </a:r>
            <a:r>
              <a:rPr lang="en-GB" sz="2800" dirty="0">
                <a:latin typeface="Arial" panose="020B0604020202020204" pitchFamily="34" charset="0"/>
                <a:cs typeface="Arial" panose="020B0604020202020204" pitchFamily="34" charset="0"/>
              </a:rPr>
              <a:t>patient suspected of having a </a:t>
            </a:r>
            <a:r>
              <a:rPr lang="en-GB" sz="2800" dirty="0" smtClean="0">
                <a:latin typeface="Arial" panose="020B0604020202020204" pitchFamily="34" charset="0"/>
                <a:cs typeface="Arial" panose="020B0604020202020204" pitchFamily="34" charset="0"/>
              </a:rPr>
              <a:t>DVT, whether </a:t>
            </a:r>
            <a:r>
              <a:rPr lang="en-GB" sz="2800" dirty="0">
                <a:latin typeface="Arial" panose="020B0604020202020204" pitchFamily="34" charset="0"/>
                <a:cs typeface="Arial" panose="020B0604020202020204" pitchFamily="34" charset="0"/>
              </a:rPr>
              <a:t>or not they have risk factors for VTE, will now be stopped by </a:t>
            </a:r>
            <a:r>
              <a:rPr lang="en-GB" sz="2800" dirty="0" smtClean="0">
                <a:latin typeface="Arial" panose="020B0604020202020204" pitchFamily="34" charset="0"/>
                <a:cs typeface="Arial" panose="020B0604020202020204" pitchFamily="34" charset="0"/>
              </a:rPr>
              <a:t>the eConsult </a:t>
            </a:r>
            <a:r>
              <a:rPr lang="en-GB" sz="2800" dirty="0">
                <a:latin typeface="Arial" panose="020B0604020202020204" pitchFamily="34" charset="0"/>
                <a:cs typeface="Arial" panose="020B0604020202020204" pitchFamily="34" charset="0"/>
              </a:rPr>
              <a:t>platform, and asked to seek help urgently via their GP or </a:t>
            </a:r>
            <a:r>
              <a:rPr lang="en-GB" sz="2800" dirty="0" smtClean="0">
                <a:latin typeface="Arial" panose="020B0604020202020204" pitchFamily="34" charset="0"/>
                <a:cs typeface="Arial" panose="020B0604020202020204" pitchFamily="34" charset="0"/>
              </a:rPr>
              <a:t>111</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calf </a:t>
            </a:r>
            <a:r>
              <a:rPr lang="en-GB" sz="2800" dirty="0">
                <a:latin typeface="Arial" panose="020B0604020202020204" pitchFamily="34" charset="0"/>
                <a:cs typeface="Arial" panose="020B0604020202020204" pitchFamily="34" charset="0"/>
              </a:rPr>
              <a:t>p</a:t>
            </a:r>
            <a:r>
              <a:rPr lang="en-GB" sz="2800" dirty="0" smtClean="0">
                <a:latin typeface="Arial" panose="020B0604020202020204" pitchFamily="34" charset="0"/>
                <a:cs typeface="Arial" panose="020B0604020202020204" pitchFamily="34" charset="0"/>
              </a:rPr>
              <a:t>ain</a:t>
            </a:r>
            <a:r>
              <a:rPr lang="en-GB" sz="2800" dirty="0">
                <a:latin typeface="Arial" panose="020B0604020202020204" pitchFamily="34" charset="0"/>
                <a:cs typeface="Arial" panose="020B0604020202020204" pitchFamily="34" charset="0"/>
              </a:rPr>
              <a:t>’ pathway, which this patient used, </a:t>
            </a:r>
            <a:r>
              <a:rPr lang="en-GB" sz="2800" dirty="0" smtClean="0">
                <a:latin typeface="Arial" panose="020B0604020202020204" pitchFamily="34" charset="0"/>
                <a:cs typeface="Arial" panose="020B0604020202020204" pitchFamily="34" charset="0"/>
              </a:rPr>
              <a:t>was removed </a:t>
            </a:r>
            <a:r>
              <a:rPr lang="en-GB" sz="2800" dirty="0">
                <a:latin typeface="Arial" panose="020B0604020202020204" pitchFamily="34" charset="0"/>
                <a:cs typeface="Arial" panose="020B0604020202020204" pitchFamily="34" charset="0"/>
              </a:rPr>
              <a:t>from the eConsult platform on 26 November </a:t>
            </a:r>
            <a:r>
              <a:rPr lang="en-GB" sz="2800" dirty="0" smtClean="0">
                <a:latin typeface="Arial" panose="020B0604020202020204" pitchFamily="34" charset="0"/>
                <a:cs typeface="Arial" panose="020B0604020202020204" pitchFamily="34" charset="0"/>
              </a:rPr>
              <a:t>2020</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44960156"/>
      </p:ext>
    </p:extLst>
  </p:cSld>
  <p:clrMapOvr>
    <a:masterClrMapping/>
  </p:clrMapOvr>
  <mc:AlternateContent xmlns:mc="http://schemas.openxmlformats.org/markup-compatibility/2006" xmlns:p14="http://schemas.microsoft.com/office/powerpoint/2010/main">
    <mc:Choice Requires="p14">
      <p:transition spd="slow" p14:dur="2000" advTm="29837"/>
    </mc:Choice>
    <mc:Fallback xmlns="">
      <p:transition spd="slow" advTm="29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4585871"/>
          </a:xfrm>
          <a:prstGeom prst="rect">
            <a:avLst/>
          </a:prstGeom>
          <a:solidFill>
            <a:schemeClr val="bg1"/>
          </a:solidFill>
        </p:spPr>
        <p:txBody>
          <a:bodyPr wrap="square" rtlCol="0">
            <a:spAutoFit/>
          </a:bodyPr>
          <a:lstStyle/>
          <a:p>
            <a:r>
              <a:rPr lang="en-GB" sz="4000" dirty="0" smtClean="0">
                <a:latin typeface="Arial Black" panose="020B0A04020102020204" pitchFamily="34" charset="0"/>
                <a:cs typeface="Arial" panose="020B0604020202020204" pitchFamily="34" charset="0"/>
              </a:rPr>
              <a:t>Changes to Practice so far…</a:t>
            </a:r>
            <a:endParaRPr lang="en-GB" sz="4000" dirty="0">
              <a:latin typeface="Arial Black" panose="020B0A04020102020204" pitchFamily="34" charset="0"/>
              <a:cs typeface="Arial" panose="020B0604020202020204" pitchFamily="34" charset="0"/>
            </a:endParaRPr>
          </a:p>
          <a:p>
            <a:pPr marL="457200" indent="-457200">
              <a:buFont typeface="Arial" panose="020B0604020202020204" pitchFamily="34" charset="0"/>
              <a:buChar char="•"/>
            </a:pPr>
            <a:endParaRPr lang="en-GB"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 GP practice will be implementing an advanced </a:t>
            </a:r>
            <a:r>
              <a:rPr lang="en-GB" sz="2800" dirty="0" smtClean="0">
                <a:latin typeface="Arial" panose="020B0604020202020204" pitchFamily="34" charset="0"/>
                <a:cs typeface="Arial" panose="020B0604020202020204" pitchFamily="34" charset="0"/>
              </a:rPr>
              <a:t>nurse practitioner </a:t>
            </a:r>
            <a:r>
              <a:rPr lang="en-GB" sz="2800" dirty="0">
                <a:latin typeface="Arial" panose="020B0604020202020204" pitchFamily="34" charset="0"/>
                <a:cs typeface="Arial" panose="020B0604020202020204" pitchFamily="34" charset="0"/>
              </a:rPr>
              <a:t>(ANP) led triage system with a clear escalation process, but </a:t>
            </a:r>
            <a:r>
              <a:rPr lang="en-GB" sz="2800" dirty="0" smtClean="0">
                <a:latin typeface="Arial" panose="020B0604020202020204" pitchFamily="34" charset="0"/>
                <a:cs typeface="Arial" panose="020B0604020202020204" pitchFamily="34" charset="0"/>
              </a:rPr>
              <a:t>at present</a:t>
            </a:r>
            <a:r>
              <a:rPr lang="en-GB" sz="2800" dirty="0">
                <a:latin typeface="Arial" panose="020B0604020202020204" pitchFamily="34" charset="0"/>
                <a:cs typeface="Arial" panose="020B0604020202020204" pitchFamily="34" charset="0"/>
              </a:rPr>
              <a:t>, the duty clinician oversees red and amber </a:t>
            </a:r>
            <a:r>
              <a:rPr lang="en-GB" sz="2800" dirty="0" smtClean="0">
                <a:latin typeface="Arial" panose="020B0604020202020204" pitchFamily="34" charset="0"/>
                <a:cs typeface="Arial" panose="020B0604020202020204" pitchFamily="34" charset="0"/>
              </a:rPr>
              <a:t>flags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working together with eConsult the practice will draft </a:t>
            </a:r>
            <a:r>
              <a:rPr lang="en-GB" sz="2800" dirty="0" smtClean="0">
                <a:latin typeface="Arial" panose="020B0604020202020204" pitchFamily="34" charset="0"/>
                <a:cs typeface="Arial" panose="020B0604020202020204" pitchFamily="34" charset="0"/>
              </a:rPr>
              <a:t>and implement </a:t>
            </a:r>
            <a:r>
              <a:rPr lang="en-GB" sz="2800" dirty="0">
                <a:latin typeface="Arial" panose="020B0604020202020204" pitchFamily="34" charset="0"/>
                <a:cs typeface="Arial" panose="020B0604020202020204" pitchFamily="34" charset="0"/>
              </a:rPr>
              <a:t>a formal policy on how </a:t>
            </a:r>
            <a:r>
              <a:rPr lang="en-GB" sz="2800" dirty="0" err="1">
                <a:latin typeface="Arial" panose="020B0604020202020204" pitchFamily="34" charset="0"/>
                <a:cs typeface="Arial" panose="020B0604020202020204" pitchFamily="34" charset="0"/>
              </a:rPr>
              <a:t>eConsults</a:t>
            </a:r>
            <a:r>
              <a:rPr lang="en-GB" sz="2800" dirty="0">
                <a:latin typeface="Arial" panose="020B0604020202020204" pitchFamily="34" charset="0"/>
                <a:cs typeface="Arial" panose="020B0604020202020204" pitchFamily="34" charset="0"/>
              </a:rPr>
              <a:t> are to be managed and </a:t>
            </a:r>
            <a:r>
              <a:rPr lang="en-GB" sz="2800" dirty="0" smtClean="0">
                <a:latin typeface="Arial" panose="020B0604020202020204" pitchFamily="34" charset="0"/>
                <a:cs typeface="Arial" panose="020B0604020202020204" pitchFamily="34" charset="0"/>
              </a:rPr>
              <a:t>escalated internally</a:t>
            </a:r>
            <a:r>
              <a:rPr lang="en-GB" sz="2800" dirty="0">
                <a:latin typeface="Arial" panose="020B0604020202020204" pitchFamily="34" charset="0"/>
                <a:cs typeface="Arial" panose="020B0604020202020204" pitchFamily="34" charset="0"/>
              </a:rPr>
              <a:t>.</a:t>
            </a:r>
            <a:endParaRPr lang="en-GB" sz="2800" dirty="0" smtClean="0">
              <a:latin typeface="Arial" panose="020B0604020202020204" pitchFamily="34" charset="0"/>
              <a:cs typeface="Arial" panose="020B0604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22446614"/>
      </p:ext>
    </p:extLst>
  </p:cSld>
  <p:clrMapOvr>
    <a:masterClrMapping/>
  </p:clrMapOvr>
  <mc:AlternateContent xmlns:mc="http://schemas.openxmlformats.org/markup-compatibility/2006" xmlns:p14="http://schemas.microsoft.com/office/powerpoint/2010/main">
    <mc:Choice Requires="p14">
      <p:transition spd="slow" p14:dur="2000" advTm="22915"/>
    </mc:Choice>
    <mc:Fallback xmlns="">
      <p:transition spd="slow" advTm="22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892480" cy="5693866"/>
          </a:xfrm>
          <a:prstGeom prst="rect">
            <a:avLst/>
          </a:prstGeom>
          <a:solidFill>
            <a:schemeClr val="bg1"/>
          </a:solidFill>
        </p:spPr>
        <p:txBody>
          <a:bodyPr wrap="square" rtlCol="0">
            <a:spAutoFit/>
          </a:bodyPr>
          <a:lstStyle/>
          <a:p>
            <a:pPr algn="ctr"/>
            <a:endParaRPr lang="en-GB" sz="2800" dirty="0" smtClean="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endParaRPr lang="en-GB" sz="2800" dirty="0" smtClean="0">
              <a:latin typeface="Arial" panose="020B0604020202020204" pitchFamily="34" charset="0"/>
              <a:cs typeface="Arial" panose="020B0604020202020204" pitchFamily="34" charset="0"/>
            </a:endParaRPr>
          </a:p>
          <a:p>
            <a:pPr algn="ctr"/>
            <a:r>
              <a:rPr lang="en-GB" sz="2800" b="1" dirty="0" smtClean="0">
                <a:latin typeface="Arial" panose="020B0604020202020204" pitchFamily="34" charset="0"/>
                <a:cs typeface="Arial" panose="020B0604020202020204" pitchFamily="34" charset="0"/>
              </a:rPr>
              <a:t>Reflections for you to consider:</a:t>
            </a:r>
          </a:p>
          <a:p>
            <a:pPr algn="ctr"/>
            <a:endParaRPr lang="en-GB" sz="2800" dirty="0">
              <a:latin typeface="Arial" panose="020B0604020202020204" pitchFamily="34" charset="0"/>
              <a:cs typeface="Arial" panose="020B0604020202020204" pitchFamily="34" charset="0"/>
            </a:endParaRPr>
          </a:p>
          <a:p>
            <a:pPr algn="ctr"/>
            <a:r>
              <a:rPr lang="en-GB" sz="2800" dirty="0" smtClean="0">
                <a:latin typeface="Arial" panose="020B0604020202020204" pitchFamily="34" charset="0"/>
                <a:cs typeface="Arial" panose="020B0604020202020204" pitchFamily="34" charset="0"/>
              </a:rPr>
              <a:t>Could this happen in our Practice?</a:t>
            </a:r>
          </a:p>
          <a:p>
            <a:pPr algn="ctr"/>
            <a:endParaRPr lang="en-GB" sz="2800" dirty="0" smtClean="0">
              <a:latin typeface="Arial" panose="020B0604020202020204" pitchFamily="34" charset="0"/>
              <a:cs typeface="Arial" panose="020B0604020202020204" pitchFamily="34" charset="0"/>
            </a:endParaRPr>
          </a:p>
          <a:p>
            <a:pPr algn="ctr"/>
            <a:r>
              <a:rPr lang="en-GB" sz="2800" dirty="0" smtClean="0">
                <a:latin typeface="Arial" panose="020B0604020202020204" pitchFamily="34" charset="0"/>
                <a:cs typeface="Arial" panose="020B0604020202020204" pitchFamily="34" charset="0"/>
              </a:rPr>
              <a:t>What mitigations do we have in place to prevent a similar incident for occurring?</a:t>
            </a:r>
          </a:p>
          <a:p>
            <a:pPr algn="ctr"/>
            <a:endParaRPr lang="en-GB" sz="2800" dirty="0">
              <a:latin typeface="Arial" panose="020B0604020202020204" pitchFamily="34" charset="0"/>
              <a:cs typeface="Arial" panose="020B0604020202020204" pitchFamily="34" charset="0"/>
            </a:endParaRPr>
          </a:p>
          <a:p>
            <a:pPr algn="ctr"/>
            <a:r>
              <a:rPr lang="en-GB" sz="2800" dirty="0" smtClean="0">
                <a:latin typeface="Arial" panose="020B0604020202020204" pitchFamily="34" charset="0"/>
                <a:cs typeface="Arial" panose="020B0604020202020204" pitchFamily="34" charset="0"/>
              </a:rPr>
              <a:t>Are there any actions we need to put in place?</a:t>
            </a: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85942980"/>
      </p:ext>
    </p:extLst>
  </p:cSld>
  <p:clrMapOvr>
    <a:masterClrMapping/>
  </p:clrMapOvr>
  <mc:AlternateContent xmlns:mc="http://schemas.openxmlformats.org/markup-compatibility/2006" xmlns:p14="http://schemas.microsoft.com/office/powerpoint/2010/main">
    <mc:Choice Requires="p14">
      <p:transition spd="slow" p14:dur="2000" advTm="28715"/>
    </mc:Choice>
    <mc:Fallback xmlns="">
      <p:transition spd="slow" advTm="28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2123728" y="2492896"/>
            <a:ext cx="5391415" cy="2845469"/>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01252562"/>
      </p:ext>
    </p:extLst>
  </p:cSld>
  <p:clrMapOvr>
    <a:masterClrMapping/>
  </p:clrMapOvr>
  <mc:AlternateContent xmlns:mc="http://schemas.openxmlformats.org/markup-compatibility/2006" xmlns:p14="http://schemas.microsoft.com/office/powerpoint/2010/main">
    <mc:Choice Requires="p14">
      <p:transition spd="slow" p14:dur="2000" advTm="53335"/>
    </mc:Choice>
    <mc:Fallback xmlns="">
      <p:transition spd="slow" advTm="53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799" y="188640"/>
            <a:ext cx="8856984" cy="6217087"/>
          </a:xfrm>
          <a:prstGeom prst="rect">
            <a:avLst/>
          </a:prstGeom>
          <a:solidFill>
            <a:schemeClr val="bg1"/>
          </a:solidFill>
        </p:spPr>
        <p:txBody>
          <a:bodyPr wrap="square" rtlCol="0">
            <a:spAutoFit/>
          </a:bodyPr>
          <a:lstStyle/>
          <a:p>
            <a:r>
              <a:rPr lang="en-GB" sz="2800" dirty="0" smtClean="0">
                <a:latin typeface="Arial" panose="020B0604020202020204" pitchFamily="34" charset="0"/>
                <a:cs typeface="Arial" panose="020B0604020202020204" pitchFamily="34" charset="0"/>
              </a:rPr>
              <a:t>The incident –</a:t>
            </a:r>
          </a:p>
          <a:p>
            <a:r>
              <a:rPr lang="en-GB" sz="2800"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a female patient in her thirties</a:t>
            </a:r>
          </a:p>
          <a:p>
            <a:pPr lvl="1"/>
            <a:endParaRPr lang="en-GB"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recently given birth to a baby </a:t>
            </a:r>
          </a:p>
          <a:p>
            <a:pPr lvl="1"/>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(within the last 50 days)</a:t>
            </a:r>
            <a:endParaRPr lang="en-GB"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8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confirmed COVID-19 positive 9 days prior to her death (had been self-isolating prior to this as partner had been </a:t>
            </a:r>
          </a:p>
          <a:p>
            <a:pPr lvl="1"/>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COVID-19 positive)</a:t>
            </a:r>
          </a:p>
          <a:p>
            <a:endParaRPr lang="en-GB" dirty="0" smtClean="0"/>
          </a:p>
          <a:p>
            <a:endParaRPr lang="en-GB" dirty="0"/>
          </a:p>
          <a:p>
            <a:endParaRPr lang="en-GB" dirty="0" smtClean="0"/>
          </a:p>
          <a:p>
            <a:endParaRPr lang="en-GB" dirty="0"/>
          </a:p>
          <a:p>
            <a:endParaRPr lang="en-GB" dirty="0"/>
          </a:p>
        </p:txBody>
      </p:sp>
      <p:pic>
        <p:nvPicPr>
          <p:cNvPr id="4" name="Picture 3"/>
          <p:cNvPicPr>
            <a:picLocks noChangeAspect="1"/>
          </p:cNvPicPr>
          <p:nvPr/>
        </p:nvPicPr>
        <p:blipFill>
          <a:blip r:embed="rId5"/>
          <a:stretch>
            <a:fillRect/>
          </a:stretch>
        </p:blipFill>
        <p:spPr>
          <a:xfrm>
            <a:off x="7452320" y="4134562"/>
            <a:ext cx="1611203" cy="2328483"/>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60949265"/>
      </p:ext>
    </p:extLst>
  </p:cSld>
  <p:clrMapOvr>
    <a:masterClrMapping/>
  </p:clrMapOvr>
  <mc:AlternateContent xmlns:mc="http://schemas.openxmlformats.org/markup-compatibility/2006" xmlns:p14="http://schemas.microsoft.com/office/powerpoint/2010/main">
    <mc:Choice Requires="p14">
      <p:transition spd="slow" p14:dur="2000" advTm="29890"/>
    </mc:Choice>
    <mc:Fallback xmlns="">
      <p:transition spd="slow" advTm="29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p:cNvSpPr txBox="1"/>
          <p:nvPr/>
        </p:nvSpPr>
        <p:spPr>
          <a:xfrm>
            <a:off x="179512" y="476672"/>
            <a:ext cx="8964488" cy="5693866"/>
          </a:xfrm>
          <a:prstGeom prst="rect">
            <a:avLst/>
          </a:prstGeom>
        </p:spPr>
        <p:txBody>
          <a:bodyPr wrap="square" rtlCol="0">
            <a:spAutoFit/>
          </a:bodyPr>
          <a:lstStyle/>
          <a:p>
            <a:endParaRPr lang="en-GB" sz="2800" b="1" dirty="0" smtClean="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WEDNESDAY:  </a:t>
            </a:r>
          </a:p>
          <a:p>
            <a:endParaRPr lang="en-GB" sz="2800" b="1"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a:t>
            </a:r>
            <a:r>
              <a:rPr lang="en-GB" sz="2800" dirty="0" smtClean="0">
                <a:latin typeface="Arial" panose="020B0604020202020204" pitchFamily="34" charset="0"/>
                <a:cs typeface="Arial" panose="020B0604020202020204" pitchFamily="34" charset="0"/>
              </a:rPr>
              <a:t>all to Practice about baby formula prescription</a:t>
            </a:r>
          </a:p>
          <a:p>
            <a:pPr lvl="1"/>
            <a:endParaRPr lang="en-GB" sz="28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a:t>
            </a:r>
            <a:r>
              <a:rPr lang="en-GB" sz="2800" dirty="0" smtClean="0">
                <a:latin typeface="Arial" panose="020B0604020202020204" pitchFamily="34" charset="0"/>
                <a:cs typeface="Arial" panose="020B0604020202020204" pitchFamily="34" charset="0"/>
              </a:rPr>
              <a:t>t the end of the call, the patient mentioned she thought she had pulled a muscle</a:t>
            </a:r>
          </a:p>
          <a:p>
            <a:pPr lvl="1"/>
            <a:endParaRPr lang="en-GB" sz="28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a:t>
            </a:r>
            <a:r>
              <a:rPr lang="en-GB" sz="2800" dirty="0" smtClean="0">
                <a:latin typeface="Arial" panose="020B0604020202020204" pitchFamily="34" charset="0"/>
                <a:cs typeface="Arial" panose="020B0604020202020204" pitchFamily="34" charset="0"/>
              </a:rPr>
              <a:t>ignposted to complete an eConsult form</a:t>
            </a:r>
          </a:p>
          <a:p>
            <a:endParaRPr lang="en-GB"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sz="2800" dirty="0" smtClean="0">
              <a:latin typeface="Arial" panose="020B0604020202020204" pitchFamily="34" charset="0"/>
              <a:cs typeface="Arial" panose="020B0604020202020204" pitchFamily="34" charset="0"/>
            </a:endParaRPr>
          </a:p>
          <a:p>
            <a:pPr lvl="1"/>
            <a:endParaRPr lang="en-GB" sz="2800" dirty="0">
              <a:latin typeface="Arial" panose="020B0604020202020204" pitchFamily="34" charset="0"/>
              <a:cs typeface="Arial" panose="020B0604020202020204"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51707171"/>
      </p:ext>
    </p:extLst>
  </p:cSld>
  <p:clrMapOvr>
    <a:masterClrMapping/>
  </p:clrMapOvr>
  <mc:AlternateContent xmlns:mc="http://schemas.openxmlformats.org/markup-compatibility/2006" xmlns:p14="http://schemas.microsoft.com/office/powerpoint/2010/main">
    <mc:Choice Requires="p14">
      <p:transition spd="slow" p14:dur="2000" advTm="18915"/>
    </mc:Choice>
    <mc:Fallback xmlns="">
      <p:transition spd="slow" advTm="18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27" y="260648"/>
            <a:ext cx="8964488" cy="6124754"/>
          </a:xfrm>
          <a:prstGeom prst="rect">
            <a:avLst/>
          </a:prstGeom>
          <a:solidFill>
            <a:schemeClr val="bg1"/>
          </a:solidFill>
        </p:spPr>
        <p:txBody>
          <a:bodyPr wrap="square" rtlCol="0">
            <a:spAutoFit/>
          </a:bodyPr>
          <a:lstStyle/>
          <a:p>
            <a:r>
              <a:rPr lang="en-GB" sz="2800" b="1" dirty="0">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FRIDAY:  </a:t>
            </a:r>
          </a:p>
          <a:p>
            <a:endParaRPr lang="en-GB" sz="2800" b="1"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patient completed an eConsult form for her </a:t>
            </a:r>
          </a:p>
          <a:p>
            <a:pPr lvl="1"/>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calf pain</a:t>
            </a:r>
          </a:p>
          <a:p>
            <a:pPr marL="914400" lvl="1" indent="-457200">
              <a:buFont typeface="Arial" panose="020B0604020202020204" pitchFamily="34" charset="0"/>
              <a:buChar char="•"/>
            </a:pPr>
            <a:endParaRPr lang="en-GB" sz="28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eConsult form generated a </a:t>
            </a:r>
            <a:r>
              <a:rPr lang="en-GB" sz="2800" b="1" dirty="0" smtClean="0">
                <a:solidFill>
                  <a:srgbClr val="FF0000"/>
                </a:solidFill>
                <a:latin typeface="Arial" panose="020B0604020202020204" pitchFamily="34" charset="0"/>
                <a:cs typeface="Arial" panose="020B0604020202020204" pitchFamily="34" charset="0"/>
              </a:rPr>
              <a:t>red</a:t>
            </a:r>
            <a:r>
              <a:rPr lang="en-GB" sz="2800" dirty="0" smtClean="0">
                <a:latin typeface="Arial" panose="020B0604020202020204" pitchFamily="34" charset="0"/>
                <a:cs typeface="Arial" panose="020B0604020202020204" pitchFamily="34" charset="0"/>
              </a:rPr>
              <a:t> and </a:t>
            </a:r>
            <a:r>
              <a:rPr lang="en-GB" sz="2800" b="1" dirty="0" smtClean="0">
                <a:solidFill>
                  <a:schemeClr val="accent6">
                    <a:lumMod val="75000"/>
                  </a:schemeClr>
                </a:solidFill>
                <a:latin typeface="Arial" panose="020B0604020202020204" pitchFamily="34" charset="0"/>
                <a:cs typeface="Arial" panose="020B0604020202020204" pitchFamily="34" charset="0"/>
              </a:rPr>
              <a:t>amber</a:t>
            </a:r>
            <a:r>
              <a:rPr lang="en-GB" sz="2800" dirty="0" smtClean="0">
                <a:solidFill>
                  <a:schemeClr val="accent6">
                    <a:lumMod val="75000"/>
                  </a:schemeClr>
                </a:solidFill>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flag (pain – red; weight bearing – amber flag)</a:t>
            </a: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reviewed by non-clinician at Practice</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n</a:t>
            </a:r>
            <a:r>
              <a:rPr lang="en-GB" sz="2800" dirty="0" smtClean="0">
                <a:latin typeface="Arial" panose="020B0604020202020204" pitchFamily="34" charset="0"/>
                <a:cs typeface="Arial" panose="020B0604020202020204" pitchFamily="34" charset="0"/>
              </a:rPr>
              <a:t>o formal process for escalating flags internally</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a:t>
            </a:r>
            <a:r>
              <a:rPr lang="en-GB" sz="2800" dirty="0" smtClean="0">
                <a:latin typeface="Arial" panose="020B0604020202020204" pitchFamily="34" charset="0"/>
                <a:cs typeface="Arial" panose="020B0604020202020204" pitchFamily="34" charset="0"/>
              </a:rPr>
              <a:t>dentified as urgent but not for seeing the same day</a:t>
            </a: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for clinical triage the next working day (Monday)</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n</a:t>
            </a:r>
            <a:r>
              <a:rPr lang="en-GB" sz="2800" dirty="0" smtClean="0">
                <a:latin typeface="Arial" panose="020B0604020202020204" pitchFamily="34" charset="0"/>
                <a:cs typeface="Arial" panose="020B0604020202020204" pitchFamily="34" charset="0"/>
              </a:rPr>
              <a:t>o clinical review of eConsult on the day.</a:t>
            </a:r>
          </a:p>
          <a:p>
            <a:pPr marL="914400" lvl="1"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84069043"/>
      </p:ext>
    </p:extLst>
  </p:cSld>
  <p:clrMapOvr>
    <a:masterClrMapping/>
  </p:clrMapOvr>
  <mc:AlternateContent xmlns:mc="http://schemas.openxmlformats.org/markup-compatibility/2006" xmlns:p14="http://schemas.microsoft.com/office/powerpoint/2010/main">
    <mc:Choice Requires="p14">
      <p:transition spd="slow" p14:dur="2000" advTm="76283"/>
    </mc:Choice>
    <mc:Fallback xmlns="">
      <p:transition spd="slow" advTm="76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p:cNvSpPr txBox="1"/>
          <p:nvPr/>
        </p:nvSpPr>
        <p:spPr>
          <a:xfrm>
            <a:off x="179512" y="476672"/>
            <a:ext cx="8964488" cy="4832092"/>
          </a:xfrm>
          <a:prstGeom prst="rect">
            <a:avLst/>
          </a:prstGeom>
        </p:spPr>
        <p:txBody>
          <a:bodyPr wrap="square" rtlCol="0">
            <a:spAutoFit/>
          </a:bodyPr>
          <a:lstStyle/>
          <a:p>
            <a:r>
              <a:rPr lang="en-GB" sz="2800" b="1" dirty="0" smtClean="0">
                <a:latin typeface="Arial" panose="020B0604020202020204" pitchFamily="34" charset="0"/>
                <a:cs typeface="Arial" panose="020B0604020202020204" pitchFamily="34" charset="0"/>
              </a:rPr>
              <a:t>SUNDAY:  </a:t>
            </a:r>
          </a:p>
          <a:p>
            <a:endParaRPr lang="en-GB" sz="2800" b="1"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999 call – patient had collapsed at home (breathless, fainted, hit head, had complained of extremely painful calf for previous three days)</a:t>
            </a:r>
          </a:p>
          <a:p>
            <a:pPr lvl="1"/>
            <a:endParaRPr lang="en-GB" sz="28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p</a:t>
            </a:r>
            <a:r>
              <a:rPr lang="en-GB" sz="2800" dirty="0" smtClean="0">
                <a:latin typeface="Arial" panose="020B0604020202020204" pitchFamily="34" charset="0"/>
                <a:cs typeface="Arial" panose="020B0604020202020204" pitchFamily="34" charset="0"/>
              </a:rPr>
              <a:t>atient passed away in acute hospital</a:t>
            </a:r>
          </a:p>
          <a:p>
            <a:pPr lvl="1"/>
            <a:endParaRPr lang="en-GB" sz="28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pulmonary embolism cited on death certificate.</a:t>
            </a:r>
            <a:endParaRPr lang="en-GB"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sz="2800" dirty="0" smtClean="0">
              <a:latin typeface="Arial" panose="020B0604020202020204" pitchFamily="34" charset="0"/>
              <a:cs typeface="Arial" panose="020B0604020202020204" pitchFamily="34" charset="0"/>
            </a:endParaRPr>
          </a:p>
          <a:p>
            <a:pPr lvl="1"/>
            <a:endParaRPr lang="en-GB" sz="2800" dirty="0">
              <a:latin typeface="Arial" panose="020B0604020202020204" pitchFamily="34" charset="0"/>
              <a:cs typeface="Arial" panose="020B0604020202020204" pitchFamily="34"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42985652"/>
      </p:ext>
    </p:extLst>
  </p:cSld>
  <p:clrMapOvr>
    <a:masterClrMapping/>
  </p:clrMapOvr>
  <mc:AlternateContent xmlns:mc="http://schemas.openxmlformats.org/markup-compatibility/2006" xmlns:p14="http://schemas.microsoft.com/office/powerpoint/2010/main">
    <mc:Choice Requires="p14">
      <p:transition spd="slow" p14:dur="2000" advTm="17704"/>
    </mc:Choice>
    <mc:Fallback xmlns="">
      <p:transition spd="slow" advTm="17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26296"/>
            <a:ext cx="9036496" cy="6463308"/>
          </a:xfrm>
          <a:prstGeom prst="rect">
            <a:avLst/>
          </a:prstGeom>
          <a:solidFill>
            <a:schemeClr val="bg1"/>
          </a:solidFill>
        </p:spPr>
        <p:txBody>
          <a:bodyPr wrap="square" rtlCol="0">
            <a:spAutoFit/>
          </a:bodyPr>
          <a:lstStyle/>
          <a:p>
            <a:r>
              <a:rPr lang="en-GB" sz="3600" dirty="0" smtClean="0">
                <a:latin typeface="Arial Black" panose="020B0A04020102020204" pitchFamily="34" charset="0"/>
                <a:cs typeface="Arial" panose="020B0604020202020204" pitchFamily="34" charset="0"/>
              </a:rPr>
              <a:t>Contributory factors/root causes:</a:t>
            </a:r>
          </a:p>
          <a:p>
            <a:endParaRPr lang="en-GB" sz="1400" dirty="0" smtClean="0">
              <a:latin typeface="Arial Black" panose="020B0A040201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e</a:t>
            </a:r>
            <a:r>
              <a:rPr lang="en-GB" sz="2800" b="1" dirty="0">
                <a:latin typeface="Arial" panose="020B0604020202020204" pitchFamily="34" charset="0"/>
                <a:cs typeface="Arial" panose="020B0604020202020204" pitchFamily="34" charset="0"/>
              </a:rPr>
              <a:t>C</a:t>
            </a:r>
            <a:r>
              <a:rPr lang="en-GB" sz="2800" b="1" dirty="0" smtClean="0">
                <a:latin typeface="Arial" panose="020B0604020202020204" pitchFamily="34" charset="0"/>
                <a:cs typeface="Arial" panose="020B0604020202020204" pitchFamily="34" charset="0"/>
              </a:rPr>
              <a:t>onsult:</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a:t>
            </a:r>
            <a:r>
              <a:rPr lang="en-GB" sz="2800" dirty="0" smtClean="0">
                <a:latin typeface="Arial" panose="020B0604020202020204" pitchFamily="34" charset="0"/>
                <a:cs typeface="Arial" panose="020B0604020202020204" pitchFamily="34" charset="0"/>
              </a:rPr>
              <a:t>ensitivity of eConsult form at the time (recent birth, COVID-19 status)</a:t>
            </a:r>
          </a:p>
          <a:p>
            <a:endParaRPr lang="en-GB" sz="2800" dirty="0" smtClean="0">
              <a:latin typeface="Arial Black" panose="020B0A040201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Primary Care:</a:t>
            </a:r>
            <a:endParaRPr lang="en-GB" sz="3600" dirty="0">
              <a:latin typeface="Arial Black" panose="020B0A040201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e</a:t>
            </a:r>
            <a:r>
              <a:rPr lang="en-GB" sz="2800" dirty="0" smtClean="0">
                <a:latin typeface="Arial" panose="020B0604020202020204" pitchFamily="34" charset="0"/>
                <a:cs typeface="Arial" panose="020B0604020202020204" pitchFamily="34" charset="0"/>
              </a:rPr>
              <a:t>scalation of eConsult amber/red flags to a clinician  </a:t>
            </a: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r</a:t>
            </a:r>
            <a:r>
              <a:rPr lang="en-GB" sz="2800" dirty="0" smtClean="0">
                <a:latin typeface="Arial" panose="020B0604020202020204" pitchFamily="34" charset="0"/>
                <a:cs typeface="Arial" panose="020B0604020202020204" pitchFamily="34" charset="0"/>
              </a:rPr>
              <a:t>eview/escalation training for receptionists</a:t>
            </a:r>
          </a:p>
          <a:p>
            <a:endParaRPr lang="en-GB" sz="2800"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Other organisations: </a:t>
            </a:r>
            <a:endParaRPr lang="en-GB"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r</a:t>
            </a:r>
            <a:r>
              <a:rPr lang="en-GB" sz="2800" dirty="0" smtClean="0">
                <a:latin typeface="Arial" panose="020B0604020202020204" pitchFamily="34" charset="0"/>
                <a:cs typeface="Arial" panose="020B0604020202020204" pitchFamily="34" charset="0"/>
              </a:rPr>
              <a:t>einforcement of VTE risk and patient education once patient known to isolating/COVID-19 positive.</a:t>
            </a:r>
          </a:p>
          <a:p>
            <a:endParaRPr lang="en-GB" sz="2800" dirty="0" smtClean="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00554730"/>
      </p:ext>
    </p:extLst>
  </p:cSld>
  <p:clrMapOvr>
    <a:masterClrMapping/>
  </p:clrMapOvr>
  <mc:AlternateContent xmlns:mc="http://schemas.openxmlformats.org/markup-compatibility/2006" xmlns:p14="http://schemas.microsoft.com/office/powerpoint/2010/main">
    <mc:Choice Requires="p14">
      <p:transition spd="slow" p14:dur="2000" advTm="45191"/>
    </mc:Choice>
    <mc:Fallback xmlns="">
      <p:transition spd="slow" advTm="45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309420"/>
          </a:xfrm>
          <a:prstGeom prst="rect">
            <a:avLst/>
          </a:prstGeom>
          <a:solidFill>
            <a:schemeClr val="bg1"/>
          </a:solidFill>
        </p:spPr>
        <p:txBody>
          <a:bodyPr wrap="square" rtlCol="0">
            <a:spAutoFit/>
          </a:bodyPr>
          <a:lstStyle/>
          <a:p>
            <a:r>
              <a:rPr lang="en-GB" sz="4000" dirty="0" smtClean="0">
                <a:latin typeface="Arial Black" panose="020B0A04020102020204" pitchFamily="34" charset="0"/>
                <a:cs typeface="Arial" panose="020B0604020202020204" pitchFamily="34" charset="0"/>
              </a:rPr>
              <a:t>Learning – Primary Care</a:t>
            </a:r>
          </a:p>
          <a:p>
            <a:endParaRPr lang="en-GB"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a:t>
            </a:r>
            <a:r>
              <a:rPr lang="en-GB" sz="2800" dirty="0" smtClean="0">
                <a:latin typeface="Arial" panose="020B0604020202020204" pitchFamily="34" charset="0"/>
                <a:cs typeface="Arial" panose="020B0604020202020204" pitchFamily="34" charset="0"/>
              </a:rPr>
              <a:t>he need to document clinical sign-posting provided over the phone (this is a repeated theme from significant events)</a:t>
            </a:r>
          </a:p>
          <a:p>
            <a:endParaRPr lang="en-GB"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a:t>
            </a:r>
            <a:r>
              <a:rPr lang="en-GB" sz="2800" dirty="0" smtClean="0">
                <a:latin typeface="Arial" panose="020B0604020202020204" pitchFamily="34" charset="0"/>
                <a:cs typeface="Arial" panose="020B0604020202020204" pitchFamily="34" charset="0"/>
              </a:rPr>
              <a:t>he importance of having a documented system/ process for managing </a:t>
            </a:r>
            <a:r>
              <a:rPr lang="en-GB" sz="2800" dirty="0" err="1" smtClean="0">
                <a:latin typeface="Arial" panose="020B0604020202020204" pitchFamily="34" charset="0"/>
                <a:cs typeface="Arial" panose="020B0604020202020204" pitchFamily="34" charset="0"/>
              </a:rPr>
              <a:t>eConsults</a:t>
            </a:r>
            <a:r>
              <a:rPr lang="en-GB" sz="2800" dirty="0" smtClean="0">
                <a:latin typeface="Arial" panose="020B0604020202020204" pitchFamily="34" charset="0"/>
                <a:cs typeface="Arial" panose="020B0604020202020204" pitchFamily="34" charset="0"/>
              </a:rPr>
              <a:t>  (clinically led; minimum standard for red/amber flags to be reviewed by a clinician)</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reception/administration staff should receive formalised training in reviewing and escalating eConsult forms (supported by a formalised process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56676579"/>
      </p:ext>
    </p:extLst>
  </p:cSld>
  <p:clrMapOvr>
    <a:masterClrMapping/>
  </p:clrMapOvr>
  <mc:AlternateContent xmlns:mc="http://schemas.openxmlformats.org/markup-compatibility/2006" xmlns:p14="http://schemas.microsoft.com/office/powerpoint/2010/main">
    <mc:Choice Requires="p14">
      <p:transition spd="slow" p14:dur="2000" advTm="31596"/>
    </mc:Choice>
    <mc:Fallback xmlns="">
      <p:transition spd="slow" advTm="31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555641"/>
          </a:xfrm>
          <a:prstGeom prst="rect">
            <a:avLst/>
          </a:prstGeom>
          <a:solidFill>
            <a:schemeClr val="bg1"/>
          </a:solidFill>
        </p:spPr>
        <p:txBody>
          <a:bodyPr wrap="square" rtlCol="0">
            <a:spAutoFit/>
          </a:bodyPr>
          <a:lstStyle/>
          <a:p>
            <a:endParaRPr lang="en-GB"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eConsult should be used to support clinical triage - it </a:t>
            </a:r>
            <a:r>
              <a:rPr lang="en-GB" sz="2800" dirty="0">
                <a:latin typeface="Arial" panose="020B0604020202020204" pitchFamily="34" charset="0"/>
                <a:cs typeface="Arial" panose="020B0604020202020204" pitchFamily="34" charset="0"/>
              </a:rPr>
              <a:t>cannot be the sole </a:t>
            </a:r>
            <a:r>
              <a:rPr lang="en-GB" sz="2800" dirty="0" smtClean="0">
                <a:latin typeface="Arial" panose="020B0604020202020204" pitchFamily="34" charset="0"/>
                <a:cs typeface="Arial" panose="020B0604020202020204" pitchFamily="34" charset="0"/>
              </a:rPr>
              <a:t>source of </a:t>
            </a:r>
            <a:r>
              <a:rPr lang="en-GB" sz="2800" dirty="0">
                <a:latin typeface="Arial" panose="020B0604020202020204" pitchFamily="34" charset="0"/>
                <a:cs typeface="Arial" panose="020B0604020202020204" pitchFamily="34" charset="0"/>
              </a:rPr>
              <a:t>clinical </a:t>
            </a:r>
            <a:r>
              <a:rPr lang="en-GB" sz="2800" dirty="0" smtClean="0">
                <a:latin typeface="Arial" panose="020B0604020202020204" pitchFamily="34" charset="0"/>
                <a:cs typeface="Arial" panose="020B0604020202020204" pitchFamily="34" charset="0"/>
              </a:rPr>
              <a:t>information</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a:t>
            </a:r>
            <a:r>
              <a:rPr lang="en-GB" sz="2800" dirty="0" smtClean="0">
                <a:latin typeface="Arial" panose="020B0604020202020204" pitchFamily="34" charset="0"/>
                <a:cs typeface="Arial" panose="020B0604020202020204" pitchFamily="34" charset="0"/>
              </a:rPr>
              <a:t>he importance </a:t>
            </a:r>
            <a:r>
              <a:rPr lang="en-GB" sz="2800" dirty="0">
                <a:latin typeface="Arial" panose="020B0604020202020204" pitchFamily="34" charset="0"/>
                <a:cs typeface="Arial" panose="020B0604020202020204" pitchFamily="34" charset="0"/>
              </a:rPr>
              <a:t>of filling </a:t>
            </a:r>
            <a:r>
              <a:rPr lang="en-GB" sz="2800" dirty="0" smtClean="0">
                <a:latin typeface="Arial" panose="020B0604020202020204" pitchFamily="34" charset="0"/>
                <a:cs typeface="Arial" panose="020B0604020202020204" pitchFamily="34" charset="0"/>
              </a:rPr>
              <a:t>eConsult appointments </a:t>
            </a:r>
            <a:r>
              <a:rPr lang="en-GB" sz="2800" dirty="0">
                <a:latin typeface="Arial" panose="020B0604020202020204" pitchFamily="34" charset="0"/>
                <a:cs typeface="Arial" panose="020B0604020202020204" pitchFamily="34" charset="0"/>
              </a:rPr>
              <a:t>based </a:t>
            </a:r>
            <a:r>
              <a:rPr lang="en-GB" sz="2800" dirty="0" smtClean="0">
                <a:latin typeface="Arial" panose="020B0604020202020204" pitchFamily="34" charset="0"/>
                <a:cs typeface="Arial" panose="020B0604020202020204" pitchFamily="34" charset="0"/>
              </a:rPr>
              <a:t>on clinical triage outcome (not </a:t>
            </a:r>
            <a:r>
              <a:rPr lang="en-GB" sz="2800" dirty="0">
                <a:latin typeface="Arial" panose="020B0604020202020204" pitchFamily="34" charset="0"/>
                <a:cs typeface="Arial" panose="020B0604020202020204" pitchFamily="34" charset="0"/>
              </a:rPr>
              <a:t>‘first come</a:t>
            </a:r>
          </a:p>
          <a:p>
            <a:r>
              <a:rPr lang="en-GB" sz="2800" dirty="0" smtClean="0">
                <a:latin typeface="Arial" panose="020B0604020202020204" pitchFamily="34" charset="0"/>
                <a:cs typeface="Arial" panose="020B0604020202020204" pitchFamily="34" charset="0"/>
              </a:rPr>
              <a:t>     first served’) </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VTE </a:t>
            </a:r>
            <a:r>
              <a:rPr lang="en-GB" sz="2800" dirty="0">
                <a:latin typeface="Arial" panose="020B0604020202020204" pitchFamily="34" charset="0"/>
                <a:cs typeface="Arial" panose="020B0604020202020204" pitchFamily="34" charset="0"/>
              </a:rPr>
              <a:t>risk advice to new mothers who are COVID-19 positive/isolating (reminder of signs and symptoms/escalation – for all healthcare </a:t>
            </a:r>
            <a:r>
              <a:rPr lang="en-GB" sz="2800" dirty="0" smtClean="0">
                <a:latin typeface="Arial" panose="020B0604020202020204" pitchFamily="34" charset="0"/>
                <a:cs typeface="Arial" panose="020B0604020202020204" pitchFamily="34" charset="0"/>
              </a:rPr>
              <a:t>professionals)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08050442"/>
      </p:ext>
    </p:extLst>
  </p:cSld>
  <p:clrMapOvr>
    <a:masterClrMapping/>
  </p:clrMapOvr>
  <mc:AlternateContent xmlns:mc="http://schemas.openxmlformats.org/markup-compatibility/2006" xmlns:p14="http://schemas.microsoft.com/office/powerpoint/2010/main">
    <mc:Choice Requires="p14">
      <p:transition spd="slow" p14:dur="2000" advTm="27291"/>
    </mc:Choice>
    <mc:Fallback xmlns="">
      <p:transition spd="slow" advTm="27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 template</Template>
  <TotalTime>1781</TotalTime>
  <Words>1351</Words>
  <Application>Microsoft Office PowerPoint</Application>
  <PresentationFormat>On-screen Show (4:3)</PresentationFormat>
  <Paragraphs>128</Paragraphs>
  <Slides>12</Slides>
  <Notes>11</Notes>
  <HiddenSlides>0</HiddenSlides>
  <MMClips>12</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Powerpoint presentation template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31</cp:revision>
  <dcterms:created xsi:type="dcterms:W3CDTF">2019-07-13T08:17:40Z</dcterms:created>
  <dcterms:modified xsi:type="dcterms:W3CDTF">2021-06-23T13:49:30Z</dcterms:modified>
</cp:coreProperties>
</file>