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8"/>
  </p:notesMasterIdLst>
  <p:sldIdLst>
    <p:sldId id="261" r:id="rId2"/>
    <p:sldId id="365" r:id="rId3"/>
    <p:sldId id="425" r:id="rId4"/>
    <p:sldId id="446" r:id="rId5"/>
    <p:sldId id="427" r:id="rId6"/>
    <p:sldId id="428" r:id="rId7"/>
    <p:sldId id="429" r:id="rId8"/>
    <p:sldId id="443" r:id="rId9"/>
    <p:sldId id="316" r:id="rId10"/>
    <p:sldId id="346" r:id="rId11"/>
    <p:sldId id="450" r:id="rId12"/>
    <p:sldId id="315" r:id="rId13"/>
    <p:sldId id="395" r:id="rId14"/>
    <p:sldId id="362" r:id="rId15"/>
    <p:sldId id="372" r:id="rId16"/>
    <p:sldId id="268" r:id="rId17"/>
    <p:sldId id="453" r:id="rId18"/>
    <p:sldId id="381" r:id="rId19"/>
    <p:sldId id="452" r:id="rId20"/>
    <p:sldId id="397" r:id="rId21"/>
    <p:sldId id="344" r:id="rId22"/>
    <p:sldId id="501" r:id="rId23"/>
    <p:sldId id="378" r:id="rId24"/>
    <p:sldId id="345" r:id="rId25"/>
    <p:sldId id="323" r:id="rId26"/>
    <p:sldId id="456" r:id="rId27"/>
    <p:sldId id="296" r:id="rId28"/>
    <p:sldId id="297" r:id="rId29"/>
    <p:sldId id="373" r:id="rId30"/>
    <p:sldId id="351" r:id="rId31"/>
    <p:sldId id="457" r:id="rId32"/>
    <p:sldId id="293" r:id="rId33"/>
    <p:sldId id="504" r:id="rId34"/>
    <p:sldId id="515" r:id="rId35"/>
    <p:sldId id="312" r:id="rId36"/>
    <p:sldId id="455" r:id="rId37"/>
    <p:sldId id="309" r:id="rId38"/>
    <p:sldId id="460" r:id="rId39"/>
    <p:sldId id="387" r:id="rId40"/>
    <p:sldId id="462" r:id="rId41"/>
    <p:sldId id="533" r:id="rId42"/>
    <p:sldId id="534" r:id="rId43"/>
    <p:sldId id="383" r:id="rId44"/>
    <p:sldId id="382" r:id="rId45"/>
    <p:sldId id="518" r:id="rId46"/>
    <p:sldId id="437" r:id="rId47"/>
    <p:sldId id="537" r:id="rId48"/>
    <p:sldId id="385" r:id="rId49"/>
    <p:sldId id="322" r:id="rId50"/>
    <p:sldId id="318" r:id="rId51"/>
    <p:sldId id="353" r:id="rId52"/>
    <p:sldId id="358" r:id="rId53"/>
    <p:sldId id="473" r:id="rId54"/>
    <p:sldId id="282" r:id="rId55"/>
    <p:sldId id="474" r:id="rId56"/>
    <p:sldId id="389" r:id="rId57"/>
    <p:sldId id="329" r:id="rId58"/>
    <p:sldId id="357" r:id="rId59"/>
    <p:sldId id="330" r:id="rId60"/>
    <p:sldId id="503" r:id="rId61"/>
    <p:sldId id="511" r:id="rId62"/>
    <p:sldId id="507" r:id="rId63"/>
    <p:sldId id="520" r:id="rId64"/>
    <p:sldId id="471" r:id="rId65"/>
    <p:sldId id="331" r:id="rId66"/>
    <p:sldId id="517" r:id="rId67"/>
    <p:sldId id="513" r:id="rId68"/>
    <p:sldId id="512" r:id="rId69"/>
    <p:sldId id="430" r:id="rId70"/>
    <p:sldId id="431" r:id="rId71"/>
    <p:sldId id="432" r:id="rId72"/>
    <p:sldId id="475" r:id="rId73"/>
    <p:sldId id="433" r:id="rId74"/>
    <p:sldId id="434" r:id="rId75"/>
    <p:sldId id="435" r:id="rId76"/>
    <p:sldId id="391" r:id="rId77"/>
    <p:sldId id="337" r:id="rId78"/>
    <p:sldId id="479" r:id="rId79"/>
    <p:sldId id="440" r:id="rId80"/>
    <p:sldId id="480" r:id="rId81"/>
    <p:sldId id="392" r:id="rId82"/>
    <p:sldId id="436" r:id="rId83"/>
    <p:sldId id="481" r:id="rId84"/>
    <p:sldId id="302" r:id="rId85"/>
    <p:sldId id="283" r:id="rId86"/>
    <p:sldId id="326" r:id="rId87"/>
    <p:sldId id="482" r:id="rId88"/>
    <p:sldId id="483" r:id="rId89"/>
    <p:sldId id="367" r:id="rId90"/>
    <p:sldId id="508" r:id="rId91"/>
    <p:sldId id="328" r:id="rId92"/>
    <p:sldId id="464" r:id="rId93"/>
    <p:sldId id="327" r:id="rId94"/>
    <p:sldId id="466" r:id="rId95"/>
    <p:sldId id="467" r:id="rId96"/>
    <p:sldId id="468" r:id="rId97"/>
    <p:sldId id="469" r:id="rId98"/>
    <p:sldId id="470" r:id="rId99"/>
    <p:sldId id="411" r:id="rId100"/>
    <p:sldId id="498" r:id="rId101"/>
    <p:sldId id="264" r:id="rId102"/>
    <p:sldId id="535" r:id="rId103"/>
    <p:sldId id="486" r:id="rId104"/>
    <p:sldId id="519" r:id="rId105"/>
    <p:sldId id="361" r:id="rId106"/>
    <p:sldId id="536" r:id="rId107"/>
    <p:sldId id="521" r:id="rId108"/>
    <p:sldId id="522" r:id="rId109"/>
    <p:sldId id="529" r:id="rId110"/>
    <p:sldId id="523" r:id="rId111"/>
    <p:sldId id="524" r:id="rId112"/>
    <p:sldId id="525" r:id="rId113"/>
    <p:sldId id="526" r:id="rId114"/>
    <p:sldId id="531" r:id="rId115"/>
    <p:sldId id="532" r:id="rId116"/>
    <p:sldId id="528" r:id="rId1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 uri="{2D200454-40CA-4A62-9FC3-DE9A4176ACB9}">
      <p15:notes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87" autoAdjust="0"/>
    <p:restoredTop sz="93900" autoAdjust="0"/>
  </p:normalViewPr>
  <p:slideViewPr>
    <p:cSldViewPr snapToGrid="0">
      <p:cViewPr>
        <p:scale>
          <a:sx n="78" d="100"/>
          <a:sy n="78" d="100"/>
        </p:scale>
        <p:origin x="-1068" y="-798"/>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11960"/>
    </p:cViewPr>
  </p:sorterViewPr>
  <p:notesViewPr>
    <p:cSldViewPr snapToGrid="0">
      <p:cViewPr varScale="1">
        <p:scale>
          <a:sx n="60" d="100"/>
          <a:sy n="60" d="100"/>
        </p:scale>
        <p:origin x="576" y="48"/>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notesMaster" Target="notesMasters/notesMaster1.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presProps" Target="pres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heme" Target="theme/theme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AABE30-B76D-44A8-82EC-4F61514D924B}" type="datetimeFigureOut">
              <a:rPr lang="en-GB" smtClean="0"/>
              <a:t>10/12/2020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F8AA70-D14C-4B43-B2DB-D09A5DC98D55}" type="slidenum">
              <a:rPr lang="en-GB" smtClean="0"/>
              <a:t>‹#›</a:t>
            </a:fld>
            <a:endParaRPr lang="en-GB" dirty="0"/>
          </a:p>
        </p:txBody>
      </p:sp>
    </p:spTree>
    <p:extLst>
      <p:ext uri="{BB962C8B-B14F-4D97-AF65-F5344CB8AC3E}">
        <p14:creationId xmlns:p14="http://schemas.microsoft.com/office/powerpoint/2010/main" val="249523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coronavirus.data.gov.uk/?_ga=2.258492298.1207688930.1604066233-1632845157.1577466264"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s://www.gov.uk/government/publications/vivaldi-1-coronavirus-covid-19-care-homes-study-report/vivaldi-1-covid-19-care-homes-study-report"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www.thelancet.com/journals/eclinm/article/PIIS2589-5370(20)30277-7/fulltext" TargetMode="Externa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coronavirus.jhu.edu/map.html"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www.gov.uk/government/publications/priority-groups-for-coronavirus-covid-19-vaccination-advice-from-the-jcvi-25-september-2020/jcvi-updated-interim-advice-on-priority-groups-for-covid-19-vaccination#fn:1" TargetMode="External"/><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s://assets.publishing.service.gov.uk/government/uploads/system/uploads/attachment_data/file/147915/Green-Book-Chapter-4.pdf" TargetMode="External"/><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2BBBF6A-5854-4E95-BA5F-EF6AA366188D}"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017629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https://bestpractice.bmj.com/topics/en-us/3000168/complications</a:t>
            </a:r>
          </a:p>
          <a:p>
            <a:r>
              <a:rPr lang="en-GB" dirty="0"/>
              <a:t>https://www.bmj.com/content/370/bmj.m3320</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17</a:t>
            </a:fld>
            <a:endParaRPr lang="en-US" dirty="0"/>
          </a:p>
        </p:txBody>
      </p:sp>
    </p:spTree>
    <p:extLst>
      <p:ext uri="{BB962C8B-B14F-4D97-AF65-F5344CB8AC3E}">
        <p14:creationId xmlns:p14="http://schemas.microsoft.com/office/powerpoint/2010/main" val="31205771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one study, 11% of children and adolescents presented with fatigue, headache, myalgia, sore throat, lymphadenopathy and a low platelet count.</a:t>
            </a: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r>
              <a:rPr lang="en-GB" sz="1200" b="0" i="0" u="none" strike="noStrike" kern="1200" baseline="0" dirty="0">
                <a:solidFill>
                  <a:schemeClr val="tx1"/>
                </a:solidFill>
                <a:latin typeface="+mn-lt"/>
                <a:ea typeface="ヒラギノ角ゴ Pro W3" pitchFamily="84" charset="-128"/>
                <a:cs typeface="ヒラギノ角ゴ Pro W3" pitchFamily="84" charset="-128"/>
              </a:rPr>
              <a:t>Clinical characteristics of children and young people admitted to hospital with covid-19 in United Kingdom: prospective multicentre observational cohort study</a:t>
            </a:r>
          </a:p>
          <a:p>
            <a:r>
              <a:rPr lang="en-GB" sz="1200" b="0" i="0" u="none" strike="noStrike" kern="1200" baseline="0" dirty="0">
                <a:solidFill>
                  <a:schemeClr val="tx1"/>
                </a:solidFill>
                <a:latin typeface="+mn-lt"/>
                <a:ea typeface="ヒラギノ角ゴ Pro W3" pitchFamily="84" charset="-128"/>
                <a:cs typeface="ヒラギノ角ゴ Pro W3" pitchFamily="84" charset="-128"/>
              </a:rPr>
              <a:t>Olivia V Swann,1,2 Karl A Holden,3,4 Lance Turtle,5,6 Louisa Pollock,7 Cameron J Fairfield,8 Thomas M Drake,8 Sohan Seth,9 Conor Egan,9 Hayley E Hardwick,5 Sophie Halpin,10 Michelle Girvan,10 Chloe Donohue,10 Mark Pritchard,11 Latifa B Patel,12 Shamez Ladhani,13,14 Louise Sigfrid,15 Ian P Sinha,3,12 Piero L  lliaro,15 Jonathan S Nguyen-Van-Tam,16,17 Peter W Horby,15 Laura Merson,15 Gail Carson,15 Jake Dunning,18,19 Peter J M Openshaw,19 J Kenneth Baillie,20,21 Ewen M Harrison,8 Annemarie B Docherty,8,21 Malcolm G Semple,4,5</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18</a:t>
            </a:fld>
            <a:endParaRPr lang="en-US" dirty="0"/>
          </a:p>
        </p:txBody>
      </p:sp>
    </p:spTree>
    <p:extLst>
      <p:ext uri="{BB962C8B-B14F-4D97-AF65-F5344CB8AC3E}">
        <p14:creationId xmlns:p14="http://schemas.microsoft.com/office/powerpoint/2010/main" val="8530290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t>MIS-C shares features with Kawasaki disease and toxic shock syndrome and can present in both the acute and convalescent phases of COVID-19 infection. </a:t>
            </a: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https://bestpractice.bmj.com/topics/en-us/3000168/complications</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19</a:t>
            </a:fld>
            <a:endParaRPr lang="en-US" dirty="0"/>
          </a:p>
        </p:txBody>
      </p:sp>
    </p:spTree>
    <p:extLst>
      <p:ext uri="{BB962C8B-B14F-4D97-AF65-F5344CB8AC3E}">
        <p14:creationId xmlns:p14="http://schemas.microsoft.com/office/powerpoint/2010/main" val="23354082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https://coronavirus.data.gov.uk/?_ga=2.258492298.1207688930.1604066233-1632845157.1577466264</a:t>
            </a:r>
            <a:endParaRPr lang="en-GB" dirty="0"/>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20</a:t>
            </a:fld>
            <a:endParaRPr lang="en-GB" dirty="0"/>
          </a:p>
        </p:txBody>
      </p:sp>
    </p:spTree>
    <p:extLst>
      <p:ext uri="{BB962C8B-B14F-4D97-AF65-F5344CB8AC3E}">
        <p14:creationId xmlns:p14="http://schemas.microsoft.com/office/powerpoint/2010/main" val="38721447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ヒラギノ角ゴ Pro W3" pitchFamily="84" charset="-128"/>
                <a:cs typeface="ヒラギノ角ゴ Pro W3" pitchFamily="84" charset="-128"/>
              </a:rPr>
              <a:t>Early cases were first seen at the end of January and over February, the majority of which were imported. Numbers were low until the end of February with most associated with travel from Europe. From early March case numbers had started to increase exponentially, and social distancing measures had been introduced. Advice from 12 March (week 11) introduced measures such as self-isolation of those with symptoms and cancelling school trips. Enforceable social distancing measures were introduced from 23 March (week 13) and included school closures and remaining indoors.</a:t>
            </a:r>
          </a:p>
          <a:p>
            <a:r>
              <a:rPr lang="en-GB" sz="1200" kern="1200" dirty="0">
                <a:solidFill>
                  <a:schemeClr val="tx1"/>
                </a:solidFill>
                <a:effectLst/>
                <a:latin typeface="+mn-lt"/>
                <a:ea typeface="ヒラギノ角ゴ Pro W3" pitchFamily="84" charset="-128"/>
                <a:cs typeface="ヒラギノ角ゴ Pro W3" pitchFamily="84" charset="-128"/>
              </a:rPr>
              <a:t>https://coronavirus.data.gov.uk/details/cases</a:t>
            </a:r>
          </a:p>
          <a:p>
            <a:endParaRPr lang="en-GB" sz="1200" kern="1200" dirty="0">
              <a:solidFill>
                <a:schemeClr val="tx1"/>
              </a:solidFill>
              <a:effectLst/>
              <a:latin typeface="+mn-lt"/>
              <a:ea typeface="ヒラギノ角ゴ Pro W3" pitchFamily="84" charset="-128"/>
              <a:cs typeface="ヒラギノ角ゴ Pro W3" pitchFamily="84" charset="-128"/>
            </a:endParaRP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21</a:t>
            </a:fld>
            <a:endParaRPr lang="en-US" dirty="0"/>
          </a:p>
        </p:txBody>
      </p:sp>
    </p:spTree>
    <p:extLst>
      <p:ext uri="{BB962C8B-B14F-4D97-AF65-F5344CB8AC3E}">
        <p14:creationId xmlns:p14="http://schemas.microsoft.com/office/powerpoint/2010/main" val="32821449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https://coronavirus.data.gov.uk/details/deaths</a:t>
            </a:r>
          </a:p>
        </p:txBody>
      </p:sp>
      <p:sp>
        <p:nvSpPr>
          <p:cNvPr id="4" name="Slide Number Placeholder 3"/>
          <p:cNvSpPr>
            <a:spLocks noGrp="1"/>
          </p:cNvSpPr>
          <p:nvPr>
            <p:ph type="sldNum" sz="quarter" idx="10"/>
          </p:nvPr>
        </p:nvSpPr>
        <p:spPr/>
        <p:txBody>
          <a:bodyPr/>
          <a:lstStyle/>
          <a:p>
            <a:fld id="{E3F8AA70-D14C-4B43-B2DB-D09A5DC98D55}" type="slidenum">
              <a:rPr lang="en-GB" smtClean="0"/>
              <a:t>22</a:t>
            </a:fld>
            <a:endParaRPr lang="en-GB" dirty="0"/>
          </a:p>
        </p:txBody>
      </p:sp>
    </p:spTree>
    <p:extLst>
      <p:ext uri="{BB962C8B-B14F-4D97-AF65-F5344CB8AC3E}">
        <p14:creationId xmlns:p14="http://schemas.microsoft.com/office/powerpoint/2010/main" val="39052437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For more information about COVID vaccines in development, see the LSHTM COVID-19 vaccine tracker https://vac-lshtm.shinyapps.io/ncov_vaccine_landscape/.  </a:t>
            </a:r>
          </a:p>
        </p:txBody>
      </p:sp>
      <p:sp>
        <p:nvSpPr>
          <p:cNvPr id="4" name="Slide Number Placeholder 3"/>
          <p:cNvSpPr>
            <a:spLocks noGrp="1"/>
          </p:cNvSpPr>
          <p:nvPr>
            <p:ph type="sldNum" sz="quarter" idx="10"/>
          </p:nvPr>
        </p:nvSpPr>
        <p:spPr/>
        <p:txBody>
          <a:bodyPr/>
          <a:lstStyle/>
          <a:p>
            <a:fld id="{E3F8AA70-D14C-4B43-B2DB-D09A5DC98D55}" type="slidenum">
              <a:rPr lang="en-GB" smtClean="0"/>
              <a:t>24</a:t>
            </a:fld>
            <a:endParaRPr lang="en-GB" dirty="0"/>
          </a:p>
        </p:txBody>
      </p:sp>
    </p:spTree>
    <p:extLst>
      <p:ext uri="{BB962C8B-B14F-4D97-AF65-F5344CB8AC3E}">
        <p14:creationId xmlns:p14="http://schemas.microsoft.com/office/powerpoint/2010/main" val="11214199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GB" altLang="en-US" sz="1200" b="1" dirty="0">
              <a:latin typeface="+mn-lt"/>
            </a:endParaRP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25</a:t>
            </a:fld>
            <a:endParaRPr lang="en-GB" dirty="0"/>
          </a:p>
        </p:txBody>
      </p:sp>
    </p:spTree>
    <p:extLst>
      <p:ext uri="{BB962C8B-B14F-4D97-AF65-F5344CB8AC3E}">
        <p14:creationId xmlns:p14="http://schemas.microsoft.com/office/powerpoint/2010/main" val="22328769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27</a:t>
            </a:fld>
            <a:endParaRPr lang="en-GB" dirty="0"/>
          </a:p>
        </p:txBody>
      </p:sp>
    </p:spTree>
    <p:extLst>
      <p:ext uri="{BB962C8B-B14F-4D97-AF65-F5344CB8AC3E}">
        <p14:creationId xmlns:p14="http://schemas.microsoft.com/office/powerpoint/2010/main" val="12347825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28</a:t>
            </a:fld>
            <a:endParaRPr lang="en-GB" dirty="0"/>
          </a:p>
        </p:txBody>
      </p:sp>
    </p:spTree>
    <p:extLst>
      <p:ext uri="{BB962C8B-B14F-4D97-AF65-F5344CB8AC3E}">
        <p14:creationId xmlns:p14="http://schemas.microsoft.com/office/powerpoint/2010/main" val="2483598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ighlight>
                  <a:srgbClr val="FFFF00"/>
                </a:highlight>
              </a:rPr>
              <a:t>Further information on the SARS-Cov-2 virus and COVID-19 disease, epidemiology and the currently </a:t>
            </a:r>
            <a:r>
              <a:rPr lang="en-GB" dirty="0"/>
              <a:t>authorised vaccines in the COVID-19 chapter of the Green Book.</a:t>
            </a:r>
          </a:p>
          <a:p>
            <a:endParaRPr lang="en-GB" dirty="0"/>
          </a:p>
          <a:p>
            <a:endParaRPr lang="en-GB" dirty="0"/>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a:t>
            </a:fld>
            <a:endParaRPr lang="en-GB" dirty="0"/>
          </a:p>
        </p:txBody>
      </p:sp>
    </p:spTree>
    <p:extLst>
      <p:ext uri="{BB962C8B-B14F-4D97-AF65-F5344CB8AC3E}">
        <p14:creationId xmlns:p14="http://schemas.microsoft.com/office/powerpoint/2010/main" val="25793498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29</a:t>
            </a:fld>
            <a:endParaRPr lang="en-GB" dirty="0"/>
          </a:p>
        </p:txBody>
      </p:sp>
    </p:spTree>
    <p:extLst>
      <p:ext uri="{BB962C8B-B14F-4D97-AF65-F5344CB8AC3E}">
        <p14:creationId xmlns:p14="http://schemas.microsoft.com/office/powerpoint/2010/main" val="34425331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31</a:t>
            </a:fld>
            <a:endParaRPr lang="en-GB" dirty="0"/>
          </a:p>
        </p:txBody>
      </p:sp>
    </p:spTree>
    <p:extLst>
      <p:ext uri="{BB962C8B-B14F-4D97-AF65-F5344CB8AC3E}">
        <p14:creationId xmlns:p14="http://schemas.microsoft.com/office/powerpoint/2010/main" val="666649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32</a:t>
            </a:fld>
            <a:endParaRPr lang="en-GB" dirty="0"/>
          </a:p>
        </p:txBody>
      </p:sp>
    </p:spTree>
    <p:extLst>
      <p:ext uri="{BB962C8B-B14F-4D97-AF65-F5344CB8AC3E}">
        <p14:creationId xmlns:p14="http://schemas.microsoft.com/office/powerpoint/2010/main" val="282295787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DA662B-7074-4FA1-BCCB-44B73B41B03E}" type="slidenum">
              <a:rPr lang="en-GB" smtClean="0"/>
              <a:t>33</a:t>
            </a:fld>
            <a:endParaRPr lang="en-GB" dirty="0"/>
          </a:p>
        </p:txBody>
      </p:sp>
    </p:spTree>
    <p:extLst>
      <p:ext uri="{BB962C8B-B14F-4D97-AF65-F5344CB8AC3E}">
        <p14:creationId xmlns:p14="http://schemas.microsoft.com/office/powerpoint/2010/main" val="6879358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36</a:t>
            </a:fld>
            <a:endParaRPr lang="en-GB" dirty="0"/>
          </a:p>
        </p:txBody>
      </p:sp>
    </p:spTree>
    <p:extLst>
      <p:ext uri="{BB962C8B-B14F-4D97-AF65-F5344CB8AC3E}">
        <p14:creationId xmlns:p14="http://schemas.microsoft.com/office/powerpoint/2010/main" val="392041169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JCVI advises that the first priorities for the COVID-19 vaccination programme should be the prevention of mortality and the maintenance of the health and social care systems. As the risk of mortality from COVID-19 increases with age, prioritisation is primarily based on age. The order of priority for each group in the population corresponds with data on the number of individuals who would need to be vaccinated to prevent one death, estimated from UK data obtained from March to June 2020 </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40</a:t>
            </a:fld>
            <a:endParaRPr lang="en-GB" dirty="0"/>
          </a:p>
        </p:txBody>
      </p:sp>
    </p:spTree>
    <p:extLst>
      <p:ext uri="{BB962C8B-B14F-4D97-AF65-F5344CB8AC3E}">
        <p14:creationId xmlns:p14="http://schemas.microsoft.com/office/powerpoint/2010/main" val="9467181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JCVI advice 2/12/20 available at : https://assets.publishing.service.gov.uk/government/uploads/system/uploads/attachment_data/file/940396/Priority_groups_for_coronavirus__COVID-19__vaccination_-_advice_from_the_JCVI__2_December_2020.pdf   </a:t>
            </a:r>
          </a:p>
          <a:p>
            <a:endParaRPr lang="en-GB" dirty="0"/>
          </a:p>
          <a:p>
            <a:r>
              <a:rPr lang="en-GB" dirty="0"/>
              <a:t>It is estimated that taken together, these groups represent around 99% of preventable mortality from COVID-19.</a:t>
            </a:r>
          </a:p>
        </p:txBody>
      </p:sp>
      <p:sp>
        <p:nvSpPr>
          <p:cNvPr id="4" name="Slide Number Placeholder 3"/>
          <p:cNvSpPr>
            <a:spLocks noGrp="1"/>
          </p:cNvSpPr>
          <p:nvPr>
            <p:ph type="sldNum" sz="quarter" idx="10"/>
          </p:nvPr>
        </p:nvSpPr>
        <p:spPr/>
        <p:txBody>
          <a:bodyPr/>
          <a:lstStyle/>
          <a:p>
            <a:fld id="{E3F8AA70-D14C-4B43-B2DB-D09A5DC98D55}" type="slidenum">
              <a:rPr lang="en-GB" smtClean="0"/>
              <a:t>41</a:t>
            </a:fld>
            <a:endParaRPr lang="en-GB" dirty="0"/>
          </a:p>
        </p:txBody>
      </p:sp>
    </p:spTree>
    <p:extLst>
      <p:ext uri="{BB962C8B-B14F-4D97-AF65-F5344CB8AC3E}">
        <p14:creationId xmlns:p14="http://schemas.microsoft.com/office/powerpoint/2010/main" val="301369811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r>
              <a:rPr lang="en-GB" dirty="0">
                <a:hlinkClick r:id="rId3"/>
              </a:rPr>
              <a:t>https://www.gov.uk/government/publications/vivaldi-1-coronavirus-covid-19-care-homes-study-report/vivaldi-1-covid-19-care-homes-study-report</a:t>
            </a:r>
            <a:endParaRPr lang="en-GB" dirty="0"/>
          </a:p>
          <a:p>
            <a:pPr marL="0" indent="0"/>
            <a:r>
              <a:rPr lang="en-GB" dirty="0">
                <a:hlinkClick r:id="rId4"/>
              </a:rPr>
              <a:t>https://www.thelancet.com/journals/eclinm/article/PIIS2589-5370(20)30277-7/fulltext</a:t>
            </a:r>
            <a:endParaRPr lang="en-GB" dirty="0"/>
          </a:p>
          <a:p>
            <a:pPr marL="0" indent="0"/>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43</a:t>
            </a:fld>
            <a:endParaRPr lang="en-US" dirty="0"/>
          </a:p>
        </p:txBody>
      </p:sp>
    </p:spTree>
    <p:extLst>
      <p:ext uri="{BB962C8B-B14F-4D97-AF65-F5344CB8AC3E}">
        <p14:creationId xmlns:p14="http://schemas.microsoft.com/office/powerpoint/2010/main" val="19862400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44</a:t>
            </a:fld>
            <a:endParaRPr lang="en-GB" dirty="0"/>
          </a:p>
        </p:txBody>
      </p:sp>
    </p:spTree>
    <p:extLst>
      <p:ext uri="{BB962C8B-B14F-4D97-AF65-F5344CB8AC3E}">
        <p14:creationId xmlns:p14="http://schemas.microsoft.com/office/powerpoint/2010/main" val="12940876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u="none" strike="noStrike" kern="1200" baseline="0" dirty="0">
                <a:solidFill>
                  <a:schemeClr val="tx1"/>
                </a:solidFill>
                <a:latin typeface="+mn-lt"/>
                <a:ea typeface="+mn-ea"/>
                <a:cs typeface="+mn-cs"/>
              </a:rPr>
              <a:t>Many individuals who are clinically extremely vulnerable will have some degree of immunosuppression or be immunocompromised and may not respond as well to the vaccine. Therefore, those who are clinically extremely vulnerable should continue to follow Government advice on reducing their risk of infection. Consideration has been given to vaccination of household contacts of immunosuppressed individuals. However, at this time there are no data on the size of the effect of COVID-19 vaccines on transmission. Evidence is expected to accrue during the course of the vaccine programme, and until that time the JCVI is not in a position to advise vaccination solely on the basis of indirect protection. Once sufficient evidence becomes available the JCVI will consider options for a cocooning strategy for immunosuppressed individuals, including whether any specific vaccine is preferred in this population. </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45</a:t>
            </a:fld>
            <a:endParaRPr lang="en-GB" dirty="0"/>
          </a:p>
        </p:txBody>
      </p:sp>
    </p:spTree>
    <p:extLst>
      <p:ext uri="{BB962C8B-B14F-4D97-AF65-F5344CB8AC3E}">
        <p14:creationId xmlns:p14="http://schemas.microsoft.com/office/powerpoint/2010/main" val="1478992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hlinkClick r:id="rId3"/>
              </a:rPr>
              <a:t>https://coronavirus.jhu.edu/map.html</a:t>
            </a:r>
            <a:endParaRPr lang="en-GB" dirty="0"/>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6</a:t>
            </a:fld>
            <a:endParaRPr lang="en-GB" dirty="0"/>
          </a:p>
        </p:txBody>
      </p:sp>
    </p:spTree>
    <p:extLst>
      <p:ext uri="{BB962C8B-B14F-4D97-AF65-F5344CB8AC3E}">
        <p14:creationId xmlns:p14="http://schemas.microsoft.com/office/powerpoint/2010/main" val="426235273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dirty="0">
                <a:hlinkClick r:id="rId3"/>
              </a:rPr>
              <a:t>www.gov.uk/government/publications/priority-groups-for-coronavirus-covid-19-vaccination-advice-from-the-jcvi-25-september-2020/jcvi-updated-interim-advice-on-priority-groups-for-covid-19-vaccination#fn:1</a:t>
            </a:r>
            <a:r>
              <a:rPr lang="en-GB" sz="1200" dirty="0"/>
              <a:t> </a:t>
            </a:r>
          </a:p>
          <a:p>
            <a:r>
              <a:rPr lang="en-GB" sz="1200" b="0" i="0" u="none" strike="noStrike" kern="1200" baseline="0" dirty="0">
                <a:solidFill>
                  <a:schemeClr val="tx1"/>
                </a:solidFill>
                <a:latin typeface="+mn-lt"/>
                <a:ea typeface="+mn-ea"/>
                <a:cs typeface="+mn-cs"/>
              </a:rPr>
              <a:t>When compared to persons without underlying health conditions, the absolute increased risk in those with underlying health conditions is considered generally to be lower than the increased risk in persons over the age of 65 years (with the exception of the clinically extremely vulnerable </a:t>
            </a:r>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46</a:t>
            </a:fld>
            <a:endParaRPr lang="en-US" dirty="0"/>
          </a:p>
        </p:txBody>
      </p:sp>
    </p:spTree>
    <p:extLst>
      <p:ext uri="{BB962C8B-B14F-4D97-AF65-F5344CB8AC3E}">
        <p14:creationId xmlns:p14="http://schemas.microsoft.com/office/powerpoint/2010/main" val="42057274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47</a:t>
            </a:fld>
            <a:endParaRPr lang="en-GB" dirty="0"/>
          </a:p>
        </p:txBody>
      </p:sp>
    </p:spTree>
    <p:extLst>
      <p:ext uri="{BB962C8B-B14F-4D97-AF65-F5344CB8AC3E}">
        <p14:creationId xmlns:p14="http://schemas.microsoft.com/office/powerpoint/2010/main" val="320711282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https://www.nature.com/articles/s41586-020-2521-4.pdf</a:t>
            </a:r>
          </a:p>
          <a:p>
            <a:r>
              <a:rPr lang="en-GB" sz="1200" b="0" i="0" u="none" strike="noStrike" kern="1200" baseline="0" dirty="0">
                <a:solidFill>
                  <a:schemeClr val="tx1"/>
                </a:solidFill>
                <a:latin typeface="+mn-lt"/>
                <a:ea typeface="+mn-ea"/>
                <a:cs typeface="+mn-cs"/>
              </a:rPr>
              <a:t>The JCVI have advised that NHS England and Improvement, the Department of Health and Social Care, Public Health England and the devolved administrations work together to ensure that inequalities are identified and addressed in implementation. This could be through culturally competent and tailored communications and flexible models of delivery, aimed at ensuring everything possible is done to promote good uptake in Black, Asian and minority ethnic groups and in groups who may experience inequalities in access to, or engagement with, healthcare services. These tailored implementation measures should be applied across all priority groups during the vaccination programme. </a:t>
            </a:r>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48</a:t>
            </a:fld>
            <a:endParaRPr lang="en-GB" dirty="0"/>
          </a:p>
        </p:txBody>
      </p:sp>
    </p:spTree>
    <p:extLst>
      <p:ext uri="{BB962C8B-B14F-4D97-AF65-F5344CB8AC3E}">
        <p14:creationId xmlns:p14="http://schemas.microsoft.com/office/powerpoint/2010/main" val="58454484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49</a:t>
            </a:fld>
            <a:endParaRPr lang="en-US" dirty="0"/>
          </a:p>
        </p:txBody>
      </p:sp>
    </p:spTree>
    <p:extLst>
      <p:ext uri="{BB962C8B-B14F-4D97-AF65-F5344CB8AC3E}">
        <p14:creationId xmlns:p14="http://schemas.microsoft.com/office/powerpoint/2010/main" val="22203992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t>
            </a:r>
          </a:p>
          <a:p>
            <a:r>
              <a:rPr lang="en-GB" dirty="0"/>
              <a:t>If too much diluent is added, the dose will be too weak to stimulate an immune response and the vaccinee will not be protected</a:t>
            </a:r>
          </a:p>
        </p:txBody>
      </p:sp>
      <p:sp>
        <p:nvSpPr>
          <p:cNvPr id="4" name="Slide Number Placeholder 3"/>
          <p:cNvSpPr>
            <a:spLocks noGrp="1"/>
          </p:cNvSpPr>
          <p:nvPr>
            <p:ph type="sldNum" sz="quarter" idx="10"/>
          </p:nvPr>
        </p:nvSpPr>
        <p:spPr/>
        <p:txBody>
          <a:bodyPr/>
          <a:lstStyle/>
          <a:p>
            <a:fld id="{E3F8AA70-D14C-4B43-B2DB-D09A5DC98D55}" type="slidenum">
              <a:rPr lang="en-GB" smtClean="0"/>
              <a:t>52</a:t>
            </a:fld>
            <a:endParaRPr lang="en-GB" dirty="0"/>
          </a:p>
        </p:txBody>
      </p:sp>
    </p:spTree>
    <p:extLst>
      <p:ext uri="{BB962C8B-B14F-4D97-AF65-F5344CB8AC3E}">
        <p14:creationId xmlns:p14="http://schemas.microsoft.com/office/powerpoint/2010/main" val="132947088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54</a:t>
            </a:fld>
            <a:endParaRPr lang="en-GB" dirty="0"/>
          </a:p>
        </p:txBody>
      </p:sp>
    </p:spTree>
    <p:extLst>
      <p:ext uri="{BB962C8B-B14F-4D97-AF65-F5344CB8AC3E}">
        <p14:creationId xmlns:p14="http://schemas.microsoft.com/office/powerpoint/2010/main" val="19300358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t>.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55</a:t>
            </a:fld>
            <a:endParaRPr lang="en-GB" dirty="0"/>
          </a:p>
        </p:txBody>
      </p:sp>
    </p:spTree>
    <p:extLst>
      <p:ext uri="{BB962C8B-B14F-4D97-AF65-F5344CB8AC3E}">
        <p14:creationId xmlns:p14="http://schemas.microsoft.com/office/powerpoint/2010/main" val="25869977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56</a:t>
            </a:fld>
            <a:endParaRPr lang="en-US" dirty="0"/>
          </a:p>
        </p:txBody>
      </p:sp>
    </p:spTree>
    <p:extLst>
      <p:ext uri="{BB962C8B-B14F-4D97-AF65-F5344CB8AC3E}">
        <p14:creationId xmlns:p14="http://schemas.microsoft.com/office/powerpoint/2010/main" val="338594277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687388"/>
            <a:r>
              <a:rPr lang="en-GB" altLang="en-US" dirty="0">
                <a:cs typeface="Arial" panose="020B0604020202020204" pitchFamily="34" charset="0"/>
              </a:rPr>
              <a:t>The need for ‘informed consent’ is a legal requirement and the patient’s views must be respected and consent sought</a:t>
            </a:r>
          </a:p>
          <a:p>
            <a:pPr defTabSz="687388"/>
            <a:endParaRPr lang="en-GB" altLang="en-US" dirty="0">
              <a:cs typeface="Arial" panose="020B0604020202020204" pitchFamily="34" charset="0"/>
            </a:endParaRPr>
          </a:p>
          <a:p>
            <a:pPr defTabSz="687388"/>
            <a:r>
              <a:rPr lang="en-GB" altLang="en-US" dirty="0">
                <a:cs typeface="Arial" panose="020B0604020202020204" pitchFamily="34" charset="0"/>
              </a:rPr>
              <a:t>Sufficient evidence-based information must be provided to the person to enable them to make a balanced and informed decision about their care and treatment. As well as a general explanation of the procedure, there is also a duty to explain the risks inherent in the procedure and the risks inherent in refusing the procedure. </a:t>
            </a:r>
          </a:p>
          <a:p>
            <a:pPr defTabSz="687388"/>
            <a:endParaRPr lang="en-GB" altLang="en-US" dirty="0">
              <a:cs typeface="Arial" panose="020B0604020202020204" pitchFamily="34" charset="0"/>
            </a:endParaRPr>
          </a:p>
          <a:p>
            <a:pPr defTabSz="687388"/>
            <a:r>
              <a:rPr lang="en-GB" altLang="en-US" dirty="0">
                <a:cs typeface="Arial" panose="020B0604020202020204" pitchFamily="34" charset="0"/>
              </a:rPr>
              <a:t>Consent can be given verbally, in writing (although there is no requirement for written consent or a particular consent form) or it can be implied (non-verbal consent) but however it is given, the person must understand what they are consenting to. </a:t>
            </a:r>
          </a:p>
          <a:p>
            <a:pPr defTabSz="687388"/>
            <a:endParaRPr lang="en-GB" altLang="en-US" dirty="0">
              <a:cs typeface="Arial" panose="020B0604020202020204" pitchFamily="34" charset="0"/>
            </a:endParaRPr>
          </a:p>
          <a:p>
            <a:pPr defTabSz="687388"/>
            <a:r>
              <a:rPr lang="en-GB" altLang="en-US" dirty="0">
                <a:cs typeface="Arial" panose="020B0604020202020204" pitchFamily="34" charset="0"/>
              </a:rPr>
              <a:t>The consent process should not be an unnecessary barrier to immunising. If there are any issues or uncertainties with seeking or gaining consent, ask for advice from an experienced colleague rather than abandon the offer of immunisation.</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59</a:t>
            </a:fld>
            <a:endParaRPr lang="en-GB" dirty="0"/>
          </a:p>
        </p:txBody>
      </p:sp>
    </p:spTree>
    <p:extLst>
      <p:ext uri="{BB962C8B-B14F-4D97-AF65-F5344CB8AC3E}">
        <p14:creationId xmlns:p14="http://schemas.microsoft.com/office/powerpoint/2010/main" val="2661282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altLang="en-US" sz="1000" dirty="0">
                <a:solidFill>
                  <a:prstClr val="black"/>
                </a:solidFill>
                <a:latin typeface="Arial"/>
              </a:rPr>
              <a:t>A PSD is a written instruction, signed by a doctor, dentist, or non-medical prescriber for medicines to be supplied and/or administered to a named patient after the prescriber has assessed the patient on an individual basis</a:t>
            </a:r>
            <a:r>
              <a:rPr lang="en-US" altLang="en-US" sz="1000" dirty="0">
                <a:solidFill>
                  <a:prstClr val="black"/>
                </a:solidFill>
                <a:latin typeface="Arial"/>
              </a:rPr>
              <a:t>. It must include the dose, route and frequency or appliance to be supplied or administered to a named patient</a:t>
            </a:r>
          </a:p>
          <a:p>
            <a:pPr defTabSz="687388"/>
            <a:endParaRPr lang="en-GB" altLang="en-US" sz="1000" dirty="0">
              <a:solidFill>
                <a:prstClr val="black"/>
              </a:solidFill>
              <a:latin typeface="Arial"/>
            </a:endParaRPr>
          </a:p>
          <a:p>
            <a:pPr defTabSz="687388"/>
            <a:r>
              <a:rPr lang="en-GB" altLang="en-US" sz="1000" dirty="0">
                <a:solidFill>
                  <a:prstClr val="black"/>
                </a:solidFill>
                <a:latin typeface="Arial"/>
              </a:rPr>
              <a:t>A PGD provides a legal framework </a:t>
            </a:r>
            <a:r>
              <a:rPr lang="en-US" altLang="en-US" sz="1000" dirty="0">
                <a:solidFill>
                  <a:prstClr val="black"/>
                </a:solidFill>
                <a:latin typeface="Arial"/>
              </a:rPr>
              <a:t>to </a:t>
            </a:r>
            <a:r>
              <a:rPr lang="en-GB" altLang="en-US" sz="1000" dirty="0">
                <a:solidFill>
                  <a:prstClr val="black"/>
                </a:solidFill>
                <a:latin typeface="Arial"/>
              </a:rPr>
              <a:t>allow some registered specified health care professionals for the supply and/or administration of a POM directly to a patient with an identified clinical condition rather than needing an individual prescription or an instruction from a prescriber and is often used for vaccines. It sets out the core requisites of those people who can have the medicine under the direction and those who should not. The health care professional working within the PGD is responsible for assessing that the patient fits the criteria set out in the PGD. </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65</a:t>
            </a:fld>
            <a:endParaRPr lang="en-GB" dirty="0"/>
          </a:p>
        </p:txBody>
      </p:sp>
    </p:spTree>
    <p:extLst>
      <p:ext uri="{BB962C8B-B14F-4D97-AF65-F5344CB8AC3E}">
        <p14:creationId xmlns:p14="http://schemas.microsoft.com/office/powerpoint/2010/main" val="31005621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Latest data can be obtained from https://coronavirus.data.gov.uk/ </a:t>
            </a:r>
          </a:p>
        </p:txBody>
      </p:sp>
      <p:sp>
        <p:nvSpPr>
          <p:cNvPr id="4" name="Slide Number Placeholder 3"/>
          <p:cNvSpPr>
            <a:spLocks noGrp="1"/>
          </p:cNvSpPr>
          <p:nvPr>
            <p:ph type="sldNum" sz="quarter" idx="10"/>
          </p:nvPr>
        </p:nvSpPr>
        <p:spPr/>
        <p:txBody>
          <a:bodyPr/>
          <a:lstStyle/>
          <a:p>
            <a:fld id="{E3F8AA70-D14C-4B43-B2DB-D09A5DC98D55}" type="slidenum">
              <a:rPr lang="en-GB" smtClean="0"/>
              <a:t>7</a:t>
            </a:fld>
            <a:endParaRPr lang="en-GB" dirty="0"/>
          </a:p>
        </p:txBody>
      </p:sp>
    </p:spTree>
    <p:extLst>
      <p:ext uri="{BB962C8B-B14F-4D97-AF65-F5344CB8AC3E}">
        <p14:creationId xmlns:p14="http://schemas.microsoft.com/office/powerpoint/2010/main" val="18051006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hlinkClick r:id="rId3"/>
              </a:rPr>
              <a:t>https://assets.publishing.service.gov.uk/government/uploads/system/uploads/attachment_data/file/147915/Green-Book-Chapter-4.pdf</a:t>
            </a:r>
            <a:endParaRPr lang="en-GB" sz="1200" dirty="0"/>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81</a:t>
            </a:fld>
            <a:endParaRPr lang="en-GB" dirty="0"/>
          </a:p>
        </p:txBody>
      </p:sp>
    </p:spTree>
    <p:extLst>
      <p:ext uri="{BB962C8B-B14F-4D97-AF65-F5344CB8AC3E}">
        <p14:creationId xmlns:p14="http://schemas.microsoft.com/office/powerpoint/2010/main" val="96662825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It is essential that the correct site and injection technique are used to administer vaccines.</a:t>
            </a:r>
          </a:p>
          <a:p>
            <a:endParaRPr lang="en-GB" sz="1200" dirty="0"/>
          </a:p>
          <a:p>
            <a:r>
              <a:rPr lang="en-GB" sz="1200" dirty="0"/>
              <a:t>Injecting too high into the upper arm might result in the vaccine being deposited in the shoulder capsule rather than the deltoid muscle. If this happens, inflammation can occur, leading to a shoulder injury or a frozen shoulder. This leads to pain, weakness and a limited range of motion that can last for months.</a:t>
            </a:r>
          </a:p>
          <a:p>
            <a:endParaRPr lang="en-GB" sz="1200" dirty="0"/>
          </a:p>
          <a:p>
            <a:r>
              <a:rPr lang="en-GB" sz="1200" dirty="0"/>
              <a:t>Injecting too far to the side of the arm or too low on the arm risks injecting into the axillary nerve or the radial nerve. This can cause a burning or shooting pain during the procedure and can lead to nerve damage (neuropathy/paralysis).</a:t>
            </a:r>
          </a:p>
          <a:p>
            <a:endParaRPr lang="en-GB" sz="1200" dirty="0"/>
          </a:p>
          <a:p>
            <a:r>
              <a:rPr lang="en-GB" sz="1200" dirty="0"/>
              <a:t>To avoid shoulder injury, always assess the limb before administering the vaccine to identify the correct site for injection.</a:t>
            </a:r>
            <a:endParaRPr lang="en-GB" sz="1200" dirty="0">
              <a:solidFill>
                <a:srgbClr val="FF0000"/>
              </a:solidFill>
            </a:endParaRP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82</a:t>
            </a:fld>
            <a:endParaRPr lang="en-GB" dirty="0"/>
          </a:p>
        </p:txBody>
      </p:sp>
    </p:spTree>
    <p:extLst>
      <p:ext uri="{BB962C8B-B14F-4D97-AF65-F5344CB8AC3E}">
        <p14:creationId xmlns:p14="http://schemas.microsoft.com/office/powerpoint/2010/main" val="238250756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dirty="0"/>
              <a:t>Individuals should be observed for any immediate adverse effects whilst receiving any verbal post vaccination information (such as possible reactions and what, if anything, to do about these). They, or their parents/carers, should also be informed that they can obtain further advice if they require it following vaccination.</a:t>
            </a:r>
          </a:p>
          <a:p>
            <a:endParaRPr lang="en-GB" altLang="en-US" dirty="0"/>
          </a:p>
          <a:p>
            <a:r>
              <a:rPr lang="en-GB" dirty="0"/>
              <a:t>The patient should be given a copy of the patient information leaflet (PIL) and/or any other relevant written information.</a:t>
            </a:r>
          </a:p>
          <a:p>
            <a:endParaRPr lang="en-GB" altLang="en-US" dirty="0">
              <a:solidFill>
                <a:srgbClr val="FF0000"/>
              </a:solidFill>
            </a:endParaRPr>
          </a:p>
          <a:p>
            <a:r>
              <a:rPr lang="en-GB" altLang="en-US" dirty="0"/>
              <a:t>If a further dose will be required, an appointment should be made for this and the individual should be given a record card with details the first dose of vaccine and details of the appointment date and time for the second dose.</a:t>
            </a:r>
          </a:p>
          <a:p>
            <a:endParaRPr lang="en-GB" altLang="en-US" dirty="0"/>
          </a:p>
          <a:p>
            <a:r>
              <a:rPr lang="en-GB" dirty="0"/>
              <a:t>As syncope can occur following vaccination, those vaccinated should be advised to wait for 15 minutes post-vaccination before driving. There is no waiting period required for those vaccinated who are not driving</a:t>
            </a:r>
          </a:p>
        </p:txBody>
      </p:sp>
      <p:sp>
        <p:nvSpPr>
          <p:cNvPr id="4" name="Slide Number Placeholder 3"/>
          <p:cNvSpPr>
            <a:spLocks noGrp="1"/>
          </p:cNvSpPr>
          <p:nvPr>
            <p:ph type="sldNum" sz="quarter" idx="10"/>
          </p:nvPr>
        </p:nvSpPr>
        <p:spPr/>
        <p:txBody>
          <a:bodyPr/>
          <a:lstStyle/>
          <a:p>
            <a:fld id="{E3F8AA70-D14C-4B43-B2DB-D09A5DC98D55}" type="slidenum">
              <a:rPr lang="en-GB" smtClean="0"/>
              <a:t>83</a:t>
            </a:fld>
            <a:endParaRPr lang="en-GB" dirty="0"/>
          </a:p>
        </p:txBody>
      </p:sp>
    </p:spTree>
    <p:extLst>
      <p:ext uri="{BB962C8B-B14F-4D97-AF65-F5344CB8AC3E}">
        <p14:creationId xmlns:p14="http://schemas.microsoft.com/office/powerpoint/2010/main" val="296217709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the COVID-19 vaccines will be new vaccines, it is likely that people will have a lot of questions. Although they will be provided with patient information leaflets in advance of their immunisation appointment, many may not have read this or will want additional verbal reassurance or answers from you.</a:t>
            </a:r>
          </a:p>
          <a:p>
            <a:endParaRPr lang="en-GB" dirty="0"/>
          </a:p>
          <a:p>
            <a:r>
              <a:rPr lang="en-GB" dirty="0"/>
              <a:t>Undertaking this training should give immunisers a lot of the information they will require to answer some of the questions, for example, how the vaccine is made, whether it has been thoroughly tested, how many people it has been given to in clinical trials and the possible reactions it might cause.</a:t>
            </a:r>
          </a:p>
          <a:p>
            <a:endParaRPr lang="en-GB" dirty="0"/>
          </a:p>
          <a:p>
            <a:r>
              <a:rPr lang="en-GB" dirty="0"/>
              <a:t>It is important that immunisers read the information being made available to vaccinees so the information they give is consistent with this and so they know what information they have already had. It is also important that they know where they can direct them to for further information or know where they can obtain answers to any questions that they cannot answer. See Resources section for additional sources of information about the COVID-19 vaccine programme</a:t>
            </a:r>
          </a:p>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92</a:t>
            </a:fld>
            <a:endParaRPr lang="en-GB" dirty="0"/>
          </a:p>
        </p:txBody>
      </p:sp>
    </p:spTree>
    <p:extLst>
      <p:ext uri="{BB962C8B-B14F-4D97-AF65-F5344CB8AC3E}">
        <p14:creationId xmlns:p14="http://schemas.microsoft.com/office/powerpoint/2010/main" val="156775496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94</a:t>
            </a:fld>
            <a:endParaRPr lang="en-GB" dirty="0"/>
          </a:p>
        </p:txBody>
      </p:sp>
    </p:spTree>
    <p:extLst>
      <p:ext uri="{BB962C8B-B14F-4D97-AF65-F5344CB8AC3E}">
        <p14:creationId xmlns:p14="http://schemas.microsoft.com/office/powerpoint/2010/main" val="1221805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95</a:t>
            </a:fld>
            <a:endParaRPr lang="en-GB" dirty="0"/>
          </a:p>
        </p:txBody>
      </p:sp>
    </p:spTree>
    <p:extLst>
      <p:ext uri="{BB962C8B-B14F-4D97-AF65-F5344CB8AC3E}">
        <p14:creationId xmlns:p14="http://schemas.microsoft.com/office/powerpoint/2010/main" val="103984306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96</a:t>
            </a:fld>
            <a:endParaRPr lang="en-GB" dirty="0"/>
          </a:p>
        </p:txBody>
      </p:sp>
    </p:spTree>
    <p:extLst>
      <p:ext uri="{BB962C8B-B14F-4D97-AF65-F5344CB8AC3E}">
        <p14:creationId xmlns:p14="http://schemas.microsoft.com/office/powerpoint/2010/main" val="75976187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000" dirty="0"/>
          </a:p>
        </p:txBody>
      </p:sp>
      <p:sp>
        <p:nvSpPr>
          <p:cNvPr id="4" name="Slide Number Placeholder 3"/>
          <p:cNvSpPr>
            <a:spLocks noGrp="1"/>
          </p:cNvSpPr>
          <p:nvPr>
            <p:ph type="sldNum" sz="quarter" idx="10"/>
          </p:nvPr>
        </p:nvSpPr>
        <p:spPr/>
        <p:txBody>
          <a:bodyPr/>
          <a:lstStyle/>
          <a:p>
            <a:fld id="{E3F8AA70-D14C-4B43-B2DB-D09A5DC98D55}" type="slidenum">
              <a:rPr lang="en-GB" smtClean="0"/>
              <a:t>98</a:t>
            </a:fld>
            <a:endParaRPr lang="en-GB" dirty="0"/>
          </a:p>
        </p:txBody>
      </p:sp>
    </p:spTree>
    <p:extLst>
      <p:ext uri="{BB962C8B-B14F-4D97-AF65-F5344CB8AC3E}">
        <p14:creationId xmlns:p14="http://schemas.microsoft.com/office/powerpoint/2010/main" val="30215689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99</a:t>
            </a:fld>
            <a:endParaRPr lang="en-GB" dirty="0"/>
          </a:p>
        </p:txBody>
      </p:sp>
    </p:spTree>
    <p:extLst>
      <p:ext uri="{BB962C8B-B14F-4D97-AF65-F5344CB8AC3E}">
        <p14:creationId xmlns:p14="http://schemas.microsoft.com/office/powerpoint/2010/main" val="299117790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E3F8AA70-D14C-4B43-B2DB-D09A5DC98D55}" type="slidenum">
              <a:rPr lang="en-GB" smtClean="0"/>
              <a:t>101</a:t>
            </a:fld>
            <a:endParaRPr lang="en-GB" dirty="0"/>
          </a:p>
        </p:txBody>
      </p:sp>
    </p:spTree>
    <p:extLst>
      <p:ext uri="{BB962C8B-B14F-4D97-AF65-F5344CB8AC3E}">
        <p14:creationId xmlns:p14="http://schemas.microsoft.com/office/powerpoint/2010/main" val="41817500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Diagram of coronavirus virion structure showing spikes that form a "crown" like the solar corona, hence the name</a:t>
            </a:r>
          </a:p>
          <a:p>
            <a:r>
              <a:rPr lang="en-GB" dirty="0"/>
              <a:t>https://commons.wikimedia.org/wiki/File:3D_medical_animation_coronavirus_structure.jpg</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11</a:t>
            </a:fld>
            <a:endParaRPr lang="en-US" dirty="0"/>
          </a:p>
        </p:txBody>
      </p:sp>
    </p:spTree>
    <p:extLst>
      <p:ext uri="{BB962C8B-B14F-4D97-AF65-F5344CB8AC3E}">
        <p14:creationId xmlns:p14="http://schemas.microsoft.com/office/powerpoint/2010/main" val="9032500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vaccine does not contain any animal products</a:t>
            </a:r>
          </a:p>
        </p:txBody>
      </p:sp>
      <p:sp>
        <p:nvSpPr>
          <p:cNvPr id="4" name="Slide Number Placeholder 3"/>
          <p:cNvSpPr>
            <a:spLocks noGrp="1"/>
          </p:cNvSpPr>
          <p:nvPr>
            <p:ph type="sldNum" sz="quarter" idx="10"/>
          </p:nvPr>
        </p:nvSpPr>
        <p:spPr/>
        <p:txBody>
          <a:bodyPr/>
          <a:lstStyle/>
          <a:p>
            <a:fld id="{E3F8AA70-D14C-4B43-B2DB-D09A5DC98D55}" type="slidenum">
              <a:rPr lang="en-GB" smtClean="0"/>
              <a:t>106</a:t>
            </a:fld>
            <a:endParaRPr lang="en-GB" dirty="0"/>
          </a:p>
        </p:txBody>
      </p:sp>
    </p:spTree>
    <p:extLst>
      <p:ext uri="{BB962C8B-B14F-4D97-AF65-F5344CB8AC3E}">
        <p14:creationId xmlns:p14="http://schemas.microsoft.com/office/powerpoint/2010/main" val="31195938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err="1"/>
              <a:t>Bromobutyl</a:t>
            </a:r>
            <a:r>
              <a:rPr lang="en-GB" dirty="0"/>
              <a:t> is a synthetic rubber – it does not contain latex so this vaccine is suitable for people with a latex allergy.</a:t>
            </a:r>
          </a:p>
        </p:txBody>
      </p:sp>
      <p:sp>
        <p:nvSpPr>
          <p:cNvPr id="4" name="Slide Number Placeholder 3"/>
          <p:cNvSpPr>
            <a:spLocks noGrp="1"/>
          </p:cNvSpPr>
          <p:nvPr>
            <p:ph type="sldNum" sz="quarter" idx="10"/>
          </p:nvPr>
        </p:nvSpPr>
        <p:spPr/>
        <p:txBody>
          <a:bodyPr/>
          <a:lstStyle/>
          <a:p>
            <a:fld id="{E3F8AA70-D14C-4B43-B2DB-D09A5DC98D55}" type="slidenum">
              <a:rPr lang="en-GB" smtClean="0"/>
              <a:t>107</a:t>
            </a:fld>
            <a:endParaRPr lang="en-GB" dirty="0"/>
          </a:p>
        </p:txBody>
      </p:sp>
    </p:spTree>
    <p:extLst>
      <p:ext uri="{BB962C8B-B14F-4D97-AF65-F5344CB8AC3E}">
        <p14:creationId xmlns:p14="http://schemas.microsoft.com/office/powerpoint/2010/main" val="38637914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Reconstituted vaccine can be returned to the fridge/cool box and stored between 2oC and 8oC (or up to 25°C if not in fridge) but must be used within 6 hours following dilution.</a:t>
            </a:r>
          </a:p>
        </p:txBody>
      </p:sp>
      <p:sp>
        <p:nvSpPr>
          <p:cNvPr id="4" name="Slide Number Placeholder 3"/>
          <p:cNvSpPr>
            <a:spLocks noGrp="1"/>
          </p:cNvSpPr>
          <p:nvPr>
            <p:ph type="sldNum" sz="quarter" idx="10"/>
          </p:nvPr>
        </p:nvSpPr>
        <p:spPr/>
        <p:txBody>
          <a:bodyPr/>
          <a:lstStyle/>
          <a:p>
            <a:fld id="{E3F8AA70-D14C-4B43-B2DB-D09A5DC98D55}" type="slidenum">
              <a:rPr lang="en-GB" smtClean="0"/>
              <a:t>115</a:t>
            </a:fld>
            <a:endParaRPr lang="en-GB" dirty="0"/>
          </a:p>
        </p:txBody>
      </p:sp>
    </p:spTree>
    <p:extLst>
      <p:ext uri="{BB962C8B-B14F-4D97-AF65-F5344CB8AC3E}">
        <p14:creationId xmlns:p14="http://schemas.microsoft.com/office/powerpoint/2010/main" val="33462012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12</a:t>
            </a:fld>
            <a:endParaRPr lang="en-US" dirty="0"/>
          </a:p>
        </p:txBody>
      </p:sp>
    </p:spTree>
    <p:extLst>
      <p:ext uri="{BB962C8B-B14F-4D97-AF65-F5344CB8AC3E}">
        <p14:creationId xmlns:p14="http://schemas.microsoft.com/office/powerpoint/2010/main" val="33147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14</a:t>
            </a:fld>
            <a:endParaRPr lang="en-US" dirty="0"/>
          </a:p>
        </p:txBody>
      </p:sp>
    </p:spTree>
    <p:extLst>
      <p:ext uri="{BB962C8B-B14F-4D97-AF65-F5344CB8AC3E}">
        <p14:creationId xmlns:p14="http://schemas.microsoft.com/office/powerpoint/2010/main" val="6575620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ighlight>
                  <a:srgbClr val="FF0000"/>
                </a:highlight>
              </a:rPr>
              <a:t>https://www.bmj.com/content/bmj/368/bmj.m800.full.pdf</a:t>
            </a:r>
          </a:p>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15</a:t>
            </a:fld>
            <a:endParaRPr lang="en-US" dirty="0"/>
          </a:p>
        </p:txBody>
      </p:sp>
    </p:spTree>
    <p:extLst>
      <p:ext uri="{BB962C8B-B14F-4D97-AF65-F5344CB8AC3E}">
        <p14:creationId xmlns:p14="http://schemas.microsoft.com/office/powerpoint/2010/main" val="3700081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https://bestpractice.bmj.com/topics/en-us/3000168/complications</a:t>
            </a:r>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16</a:t>
            </a:fld>
            <a:endParaRPr lang="en-US" dirty="0"/>
          </a:p>
        </p:txBody>
      </p:sp>
    </p:spTree>
    <p:extLst>
      <p:ext uri="{BB962C8B-B14F-4D97-AF65-F5344CB8AC3E}">
        <p14:creationId xmlns:p14="http://schemas.microsoft.com/office/powerpoint/2010/main" val="9043453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mailto:publications@phe.gov.uk"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2133304"/>
            <a:ext cx="12192000" cy="4724697"/>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dirty="0"/>
          </a:p>
        </p:txBody>
      </p:sp>
      <p:sp>
        <p:nvSpPr>
          <p:cNvPr id="5" name="Rectangle 4"/>
          <p:cNvSpPr>
            <a:spLocks noChangeArrowheads="1"/>
          </p:cNvSpPr>
          <p:nvPr userDrawn="1"/>
        </p:nvSpPr>
        <p:spPr bwMode="auto">
          <a:xfrm>
            <a:off x="0" y="1988841"/>
            <a:ext cx="12192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dirty="0">
              <a:solidFill>
                <a:schemeClr val="lt1"/>
              </a:solidFill>
              <a:latin typeface="+mn-lt"/>
              <a:ea typeface="+mn-ea"/>
              <a:cs typeface="+mn-cs"/>
            </a:endParaRPr>
          </a:p>
        </p:txBody>
      </p:sp>
      <p:sp>
        <p:nvSpPr>
          <p:cNvPr id="2" name="Title 1"/>
          <p:cNvSpPr>
            <a:spLocks noGrp="1"/>
          </p:cNvSpPr>
          <p:nvPr>
            <p:ph type="ctrTitle"/>
          </p:nvPr>
        </p:nvSpPr>
        <p:spPr>
          <a:xfrm>
            <a:off x="744000" y="2492897"/>
            <a:ext cx="10178197" cy="172450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44000" y="6021288"/>
            <a:ext cx="10178197"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colhpafil004\Colindale_Data\HQ Group and LARS\Group Data\Design\Branding and logos\PHE logos with strapline\Small without Old French text\PHE small logo for A4.jpg"/>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 y="0"/>
            <a:ext cx="3663905" cy="1812290"/>
          </a:xfrm>
          <a:prstGeom prst="rect">
            <a:avLst/>
          </a:prstGeom>
          <a:noFill/>
          <a:ln>
            <a:noFill/>
          </a:ln>
        </p:spPr>
      </p:pic>
    </p:spTree>
    <p:extLst>
      <p:ext uri="{BB962C8B-B14F-4D97-AF65-F5344CB8AC3E}">
        <p14:creationId xmlns:p14="http://schemas.microsoft.com/office/powerpoint/2010/main" val="23636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0269" y="548680"/>
            <a:ext cx="10704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744000" y="1412777"/>
            <a:ext cx="10704000" cy="4739679"/>
          </a:xfrm>
        </p:spPr>
        <p:txBody>
          <a:bodyPr/>
          <a:lstStyle>
            <a:lvl1pPr marL="4763" indent="-4763">
              <a:lnSpc>
                <a:spcPct val="114000"/>
              </a:lnSpc>
              <a:spcBef>
                <a:spcPts val="0"/>
              </a:spcBef>
              <a:defRPr sz="180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6"/>
            <a:ext cx="12192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endParaRPr lang="en-US" dirty="0"/>
          </a:p>
        </p:txBody>
      </p:sp>
      <p:sp>
        <p:nvSpPr>
          <p:cNvPr id="7" name="Content Placeholder 6">
            <a:extLst>
              <a:ext uri="{FF2B5EF4-FFF2-40B4-BE49-F238E27FC236}">
                <a16:creationId xmlns="" xmlns:a16="http://schemas.microsoft.com/office/drawing/2014/main" id="{B1F2444B-46A3-4F2A-8CA0-B86F1FCAC813}"/>
              </a:ext>
            </a:extLst>
          </p:cNvPr>
          <p:cNvSpPr>
            <a:spLocks noGrp="1"/>
          </p:cNvSpPr>
          <p:nvPr>
            <p:ph sz="quarter" idx="12"/>
          </p:nvPr>
        </p:nvSpPr>
        <p:spPr>
          <a:xfrm>
            <a:off x="4233863" y="6607175"/>
            <a:ext cx="914400" cy="91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16605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1_Title (1 lin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50269" y="548680"/>
            <a:ext cx="10704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hasCustomPrompt="1"/>
          </p:nvPr>
        </p:nvSpPr>
        <p:spPr>
          <a:xfrm>
            <a:off x="744000" y="1412777"/>
            <a:ext cx="10704000" cy="4739679"/>
          </a:xfrm>
        </p:spPr>
        <p:txBody>
          <a:bodyPr/>
          <a:lstStyle>
            <a:lvl1pPr marL="4763" indent="-4763">
              <a:lnSpc>
                <a:spcPct val="114000"/>
              </a:lnSpc>
              <a:spcBef>
                <a:spcPts val="0"/>
              </a:spcBef>
              <a:defRPr sz="1800" b="0" baseline="0">
                <a:solidFill>
                  <a:schemeClr val="tx1"/>
                </a:solidFill>
              </a:defRPr>
            </a:lvl1pPr>
          </a:lstStyle>
          <a:p>
            <a:pPr lvl="0"/>
            <a:r>
              <a:rPr lang="en-US" dirty="0"/>
              <a:t>Text should be 12-18pt Arial. Do not use other fonts.</a:t>
            </a:r>
          </a:p>
          <a:p>
            <a:pPr lvl="0"/>
            <a:endParaRPr lang="en-US" b="1" dirty="0">
              <a:latin typeface="Arial" pitchFamily="84" charset="0"/>
            </a:endParaRPr>
          </a:p>
          <a:p>
            <a:pPr lvl="0"/>
            <a:r>
              <a:rPr lang="en-US" b="1" dirty="0">
                <a:latin typeface="Arial" pitchFamily="84" charset="0"/>
              </a:rPr>
              <a:t>Note</a:t>
            </a:r>
          </a:p>
          <a:p>
            <a:pPr lvl="0"/>
            <a:r>
              <a:rPr lang="en-US" dirty="0">
                <a:latin typeface="Arial" pitchFamily="84" charset="0"/>
              </a:rPr>
              <a:t>This template should NOT be used to create publications, as this may mean</a:t>
            </a:r>
          </a:p>
          <a:p>
            <a:pPr lvl="0"/>
            <a:r>
              <a:rPr lang="en-US" dirty="0">
                <a:latin typeface="Arial" pitchFamily="84" charset="0"/>
              </a:rPr>
              <a:t>publication on GOV.UK will not be possible. </a:t>
            </a:r>
          </a:p>
          <a:p>
            <a:pPr lvl="0"/>
            <a:endParaRPr lang="en-US" dirty="0">
              <a:latin typeface="Arial" pitchFamily="84" charset="0"/>
            </a:endParaRPr>
          </a:p>
          <a:p>
            <a:pPr lvl="0"/>
            <a:r>
              <a:rPr lang="en-US" dirty="0">
                <a:latin typeface="Arial" pitchFamily="84" charset="0"/>
              </a:rPr>
              <a:t>Please contact </a:t>
            </a:r>
            <a:r>
              <a:rPr lang="en-US" dirty="0">
                <a:latin typeface="Arial" pitchFamily="84" charset="0"/>
                <a:hlinkClick r:id="rId2"/>
              </a:rPr>
              <a:t>publications@phe.gov.uk</a:t>
            </a:r>
            <a:r>
              <a:rPr lang="en-US" dirty="0">
                <a:latin typeface="Arial" pitchFamily="84" charset="0"/>
              </a:rPr>
              <a:t> for more details</a:t>
            </a:r>
          </a:p>
          <a:p>
            <a:pPr lvl="0"/>
            <a:endParaRPr lang="en-US" dirty="0"/>
          </a:p>
        </p:txBody>
      </p:sp>
      <p:sp>
        <p:nvSpPr>
          <p:cNvPr id="5" name="Slide Number Placeholder 5"/>
          <p:cNvSpPr>
            <a:spLocks noGrp="1"/>
          </p:cNvSpPr>
          <p:nvPr>
            <p:ph type="sldNum" sz="quarter" idx="10"/>
          </p:nvPr>
        </p:nvSpPr>
        <p:spPr>
          <a:xfrm>
            <a:off x="0" y="6308726"/>
            <a:ext cx="12192000" cy="549275"/>
          </a:xfrm>
        </p:spPr>
        <p:txBody>
          <a:bodyPr/>
          <a:lstStyle>
            <a:lvl1pPr>
              <a:defRPr/>
            </a:lvl1pPr>
          </a:lstStyle>
          <a:p>
            <a:pPr marL="531813">
              <a:defRPr/>
            </a:pPr>
            <a:r>
              <a:rPr lang="en-US" dirty="0"/>
              <a:t>  </a:t>
            </a:r>
            <a:fld id="{2565FA6D-D4C8-4C4C-AC4B-3269734D34D8}" type="slidenum">
              <a:rPr lang="en-US" smtClean="0"/>
              <a:pPr marL="531813">
                <a:defRPr/>
              </a:pPr>
              <a:t>‹#›</a:t>
            </a:fld>
            <a:endParaRPr lang="en-US" dirty="0"/>
          </a:p>
        </p:txBody>
      </p:sp>
      <p:sp>
        <p:nvSpPr>
          <p:cNvPr id="6" name="Footer Placeholder 5"/>
          <p:cNvSpPr>
            <a:spLocks noGrp="1"/>
          </p:cNvSpPr>
          <p:nvPr>
            <p:ph type="ftr" sz="quarter" idx="11"/>
          </p:nvPr>
        </p:nvSpPr>
        <p:spPr/>
        <p:txBody>
          <a:bodyPr/>
          <a:lstStyle>
            <a:lvl1pPr marL="173038" indent="0" algn="l">
              <a:defRPr sz="1200" baseline="0">
                <a:solidFill>
                  <a:schemeClr val="bg1"/>
                </a:solidFill>
                <a:latin typeface="Arial" pitchFamily="34" charset="0"/>
              </a:defRPr>
            </a:lvl1pPr>
          </a:lstStyle>
          <a:p>
            <a:pPr>
              <a:defRPr/>
            </a:pPr>
            <a:endParaRPr lang="en-US" dirty="0"/>
          </a:p>
        </p:txBody>
      </p:sp>
    </p:spTree>
    <p:extLst>
      <p:ext uri="{BB962C8B-B14F-4D97-AF65-F5344CB8AC3E}">
        <p14:creationId xmlns:p14="http://schemas.microsoft.com/office/powerpoint/2010/main" val="55123197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2951" y="274638"/>
            <a:ext cx="10706100"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742951" y="1600201"/>
            <a:ext cx="10706100"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6"/>
            <a:ext cx="12192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1200151" y="6308726"/>
            <a:ext cx="10752500"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endParaRPr lang="en-US" dirty="0"/>
          </a:p>
        </p:txBody>
      </p:sp>
    </p:spTree>
    <p:extLst>
      <p:ext uri="{BB962C8B-B14F-4D97-AF65-F5344CB8AC3E}">
        <p14:creationId xmlns:p14="http://schemas.microsoft.com/office/powerpoint/2010/main" val="3437248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notesSlide" Target="../notesSlides/notesSlide49.xml"/><Relationship Id="rId1" Type="http://schemas.openxmlformats.org/officeDocument/2006/relationships/slideLayout" Target="../slideLayouts/slideLayout3.xml"/><Relationship Id="rId4" Type="http://schemas.openxmlformats.org/officeDocument/2006/relationships/hyperlink" Target="https://www.gov.uk/government/collections/immunisation" TargetMode="External"/></Relationships>
</file>

<file path=ppt/slides/_rels/slide102.xml.rels><?xml version="1.0" encoding="UTF-8" standalone="yes"?>
<Relationships xmlns="http://schemas.openxmlformats.org/package/2006/relationships"><Relationship Id="rId3" Type="http://schemas.openxmlformats.org/officeDocument/2006/relationships/hyperlink" Target="http://www.gov.uk/government/collections/mhra-guidance-on-coronavirus-covid-19#vaccines-and-vaccine-safety" TargetMode="External"/><Relationship Id="rId2" Type="http://schemas.openxmlformats.org/officeDocument/2006/relationships/hyperlink" Target="http://www.gov.uk/government/collections/mhra-guidance-on-coronavirus-covid-19#vaccines-and-vaccine-sa" TargetMode="Externa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hyperlink" Target="https://www.gov.uk/government/collections/immunisation-against-infectious-disease-the-green-book" TargetMode="External"/><Relationship Id="rId2" Type="http://schemas.openxmlformats.org/officeDocument/2006/relationships/hyperlink" Target="https://www.gov.uk/government/collections/immunisation" TargetMode="External"/><Relationship Id="rId1" Type="http://schemas.openxmlformats.org/officeDocument/2006/relationships/slideLayout" Target="../slideLayouts/slideLayout3.xml"/><Relationship Id="rId4" Type="http://schemas.openxmlformats.org/officeDocument/2006/relationships/hyperlink" Target="https://www.gov.uk/government/collections/vaccine-update" TargetMode="Externa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8" Type="http://schemas.openxmlformats.org/officeDocument/2006/relationships/hyperlink" Target="http://www.rcn.org.uk/clinical-topics/public-health/immunisation/immunisation-services-and-large-scale-vaccination-delivery-during-covid-19#planningandriskassessmentprocess" TargetMode="External"/><Relationship Id="rId3" Type="http://schemas.openxmlformats.org/officeDocument/2006/relationships/hyperlink" Target="https://www.gov.uk/government/collections/immunisation" TargetMode="External"/><Relationship Id="rId7" Type="http://schemas.openxmlformats.org/officeDocument/2006/relationships/hyperlink" Target="http://www.rcn.org.uk/clinical-topics/public-health/immunisation/covid-19-vaccination" TargetMode="External"/><Relationship Id="rId2" Type="http://schemas.openxmlformats.org/officeDocument/2006/relationships/hyperlink" Target="http://www.gov.uk/government/collections/immunisation-against-infectious-disease-the-green-book" TargetMode="External"/><Relationship Id="rId1" Type="http://schemas.openxmlformats.org/officeDocument/2006/relationships/slideLayout" Target="../slideLayouts/slideLayout3.xml"/><Relationship Id="rId6" Type="http://schemas.openxmlformats.org/officeDocument/2006/relationships/hyperlink" Target="https://vac-lshtm.shinyapps.io/ncov_vaccine_landscape/" TargetMode="External"/><Relationship Id="rId5" Type="http://schemas.openxmlformats.org/officeDocument/2006/relationships/hyperlink" Target="https://covid19.who.int/?gclid=EAIaIQobChMInr6P36Dc7AIVBWHmCh3IswIXEAAYASAAEgIPT_D_BwE" TargetMode="External"/><Relationship Id="rId4" Type="http://schemas.openxmlformats.org/officeDocument/2006/relationships/hyperlink" Target="https://coronavirus.data.gov.uk/" TargetMode="External"/><Relationship Id="rId9" Type="http://schemas.openxmlformats.org/officeDocument/2006/relationships/hyperlink" Target="http://www.gov.uk/government/collections/mhra-guidance-on-coronavirus-covid-19#vaccines-and-vaccine-safety" TargetMode="External"/></Relationships>
</file>

<file path=ppt/slides/_rels/slide106.xml.rels><?xml version="1.0" encoding="UTF-8" standalone="yes"?>
<Relationships xmlns="http://schemas.openxmlformats.org/package/2006/relationships"><Relationship Id="rId3" Type="http://schemas.openxmlformats.org/officeDocument/2006/relationships/hyperlink" Target="https://coronavirus-yellowcard.mhra.gov.uk/productinformation"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3.tmp"/><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coronavirus.data.gov.uk/"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4.tmp"/></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immunologyanimation.phe.org.uk/" TargetMode="Externa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immunisationhandbook.health.gov.au/resources/handbook-figures/figure-anatomical-markers-used-to-identify-the-deltoid-injection-site" TargetMode="External"/><Relationship Id="rId1" Type="http://schemas.openxmlformats.org/officeDocument/2006/relationships/slideLayout" Target="../slideLayouts/slideLayout3.xml"/><Relationship Id="rId5" Type="http://schemas.openxmlformats.org/officeDocument/2006/relationships/hyperlink" Target="https://assets.publishing.service.gov.uk/government/uploads/system/uploads/attachment_data/file/147915/Green-Book-Chapter-4.pdf" TargetMode="Externa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www.cdc.gov/vaccines/pubs/pinkbook/vac-admin.html" TargetMode="Externa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eur01.safelinks.protection.outlook.com/?url=https://coronavirus-yellowcard.mhra.gov.uk/&amp;data=04|01|Laura.Craig@phe.gov.uk|d88ca91103ad4981273808d885924f23|ee4e14994a354b2ead475f3cf9de8666|0|0|637406211767076338|Unknown|TWFpbGZsb3d8eyJWIjoiMC4wLjAwMDAiLCJQIjoiV2luMzIiLCJBTiI6Ik1haWwiLCJXVCI6Mn0%3D|2000&amp;sdata=eWsZowAMP3uT91CU420YSEnBaI%2B%2By/ZTSr59kOQbaSs%3D&amp;reserved=0"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pc="0" dirty="0"/>
              <a:t>COVID-19 Vaccination programme</a:t>
            </a:r>
            <a:br>
              <a:rPr lang="en-GB" spc="0" dirty="0"/>
            </a:br>
            <a:r>
              <a:rPr lang="en-GB" spc="0" dirty="0"/>
              <a:t/>
            </a:r>
            <a:br>
              <a:rPr lang="en-GB" spc="0" dirty="0"/>
            </a:br>
            <a:r>
              <a:rPr lang="en-GB" spc="0" dirty="0"/>
              <a:t/>
            </a:r>
            <a:br>
              <a:rPr lang="en-GB" spc="0" dirty="0"/>
            </a:br>
            <a:r>
              <a:rPr lang="en-GB" sz="2000" spc="0" dirty="0"/>
              <a:t>Core training </a:t>
            </a:r>
            <a:r>
              <a:rPr lang="en-GB" sz="2000" spc="0" dirty="0" err="1"/>
              <a:t>slideset</a:t>
            </a:r>
            <a:r>
              <a:rPr lang="en-GB" sz="2000" spc="0" dirty="0"/>
              <a:t> for healthcare practitioners</a:t>
            </a:r>
          </a:p>
        </p:txBody>
      </p:sp>
      <p:sp>
        <p:nvSpPr>
          <p:cNvPr id="3" name="Subtitle 2"/>
          <p:cNvSpPr>
            <a:spLocks noGrp="1"/>
          </p:cNvSpPr>
          <p:nvPr>
            <p:ph type="subTitle" idx="1"/>
          </p:nvPr>
        </p:nvSpPr>
        <p:spPr>
          <a:xfrm>
            <a:off x="744000" y="6111121"/>
            <a:ext cx="7633648" cy="410344"/>
          </a:xfrm>
        </p:spPr>
        <p:txBody>
          <a:bodyPr>
            <a:normAutofit fontScale="77500" lnSpcReduction="20000"/>
          </a:bodyPr>
          <a:lstStyle/>
          <a:p>
            <a:r>
              <a:rPr lang="en-GB" dirty="0"/>
              <a:t/>
            </a:r>
            <a:br>
              <a:rPr lang="en-GB" dirty="0"/>
            </a:br>
            <a:endParaRPr lang="en-GB" dirty="0"/>
          </a:p>
        </p:txBody>
      </p:sp>
    </p:spTree>
    <p:extLst>
      <p:ext uri="{BB962C8B-B14F-4D97-AF65-F5344CB8AC3E}">
        <p14:creationId xmlns:p14="http://schemas.microsoft.com/office/powerpoint/2010/main" val="427812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25E19B-E5C2-47BB-AE37-5776B86351BB}"/>
              </a:ext>
            </a:extLst>
          </p:cNvPr>
          <p:cNvSpPr>
            <a:spLocks noGrp="1"/>
          </p:cNvSpPr>
          <p:nvPr>
            <p:ph type="title"/>
          </p:nvPr>
        </p:nvSpPr>
        <p:spPr/>
        <p:txBody>
          <a:bodyPr/>
          <a:lstStyle/>
          <a:p>
            <a:r>
              <a:rPr lang="en-GB" dirty="0"/>
              <a:t>Viral infection</a:t>
            </a:r>
          </a:p>
        </p:txBody>
      </p:sp>
      <p:sp>
        <p:nvSpPr>
          <p:cNvPr id="3" name="Content Placeholder 2">
            <a:extLst>
              <a:ext uri="{FF2B5EF4-FFF2-40B4-BE49-F238E27FC236}">
                <a16:creationId xmlns="" xmlns:a16="http://schemas.microsoft.com/office/drawing/2014/main" id="{BD83992C-0248-41ED-B871-76907FE50A7E}"/>
              </a:ext>
            </a:extLst>
          </p:cNvPr>
          <p:cNvSpPr>
            <a:spLocks noGrp="1"/>
          </p:cNvSpPr>
          <p:nvPr>
            <p:ph idx="1"/>
          </p:nvPr>
        </p:nvSpPr>
        <p:spPr/>
        <p:txBody>
          <a:bodyPr/>
          <a:lstStyle/>
          <a:p>
            <a:pPr marL="342900" indent="-342900">
              <a:buFont typeface="Arial" panose="020B0604020202020204" pitchFamily="34" charset="0"/>
              <a:buChar char="•"/>
            </a:pPr>
            <a:r>
              <a:rPr lang="en-GB" sz="2000" dirty="0"/>
              <a:t>viruses are much smaller than bacteria and consist of a small amount of either DNA or RNA surrounded by a protein coat called a capsid </a:t>
            </a:r>
          </a:p>
          <a:p>
            <a:pPr marL="0" indent="0"/>
            <a:endParaRPr lang="en-GB" sz="900" dirty="0"/>
          </a:p>
          <a:p>
            <a:pPr marL="342900" indent="-342900">
              <a:buFont typeface="Arial" panose="020B0604020202020204" pitchFamily="34" charset="0"/>
              <a:buChar char="•"/>
            </a:pPr>
            <a:r>
              <a:rPr lang="en-GB" sz="2000" dirty="0"/>
              <a:t>viruses cannot replicate themselves, but need to seek out the replication mechanism contained within a host cell </a:t>
            </a:r>
          </a:p>
          <a:p>
            <a:pPr marL="342900" indent="-342900">
              <a:buFont typeface="Arial" panose="020B0604020202020204" pitchFamily="34" charset="0"/>
              <a:buChar char="•"/>
            </a:pPr>
            <a:endParaRPr lang="en-GB" sz="900" dirty="0"/>
          </a:p>
          <a:p>
            <a:pPr marL="342900" indent="-342900">
              <a:buFont typeface="Arial" panose="020B0604020202020204" pitchFamily="34" charset="0"/>
              <a:buChar char="•"/>
            </a:pPr>
            <a:r>
              <a:rPr lang="en-GB" sz="2000" dirty="0"/>
              <a:t>examples of vaccine preventable viral diseases include measles, mumps, rubella, influenza, hepatitis A and B</a:t>
            </a:r>
          </a:p>
          <a:p>
            <a:pPr marL="0" indent="0"/>
            <a:endParaRPr lang="en-GB" sz="900" dirty="0"/>
          </a:p>
          <a:p>
            <a:pPr marL="342900" indent="-342900">
              <a:buFont typeface="Arial" panose="020B0604020202020204" pitchFamily="34" charset="0"/>
              <a:buChar char="•"/>
            </a:pPr>
            <a:r>
              <a:rPr lang="en-GB" sz="2000" dirty="0"/>
              <a:t>Influenza viruses, which are RNA viruses, are constantly mutating into slightly different forms, which is why we need to produce and give different flu vaccines every year</a:t>
            </a:r>
          </a:p>
          <a:p>
            <a:pPr marL="0" indent="0"/>
            <a:endParaRPr lang="en-GB" sz="900" dirty="0"/>
          </a:p>
          <a:p>
            <a:pPr marL="342900" indent="-342900">
              <a:buFont typeface="Arial" panose="020B0604020202020204" pitchFamily="34" charset="0"/>
              <a:buChar char="•"/>
            </a:pPr>
            <a:r>
              <a:rPr lang="en-GB" sz="2000" dirty="0"/>
              <a:t>SARS-CoV-2 is an RNA virus</a:t>
            </a:r>
          </a:p>
          <a:p>
            <a:endParaRPr lang="en-GB" dirty="0"/>
          </a:p>
          <a:p>
            <a:endParaRPr lang="en-GB" dirty="0">
              <a:solidFill>
                <a:srgbClr val="FF0000"/>
              </a:solidFill>
              <a:latin typeface="Verdana" pitchFamily="1" charset="0"/>
            </a:endParaRPr>
          </a:p>
          <a:p>
            <a:endParaRPr lang="en-GB" dirty="0"/>
          </a:p>
        </p:txBody>
      </p:sp>
      <p:sp>
        <p:nvSpPr>
          <p:cNvPr id="4" name="Slide Number Placeholder 3">
            <a:extLst>
              <a:ext uri="{FF2B5EF4-FFF2-40B4-BE49-F238E27FC236}">
                <a16:creationId xmlns="" xmlns:a16="http://schemas.microsoft.com/office/drawing/2014/main" id="{171A075B-46E3-4B85-87E2-E28B30BA68CD}"/>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a:t>
            </a:fld>
            <a:endParaRPr lang="en-US" dirty="0"/>
          </a:p>
        </p:txBody>
      </p:sp>
      <p:sp>
        <p:nvSpPr>
          <p:cNvPr id="5" name="Footer Placeholder 4">
            <a:extLst>
              <a:ext uri="{FF2B5EF4-FFF2-40B4-BE49-F238E27FC236}">
                <a16:creationId xmlns="" xmlns:a16="http://schemas.microsoft.com/office/drawing/2014/main" id="{E8F8842C-945F-47F1-8146-AC44957A4AFD}"/>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31022707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AB03614-6B25-402B-8EE4-12A2C7B66848}"/>
              </a:ext>
            </a:extLst>
          </p:cNvPr>
          <p:cNvSpPr>
            <a:spLocks noGrp="1"/>
          </p:cNvSpPr>
          <p:nvPr>
            <p:ph type="title"/>
          </p:nvPr>
        </p:nvSpPr>
        <p:spPr/>
        <p:txBody>
          <a:bodyPr/>
          <a:lstStyle/>
          <a:p>
            <a:r>
              <a:rPr lang="en-GB" dirty="0"/>
              <a:t>Maximising vaccine uptake</a:t>
            </a:r>
          </a:p>
        </p:txBody>
      </p:sp>
      <p:sp>
        <p:nvSpPr>
          <p:cNvPr id="3" name="Content Placeholder 2">
            <a:extLst>
              <a:ext uri="{FF2B5EF4-FFF2-40B4-BE49-F238E27FC236}">
                <a16:creationId xmlns="" xmlns:a16="http://schemas.microsoft.com/office/drawing/2014/main" id="{0F1B43D3-46AB-441D-BF4E-042BB13F077E}"/>
              </a:ext>
            </a:extLst>
          </p:cNvPr>
          <p:cNvSpPr>
            <a:spLocks noGrp="1"/>
          </p:cNvSpPr>
          <p:nvPr>
            <p:ph idx="1"/>
          </p:nvPr>
        </p:nvSpPr>
        <p:spPr/>
        <p:txBody>
          <a:bodyPr/>
          <a:lstStyle/>
          <a:p>
            <a:r>
              <a:rPr lang="en-GB" dirty="0"/>
              <a:t>As COVID-19 vaccine may be offered in different settings, different methods of promoting the vaccine to maximise uptake may be required.</a:t>
            </a:r>
          </a:p>
          <a:p>
            <a:pPr>
              <a:lnSpc>
                <a:spcPct val="100000"/>
              </a:lnSpc>
              <a:spcAft>
                <a:spcPts val="1000"/>
              </a:spcAft>
            </a:pPr>
            <a:r>
              <a:rPr lang="en-GB" dirty="0"/>
              <a:t/>
            </a:r>
            <a:br>
              <a:rPr lang="en-GB" dirty="0"/>
            </a:br>
            <a:r>
              <a:rPr lang="en-GB" dirty="0"/>
              <a:t>This may include:</a:t>
            </a:r>
          </a:p>
          <a:p>
            <a:pPr marL="285750" lvl="0" indent="-285750">
              <a:lnSpc>
                <a:spcPct val="100000"/>
              </a:lnSpc>
              <a:spcAft>
                <a:spcPts val="1000"/>
              </a:spcAft>
              <a:buFont typeface="Arial" panose="020B0604020202020204" pitchFamily="34" charset="0"/>
              <a:buChar char="•"/>
            </a:pPr>
            <a:r>
              <a:rPr lang="en-GB" dirty="0"/>
              <a:t>displaying posters in areas of high footfall such as waiting rooms, train stations, shopping centres</a:t>
            </a:r>
          </a:p>
          <a:p>
            <a:pPr marL="285750" lvl="0" indent="-285750">
              <a:lnSpc>
                <a:spcPct val="100000"/>
              </a:lnSpc>
              <a:spcAft>
                <a:spcPts val="1000"/>
              </a:spcAft>
              <a:buFont typeface="Arial" panose="020B0604020202020204" pitchFamily="34" charset="0"/>
              <a:buChar char="•"/>
            </a:pPr>
            <a:r>
              <a:rPr lang="en-GB" dirty="0"/>
              <a:t>having leaflets available for patients to read before their appointment</a:t>
            </a:r>
          </a:p>
          <a:p>
            <a:pPr marL="285750" lvl="0" indent="-285750">
              <a:lnSpc>
                <a:spcPct val="100000"/>
              </a:lnSpc>
              <a:spcAft>
                <a:spcPts val="1000"/>
              </a:spcAft>
              <a:buFont typeface="Arial" panose="020B0604020202020204" pitchFamily="34" charset="0"/>
              <a:buChar char="•"/>
            </a:pPr>
            <a:r>
              <a:rPr lang="en-GB" dirty="0"/>
              <a:t>signposting people to online resources or resources in a suitable format, for example Easy Read, BSL, large text and translated versions</a:t>
            </a:r>
          </a:p>
          <a:p>
            <a:pPr marL="285750" lvl="0" indent="-285750">
              <a:lnSpc>
                <a:spcPct val="100000"/>
              </a:lnSpc>
              <a:spcAft>
                <a:spcPts val="1000"/>
              </a:spcAft>
              <a:buFont typeface="Arial" panose="020B0604020202020204" pitchFamily="34" charset="0"/>
              <a:buChar char="•"/>
            </a:pPr>
            <a:r>
              <a:rPr lang="en-GB" dirty="0"/>
              <a:t>speaking confidently and positively about the vaccines and encouraging others in the vaccination clinic to do so as well</a:t>
            </a:r>
          </a:p>
          <a:p>
            <a:pPr marL="285750" lvl="0" indent="-285750">
              <a:lnSpc>
                <a:spcPct val="100000"/>
              </a:lnSpc>
              <a:spcAft>
                <a:spcPts val="1000"/>
              </a:spcAft>
              <a:buFont typeface="Arial" panose="020B0604020202020204" pitchFamily="34" charset="0"/>
              <a:buChar char="•"/>
            </a:pPr>
            <a:r>
              <a:rPr lang="en-GB" dirty="0"/>
              <a:t>confirming an appointment has been made for the second dose</a:t>
            </a:r>
          </a:p>
          <a:p>
            <a:pPr marL="285750" lvl="0" indent="-285750">
              <a:lnSpc>
                <a:spcPct val="100000"/>
              </a:lnSpc>
              <a:spcAft>
                <a:spcPts val="1000"/>
              </a:spcAft>
              <a:buFont typeface="Arial" panose="020B0604020202020204" pitchFamily="34" charset="0"/>
              <a:buChar char="•"/>
            </a:pPr>
            <a:r>
              <a:rPr lang="en-GB" dirty="0"/>
              <a:t>offering flexible appointments, including evening and weekend clinics</a:t>
            </a:r>
          </a:p>
          <a:p>
            <a:pPr marL="285750" lvl="0" indent="-285750">
              <a:lnSpc>
                <a:spcPct val="100000"/>
              </a:lnSpc>
              <a:spcAft>
                <a:spcPts val="1000"/>
              </a:spcAft>
              <a:buFont typeface="Arial" panose="020B0604020202020204" pitchFamily="34" charset="0"/>
              <a:buChar char="•"/>
            </a:pPr>
            <a:r>
              <a:rPr lang="en-GB" dirty="0"/>
              <a:t>ensuring mobile staff are able to locate patient’s homes</a:t>
            </a:r>
            <a:endParaRPr lang="en-GB" dirty="0">
              <a:highlight>
                <a:srgbClr val="FFFF00"/>
              </a:highlight>
            </a:endParaRPr>
          </a:p>
        </p:txBody>
      </p:sp>
      <p:sp>
        <p:nvSpPr>
          <p:cNvPr id="4" name="Slide Number Placeholder 3">
            <a:extLst>
              <a:ext uri="{FF2B5EF4-FFF2-40B4-BE49-F238E27FC236}">
                <a16:creationId xmlns="" xmlns:a16="http://schemas.microsoft.com/office/drawing/2014/main" id="{D698E981-B170-45FA-BAFA-D81EB6E5736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100</a:t>
            </a:fld>
            <a:endParaRPr lang="en-US" dirty="0"/>
          </a:p>
        </p:txBody>
      </p:sp>
      <p:sp>
        <p:nvSpPr>
          <p:cNvPr id="5" name="Footer Placeholder 4">
            <a:extLst>
              <a:ext uri="{FF2B5EF4-FFF2-40B4-BE49-F238E27FC236}">
                <a16:creationId xmlns="" xmlns:a16="http://schemas.microsoft.com/office/drawing/2014/main" id="{6C8AB763-2057-4895-898D-242795F10357}"/>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117971233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ADC05C-8E0F-4F99-B81C-7240BD6600C2}"/>
              </a:ext>
            </a:extLst>
          </p:cNvPr>
          <p:cNvSpPr>
            <a:spLocks noGrp="1"/>
          </p:cNvSpPr>
          <p:nvPr>
            <p:ph type="title"/>
          </p:nvPr>
        </p:nvSpPr>
        <p:spPr>
          <a:xfrm>
            <a:off x="892156" y="362533"/>
            <a:ext cx="8028000" cy="648072"/>
          </a:xfrm>
        </p:spPr>
        <p:txBody>
          <a:bodyPr/>
          <a:lstStyle/>
          <a:p>
            <a:r>
              <a:rPr lang="en-GB" dirty="0"/>
              <a:t>Further information</a:t>
            </a:r>
          </a:p>
        </p:txBody>
      </p:sp>
      <p:sp>
        <p:nvSpPr>
          <p:cNvPr id="4" name="Slide Number Placeholder 3">
            <a:extLst>
              <a:ext uri="{FF2B5EF4-FFF2-40B4-BE49-F238E27FC236}">
                <a16:creationId xmlns="" xmlns:a16="http://schemas.microsoft.com/office/drawing/2014/main" id="{6C3B8AFD-9E59-461E-AF8A-3E25DCD04FB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101</a:t>
            </a:fld>
            <a:endParaRPr lang="en-US" dirty="0"/>
          </a:p>
        </p:txBody>
      </p:sp>
      <p:sp>
        <p:nvSpPr>
          <p:cNvPr id="5" name="Footer Placeholder 4">
            <a:extLst>
              <a:ext uri="{FF2B5EF4-FFF2-40B4-BE49-F238E27FC236}">
                <a16:creationId xmlns="" xmlns:a16="http://schemas.microsoft.com/office/drawing/2014/main" id="{73AEA24A-EC01-42CB-8AD8-C3D35BBD01E5}"/>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Rectangle 3">
            <a:extLst>
              <a:ext uri="{FF2B5EF4-FFF2-40B4-BE49-F238E27FC236}">
                <a16:creationId xmlns="" xmlns:a16="http://schemas.microsoft.com/office/drawing/2014/main" id="{FF728B4E-2AA6-46BC-A225-C7C7057FD40D}"/>
              </a:ext>
            </a:extLst>
          </p:cNvPr>
          <p:cNvSpPr>
            <a:spLocks noGrp="1" noChangeArrowheads="1"/>
          </p:cNvSpPr>
          <p:nvPr>
            <p:ph idx="1"/>
          </p:nvPr>
        </p:nvSpPr>
        <p:spPr bwMode="auto">
          <a:xfrm>
            <a:off x="772832" y="1030610"/>
            <a:ext cx="10855288" cy="5178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a:buFontTx/>
              <a:buNone/>
            </a:pPr>
            <a:r>
              <a:rPr lang="en-GB" altLang="en-US" sz="2000" dirty="0"/>
              <a:t>UK vaccine policy can be found in the online publication commonly referred to as the </a:t>
            </a:r>
            <a:r>
              <a:rPr lang="en-GB" altLang="en-US" sz="2000" dirty="0">
                <a:hlinkClick r:id="rId3"/>
              </a:rPr>
              <a:t>"</a:t>
            </a:r>
            <a:r>
              <a:rPr lang="en-GB" altLang="en-US" sz="2000" b="1" dirty="0">
                <a:hlinkClick r:id="rId3"/>
              </a:rPr>
              <a:t>Green Book</a:t>
            </a:r>
            <a:r>
              <a:rPr lang="en-GB" altLang="en-US" sz="2000" dirty="0">
                <a:hlinkClick r:id="rId3"/>
              </a:rPr>
              <a:t>"</a:t>
            </a:r>
            <a:r>
              <a:rPr lang="en-GB" altLang="en-US" sz="2000" dirty="0"/>
              <a:t> . This can be found on the </a:t>
            </a:r>
            <a:r>
              <a:rPr lang="en-GB" altLang="en-US" sz="2000" dirty="0">
                <a:hlinkClick r:id="rId4"/>
              </a:rPr>
              <a:t>Immunisation page</a:t>
            </a:r>
            <a:r>
              <a:rPr lang="en-GB" altLang="en-US" sz="2000" dirty="0"/>
              <a:t> of the GOV.UK website</a:t>
            </a:r>
          </a:p>
          <a:p>
            <a:pPr>
              <a:buFontTx/>
              <a:buNone/>
            </a:pPr>
            <a:endParaRPr lang="en-GB" altLang="en-US" sz="2000" dirty="0"/>
          </a:p>
          <a:p>
            <a:pPr>
              <a:buFontTx/>
              <a:buNone/>
            </a:pPr>
            <a:r>
              <a:rPr lang="en-GB" altLang="en-US" sz="2000" dirty="0"/>
              <a:t>Green Book recommendations are based upon JCVI’s expert opinion and should always be followed, even when they differ from those made by the vaccine manufacturer</a:t>
            </a:r>
          </a:p>
          <a:p>
            <a:pPr>
              <a:buFontTx/>
              <a:buNone/>
            </a:pPr>
            <a:endParaRPr lang="en-GB" altLang="en-US" sz="2000" dirty="0"/>
          </a:p>
          <a:p>
            <a:pPr>
              <a:buFontTx/>
              <a:buNone/>
            </a:pPr>
            <a:r>
              <a:rPr lang="en-GB" altLang="en-US" sz="2000" b="1" u="sng" dirty="0"/>
              <a:t>PHE COVID-19 immunisation programme Information for healthcare practitioners </a:t>
            </a:r>
            <a:r>
              <a:rPr lang="en-GB" altLang="en-US" sz="2000" dirty="0"/>
              <a:t> </a:t>
            </a:r>
          </a:p>
          <a:p>
            <a:pPr>
              <a:buFontTx/>
              <a:buNone/>
            </a:pPr>
            <a:r>
              <a:rPr lang="en-GB" altLang="en-US" sz="2000" dirty="0"/>
              <a:t>This document provides additional information, answers to frequently asked questions and actions to take in the event of inadvertent errors. </a:t>
            </a:r>
          </a:p>
          <a:p>
            <a:pPr>
              <a:buFontTx/>
              <a:buNone/>
            </a:pPr>
            <a:r>
              <a:rPr lang="en-GB" altLang="en-US" sz="2000" dirty="0"/>
              <a:t>It is important to read this document before you start vaccinating and also to refer to the online version regularly as it will be updated as more information becomes available and to address any issues or frequently arising questions as COVID-19 vaccines are delivered more widely.</a:t>
            </a:r>
          </a:p>
          <a:p>
            <a:pPr>
              <a:buFontTx/>
              <a:buNone/>
            </a:pPr>
            <a:endParaRPr lang="en-GB" altLang="en-US" sz="1400" dirty="0"/>
          </a:p>
          <a:p>
            <a:pPr>
              <a:buFontTx/>
              <a:buNone/>
            </a:pPr>
            <a:endParaRPr lang="en-GB" altLang="en-US" sz="1400" dirty="0"/>
          </a:p>
        </p:txBody>
      </p:sp>
    </p:spTree>
    <p:extLst>
      <p:ext uri="{BB962C8B-B14F-4D97-AF65-F5344CB8AC3E}">
        <p14:creationId xmlns:p14="http://schemas.microsoft.com/office/powerpoint/2010/main" val="337485366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A2CE832-CC5D-4207-B70F-6583D0126104}"/>
              </a:ext>
            </a:extLst>
          </p:cNvPr>
          <p:cNvSpPr>
            <a:spLocks noGrp="1"/>
          </p:cNvSpPr>
          <p:nvPr>
            <p:ph type="title"/>
          </p:nvPr>
        </p:nvSpPr>
        <p:spPr/>
        <p:txBody>
          <a:bodyPr/>
          <a:lstStyle/>
          <a:p>
            <a:r>
              <a:rPr lang="en-GB" dirty="0"/>
              <a:t>Vaccine product information</a:t>
            </a:r>
          </a:p>
        </p:txBody>
      </p:sp>
      <p:sp>
        <p:nvSpPr>
          <p:cNvPr id="3" name="Content Placeholder 2">
            <a:extLst>
              <a:ext uri="{FF2B5EF4-FFF2-40B4-BE49-F238E27FC236}">
                <a16:creationId xmlns="" xmlns:a16="http://schemas.microsoft.com/office/drawing/2014/main" id="{A1517CDC-AEF1-40E7-B693-4C70BC837CCF}"/>
              </a:ext>
            </a:extLst>
          </p:cNvPr>
          <p:cNvSpPr>
            <a:spLocks noGrp="1"/>
          </p:cNvSpPr>
          <p:nvPr>
            <p:ph idx="1"/>
          </p:nvPr>
        </p:nvSpPr>
        <p:spPr>
          <a:xfrm>
            <a:off x="743999" y="1412777"/>
            <a:ext cx="10818945" cy="4739679"/>
          </a:xfrm>
        </p:spPr>
        <p:txBody>
          <a:bodyPr/>
          <a:lstStyle/>
          <a:p>
            <a:r>
              <a:rPr lang="en-GB" dirty="0"/>
              <a:t>Licensed vaccines have a Summary of Product Characteristics (SPC)</a:t>
            </a:r>
          </a:p>
          <a:p>
            <a:endParaRPr lang="en-GB" sz="1000" dirty="0"/>
          </a:p>
          <a:p>
            <a:r>
              <a:rPr lang="en-GB" dirty="0"/>
              <a:t>Initially, the COVID-19 vaccines will be given authorisation for temporary supply rather than a product license</a:t>
            </a:r>
          </a:p>
          <a:p>
            <a:endParaRPr lang="en-GB" sz="1100" dirty="0"/>
          </a:p>
          <a:p>
            <a:r>
              <a:rPr lang="en-GB" dirty="0"/>
              <a:t>This means they will not have an SPC but all the information about the vaccine that would usually be found in an SPC is presented in an “Information for Healthcare Professionals” document </a:t>
            </a:r>
          </a:p>
          <a:p>
            <a:endParaRPr lang="en-GB" dirty="0"/>
          </a:p>
          <a:p>
            <a:pPr marL="342900" indent="-342900">
              <a:buFont typeface="+mj-lt"/>
              <a:buAutoNum type="arabicPeriod"/>
            </a:pPr>
            <a:r>
              <a:rPr lang="en-GB" dirty="0"/>
              <a:t>The Information for healthcare professionals document provides a description of the vaccine, how to use it and the conditions attached to its use. </a:t>
            </a:r>
          </a:p>
          <a:p>
            <a:pPr marL="342900" indent="-342900">
              <a:buFont typeface="+mj-lt"/>
              <a:buAutoNum type="arabicPeriod"/>
            </a:pPr>
            <a:r>
              <a:rPr lang="en-GB" dirty="0"/>
              <a:t>An “Information for UK recipients” document is also available which provides information for patients about the vaccine.</a:t>
            </a:r>
          </a:p>
          <a:p>
            <a:pPr marL="0" indent="0"/>
            <a:endParaRPr lang="en-GB" dirty="0"/>
          </a:p>
          <a:p>
            <a:r>
              <a:rPr lang="en-GB" dirty="0"/>
              <a:t>For both of these documents, see: MHRA guidance on coronavirus (COVID-19) </a:t>
            </a:r>
            <a:r>
              <a:rPr lang="en-GB" dirty="0">
                <a:hlinkClick r:id="rId2"/>
              </a:rPr>
              <a:t>www.gov.uk/government/collections/mhra-guidance-on-coronavirus-covid-19#vaccines-and-vaccine-sa</a:t>
            </a:r>
            <a:r>
              <a:rPr lang="en-GB" dirty="0">
                <a:hlinkClick r:id="rId3"/>
              </a:rPr>
              <a:t>fety</a:t>
            </a:r>
            <a:r>
              <a:rPr lang="en-GB" dirty="0"/>
              <a:t> </a:t>
            </a:r>
          </a:p>
        </p:txBody>
      </p:sp>
      <p:sp>
        <p:nvSpPr>
          <p:cNvPr id="4" name="Slide Number Placeholder 3">
            <a:extLst>
              <a:ext uri="{FF2B5EF4-FFF2-40B4-BE49-F238E27FC236}">
                <a16:creationId xmlns="" xmlns:a16="http://schemas.microsoft.com/office/drawing/2014/main" id="{D0B507B3-E519-4473-BBB8-131607CD817E}"/>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102</a:t>
            </a:fld>
            <a:endParaRPr lang="en-US" dirty="0"/>
          </a:p>
        </p:txBody>
      </p:sp>
      <p:sp>
        <p:nvSpPr>
          <p:cNvPr id="5" name="Footer Placeholder 4">
            <a:extLst>
              <a:ext uri="{FF2B5EF4-FFF2-40B4-BE49-F238E27FC236}">
                <a16:creationId xmlns="" xmlns:a16="http://schemas.microsoft.com/office/drawing/2014/main" id="{56395512-A55D-4DF0-AC78-CFBDF117FE38}"/>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0246743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C37F478-2918-4AE0-A94C-4971E2AFC44A}"/>
              </a:ext>
            </a:extLst>
          </p:cNvPr>
          <p:cNvSpPr>
            <a:spLocks noGrp="1"/>
          </p:cNvSpPr>
          <p:nvPr>
            <p:ph type="title"/>
          </p:nvPr>
        </p:nvSpPr>
        <p:spPr>
          <a:xfrm>
            <a:off x="529388" y="207285"/>
            <a:ext cx="8028000" cy="648072"/>
          </a:xfrm>
        </p:spPr>
        <p:txBody>
          <a:bodyPr/>
          <a:lstStyle/>
          <a:p>
            <a:r>
              <a:rPr lang="en-GB" dirty="0"/>
              <a:t>Action plan</a:t>
            </a:r>
          </a:p>
        </p:txBody>
      </p:sp>
      <p:sp>
        <p:nvSpPr>
          <p:cNvPr id="4" name="Slide Number Placeholder 3">
            <a:extLst>
              <a:ext uri="{FF2B5EF4-FFF2-40B4-BE49-F238E27FC236}">
                <a16:creationId xmlns="" xmlns:a16="http://schemas.microsoft.com/office/drawing/2014/main" id="{C599C09A-1737-4C2D-8C12-85911843DAF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103</a:t>
            </a:fld>
            <a:endParaRPr lang="en-US" dirty="0"/>
          </a:p>
        </p:txBody>
      </p:sp>
      <p:sp>
        <p:nvSpPr>
          <p:cNvPr id="5" name="Footer Placeholder 4">
            <a:extLst>
              <a:ext uri="{FF2B5EF4-FFF2-40B4-BE49-F238E27FC236}">
                <a16:creationId xmlns="" xmlns:a16="http://schemas.microsoft.com/office/drawing/2014/main" id="{5317671D-4AB8-4951-905E-A767B997269F}"/>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Rectangle 3">
            <a:extLst>
              <a:ext uri="{FF2B5EF4-FFF2-40B4-BE49-F238E27FC236}">
                <a16:creationId xmlns="" xmlns:a16="http://schemas.microsoft.com/office/drawing/2014/main" id="{715D3F88-2936-4401-BF5A-BA2E36ED8965}"/>
              </a:ext>
            </a:extLst>
          </p:cNvPr>
          <p:cNvSpPr>
            <a:spLocks noGrp="1" noChangeArrowheads="1"/>
          </p:cNvSpPr>
          <p:nvPr>
            <p:ph idx="1"/>
          </p:nvPr>
        </p:nvSpPr>
        <p:spPr>
          <a:xfrm>
            <a:off x="529388" y="1002386"/>
            <a:ext cx="10999672" cy="5580977"/>
          </a:xfrm>
        </p:spPr>
        <p:txBody>
          <a:bodyPr/>
          <a:lstStyle/>
          <a:p>
            <a:pPr marL="0" indent="0" eaLnBrk="1" hangingPunct="1">
              <a:lnSpc>
                <a:spcPct val="100000"/>
              </a:lnSpc>
              <a:spcAft>
                <a:spcPts val="1000"/>
              </a:spcAft>
            </a:pPr>
            <a:r>
              <a:rPr lang="en-GB" altLang="en-US" sz="1600" dirty="0">
                <a:latin typeface="+mn-lt"/>
              </a:rPr>
              <a:t>To consolidate learning, the following actions should be completed:</a:t>
            </a:r>
          </a:p>
          <a:p>
            <a:pPr marL="285750" indent="-285750" eaLnBrk="1" hangingPunct="1">
              <a:lnSpc>
                <a:spcPct val="100000"/>
              </a:lnSpc>
              <a:spcAft>
                <a:spcPts val="1000"/>
              </a:spcAft>
              <a:buFont typeface="Arial" panose="020B0604020202020204" pitchFamily="34" charset="0"/>
              <a:buChar char="•"/>
            </a:pPr>
            <a:r>
              <a:rPr lang="en-GB" altLang="en-US" sz="1600" dirty="0">
                <a:latin typeface="+mn-lt"/>
              </a:rPr>
              <a:t>undertake the COVID-19 vaccine, vaccine administration, storage and legal aspects elearning sessions if required after this training session</a:t>
            </a:r>
          </a:p>
          <a:p>
            <a:pPr marL="285750" indent="-285750" eaLnBrk="1" hangingPunct="1">
              <a:lnSpc>
                <a:spcPct val="100000"/>
              </a:lnSpc>
              <a:spcAft>
                <a:spcPts val="1000"/>
              </a:spcAft>
              <a:buFont typeface="Arial" panose="020B0604020202020204" pitchFamily="34" charset="0"/>
              <a:buChar char="•"/>
            </a:pPr>
            <a:r>
              <a:rPr lang="en-GB" altLang="en-US" sz="1600" dirty="0">
                <a:latin typeface="+mn-lt"/>
              </a:rPr>
              <a:t>undertake Basic Life Support/anaphylaxis training if not undertaken in the past year </a:t>
            </a:r>
          </a:p>
          <a:p>
            <a:pPr marL="285750" indent="-285750" eaLnBrk="1" hangingPunct="1">
              <a:lnSpc>
                <a:spcPct val="100000"/>
              </a:lnSpc>
              <a:spcAft>
                <a:spcPts val="1000"/>
              </a:spcAft>
              <a:buFont typeface="Arial" panose="020B0604020202020204" pitchFamily="34" charset="0"/>
              <a:buChar char="•"/>
            </a:pPr>
            <a:r>
              <a:rPr lang="en-GB" altLang="en-US" sz="1600" dirty="0">
                <a:latin typeface="+mn-lt"/>
              </a:rPr>
              <a:t>complete any additional statutory and mandatory training required by your employer</a:t>
            </a:r>
          </a:p>
          <a:p>
            <a:pPr marL="285750" indent="-285750" eaLnBrk="1" hangingPunct="1">
              <a:lnSpc>
                <a:spcPct val="100000"/>
              </a:lnSpc>
              <a:spcAft>
                <a:spcPts val="1000"/>
              </a:spcAft>
              <a:buFont typeface="Arial" panose="020B0604020202020204" pitchFamily="34" charset="0"/>
              <a:buChar char="•"/>
            </a:pPr>
            <a:r>
              <a:rPr lang="en-GB" altLang="en-US" sz="1600" dirty="0">
                <a:latin typeface="+mn-lt"/>
              </a:rPr>
              <a:t>undertake practical training in immunisation if required e.g. IM injection technique </a:t>
            </a:r>
          </a:p>
          <a:p>
            <a:pPr marL="285750" indent="-285750" eaLnBrk="1" hangingPunct="1">
              <a:lnSpc>
                <a:spcPct val="100000"/>
              </a:lnSpc>
              <a:spcAft>
                <a:spcPts val="1000"/>
              </a:spcAft>
              <a:buFont typeface="Arial" panose="020B0604020202020204" pitchFamily="34" charset="0"/>
              <a:buChar char="•"/>
            </a:pPr>
            <a:r>
              <a:rPr lang="en-GB" altLang="en-US" sz="1600" dirty="0">
                <a:latin typeface="+mn-lt"/>
              </a:rPr>
              <a:t>complete the COVID-19 competency assessment tool </a:t>
            </a:r>
          </a:p>
          <a:p>
            <a:pPr marL="285750" indent="-285750" eaLnBrk="1" hangingPunct="1">
              <a:lnSpc>
                <a:spcPct val="100000"/>
              </a:lnSpc>
              <a:spcAft>
                <a:spcPts val="1000"/>
              </a:spcAft>
              <a:buFont typeface="Arial" panose="020B0604020202020204" pitchFamily="34" charset="0"/>
              <a:buChar char="•"/>
            </a:pPr>
            <a:r>
              <a:rPr lang="en-US" altLang="en-US" sz="1600" dirty="0">
                <a:latin typeface="+mn-lt"/>
                <a:ea typeface="Verdana" panose="020B0604030504040204" pitchFamily="34" charset="0"/>
                <a:cs typeface="Verdana" panose="020B0604030504040204" pitchFamily="34" charset="0"/>
              </a:rPr>
              <a:t>visit the </a:t>
            </a:r>
            <a:r>
              <a:rPr lang="en-US" altLang="en-US" sz="1600" dirty="0">
                <a:latin typeface="+mn-lt"/>
                <a:ea typeface="Verdana" panose="020B0604030504040204" pitchFamily="34" charset="0"/>
                <a:cs typeface="Verdana" panose="020B0604030504040204" pitchFamily="34" charset="0"/>
                <a:hlinkClick r:id="rId2"/>
              </a:rPr>
              <a:t>GOV.UK Immunisation web pages</a:t>
            </a:r>
            <a:r>
              <a:rPr lang="en-US" altLang="en-US" sz="1600" dirty="0">
                <a:latin typeface="+mn-lt"/>
                <a:ea typeface="Verdana" panose="020B0604030504040204" pitchFamily="34" charset="0"/>
                <a:cs typeface="Verdana" panose="020B0604030504040204" pitchFamily="34" charset="0"/>
              </a:rPr>
              <a:t> and familiarise yourself with the resources available on this site</a:t>
            </a:r>
          </a:p>
          <a:p>
            <a:pPr marL="285750" indent="-285750" eaLnBrk="1" hangingPunct="1">
              <a:lnSpc>
                <a:spcPct val="100000"/>
              </a:lnSpc>
              <a:spcAft>
                <a:spcPts val="1000"/>
              </a:spcAft>
              <a:buFont typeface="Arial" panose="020B0604020202020204" pitchFamily="34" charset="0"/>
              <a:buChar char="•"/>
            </a:pPr>
            <a:r>
              <a:rPr lang="en-GB" altLang="en-US" sz="1600" dirty="0">
                <a:latin typeface="+mn-lt"/>
                <a:ea typeface="Verdana" panose="020B0604030504040204" pitchFamily="34" charset="0"/>
                <a:cs typeface="Verdana" panose="020B0604030504040204" pitchFamily="34" charset="0"/>
              </a:rPr>
              <a:t>read the “COVID-19 immunisation programme Information for healthcare practitioners” document </a:t>
            </a:r>
          </a:p>
          <a:p>
            <a:pPr marL="285750" indent="-285750" eaLnBrk="1" hangingPunct="1">
              <a:lnSpc>
                <a:spcPct val="100000"/>
              </a:lnSpc>
              <a:spcAft>
                <a:spcPts val="1000"/>
              </a:spcAft>
              <a:buFont typeface="Arial" panose="020B0604020202020204" pitchFamily="34" charset="0"/>
              <a:buChar char="•"/>
            </a:pPr>
            <a:r>
              <a:rPr lang="en-US" altLang="en-US" sz="1600" dirty="0">
                <a:latin typeface="+mn-lt"/>
                <a:ea typeface="Verdana" panose="020B0604030504040204" pitchFamily="34" charset="0"/>
                <a:cs typeface="Verdana" panose="020B0604030504040204" pitchFamily="34" charset="0"/>
              </a:rPr>
              <a:t>access the </a:t>
            </a:r>
            <a:r>
              <a:rPr lang="en-US" altLang="en-US" sz="1600" dirty="0">
                <a:latin typeface="+mn-lt"/>
                <a:ea typeface="Verdana" panose="020B0604030504040204" pitchFamily="34" charset="0"/>
                <a:cs typeface="Verdana" panose="020B0604030504040204" pitchFamily="34" charset="0"/>
                <a:hlinkClick r:id="rId3"/>
              </a:rPr>
              <a:t>Green Book</a:t>
            </a:r>
            <a:r>
              <a:rPr lang="en-US" altLang="en-US" sz="1600" dirty="0">
                <a:latin typeface="+mn-lt"/>
                <a:ea typeface="Verdana" panose="020B0604030504040204" pitchFamily="34" charset="0"/>
                <a:cs typeface="Verdana" panose="020B0604030504040204" pitchFamily="34" charset="0"/>
              </a:rPr>
              <a:t> online and read the COVID-19 vaccine chapter and any other chapters that are relevant e.g. vaccine administration, vaccine storage</a:t>
            </a:r>
          </a:p>
          <a:p>
            <a:pPr marL="285750" indent="-285750" eaLnBrk="1" hangingPunct="1">
              <a:lnSpc>
                <a:spcPct val="100000"/>
              </a:lnSpc>
              <a:spcAft>
                <a:spcPts val="1000"/>
              </a:spcAft>
              <a:buFont typeface="Arial" panose="020B0604020202020204" pitchFamily="34" charset="0"/>
              <a:buChar char="•"/>
            </a:pPr>
            <a:r>
              <a:rPr lang="en-US" altLang="en-US" sz="1600" dirty="0">
                <a:latin typeface="+mn-lt"/>
                <a:ea typeface="Verdana" panose="020B0604030504040204" pitchFamily="34" charset="0"/>
                <a:cs typeface="Verdana" panose="020B0604030504040204" pitchFamily="34" charset="0"/>
              </a:rPr>
              <a:t>subscribe to </a:t>
            </a:r>
            <a:r>
              <a:rPr lang="en-US" altLang="en-US" sz="1600" dirty="0">
                <a:latin typeface="+mn-lt"/>
                <a:ea typeface="Verdana" panose="020B0604030504040204" pitchFamily="34" charset="0"/>
                <a:cs typeface="Verdana" panose="020B0604030504040204" pitchFamily="34" charset="0"/>
                <a:hlinkClick r:id="rId4"/>
              </a:rPr>
              <a:t>Vaccine Update </a:t>
            </a:r>
            <a:r>
              <a:rPr lang="en-US" altLang="en-US" sz="1600" dirty="0">
                <a:latin typeface="+mn-lt"/>
                <a:ea typeface="Verdana" panose="020B0604030504040204" pitchFamily="34" charset="0"/>
                <a:cs typeface="Verdana" panose="020B0604030504040204" pitchFamily="34" charset="0"/>
              </a:rPr>
              <a:t>to ensure that you receive this free monthly newsletter as it is published. It contains details of immunisation programme updates and changes</a:t>
            </a:r>
          </a:p>
          <a:p>
            <a:pPr marL="285750" indent="-285750" eaLnBrk="1" hangingPunct="1">
              <a:lnSpc>
                <a:spcPct val="100000"/>
              </a:lnSpc>
              <a:spcAft>
                <a:spcPts val="1000"/>
              </a:spcAft>
              <a:buFont typeface="Arial" panose="020B0604020202020204" pitchFamily="34" charset="0"/>
              <a:buChar char="•"/>
            </a:pPr>
            <a:r>
              <a:rPr lang="en-GB" altLang="en-US" sz="1600" dirty="0">
                <a:latin typeface="+mn-lt"/>
              </a:rPr>
              <a:t>find out and make a note of who you can contact if you have an immunisation query or incident. This may be your local NHS England Screening and Immunisation Team or lead consultant (if working in Occupational Health, etc)</a:t>
            </a:r>
          </a:p>
        </p:txBody>
      </p:sp>
    </p:spTree>
    <p:extLst>
      <p:ext uri="{BB962C8B-B14F-4D97-AF65-F5344CB8AC3E}">
        <p14:creationId xmlns:p14="http://schemas.microsoft.com/office/powerpoint/2010/main" val="104108098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4E5820-68BC-4337-BCF9-18EB02F618E4}"/>
              </a:ext>
            </a:extLst>
          </p:cNvPr>
          <p:cNvSpPr>
            <a:spLocks noGrp="1"/>
          </p:cNvSpPr>
          <p:nvPr>
            <p:ph type="title"/>
          </p:nvPr>
        </p:nvSpPr>
        <p:spPr/>
        <p:txBody>
          <a:bodyPr/>
          <a:lstStyle/>
          <a:p>
            <a:r>
              <a:rPr lang="en-GB" dirty="0"/>
              <a:t>Learning objectives</a:t>
            </a:r>
          </a:p>
        </p:txBody>
      </p:sp>
      <p:sp>
        <p:nvSpPr>
          <p:cNvPr id="3" name="Content Placeholder 2">
            <a:extLst>
              <a:ext uri="{FF2B5EF4-FFF2-40B4-BE49-F238E27FC236}">
                <a16:creationId xmlns="" xmlns:a16="http://schemas.microsoft.com/office/drawing/2014/main" id="{6432023A-5781-42BC-96D9-A50A583EF6DF}"/>
              </a:ext>
            </a:extLst>
          </p:cNvPr>
          <p:cNvSpPr>
            <a:spLocks noGrp="1"/>
          </p:cNvSpPr>
          <p:nvPr>
            <p:ph idx="1"/>
          </p:nvPr>
        </p:nvSpPr>
        <p:spPr/>
        <p:txBody>
          <a:bodyPr/>
          <a:lstStyle/>
          <a:p>
            <a:pPr>
              <a:lnSpc>
                <a:spcPct val="100000"/>
              </a:lnSpc>
              <a:spcAft>
                <a:spcPts val="1000"/>
              </a:spcAft>
            </a:pPr>
            <a:r>
              <a:rPr lang="en-GB" dirty="0"/>
              <a:t>By the end of this session, you should be able to:</a:t>
            </a:r>
          </a:p>
          <a:p>
            <a:pPr marL="285750" indent="-285750">
              <a:lnSpc>
                <a:spcPct val="100000"/>
              </a:lnSpc>
              <a:spcAft>
                <a:spcPts val="1000"/>
              </a:spcAft>
              <a:buFont typeface="Arial" panose="020B0604020202020204" pitchFamily="34" charset="0"/>
              <a:buChar char="•"/>
            </a:pPr>
            <a:r>
              <a:rPr lang="en-GB" dirty="0"/>
              <a:t>explain what COVID-19 is and be aware of the UK epidemiology</a:t>
            </a:r>
          </a:p>
          <a:p>
            <a:pPr marL="285750" indent="-285750">
              <a:lnSpc>
                <a:spcPct val="100000"/>
              </a:lnSpc>
              <a:spcAft>
                <a:spcPts val="1000"/>
              </a:spcAft>
              <a:buFont typeface="Arial" panose="020B0604020202020204" pitchFamily="34" charset="0"/>
              <a:buChar char="•"/>
            </a:pPr>
            <a:r>
              <a:rPr lang="en-GB" dirty="0"/>
              <a:t>understand the policy behind the COVID-19 vaccination programme</a:t>
            </a:r>
          </a:p>
          <a:p>
            <a:pPr marL="285750" indent="-285750">
              <a:lnSpc>
                <a:spcPct val="100000"/>
              </a:lnSpc>
              <a:spcAft>
                <a:spcPts val="1000"/>
              </a:spcAft>
              <a:buFont typeface="Arial" panose="020B0604020202020204" pitchFamily="34" charset="0"/>
              <a:buChar char="•"/>
            </a:pPr>
            <a:r>
              <a:rPr lang="en-GB" dirty="0"/>
              <a:t>describe how vaccines work and how they are developed and trialled</a:t>
            </a:r>
          </a:p>
          <a:p>
            <a:pPr marL="285750" indent="-285750">
              <a:lnSpc>
                <a:spcPct val="100000"/>
              </a:lnSpc>
              <a:spcAft>
                <a:spcPts val="1000"/>
              </a:spcAft>
              <a:buFont typeface="Arial" panose="020B0604020202020204" pitchFamily="34" charset="0"/>
              <a:buChar char="•"/>
            </a:pPr>
            <a:r>
              <a:rPr lang="en-GB" dirty="0"/>
              <a:t>identify the groups who are at high risk for COVID infection and who should be prioritised to receive the COVID-19 vaccine</a:t>
            </a:r>
          </a:p>
          <a:p>
            <a:pPr marL="285750" indent="-285750">
              <a:lnSpc>
                <a:spcPct val="100000"/>
              </a:lnSpc>
              <a:spcAft>
                <a:spcPts val="1000"/>
              </a:spcAft>
              <a:buFont typeface="Arial" panose="020B0604020202020204" pitchFamily="34" charset="0"/>
              <a:buChar char="•"/>
            </a:pPr>
            <a:r>
              <a:rPr lang="en-GB" dirty="0"/>
              <a:t>describe the process of consent and how this applies when giving vaccines</a:t>
            </a:r>
          </a:p>
          <a:p>
            <a:pPr marL="285750" indent="-285750">
              <a:lnSpc>
                <a:spcPct val="100000"/>
              </a:lnSpc>
              <a:spcAft>
                <a:spcPts val="1000"/>
              </a:spcAft>
              <a:buFont typeface="Arial" panose="020B0604020202020204" pitchFamily="34" charset="0"/>
              <a:buChar char="•"/>
            </a:pPr>
            <a:r>
              <a:rPr lang="en-GB" dirty="0"/>
              <a:t>understand the legal mechanisms by which immunisers can supply and administer COVID-19 vaccine</a:t>
            </a:r>
          </a:p>
          <a:p>
            <a:pPr marL="285750" indent="-285750">
              <a:lnSpc>
                <a:spcPct val="100000"/>
              </a:lnSpc>
              <a:spcAft>
                <a:spcPts val="1000"/>
              </a:spcAft>
              <a:buFont typeface="Arial" panose="020B0604020202020204" pitchFamily="34" charset="0"/>
              <a:buChar char="•"/>
            </a:pPr>
            <a:r>
              <a:rPr lang="en-GB" dirty="0"/>
              <a:t>recognise the differences between a prescription, a PSD, a PGD and a Protocol and understand which staff can use each of these</a:t>
            </a:r>
          </a:p>
          <a:p>
            <a:pPr marL="285750" indent="-285750">
              <a:lnSpc>
                <a:spcPct val="100000"/>
              </a:lnSpc>
              <a:spcAft>
                <a:spcPts val="1000"/>
              </a:spcAft>
              <a:buFont typeface="Arial" panose="020B0604020202020204" pitchFamily="34" charset="0"/>
              <a:buChar char="•"/>
            </a:pPr>
            <a:r>
              <a:rPr lang="en-GB" dirty="0"/>
              <a:t>describe the key principles of how to correctly store, prepare and administer vaccines</a:t>
            </a:r>
          </a:p>
          <a:p>
            <a:pPr marL="285750" indent="-285750">
              <a:lnSpc>
                <a:spcPct val="100000"/>
              </a:lnSpc>
              <a:spcAft>
                <a:spcPts val="1000"/>
              </a:spcAft>
              <a:buFont typeface="Arial" panose="020B0604020202020204" pitchFamily="34" charset="0"/>
              <a:buChar char="•"/>
            </a:pPr>
            <a:r>
              <a:rPr lang="en-GB" dirty="0"/>
              <a:t>communicate key facts in response to questions from patients and direct them to additional sources of information</a:t>
            </a:r>
          </a:p>
        </p:txBody>
      </p:sp>
      <p:sp>
        <p:nvSpPr>
          <p:cNvPr id="4" name="Slide Number Placeholder 3">
            <a:extLst>
              <a:ext uri="{FF2B5EF4-FFF2-40B4-BE49-F238E27FC236}">
                <a16:creationId xmlns="" xmlns:a16="http://schemas.microsoft.com/office/drawing/2014/main" id="{568D9387-0523-42BD-B23D-CE1115ADE99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104</a:t>
            </a:fld>
            <a:endParaRPr lang="en-US" dirty="0"/>
          </a:p>
        </p:txBody>
      </p:sp>
      <p:sp>
        <p:nvSpPr>
          <p:cNvPr id="5" name="Footer Placeholder 4">
            <a:extLst>
              <a:ext uri="{FF2B5EF4-FFF2-40B4-BE49-F238E27FC236}">
                <a16:creationId xmlns="" xmlns:a16="http://schemas.microsoft.com/office/drawing/2014/main" id="{B355F6A7-A762-45BC-A034-C811D54C4700}"/>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42184755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32BA18-0759-4AB5-A023-2F07B564E495}"/>
              </a:ext>
            </a:extLst>
          </p:cNvPr>
          <p:cNvSpPr>
            <a:spLocks noGrp="1"/>
          </p:cNvSpPr>
          <p:nvPr>
            <p:ph type="title"/>
          </p:nvPr>
        </p:nvSpPr>
        <p:spPr>
          <a:xfrm>
            <a:off x="750269" y="500421"/>
            <a:ext cx="10704000" cy="648072"/>
          </a:xfrm>
        </p:spPr>
        <p:txBody>
          <a:bodyPr>
            <a:normAutofit/>
          </a:bodyPr>
          <a:lstStyle/>
          <a:p>
            <a:r>
              <a:rPr lang="en-GB" dirty="0"/>
              <a:t>Resources</a:t>
            </a:r>
          </a:p>
        </p:txBody>
      </p:sp>
      <p:sp>
        <p:nvSpPr>
          <p:cNvPr id="3" name="Content Placeholder 2">
            <a:extLst>
              <a:ext uri="{FF2B5EF4-FFF2-40B4-BE49-F238E27FC236}">
                <a16:creationId xmlns="" xmlns:a16="http://schemas.microsoft.com/office/drawing/2014/main" id="{DC55705F-75CC-47B1-BF24-BBC239C1C430}"/>
              </a:ext>
            </a:extLst>
          </p:cNvPr>
          <p:cNvSpPr>
            <a:spLocks noGrp="1"/>
          </p:cNvSpPr>
          <p:nvPr>
            <p:ph idx="1"/>
          </p:nvPr>
        </p:nvSpPr>
        <p:spPr>
          <a:xfrm>
            <a:off x="852035" y="1116697"/>
            <a:ext cx="10589696" cy="4739679"/>
          </a:xfrm>
        </p:spPr>
        <p:txBody>
          <a:bodyPr/>
          <a:lstStyle/>
          <a:p>
            <a:pPr marL="285750" indent="-285750">
              <a:lnSpc>
                <a:spcPct val="100000"/>
              </a:lnSpc>
              <a:spcAft>
                <a:spcPts val="1200"/>
              </a:spcAft>
              <a:buFont typeface="Arial" panose="020B0604020202020204" pitchFamily="34" charset="0"/>
              <a:buChar char="•"/>
            </a:pPr>
            <a:r>
              <a:rPr lang="en-GB" dirty="0"/>
              <a:t>Green Book COVID-19 chapter </a:t>
            </a:r>
            <a:r>
              <a:rPr lang="en-GB" u="sng" dirty="0">
                <a:hlinkClick r:id="rId2"/>
              </a:rPr>
              <a:t>www.gov.uk/government/collections/immunisation-against-infectious-disease-the-green-book</a:t>
            </a:r>
            <a:r>
              <a:rPr lang="en-GB" dirty="0"/>
              <a:t> </a:t>
            </a:r>
          </a:p>
          <a:p>
            <a:pPr marL="285750" lvl="0" indent="-285750">
              <a:lnSpc>
                <a:spcPct val="100000"/>
              </a:lnSpc>
              <a:spcAft>
                <a:spcPts val="1200"/>
              </a:spcAft>
              <a:buFont typeface="Arial" panose="020B0604020202020204" pitchFamily="34" charset="0"/>
              <a:buChar char="•"/>
            </a:pPr>
            <a:r>
              <a:rPr lang="en-GB" dirty="0"/>
              <a:t>Public Health England Coronavirus resources </a:t>
            </a:r>
            <a:r>
              <a:rPr lang="en-GB" u="sng" dirty="0">
                <a:hlinkClick r:id="rId3"/>
              </a:rPr>
              <a:t>www.gov.uk/government/collections/immunisation</a:t>
            </a:r>
            <a:r>
              <a:rPr lang="en-GB" dirty="0"/>
              <a:t> </a:t>
            </a:r>
          </a:p>
          <a:p>
            <a:pPr marL="285750" lvl="0" indent="-285750">
              <a:lnSpc>
                <a:spcPct val="100000"/>
              </a:lnSpc>
              <a:spcAft>
                <a:spcPts val="1200"/>
              </a:spcAft>
              <a:buFont typeface="Arial" panose="020B0604020202020204" pitchFamily="34" charset="0"/>
              <a:buChar char="•"/>
            </a:pPr>
            <a:r>
              <a:rPr lang="en-GB" dirty="0"/>
              <a:t>GOV.UK Coronavirus (COVID-19) in the UK </a:t>
            </a:r>
            <a:r>
              <a:rPr lang="en-GB" u="sng" dirty="0">
                <a:hlinkClick r:id="rId4"/>
              </a:rPr>
              <a:t>https://coronavirus.data.gov.uk/</a:t>
            </a:r>
            <a:r>
              <a:rPr lang="en-GB" dirty="0"/>
              <a:t> </a:t>
            </a:r>
          </a:p>
          <a:p>
            <a:pPr marL="285750" lvl="0" indent="-285750">
              <a:lnSpc>
                <a:spcPct val="100000"/>
              </a:lnSpc>
              <a:spcAft>
                <a:spcPts val="1200"/>
              </a:spcAft>
              <a:buFont typeface="Arial" panose="020B0604020202020204" pitchFamily="34" charset="0"/>
              <a:buChar char="•"/>
            </a:pPr>
            <a:r>
              <a:rPr lang="en-GB" dirty="0"/>
              <a:t>WHO COVID-19 Worldwide Dashboard </a:t>
            </a:r>
            <a:r>
              <a:rPr lang="en-GB" u="sng" dirty="0">
                <a:hlinkClick r:id="rId5"/>
              </a:rPr>
              <a:t>https://covid19.who.int/?gclid=EAIaIQobChMInr6P36Dc7AIVBWHmCh3IswIXEAAYASAAEgIPT_D_BwE</a:t>
            </a:r>
            <a:r>
              <a:rPr lang="en-GB" dirty="0"/>
              <a:t> </a:t>
            </a:r>
          </a:p>
          <a:p>
            <a:pPr marL="285750" lvl="0" indent="-285750">
              <a:lnSpc>
                <a:spcPct val="100000"/>
              </a:lnSpc>
              <a:spcAft>
                <a:spcPts val="1200"/>
              </a:spcAft>
              <a:buFont typeface="Arial" panose="020B0604020202020204" pitchFamily="34" charset="0"/>
              <a:buChar char="•"/>
            </a:pPr>
            <a:r>
              <a:rPr lang="en-GB" dirty="0"/>
              <a:t>LSHTM COVID-19 vaccine tracker </a:t>
            </a:r>
            <a:r>
              <a:rPr lang="en-GB" u="sng" dirty="0">
                <a:hlinkClick r:id="rId6"/>
              </a:rPr>
              <a:t>https://vac-lshtm.shinyapps.io/ncov_vaccine_landscape/</a:t>
            </a:r>
            <a:r>
              <a:rPr lang="en-GB" dirty="0"/>
              <a:t> </a:t>
            </a:r>
          </a:p>
          <a:p>
            <a:pPr marL="285750" indent="-285750">
              <a:lnSpc>
                <a:spcPct val="100000"/>
              </a:lnSpc>
              <a:spcAft>
                <a:spcPts val="1200"/>
              </a:spcAft>
              <a:buFont typeface="Arial" panose="020B0604020202020204" pitchFamily="34" charset="0"/>
              <a:buChar char="•"/>
            </a:pPr>
            <a:r>
              <a:rPr lang="en-GB" dirty="0"/>
              <a:t>Royal College of Nursing. COVID-19 vaccination resources </a:t>
            </a:r>
            <a:r>
              <a:rPr lang="en-GB" u="sng" dirty="0">
                <a:hlinkClick r:id="rId7"/>
              </a:rPr>
              <a:t>www.rcn.org.uk/clinical-topics/public-health/immunisation/covid-19-vaccination</a:t>
            </a:r>
            <a:r>
              <a:rPr lang="en-GB" dirty="0"/>
              <a:t> </a:t>
            </a:r>
          </a:p>
          <a:p>
            <a:pPr marL="285750" lvl="0" indent="-285750">
              <a:lnSpc>
                <a:spcPct val="100000"/>
              </a:lnSpc>
              <a:spcAft>
                <a:spcPts val="1200"/>
              </a:spcAft>
              <a:buFont typeface="Arial" panose="020B0604020202020204" pitchFamily="34" charset="0"/>
              <a:buChar char="•"/>
            </a:pPr>
            <a:r>
              <a:rPr lang="en-GB" dirty="0"/>
              <a:t>Royal College of Nursing. Immunisation services and large-scale vaccination delivery during COVID-19. </a:t>
            </a:r>
            <a:r>
              <a:rPr lang="en-GB" u="sng" dirty="0">
                <a:hlinkClick r:id="rId8"/>
              </a:rPr>
              <a:t>www.rcn.org.uk/clinical-topics/public-health/immunisation/immunisation-services-and-large-scale-vaccination-delivery-during-covid-19#planningandriskassessmentprocess</a:t>
            </a:r>
            <a:r>
              <a:rPr lang="en-GB" dirty="0"/>
              <a:t> </a:t>
            </a:r>
          </a:p>
          <a:p>
            <a:pPr marL="285750" lvl="0" indent="-285750">
              <a:lnSpc>
                <a:spcPct val="100000"/>
              </a:lnSpc>
              <a:spcAft>
                <a:spcPts val="1200"/>
              </a:spcAft>
              <a:buFont typeface="Arial" panose="020B0604020202020204" pitchFamily="34" charset="0"/>
              <a:buChar char="•"/>
            </a:pPr>
            <a:r>
              <a:rPr lang="en-GB" dirty="0"/>
              <a:t> MHRA guidance on coronavirus (COVID-19) </a:t>
            </a:r>
            <a:r>
              <a:rPr lang="en-GB" dirty="0">
                <a:hlinkClick r:id="rId9"/>
              </a:rPr>
              <a:t>www.gov.uk/government/collections/mhra-guidance-on-coronavirus-covid-19#vaccines-and-vaccine-safety</a:t>
            </a:r>
            <a:r>
              <a:rPr lang="en-GB" dirty="0"/>
              <a:t>  </a:t>
            </a:r>
          </a:p>
          <a:p>
            <a:pPr marL="285750" lvl="0" indent="-285750">
              <a:lnSpc>
                <a:spcPct val="100000"/>
              </a:lnSpc>
              <a:spcAft>
                <a:spcPts val="1200"/>
              </a:spcAft>
              <a:buFont typeface="Arial" panose="020B0604020202020204" pitchFamily="34" charset="0"/>
              <a:buChar char="•"/>
            </a:pPr>
            <a:endParaRPr lang="en-GB" dirty="0"/>
          </a:p>
          <a:p>
            <a:pPr marL="285750" lvl="0" indent="-285750">
              <a:lnSpc>
                <a:spcPct val="100000"/>
              </a:lnSpc>
              <a:spcAft>
                <a:spcPts val="1200"/>
              </a:spcAft>
              <a:buFont typeface="Arial" panose="020B0604020202020204" pitchFamily="34" charset="0"/>
              <a:buChar char="•"/>
            </a:pPr>
            <a:endParaRPr lang="en-GB" dirty="0"/>
          </a:p>
          <a:p>
            <a:pPr>
              <a:lnSpc>
                <a:spcPct val="100000"/>
              </a:lnSpc>
              <a:spcAft>
                <a:spcPts val="1200"/>
              </a:spcAft>
            </a:pPr>
            <a:endParaRPr lang="en-GB" dirty="0"/>
          </a:p>
        </p:txBody>
      </p:sp>
      <p:sp>
        <p:nvSpPr>
          <p:cNvPr id="4" name="Slide Number Placeholder 3">
            <a:extLst>
              <a:ext uri="{FF2B5EF4-FFF2-40B4-BE49-F238E27FC236}">
                <a16:creationId xmlns="" xmlns:a16="http://schemas.microsoft.com/office/drawing/2014/main" id="{CBDB9150-70C9-4B18-879D-F562A3535EA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105</a:t>
            </a:fld>
            <a:endParaRPr lang="en-US" dirty="0"/>
          </a:p>
        </p:txBody>
      </p:sp>
      <p:sp>
        <p:nvSpPr>
          <p:cNvPr id="5" name="Footer Placeholder 4">
            <a:extLst>
              <a:ext uri="{FF2B5EF4-FFF2-40B4-BE49-F238E27FC236}">
                <a16:creationId xmlns="" xmlns:a16="http://schemas.microsoft.com/office/drawing/2014/main" id="{1C6B9D18-983C-4E37-92B0-A5BEDDAE66E8}"/>
              </a:ext>
            </a:extLst>
          </p:cNvPr>
          <p:cNvSpPr>
            <a:spLocks noGrp="1"/>
          </p:cNvSpPr>
          <p:nvPr>
            <p:ph type="ftr" sz="quarter" idx="11"/>
          </p:nvPr>
        </p:nvSpPr>
        <p:spPr/>
        <p:txBody>
          <a:bodyPr/>
          <a:lstStyle/>
          <a:p>
            <a:pPr>
              <a:defRPr/>
            </a:pPr>
            <a:r>
              <a:rPr lang="en-GB" dirty="0"/>
              <a:t>Provisional – Subject to revision – Use latest version link: x</a:t>
            </a:r>
            <a:endParaRPr lang="en-US" dirty="0"/>
          </a:p>
        </p:txBody>
      </p:sp>
    </p:spTree>
    <p:extLst>
      <p:ext uri="{BB962C8B-B14F-4D97-AF65-F5344CB8AC3E}">
        <p14:creationId xmlns:p14="http://schemas.microsoft.com/office/powerpoint/2010/main" val="19240730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E4EF0F-EB7D-4192-9453-EC0471BE9FF3}"/>
              </a:ext>
            </a:extLst>
          </p:cNvPr>
          <p:cNvSpPr>
            <a:spLocks noGrp="1"/>
          </p:cNvSpPr>
          <p:nvPr>
            <p:ph type="title"/>
          </p:nvPr>
        </p:nvSpPr>
        <p:spPr/>
        <p:txBody>
          <a:bodyPr>
            <a:normAutofit fontScale="90000"/>
          </a:bodyPr>
          <a:lstStyle/>
          <a:p>
            <a:r>
              <a:rPr lang="en-GB" dirty="0"/>
              <a:t>COVID-19 mRNA Vaccine BNT162b2 (Pfizer-BioNTech)</a:t>
            </a:r>
          </a:p>
        </p:txBody>
      </p:sp>
      <p:sp>
        <p:nvSpPr>
          <p:cNvPr id="3" name="Content Placeholder 2">
            <a:extLst>
              <a:ext uri="{FF2B5EF4-FFF2-40B4-BE49-F238E27FC236}">
                <a16:creationId xmlns="" xmlns:a16="http://schemas.microsoft.com/office/drawing/2014/main" id="{8048F2E1-3E42-4B41-845C-E4FD664FA5A5}"/>
              </a:ext>
            </a:extLst>
          </p:cNvPr>
          <p:cNvSpPr>
            <a:spLocks noGrp="1"/>
          </p:cNvSpPr>
          <p:nvPr>
            <p:ph idx="1"/>
          </p:nvPr>
        </p:nvSpPr>
        <p:spPr/>
        <p:txBody>
          <a:bodyPr/>
          <a:lstStyle/>
          <a:p>
            <a:pPr marL="285750" indent="-285750">
              <a:buFont typeface="Arial" panose="020B0604020202020204" pitchFamily="34" charset="0"/>
              <a:buChar char="•"/>
            </a:pPr>
            <a:r>
              <a:rPr lang="en-GB" dirty="0"/>
              <a:t>the vaccine contains BNT162b2 messenger RNA embedded in lipid nanoparticles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vaccine does not contain preservative</a:t>
            </a:r>
          </a:p>
          <a:p>
            <a:pPr marL="0" indent="0"/>
            <a:endParaRPr lang="en-GB" dirty="0"/>
          </a:p>
          <a:p>
            <a:pPr marL="285750" indent="-285750">
              <a:buFont typeface="Arial" panose="020B0604020202020204" pitchFamily="34" charset="0"/>
              <a:buChar char="•"/>
            </a:pPr>
            <a:r>
              <a:rPr lang="en-GB" dirty="0"/>
              <a:t>no animal products are used in the manufacture of this vaccine</a:t>
            </a:r>
          </a:p>
          <a:p>
            <a:pPr marL="0" indent="0"/>
            <a:endParaRPr lang="en-GB" dirty="0"/>
          </a:p>
          <a:p>
            <a:pPr marL="285750" indent="-285750">
              <a:buFont typeface="Arial" panose="020B0604020202020204" pitchFamily="34" charset="0"/>
              <a:buChar char="•"/>
            </a:pPr>
            <a:r>
              <a:rPr lang="en-GB" dirty="0"/>
              <a:t>product information about the COVID-19 mRNA Vaccine BNT162b2 is available at </a:t>
            </a:r>
            <a:r>
              <a:rPr lang="en-GB" u="sng" dirty="0">
                <a:hlinkClick r:id="rId3"/>
              </a:rPr>
              <a:t>https://coronavirus-yellowcard.mhra.gov.uk/productinformation</a:t>
            </a:r>
            <a:r>
              <a:rPr lang="en-GB" dirty="0"/>
              <a:t> </a:t>
            </a:r>
          </a:p>
          <a:p>
            <a:endParaRPr lang="en-GB" dirty="0"/>
          </a:p>
        </p:txBody>
      </p:sp>
      <p:sp>
        <p:nvSpPr>
          <p:cNvPr id="4" name="Slide Number Placeholder 3">
            <a:extLst>
              <a:ext uri="{FF2B5EF4-FFF2-40B4-BE49-F238E27FC236}">
                <a16:creationId xmlns="" xmlns:a16="http://schemas.microsoft.com/office/drawing/2014/main" id="{C862B992-8A4F-4E61-B37C-941E14927831}"/>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106</a:t>
            </a:fld>
            <a:endParaRPr lang="en-US" dirty="0"/>
          </a:p>
        </p:txBody>
      </p:sp>
      <p:sp>
        <p:nvSpPr>
          <p:cNvPr id="5" name="Footer Placeholder 4">
            <a:extLst>
              <a:ext uri="{FF2B5EF4-FFF2-40B4-BE49-F238E27FC236}">
                <a16:creationId xmlns="" xmlns:a16="http://schemas.microsoft.com/office/drawing/2014/main" id="{5A954ABF-EBAF-40F5-A973-38C6C76EC111}"/>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918101833"/>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E4EF0F-EB7D-4192-9453-EC0471BE9FF3}"/>
              </a:ext>
            </a:extLst>
          </p:cNvPr>
          <p:cNvSpPr>
            <a:spLocks noGrp="1"/>
          </p:cNvSpPr>
          <p:nvPr>
            <p:ph type="title"/>
          </p:nvPr>
        </p:nvSpPr>
        <p:spPr/>
        <p:txBody>
          <a:bodyPr>
            <a:normAutofit fontScale="90000"/>
          </a:bodyPr>
          <a:lstStyle/>
          <a:p>
            <a:r>
              <a:rPr lang="en-GB" dirty="0"/>
              <a:t>COVID-19 mRNA Vaccine BNT162b2 presentation</a:t>
            </a:r>
            <a:br>
              <a:rPr lang="en-GB" dirty="0"/>
            </a:br>
            <a:endParaRPr lang="en-GB" dirty="0"/>
          </a:p>
        </p:txBody>
      </p:sp>
      <p:sp>
        <p:nvSpPr>
          <p:cNvPr id="3" name="Content Placeholder 2">
            <a:extLst>
              <a:ext uri="{FF2B5EF4-FFF2-40B4-BE49-F238E27FC236}">
                <a16:creationId xmlns="" xmlns:a16="http://schemas.microsoft.com/office/drawing/2014/main" id="{8048F2E1-3E42-4B41-845C-E4FD664FA5A5}"/>
              </a:ext>
            </a:extLst>
          </p:cNvPr>
          <p:cNvSpPr>
            <a:spLocks noGrp="1"/>
          </p:cNvSpPr>
          <p:nvPr>
            <p:ph idx="1"/>
          </p:nvPr>
        </p:nvSpPr>
        <p:spPr/>
        <p:txBody>
          <a:bodyPr/>
          <a:lstStyle/>
          <a:p>
            <a:pPr marL="285750" indent="-285750">
              <a:buFont typeface="Arial" panose="020B0604020202020204" pitchFamily="34" charset="0"/>
              <a:buChar char="•"/>
            </a:pPr>
            <a:r>
              <a:rPr lang="en-GB" dirty="0"/>
              <a:t>the vaccine packs contain 195 vials of vaccine (975 doses per pack as each vial contains 5 doses)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vaccine is contained in a multidose clear glass vial. The vial has a rubber (</a:t>
            </a:r>
            <a:r>
              <a:rPr lang="en-GB" dirty="0" err="1"/>
              <a:t>bromobutyl</a:t>
            </a:r>
            <a:r>
              <a:rPr lang="en-GB" dirty="0"/>
              <a:t>) stopper, aluminium seal and a flip-off plastic cap. The stopper does not contain latex</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each vial contains 0.45 ml of vaccine and should be diluted with 1.8 ml of Sodium Chloride 0.9% Solution for Injection (normal saline). Once diluted, each reconstituted vaccine will supply 5 doses of 0.3 ml (30 mcg) </a:t>
            </a:r>
          </a:p>
          <a:p>
            <a:pPr marL="0" indent="0"/>
            <a:endParaRPr lang="en-GB" dirty="0"/>
          </a:p>
          <a:p>
            <a:pPr marL="285750" indent="-285750">
              <a:buFont typeface="Arial" panose="020B0604020202020204" pitchFamily="34" charset="0"/>
              <a:buChar char="•"/>
            </a:pPr>
            <a:r>
              <a:rPr lang="en-GB" dirty="0"/>
              <a:t>there will be a small amount of vaccine left in the vial after drawing 5 doses: this should be discarded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separate ampoule containing a minimum of 2ml of normal saline is required for vaccine reconstitution</a:t>
            </a:r>
          </a:p>
          <a:p>
            <a:pPr marL="0" indent="0"/>
            <a:endParaRPr lang="en-GB" dirty="0"/>
          </a:p>
          <a:p>
            <a:pPr marL="285750" indent="-285750">
              <a:buFont typeface="Arial" panose="020B0604020202020204" pitchFamily="34" charset="0"/>
              <a:buChar char="•"/>
            </a:pPr>
            <a:r>
              <a:rPr lang="en-GB" dirty="0"/>
              <a:t>each ampoule of diluent is single use and any remaining diluent must be discarded after 1.8 ml has been withdrawn, regardless of the ampoule volume</a:t>
            </a:r>
          </a:p>
          <a:p>
            <a:endParaRPr lang="en-GB" dirty="0"/>
          </a:p>
        </p:txBody>
      </p:sp>
      <p:sp>
        <p:nvSpPr>
          <p:cNvPr id="4" name="Slide Number Placeholder 3">
            <a:extLst>
              <a:ext uri="{FF2B5EF4-FFF2-40B4-BE49-F238E27FC236}">
                <a16:creationId xmlns="" xmlns:a16="http://schemas.microsoft.com/office/drawing/2014/main" id="{C862B992-8A4F-4E61-B37C-941E14927831}"/>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107</a:t>
            </a:fld>
            <a:endParaRPr lang="en-US" dirty="0"/>
          </a:p>
        </p:txBody>
      </p:sp>
      <p:sp>
        <p:nvSpPr>
          <p:cNvPr id="5" name="Footer Placeholder 4">
            <a:extLst>
              <a:ext uri="{FF2B5EF4-FFF2-40B4-BE49-F238E27FC236}">
                <a16:creationId xmlns="" xmlns:a16="http://schemas.microsoft.com/office/drawing/2014/main" id="{5A954ABF-EBAF-40F5-A973-38C6C76EC111}"/>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051571228"/>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CCD90E-D0D7-43A4-A1CE-A065E5D23955}"/>
              </a:ext>
            </a:extLst>
          </p:cNvPr>
          <p:cNvSpPr>
            <a:spLocks noGrp="1"/>
          </p:cNvSpPr>
          <p:nvPr>
            <p:ph type="title"/>
          </p:nvPr>
        </p:nvSpPr>
        <p:spPr/>
        <p:txBody>
          <a:bodyPr>
            <a:normAutofit/>
          </a:bodyPr>
          <a:lstStyle/>
          <a:p>
            <a:r>
              <a:rPr lang="en-GB" dirty="0"/>
              <a:t>Ordering COVID-19 mRNA Vaccine BNT162b2</a:t>
            </a:r>
          </a:p>
        </p:txBody>
      </p:sp>
      <p:sp>
        <p:nvSpPr>
          <p:cNvPr id="3" name="Content Placeholder 2">
            <a:extLst>
              <a:ext uri="{FF2B5EF4-FFF2-40B4-BE49-F238E27FC236}">
                <a16:creationId xmlns="" xmlns:a16="http://schemas.microsoft.com/office/drawing/2014/main" id="{1BE2C2F5-A0CB-411A-B723-C364724B04E8}"/>
              </a:ext>
            </a:extLst>
          </p:cNvPr>
          <p:cNvSpPr>
            <a:spLocks noGrp="1"/>
          </p:cNvSpPr>
          <p:nvPr>
            <p:ph idx="1"/>
          </p:nvPr>
        </p:nvSpPr>
        <p:spPr/>
        <p:txBody>
          <a:bodyPr/>
          <a:lstStyle/>
          <a:p>
            <a:pPr marL="285750" indent="-285750">
              <a:buFont typeface="Arial" panose="020B0604020202020204" pitchFamily="34" charset="0"/>
              <a:buChar char="•"/>
            </a:pPr>
            <a:r>
              <a:rPr lang="en-GB" dirty="0"/>
              <a:t>COVID-19 mRNA Vaccine BNT162b2 should be ordered via PHE's ImmForm platform</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each pack of vaccine ordered should automatically generate an order for the required number of the following for that vaccine pack:</a:t>
            </a:r>
          </a:p>
          <a:p>
            <a:pPr marL="963612" lvl="3" indent="-342900">
              <a:buFont typeface="Wingdings" panose="05000000000000000000" pitchFamily="2" charset="2"/>
              <a:buChar char="ü"/>
            </a:pPr>
            <a:r>
              <a:rPr lang="en-GB" sz="1800" dirty="0"/>
              <a:t>diluent </a:t>
            </a:r>
          </a:p>
          <a:p>
            <a:pPr marL="963612" lvl="3" indent="-342900">
              <a:buFont typeface="Wingdings" panose="05000000000000000000" pitchFamily="2" charset="2"/>
              <a:buChar char="ü"/>
            </a:pPr>
            <a:r>
              <a:rPr lang="en-GB" sz="1800" dirty="0"/>
              <a:t>syringes and needles for dilution</a:t>
            </a:r>
          </a:p>
          <a:p>
            <a:pPr marL="963612" lvl="3" indent="-342900">
              <a:buFont typeface="Wingdings" panose="05000000000000000000" pitchFamily="2" charset="2"/>
              <a:buChar char="ü"/>
            </a:pPr>
            <a:r>
              <a:rPr lang="en-GB" sz="1800" dirty="0"/>
              <a:t>syringes and needles for vaccine administration</a:t>
            </a:r>
          </a:p>
          <a:p>
            <a:pPr marL="963612" lvl="3" indent="-342900">
              <a:buFont typeface="Wingdings" panose="05000000000000000000" pitchFamily="2" charset="2"/>
              <a:buChar char="ü"/>
            </a:pPr>
            <a:r>
              <a:rPr lang="en-GB" sz="1800" dirty="0"/>
              <a:t>vaccination record cards</a:t>
            </a:r>
          </a:p>
          <a:p>
            <a:pPr marL="963612" lvl="3" indent="-342900">
              <a:buFont typeface="Wingdings" panose="05000000000000000000" pitchFamily="2" charset="2"/>
              <a:buChar char="ü"/>
            </a:pPr>
            <a:r>
              <a:rPr lang="en-GB" sz="1800" dirty="0"/>
              <a:t>patient information leaflets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there are no special storage requirements for the diluent and this can be stored with other ambient products (needles and syringes) in a dry environment away from direct sunlight</a:t>
            </a:r>
          </a:p>
        </p:txBody>
      </p:sp>
      <p:sp>
        <p:nvSpPr>
          <p:cNvPr id="4" name="Slide Number Placeholder 3">
            <a:extLst>
              <a:ext uri="{FF2B5EF4-FFF2-40B4-BE49-F238E27FC236}">
                <a16:creationId xmlns="" xmlns:a16="http://schemas.microsoft.com/office/drawing/2014/main" id="{E5E783B0-03E0-4DAA-8449-FC47B3688DDA}"/>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108</a:t>
            </a:fld>
            <a:endParaRPr lang="en-US" dirty="0"/>
          </a:p>
        </p:txBody>
      </p:sp>
      <p:sp>
        <p:nvSpPr>
          <p:cNvPr id="5" name="Footer Placeholder 4">
            <a:extLst>
              <a:ext uri="{FF2B5EF4-FFF2-40B4-BE49-F238E27FC236}">
                <a16:creationId xmlns="" xmlns:a16="http://schemas.microsoft.com/office/drawing/2014/main" id="{2C2D9DDF-2704-42FD-8E46-894F2118E3F7}"/>
              </a:ext>
            </a:extLst>
          </p:cNvPr>
          <p:cNvSpPr>
            <a:spLocks noGrp="1"/>
          </p:cNvSpPr>
          <p:nvPr>
            <p:ph type="ftr" sz="quarter" idx="11"/>
          </p:nvPr>
        </p:nvSpPr>
        <p:spPr/>
        <p:txBody>
          <a:bodyPr/>
          <a:lstStyle/>
          <a:p>
            <a:pPr>
              <a:defRPr/>
            </a:pPr>
            <a:r>
              <a:rPr lang="en-GB" dirty="0"/>
              <a:t>Provisional – Subject to revision – Use latest version link: x</a:t>
            </a:r>
            <a:endParaRPr lang="en-US" dirty="0"/>
          </a:p>
        </p:txBody>
      </p:sp>
    </p:spTree>
    <p:extLst>
      <p:ext uri="{BB962C8B-B14F-4D97-AF65-F5344CB8AC3E}">
        <p14:creationId xmlns:p14="http://schemas.microsoft.com/office/powerpoint/2010/main" val="158696558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AC1BDEC-32C1-483F-8D38-D4F07B741620}"/>
              </a:ext>
            </a:extLst>
          </p:cNvPr>
          <p:cNvSpPr>
            <a:spLocks noGrp="1"/>
          </p:cNvSpPr>
          <p:nvPr>
            <p:ph type="title"/>
          </p:nvPr>
        </p:nvSpPr>
        <p:spPr>
          <a:xfrm>
            <a:off x="750269" y="548680"/>
            <a:ext cx="10704000" cy="793737"/>
          </a:xfrm>
        </p:spPr>
        <p:txBody>
          <a:bodyPr>
            <a:normAutofit fontScale="90000"/>
          </a:bodyPr>
          <a:lstStyle/>
          <a:p>
            <a:r>
              <a:rPr lang="en-GB" dirty="0"/>
              <a:t>COVID-19 mRNA Vaccine BNT162b2 dose and schedule</a:t>
            </a:r>
            <a:br>
              <a:rPr lang="en-GB" dirty="0"/>
            </a:br>
            <a:r>
              <a:rPr lang="en-GB" dirty="0"/>
              <a:t/>
            </a:r>
            <a:br>
              <a:rPr lang="en-GB" dirty="0"/>
            </a:br>
            <a:endParaRPr lang="en-GB" dirty="0"/>
          </a:p>
        </p:txBody>
      </p:sp>
      <p:sp>
        <p:nvSpPr>
          <p:cNvPr id="3" name="Content Placeholder 2">
            <a:extLst>
              <a:ext uri="{FF2B5EF4-FFF2-40B4-BE49-F238E27FC236}">
                <a16:creationId xmlns="" xmlns:a16="http://schemas.microsoft.com/office/drawing/2014/main" id="{2DE53E5A-33B4-4625-BE3B-A8F89633B401}"/>
              </a:ext>
            </a:extLst>
          </p:cNvPr>
          <p:cNvSpPr>
            <a:spLocks noGrp="1"/>
          </p:cNvSpPr>
          <p:nvPr>
            <p:ph idx="1"/>
          </p:nvPr>
        </p:nvSpPr>
        <p:spPr>
          <a:xfrm>
            <a:off x="744000" y="1725038"/>
            <a:ext cx="10704000" cy="4427418"/>
          </a:xfrm>
        </p:spPr>
        <p:txBody>
          <a:bodyPr/>
          <a:lstStyle/>
          <a:p>
            <a:pPr marL="285750" indent="-285750">
              <a:buFont typeface="Arial" panose="020B0604020202020204" pitchFamily="34" charset="0"/>
              <a:buChar char="•"/>
            </a:pPr>
            <a:r>
              <a:rPr lang="en-GB" dirty="0"/>
              <a:t>a single dose is 0.3 ml (30 </a:t>
            </a:r>
            <a:r>
              <a:rPr lang="en-GB" dirty="0" err="1"/>
              <a:t>mcgs</a:t>
            </a:r>
            <a:r>
              <a:rPr lang="en-GB" dirty="0"/>
              <a: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two doses of COVID-19 mRNA Vaccine BNT162b2 are required with a minimum 21-day interval between doses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28-day interval can be used for operational purposes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using a consistent interval between all two-dose COVID-19 vaccines simplifies the messaging to the public and arrangements within clinic settings where alternative vaccines may be supplied at short notice</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COVID-19 mRNA Vaccine BNT162b2 can be scheduled from 21 days after the first dose where rapid protection is required</a:t>
            </a:r>
          </a:p>
        </p:txBody>
      </p:sp>
      <p:sp>
        <p:nvSpPr>
          <p:cNvPr id="4" name="Slide Number Placeholder 3">
            <a:extLst>
              <a:ext uri="{FF2B5EF4-FFF2-40B4-BE49-F238E27FC236}">
                <a16:creationId xmlns="" xmlns:a16="http://schemas.microsoft.com/office/drawing/2014/main" id="{9C111667-4A1E-43CA-B1D3-44290F052C1F}"/>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109</a:t>
            </a:fld>
            <a:endParaRPr lang="en-US" dirty="0"/>
          </a:p>
        </p:txBody>
      </p:sp>
      <p:sp>
        <p:nvSpPr>
          <p:cNvPr id="5" name="Footer Placeholder 4">
            <a:extLst>
              <a:ext uri="{FF2B5EF4-FFF2-40B4-BE49-F238E27FC236}">
                <a16:creationId xmlns="" xmlns:a16="http://schemas.microsoft.com/office/drawing/2014/main" id="{CC5D1570-4AD0-4836-A253-3D64809EE1E5}"/>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2407110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CFF0268-F6C0-4790-B185-25982D55C0BD}"/>
              </a:ext>
            </a:extLst>
          </p:cNvPr>
          <p:cNvSpPr>
            <a:spLocks noGrp="1"/>
          </p:cNvSpPr>
          <p:nvPr>
            <p:ph type="title"/>
          </p:nvPr>
        </p:nvSpPr>
        <p:spPr/>
        <p:txBody>
          <a:bodyPr>
            <a:normAutofit/>
          </a:bodyPr>
          <a:lstStyle/>
          <a:p>
            <a:r>
              <a:rPr lang="en-GB" dirty="0"/>
              <a:t>Coronavirus structure</a:t>
            </a:r>
          </a:p>
        </p:txBody>
      </p:sp>
      <p:sp>
        <p:nvSpPr>
          <p:cNvPr id="4" name="Slide Number Placeholder 3">
            <a:extLst>
              <a:ext uri="{FF2B5EF4-FFF2-40B4-BE49-F238E27FC236}">
                <a16:creationId xmlns="" xmlns:a16="http://schemas.microsoft.com/office/drawing/2014/main" id="{EB086DA2-8AF3-4540-84F6-D5127D74A9A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11</a:t>
            </a:fld>
            <a:endParaRPr lang="en-US" dirty="0"/>
          </a:p>
        </p:txBody>
      </p:sp>
      <p:sp>
        <p:nvSpPr>
          <p:cNvPr id="5" name="Footer Placeholder 4">
            <a:extLst>
              <a:ext uri="{FF2B5EF4-FFF2-40B4-BE49-F238E27FC236}">
                <a16:creationId xmlns="" xmlns:a16="http://schemas.microsoft.com/office/drawing/2014/main" id="{DE67E8A6-27E0-44A6-A102-837899B58AC9}"/>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8" name="Rectangle 7">
            <a:extLst>
              <a:ext uri="{FF2B5EF4-FFF2-40B4-BE49-F238E27FC236}">
                <a16:creationId xmlns="" xmlns:a16="http://schemas.microsoft.com/office/drawing/2014/main" id="{E95D8D4F-5749-427F-B843-2F9F651D26F8}"/>
              </a:ext>
            </a:extLst>
          </p:cNvPr>
          <p:cNvSpPr/>
          <p:nvPr/>
        </p:nvSpPr>
        <p:spPr>
          <a:xfrm>
            <a:off x="5567321" y="1213582"/>
            <a:ext cx="6085210" cy="5078313"/>
          </a:xfrm>
          <a:prstGeom prst="rect">
            <a:avLst/>
          </a:prstGeom>
        </p:spPr>
        <p:txBody>
          <a:bodyPr wrap="square">
            <a:spAutoFit/>
          </a:bodyPr>
          <a:lstStyle/>
          <a:p>
            <a:endParaRPr lang="en-GB" sz="600" dirty="0">
              <a:highlight>
                <a:srgbClr val="FFFF00"/>
              </a:highlight>
            </a:endParaRPr>
          </a:p>
          <a:p>
            <a:pPr marL="285750" indent="-285750">
              <a:buFont typeface="Arial" panose="020B0604020202020204" pitchFamily="34" charset="0"/>
              <a:buChar char="•"/>
            </a:pPr>
            <a:r>
              <a:rPr lang="en-GB" sz="1600" dirty="0"/>
              <a:t>the key parts of the coronavirus are the RNA and the spike proteins</a:t>
            </a:r>
          </a:p>
          <a:p>
            <a:endParaRPr lang="en-GB" sz="1600" dirty="0"/>
          </a:p>
          <a:p>
            <a:pPr marL="285750" indent="-285750">
              <a:buFont typeface="Arial" panose="020B0604020202020204" pitchFamily="34" charset="0"/>
              <a:buChar char="•"/>
            </a:pPr>
            <a:r>
              <a:rPr lang="en-GB" sz="1600" dirty="0"/>
              <a:t>the RNA is surrounded by an </a:t>
            </a:r>
            <a:r>
              <a:rPr lang="en-GB" sz="1600" b="1" dirty="0"/>
              <a:t>envelope</a:t>
            </a:r>
            <a:r>
              <a:rPr lang="en-GB" sz="1600" dirty="0"/>
              <a:t> which has different roles in the life cycle of the virus. These may include the assembly of new virus and helping new virus to leave the infected cell</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a:t>
            </a:r>
            <a:r>
              <a:rPr lang="en-GB" sz="1600" b="1" dirty="0"/>
              <a:t>spike proteins </a:t>
            </a:r>
            <a:r>
              <a:rPr lang="en-GB" sz="1600" dirty="0"/>
              <a:t>(S) are anchored into the viral </a:t>
            </a:r>
            <a:r>
              <a:rPr lang="en-GB" sz="1600" b="1" dirty="0"/>
              <a:t>envelope </a:t>
            </a:r>
            <a:r>
              <a:rPr lang="en-GB" sz="1600" dirty="0"/>
              <a:t>and form a crown like appearance, like the solar corona, hence the name coronavirus. The spike proteins attach to the target cell and allow the virus to enter it</a:t>
            </a:r>
          </a:p>
          <a:p>
            <a:endParaRPr lang="en-GB" sz="1600" dirty="0"/>
          </a:p>
          <a:p>
            <a:pPr marL="285750" indent="-285750">
              <a:buFont typeface="Arial" panose="020B0604020202020204" pitchFamily="34" charset="0"/>
              <a:buChar char="•"/>
            </a:pPr>
            <a:r>
              <a:rPr lang="en-GB" sz="1600" dirty="0"/>
              <a:t>the </a:t>
            </a:r>
            <a:r>
              <a:rPr lang="en-GB" sz="1600" b="1" dirty="0"/>
              <a:t>RNA </a:t>
            </a:r>
            <a:r>
              <a:rPr lang="en-GB" sz="1600" dirty="0"/>
              <a:t>is inside the envelope and acts as a template so that once it is inside the host cell, the coronavirus can replicate itself and be released into the body</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r>
              <a:rPr lang="en-GB" sz="1600" dirty="0"/>
              <a:t>the spike protein and the RNA have been used to develop and make different vaccines to protect against SARS-CoV-2</a:t>
            </a:r>
          </a:p>
          <a:p>
            <a:pPr marL="285750" indent="-285750">
              <a:buFont typeface="Arial" panose="020B0604020202020204" pitchFamily="34" charset="0"/>
              <a:buChar char="•"/>
            </a:pPr>
            <a:endParaRPr lang="en-GB" sz="1400" dirty="0"/>
          </a:p>
        </p:txBody>
      </p:sp>
      <p:pic>
        <p:nvPicPr>
          <p:cNvPr id="10" name="Picture 9">
            <a:extLst>
              <a:ext uri="{FF2B5EF4-FFF2-40B4-BE49-F238E27FC236}">
                <a16:creationId xmlns="" xmlns:a16="http://schemas.microsoft.com/office/drawing/2014/main" id="{F5ED8853-5D6E-4326-8739-4FFB41859BA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9469" y="1592580"/>
            <a:ext cx="5068117" cy="2645465"/>
          </a:xfrm>
          <a:prstGeom prst="rect">
            <a:avLst/>
          </a:prstGeom>
        </p:spPr>
      </p:pic>
    </p:spTree>
    <p:extLst>
      <p:ext uri="{BB962C8B-B14F-4D97-AF65-F5344CB8AC3E}">
        <p14:creationId xmlns:p14="http://schemas.microsoft.com/office/powerpoint/2010/main" val="362128901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336E7F9-9BD2-4292-914E-E1E31815470A}"/>
              </a:ext>
            </a:extLst>
          </p:cNvPr>
          <p:cNvSpPr>
            <a:spLocks noGrp="1"/>
          </p:cNvSpPr>
          <p:nvPr>
            <p:ph type="title"/>
          </p:nvPr>
        </p:nvSpPr>
        <p:spPr>
          <a:xfrm>
            <a:off x="750269" y="548679"/>
            <a:ext cx="10704000" cy="800223"/>
          </a:xfrm>
        </p:spPr>
        <p:txBody>
          <a:bodyPr>
            <a:normAutofit fontScale="90000"/>
          </a:bodyPr>
          <a:lstStyle/>
          <a:p>
            <a:r>
              <a:rPr lang="en-GB" dirty="0"/>
              <a:t>Storage and transportation of mRNA Vaccine BNT162b2 </a:t>
            </a:r>
          </a:p>
        </p:txBody>
      </p:sp>
      <p:sp>
        <p:nvSpPr>
          <p:cNvPr id="3" name="Content Placeholder 2">
            <a:extLst>
              <a:ext uri="{FF2B5EF4-FFF2-40B4-BE49-F238E27FC236}">
                <a16:creationId xmlns="" xmlns:a16="http://schemas.microsoft.com/office/drawing/2014/main" id="{375ABC03-44C4-4D33-B1F8-FF4D2A17D74D}"/>
              </a:ext>
            </a:extLst>
          </p:cNvPr>
          <p:cNvSpPr>
            <a:spLocks noGrp="1"/>
          </p:cNvSpPr>
          <p:nvPr>
            <p:ph idx="1"/>
          </p:nvPr>
        </p:nvSpPr>
        <p:spPr>
          <a:xfrm>
            <a:off x="750268" y="1348902"/>
            <a:ext cx="10890497" cy="4419909"/>
          </a:xfrm>
        </p:spPr>
        <p:txBody>
          <a:bodyPr/>
          <a:lstStyle/>
          <a:p>
            <a:pPr marL="285750" indent="-285750">
              <a:buFont typeface="Arial" panose="020B0604020202020204" pitchFamily="34" charset="0"/>
              <a:buChar char="•"/>
            </a:pPr>
            <a:r>
              <a:rPr lang="en-GB" dirty="0"/>
              <a:t>the vaccine will be delivered frozen </a:t>
            </a:r>
            <a:r>
              <a:rPr lang="en-GB" b="1" dirty="0"/>
              <a:t>to healthcare facilities with ultra low temperature (ULT) freezers</a:t>
            </a:r>
            <a:endParaRPr lang="en-GB" dirty="0"/>
          </a:p>
          <a:p>
            <a:pPr marL="285750" lvl="0" indent="-285750">
              <a:buFont typeface="Arial" panose="020B0604020202020204" pitchFamily="34" charset="0"/>
              <a:buChar char="•"/>
            </a:pPr>
            <a:r>
              <a:rPr lang="en-GB" dirty="0"/>
              <a:t>vaccine packs will be shipped inside </a:t>
            </a:r>
            <a:r>
              <a:rPr lang="en-GB" dirty="0" err="1"/>
              <a:t>isothermic</a:t>
            </a:r>
            <a:r>
              <a:rPr lang="en-GB" dirty="0"/>
              <a:t> boxes (validated boxes which will maintain a constant temperature for a specified period of time) inside a cardboard box</a:t>
            </a:r>
          </a:p>
          <a:p>
            <a:pPr marL="285750" lvl="0" indent="-285750">
              <a:buFont typeface="Arial" panose="020B0604020202020204" pitchFamily="34" charset="0"/>
              <a:buChar char="•"/>
            </a:pPr>
            <a:r>
              <a:rPr lang="en-GB" dirty="0"/>
              <a:t>the </a:t>
            </a:r>
            <a:r>
              <a:rPr lang="en-GB" dirty="0" err="1"/>
              <a:t>isothermic</a:t>
            </a:r>
            <a:r>
              <a:rPr lang="en-GB" dirty="0"/>
              <a:t> box will also contain dry ice which should be disposed of carefully following local protocols</a:t>
            </a:r>
          </a:p>
          <a:p>
            <a:pPr marL="285750" lvl="0" indent="-285750">
              <a:buFont typeface="Arial" panose="020B0604020202020204" pitchFamily="34" charset="0"/>
              <a:buChar char="•"/>
            </a:pPr>
            <a:r>
              <a:rPr lang="en-GB" dirty="0"/>
              <a:t>upon delivery, the vaccine packs should be removed from the </a:t>
            </a:r>
            <a:r>
              <a:rPr lang="en-GB" dirty="0" err="1"/>
              <a:t>isothermic</a:t>
            </a:r>
            <a:r>
              <a:rPr lang="en-GB" dirty="0"/>
              <a:t> box and transferred to a suitable ULT freezer to ensure ongoing storage between -75</a:t>
            </a:r>
            <a:r>
              <a:rPr lang="en-GB" baseline="30000" dirty="0"/>
              <a:t>o</a:t>
            </a:r>
            <a:r>
              <a:rPr lang="en-GB" dirty="0"/>
              <a:t>C and +/-15</a:t>
            </a:r>
            <a:r>
              <a:rPr lang="en-GB" baseline="30000" dirty="0"/>
              <a:t>o</a:t>
            </a:r>
            <a:r>
              <a:rPr lang="en-GB" dirty="0"/>
              <a:t>C</a:t>
            </a:r>
          </a:p>
          <a:p>
            <a:pPr marL="285750" lvl="0" indent="-285750">
              <a:buFont typeface="Arial" panose="020B0604020202020204" pitchFamily="34" charset="0"/>
              <a:buChar char="•"/>
            </a:pPr>
            <a:r>
              <a:rPr lang="en-GB" dirty="0"/>
              <a:t>the vaccine should be kept upright, in its original packaging and away from prolonged light exposure</a:t>
            </a:r>
          </a:p>
          <a:p>
            <a:pPr marL="285750" lvl="0" indent="-285750">
              <a:buFont typeface="Arial" panose="020B0604020202020204" pitchFamily="34" charset="0"/>
              <a:buChar char="•"/>
            </a:pPr>
            <a:r>
              <a:rPr lang="en-GB" dirty="0"/>
              <a:t>the vaccine packs must not be opened until the vaccine is going to be thawed</a:t>
            </a:r>
          </a:p>
          <a:p>
            <a:pPr marL="285750" lvl="0" indent="-285750">
              <a:buFont typeface="Arial" panose="020B0604020202020204" pitchFamily="34" charset="0"/>
              <a:buChar char="•"/>
            </a:pPr>
            <a:r>
              <a:rPr lang="en-GB" dirty="0"/>
              <a:t>when required, frozen vials should be transferred to 2</a:t>
            </a:r>
            <a:r>
              <a:rPr lang="en-GB" baseline="30000" dirty="0"/>
              <a:t>o</a:t>
            </a:r>
            <a:r>
              <a:rPr lang="en-GB" dirty="0"/>
              <a:t>C to 8</a:t>
            </a:r>
            <a:r>
              <a:rPr lang="en-GB" baseline="30000" dirty="0"/>
              <a:t>o</a:t>
            </a:r>
            <a:r>
              <a:rPr lang="en-GB" dirty="0"/>
              <a:t>C to thaw; a 195 vial pack may take 3 hours to thaw</a:t>
            </a:r>
          </a:p>
          <a:p>
            <a:pPr marL="285750" lvl="0" indent="-285750">
              <a:buFont typeface="Arial" panose="020B0604020202020204" pitchFamily="34" charset="0"/>
              <a:buChar char="•"/>
            </a:pPr>
            <a:r>
              <a:rPr lang="en-GB" dirty="0"/>
              <a:t>alternatively, frozen vials may also be thawed for 30 minutes at temperatures up to 25</a:t>
            </a:r>
            <a:r>
              <a:rPr lang="en-GB" baseline="30000" dirty="0"/>
              <a:t>o</a:t>
            </a:r>
            <a:r>
              <a:rPr lang="en-GB" dirty="0"/>
              <a:t>C for immediate use</a:t>
            </a:r>
          </a:p>
          <a:p>
            <a:pPr marL="285750" lvl="0" indent="-285750">
              <a:buFont typeface="Arial" panose="020B0604020202020204" pitchFamily="34" charset="0"/>
              <a:buChar char="•"/>
            </a:pPr>
            <a:r>
              <a:rPr lang="en-GB" dirty="0"/>
              <a:t>once thawed, the vaccine cannot be re-frozen</a:t>
            </a:r>
          </a:p>
          <a:p>
            <a:pPr marL="285750" lvl="0" indent="-285750">
              <a:buFont typeface="Arial" panose="020B0604020202020204" pitchFamily="34" charset="0"/>
              <a:buChar char="•"/>
            </a:pPr>
            <a:r>
              <a:rPr lang="en-GB" dirty="0"/>
              <a:t>shelf-life is 6 months at -80</a:t>
            </a:r>
            <a:r>
              <a:rPr lang="en-GB" baseline="30000" dirty="0"/>
              <a:t>o</a:t>
            </a:r>
            <a:r>
              <a:rPr lang="en-GB" dirty="0"/>
              <a:t>C to -60</a:t>
            </a:r>
            <a:r>
              <a:rPr lang="en-GB" baseline="30000" dirty="0"/>
              <a:t>o</a:t>
            </a:r>
            <a:r>
              <a:rPr lang="en-GB" dirty="0"/>
              <a:t>C</a:t>
            </a:r>
          </a:p>
          <a:p>
            <a:pPr marL="285750" lvl="0" indent="-285750">
              <a:buFont typeface="Arial" panose="020B0604020202020204" pitchFamily="34" charset="0"/>
              <a:buChar char="•"/>
            </a:pPr>
            <a:endParaRPr lang="en-GB" dirty="0"/>
          </a:p>
          <a:p>
            <a:endParaRPr lang="en-GB" dirty="0"/>
          </a:p>
        </p:txBody>
      </p:sp>
      <p:sp>
        <p:nvSpPr>
          <p:cNvPr id="4" name="Slide Number Placeholder 3">
            <a:extLst>
              <a:ext uri="{FF2B5EF4-FFF2-40B4-BE49-F238E27FC236}">
                <a16:creationId xmlns="" xmlns:a16="http://schemas.microsoft.com/office/drawing/2014/main" id="{E84C3ADD-C9AF-4BA1-AF20-7960AE6F44FE}"/>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110</a:t>
            </a:fld>
            <a:endParaRPr lang="en-US" dirty="0"/>
          </a:p>
        </p:txBody>
      </p:sp>
      <p:sp>
        <p:nvSpPr>
          <p:cNvPr id="5" name="Footer Placeholder 4">
            <a:extLst>
              <a:ext uri="{FF2B5EF4-FFF2-40B4-BE49-F238E27FC236}">
                <a16:creationId xmlns="" xmlns:a16="http://schemas.microsoft.com/office/drawing/2014/main" id="{12C9C858-F4C1-4B0A-972B-08D1D9D78F6E}"/>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807727244"/>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10119A-4C52-422D-B83E-4789912A592A}"/>
              </a:ext>
            </a:extLst>
          </p:cNvPr>
          <p:cNvSpPr>
            <a:spLocks noGrp="1"/>
          </p:cNvSpPr>
          <p:nvPr>
            <p:ph type="title"/>
          </p:nvPr>
        </p:nvSpPr>
        <p:spPr>
          <a:xfrm>
            <a:off x="750269" y="548679"/>
            <a:ext cx="10704000" cy="1066989"/>
          </a:xfrm>
        </p:spPr>
        <p:txBody>
          <a:bodyPr>
            <a:normAutofit fontScale="90000"/>
          </a:bodyPr>
          <a:lstStyle/>
          <a:p>
            <a:r>
              <a:rPr lang="en-GB" dirty="0"/>
              <a:t>Storage and transportation of COVID-19 mRNA Vaccine BNT162b2 in a thawed state</a:t>
            </a:r>
          </a:p>
        </p:txBody>
      </p:sp>
      <p:sp>
        <p:nvSpPr>
          <p:cNvPr id="3" name="Content Placeholder 2">
            <a:extLst>
              <a:ext uri="{FF2B5EF4-FFF2-40B4-BE49-F238E27FC236}">
                <a16:creationId xmlns="" xmlns:a16="http://schemas.microsoft.com/office/drawing/2014/main" id="{60B42B8C-693A-4B15-9B0C-34879261E270}"/>
              </a:ext>
            </a:extLst>
          </p:cNvPr>
          <p:cNvSpPr>
            <a:spLocks noGrp="1"/>
          </p:cNvSpPr>
          <p:nvPr>
            <p:ph idx="1"/>
          </p:nvPr>
        </p:nvSpPr>
        <p:spPr>
          <a:xfrm>
            <a:off x="744000" y="1821925"/>
            <a:ext cx="10704000" cy="4486801"/>
          </a:xfrm>
        </p:spPr>
        <p:txBody>
          <a:bodyPr/>
          <a:lstStyle/>
          <a:p>
            <a:pPr marL="285750" indent="-285750">
              <a:buFont typeface="Arial" panose="020B0604020202020204" pitchFamily="34" charset="0"/>
              <a:buChar char="•"/>
            </a:pPr>
            <a:r>
              <a:rPr lang="en-GB" dirty="0"/>
              <a:t>the vaccine may then be delivered to where it is going to be administered thawed but refrigerated between +2 and +8</a:t>
            </a:r>
            <a:r>
              <a:rPr lang="en-GB" baseline="30000" dirty="0"/>
              <a:t>o</a:t>
            </a:r>
            <a:r>
              <a:rPr lang="en-GB" dirty="0"/>
              <a:t>C</a:t>
            </a:r>
          </a:p>
          <a:p>
            <a:pPr marL="0" indent="0"/>
            <a:endParaRPr lang="en-GB" sz="1000" dirty="0"/>
          </a:p>
          <a:p>
            <a:pPr marL="285750" lvl="0" indent="-285750">
              <a:buFont typeface="Arial" panose="020B0604020202020204" pitchFamily="34" charset="0"/>
              <a:buChar char="•"/>
            </a:pPr>
            <a:r>
              <a:rPr lang="en-GB" dirty="0"/>
              <a:t>refrigerated vaccine must be transferred immediately to a vaccine fridge on arrival and stored in a carefully monitored temperature range of +2 and +8</a:t>
            </a:r>
            <a:r>
              <a:rPr lang="en-GB" baseline="30000" dirty="0"/>
              <a:t>o</a:t>
            </a:r>
            <a:r>
              <a:rPr lang="en-GB" dirty="0"/>
              <a:t>C</a:t>
            </a:r>
          </a:p>
          <a:p>
            <a:pPr marL="0" lvl="0" indent="0"/>
            <a:endParaRPr lang="en-GB" sz="1000" dirty="0"/>
          </a:p>
          <a:p>
            <a:pPr marL="285750" lvl="0" indent="-285750">
              <a:buFont typeface="Arial" panose="020B0604020202020204" pitchFamily="34" charset="0"/>
              <a:buChar char="•"/>
            </a:pPr>
            <a:r>
              <a:rPr lang="en-GB" dirty="0"/>
              <a:t>stability data currently indicates the COVID-19 mRNA BNT162b2 vaccine will remain stable for 5 days (120 hours) when stored in a fridge with a temperature range of +2 and +8</a:t>
            </a:r>
            <a:r>
              <a:rPr lang="en-GB" baseline="30000" dirty="0"/>
              <a:t>o</a:t>
            </a:r>
            <a:r>
              <a:rPr lang="en-GB" dirty="0"/>
              <a:t>C before reconstitution and for 6 hours at room temperature after reconstitution</a:t>
            </a:r>
          </a:p>
          <a:p>
            <a:pPr marL="285750" lvl="0" indent="-285750">
              <a:buFont typeface="Arial" panose="020B0604020202020204" pitchFamily="34" charset="0"/>
              <a:buChar char="•"/>
            </a:pPr>
            <a:endParaRPr lang="en-GB" sz="1000" dirty="0"/>
          </a:p>
          <a:p>
            <a:pPr marL="285750" lvl="0" indent="-285750">
              <a:buFont typeface="Arial" panose="020B0604020202020204" pitchFamily="34" charset="0"/>
              <a:buChar char="•"/>
            </a:pPr>
            <a:r>
              <a:rPr lang="en-GB" dirty="0"/>
              <a:t>the vaccine pack will have a yellow label on the front stating the time it was removed from the freezer into storage at +2 to +8</a:t>
            </a:r>
            <a:r>
              <a:rPr lang="en-GB" baseline="30000" dirty="0"/>
              <a:t>o</a:t>
            </a:r>
            <a:r>
              <a:rPr lang="en-GB" dirty="0"/>
              <a:t>C and the date and time by which it must be discarded 5 days (120 hours) later if it has not been used</a:t>
            </a:r>
          </a:p>
          <a:p>
            <a:pPr marL="285750" lvl="0" indent="-285750">
              <a:buFont typeface="Arial" panose="020B0604020202020204" pitchFamily="34" charset="0"/>
              <a:buChar char="•"/>
            </a:pPr>
            <a:endParaRPr lang="en-GB" sz="1000" dirty="0"/>
          </a:p>
          <a:p>
            <a:pPr marL="285750" lvl="0" indent="-285750">
              <a:buFont typeface="Arial" panose="020B0604020202020204" pitchFamily="34" charset="0"/>
              <a:buChar char="•"/>
            </a:pPr>
            <a:r>
              <a:rPr lang="en-GB" dirty="0"/>
              <a:t>vaccine should be stored in the original package to protect it from light. Exposure to room light should be minimised and exposure to direct sunlight and ultraviolet light should be avoided</a:t>
            </a:r>
          </a:p>
          <a:p>
            <a:pPr marL="285750" lvl="0" indent="-285750">
              <a:buFont typeface="Arial" panose="020B0604020202020204" pitchFamily="34" charset="0"/>
              <a:buChar char="•"/>
            </a:pPr>
            <a:endParaRPr lang="en-GB" dirty="0"/>
          </a:p>
          <a:p>
            <a:pPr marL="0" lvl="0" indent="0"/>
            <a:endParaRPr lang="en-GB" dirty="0"/>
          </a:p>
          <a:p>
            <a:endParaRPr lang="en-GB" dirty="0"/>
          </a:p>
        </p:txBody>
      </p:sp>
      <p:sp>
        <p:nvSpPr>
          <p:cNvPr id="4" name="Slide Number Placeholder 3">
            <a:extLst>
              <a:ext uri="{FF2B5EF4-FFF2-40B4-BE49-F238E27FC236}">
                <a16:creationId xmlns="" xmlns:a16="http://schemas.microsoft.com/office/drawing/2014/main" id="{A3150B97-3871-48E2-BDAE-F199169EEA9C}"/>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111</a:t>
            </a:fld>
            <a:endParaRPr lang="en-US" dirty="0"/>
          </a:p>
        </p:txBody>
      </p:sp>
      <p:sp>
        <p:nvSpPr>
          <p:cNvPr id="5" name="Footer Placeholder 4">
            <a:extLst>
              <a:ext uri="{FF2B5EF4-FFF2-40B4-BE49-F238E27FC236}">
                <a16:creationId xmlns="" xmlns:a16="http://schemas.microsoft.com/office/drawing/2014/main" id="{D4034057-0FC8-48ED-ABBC-527CDE46F0EB}"/>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348314027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C6B8DC5-5F32-4953-B1B7-B9DD41A46316}"/>
              </a:ext>
            </a:extLst>
          </p:cNvPr>
          <p:cNvSpPr>
            <a:spLocks noGrp="1"/>
          </p:cNvSpPr>
          <p:nvPr>
            <p:ph type="title"/>
          </p:nvPr>
        </p:nvSpPr>
        <p:spPr/>
        <p:txBody>
          <a:bodyPr>
            <a:normAutofit/>
          </a:bodyPr>
          <a:lstStyle/>
          <a:p>
            <a:r>
              <a:rPr lang="en-GB" dirty="0"/>
              <a:t>Storage and use of mRNA Vaccine BNT162b2 </a:t>
            </a:r>
          </a:p>
        </p:txBody>
      </p:sp>
      <p:sp>
        <p:nvSpPr>
          <p:cNvPr id="3" name="Content Placeholder 2">
            <a:extLst>
              <a:ext uri="{FF2B5EF4-FFF2-40B4-BE49-F238E27FC236}">
                <a16:creationId xmlns="" xmlns:a16="http://schemas.microsoft.com/office/drawing/2014/main" id="{742B5464-4975-4E9C-9E51-C1A75F77E18D}"/>
              </a:ext>
            </a:extLst>
          </p:cNvPr>
          <p:cNvSpPr>
            <a:spLocks noGrp="1"/>
          </p:cNvSpPr>
          <p:nvPr>
            <p:ph idx="1"/>
          </p:nvPr>
        </p:nvSpPr>
        <p:spPr>
          <a:xfrm>
            <a:off x="744000" y="1856300"/>
            <a:ext cx="10704000" cy="4385533"/>
          </a:xfrm>
        </p:spPr>
        <p:txBody>
          <a:bodyPr/>
          <a:lstStyle/>
          <a:p>
            <a:pPr marL="285750" indent="-285750">
              <a:buFont typeface="Arial" panose="020B0604020202020204" pitchFamily="34" charset="0"/>
              <a:buChar char="•"/>
            </a:pPr>
            <a:r>
              <a:rPr lang="en-GB" dirty="0"/>
              <a:t>the mRNA Vaccine BNT162b2 has very specific storage, reconstitution and 'use within' requirements</a:t>
            </a:r>
          </a:p>
          <a:p>
            <a:pPr marL="285750" indent="-285750">
              <a:buFont typeface="Arial" panose="020B0604020202020204" pitchFamily="34" charset="0"/>
              <a:buChar char="•"/>
            </a:pPr>
            <a:r>
              <a:rPr lang="en-GB" dirty="0"/>
              <a:t>all those involved in the delivery of the COVID-19 vaccination programme must be aware of the recommended storage requirements</a:t>
            </a:r>
          </a:p>
          <a:p>
            <a:pPr marL="0" indent="0"/>
            <a:endParaRPr lang="en-GB" dirty="0"/>
          </a:p>
          <a:p>
            <a:pPr algn="ctr"/>
            <a:r>
              <a:rPr lang="en-GB" sz="2000" b="1" dirty="0"/>
              <a:t>The vaccine must not be given if you are not confident that it has been stored or reconstituted as recommended by the manufacturer or as advised by a vaccine expert</a:t>
            </a:r>
          </a:p>
          <a:p>
            <a:endParaRPr lang="en-GB" dirty="0"/>
          </a:p>
          <a:p>
            <a:endParaRPr lang="en-GB" dirty="0"/>
          </a:p>
          <a:p>
            <a:r>
              <a:rPr lang="en-GB" dirty="0"/>
              <a:t>If the vaccine is stored incorrectly:</a:t>
            </a:r>
          </a:p>
          <a:p>
            <a:pPr marL="285750" indent="-285750">
              <a:buFont typeface="Wingdings" panose="05000000000000000000" pitchFamily="2" charset="2"/>
              <a:buChar char="Ø"/>
            </a:pPr>
            <a:r>
              <a:rPr lang="en-GB" dirty="0"/>
              <a:t>Label and isolate affected vaccines in the fridge and do not use until further notice</a:t>
            </a:r>
          </a:p>
          <a:p>
            <a:pPr marL="285750" indent="-285750">
              <a:buFont typeface="Wingdings" panose="05000000000000000000" pitchFamily="2" charset="2"/>
              <a:buChar char="Ø"/>
            </a:pPr>
            <a:r>
              <a:rPr lang="en-GB" dirty="0"/>
              <a:t>Seek advice from the manufacturer or a source of expert advice</a:t>
            </a:r>
          </a:p>
          <a:p>
            <a:endParaRPr lang="en-GB" dirty="0"/>
          </a:p>
        </p:txBody>
      </p:sp>
      <p:sp>
        <p:nvSpPr>
          <p:cNvPr id="4" name="Slide Number Placeholder 3">
            <a:extLst>
              <a:ext uri="{FF2B5EF4-FFF2-40B4-BE49-F238E27FC236}">
                <a16:creationId xmlns="" xmlns:a16="http://schemas.microsoft.com/office/drawing/2014/main" id="{8ED28DB1-BAA4-4E17-AF33-98468367AC70}"/>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112</a:t>
            </a:fld>
            <a:endParaRPr lang="en-US" dirty="0"/>
          </a:p>
        </p:txBody>
      </p:sp>
      <p:sp>
        <p:nvSpPr>
          <p:cNvPr id="5" name="Footer Placeholder 4">
            <a:extLst>
              <a:ext uri="{FF2B5EF4-FFF2-40B4-BE49-F238E27FC236}">
                <a16:creationId xmlns="" xmlns:a16="http://schemas.microsoft.com/office/drawing/2014/main" id="{C12B9BF6-EDD7-4C5F-8A5F-198F11679FFB}"/>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Rectangle: Rounded Corners 5">
            <a:extLst>
              <a:ext uri="{FF2B5EF4-FFF2-40B4-BE49-F238E27FC236}">
                <a16:creationId xmlns="" xmlns:a16="http://schemas.microsoft.com/office/drawing/2014/main" id="{2AA423FC-D5BE-450E-8C34-CAA18C9EEAB4}"/>
              </a:ext>
            </a:extLst>
          </p:cNvPr>
          <p:cNvSpPr/>
          <p:nvPr/>
        </p:nvSpPr>
        <p:spPr>
          <a:xfrm>
            <a:off x="744000" y="2968362"/>
            <a:ext cx="10704000" cy="92127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73921828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28F70F-8EC1-4E5A-B46F-C7890EA89B2C}"/>
              </a:ext>
            </a:extLst>
          </p:cNvPr>
          <p:cNvSpPr>
            <a:spLocks noGrp="1"/>
          </p:cNvSpPr>
          <p:nvPr>
            <p:ph type="title"/>
          </p:nvPr>
        </p:nvSpPr>
        <p:spPr>
          <a:xfrm>
            <a:off x="744000" y="548680"/>
            <a:ext cx="10710269" cy="648072"/>
          </a:xfrm>
        </p:spPr>
        <p:txBody>
          <a:bodyPr>
            <a:normAutofit fontScale="90000"/>
          </a:bodyPr>
          <a:lstStyle/>
          <a:p>
            <a:r>
              <a:rPr lang="en-GB" dirty="0"/>
              <a:t> COVID-19 mRNA Vaccine BNT162b2 reconstitution</a:t>
            </a:r>
            <a:br>
              <a:rPr lang="en-GB" dirty="0"/>
            </a:br>
            <a:endParaRPr lang="en-GB" dirty="0"/>
          </a:p>
        </p:txBody>
      </p:sp>
      <p:sp>
        <p:nvSpPr>
          <p:cNvPr id="3" name="Content Placeholder 2">
            <a:extLst>
              <a:ext uri="{FF2B5EF4-FFF2-40B4-BE49-F238E27FC236}">
                <a16:creationId xmlns="" xmlns:a16="http://schemas.microsoft.com/office/drawing/2014/main" id="{46E297F7-DE39-4FC1-8235-209FB67200A8}"/>
              </a:ext>
            </a:extLst>
          </p:cNvPr>
          <p:cNvSpPr>
            <a:spLocks noGrp="1"/>
          </p:cNvSpPr>
          <p:nvPr>
            <p:ph idx="1"/>
          </p:nvPr>
        </p:nvSpPr>
        <p:spPr/>
        <p:txBody>
          <a:bodyPr/>
          <a:lstStyle/>
          <a:p>
            <a:r>
              <a:rPr lang="en-GB" dirty="0"/>
              <a:t>The following equipment is required for reconstitution:</a:t>
            </a:r>
          </a:p>
          <a:p>
            <a:pPr marL="285750" lvl="0" indent="-285750">
              <a:buFont typeface="Arial" panose="020B0604020202020204" pitchFamily="34" charset="0"/>
              <a:buChar char="•"/>
            </a:pPr>
            <a:r>
              <a:rPr lang="en-GB" dirty="0"/>
              <a:t>one COVID-19 mRNA Vaccine BNT162b2 vaccine multidose vial</a:t>
            </a:r>
          </a:p>
          <a:p>
            <a:pPr marL="285750" lvl="0" indent="-285750">
              <a:buFont typeface="Arial" panose="020B0604020202020204" pitchFamily="34" charset="0"/>
              <a:buChar char="•"/>
            </a:pPr>
            <a:r>
              <a:rPr lang="en-GB" dirty="0"/>
              <a:t>one plastic ampoule of Sodium Chloride 0.9% Solution for Injection - this will be supplied in multiple presentations (different manufacturers and different sized ampoules) </a:t>
            </a:r>
          </a:p>
          <a:p>
            <a:pPr marL="285750" lvl="0" indent="-285750">
              <a:buFont typeface="Arial" panose="020B0604020202020204" pitchFamily="34" charset="0"/>
              <a:buChar char="•"/>
            </a:pPr>
            <a:r>
              <a:rPr lang="en-GB" dirty="0"/>
              <a:t>an alcohol swab, a green </a:t>
            </a:r>
            <a:r>
              <a:rPr lang="en-GB" dirty="0" err="1"/>
              <a:t>hubbed</a:t>
            </a:r>
            <a:r>
              <a:rPr lang="en-GB" dirty="0"/>
              <a:t> needle and a 2 ml syringe to reconstitute - needles and syringes will be supplied together in boxes of 100</a:t>
            </a:r>
          </a:p>
          <a:p>
            <a:r>
              <a:rPr lang="en-GB" dirty="0"/>
              <a:t> </a:t>
            </a:r>
          </a:p>
          <a:p>
            <a:pPr algn="ctr"/>
            <a:endParaRPr lang="en-GB" sz="2000" dirty="0"/>
          </a:p>
          <a:p>
            <a:pPr algn="ctr"/>
            <a:r>
              <a:rPr lang="en-GB" sz="2000" dirty="0"/>
              <a:t>Reconstituted vaccine can be stored between +2</a:t>
            </a:r>
            <a:r>
              <a:rPr lang="en-GB" sz="2000" baseline="30000" dirty="0"/>
              <a:t>o</a:t>
            </a:r>
            <a:r>
              <a:rPr lang="en-GB" sz="2000" dirty="0"/>
              <a:t>C and +25</a:t>
            </a:r>
            <a:r>
              <a:rPr lang="en-GB" sz="2000" baseline="30000" dirty="0"/>
              <a:t>o</a:t>
            </a:r>
            <a:r>
              <a:rPr lang="en-GB" sz="2000" dirty="0"/>
              <a:t>C </a:t>
            </a:r>
            <a:r>
              <a:rPr lang="en-GB" sz="2000" b="1" dirty="0"/>
              <a:t>but must be used within 6 hours following dilution</a:t>
            </a:r>
            <a:endParaRPr lang="en-GB" sz="2000" dirty="0"/>
          </a:p>
          <a:p>
            <a:pPr algn="ctr"/>
            <a:endParaRPr lang="en-GB" sz="2000" dirty="0"/>
          </a:p>
          <a:p>
            <a:endParaRPr lang="en-GB" dirty="0"/>
          </a:p>
        </p:txBody>
      </p:sp>
      <p:sp>
        <p:nvSpPr>
          <p:cNvPr id="4" name="Slide Number Placeholder 3">
            <a:extLst>
              <a:ext uri="{FF2B5EF4-FFF2-40B4-BE49-F238E27FC236}">
                <a16:creationId xmlns="" xmlns:a16="http://schemas.microsoft.com/office/drawing/2014/main" id="{903DB021-7B45-4086-AEB5-2BE540C1A58C}"/>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113</a:t>
            </a:fld>
            <a:endParaRPr lang="en-US" dirty="0"/>
          </a:p>
        </p:txBody>
      </p:sp>
      <p:sp>
        <p:nvSpPr>
          <p:cNvPr id="5" name="Footer Placeholder 4">
            <a:extLst>
              <a:ext uri="{FF2B5EF4-FFF2-40B4-BE49-F238E27FC236}">
                <a16:creationId xmlns="" xmlns:a16="http://schemas.microsoft.com/office/drawing/2014/main" id="{3A5B7BE6-E6A9-4792-B54A-52801CC380BA}"/>
              </a:ext>
            </a:extLst>
          </p:cNvPr>
          <p:cNvSpPr>
            <a:spLocks noGrp="1"/>
          </p:cNvSpPr>
          <p:nvPr>
            <p:ph type="ftr" sz="quarter" idx="11"/>
          </p:nvPr>
        </p:nvSpPr>
        <p:spPr/>
        <p:txBody>
          <a:bodyPr/>
          <a:lstStyle/>
          <a:p>
            <a:pPr>
              <a:defRPr/>
            </a:pPr>
            <a:r>
              <a:rPr lang="en-GB" dirty="0"/>
              <a:t>Provisional – Subject to revision – Use latest version link: x</a:t>
            </a:r>
            <a:endParaRPr lang="en-US" dirty="0"/>
          </a:p>
        </p:txBody>
      </p:sp>
    </p:spTree>
    <p:extLst>
      <p:ext uri="{BB962C8B-B14F-4D97-AF65-F5344CB8AC3E}">
        <p14:creationId xmlns:p14="http://schemas.microsoft.com/office/powerpoint/2010/main" val="599448066"/>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D90C59-97DC-41EF-BB0E-F864149E20AD}"/>
              </a:ext>
            </a:extLst>
          </p:cNvPr>
          <p:cNvSpPr>
            <a:spLocks noGrp="1"/>
          </p:cNvSpPr>
          <p:nvPr>
            <p:ph type="title"/>
          </p:nvPr>
        </p:nvSpPr>
        <p:spPr>
          <a:xfrm>
            <a:off x="688998" y="517000"/>
            <a:ext cx="10704000" cy="648072"/>
          </a:xfrm>
        </p:spPr>
        <p:txBody>
          <a:bodyPr>
            <a:normAutofit fontScale="90000"/>
          </a:bodyPr>
          <a:lstStyle/>
          <a:p>
            <a:r>
              <a:rPr lang="en-GB" dirty="0"/>
              <a:t>Reconstituting COVID-19 mRNA Vaccine BNT162b2 (1)</a:t>
            </a:r>
          </a:p>
        </p:txBody>
      </p:sp>
      <p:sp>
        <p:nvSpPr>
          <p:cNvPr id="3" name="Content Placeholder 2">
            <a:extLst>
              <a:ext uri="{FF2B5EF4-FFF2-40B4-BE49-F238E27FC236}">
                <a16:creationId xmlns="" xmlns:a16="http://schemas.microsoft.com/office/drawing/2014/main" id="{65299666-7256-4AFB-8E8B-4EC1A35C792D}"/>
              </a:ext>
            </a:extLst>
          </p:cNvPr>
          <p:cNvSpPr>
            <a:spLocks noGrp="1"/>
          </p:cNvSpPr>
          <p:nvPr>
            <p:ph idx="1"/>
          </p:nvPr>
        </p:nvSpPr>
        <p:spPr>
          <a:xfrm>
            <a:off x="688998" y="1271910"/>
            <a:ext cx="10951768" cy="4977636"/>
          </a:xfrm>
        </p:spPr>
        <p:txBody>
          <a:bodyPr/>
          <a:lstStyle/>
          <a:p>
            <a:pPr marL="342900" lvl="0" indent="-342900">
              <a:buFont typeface="+mj-lt"/>
              <a:buAutoNum type="arabicPeriod"/>
            </a:pPr>
            <a:r>
              <a:rPr lang="en-GB" dirty="0"/>
              <a:t>clean hands with alcohol-based gel or soap and water </a:t>
            </a:r>
          </a:p>
          <a:p>
            <a:pPr marL="342900" lvl="0" indent="-342900">
              <a:buFont typeface="+mj-lt"/>
              <a:buAutoNum type="arabicPeriod"/>
            </a:pPr>
            <a:endParaRPr lang="en-GB" sz="1000" dirty="0"/>
          </a:p>
          <a:p>
            <a:pPr marL="342900" lvl="0" indent="-342900">
              <a:buFont typeface="+mj-lt"/>
              <a:buAutoNum type="arabicPeriod"/>
            </a:pPr>
            <a:r>
              <a:rPr lang="en-GB" dirty="0"/>
              <a:t>assemble one ampoule of Sodium Chloride 0.9% Solution for Injection, a single use alcohol swab, a needle with a green hub and a 2ml syringe</a:t>
            </a:r>
          </a:p>
          <a:p>
            <a:pPr marL="342900" lvl="0" indent="-342900">
              <a:buFont typeface="+mj-lt"/>
              <a:buAutoNum type="arabicPeriod"/>
            </a:pPr>
            <a:endParaRPr lang="en-GB" sz="1000" dirty="0"/>
          </a:p>
          <a:p>
            <a:pPr marL="342900" lvl="0" indent="-342900">
              <a:buFont typeface="+mj-lt"/>
              <a:buAutoNum type="arabicPeriod"/>
            </a:pPr>
            <a:r>
              <a:rPr lang="en-GB" dirty="0"/>
              <a:t>from cold storage, remove one vial of vaccine</a:t>
            </a:r>
          </a:p>
          <a:p>
            <a:pPr marL="342900" lvl="0" indent="-342900">
              <a:buFont typeface="+mj-lt"/>
              <a:buAutoNum type="arabicPeriod"/>
            </a:pPr>
            <a:endParaRPr lang="en-GB" sz="1000" dirty="0"/>
          </a:p>
          <a:p>
            <a:pPr marL="342900" lvl="0" indent="-342900">
              <a:buFont typeface="+mj-lt"/>
              <a:buAutoNum type="arabicPeriod"/>
            </a:pPr>
            <a:r>
              <a:rPr lang="en-GB" dirty="0"/>
              <a:t>if removing the multidose vaccine vial directly from a ULT freezer, allow the vaccine to defrost for 30 minutes at temperatures up to 25</a:t>
            </a:r>
            <a:r>
              <a:rPr lang="en-GB" baseline="30000" dirty="0"/>
              <a:t>o</a:t>
            </a:r>
            <a:r>
              <a:rPr lang="en-GB" dirty="0"/>
              <a:t>C and reconstitute within 2 hours after thawing. Allow the thawed vial to come to room temperature and gently invert 10 times prior to dilution. Do not shake.</a:t>
            </a:r>
          </a:p>
          <a:p>
            <a:pPr marL="342900" lvl="0" indent="-342900">
              <a:buFont typeface="+mj-lt"/>
              <a:buAutoNum type="arabicPeriod"/>
            </a:pPr>
            <a:endParaRPr lang="en-GB" sz="1000" dirty="0"/>
          </a:p>
          <a:p>
            <a:pPr marL="342900" lvl="0" indent="-342900">
              <a:buFont typeface="+mj-lt"/>
              <a:buAutoNum type="arabicPeriod"/>
            </a:pPr>
            <a:r>
              <a:rPr lang="en-GB" dirty="0"/>
              <a:t>if removing the multidose vaccine vial from cold storage between +2 and +8</a:t>
            </a:r>
            <a:r>
              <a:rPr lang="en-GB" baseline="30000" dirty="0"/>
              <a:t>o</a:t>
            </a:r>
            <a:r>
              <a:rPr lang="en-GB" dirty="0"/>
              <a:t>C, check that it has not been stored there for longer than 5 days (120 hours)</a:t>
            </a:r>
          </a:p>
          <a:p>
            <a:pPr marL="342900" lvl="0" indent="-342900">
              <a:buFont typeface="+mj-lt"/>
              <a:buAutoNum type="arabicPeriod"/>
            </a:pPr>
            <a:endParaRPr lang="en-GB" sz="1000" dirty="0"/>
          </a:p>
          <a:p>
            <a:pPr marL="342900" indent="-342900">
              <a:buFont typeface="+mj-lt"/>
              <a:buAutoNum type="arabicPeriod"/>
            </a:pPr>
            <a:r>
              <a:rPr lang="en-GB" dirty="0"/>
              <a:t>check the expiry date and the appearance of the vaccine. Prior to dilution, the vaccine should be an off-white solution with no particulates visible. Discard the vaccine if particulates or discolouration are present</a:t>
            </a:r>
          </a:p>
          <a:p>
            <a:pPr marL="342900" lvl="0" indent="-342900">
              <a:buFont typeface="+mj-lt"/>
              <a:buAutoNum type="arabicPeriod"/>
            </a:pPr>
            <a:endParaRPr lang="en-GB" sz="1000" dirty="0"/>
          </a:p>
          <a:p>
            <a:pPr marL="342900" indent="-342900">
              <a:buFont typeface="+mj-lt"/>
              <a:buAutoNum type="arabicPeriod"/>
            </a:pPr>
            <a:r>
              <a:rPr lang="en-GB" dirty="0"/>
              <a:t>connect the needle with a green hub to the 2 ml syringe </a:t>
            </a:r>
          </a:p>
          <a:p>
            <a:pPr marL="342900" lvl="0" indent="-342900">
              <a:buFont typeface="+mj-lt"/>
              <a:buAutoNum type="arabicPeriod"/>
            </a:pPr>
            <a:endParaRPr lang="en-GB" sz="1000" dirty="0"/>
          </a:p>
          <a:p>
            <a:pPr marL="342900" lvl="0" indent="-342900">
              <a:buFont typeface="+mj-lt"/>
              <a:buAutoNum type="arabicPeriod"/>
            </a:pPr>
            <a:endParaRPr lang="en-GB" dirty="0"/>
          </a:p>
          <a:p>
            <a:endParaRPr lang="en-GB" dirty="0"/>
          </a:p>
        </p:txBody>
      </p:sp>
      <p:sp>
        <p:nvSpPr>
          <p:cNvPr id="4" name="Slide Number Placeholder 3">
            <a:extLst>
              <a:ext uri="{FF2B5EF4-FFF2-40B4-BE49-F238E27FC236}">
                <a16:creationId xmlns="" xmlns:a16="http://schemas.microsoft.com/office/drawing/2014/main" id="{F48D46E8-3D9B-472E-8B7E-38ADE594A322}"/>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114</a:t>
            </a:fld>
            <a:endParaRPr lang="en-US" dirty="0"/>
          </a:p>
        </p:txBody>
      </p:sp>
      <p:sp>
        <p:nvSpPr>
          <p:cNvPr id="5" name="Footer Placeholder 4">
            <a:extLst>
              <a:ext uri="{FF2B5EF4-FFF2-40B4-BE49-F238E27FC236}">
                <a16:creationId xmlns="" xmlns:a16="http://schemas.microsoft.com/office/drawing/2014/main" id="{48B4B0F1-53FD-4660-B1E0-78F720F4F9AD}"/>
              </a:ext>
            </a:extLst>
          </p:cNvPr>
          <p:cNvSpPr>
            <a:spLocks noGrp="1"/>
          </p:cNvSpPr>
          <p:nvPr>
            <p:ph type="ftr" sz="quarter" idx="11"/>
          </p:nvPr>
        </p:nvSpPr>
        <p:spPr/>
        <p:txBody>
          <a:bodyPr/>
          <a:lstStyle/>
          <a:p>
            <a:pPr>
              <a:defRPr/>
            </a:pPr>
            <a:r>
              <a:rPr lang="en-GB" dirty="0"/>
              <a:t>Provisional – Subject to revision – Use latest version link: x</a:t>
            </a:r>
            <a:endParaRPr lang="en-US" dirty="0"/>
          </a:p>
        </p:txBody>
      </p:sp>
    </p:spTree>
    <p:extLst>
      <p:ext uri="{BB962C8B-B14F-4D97-AF65-F5344CB8AC3E}">
        <p14:creationId xmlns:p14="http://schemas.microsoft.com/office/powerpoint/2010/main" val="3480979275"/>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9D90C59-97DC-41EF-BB0E-F864149E20AD}"/>
              </a:ext>
            </a:extLst>
          </p:cNvPr>
          <p:cNvSpPr>
            <a:spLocks noGrp="1"/>
          </p:cNvSpPr>
          <p:nvPr>
            <p:ph type="title"/>
          </p:nvPr>
        </p:nvSpPr>
        <p:spPr>
          <a:xfrm>
            <a:off x="744000" y="489500"/>
            <a:ext cx="10704000" cy="648072"/>
          </a:xfrm>
        </p:spPr>
        <p:txBody>
          <a:bodyPr>
            <a:normAutofit fontScale="90000"/>
          </a:bodyPr>
          <a:lstStyle/>
          <a:p>
            <a:r>
              <a:rPr lang="en-GB" dirty="0"/>
              <a:t>Reconstituting COVID-19 mRNA Vaccine BNT162b2 (2)</a:t>
            </a:r>
          </a:p>
        </p:txBody>
      </p:sp>
      <p:sp>
        <p:nvSpPr>
          <p:cNvPr id="3" name="Content Placeholder 2">
            <a:extLst>
              <a:ext uri="{FF2B5EF4-FFF2-40B4-BE49-F238E27FC236}">
                <a16:creationId xmlns="" xmlns:a16="http://schemas.microsoft.com/office/drawing/2014/main" id="{65299666-7256-4AFB-8E8B-4EC1A35C792D}"/>
              </a:ext>
            </a:extLst>
          </p:cNvPr>
          <p:cNvSpPr>
            <a:spLocks noGrp="1"/>
          </p:cNvSpPr>
          <p:nvPr>
            <p:ph idx="1"/>
          </p:nvPr>
        </p:nvSpPr>
        <p:spPr>
          <a:xfrm>
            <a:off x="676028" y="1244643"/>
            <a:ext cx="10704000" cy="5064083"/>
          </a:xfrm>
        </p:spPr>
        <p:txBody>
          <a:bodyPr/>
          <a:lstStyle/>
          <a:p>
            <a:pPr marL="0" lvl="0" indent="0"/>
            <a:r>
              <a:rPr lang="en-GB" dirty="0"/>
              <a:t>8. clean the vial stopper with the single use alcohol swab and allow to air dry fully</a:t>
            </a:r>
          </a:p>
          <a:p>
            <a:pPr marL="0" lvl="0" indent="0"/>
            <a:endParaRPr lang="en-GB" sz="1000" dirty="0"/>
          </a:p>
          <a:p>
            <a:pPr marL="0" lvl="0" indent="0"/>
            <a:r>
              <a:rPr lang="en-GB" dirty="0"/>
              <a:t>9. draw up 1.8 ml of Sodium Chloride 0.9% Solution for Injection, then discard the diluent ampoule and any remaining diluent in it. Do not use any other type of diluent</a:t>
            </a:r>
          </a:p>
          <a:p>
            <a:pPr marL="0" lvl="0" indent="0"/>
            <a:endParaRPr lang="en-GB" sz="1000" dirty="0"/>
          </a:p>
          <a:p>
            <a:pPr marL="342900" lvl="0" indent="-342900">
              <a:buAutoNum type="arabicPeriod" startAt="10"/>
            </a:pPr>
            <a:r>
              <a:rPr lang="en-GB" dirty="0"/>
              <a:t>add diluent to the vaccine vial. You may feel some pressure in the vial as you add the diluent. Equalise the vial pressure by withdrawing 1.8 ml of air into the empty diluent syringe before removing the needle from the vial</a:t>
            </a:r>
          </a:p>
          <a:p>
            <a:pPr marL="0" lvl="0" indent="0"/>
            <a:endParaRPr lang="en-GB" sz="1000" dirty="0"/>
          </a:p>
          <a:p>
            <a:pPr lvl="0"/>
            <a:r>
              <a:rPr lang="en-GB" dirty="0"/>
              <a:t>11. Gently invert the diluted solution 10 times. </a:t>
            </a:r>
            <a:r>
              <a:rPr lang="en-GB" b="1" dirty="0"/>
              <a:t>Do not shake</a:t>
            </a:r>
          </a:p>
          <a:p>
            <a:pPr lvl="0"/>
            <a:endParaRPr lang="en-GB" sz="1000" dirty="0"/>
          </a:p>
          <a:p>
            <a:pPr lvl="0"/>
            <a:r>
              <a:rPr lang="en-GB" dirty="0"/>
              <a:t>12. The diluted vaccine should be an off-white solution with no particulates visible. Discard the diluted vaccine if particulates or discolouration are present</a:t>
            </a:r>
          </a:p>
          <a:p>
            <a:pPr lvl="0"/>
            <a:endParaRPr lang="en-GB" sz="1000" dirty="0"/>
          </a:p>
          <a:p>
            <a:pPr lvl="0"/>
            <a:r>
              <a:rPr lang="en-GB" dirty="0"/>
              <a:t>13. Dispose of green hub needle and syringe into yellow sharps bin</a:t>
            </a:r>
          </a:p>
          <a:p>
            <a:pPr lvl="0"/>
            <a:endParaRPr lang="en-GB" sz="1000" dirty="0"/>
          </a:p>
          <a:p>
            <a:r>
              <a:rPr lang="en-GB" dirty="0"/>
              <a:t>14. The diluted vial should be clearly labelled with the discard time and date (this will be 6 hours after time of dilution). Reconstituted vaccine can be returned to the fridge/cool box but must be used within 6 hours following dilution</a:t>
            </a:r>
          </a:p>
          <a:p>
            <a:endParaRPr lang="en-GB" dirty="0"/>
          </a:p>
          <a:p>
            <a:endParaRPr lang="en-GB" dirty="0"/>
          </a:p>
        </p:txBody>
      </p:sp>
      <p:sp>
        <p:nvSpPr>
          <p:cNvPr id="4" name="Slide Number Placeholder 3">
            <a:extLst>
              <a:ext uri="{FF2B5EF4-FFF2-40B4-BE49-F238E27FC236}">
                <a16:creationId xmlns="" xmlns:a16="http://schemas.microsoft.com/office/drawing/2014/main" id="{F48D46E8-3D9B-472E-8B7E-38ADE594A322}"/>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115</a:t>
            </a:fld>
            <a:endParaRPr lang="en-US" dirty="0"/>
          </a:p>
        </p:txBody>
      </p:sp>
      <p:sp>
        <p:nvSpPr>
          <p:cNvPr id="5" name="Footer Placeholder 4">
            <a:extLst>
              <a:ext uri="{FF2B5EF4-FFF2-40B4-BE49-F238E27FC236}">
                <a16:creationId xmlns="" xmlns:a16="http://schemas.microsoft.com/office/drawing/2014/main" id="{48B4B0F1-53FD-4660-B1E0-78F720F4F9AD}"/>
              </a:ext>
            </a:extLst>
          </p:cNvPr>
          <p:cNvSpPr>
            <a:spLocks noGrp="1"/>
          </p:cNvSpPr>
          <p:nvPr>
            <p:ph type="ftr" sz="quarter" idx="11"/>
          </p:nvPr>
        </p:nvSpPr>
        <p:spPr/>
        <p:txBody>
          <a:bodyPr/>
          <a:lstStyle/>
          <a:p>
            <a:pPr>
              <a:defRPr/>
            </a:pPr>
            <a:r>
              <a:rPr lang="en-GB" dirty="0"/>
              <a:t>Provisional – Subject to revision – Use latest version link: x</a:t>
            </a:r>
            <a:endParaRPr lang="en-US" dirty="0"/>
          </a:p>
        </p:txBody>
      </p:sp>
    </p:spTree>
    <p:extLst>
      <p:ext uri="{BB962C8B-B14F-4D97-AF65-F5344CB8AC3E}">
        <p14:creationId xmlns:p14="http://schemas.microsoft.com/office/powerpoint/2010/main" val="787952510"/>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6A958DF-C79D-4380-A23A-CE8D1B3ED76B}"/>
              </a:ext>
            </a:extLst>
          </p:cNvPr>
          <p:cNvSpPr>
            <a:spLocks noGrp="1"/>
          </p:cNvSpPr>
          <p:nvPr>
            <p:ph type="title"/>
          </p:nvPr>
        </p:nvSpPr>
        <p:spPr/>
        <p:txBody>
          <a:bodyPr>
            <a:normAutofit fontScale="90000"/>
          </a:bodyPr>
          <a:lstStyle/>
          <a:p>
            <a:r>
              <a:rPr lang="en-GB" dirty="0"/>
              <a:t>COVID-19 mRNA Vaccine BNT162b2 dose preparation</a:t>
            </a:r>
            <a:br>
              <a:rPr lang="en-GB" dirty="0"/>
            </a:br>
            <a:endParaRPr lang="en-GB" dirty="0"/>
          </a:p>
        </p:txBody>
      </p:sp>
      <p:sp>
        <p:nvSpPr>
          <p:cNvPr id="3" name="Content Placeholder 2">
            <a:extLst>
              <a:ext uri="{FF2B5EF4-FFF2-40B4-BE49-F238E27FC236}">
                <a16:creationId xmlns="" xmlns:a16="http://schemas.microsoft.com/office/drawing/2014/main" id="{3FBF5C30-8EE2-4BF0-A902-47C312918799}"/>
              </a:ext>
            </a:extLst>
          </p:cNvPr>
          <p:cNvSpPr>
            <a:spLocks noGrp="1"/>
          </p:cNvSpPr>
          <p:nvPr>
            <p:ph idx="1"/>
          </p:nvPr>
        </p:nvSpPr>
        <p:spPr>
          <a:xfrm>
            <a:off x="750269" y="1268398"/>
            <a:ext cx="10704000" cy="5040328"/>
          </a:xfrm>
        </p:spPr>
        <p:txBody>
          <a:bodyPr/>
          <a:lstStyle/>
          <a:p>
            <a:pPr marL="285750" lvl="0" indent="-285750">
              <a:buFont typeface="Arial" panose="020B0604020202020204" pitchFamily="34" charset="0"/>
              <a:buChar char="•"/>
            </a:pPr>
            <a:r>
              <a:rPr lang="en-GB" dirty="0"/>
              <a:t>if the vaccine has previously been reconstituted, check that the time of reconstitution was within the last 6 hours </a:t>
            </a:r>
          </a:p>
          <a:p>
            <a:pPr marL="0" lvl="0" indent="0"/>
            <a:endParaRPr lang="en-GB" dirty="0"/>
          </a:p>
          <a:p>
            <a:pPr marL="285750" lvl="0" indent="-285750">
              <a:buFont typeface="Arial" panose="020B0604020202020204" pitchFamily="34" charset="0"/>
              <a:buChar char="•"/>
            </a:pPr>
            <a:r>
              <a:rPr lang="en-GB" dirty="0"/>
              <a:t>clean top of vial with a single use alcohol swab and allow to air dry fully</a:t>
            </a:r>
          </a:p>
          <a:p>
            <a:pPr marL="0" lvl="0" indent="0"/>
            <a:endParaRPr lang="en-GB" dirty="0"/>
          </a:p>
          <a:p>
            <a:pPr marL="285750" lvl="0" indent="-285750">
              <a:buFont typeface="Arial" panose="020B0604020202020204" pitchFamily="34" charset="0"/>
              <a:buChar char="•"/>
            </a:pPr>
            <a:r>
              <a:rPr lang="en-GB" dirty="0"/>
              <a:t>unwrap one of the 1ml combined 23g/25mm blue hub needle and syringes provided (recommended needle length depends on body mass of patient. Longer length (38mm) needles are recommended and being supplied for morbidly obese individuals to ensure the vaccine is injected into muscle).</a:t>
            </a:r>
          </a:p>
          <a:p>
            <a:pPr marL="0" indent="0"/>
            <a:endParaRPr lang="en-GB" dirty="0"/>
          </a:p>
          <a:p>
            <a:pPr marL="285750" lvl="0" indent="-285750">
              <a:buFont typeface="Arial" panose="020B0604020202020204" pitchFamily="34" charset="0"/>
              <a:buChar char="•"/>
            </a:pPr>
            <a:r>
              <a:rPr lang="en-GB" dirty="0"/>
              <a:t>withdraw a dose of 0.3 ml of diluted product for each vaccination. </a:t>
            </a:r>
            <a:r>
              <a:rPr lang="en-GB" b="1" dirty="0"/>
              <a:t>Ensure correct dose is drawn up</a:t>
            </a:r>
          </a:p>
          <a:p>
            <a:pPr marL="0" lvl="0" indent="0"/>
            <a:r>
              <a:rPr lang="en-GB" dirty="0"/>
              <a:t> </a:t>
            </a:r>
          </a:p>
          <a:p>
            <a:pPr marL="285750" lvl="0" indent="-285750">
              <a:buFont typeface="Arial" panose="020B0604020202020204" pitchFamily="34" charset="0"/>
              <a:buChar char="•"/>
            </a:pPr>
            <a:r>
              <a:rPr lang="en-GB" dirty="0"/>
              <a:t>any air bubbles should be removed before removing the needle from the vial in order to avoid losing any of the vaccine dose</a:t>
            </a:r>
          </a:p>
          <a:p>
            <a:pPr marL="0" lvl="0" indent="0"/>
            <a:endParaRPr lang="en-GB" dirty="0"/>
          </a:p>
          <a:p>
            <a:pPr marL="285750" lvl="0" indent="-285750">
              <a:buFont typeface="Arial" panose="020B0604020202020204" pitchFamily="34" charset="0"/>
              <a:buChar char="•"/>
            </a:pPr>
            <a:r>
              <a:rPr lang="en-GB" dirty="0"/>
              <a:t>there is no requirement to change the needle between the vial and the patient unless the needle is contaminated or damaged</a:t>
            </a:r>
          </a:p>
          <a:p>
            <a:endParaRPr lang="en-GB" dirty="0"/>
          </a:p>
        </p:txBody>
      </p:sp>
      <p:sp>
        <p:nvSpPr>
          <p:cNvPr id="4" name="Slide Number Placeholder 3">
            <a:extLst>
              <a:ext uri="{FF2B5EF4-FFF2-40B4-BE49-F238E27FC236}">
                <a16:creationId xmlns="" xmlns:a16="http://schemas.microsoft.com/office/drawing/2014/main" id="{445F4717-E6F6-4945-B2AF-78CD1A62CBFB}"/>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116</a:t>
            </a:fld>
            <a:endParaRPr lang="en-US" dirty="0"/>
          </a:p>
        </p:txBody>
      </p:sp>
      <p:sp>
        <p:nvSpPr>
          <p:cNvPr id="5" name="Footer Placeholder 4">
            <a:extLst>
              <a:ext uri="{FF2B5EF4-FFF2-40B4-BE49-F238E27FC236}">
                <a16:creationId xmlns="" xmlns:a16="http://schemas.microsoft.com/office/drawing/2014/main" id="{95221761-0755-434C-942A-8EDEFD16F9A4}"/>
              </a:ext>
            </a:extLst>
          </p:cNvPr>
          <p:cNvSpPr>
            <a:spLocks noGrp="1"/>
          </p:cNvSpPr>
          <p:nvPr>
            <p:ph type="ftr" sz="quarter" idx="11"/>
          </p:nvPr>
        </p:nvSpPr>
        <p:spPr/>
        <p:txBody>
          <a:bodyPr/>
          <a:lstStyle/>
          <a:p>
            <a:pPr>
              <a:defRPr/>
            </a:pPr>
            <a:r>
              <a:rPr lang="en-GB" dirty="0"/>
              <a:t>Provisional – Subject to revision – Use latest version link: x</a:t>
            </a:r>
            <a:endParaRPr lang="en-US" dirty="0"/>
          </a:p>
        </p:txBody>
      </p:sp>
    </p:spTree>
    <p:extLst>
      <p:ext uri="{BB962C8B-B14F-4D97-AF65-F5344CB8AC3E}">
        <p14:creationId xmlns:p14="http://schemas.microsoft.com/office/powerpoint/2010/main" val="41870350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399240C-F1C1-4063-902E-4CA5D261C8E4}"/>
              </a:ext>
            </a:extLst>
          </p:cNvPr>
          <p:cNvSpPr>
            <a:spLocks noGrp="1"/>
          </p:cNvSpPr>
          <p:nvPr>
            <p:ph type="title"/>
          </p:nvPr>
        </p:nvSpPr>
        <p:spPr/>
        <p:txBody>
          <a:bodyPr/>
          <a:lstStyle/>
          <a:p>
            <a:r>
              <a:rPr lang="en-GB" dirty="0"/>
              <a:t>Transmission of COVID-19 infection</a:t>
            </a:r>
          </a:p>
        </p:txBody>
      </p:sp>
      <p:sp>
        <p:nvSpPr>
          <p:cNvPr id="4" name="Slide Number Placeholder 3">
            <a:extLst>
              <a:ext uri="{FF2B5EF4-FFF2-40B4-BE49-F238E27FC236}">
                <a16:creationId xmlns="" xmlns:a16="http://schemas.microsoft.com/office/drawing/2014/main" id="{BAFF4236-8299-468D-911D-6E932A4FF9F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12</a:t>
            </a:fld>
            <a:endParaRPr lang="en-US" dirty="0"/>
          </a:p>
        </p:txBody>
      </p:sp>
      <p:sp>
        <p:nvSpPr>
          <p:cNvPr id="5" name="Footer Placeholder 4">
            <a:extLst>
              <a:ext uri="{FF2B5EF4-FFF2-40B4-BE49-F238E27FC236}">
                <a16:creationId xmlns="" xmlns:a16="http://schemas.microsoft.com/office/drawing/2014/main" id="{F8B2F712-4978-4F41-9D06-B1F5282AE67D}"/>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Content Placeholder 5">
            <a:extLst>
              <a:ext uri="{FF2B5EF4-FFF2-40B4-BE49-F238E27FC236}">
                <a16:creationId xmlns="" xmlns:a16="http://schemas.microsoft.com/office/drawing/2014/main" id="{166BC574-02C2-47BA-9E5C-E0459ABE9673}"/>
              </a:ext>
            </a:extLst>
          </p:cNvPr>
          <p:cNvSpPr txBox="1">
            <a:spLocks noGrp="1"/>
          </p:cNvSpPr>
          <p:nvPr>
            <p:ph idx="1"/>
          </p:nvPr>
        </p:nvSpPr>
        <p:spPr>
          <a:xfrm>
            <a:off x="956482" y="1348040"/>
            <a:ext cx="10279035" cy="4958345"/>
          </a:xfrm>
          <a:prstGeom prst="rect">
            <a:avLst/>
          </a:prstGeom>
          <a:noFill/>
        </p:spPr>
        <p:txBody>
          <a:bodyPr wrap="square">
            <a:spAutoFit/>
          </a:bodyPr>
          <a:lstStyle/>
          <a:p>
            <a:pPr>
              <a:defRPr/>
            </a:pPr>
            <a:r>
              <a:rPr lang="en-GB" dirty="0"/>
              <a:t>For transmission to occur, the SARS-CoV-2 virus needs to be transported to a susceptible person. To do this, it needs to have:</a:t>
            </a:r>
          </a:p>
          <a:p>
            <a:pPr>
              <a:defRPr/>
            </a:pPr>
            <a:endParaRPr lang="en-GB" dirty="0"/>
          </a:p>
          <a:p>
            <a:pPr marL="285750" indent="-285750">
              <a:buFont typeface="Arial" panose="020B0604020202020204" pitchFamily="34" charset="0"/>
              <a:buChar char="•"/>
              <a:defRPr/>
            </a:pPr>
            <a:r>
              <a:rPr lang="en-GB" dirty="0"/>
              <a:t>a portal of exit (from the place where it is living and replicating)</a:t>
            </a:r>
          </a:p>
          <a:p>
            <a:pPr marL="285750" indent="-285750">
              <a:buFont typeface="Arial" panose="020B0604020202020204" pitchFamily="34" charset="0"/>
              <a:buChar char="•"/>
              <a:defRPr/>
            </a:pPr>
            <a:r>
              <a:rPr lang="en-GB" dirty="0"/>
              <a:t>a mode of transmission (such as coughing or sneezing) and </a:t>
            </a:r>
          </a:p>
          <a:p>
            <a:pPr marL="285750" indent="-285750">
              <a:buFont typeface="Arial" panose="020B0604020202020204" pitchFamily="34" charset="0"/>
              <a:buChar char="•"/>
              <a:defRPr/>
            </a:pPr>
            <a:r>
              <a:rPr lang="en-GB" dirty="0"/>
              <a:t>a portal of entry (to the susceptible host)</a:t>
            </a:r>
          </a:p>
          <a:p>
            <a:pPr>
              <a:defRPr/>
            </a:pPr>
            <a:endParaRPr lang="en-GB" dirty="0"/>
          </a:p>
          <a:p>
            <a:pPr>
              <a:defRPr/>
            </a:pPr>
            <a:r>
              <a:rPr lang="en-GB" dirty="0"/>
              <a:t>COVID-19 spreads primarily from person to person through small droplets from the nose or mouth which are expelled when a person with COVID-19 coughs, sneezes, or speaks. </a:t>
            </a:r>
          </a:p>
          <a:p>
            <a:pPr>
              <a:defRPr/>
            </a:pPr>
            <a:endParaRPr lang="en-GB" dirty="0"/>
          </a:p>
          <a:p>
            <a:pPr>
              <a:defRPr/>
            </a:pPr>
            <a:r>
              <a:rPr lang="en-GB" dirty="0"/>
              <a:t>These droplets can also survive on objects and surfaces such as tables, doorknobs and handrails.</a:t>
            </a:r>
          </a:p>
          <a:p>
            <a:pPr>
              <a:defRPr/>
            </a:pPr>
            <a:endParaRPr lang="en-GB" dirty="0"/>
          </a:p>
          <a:p>
            <a:pPr>
              <a:defRPr/>
            </a:pPr>
            <a:r>
              <a:rPr lang="en-GB" dirty="0"/>
              <a:t>People can catch COVID-19 if they breathe in these droplets from a person infected with the virus or </a:t>
            </a:r>
            <a:r>
              <a:rPr lang="en-GB" strike="sngStrike" dirty="0"/>
              <a:t> </a:t>
            </a:r>
            <a:r>
              <a:rPr lang="en-GB" dirty="0"/>
              <a:t>by touching contaminated objects or surfaces, then touching their eyes, nose or mouth. </a:t>
            </a:r>
          </a:p>
          <a:p>
            <a:pPr>
              <a:defRPr/>
            </a:pPr>
            <a:endParaRPr lang="en-GB" dirty="0"/>
          </a:p>
          <a:p>
            <a:pPr marL="0" indent="0">
              <a:defRPr/>
            </a:pPr>
            <a:endParaRPr lang="en-GB" sz="1400" dirty="0">
              <a:latin typeface="Verdana" pitchFamily="1" charset="0"/>
            </a:endParaRPr>
          </a:p>
        </p:txBody>
      </p:sp>
    </p:spTree>
    <p:extLst>
      <p:ext uri="{BB962C8B-B14F-4D97-AF65-F5344CB8AC3E}">
        <p14:creationId xmlns:p14="http://schemas.microsoft.com/office/powerpoint/2010/main" val="1877628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BDC6CA1-A7C4-4C5F-8698-28DFE8C82E44}"/>
              </a:ext>
            </a:extLst>
          </p:cNvPr>
          <p:cNvSpPr>
            <a:spLocks noGrp="1"/>
          </p:cNvSpPr>
          <p:nvPr>
            <p:ph type="title"/>
          </p:nvPr>
        </p:nvSpPr>
        <p:spPr>
          <a:xfrm>
            <a:off x="593630" y="229049"/>
            <a:ext cx="8028000" cy="648072"/>
          </a:xfrm>
        </p:spPr>
        <p:txBody>
          <a:bodyPr>
            <a:normAutofit/>
          </a:bodyPr>
          <a:lstStyle/>
          <a:p>
            <a:r>
              <a:rPr lang="en-GB" dirty="0"/>
              <a:t>COVID-19 Chain of infection</a:t>
            </a:r>
          </a:p>
        </p:txBody>
      </p:sp>
      <p:sp>
        <p:nvSpPr>
          <p:cNvPr id="4" name="Slide Number Placeholder 3">
            <a:extLst>
              <a:ext uri="{FF2B5EF4-FFF2-40B4-BE49-F238E27FC236}">
                <a16:creationId xmlns="" xmlns:a16="http://schemas.microsoft.com/office/drawing/2014/main" id="{85A51764-473C-4212-9731-BB50513C9917}"/>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13</a:t>
            </a:fld>
            <a:endParaRPr lang="en-US" dirty="0"/>
          </a:p>
        </p:txBody>
      </p:sp>
      <p:sp>
        <p:nvSpPr>
          <p:cNvPr id="5" name="Footer Placeholder 4">
            <a:extLst>
              <a:ext uri="{FF2B5EF4-FFF2-40B4-BE49-F238E27FC236}">
                <a16:creationId xmlns="" xmlns:a16="http://schemas.microsoft.com/office/drawing/2014/main" id="{6AADFC11-1BED-464B-A484-3C954BF6684F}"/>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10" name="Oval 9">
            <a:extLst>
              <a:ext uri="{FF2B5EF4-FFF2-40B4-BE49-F238E27FC236}">
                <a16:creationId xmlns="" xmlns:a16="http://schemas.microsoft.com/office/drawing/2014/main" id="{835A6BFE-2455-4EF3-8AFE-B2CF400FE36B}"/>
              </a:ext>
            </a:extLst>
          </p:cNvPr>
          <p:cNvSpPr/>
          <p:nvPr/>
        </p:nvSpPr>
        <p:spPr>
          <a:xfrm>
            <a:off x="5089890" y="1003715"/>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 xmlns:a16="http://schemas.microsoft.com/office/drawing/2014/main" id="{05623E91-AFDF-4473-90EA-073441351B1E}"/>
              </a:ext>
            </a:extLst>
          </p:cNvPr>
          <p:cNvSpPr/>
          <p:nvPr/>
        </p:nvSpPr>
        <p:spPr>
          <a:xfrm>
            <a:off x="5173508" y="4515173"/>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Oval 11">
            <a:extLst>
              <a:ext uri="{FF2B5EF4-FFF2-40B4-BE49-F238E27FC236}">
                <a16:creationId xmlns="" xmlns:a16="http://schemas.microsoft.com/office/drawing/2014/main" id="{9C3747F4-40F2-4518-8592-61A34CC48529}"/>
              </a:ext>
            </a:extLst>
          </p:cNvPr>
          <p:cNvSpPr/>
          <p:nvPr/>
        </p:nvSpPr>
        <p:spPr>
          <a:xfrm>
            <a:off x="2827991" y="3744991"/>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Oval 12">
            <a:extLst>
              <a:ext uri="{FF2B5EF4-FFF2-40B4-BE49-F238E27FC236}">
                <a16:creationId xmlns="" xmlns:a16="http://schemas.microsoft.com/office/drawing/2014/main" id="{E086390C-74E7-4991-A2EA-6E70E9A7AAB4}"/>
              </a:ext>
            </a:extLst>
          </p:cNvPr>
          <p:cNvSpPr/>
          <p:nvPr/>
        </p:nvSpPr>
        <p:spPr>
          <a:xfrm>
            <a:off x="2547467" y="1634683"/>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Oval 13">
            <a:extLst>
              <a:ext uri="{FF2B5EF4-FFF2-40B4-BE49-F238E27FC236}">
                <a16:creationId xmlns="" xmlns:a16="http://schemas.microsoft.com/office/drawing/2014/main" id="{CE017EEF-6909-4522-AF6B-98F19677B343}"/>
              </a:ext>
            </a:extLst>
          </p:cNvPr>
          <p:cNvSpPr/>
          <p:nvPr/>
        </p:nvSpPr>
        <p:spPr>
          <a:xfrm>
            <a:off x="7519025" y="3692957"/>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Oval 14">
            <a:extLst>
              <a:ext uri="{FF2B5EF4-FFF2-40B4-BE49-F238E27FC236}">
                <a16:creationId xmlns="" xmlns:a16="http://schemas.microsoft.com/office/drawing/2014/main" id="{2E2E08B6-58C5-409F-8588-04954EEFCAF3}"/>
              </a:ext>
            </a:extLst>
          </p:cNvPr>
          <p:cNvSpPr/>
          <p:nvPr/>
        </p:nvSpPr>
        <p:spPr>
          <a:xfrm>
            <a:off x="7519025" y="1461150"/>
            <a:ext cx="1844984" cy="166695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Content Placeholder 15">
            <a:extLst>
              <a:ext uri="{FF2B5EF4-FFF2-40B4-BE49-F238E27FC236}">
                <a16:creationId xmlns="" xmlns:a16="http://schemas.microsoft.com/office/drawing/2014/main" id="{498F0DF2-FF63-4D39-9487-34061FD8F538}"/>
              </a:ext>
            </a:extLst>
          </p:cNvPr>
          <p:cNvSpPr txBox="1">
            <a:spLocks noGrp="1"/>
          </p:cNvSpPr>
          <p:nvPr>
            <p:ph idx="1"/>
          </p:nvPr>
        </p:nvSpPr>
        <p:spPr>
          <a:xfrm>
            <a:off x="5565402" y="1512231"/>
            <a:ext cx="893960" cy="613951"/>
          </a:xfrm>
          <a:prstGeom prst="rect">
            <a:avLst/>
          </a:prstGeom>
          <a:noFill/>
        </p:spPr>
        <p:txBody>
          <a:bodyPr wrap="square" rtlCol="0">
            <a:spAutoFit/>
          </a:bodyPr>
          <a:lstStyle/>
          <a:p>
            <a:pPr algn="ctr"/>
            <a:r>
              <a:rPr lang="en-GB" sz="1200" b="1" dirty="0"/>
              <a:t>Infectious microbe</a:t>
            </a:r>
          </a:p>
          <a:p>
            <a:pPr algn="ctr"/>
            <a:r>
              <a:rPr lang="en-GB" sz="1200" dirty="0"/>
              <a:t>SARS-CoV-2</a:t>
            </a:r>
          </a:p>
        </p:txBody>
      </p:sp>
      <p:sp>
        <p:nvSpPr>
          <p:cNvPr id="17" name="TextBox 16">
            <a:extLst>
              <a:ext uri="{FF2B5EF4-FFF2-40B4-BE49-F238E27FC236}">
                <a16:creationId xmlns="" xmlns:a16="http://schemas.microsoft.com/office/drawing/2014/main" id="{07BCEEAE-A36A-47F0-8DFA-0BA4194750FE}"/>
              </a:ext>
            </a:extLst>
          </p:cNvPr>
          <p:cNvSpPr txBox="1"/>
          <p:nvPr/>
        </p:nvSpPr>
        <p:spPr>
          <a:xfrm>
            <a:off x="7744342" y="1766658"/>
            <a:ext cx="1431461" cy="1015663"/>
          </a:xfrm>
          <a:prstGeom prst="rect">
            <a:avLst/>
          </a:prstGeom>
          <a:noFill/>
        </p:spPr>
        <p:txBody>
          <a:bodyPr wrap="square" rtlCol="0">
            <a:spAutoFit/>
          </a:bodyPr>
          <a:lstStyle/>
          <a:p>
            <a:pPr algn="ctr"/>
            <a:r>
              <a:rPr lang="en-GB" sz="1200" b="1" dirty="0"/>
              <a:t>Reservoir</a:t>
            </a:r>
          </a:p>
          <a:p>
            <a:pPr algn="ctr"/>
            <a:r>
              <a:rPr lang="en-GB" sz="1200" dirty="0"/>
              <a:t>Place where the virus lives and replicates: people, animals </a:t>
            </a:r>
          </a:p>
        </p:txBody>
      </p:sp>
      <p:sp>
        <p:nvSpPr>
          <p:cNvPr id="18" name="TextBox 17">
            <a:extLst>
              <a:ext uri="{FF2B5EF4-FFF2-40B4-BE49-F238E27FC236}">
                <a16:creationId xmlns="" xmlns:a16="http://schemas.microsoft.com/office/drawing/2014/main" id="{A20D9033-DFA7-4003-B954-2C02AC5E73E5}"/>
              </a:ext>
            </a:extLst>
          </p:cNvPr>
          <p:cNvSpPr txBox="1"/>
          <p:nvPr/>
        </p:nvSpPr>
        <p:spPr>
          <a:xfrm>
            <a:off x="7566731" y="3918607"/>
            <a:ext cx="1760147" cy="1200329"/>
          </a:xfrm>
          <a:prstGeom prst="rect">
            <a:avLst/>
          </a:prstGeom>
          <a:noFill/>
        </p:spPr>
        <p:txBody>
          <a:bodyPr wrap="square" rtlCol="0">
            <a:spAutoFit/>
          </a:bodyPr>
          <a:lstStyle/>
          <a:p>
            <a:pPr algn="ctr"/>
            <a:r>
              <a:rPr lang="en-GB" sz="1200" b="1" dirty="0"/>
              <a:t>Portal of exit</a:t>
            </a:r>
          </a:p>
          <a:p>
            <a:pPr algn="ctr"/>
            <a:r>
              <a:rPr lang="en-GB" sz="1200" dirty="0"/>
              <a:t>How the virus leaves the reservoir</a:t>
            </a:r>
          </a:p>
          <a:p>
            <a:pPr algn="ctr"/>
            <a:r>
              <a:rPr lang="en-GB" sz="1200" dirty="0"/>
              <a:t>Mouth or nose through coughing, sneezing or  talking</a:t>
            </a:r>
          </a:p>
        </p:txBody>
      </p:sp>
      <p:sp>
        <p:nvSpPr>
          <p:cNvPr id="19" name="TextBox 18">
            <a:extLst>
              <a:ext uri="{FF2B5EF4-FFF2-40B4-BE49-F238E27FC236}">
                <a16:creationId xmlns="" xmlns:a16="http://schemas.microsoft.com/office/drawing/2014/main" id="{5FB5C485-97CF-408A-853D-BE86E86D56C5}"/>
              </a:ext>
            </a:extLst>
          </p:cNvPr>
          <p:cNvSpPr txBox="1"/>
          <p:nvPr/>
        </p:nvSpPr>
        <p:spPr>
          <a:xfrm>
            <a:off x="5294619" y="4677317"/>
            <a:ext cx="1591209" cy="1384995"/>
          </a:xfrm>
          <a:prstGeom prst="rect">
            <a:avLst/>
          </a:prstGeom>
          <a:noFill/>
        </p:spPr>
        <p:txBody>
          <a:bodyPr wrap="square" rtlCol="0">
            <a:spAutoFit/>
          </a:bodyPr>
          <a:lstStyle/>
          <a:p>
            <a:pPr algn="ctr"/>
            <a:r>
              <a:rPr lang="en-GB" sz="1200" b="1" dirty="0"/>
              <a:t>Modes of transmission</a:t>
            </a:r>
          </a:p>
          <a:p>
            <a:pPr algn="ctr"/>
            <a:r>
              <a:rPr lang="en-GB" sz="1200" dirty="0"/>
              <a:t>Person to person, airborne, direct contact with virus on a contaminated surface</a:t>
            </a:r>
          </a:p>
        </p:txBody>
      </p:sp>
      <p:sp>
        <p:nvSpPr>
          <p:cNvPr id="20" name="TextBox 19">
            <a:extLst>
              <a:ext uri="{FF2B5EF4-FFF2-40B4-BE49-F238E27FC236}">
                <a16:creationId xmlns="" xmlns:a16="http://schemas.microsoft.com/office/drawing/2014/main" id="{90FF9C78-D193-4A82-9F8E-7D90783A3E85}"/>
              </a:ext>
            </a:extLst>
          </p:cNvPr>
          <p:cNvSpPr txBox="1"/>
          <p:nvPr/>
        </p:nvSpPr>
        <p:spPr>
          <a:xfrm>
            <a:off x="3060063" y="4216767"/>
            <a:ext cx="1368657" cy="830997"/>
          </a:xfrm>
          <a:prstGeom prst="rect">
            <a:avLst/>
          </a:prstGeom>
          <a:noFill/>
        </p:spPr>
        <p:txBody>
          <a:bodyPr wrap="square" rtlCol="0">
            <a:spAutoFit/>
          </a:bodyPr>
          <a:lstStyle/>
          <a:p>
            <a:pPr algn="ctr"/>
            <a:r>
              <a:rPr lang="en-GB" sz="1200" b="1" dirty="0"/>
              <a:t>Portal of entry</a:t>
            </a:r>
          </a:p>
          <a:p>
            <a:pPr algn="ctr"/>
            <a:r>
              <a:rPr lang="en-GB" sz="1200" dirty="0"/>
              <a:t>Mucous membrane of the nose and mouth</a:t>
            </a:r>
          </a:p>
        </p:txBody>
      </p:sp>
      <p:sp>
        <p:nvSpPr>
          <p:cNvPr id="21" name="TextBox 20">
            <a:extLst>
              <a:ext uri="{FF2B5EF4-FFF2-40B4-BE49-F238E27FC236}">
                <a16:creationId xmlns="" xmlns:a16="http://schemas.microsoft.com/office/drawing/2014/main" id="{6043EE5B-2731-447A-9AAB-D1A744186616}"/>
              </a:ext>
            </a:extLst>
          </p:cNvPr>
          <p:cNvSpPr txBox="1"/>
          <p:nvPr/>
        </p:nvSpPr>
        <p:spPr>
          <a:xfrm>
            <a:off x="2916005" y="2048572"/>
            <a:ext cx="1092005" cy="830997"/>
          </a:xfrm>
          <a:prstGeom prst="rect">
            <a:avLst/>
          </a:prstGeom>
          <a:noFill/>
        </p:spPr>
        <p:txBody>
          <a:bodyPr wrap="square" rtlCol="0">
            <a:spAutoFit/>
          </a:bodyPr>
          <a:lstStyle/>
          <a:p>
            <a:pPr algn="ctr"/>
            <a:r>
              <a:rPr lang="en-GB" sz="1200" b="1" dirty="0"/>
              <a:t>Susceptible host</a:t>
            </a:r>
          </a:p>
          <a:p>
            <a:pPr algn="ctr"/>
            <a:r>
              <a:rPr lang="en-GB" sz="1200" dirty="0"/>
              <a:t>Non-immune person</a:t>
            </a:r>
          </a:p>
        </p:txBody>
      </p:sp>
      <p:sp>
        <p:nvSpPr>
          <p:cNvPr id="22" name="Rectangle 21">
            <a:extLst>
              <a:ext uri="{FF2B5EF4-FFF2-40B4-BE49-F238E27FC236}">
                <a16:creationId xmlns="" xmlns:a16="http://schemas.microsoft.com/office/drawing/2014/main" id="{4E40D708-1FD9-4D63-8B40-536B90443386}"/>
              </a:ext>
            </a:extLst>
          </p:cNvPr>
          <p:cNvSpPr/>
          <p:nvPr/>
        </p:nvSpPr>
        <p:spPr>
          <a:xfrm>
            <a:off x="4425203" y="2936721"/>
            <a:ext cx="3150282" cy="1200329"/>
          </a:xfrm>
          <a:prstGeom prst="rect">
            <a:avLst/>
          </a:prstGeom>
        </p:spPr>
        <p:txBody>
          <a:bodyPr wrap="square">
            <a:spAutoFit/>
          </a:bodyPr>
          <a:lstStyle/>
          <a:p>
            <a:pPr algn="ctr">
              <a:defRPr/>
            </a:pPr>
            <a:r>
              <a:rPr lang="en-GB" dirty="0"/>
              <a:t>The chain of infection refers to the interaction between the pathogen, the host and the environment.</a:t>
            </a:r>
          </a:p>
        </p:txBody>
      </p:sp>
      <p:sp>
        <p:nvSpPr>
          <p:cNvPr id="23" name="Arrow: Right 22">
            <a:extLst>
              <a:ext uri="{FF2B5EF4-FFF2-40B4-BE49-F238E27FC236}">
                <a16:creationId xmlns="" xmlns:a16="http://schemas.microsoft.com/office/drawing/2014/main" id="{B7F8FE04-BDB0-4099-BEA6-581CBD24B366}"/>
              </a:ext>
            </a:extLst>
          </p:cNvPr>
          <p:cNvSpPr/>
          <p:nvPr/>
        </p:nvSpPr>
        <p:spPr>
          <a:xfrm rot="952953">
            <a:off x="7087023" y="1142085"/>
            <a:ext cx="6936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Arrow: Right 23">
            <a:extLst>
              <a:ext uri="{FF2B5EF4-FFF2-40B4-BE49-F238E27FC236}">
                <a16:creationId xmlns="" xmlns:a16="http://schemas.microsoft.com/office/drawing/2014/main" id="{00910F5A-D8B0-4BF7-BB25-79C9A91BBFF0}"/>
              </a:ext>
            </a:extLst>
          </p:cNvPr>
          <p:cNvSpPr/>
          <p:nvPr/>
        </p:nvSpPr>
        <p:spPr>
          <a:xfrm rot="5247728">
            <a:off x="8339786" y="3240320"/>
            <a:ext cx="404740" cy="40298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Arrow: Right 24">
            <a:extLst>
              <a:ext uri="{FF2B5EF4-FFF2-40B4-BE49-F238E27FC236}">
                <a16:creationId xmlns="" xmlns:a16="http://schemas.microsoft.com/office/drawing/2014/main" id="{BDE83AB4-EDA6-4DF9-BEEB-A3A831AA722B}"/>
              </a:ext>
            </a:extLst>
          </p:cNvPr>
          <p:cNvSpPr/>
          <p:nvPr/>
        </p:nvSpPr>
        <p:spPr>
          <a:xfrm rot="9789494">
            <a:off x="7156540" y="5205380"/>
            <a:ext cx="6936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Arrow: Right 25">
            <a:extLst>
              <a:ext uri="{FF2B5EF4-FFF2-40B4-BE49-F238E27FC236}">
                <a16:creationId xmlns="" xmlns:a16="http://schemas.microsoft.com/office/drawing/2014/main" id="{3A51F2B6-5125-4369-AD4C-EED333426B82}"/>
              </a:ext>
            </a:extLst>
          </p:cNvPr>
          <p:cNvSpPr/>
          <p:nvPr/>
        </p:nvSpPr>
        <p:spPr>
          <a:xfrm rot="12143796">
            <a:off x="4326143" y="5296228"/>
            <a:ext cx="6936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Arrow: Right 26">
            <a:extLst>
              <a:ext uri="{FF2B5EF4-FFF2-40B4-BE49-F238E27FC236}">
                <a16:creationId xmlns="" xmlns:a16="http://schemas.microsoft.com/office/drawing/2014/main" id="{8663295D-D729-40C7-B9CA-63535E5E9EFE}"/>
              </a:ext>
            </a:extLst>
          </p:cNvPr>
          <p:cNvSpPr/>
          <p:nvPr/>
        </p:nvSpPr>
        <p:spPr>
          <a:xfrm rot="16200000">
            <a:off x="3394435" y="3340580"/>
            <a:ext cx="393368" cy="35674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Arrow: Right 27">
            <a:extLst>
              <a:ext uri="{FF2B5EF4-FFF2-40B4-BE49-F238E27FC236}">
                <a16:creationId xmlns="" xmlns:a16="http://schemas.microsoft.com/office/drawing/2014/main" id="{EC4D1BEA-3985-468C-9141-D0B9F1DABA57}"/>
              </a:ext>
            </a:extLst>
          </p:cNvPr>
          <p:cNvSpPr/>
          <p:nvPr/>
        </p:nvSpPr>
        <p:spPr>
          <a:xfrm rot="20098893">
            <a:off x="4260799" y="1286753"/>
            <a:ext cx="693663"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335721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71AD715-00C7-443F-A7EE-D4618F795917}"/>
              </a:ext>
            </a:extLst>
          </p:cNvPr>
          <p:cNvSpPr>
            <a:spLocks noGrp="1"/>
          </p:cNvSpPr>
          <p:nvPr>
            <p:ph type="title"/>
          </p:nvPr>
        </p:nvSpPr>
        <p:spPr>
          <a:xfrm>
            <a:off x="744000" y="404632"/>
            <a:ext cx="10704000" cy="648072"/>
          </a:xfrm>
        </p:spPr>
        <p:txBody>
          <a:bodyPr/>
          <a:lstStyle/>
          <a:p>
            <a:r>
              <a:rPr lang="en-GB" dirty="0"/>
              <a:t>COVID-19 symptoms</a:t>
            </a:r>
            <a:endParaRPr lang="en-GB" dirty="0">
              <a:solidFill>
                <a:srgbClr val="FF0000"/>
              </a:solidFill>
            </a:endParaRPr>
          </a:p>
        </p:txBody>
      </p:sp>
      <p:sp>
        <p:nvSpPr>
          <p:cNvPr id="3" name="Content Placeholder 2">
            <a:extLst>
              <a:ext uri="{FF2B5EF4-FFF2-40B4-BE49-F238E27FC236}">
                <a16:creationId xmlns="" xmlns:a16="http://schemas.microsoft.com/office/drawing/2014/main" id="{1769A3B7-D368-4CF6-AAEB-6AA81B2C0A29}"/>
              </a:ext>
            </a:extLst>
          </p:cNvPr>
          <p:cNvSpPr>
            <a:spLocks noGrp="1"/>
          </p:cNvSpPr>
          <p:nvPr>
            <p:ph idx="1"/>
          </p:nvPr>
        </p:nvSpPr>
        <p:spPr>
          <a:xfrm>
            <a:off x="579120" y="1079301"/>
            <a:ext cx="7396852" cy="5094879"/>
          </a:xfrm>
        </p:spPr>
        <p:txBody>
          <a:bodyPr/>
          <a:lstStyle/>
          <a:p>
            <a:r>
              <a:rPr lang="en-GB" dirty="0"/>
              <a:t>The estimated incubation period is 3 to 6 days but can vary between 1 and 11 days.</a:t>
            </a:r>
          </a:p>
          <a:p>
            <a:endParaRPr lang="en-GB" sz="900" dirty="0"/>
          </a:p>
          <a:p>
            <a:r>
              <a:rPr lang="en-GB" dirty="0"/>
              <a:t>Symptoms may vary by age but the main symptoms of coronavirus are:</a:t>
            </a:r>
          </a:p>
          <a:p>
            <a:endParaRPr lang="en-GB" sz="900" dirty="0"/>
          </a:p>
          <a:p>
            <a:pPr marL="285750" indent="-285750">
              <a:buFont typeface="Arial" panose="020B0604020202020204" pitchFamily="34" charset="0"/>
              <a:buChar char="•"/>
            </a:pPr>
            <a:r>
              <a:rPr lang="en-GB" b="1" dirty="0"/>
              <a:t>a new, continuous cough</a:t>
            </a:r>
            <a:r>
              <a:rPr lang="en-GB" dirty="0"/>
              <a:t> – coughing for more than an hour, or 3 or more coughing episodes in 24 hours  </a:t>
            </a:r>
          </a:p>
          <a:p>
            <a:pPr marL="285750" indent="-285750">
              <a:buFont typeface="Arial" panose="020B0604020202020204" pitchFamily="34" charset="0"/>
              <a:buChar char="•"/>
            </a:pPr>
            <a:r>
              <a:rPr lang="en-GB" b="1" dirty="0"/>
              <a:t>a high temperature</a:t>
            </a:r>
            <a:r>
              <a:rPr lang="en-GB" dirty="0"/>
              <a:t> </a:t>
            </a:r>
          </a:p>
          <a:p>
            <a:pPr marL="285750" indent="-285750">
              <a:buFont typeface="Arial" panose="020B0604020202020204" pitchFamily="34" charset="0"/>
              <a:buChar char="•"/>
            </a:pPr>
            <a:r>
              <a:rPr lang="en-GB" b="1" dirty="0"/>
              <a:t>a loss or change to sense of smell or taste</a:t>
            </a:r>
            <a:endParaRPr lang="en-GB" dirty="0"/>
          </a:p>
          <a:p>
            <a:endParaRPr lang="en-GB" sz="900" dirty="0"/>
          </a:p>
          <a:p>
            <a:r>
              <a:rPr lang="en-GB" dirty="0"/>
              <a:t>Other symptoms reported include:</a:t>
            </a:r>
          </a:p>
          <a:p>
            <a:pPr marL="285750" indent="-285750">
              <a:buFont typeface="Arial" panose="020B0604020202020204" pitchFamily="34" charset="0"/>
              <a:buChar char="•"/>
            </a:pPr>
            <a:r>
              <a:rPr lang="en-GB" dirty="0"/>
              <a:t>fatigue and lethargy</a:t>
            </a:r>
          </a:p>
          <a:p>
            <a:pPr marL="285750" indent="-285750">
              <a:buFont typeface="Arial" panose="020B0604020202020204" pitchFamily="34" charset="0"/>
              <a:buChar char="•"/>
            </a:pPr>
            <a:r>
              <a:rPr lang="en-GB" dirty="0"/>
              <a:t>shortness of breath</a:t>
            </a:r>
          </a:p>
          <a:p>
            <a:pPr marL="285750" indent="-285750">
              <a:buFont typeface="Arial" panose="020B0604020202020204" pitchFamily="34" charset="0"/>
              <a:buChar char="•"/>
            </a:pPr>
            <a:r>
              <a:rPr lang="en-GB" dirty="0"/>
              <a:t>headache </a:t>
            </a:r>
          </a:p>
          <a:p>
            <a:pPr marL="285750" indent="-285750">
              <a:buFont typeface="Arial" panose="020B0604020202020204" pitchFamily="34" charset="0"/>
              <a:buChar char="•"/>
            </a:pPr>
            <a:r>
              <a:rPr lang="en-GB" dirty="0"/>
              <a:t>sore throat</a:t>
            </a:r>
          </a:p>
          <a:p>
            <a:pPr marL="285750" indent="-285750">
              <a:buFont typeface="Arial" panose="020B0604020202020204" pitchFamily="34" charset="0"/>
              <a:buChar char="•"/>
            </a:pPr>
            <a:r>
              <a:rPr lang="en-GB" dirty="0"/>
              <a:t>aching muscles</a:t>
            </a:r>
          </a:p>
          <a:p>
            <a:pPr marL="285750" indent="-285750">
              <a:buFont typeface="Arial" panose="020B0604020202020204" pitchFamily="34" charset="0"/>
              <a:buChar char="•"/>
            </a:pPr>
            <a:r>
              <a:rPr lang="en-GB" dirty="0"/>
              <a:t>diarrhoea and vomiting</a:t>
            </a:r>
          </a:p>
          <a:p>
            <a:endParaRPr lang="en-GB" sz="1600" dirty="0">
              <a:highlight>
                <a:srgbClr val="FFFF00"/>
              </a:highlight>
            </a:endParaRPr>
          </a:p>
          <a:p>
            <a:endParaRPr lang="en-GB" dirty="0"/>
          </a:p>
        </p:txBody>
      </p:sp>
      <p:sp>
        <p:nvSpPr>
          <p:cNvPr id="4" name="Slide Number Placeholder 3">
            <a:extLst>
              <a:ext uri="{FF2B5EF4-FFF2-40B4-BE49-F238E27FC236}">
                <a16:creationId xmlns="" xmlns:a16="http://schemas.microsoft.com/office/drawing/2014/main" id="{9AC88752-1FD9-4186-A2FF-AFB9309DE6ED}"/>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14</a:t>
            </a:fld>
            <a:endParaRPr lang="en-US" dirty="0"/>
          </a:p>
        </p:txBody>
      </p:sp>
      <p:sp>
        <p:nvSpPr>
          <p:cNvPr id="5" name="Footer Placeholder 4">
            <a:extLst>
              <a:ext uri="{FF2B5EF4-FFF2-40B4-BE49-F238E27FC236}">
                <a16:creationId xmlns="" xmlns:a16="http://schemas.microsoft.com/office/drawing/2014/main" id="{F64FEA94-2CF5-4654-AE30-939AD1C5637D}"/>
              </a:ext>
            </a:extLst>
          </p:cNvPr>
          <p:cNvSpPr>
            <a:spLocks noGrp="1"/>
          </p:cNvSpPr>
          <p:nvPr>
            <p:ph type="ftr" sz="quarter" idx="11"/>
          </p:nvPr>
        </p:nvSpPr>
        <p:spPr>
          <a:xfrm>
            <a:off x="1048565" y="6308726"/>
            <a:ext cx="8064375" cy="549275"/>
          </a:xfrm>
        </p:spPr>
        <p:txBody>
          <a:bodyPr/>
          <a:lstStyle/>
          <a:p>
            <a:pPr>
              <a:defRPr/>
            </a:pPr>
            <a:r>
              <a:rPr lang="en-GB"/>
              <a:t>Provisional – Subject to revision – Use latest version link: x</a:t>
            </a:r>
            <a:endParaRPr lang="en-US" dirty="0"/>
          </a:p>
        </p:txBody>
      </p:sp>
      <p:pic>
        <p:nvPicPr>
          <p:cNvPr id="7" name="Picture 6">
            <a:extLst>
              <a:ext uri="{FF2B5EF4-FFF2-40B4-BE49-F238E27FC236}">
                <a16:creationId xmlns="" xmlns:a16="http://schemas.microsoft.com/office/drawing/2014/main" id="{97C4170C-4627-44F8-A3EC-3BCD4966E1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5899" y="1178985"/>
            <a:ext cx="3436981" cy="4950347"/>
          </a:xfrm>
          <a:prstGeom prst="rect">
            <a:avLst/>
          </a:prstGeom>
        </p:spPr>
      </p:pic>
    </p:spTree>
    <p:extLst>
      <p:ext uri="{BB962C8B-B14F-4D97-AF65-F5344CB8AC3E}">
        <p14:creationId xmlns:p14="http://schemas.microsoft.com/office/powerpoint/2010/main" val="27082385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1B0257C-600D-4AB2-8AC9-B9D380AD758D}"/>
              </a:ext>
            </a:extLst>
          </p:cNvPr>
          <p:cNvSpPr>
            <a:spLocks noGrp="1"/>
          </p:cNvSpPr>
          <p:nvPr>
            <p:ph type="title"/>
          </p:nvPr>
        </p:nvSpPr>
        <p:spPr/>
        <p:txBody>
          <a:bodyPr/>
          <a:lstStyle/>
          <a:p>
            <a:r>
              <a:rPr lang="en-GB" dirty="0"/>
              <a:t>COVID-19 symptom progression</a:t>
            </a:r>
          </a:p>
        </p:txBody>
      </p:sp>
      <p:sp>
        <p:nvSpPr>
          <p:cNvPr id="3" name="Content Placeholder 2">
            <a:extLst>
              <a:ext uri="{FF2B5EF4-FFF2-40B4-BE49-F238E27FC236}">
                <a16:creationId xmlns="" xmlns:a16="http://schemas.microsoft.com/office/drawing/2014/main" id="{04B96FF3-5594-489C-9D05-4AA3964DE976}"/>
              </a:ext>
            </a:extLst>
          </p:cNvPr>
          <p:cNvSpPr>
            <a:spLocks noGrp="1"/>
          </p:cNvSpPr>
          <p:nvPr>
            <p:ph idx="1"/>
          </p:nvPr>
        </p:nvSpPr>
        <p:spPr/>
        <p:txBody>
          <a:bodyPr/>
          <a:lstStyle/>
          <a:p>
            <a:r>
              <a:rPr lang="en-GB" dirty="0"/>
              <a:t>Symptoms may begin gradually and are usually mild.</a:t>
            </a:r>
          </a:p>
          <a:p>
            <a:endParaRPr lang="en-GB" sz="900" dirty="0"/>
          </a:p>
          <a:p>
            <a:pPr marL="285750" indent="-285750">
              <a:buFont typeface="Arial" panose="020B0604020202020204" pitchFamily="34" charset="0"/>
              <a:buChar char="•"/>
            </a:pPr>
            <a:r>
              <a:rPr lang="en-GB" dirty="0"/>
              <a:t>the majority of people (around 80%) have asymptomatic to moderate disease and recover without needing hospital treatment</a:t>
            </a:r>
          </a:p>
          <a:p>
            <a:pPr marL="0" indent="0"/>
            <a:endParaRPr lang="en-GB" sz="900" dirty="0"/>
          </a:p>
          <a:p>
            <a:pPr marL="285750" indent="-285750">
              <a:buFont typeface="Arial" panose="020B0604020202020204" pitchFamily="34" charset="0"/>
              <a:buChar char="•"/>
            </a:pPr>
            <a:r>
              <a:rPr lang="en-GB" dirty="0"/>
              <a:t>around 15% may get severe disease including pneumonia</a:t>
            </a:r>
          </a:p>
          <a:p>
            <a:pPr marL="635000" lvl="1" indent="-285750">
              <a:buFont typeface="Arial" panose="020B0604020202020204" pitchFamily="34" charset="0"/>
              <a:buChar char="•"/>
            </a:pPr>
            <a:r>
              <a:rPr lang="en-GB" dirty="0"/>
              <a:t>older people and those with underlying medical problems such as high blood pressure, heart and lung problems, diabetes, or cancer are more likely to develop serious illness</a:t>
            </a:r>
          </a:p>
          <a:p>
            <a:pPr marL="635000" lvl="1" indent="-285750">
              <a:buFont typeface="Arial" panose="020B0604020202020204" pitchFamily="34" charset="0"/>
              <a:buChar char="•"/>
            </a:pPr>
            <a:endParaRPr lang="en-GB" sz="900" dirty="0"/>
          </a:p>
          <a:p>
            <a:pPr marL="285750" indent="-285750">
              <a:buFont typeface="Arial" panose="020B0604020202020204" pitchFamily="34" charset="0"/>
              <a:buChar char="•"/>
            </a:pPr>
            <a:r>
              <a:rPr lang="en-GB" spc="-50" dirty="0"/>
              <a:t>around 5% become critically unwell. This may include septic shock and/or multi-organ and respiratory failure</a:t>
            </a:r>
          </a:p>
          <a:p>
            <a:endParaRPr lang="en-GB" sz="900" dirty="0">
              <a:solidFill>
                <a:srgbClr val="FF0000"/>
              </a:solidFill>
            </a:endParaRPr>
          </a:p>
          <a:p>
            <a:r>
              <a:rPr lang="en-GB" dirty="0"/>
              <a:t>The infection fatality rate (the proportion of deaths among all infected individuals) is estimated to be 0.9% but it varies according to age and sex. It is lower in younger people (0.5% for those 45-64 years) and higher in those over 75 years of age (11.6%).</a:t>
            </a:r>
          </a:p>
          <a:p>
            <a:endParaRPr lang="en-GB" dirty="0">
              <a:solidFill>
                <a:srgbClr val="FF0000"/>
              </a:solidFill>
            </a:endParaRPr>
          </a:p>
          <a:p>
            <a:endParaRPr lang="en-GB" dirty="0">
              <a:solidFill>
                <a:srgbClr val="FF0000"/>
              </a:solidFill>
            </a:endParaRPr>
          </a:p>
          <a:p>
            <a:endParaRPr lang="en-GB" dirty="0"/>
          </a:p>
        </p:txBody>
      </p:sp>
      <p:sp>
        <p:nvSpPr>
          <p:cNvPr id="4" name="Slide Number Placeholder 3">
            <a:extLst>
              <a:ext uri="{FF2B5EF4-FFF2-40B4-BE49-F238E27FC236}">
                <a16:creationId xmlns="" xmlns:a16="http://schemas.microsoft.com/office/drawing/2014/main" id="{FAB7A64A-3774-4430-A40E-48DB92FFC8C7}"/>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15</a:t>
            </a:fld>
            <a:endParaRPr lang="en-US" dirty="0"/>
          </a:p>
        </p:txBody>
      </p:sp>
      <p:sp>
        <p:nvSpPr>
          <p:cNvPr id="5" name="Footer Placeholder 4">
            <a:extLst>
              <a:ext uri="{FF2B5EF4-FFF2-40B4-BE49-F238E27FC236}">
                <a16:creationId xmlns="" xmlns:a16="http://schemas.microsoft.com/office/drawing/2014/main" id="{CAF385D1-D946-43DA-A269-AC8598205669}"/>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1754710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CC6107E-6375-492C-A0F4-5619E7D2354C}"/>
              </a:ext>
            </a:extLst>
          </p:cNvPr>
          <p:cNvSpPr>
            <a:spLocks noGrp="1"/>
          </p:cNvSpPr>
          <p:nvPr>
            <p:ph type="title"/>
          </p:nvPr>
        </p:nvSpPr>
        <p:spPr/>
        <p:txBody>
          <a:bodyPr/>
          <a:lstStyle/>
          <a:p>
            <a:r>
              <a:rPr lang="en-GB" dirty="0"/>
              <a:t>Complications of COVID-19 disease</a:t>
            </a:r>
          </a:p>
        </p:txBody>
      </p:sp>
      <p:sp>
        <p:nvSpPr>
          <p:cNvPr id="3" name="Content Placeholder 2">
            <a:extLst>
              <a:ext uri="{FF2B5EF4-FFF2-40B4-BE49-F238E27FC236}">
                <a16:creationId xmlns="" xmlns:a16="http://schemas.microsoft.com/office/drawing/2014/main" id="{5BF93EC2-9AD6-46D8-AC79-5A5727476B85}"/>
              </a:ext>
            </a:extLst>
          </p:cNvPr>
          <p:cNvSpPr>
            <a:spLocks noGrp="1"/>
          </p:cNvSpPr>
          <p:nvPr>
            <p:ph idx="1"/>
          </p:nvPr>
        </p:nvSpPr>
        <p:spPr/>
        <p:txBody>
          <a:bodyPr/>
          <a:lstStyle/>
          <a:p>
            <a:r>
              <a:rPr lang="en-GB" dirty="0"/>
              <a:t>Complications from COVID-19 can be severe and fatal. </a:t>
            </a:r>
          </a:p>
          <a:p>
            <a:r>
              <a:rPr lang="en-GB" spc="-60" dirty="0"/>
              <a:t>The risk of developing complications increases with age and is greater in those with underlying health conditions.   </a:t>
            </a:r>
          </a:p>
          <a:p>
            <a:endParaRPr lang="en-GB" dirty="0"/>
          </a:p>
          <a:p>
            <a:r>
              <a:rPr lang="en-GB" dirty="0"/>
              <a:t>The type of complication that can develop may include:</a:t>
            </a:r>
          </a:p>
          <a:p>
            <a:endParaRPr lang="en-GB" dirty="0"/>
          </a:p>
          <a:p>
            <a:pPr marL="285750" indent="-285750">
              <a:buFont typeface="Arial" panose="020B0604020202020204" pitchFamily="34" charset="0"/>
              <a:buChar char="•"/>
            </a:pPr>
            <a:r>
              <a:rPr lang="en-GB" dirty="0"/>
              <a:t>venous thromboembolism</a:t>
            </a:r>
          </a:p>
          <a:p>
            <a:pPr marL="285750" indent="-285750">
              <a:buFont typeface="Arial" panose="020B0604020202020204" pitchFamily="34" charset="0"/>
              <a:buChar char="•"/>
            </a:pPr>
            <a:r>
              <a:rPr lang="en-GB" dirty="0"/>
              <a:t>heart, liver and kidney problems</a:t>
            </a:r>
          </a:p>
          <a:p>
            <a:pPr marL="285750" indent="-285750">
              <a:buFont typeface="Arial" panose="020B0604020202020204" pitchFamily="34" charset="0"/>
              <a:buChar char="•"/>
            </a:pPr>
            <a:r>
              <a:rPr lang="en-GB" dirty="0"/>
              <a:t>neurological problems</a:t>
            </a:r>
          </a:p>
          <a:p>
            <a:pPr marL="285750" indent="-285750">
              <a:buFont typeface="Arial" panose="020B0604020202020204" pitchFamily="34" charset="0"/>
              <a:buChar char="•"/>
            </a:pPr>
            <a:r>
              <a:rPr lang="en-GB" dirty="0"/>
              <a:t>coagulation (blood clotting) failure</a:t>
            </a:r>
          </a:p>
          <a:p>
            <a:pPr marL="285750" indent="-285750">
              <a:buFont typeface="Arial" panose="020B0604020202020204" pitchFamily="34" charset="0"/>
              <a:buChar char="•"/>
            </a:pPr>
            <a:r>
              <a:rPr lang="en-GB" dirty="0"/>
              <a:t>respiratory failure</a:t>
            </a:r>
          </a:p>
          <a:p>
            <a:pPr marL="285750" indent="-285750">
              <a:buFont typeface="Arial" panose="020B0604020202020204" pitchFamily="34" charset="0"/>
              <a:buChar char="•"/>
            </a:pPr>
            <a:r>
              <a:rPr lang="en-GB" dirty="0"/>
              <a:t>multiple organ failure</a:t>
            </a:r>
          </a:p>
          <a:p>
            <a:pPr marL="285750" indent="-285750">
              <a:buFont typeface="Arial" panose="020B0604020202020204" pitchFamily="34" charset="0"/>
              <a:buChar char="•"/>
            </a:pPr>
            <a:r>
              <a:rPr lang="en-GB" dirty="0"/>
              <a:t>septic shock</a:t>
            </a:r>
          </a:p>
          <a:p>
            <a:pPr marL="0" indent="0"/>
            <a:endParaRPr lang="en-GB" dirty="0">
              <a:solidFill>
                <a:srgbClr val="FF0000"/>
              </a:solidFill>
            </a:endParaRPr>
          </a:p>
        </p:txBody>
      </p:sp>
      <p:sp>
        <p:nvSpPr>
          <p:cNvPr id="4" name="Slide Number Placeholder 3">
            <a:extLst>
              <a:ext uri="{FF2B5EF4-FFF2-40B4-BE49-F238E27FC236}">
                <a16:creationId xmlns="" xmlns:a16="http://schemas.microsoft.com/office/drawing/2014/main" id="{3CADC8B2-8899-44B2-95F5-35B7F6A457E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16</a:t>
            </a:fld>
            <a:endParaRPr lang="en-US" dirty="0"/>
          </a:p>
        </p:txBody>
      </p:sp>
      <p:sp>
        <p:nvSpPr>
          <p:cNvPr id="5" name="Footer Placeholder 4">
            <a:extLst>
              <a:ext uri="{FF2B5EF4-FFF2-40B4-BE49-F238E27FC236}">
                <a16:creationId xmlns="" xmlns:a16="http://schemas.microsoft.com/office/drawing/2014/main" id="{556F86B9-CA54-4E87-B66C-60C8C024B0E5}"/>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4420999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B8E842C-5511-4E69-A17B-9AF63EACBBE8}"/>
              </a:ext>
            </a:extLst>
          </p:cNvPr>
          <p:cNvSpPr>
            <a:spLocks noGrp="1"/>
          </p:cNvSpPr>
          <p:nvPr>
            <p:ph type="title"/>
          </p:nvPr>
        </p:nvSpPr>
        <p:spPr/>
        <p:txBody>
          <a:bodyPr/>
          <a:lstStyle/>
          <a:p>
            <a:r>
              <a:rPr lang="en-GB" dirty="0"/>
              <a:t>COVID-19 complications in pregnancy</a:t>
            </a:r>
          </a:p>
        </p:txBody>
      </p:sp>
      <p:sp>
        <p:nvSpPr>
          <p:cNvPr id="3" name="Content Placeholder 2">
            <a:extLst>
              <a:ext uri="{FF2B5EF4-FFF2-40B4-BE49-F238E27FC236}">
                <a16:creationId xmlns="" xmlns:a16="http://schemas.microsoft.com/office/drawing/2014/main" id="{A102FFAF-61AD-4719-A93F-12E425AFF53C}"/>
              </a:ext>
            </a:extLst>
          </p:cNvPr>
          <p:cNvSpPr>
            <a:spLocks noGrp="1"/>
          </p:cNvSpPr>
          <p:nvPr>
            <p:ph idx="1"/>
          </p:nvPr>
        </p:nvSpPr>
        <p:spPr/>
        <p:txBody>
          <a:bodyPr/>
          <a:lstStyle/>
          <a:p>
            <a:pPr marL="285750" indent="-285750">
              <a:buFont typeface="Arial" panose="020B0604020202020204" pitchFamily="34" charset="0"/>
              <a:buChar char="•"/>
            </a:pPr>
            <a:r>
              <a:rPr lang="en-GB" dirty="0"/>
              <a:t>maternal morbidity is similar to that of other women of reproductive age and the outcome for women infected during pregnancy is usually good</a:t>
            </a:r>
          </a:p>
          <a:p>
            <a:pPr marL="0" indent="0"/>
            <a:endParaRPr lang="en-GB" sz="900" dirty="0"/>
          </a:p>
          <a:p>
            <a:pPr marL="285750" indent="-285750">
              <a:buFont typeface="Arial" panose="020B0604020202020204" pitchFamily="34" charset="0"/>
              <a:buChar char="•"/>
            </a:pPr>
            <a:r>
              <a:rPr lang="en-GB" dirty="0"/>
              <a:t>however, pregnant women with pre-existing comorbidities such as chronic hypertension or diabetes, those with higher maternal age, and high body mass index may experience severe COVID-19 disease </a:t>
            </a:r>
          </a:p>
          <a:p>
            <a:pPr marL="285750" indent="-285750">
              <a:buFont typeface="Arial" panose="020B0604020202020204" pitchFamily="34" charset="0"/>
              <a:buChar char="•"/>
            </a:pPr>
            <a:endParaRPr lang="en-GB" sz="900" dirty="0"/>
          </a:p>
          <a:p>
            <a:pPr marL="285750" indent="-285750">
              <a:buFont typeface="Arial" panose="020B0604020202020204" pitchFamily="34" charset="0"/>
              <a:buChar char="•"/>
            </a:pPr>
            <a:r>
              <a:rPr lang="en-GB" dirty="0"/>
              <a:t>they may also require intensive care unit admission and invasive ventilation and around 6% of pregnant women may experience a spontaneous pre-term delivery</a:t>
            </a:r>
          </a:p>
          <a:p>
            <a:pPr marL="0" indent="0"/>
            <a:endParaRPr lang="en-GB" sz="900" dirty="0"/>
          </a:p>
          <a:p>
            <a:pPr marL="285750" indent="-285750">
              <a:buFont typeface="Arial" panose="020B0604020202020204" pitchFamily="34" charset="0"/>
              <a:buChar char="•"/>
            </a:pPr>
            <a:r>
              <a:rPr lang="en-GB" dirty="0"/>
              <a:t>neonates born to mothers with COVID-19 have an increased risk of admission to a neonatal unit</a:t>
            </a:r>
          </a:p>
          <a:p>
            <a:pPr marL="0" indent="0"/>
            <a:endParaRPr lang="en-GB" sz="900" dirty="0"/>
          </a:p>
          <a:p>
            <a:pPr marL="285750" indent="-285750">
              <a:buFont typeface="Arial" panose="020B0604020202020204" pitchFamily="34" charset="0"/>
              <a:buChar char="•"/>
            </a:pPr>
            <a:r>
              <a:rPr lang="en-GB" dirty="0"/>
              <a:t>although stillbirths have been reported, perinatal deaths are rare and occur in less than 1% of cases</a:t>
            </a:r>
          </a:p>
          <a:p>
            <a:endParaRPr lang="en-GB" dirty="0"/>
          </a:p>
        </p:txBody>
      </p:sp>
      <p:sp>
        <p:nvSpPr>
          <p:cNvPr id="4" name="Slide Number Placeholder 3">
            <a:extLst>
              <a:ext uri="{FF2B5EF4-FFF2-40B4-BE49-F238E27FC236}">
                <a16:creationId xmlns="" xmlns:a16="http://schemas.microsoft.com/office/drawing/2014/main" id="{7E09CC7E-CCB3-43DF-B0AE-DAADFA83F59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17</a:t>
            </a:fld>
            <a:endParaRPr lang="en-US" dirty="0"/>
          </a:p>
        </p:txBody>
      </p:sp>
      <p:sp>
        <p:nvSpPr>
          <p:cNvPr id="5" name="Footer Placeholder 4">
            <a:extLst>
              <a:ext uri="{FF2B5EF4-FFF2-40B4-BE49-F238E27FC236}">
                <a16:creationId xmlns="" xmlns:a16="http://schemas.microsoft.com/office/drawing/2014/main" id="{FE7D3BEA-A0F7-444A-BB03-6597637697EB}"/>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12679606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312D3B-ACD6-41B5-8E15-49958551D8EB}"/>
              </a:ext>
            </a:extLst>
          </p:cNvPr>
          <p:cNvSpPr>
            <a:spLocks noGrp="1"/>
          </p:cNvSpPr>
          <p:nvPr>
            <p:ph type="title"/>
          </p:nvPr>
        </p:nvSpPr>
        <p:spPr/>
        <p:txBody>
          <a:bodyPr>
            <a:normAutofit/>
          </a:bodyPr>
          <a:lstStyle/>
          <a:p>
            <a:r>
              <a:rPr lang="en-GB" dirty="0"/>
              <a:t>Symptoms in children and young people</a:t>
            </a:r>
          </a:p>
        </p:txBody>
      </p:sp>
      <p:sp>
        <p:nvSpPr>
          <p:cNvPr id="3" name="Content Placeholder 2">
            <a:extLst>
              <a:ext uri="{FF2B5EF4-FFF2-40B4-BE49-F238E27FC236}">
                <a16:creationId xmlns="" xmlns:a16="http://schemas.microsoft.com/office/drawing/2014/main" id="{435D2D34-6352-4637-B303-385DCC6E83B6}"/>
              </a:ext>
            </a:extLst>
          </p:cNvPr>
          <p:cNvSpPr>
            <a:spLocks noGrp="1"/>
          </p:cNvSpPr>
          <p:nvPr>
            <p:ph idx="1"/>
          </p:nvPr>
        </p:nvSpPr>
        <p:spPr>
          <a:xfrm>
            <a:off x="892470" y="1321742"/>
            <a:ext cx="10080329" cy="4861994"/>
          </a:xfrm>
        </p:spPr>
        <p:txBody>
          <a:bodyPr/>
          <a:lstStyle/>
          <a:p>
            <a:pPr marL="285750" indent="-285750">
              <a:buFont typeface="Arial" panose="020B0604020202020204" pitchFamily="34" charset="0"/>
              <a:buChar char="•"/>
            </a:pPr>
            <a:r>
              <a:rPr lang="en-GB" dirty="0"/>
              <a:t>children comprise only 1 to 2% of cases of COVID-19 worldwide and are more likely to have mild symptoms or asymptomatic infection</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 study of children and young people aged less than 19 years admitted to hospital with laboratory confirmed SARS-CoV-2 reported that the median age of those enrolled in the study was 4.6 years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other clinical features included age, sex and ethnicity: 35% (225/651) of them were under 12 months old; 56% (367/650) were male; 57% (330/576) were white; 12% (67/576) were South Asian and 10% (56/576) were Black</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of the 651 children and young people in the study, 42% had at least one other medical condition (co-morbidity). These included neurological conditions (11%), haematological, oncological or immunological conditions (8%) and asthma (7%)</a:t>
            </a:r>
          </a:p>
        </p:txBody>
      </p:sp>
      <p:sp>
        <p:nvSpPr>
          <p:cNvPr id="4" name="Slide Number Placeholder 3">
            <a:extLst>
              <a:ext uri="{FF2B5EF4-FFF2-40B4-BE49-F238E27FC236}">
                <a16:creationId xmlns="" xmlns:a16="http://schemas.microsoft.com/office/drawing/2014/main" id="{0CD58042-5E80-4129-89F6-77E013EE64B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18</a:t>
            </a:fld>
            <a:endParaRPr lang="en-US" dirty="0"/>
          </a:p>
        </p:txBody>
      </p:sp>
      <p:sp>
        <p:nvSpPr>
          <p:cNvPr id="5" name="Footer Placeholder 4">
            <a:extLst>
              <a:ext uri="{FF2B5EF4-FFF2-40B4-BE49-F238E27FC236}">
                <a16:creationId xmlns="" xmlns:a16="http://schemas.microsoft.com/office/drawing/2014/main" id="{1E958BBE-9DEB-4EB6-99AB-306BB0887A60}"/>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7836061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60A8E3D-196F-4005-B773-4826F7778C41}"/>
              </a:ext>
            </a:extLst>
          </p:cNvPr>
          <p:cNvSpPr>
            <a:spLocks noGrp="1"/>
          </p:cNvSpPr>
          <p:nvPr>
            <p:ph type="title"/>
          </p:nvPr>
        </p:nvSpPr>
        <p:spPr/>
        <p:txBody>
          <a:bodyPr>
            <a:normAutofit fontScale="90000"/>
          </a:bodyPr>
          <a:lstStyle/>
          <a:p>
            <a:r>
              <a:rPr lang="en-GB" dirty="0"/>
              <a:t>Complications from COVID-19 in children and young people</a:t>
            </a:r>
          </a:p>
        </p:txBody>
      </p:sp>
      <p:sp>
        <p:nvSpPr>
          <p:cNvPr id="3" name="Content Placeholder 2">
            <a:extLst>
              <a:ext uri="{FF2B5EF4-FFF2-40B4-BE49-F238E27FC236}">
                <a16:creationId xmlns="" xmlns:a16="http://schemas.microsoft.com/office/drawing/2014/main" id="{3E5CCB37-C44E-42BC-9C3A-BCA7CB12C8A0}"/>
              </a:ext>
            </a:extLst>
          </p:cNvPr>
          <p:cNvSpPr>
            <a:spLocks noGrp="1"/>
          </p:cNvSpPr>
          <p:nvPr>
            <p:ph idx="1"/>
          </p:nvPr>
        </p:nvSpPr>
        <p:spPr>
          <a:xfrm>
            <a:off x="900562" y="1713063"/>
            <a:ext cx="10177433" cy="3971641"/>
          </a:xfrm>
        </p:spPr>
        <p:txBody>
          <a:bodyPr/>
          <a:lstStyle/>
          <a:p>
            <a:pPr marL="285750" indent="-285750">
              <a:buFont typeface="Arial" panose="020B0604020202020204" pitchFamily="34" charset="0"/>
              <a:buChar char="•"/>
            </a:pPr>
            <a:r>
              <a:rPr lang="en-GB" dirty="0"/>
              <a:t>an extremely rare but severe multisystem inflammatory syndrome (MIS-C) occurring 2 to 4 weeks after the onset of COVID-19 has been identified in children and adolescents</a:t>
            </a:r>
          </a:p>
          <a:p>
            <a:pPr marL="0" indent="0"/>
            <a:endParaRPr lang="en-GB" sz="900" dirty="0"/>
          </a:p>
          <a:p>
            <a:pPr marL="285750" indent="-285750">
              <a:buFont typeface="Arial" panose="020B0604020202020204" pitchFamily="34" charset="0"/>
              <a:buChar char="•"/>
            </a:pPr>
            <a:r>
              <a:rPr lang="en-GB" dirty="0"/>
              <a:t>cardiac complications were documented in 57% (21/37) of MIS-C cases. These were more frequent in post-acute / antibody positive cases (75% 15/20) than in the acute phase 35% (6/17)</a:t>
            </a:r>
          </a:p>
          <a:p>
            <a:pPr marL="0" indent="0"/>
            <a:endParaRPr lang="en-GB" sz="900" dirty="0"/>
          </a:p>
          <a:p>
            <a:pPr marL="285750" indent="-285750">
              <a:buFont typeface="Arial" panose="020B0604020202020204" pitchFamily="34" charset="0"/>
              <a:buChar char="•"/>
            </a:pPr>
            <a:r>
              <a:rPr lang="en-GB" dirty="0"/>
              <a:t>of the children admitted to hospital, 18% required critical care. This was associated with:</a:t>
            </a:r>
          </a:p>
          <a:p>
            <a:pPr marL="635000" lvl="1" indent="-285750">
              <a:buFont typeface="Arial" panose="020B0604020202020204" pitchFamily="34" charset="0"/>
              <a:buChar char="•"/>
            </a:pPr>
            <a:r>
              <a:rPr lang="en-GB" dirty="0"/>
              <a:t>age, particularly for those less than one month old and for those age 10 -14 years </a:t>
            </a:r>
          </a:p>
          <a:p>
            <a:pPr marL="635000" lvl="1" indent="-285750">
              <a:buFont typeface="Arial" panose="020B0604020202020204" pitchFamily="34" charset="0"/>
              <a:buChar char="•"/>
            </a:pPr>
            <a:r>
              <a:rPr lang="en-GB" dirty="0"/>
              <a:t>black ethnicity and </a:t>
            </a:r>
          </a:p>
          <a:p>
            <a:pPr marL="635000" lvl="1" indent="-285750">
              <a:buFont typeface="Arial" panose="020B0604020202020204" pitchFamily="34" charset="0"/>
              <a:buChar char="•"/>
            </a:pPr>
            <a:r>
              <a:rPr lang="en-GB" dirty="0"/>
              <a:t>admission to hospital for more than five days before symptom onset</a:t>
            </a:r>
          </a:p>
          <a:p>
            <a:pPr marL="0" indent="0"/>
            <a:endParaRPr lang="en-GB" sz="900" dirty="0"/>
          </a:p>
          <a:p>
            <a:pPr marL="285750" indent="-285750">
              <a:buFont typeface="Arial" panose="020B0604020202020204" pitchFamily="34" charset="0"/>
              <a:buChar char="•"/>
            </a:pPr>
            <a:r>
              <a:rPr lang="en-GB" dirty="0"/>
              <a:t>other complications from COVID-19 in children and young people include fever, cardiac symptoms (myocarditis, heart failure) and GI symptoms (abdominal pain, diarrhoea, vomiting) </a:t>
            </a:r>
          </a:p>
          <a:p>
            <a:pPr marL="0" indent="0"/>
            <a:endParaRPr lang="en-GB" dirty="0">
              <a:solidFill>
                <a:srgbClr val="FF0000"/>
              </a:solidFill>
            </a:endParaRPr>
          </a:p>
          <a:p>
            <a:pPr marL="0" indent="0"/>
            <a:endParaRPr lang="en-GB" dirty="0">
              <a:solidFill>
                <a:srgbClr val="FF0000"/>
              </a:solidFill>
            </a:endParaRPr>
          </a:p>
          <a:p>
            <a:pPr marL="0" indent="0"/>
            <a:endParaRPr lang="en-GB" dirty="0"/>
          </a:p>
        </p:txBody>
      </p:sp>
      <p:sp>
        <p:nvSpPr>
          <p:cNvPr id="4" name="Slide Number Placeholder 3">
            <a:extLst>
              <a:ext uri="{FF2B5EF4-FFF2-40B4-BE49-F238E27FC236}">
                <a16:creationId xmlns="" xmlns:a16="http://schemas.microsoft.com/office/drawing/2014/main" id="{D6CCB0BA-D648-4BF7-B778-FEC52E704A8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19</a:t>
            </a:fld>
            <a:endParaRPr lang="en-US" dirty="0"/>
          </a:p>
        </p:txBody>
      </p:sp>
      <p:sp>
        <p:nvSpPr>
          <p:cNvPr id="5" name="Footer Placeholder 4">
            <a:extLst>
              <a:ext uri="{FF2B5EF4-FFF2-40B4-BE49-F238E27FC236}">
                <a16:creationId xmlns="" xmlns:a16="http://schemas.microsoft.com/office/drawing/2014/main" id="{29F7C654-C67A-4FE3-AF01-8A3F96425302}"/>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4390716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509F0C-47B1-4361-94CF-6776D7E167EB}"/>
              </a:ext>
            </a:extLst>
          </p:cNvPr>
          <p:cNvSpPr>
            <a:spLocks noGrp="1"/>
          </p:cNvSpPr>
          <p:nvPr>
            <p:ph type="title"/>
          </p:nvPr>
        </p:nvSpPr>
        <p:spPr>
          <a:xfrm>
            <a:off x="629174" y="392089"/>
            <a:ext cx="10704000" cy="648072"/>
          </a:xfrm>
        </p:spPr>
        <p:txBody>
          <a:bodyPr/>
          <a:lstStyle/>
          <a:p>
            <a:r>
              <a:rPr lang="en-GB" dirty="0"/>
              <a:t>Note to trainers</a:t>
            </a:r>
          </a:p>
        </p:txBody>
      </p:sp>
      <p:sp>
        <p:nvSpPr>
          <p:cNvPr id="3" name="Content Placeholder 2">
            <a:extLst>
              <a:ext uri="{FF2B5EF4-FFF2-40B4-BE49-F238E27FC236}">
                <a16:creationId xmlns="" xmlns:a16="http://schemas.microsoft.com/office/drawing/2014/main" id="{59A007DC-D06C-4C71-B4E3-FC425DE14B73}"/>
              </a:ext>
            </a:extLst>
          </p:cNvPr>
          <p:cNvSpPr>
            <a:spLocks noGrp="1"/>
          </p:cNvSpPr>
          <p:nvPr>
            <p:ph idx="1"/>
          </p:nvPr>
        </p:nvSpPr>
        <p:spPr>
          <a:xfrm>
            <a:off x="629174" y="1116361"/>
            <a:ext cx="11122102" cy="5039965"/>
          </a:xfrm>
        </p:spPr>
        <p:txBody>
          <a:bodyPr/>
          <a:lstStyle/>
          <a:p>
            <a:pPr>
              <a:spcAft>
                <a:spcPts val="1200"/>
              </a:spcAft>
            </a:pPr>
            <a:r>
              <a:rPr lang="en-GB" dirty="0"/>
              <a:t>This slide set contains a collection of core slides for use or adaptation during the delivery of COVID-19 immunisation training. Trainers should select the slides required depending on the background and experience of the immunisers they are training and according to the role they will have in delivering the COVID-19 vaccine programme. </a:t>
            </a:r>
          </a:p>
          <a:p>
            <a:pPr>
              <a:spcAft>
                <a:spcPts val="1200"/>
              </a:spcAft>
            </a:pPr>
            <a:r>
              <a:rPr lang="en-GB" dirty="0"/>
              <a:t>The information in this slide set was correct at time of publication. As COVID is an evolving disease, a lot is still being learned about both the disease and the vaccines which have been developed to prevent it and the knowledge base is still being developed. For this reason, some of the information may change. Updates will be made to this slide set as new information becomes available. Please check online to ensure you are accessing the latest version. Trainers may need to update data and any information that changes between republications of this slide set.</a:t>
            </a:r>
            <a:endParaRPr lang="en-GB" sz="1200" dirty="0"/>
          </a:p>
          <a:p>
            <a:pPr>
              <a:spcAft>
                <a:spcPts val="1200"/>
              </a:spcAft>
            </a:pPr>
            <a:r>
              <a:rPr lang="en-GB" b="1" dirty="0"/>
              <a:t>Slides containing vaccine specific details (such as storage and reconstitution) on the first COVID-19 vaccine to receive regulatory approval have been added to the end of this slide set. Details for other vaccines will be added here as they receive regulatory approval.  They are available at the end of the slide set so that trainers can specifically select those they need for the vaccine they are providing training about.</a:t>
            </a:r>
          </a:p>
        </p:txBody>
      </p:sp>
      <p:sp>
        <p:nvSpPr>
          <p:cNvPr id="4" name="Slide Number Placeholder 3">
            <a:extLst>
              <a:ext uri="{FF2B5EF4-FFF2-40B4-BE49-F238E27FC236}">
                <a16:creationId xmlns="" xmlns:a16="http://schemas.microsoft.com/office/drawing/2014/main" id="{EDE1A354-12F3-4FAE-A37A-FE8B9DDFFD59}"/>
              </a:ext>
            </a:extLst>
          </p:cNvPr>
          <p:cNvSpPr>
            <a:spLocks noGrp="1"/>
          </p:cNvSpPr>
          <p:nvPr>
            <p:ph type="sldNum" sz="quarter" idx="10"/>
          </p:nvPr>
        </p:nvSpPr>
        <p:spPr/>
        <p:txBody>
          <a:bodyPr/>
          <a:lstStyle/>
          <a:p>
            <a:pPr marL="53181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531813"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 xmlns:a16="http://schemas.microsoft.com/office/drawing/2014/main" id="{08C74C80-6D99-40C3-AF5A-904196105BB1}"/>
              </a:ext>
            </a:extLst>
          </p:cNvPr>
          <p:cNvSpPr>
            <a:spLocks noGrp="1"/>
          </p:cNvSpPr>
          <p:nvPr>
            <p:ph type="ftr" sz="quarter" idx="11"/>
          </p:nvPr>
        </p:nvSpPr>
        <p:spPr/>
        <p:txBody>
          <a:bodyPr/>
          <a:lstStyle/>
          <a:p>
            <a:pPr>
              <a:defRPr/>
            </a:pPr>
            <a:r>
              <a:rPr lang="en-GB" dirty="0"/>
              <a:t>Provisional – Subject to revision – Use latest version </a:t>
            </a:r>
            <a:r>
              <a:rPr lang="en-GB" dirty="0" err="1"/>
              <a:t>link:https</a:t>
            </a:r>
            <a:r>
              <a:rPr lang="en-GB" dirty="0"/>
              <a:t>://www.gov.uk/government/collections/</a:t>
            </a:r>
            <a:r>
              <a:rPr lang="en-GB"/>
              <a:t>covid-19-vaccination-programme </a:t>
            </a:r>
            <a:endParaRPr lang="en-US"/>
          </a:p>
        </p:txBody>
      </p:sp>
    </p:spTree>
    <p:extLst>
      <p:ext uri="{BB962C8B-B14F-4D97-AF65-F5344CB8AC3E}">
        <p14:creationId xmlns:p14="http://schemas.microsoft.com/office/powerpoint/2010/main" val="2064612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C9AD2B7-25D8-4127-A263-05FF45BFBF87}"/>
              </a:ext>
            </a:extLst>
          </p:cNvPr>
          <p:cNvSpPr>
            <a:spLocks noGrp="1"/>
          </p:cNvSpPr>
          <p:nvPr>
            <p:ph type="title"/>
          </p:nvPr>
        </p:nvSpPr>
        <p:spPr/>
        <p:txBody>
          <a:bodyPr/>
          <a:lstStyle/>
          <a:p>
            <a:r>
              <a:rPr lang="en-GB" dirty="0"/>
              <a:t>Coronavirus (COVID-19) epidemiology</a:t>
            </a:r>
          </a:p>
        </p:txBody>
      </p:sp>
      <p:sp>
        <p:nvSpPr>
          <p:cNvPr id="3" name="Content Placeholder 2">
            <a:extLst>
              <a:ext uri="{FF2B5EF4-FFF2-40B4-BE49-F238E27FC236}">
                <a16:creationId xmlns="" xmlns:a16="http://schemas.microsoft.com/office/drawing/2014/main" id="{AC2234B9-34EF-4764-8937-94277891149F}"/>
              </a:ext>
            </a:extLst>
          </p:cNvPr>
          <p:cNvSpPr>
            <a:spLocks noGrp="1"/>
          </p:cNvSpPr>
          <p:nvPr>
            <p:ph idx="1"/>
          </p:nvPr>
        </p:nvSpPr>
        <p:spPr>
          <a:xfrm>
            <a:off x="744000" y="1412777"/>
            <a:ext cx="5352000" cy="4739679"/>
          </a:xfrm>
        </p:spPr>
        <p:txBody>
          <a:bodyPr/>
          <a:lstStyle/>
          <a:p>
            <a:r>
              <a:rPr lang="en-GB" dirty="0"/>
              <a:t>The current UK epidemiology can be seen on the GOV.UK website at: </a:t>
            </a:r>
            <a:r>
              <a:rPr lang="en-GB" dirty="0">
                <a:hlinkClick r:id="rId3"/>
              </a:rPr>
              <a:t>https://coronavirus.data.gov.uk/</a:t>
            </a:r>
            <a:r>
              <a:rPr lang="en-GB" dirty="0"/>
              <a:t> </a:t>
            </a:r>
          </a:p>
          <a:p>
            <a:endParaRPr lang="en-GB" dirty="0"/>
          </a:p>
          <a:p>
            <a:r>
              <a:rPr lang="en-GB" dirty="0"/>
              <a:t>This UK COVID-19 dashboard shows current trend information for:</a:t>
            </a:r>
          </a:p>
          <a:p>
            <a:endParaRPr lang="en-GB" dirty="0"/>
          </a:p>
          <a:p>
            <a:pPr marL="285750" indent="-285750">
              <a:buFont typeface="Arial" panose="020B0604020202020204" pitchFamily="34" charset="0"/>
              <a:buChar char="•"/>
            </a:pPr>
            <a:r>
              <a:rPr lang="en-GB" dirty="0"/>
              <a:t>virus testing capacity</a:t>
            </a:r>
          </a:p>
          <a:p>
            <a:pPr marL="285750" indent="-285750">
              <a:buFont typeface="Arial" panose="020B0604020202020204" pitchFamily="34" charset="0"/>
              <a:buChar char="•"/>
            </a:pPr>
            <a:r>
              <a:rPr lang="en-GB" dirty="0"/>
              <a:t>virus tests processed</a:t>
            </a:r>
          </a:p>
          <a:p>
            <a:pPr marL="285750" indent="-285750">
              <a:buFont typeface="Arial" panose="020B0604020202020204" pitchFamily="34" charset="0"/>
              <a:buChar char="•"/>
            </a:pPr>
            <a:r>
              <a:rPr lang="en-GB" dirty="0"/>
              <a:t>people tested positive</a:t>
            </a:r>
          </a:p>
          <a:p>
            <a:pPr marL="285750" indent="-285750">
              <a:buFont typeface="Arial" panose="020B0604020202020204" pitchFamily="34" charset="0"/>
              <a:buChar char="•"/>
            </a:pPr>
            <a:r>
              <a:rPr lang="en-GB" dirty="0"/>
              <a:t>deaths within 28 days of positive test</a:t>
            </a:r>
          </a:p>
          <a:p>
            <a:pPr marL="285750" indent="-285750">
              <a:buFont typeface="Arial" panose="020B0604020202020204" pitchFamily="34" charset="0"/>
              <a:buChar char="•"/>
            </a:pPr>
            <a:r>
              <a:rPr lang="en-GB" dirty="0"/>
              <a:t>death from COVID-19 on death certificate</a:t>
            </a:r>
          </a:p>
          <a:p>
            <a:pPr marL="285750" indent="-285750">
              <a:buFont typeface="Arial" panose="020B0604020202020204" pitchFamily="34" charset="0"/>
              <a:buChar char="•"/>
            </a:pPr>
            <a:r>
              <a:rPr lang="en-GB" dirty="0"/>
              <a:t>patients in hospital</a:t>
            </a:r>
          </a:p>
          <a:p>
            <a:pPr marL="285750" indent="-285750">
              <a:buFont typeface="Arial" panose="020B0604020202020204" pitchFamily="34" charset="0"/>
              <a:buChar char="•"/>
            </a:pPr>
            <a:r>
              <a:rPr lang="en-GB" dirty="0"/>
              <a:t>patients in ventilator beds</a:t>
            </a:r>
          </a:p>
          <a:p>
            <a:pPr marL="285750" indent="-285750">
              <a:buFont typeface="Arial" panose="020B0604020202020204" pitchFamily="34" charset="0"/>
              <a:buChar char="•"/>
            </a:pPr>
            <a:r>
              <a:rPr lang="en-GB" dirty="0"/>
              <a:t>patients admitted</a:t>
            </a:r>
          </a:p>
          <a:p>
            <a:pPr marL="0" indent="0"/>
            <a:endParaRPr lang="en-GB" dirty="0"/>
          </a:p>
          <a:p>
            <a:pPr marL="0" indent="0"/>
            <a:endParaRPr lang="en-GB" dirty="0"/>
          </a:p>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 xmlns:a16="http://schemas.microsoft.com/office/drawing/2014/main" id="{A13AA72A-53FA-4844-BD8F-F54D573E97F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20</a:t>
            </a:fld>
            <a:endParaRPr lang="en-US" dirty="0"/>
          </a:p>
        </p:txBody>
      </p:sp>
      <p:sp>
        <p:nvSpPr>
          <p:cNvPr id="5" name="Footer Placeholder 4">
            <a:extLst>
              <a:ext uri="{FF2B5EF4-FFF2-40B4-BE49-F238E27FC236}">
                <a16:creationId xmlns="" xmlns:a16="http://schemas.microsoft.com/office/drawing/2014/main" id="{215F7202-DA7E-401B-8AB9-D2DDCDDB5933}"/>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pic>
        <p:nvPicPr>
          <p:cNvPr id="7" name="Picture 6">
            <a:extLst>
              <a:ext uri="{FF2B5EF4-FFF2-40B4-BE49-F238E27FC236}">
                <a16:creationId xmlns="" xmlns:a16="http://schemas.microsoft.com/office/drawing/2014/main" id="{C32DC7B9-0429-42B7-AD65-1CCFE08C0F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76401" y="1742988"/>
            <a:ext cx="5054860" cy="3372023"/>
          </a:xfrm>
          <a:prstGeom prst="rect">
            <a:avLst/>
          </a:prstGeom>
        </p:spPr>
      </p:pic>
    </p:spTree>
    <p:extLst>
      <p:ext uri="{BB962C8B-B14F-4D97-AF65-F5344CB8AC3E}">
        <p14:creationId xmlns:p14="http://schemas.microsoft.com/office/powerpoint/2010/main" val="2564616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7189727-817B-4B52-9A3B-F99922CDA3B0}"/>
              </a:ext>
            </a:extLst>
          </p:cNvPr>
          <p:cNvSpPr>
            <a:spLocks noGrp="1"/>
          </p:cNvSpPr>
          <p:nvPr>
            <p:ph type="title"/>
          </p:nvPr>
        </p:nvSpPr>
        <p:spPr/>
        <p:txBody>
          <a:bodyPr>
            <a:normAutofit fontScale="90000"/>
          </a:bodyPr>
          <a:lstStyle/>
          <a:p>
            <a:r>
              <a:rPr lang="en-GB" dirty="0"/>
              <a:t>UK Coronavirus (COVID-19) positive tests by nation</a:t>
            </a:r>
          </a:p>
        </p:txBody>
      </p:sp>
      <p:sp>
        <p:nvSpPr>
          <p:cNvPr id="4" name="Slide Number Placeholder 3">
            <a:extLst>
              <a:ext uri="{FF2B5EF4-FFF2-40B4-BE49-F238E27FC236}">
                <a16:creationId xmlns="" xmlns:a16="http://schemas.microsoft.com/office/drawing/2014/main" id="{E281555F-4C88-47A3-A9E1-B9FE837FCE0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21</a:t>
            </a:fld>
            <a:endParaRPr lang="en-US" dirty="0"/>
          </a:p>
        </p:txBody>
      </p:sp>
      <p:sp>
        <p:nvSpPr>
          <p:cNvPr id="5" name="Footer Placeholder 4">
            <a:extLst>
              <a:ext uri="{FF2B5EF4-FFF2-40B4-BE49-F238E27FC236}">
                <a16:creationId xmlns="" xmlns:a16="http://schemas.microsoft.com/office/drawing/2014/main" id="{4F3F47CA-168D-43F3-8553-D3B517E4BC8B}"/>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15" name="TextBox 14">
            <a:extLst>
              <a:ext uri="{FF2B5EF4-FFF2-40B4-BE49-F238E27FC236}">
                <a16:creationId xmlns="" xmlns:a16="http://schemas.microsoft.com/office/drawing/2014/main" id="{0DE50C6A-7A03-4921-B075-CBBA2FB0DD06}"/>
              </a:ext>
            </a:extLst>
          </p:cNvPr>
          <p:cNvSpPr txBox="1"/>
          <p:nvPr/>
        </p:nvSpPr>
        <p:spPr>
          <a:xfrm>
            <a:off x="750269" y="1341461"/>
            <a:ext cx="11033803" cy="369332"/>
          </a:xfrm>
          <a:prstGeom prst="rect">
            <a:avLst/>
          </a:prstGeom>
          <a:noFill/>
        </p:spPr>
        <p:txBody>
          <a:bodyPr wrap="square" rtlCol="0">
            <a:spAutoFit/>
          </a:bodyPr>
          <a:lstStyle/>
          <a:p>
            <a:r>
              <a:rPr lang="en-GB" spc="-20" dirty="0"/>
              <a:t>1,643,086 people tested positive for Coronavirus (COVID-19) in the UK between 14/01/2020 and 01/12/2020 </a:t>
            </a:r>
          </a:p>
        </p:txBody>
      </p:sp>
      <p:pic>
        <p:nvPicPr>
          <p:cNvPr id="7" name="Content Placeholder 6">
            <a:extLst>
              <a:ext uri="{FF2B5EF4-FFF2-40B4-BE49-F238E27FC236}">
                <a16:creationId xmlns="" xmlns:a16="http://schemas.microsoft.com/office/drawing/2014/main" id="{3421694D-1BF8-4D1E-8234-1E58227F7F3C}"/>
              </a:ext>
            </a:extLst>
          </p:cNvPr>
          <p:cNvPicPr>
            <a:picLocks noGrp="1" noChangeAspect="1"/>
          </p:cNvPicPr>
          <p:nvPr>
            <p:ph idx="1"/>
          </p:nvPr>
        </p:nvPicPr>
        <p:blipFill>
          <a:blip r:embed="rId3"/>
          <a:stretch>
            <a:fillRect/>
          </a:stretch>
        </p:blipFill>
        <p:spPr>
          <a:xfrm>
            <a:off x="744538" y="1795004"/>
            <a:ext cx="10702925" cy="3976016"/>
          </a:xfrm>
          <a:prstGeom prst="rect">
            <a:avLst/>
          </a:prstGeom>
        </p:spPr>
      </p:pic>
    </p:spTree>
    <p:extLst>
      <p:ext uri="{BB962C8B-B14F-4D97-AF65-F5344CB8AC3E}">
        <p14:creationId xmlns:p14="http://schemas.microsoft.com/office/powerpoint/2010/main" val="273477706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8CD89A0-3F15-4F1D-8260-FC5B10BCFF8B}"/>
              </a:ext>
            </a:extLst>
          </p:cNvPr>
          <p:cNvSpPr>
            <a:spLocks noGrp="1"/>
          </p:cNvSpPr>
          <p:nvPr>
            <p:ph type="title"/>
          </p:nvPr>
        </p:nvSpPr>
        <p:spPr/>
        <p:txBody>
          <a:bodyPr/>
          <a:lstStyle/>
          <a:p>
            <a:r>
              <a:rPr lang="en-GB" dirty="0"/>
              <a:t>UK deaths within 28 days of a positive test</a:t>
            </a:r>
          </a:p>
        </p:txBody>
      </p:sp>
      <p:sp>
        <p:nvSpPr>
          <p:cNvPr id="4" name="Slide Number Placeholder 3">
            <a:extLst>
              <a:ext uri="{FF2B5EF4-FFF2-40B4-BE49-F238E27FC236}">
                <a16:creationId xmlns="" xmlns:a16="http://schemas.microsoft.com/office/drawing/2014/main" id="{D7859F1A-C47D-4019-8FED-6464FE72BD1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22</a:t>
            </a:fld>
            <a:endParaRPr lang="en-US" dirty="0"/>
          </a:p>
        </p:txBody>
      </p:sp>
      <p:sp>
        <p:nvSpPr>
          <p:cNvPr id="5" name="Footer Placeholder 4">
            <a:extLst>
              <a:ext uri="{FF2B5EF4-FFF2-40B4-BE49-F238E27FC236}">
                <a16:creationId xmlns="" xmlns:a16="http://schemas.microsoft.com/office/drawing/2014/main" id="{BFE9DE06-0990-4470-8561-E735B9E418B3}"/>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8" name="TextBox 7">
            <a:extLst>
              <a:ext uri="{FF2B5EF4-FFF2-40B4-BE49-F238E27FC236}">
                <a16:creationId xmlns="" xmlns:a16="http://schemas.microsoft.com/office/drawing/2014/main" id="{FB718DF3-00B3-48F1-A842-D9B6E6C3798A}"/>
              </a:ext>
            </a:extLst>
          </p:cNvPr>
          <p:cNvSpPr txBox="1"/>
          <p:nvPr/>
        </p:nvSpPr>
        <p:spPr>
          <a:xfrm>
            <a:off x="744538" y="1328432"/>
            <a:ext cx="9733248" cy="648072"/>
          </a:xfrm>
          <a:prstGeom prst="rect">
            <a:avLst/>
          </a:prstGeom>
          <a:noFill/>
        </p:spPr>
        <p:txBody>
          <a:bodyPr wrap="square" rtlCol="0">
            <a:spAutoFit/>
          </a:bodyPr>
          <a:lstStyle/>
          <a:p>
            <a:r>
              <a:rPr lang="en-GB" dirty="0"/>
              <a:t>59,051 deaths within 28 days of a positive test by date of death were recorded between 05/03/2020 and 01/12/2020 </a:t>
            </a:r>
          </a:p>
        </p:txBody>
      </p:sp>
      <p:pic>
        <p:nvPicPr>
          <p:cNvPr id="7" name="Content Placeholder 6">
            <a:extLst>
              <a:ext uri="{FF2B5EF4-FFF2-40B4-BE49-F238E27FC236}">
                <a16:creationId xmlns="" xmlns:a16="http://schemas.microsoft.com/office/drawing/2014/main" id="{8EC9C6B5-1479-4F1A-B2D1-90BDFDBE3B04}"/>
              </a:ext>
            </a:extLst>
          </p:cNvPr>
          <p:cNvPicPr>
            <a:picLocks noGrp="1" noChangeAspect="1"/>
          </p:cNvPicPr>
          <p:nvPr>
            <p:ph idx="1"/>
          </p:nvPr>
        </p:nvPicPr>
        <p:blipFill>
          <a:blip r:embed="rId3"/>
          <a:stretch>
            <a:fillRect/>
          </a:stretch>
        </p:blipFill>
        <p:spPr>
          <a:xfrm>
            <a:off x="744538" y="2108183"/>
            <a:ext cx="10558271" cy="3975267"/>
          </a:xfrm>
          <a:prstGeom prst="rect">
            <a:avLst/>
          </a:prstGeom>
        </p:spPr>
      </p:pic>
    </p:spTree>
    <p:extLst>
      <p:ext uri="{BB962C8B-B14F-4D97-AF65-F5344CB8AC3E}">
        <p14:creationId xmlns:p14="http://schemas.microsoft.com/office/powerpoint/2010/main" val="182107855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8624349-A95A-4C26-8AC3-AD84A2BD5CEF}"/>
              </a:ext>
            </a:extLst>
          </p:cNvPr>
          <p:cNvSpPr>
            <a:spLocks noGrp="1"/>
          </p:cNvSpPr>
          <p:nvPr>
            <p:ph type="title"/>
          </p:nvPr>
        </p:nvSpPr>
        <p:spPr/>
        <p:txBody>
          <a:bodyPr>
            <a:normAutofit/>
          </a:bodyPr>
          <a:lstStyle/>
          <a:p>
            <a:r>
              <a:rPr lang="en-GB" altLang="en-US" dirty="0"/>
              <a:t>COVID-19 vaccine taskforce</a:t>
            </a:r>
            <a:endParaRPr lang="en-GB" dirty="0"/>
          </a:p>
        </p:txBody>
      </p:sp>
      <p:sp>
        <p:nvSpPr>
          <p:cNvPr id="3" name="Content Placeholder 2">
            <a:extLst>
              <a:ext uri="{FF2B5EF4-FFF2-40B4-BE49-F238E27FC236}">
                <a16:creationId xmlns="" xmlns:a16="http://schemas.microsoft.com/office/drawing/2014/main" id="{0158934E-3FFF-40CE-9EB6-439A178BFD23}"/>
              </a:ext>
            </a:extLst>
          </p:cNvPr>
          <p:cNvSpPr>
            <a:spLocks noGrp="1"/>
          </p:cNvSpPr>
          <p:nvPr>
            <p:ph idx="1"/>
          </p:nvPr>
        </p:nvSpPr>
        <p:spPr>
          <a:xfrm>
            <a:off x="876287" y="1359303"/>
            <a:ext cx="10282630" cy="4307631"/>
          </a:xfrm>
        </p:spPr>
        <p:txBody>
          <a:bodyPr/>
          <a:lstStyle/>
          <a:p>
            <a:pPr marL="342900" indent="-342900">
              <a:buFont typeface="Arial" panose="020B0604020202020204" pitchFamily="34" charset="0"/>
              <a:buChar char="•"/>
            </a:pPr>
            <a:r>
              <a:rPr lang="en-GB" sz="2000" dirty="0"/>
              <a:t>as the majority of the population are still susceptible (non-immune) to the SARS-CoV-2 virus and the virus spreads easily, it is clear that a safe and effective vaccine is needed to prevent further cases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 COVID-19 vaccine prepares the immune system so that in the event of an exposure to the virus, it is able to respond and prevent or reduce the severity of infection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during April 2020, a UK vaccine taskforce was set up to support the development of a SARS-CoV-2 vaccine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the taskforce supported research and industry to rapidly develop and scale up the manufacture of a vaccine to protect the population</a:t>
            </a:r>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 xmlns:a16="http://schemas.microsoft.com/office/drawing/2014/main" id="{96D322B2-12D7-4606-8F31-3C218ACE7EC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23</a:t>
            </a:fld>
            <a:endParaRPr lang="en-US" dirty="0"/>
          </a:p>
        </p:txBody>
      </p:sp>
      <p:sp>
        <p:nvSpPr>
          <p:cNvPr id="5" name="Footer Placeholder 4">
            <a:extLst>
              <a:ext uri="{FF2B5EF4-FFF2-40B4-BE49-F238E27FC236}">
                <a16:creationId xmlns="" xmlns:a16="http://schemas.microsoft.com/office/drawing/2014/main" id="{289F9C68-3E4E-4190-8042-479A9549F295}"/>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3181875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4FAA005-0EE4-45CF-AD4E-1E1183FC6989}"/>
              </a:ext>
            </a:extLst>
          </p:cNvPr>
          <p:cNvSpPr>
            <a:spLocks noGrp="1"/>
          </p:cNvSpPr>
          <p:nvPr>
            <p:ph type="title"/>
          </p:nvPr>
        </p:nvSpPr>
        <p:spPr>
          <a:xfrm>
            <a:off x="750269" y="415479"/>
            <a:ext cx="10704000" cy="648072"/>
          </a:xfrm>
        </p:spPr>
        <p:txBody>
          <a:bodyPr/>
          <a:lstStyle/>
          <a:p>
            <a:r>
              <a:rPr lang="en-GB" dirty="0"/>
              <a:t>COVID-19 vaccine development</a:t>
            </a:r>
          </a:p>
        </p:txBody>
      </p:sp>
      <p:sp>
        <p:nvSpPr>
          <p:cNvPr id="3" name="Content Placeholder 2">
            <a:extLst>
              <a:ext uri="{FF2B5EF4-FFF2-40B4-BE49-F238E27FC236}">
                <a16:creationId xmlns="" xmlns:a16="http://schemas.microsoft.com/office/drawing/2014/main" id="{3FE4D1A4-44AA-4B7E-96E7-A8EF22A603BB}"/>
              </a:ext>
            </a:extLst>
          </p:cNvPr>
          <p:cNvSpPr>
            <a:spLocks noGrp="1"/>
          </p:cNvSpPr>
          <p:nvPr>
            <p:ph idx="1"/>
          </p:nvPr>
        </p:nvSpPr>
        <p:spPr>
          <a:xfrm>
            <a:off x="750269" y="1141042"/>
            <a:ext cx="10958700" cy="5167684"/>
          </a:xfrm>
        </p:spPr>
        <p:txBody>
          <a:bodyPr/>
          <a:lstStyle/>
          <a:p>
            <a:pPr marL="342900" indent="-342900">
              <a:buFont typeface="Arial" panose="020B0604020202020204" pitchFamily="34" charset="0"/>
              <a:buChar char="•"/>
            </a:pPr>
            <a:r>
              <a:rPr lang="en-GB" sz="2000" dirty="0"/>
              <a:t>scientists, industry and other organisations have worked collaboratively across the globe to complete the different phases of vaccine development in parallel, rather than sequentially to make a safe and effective vaccine available as soon as possible </a:t>
            </a:r>
          </a:p>
          <a:p>
            <a:pPr marL="342900" indent="-342900">
              <a:buFont typeface="Arial" panose="020B0604020202020204" pitchFamily="34" charset="0"/>
              <a:buChar char="•"/>
            </a:pPr>
            <a:endParaRPr lang="en-GB" sz="900" dirty="0"/>
          </a:p>
          <a:p>
            <a:pPr marL="342900" indent="-342900">
              <a:buFont typeface="Arial" panose="020B0604020202020204" pitchFamily="34" charset="0"/>
              <a:buChar char="•"/>
            </a:pPr>
            <a:r>
              <a:rPr lang="en-GB" sz="2000" dirty="0"/>
              <a:t>by knowing the genetic code for the SARS-CoV-2 virus, various methods to create vaccines can be used such as using the code itself (mRNA vaccines) or inserting part of this code into existing viruses (viral vector vaccines)</a:t>
            </a:r>
          </a:p>
          <a:p>
            <a:pPr marL="0" indent="0"/>
            <a:endParaRPr lang="en-GB" sz="900" dirty="0"/>
          </a:p>
          <a:p>
            <a:pPr marL="342900" indent="-342900">
              <a:buFont typeface="Arial" panose="020B0604020202020204" pitchFamily="34" charset="0"/>
              <a:buChar char="•"/>
            </a:pPr>
            <a:r>
              <a:rPr lang="en-GB" sz="2000" dirty="0"/>
              <a:t>by December 2020, over 270 different COVID-19 vaccines were in early development, over 50 of these were being given to people in clinical trials and 11 were being trialled in large phase 3 trials</a:t>
            </a:r>
          </a:p>
          <a:p>
            <a:pPr marL="0" indent="0"/>
            <a:endParaRPr lang="en-GB" sz="900" dirty="0"/>
          </a:p>
          <a:p>
            <a:pPr marL="342900" indent="-342900">
              <a:buFont typeface="Arial" panose="020B0604020202020204" pitchFamily="34" charset="0"/>
              <a:buChar char="•"/>
            </a:pPr>
            <a:r>
              <a:rPr lang="en-GB" sz="2000" dirty="0"/>
              <a:t>some vaccines have been made using currently used vaccine technology, others have been made using new approaches or methods used during previous emergencies such as the SARS pandemic and west African Ebola</a:t>
            </a:r>
          </a:p>
          <a:p>
            <a:endParaRPr lang="en-GB" sz="2000" dirty="0"/>
          </a:p>
          <a:p>
            <a:endParaRPr lang="en-GB" dirty="0"/>
          </a:p>
          <a:p>
            <a:endParaRPr lang="en-GB" dirty="0"/>
          </a:p>
          <a:p>
            <a:pPr marL="0" indent="0"/>
            <a:endParaRPr lang="en-GB" sz="1600" dirty="0"/>
          </a:p>
        </p:txBody>
      </p:sp>
      <p:sp>
        <p:nvSpPr>
          <p:cNvPr id="4" name="Slide Number Placeholder 3">
            <a:extLst>
              <a:ext uri="{FF2B5EF4-FFF2-40B4-BE49-F238E27FC236}">
                <a16:creationId xmlns="" xmlns:a16="http://schemas.microsoft.com/office/drawing/2014/main" id="{3D4192D2-03EA-4B94-B504-8C5FEE5A5C2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24</a:t>
            </a:fld>
            <a:endParaRPr lang="en-US" dirty="0"/>
          </a:p>
        </p:txBody>
      </p:sp>
      <p:sp>
        <p:nvSpPr>
          <p:cNvPr id="5" name="Footer Placeholder 4">
            <a:extLst>
              <a:ext uri="{FF2B5EF4-FFF2-40B4-BE49-F238E27FC236}">
                <a16:creationId xmlns="" xmlns:a16="http://schemas.microsoft.com/office/drawing/2014/main" id="{721267EC-EC8E-40ED-BB6F-3CF62E7F6880}"/>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1333756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5901F25-3D36-40CD-AC59-BD7B9AB87B32}"/>
              </a:ext>
            </a:extLst>
          </p:cNvPr>
          <p:cNvSpPr>
            <a:spLocks noGrp="1"/>
          </p:cNvSpPr>
          <p:nvPr>
            <p:ph type="title"/>
          </p:nvPr>
        </p:nvSpPr>
        <p:spPr>
          <a:xfrm>
            <a:off x="924839" y="237097"/>
            <a:ext cx="8028000" cy="648072"/>
          </a:xfrm>
        </p:spPr>
        <p:txBody>
          <a:bodyPr>
            <a:normAutofit/>
          </a:bodyPr>
          <a:lstStyle/>
          <a:p>
            <a:r>
              <a:rPr lang="en-GB" dirty="0"/>
              <a:t>Properties of an ideal vaccine</a:t>
            </a:r>
          </a:p>
        </p:txBody>
      </p:sp>
      <p:sp>
        <p:nvSpPr>
          <p:cNvPr id="4" name="Slide Number Placeholder 3">
            <a:extLst>
              <a:ext uri="{FF2B5EF4-FFF2-40B4-BE49-F238E27FC236}">
                <a16:creationId xmlns="" xmlns:a16="http://schemas.microsoft.com/office/drawing/2014/main" id="{0B12E166-7339-416A-8C33-D253079BA9A9}"/>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25</a:t>
            </a:fld>
            <a:endParaRPr lang="en-US" dirty="0"/>
          </a:p>
        </p:txBody>
      </p:sp>
      <p:sp>
        <p:nvSpPr>
          <p:cNvPr id="5" name="Footer Placeholder 4">
            <a:extLst>
              <a:ext uri="{FF2B5EF4-FFF2-40B4-BE49-F238E27FC236}">
                <a16:creationId xmlns="" xmlns:a16="http://schemas.microsoft.com/office/drawing/2014/main" id="{8201F4BD-CA20-458E-BCE5-B6E087AF6B2B}"/>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TextBox 1">
            <a:extLst>
              <a:ext uri="{FF2B5EF4-FFF2-40B4-BE49-F238E27FC236}">
                <a16:creationId xmlns="" xmlns:a16="http://schemas.microsoft.com/office/drawing/2014/main" id="{E8F3DFE0-B245-4055-A0FA-5303073F4CC9}"/>
              </a:ext>
            </a:extLst>
          </p:cNvPr>
          <p:cNvSpPr txBox="1">
            <a:spLocks noGrp="1" noChangeArrowheads="1"/>
          </p:cNvSpPr>
          <p:nvPr>
            <p:ph idx="1"/>
          </p:nvPr>
        </p:nvSpPr>
        <p:spPr bwMode="auto">
          <a:xfrm>
            <a:off x="860574" y="1178205"/>
            <a:ext cx="10752499" cy="439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itchFamily="34" charset="0"/>
              </a:defRPr>
            </a:lvl1pPr>
            <a:lvl2pPr marL="742950" indent="-285750">
              <a:defRPr sz="1000">
                <a:solidFill>
                  <a:schemeClr val="tx1"/>
                </a:solidFill>
                <a:latin typeface="Verdana" pitchFamily="34" charset="0"/>
              </a:defRPr>
            </a:lvl2pPr>
            <a:lvl3pPr marL="1143000" indent="-228600">
              <a:defRPr sz="1000">
                <a:solidFill>
                  <a:schemeClr val="tx1"/>
                </a:solidFill>
                <a:latin typeface="Verdana" pitchFamily="34" charset="0"/>
              </a:defRPr>
            </a:lvl3pPr>
            <a:lvl4pPr marL="1600200" indent="-228600">
              <a:defRPr sz="1000">
                <a:solidFill>
                  <a:schemeClr val="tx1"/>
                </a:solidFill>
                <a:latin typeface="Verdana" pitchFamily="34" charset="0"/>
              </a:defRPr>
            </a:lvl4pPr>
            <a:lvl5pPr marL="2057400" indent="-228600">
              <a:defRPr sz="1000">
                <a:solidFill>
                  <a:schemeClr val="tx1"/>
                </a:solidFill>
                <a:latin typeface="Verdana" pitchFamily="34" charset="0"/>
              </a:defRPr>
            </a:lvl5pPr>
            <a:lvl6pPr marL="2514600" indent="-228600" eaLnBrk="0" fontAlgn="base" hangingPunct="0">
              <a:spcBef>
                <a:spcPct val="0"/>
              </a:spcBef>
              <a:spcAft>
                <a:spcPct val="0"/>
              </a:spcAft>
              <a:defRPr sz="1000">
                <a:solidFill>
                  <a:schemeClr val="tx1"/>
                </a:solidFill>
                <a:latin typeface="Verdana" pitchFamily="34" charset="0"/>
              </a:defRPr>
            </a:lvl6pPr>
            <a:lvl7pPr marL="2971800" indent="-228600" eaLnBrk="0" fontAlgn="base" hangingPunct="0">
              <a:spcBef>
                <a:spcPct val="0"/>
              </a:spcBef>
              <a:spcAft>
                <a:spcPct val="0"/>
              </a:spcAft>
              <a:defRPr sz="1000">
                <a:solidFill>
                  <a:schemeClr val="tx1"/>
                </a:solidFill>
                <a:latin typeface="Verdana" pitchFamily="34" charset="0"/>
              </a:defRPr>
            </a:lvl7pPr>
            <a:lvl8pPr marL="3429000" indent="-228600" eaLnBrk="0" fontAlgn="base" hangingPunct="0">
              <a:spcBef>
                <a:spcPct val="0"/>
              </a:spcBef>
              <a:spcAft>
                <a:spcPct val="0"/>
              </a:spcAft>
              <a:defRPr sz="1000">
                <a:solidFill>
                  <a:schemeClr val="tx1"/>
                </a:solidFill>
                <a:latin typeface="Verdana" pitchFamily="34" charset="0"/>
              </a:defRPr>
            </a:lvl8pPr>
            <a:lvl9pPr marL="3886200" indent="-228600" eaLnBrk="0" fontAlgn="base" hangingPunct="0">
              <a:spcBef>
                <a:spcPct val="0"/>
              </a:spcBef>
              <a:spcAft>
                <a:spcPct val="0"/>
              </a:spcAft>
              <a:defRPr sz="1000">
                <a:solidFill>
                  <a:schemeClr val="tx1"/>
                </a:solidFill>
                <a:latin typeface="Verdana" pitchFamily="34" charset="0"/>
              </a:defRPr>
            </a:lvl9pPr>
          </a:lstStyle>
          <a:p>
            <a:pPr>
              <a:defRPr/>
            </a:pPr>
            <a:r>
              <a:rPr lang="en-GB" altLang="en-US" sz="1800" dirty="0">
                <a:latin typeface="+mn-lt"/>
              </a:rPr>
              <a:t>Ideally, a vaccine will:</a:t>
            </a:r>
          </a:p>
          <a:p>
            <a:pPr>
              <a:defRPr/>
            </a:pPr>
            <a:endParaRPr lang="en-GB" altLang="en-US" sz="900" dirty="0">
              <a:latin typeface="+mn-lt"/>
            </a:endParaRPr>
          </a:p>
          <a:p>
            <a:pPr marL="342900" indent="-342900">
              <a:buFont typeface="Arial" panose="020B0604020202020204" pitchFamily="34" charset="0"/>
              <a:buChar char="•"/>
              <a:defRPr/>
            </a:pPr>
            <a:r>
              <a:rPr lang="en-GB" altLang="en-US" sz="1800" dirty="0">
                <a:latin typeface="+mn-lt"/>
              </a:rPr>
              <a:t>produce the same immune protection which usually follows natural infection but without causing disease.</a:t>
            </a:r>
          </a:p>
          <a:p>
            <a:pPr marL="342900" indent="-342900">
              <a:buFont typeface="Arial" panose="020B0604020202020204" pitchFamily="34" charset="0"/>
              <a:buChar char="•"/>
              <a:defRPr/>
            </a:pPr>
            <a:r>
              <a:rPr lang="en-GB" altLang="en-US" sz="1800" dirty="0">
                <a:latin typeface="+mn-lt"/>
              </a:rPr>
              <a:t>generate long lasting immunity so that the person is protected if they are exposed to the antigen several years after vaccination. </a:t>
            </a:r>
          </a:p>
          <a:p>
            <a:pPr marL="342900" indent="-342900">
              <a:buFont typeface="Arial" panose="020B0604020202020204" pitchFamily="34" charset="0"/>
              <a:buChar char="•"/>
              <a:defRPr/>
            </a:pPr>
            <a:r>
              <a:rPr lang="en-GB" altLang="en-US" sz="1800" dirty="0">
                <a:latin typeface="+mn-lt"/>
              </a:rPr>
              <a:t>interrupt the spread of infection by preventing carriage of the organism in the vaccinated person</a:t>
            </a:r>
          </a:p>
          <a:p>
            <a:pPr marL="0" indent="0">
              <a:defRPr/>
            </a:pPr>
            <a:endParaRPr lang="en-GB" altLang="en-US" sz="900" dirty="0">
              <a:latin typeface="+mn-lt"/>
            </a:endParaRPr>
          </a:p>
          <a:p>
            <a:pPr>
              <a:defRPr/>
            </a:pPr>
            <a:r>
              <a:rPr lang="en-GB" altLang="en-US" sz="1800" dirty="0">
                <a:latin typeface="+mn-lt"/>
              </a:rPr>
              <a:t>Vaccines need to be safe and </a:t>
            </a:r>
            <a:r>
              <a:rPr lang="en-GB" sz="1800" dirty="0">
                <a:latin typeface="+mn-lt"/>
              </a:rPr>
              <a:t>the risk from any side effects should be much lower than the benefit of preventing deaths and serious complications of the disease.</a:t>
            </a:r>
            <a:endParaRPr lang="en-GB" altLang="en-US" sz="1800" dirty="0">
              <a:latin typeface="+mn-lt"/>
            </a:endParaRPr>
          </a:p>
          <a:p>
            <a:pPr>
              <a:defRPr/>
            </a:pPr>
            <a:endParaRPr lang="en-GB" altLang="en-US" sz="900" b="1" dirty="0">
              <a:latin typeface="+mn-lt"/>
            </a:endParaRPr>
          </a:p>
          <a:p>
            <a:pPr>
              <a:defRPr/>
            </a:pPr>
            <a:r>
              <a:rPr lang="en-GB" altLang="en-US" sz="1800" dirty="0">
                <a:latin typeface="+mn-lt"/>
              </a:rPr>
              <a:t>For the COVID-19 vaccines, many of these properties can be confirmed from the clinical vaccine trials. </a:t>
            </a:r>
          </a:p>
          <a:p>
            <a:pPr>
              <a:defRPr/>
            </a:pPr>
            <a:endParaRPr lang="en-GB" altLang="en-US" sz="900" dirty="0">
              <a:latin typeface="+mn-lt"/>
            </a:endParaRPr>
          </a:p>
          <a:p>
            <a:pPr>
              <a:defRPr/>
            </a:pPr>
            <a:r>
              <a:rPr lang="en-GB" altLang="en-US" sz="1800" dirty="0">
                <a:latin typeface="+mn-lt"/>
              </a:rPr>
              <a:t>Longer term ongoing surveillance of the disease and of those vaccinated will show whether: </a:t>
            </a:r>
          </a:p>
          <a:p>
            <a:pPr marL="285750" indent="-285750">
              <a:buFont typeface="Arial" panose="020B0604020202020204" pitchFamily="34" charset="0"/>
              <a:buChar char="•"/>
              <a:defRPr/>
            </a:pPr>
            <a:r>
              <a:rPr lang="en-GB" altLang="en-US" sz="1800" dirty="0">
                <a:latin typeface="+mn-lt"/>
              </a:rPr>
              <a:t>vaccine protection is long lasting or booster or annual doses are needed</a:t>
            </a:r>
          </a:p>
          <a:p>
            <a:pPr marL="285750" indent="-285750">
              <a:buFont typeface="Arial" panose="020B0604020202020204" pitchFamily="34" charset="0"/>
              <a:buChar char="•"/>
              <a:defRPr/>
            </a:pPr>
            <a:r>
              <a:rPr lang="en-GB" altLang="en-US" sz="1800" dirty="0">
                <a:latin typeface="+mn-lt"/>
              </a:rPr>
              <a:t>the vaccine prevents a vaccinated person from carrying and spreading the virus </a:t>
            </a:r>
          </a:p>
        </p:txBody>
      </p:sp>
    </p:spTree>
    <p:extLst>
      <p:ext uri="{BB962C8B-B14F-4D97-AF65-F5344CB8AC3E}">
        <p14:creationId xmlns:p14="http://schemas.microsoft.com/office/powerpoint/2010/main" val="3479888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206BD9-C5E0-4F15-BA64-E37AA8263787}"/>
              </a:ext>
            </a:extLst>
          </p:cNvPr>
          <p:cNvSpPr>
            <a:spLocks noGrp="1"/>
          </p:cNvSpPr>
          <p:nvPr>
            <p:ph type="title"/>
          </p:nvPr>
        </p:nvSpPr>
        <p:spPr>
          <a:xfrm>
            <a:off x="550843" y="297455"/>
            <a:ext cx="10903426" cy="899297"/>
          </a:xfrm>
        </p:spPr>
        <p:txBody>
          <a:bodyPr/>
          <a:lstStyle/>
          <a:p>
            <a:r>
              <a:rPr lang="en-GB" dirty="0"/>
              <a:t>Stages of vaccine trials</a:t>
            </a:r>
          </a:p>
        </p:txBody>
      </p:sp>
      <p:sp>
        <p:nvSpPr>
          <p:cNvPr id="4" name="Slide Number Placeholder 3">
            <a:extLst>
              <a:ext uri="{FF2B5EF4-FFF2-40B4-BE49-F238E27FC236}">
                <a16:creationId xmlns="" xmlns:a16="http://schemas.microsoft.com/office/drawing/2014/main" id="{DC7C6400-0851-4D6F-AA96-62E33E7E48F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26</a:t>
            </a:fld>
            <a:endParaRPr lang="en-US" dirty="0"/>
          </a:p>
        </p:txBody>
      </p:sp>
      <p:sp>
        <p:nvSpPr>
          <p:cNvPr id="5" name="Footer Placeholder 4">
            <a:extLst>
              <a:ext uri="{FF2B5EF4-FFF2-40B4-BE49-F238E27FC236}">
                <a16:creationId xmlns="" xmlns:a16="http://schemas.microsoft.com/office/drawing/2014/main" id="{98AAC956-682F-4ED1-AAE7-5232C24B394D}"/>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Text Placeholder 2">
            <a:extLst>
              <a:ext uri="{FF2B5EF4-FFF2-40B4-BE49-F238E27FC236}">
                <a16:creationId xmlns="" xmlns:a16="http://schemas.microsoft.com/office/drawing/2014/main" id="{31E0AC85-B4BF-4D64-B0C6-C63214498827}"/>
              </a:ext>
            </a:extLst>
          </p:cNvPr>
          <p:cNvSpPr>
            <a:spLocks noGrp="1"/>
          </p:cNvSpPr>
          <p:nvPr>
            <p:ph idx="1"/>
          </p:nvPr>
        </p:nvSpPr>
        <p:spPr>
          <a:xfrm>
            <a:off x="510920" y="1089850"/>
            <a:ext cx="10780201" cy="5218876"/>
          </a:xfrm>
        </p:spPr>
        <p:txBody>
          <a:bodyPr/>
          <a:lstStyle/>
          <a:p>
            <a:r>
              <a:rPr lang="en-GB" altLang="en-US" sz="2000" dirty="0"/>
              <a:t>Vaccines are extensively tested through several different phases of trials.</a:t>
            </a:r>
          </a:p>
          <a:p>
            <a:endParaRPr lang="en-GB" altLang="en-US" sz="900" dirty="0"/>
          </a:p>
          <a:p>
            <a:pPr marL="285750" indent="-285750">
              <a:buFont typeface="Arial" panose="020B0604020202020204" pitchFamily="34" charset="0"/>
              <a:buChar char="•"/>
            </a:pPr>
            <a:r>
              <a:rPr lang="en-GB" altLang="en-US" sz="2000" b="1" dirty="0"/>
              <a:t>pre-clinical studies </a:t>
            </a:r>
            <a:r>
              <a:rPr lang="en-GB" dirty="0"/>
              <a:t>using tissue</a:t>
            </a:r>
            <a:r>
              <a:rPr lang="en-GB" strike="sngStrike" dirty="0"/>
              <a:t>-</a:t>
            </a:r>
            <a:r>
              <a:rPr lang="en-GB" dirty="0"/>
              <a:t>culture, cell-culture or animal studies. At this stage, safety and immunogenicity (the ability of the vaccine to produce an immune response) are assessed. If pre-clinical studies are successful, the vaccine then goes through several different phases of vaccine trials in humans</a:t>
            </a:r>
          </a:p>
          <a:p>
            <a:pPr marL="285750" indent="-285750">
              <a:buFont typeface="Arial" panose="020B0604020202020204" pitchFamily="34" charset="0"/>
              <a:buChar char="•"/>
            </a:pPr>
            <a:endParaRPr lang="en-GB" altLang="en-US" sz="900" b="1" dirty="0"/>
          </a:p>
          <a:p>
            <a:pPr marL="285750" indent="-285750">
              <a:buFont typeface="Arial" panose="020B0604020202020204" pitchFamily="34" charset="0"/>
              <a:buChar char="•"/>
            </a:pPr>
            <a:r>
              <a:rPr lang="en-GB" altLang="en-US" sz="2000" b="1" dirty="0"/>
              <a:t>phase I clinical trials </a:t>
            </a:r>
            <a:r>
              <a:rPr lang="en-GB" altLang="en-US" dirty="0"/>
              <a:t>are small-scale trials in healthy adult volunteers (generally 20-100) to assess whether the vaccine is safe in humans and type and extent of immune response it induces  </a:t>
            </a:r>
          </a:p>
          <a:p>
            <a:pPr marL="0" indent="0"/>
            <a:endParaRPr lang="en-GB" altLang="en-US" sz="900" dirty="0"/>
          </a:p>
          <a:p>
            <a:pPr marL="285750" indent="-285750">
              <a:buFont typeface="Arial" panose="020B0604020202020204" pitchFamily="34" charset="0"/>
              <a:buChar char="•"/>
            </a:pPr>
            <a:r>
              <a:rPr lang="en-GB" altLang="en-US" sz="2000" b="1" dirty="0"/>
              <a:t>phase II clinical trials</a:t>
            </a:r>
            <a:r>
              <a:rPr lang="en-GB" altLang="en-US" sz="2000" dirty="0"/>
              <a:t> </a:t>
            </a:r>
            <a:r>
              <a:rPr lang="en-GB" altLang="en-US" dirty="0"/>
              <a:t>are larger (several hundred healthy volunteers) and usually carried out in the target age group(s) the vaccine is likely to be used in. They are looking mainly to assess the efficacy of the vaccine against artificial infection and clinical disease. Vaccine safety, side-effects and immune response are also studied</a:t>
            </a:r>
          </a:p>
          <a:p>
            <a:pPr marL="285750" indent="-285750">
              <a:buFont typeface="Arial" panose="020B0604020202020204" pitchFamily="34" charset="0"/>
              <a:buChar char="•"/>
            </a:pPr>
            <a:endParaRPr lang="en-GB" altLang="en-US" sz="900" dirty="0"/>
          </a:p>
          <a:p>
            <a:pPr marL="285750" indent="-285750">
              <a:buFont typeface="Arial" panose="020B0604020202020204" pitchFamily="34" charset="0"/>
              <a:buChar char="•"/>
            </a:pPr>
            <a:r>
              <a:rPr lang="en-GB" altLang="en-US" sz="2000" b="1" dirty="0"/>
              <a:t>phase III clinical trials</a:t>
            </a:r>
            <a:r>
              <a:rPr lang="en-GB" altLang="en-US" sz="2000" dirty="0"/>
              <a:t> </a:t>
            </a:r>
            <a:r>
              <a:rPr lang="en-GB" altLang="en-US" dirty="0"/>
              <a:t>involve the vaccine being studied on a large scale in many hundreds or thousands of subjects across several sites to evaluate efficacy under natural disease conditions and make sure that there are no unintended side effects not detected in phase II studies</a:t>
            </a:r>
            <a:endParaRPr lang="en-GB" altLang="en-US" sz="2000" dirty="0"/>
          </a:p>
        </p:txBody>
      </p:sp>
    </p:spTree>
    <p:extLst>
      <p:ext uri="{BB962C8B-B14F-4D97-AF65-F5344CB8AC3E}">
        <p14:creationId xmlns:p14="http://schemas.microsoft.com/office/powerpoint/2010/main" val="7879532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16546B-45BB-409F-A810-A00613FD2DEC}"/>
              </a:ext>
            </a:extLst>
          </p:cNvPr>
          <p:cNvSpPr>
            <a:spLocks noGrp="1"/>
          </p:cNvSpPr>
          <p:nvPr>
            <p:ph type="title"/>
          </p:nvPr>
        </p:nvSpPr>
        <p:spPr/>
        <p:txBody>
          <a:bodyPr/>
          <a:lstStyle/>
          <a:p>
            <a:r>
              <a:rPr lang="en-GB" dirty="0"/>
              <a:t>Safety</a:t>
            </a:r>
          </a:p>
        </p:txBody>
      </p:sp>
      <p:sp>
        <p:nvSpPr>
          <p:cNvPr id="3" name="Content Placeholder 2">
            <a:extLst>
              <a:ext uri="{FF2B5EF4-FFF2-40B4-BE49-F238E27FC236}">
                <a16:creationId xmlns="" xmlns:a16="http://schemas.microsoft.com/office/drawing/2014/main" id="{25E2F98C-05B6-430B-AE16-5ED6E48ADA52}"/>
              </a:ext>
            </a:extLst>
          </p:cNvPr>
          <p:cNvSpPr>
            <a:spLocks noGrp="1"/>
          </p:cNvSpPr>
          <p:nvPr>
            <p:ph idx="1"/>
          </p:nvPr>
        </p:nvSpPr>
        <p:spPr>
          <a:xfrm>
            <a:off x="744000" y="1412777"/>
            <a:ext cx="10554803" cy="4739679"/>
          </a:xfrm>
        </p:spPr>
        <p:txBody>
          <a:bodyPr/>
          <a:lstStyle/>
          <a:p>
            <a:pPr marL="285750" indent="-285750">
              <a:buFont typeface="Arial" panose="020B0604020202020204" pitchFamily="34" charset="0"/>
              <a:buChar char="•"/>
            </a:pPr>
            <a:r>
              <a:rPr lang="en-GB" sz="2000" dirty="0"/>
              <a:t>before any of the COVID vaccines can be authorised for widespread use in the population, the manufacturers have to demonstrate that they are safe and effective</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tens of thousands of people across the world have already received COVID-19 vaccines in clinical trials</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no serious adverse reactions to the vaccines were seen in the trial participants who received them </a:t>
            </a:r>
          </a:p>
          <a:p>
            <a:pPr marL="0" indent="0"/>
            <a:endParaRPr lang="en-GB" sz="2000" dirty="0"/>
          </a:p>
          <a:p>
            <a:pPr marL="285750" indent="-285750">
              <a:buFont typeface="Arial" panose="020B0604020202020204" pitchFamily="34" charset="0"/>
              <a:buChar char="•"/>
            </a:pPr>
            <a:r>
              <a:rPr lang="en-GB" sz="2000" dirty="0"/>
              <a:t>any reactions reported were similar to those seen following other vaccines such as pain and tenderness at the injection site and fever, headache, muscle aches and fatigue</a:t>
            </a:r>
          </a:p>
          <a:p>
            <a:endParaRPr lang="en-GB" dirty="0"/>
          </a:p>
        </p:txBody>
      </p:sp>
      <p:sp>
        <p:nvSpPr>
          <p:cNvPr id="4" name="Slide Number Placeholder 3">
            <a:extLst>
              <a:ext uri="{FF2B5EF4-FFF2-40B4-BE49-F238E27FC236}">
                <a16:creationId xmlns="" xmlns:a16="http://schemas.microsoft.com/office/drawing/2014/main" id="{40FDF442-0E09-457B-BCD6-1F732BD4B139}"/>
              </a:ext>
            </a:extLst>
          </p:cNvPr>
          <p:cNvSpPr>
            <a:spLocks noGrp="1"/>
          </p:cNvSpPr>
          <p:nvPr>
            <p:ph type="sldNum" sz="quarter" idx="10"/>
          </p:nvPr>
        </p:nvSpPr>
        <p:spPr/>
        <p:txBody>
          <a:bodyPr/>
          <a:lstStyle/>
          <a:p>
            <a:pPr marL="53181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531813"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 xmlns:a16="http://schemas.microsoft.com/office/drawing/2014/main" id="{C7E6D252-9DB4-4A49-A3CD-DF4E2D9306AB}"/>
              </a:ext>
            </a:extLst>
          </p:cNvPr>
          <p:cNvSpPr>
            <a:spLocks noGrp="1"/>
          </p:cNvSpPr>
          <p:nvPr>
            <p:ph type="ftr" sz="quarter" idx="11"/>
          </p:nvPr>
        </p:nvSpPr>
        <p:spPr/>
        <p:txBody>
          <a:bodyPr/>
          <a:lstStyle/>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Arial" pitchFamily="34" charset="0"/>
                <a:ea typeface="+mn-ea"/>
                <a:cs typeface="+mn-cs"/>
              </a:rPr>
              <a:t>Provisional – Subject to revision – Use latest version link: x</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Tree>
    <p:extLst>
      <p:ext uri="{BB962C8B-B14F-4D97-AF65-F5344CB8AC3E}">
        <p14:creationId xmlns:p14="http://schemas.microsoft.com/office/powerpoint/2010/main" val="3816565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85124D0-040B-4D68-8664-411D7862424D}"/>
              </a:ext>
            </a:extLst>
          </p:cNvPr>
          <p:cNvSpPr>
            <a:spLocks noGrp="1"/>
          </p:cNvSpPr>
          <p:nvPr>
            <p:ph type="title"/>
          </p:nvPr>
        </p:nvSpPr>
        <p:spPr/>
        <p:txBody>
          <a:bodyPr/>
          <a:lstStyle/>
          <a:p>
            <a:r>
              <a:rPr lang="en-GB" dirty="0"/>
              <a:t>Effectiveness</a:t>
            </a:r>
          </a:p>
        </p:txBody>
      </p:sp>
      <p:sp>
        <p:nvSpPr>
          <p:cNvPr id="3" name="Content Placeholder 2">
            <a:extLst>
              <a:ext uri="{FF2B5EF4-FFF2-40B4-BE49-F238E27FC236}">
                <a16:creationId xmlns="" xmlns:a16="http://schemas.microsoft.com/office/drawing/2014/main" id="{4E469076-98AD-4ECA-91AD-AAF95C1D40F5}"/>
              </a:ext>
            </a:extLst>
          </p:cNvPr>
          <p:cNvSpPr>
            <a:spLocks noGrp="1"/>
          </p:cNvSpPr>
          <p:nvPr>
            <p:ph idx="1"/>
          </p:nvPr>
        </p:nvSpPr>
        <p:spPr>
          <a:xfrm>
            <a:off x="743999" y="1303020"/>
            <a:ext cx="11208651" cy="5090159"/>
          </a:xfrm>
        </p:spPr>
        <p:txBody>
          <a:bodyPr/>
          <a:lstStyle/>
          <a:p>
            <a:pPr marL="285750" indent="-285750">
              <a:buFont typeface="Arial" panose="020B0604020202020204" pitchFamily="34" charset="0"/>
              <a:buChar char="•"/>
            </a:pPr>
            <a:r>
              <a:rPr lang="en-GB" dirty="0"/>
              <a:t>manufacturers of the COVID-19 vaccines need to show evidence that they will be effective</a:t>
            </a:r>
          </a:p>
          <a:p>
            <a:pPr marL="285750" indent="-285750">
              <a:buFont typeface="Arial" panose="020B0604020202020204" pitchFamily="34" charset="0"/>
              <a:buChar char="•"/>
            </a:pPr>
            <a:r>
              <a:rPr lang="en-GB" dirty="0"/>
              <a:t>they can do this by showing a reduction in virus levels in animal studies where the vaccines were used and that people in the trials have made an antibody response to the vaccine</a:t>
            </a:r>
          </a:p>
          <a:p>
            <a:pPr marL="285750" indent="-285750">
              <a:buFont typeface="Arial" panose="020B0604020202020204" pitchFamily="34" charset="0"/>
              <a:buChar char="•"/>
            </a:pPr>
            <a:r>
              <a:rPr lang="en-GB" dirty="0"/>
              <a:t>vaccine effectiveness can be calculated by comparing the number of cases of COVID-19 disease in trial participants who received the COVID-19 vaccine with the number of trial participants who received the placebo or alternative (non-COVID-19) vaccine</a:t>
            </a:r>
          </a:p>
          <a:p>
            <a:pPr marL="0" indent="0"/>
            <a:endParaRPr lang="en-GB" sz="900" dirty="0"/>
          </a:p>
          <a:p>
            <a:r>
              <a:rPr lang="en-GB" dirty="0"/>
              <a:t>Those running clinical trials will also look at antibody response:</a:t>
            </a:r>
          </a:p>
          <a:p>
            <a:pPr marL="735012" lvl="3" indent="-285750"/>
            <a:r>
              <a:rPr lang="en-GB" dirty="0"/>
              <a:t>after one dose and two doses</a:t>
            </a:r>
          </a:p>
          <a:p>
            <a:pPr marL="735012" lvl="3" indent="-285750"/>
            <a:r>
              <a:rPr lang="en-GB" dirty="0"/>
              <a:t>at different dosages of the vaccine</a:t>
            </a:r>
          </a:p>
          <a:p>
            <a:pPr marL="735012" lvl="3" indent="-285750"/>
            <a:r>
              <a:rPr lang="en-GB" dirty="0"/>
              <a:t>with different time intervals between vaccine doses</a:t>
            </a:r>
          </a:p>
          <a:p>
            <a:pPr marL="735012" lvl="3" indent="-285750"/>
            <a:r>
              <a:rPr lang="en-GB" dirty="0"/>
              <a:t>in different age groups </a:t>
            </a:r>
          </a:p>
          <a:p>
            <a:r>
              <a:rPr lang="en-GB" dirty="0"/>
              <a:t> </a:t>
            </a:r>
          </a:p>
          <a:p>
            <a:r>
              <a:rPr lang="en-GB" dirty="0"/>
              <a:t>Over time, they will look at: </a:t>
            </a:r>
          </a:p>
          <a:p>
            <a:pPr marL="285750" indent="-285750">
              <a:buFont typeface="Arial" panose="020B0604020202020204" pitchFamily="34" charset="0"/>
              <a:buChar char="•"/>
            </a:pPr>
            <a:r>
              <a:rPr lang="en-GB" dirty="0"/>
              <a:t>how long the antibodies last and the effect on antibody levels if a booster dose is given. </a:t>
            </a:r>
          </a:p>
          <a:p>
            <a:pPr marL="285750" indent="-285750">
              <a:buFont typeface="Arial" panose="020B0604020202020204" pitchFamily="34" charset="0"/>
              <a:buChar char="•"/>
            </a:pPr>
            <a:r>
              <a:rPr lang="en-GB" spc="-30" dirty="0"/>
              <a:t>whether the vaccine only stops people from becoming severely ill or if it also stops them spreading the virus too.</a:t>
            </a:r>
          </a:p>
          <a:p>
            <a:endParaRPr lang="en-GB" dirty="0"/>
          </a:p>
        </p:txBody>
      </p:sp>
      <p:sp>
        <p:nvSpPr>
          <p:cNvPr id="4" name="Slide Number Placeholder 3">
            <a:extLst>
              <a:ext uri="{FF2B5EF4-FFF2-40B4-BE49-F238E27FC236}">
                <a16:creationId xmlns="" xmlns:a16="http://schemas.microsoft.com/office/drawing/2014/main" id="{AD998276-67FB-43B5-938B-7347DBEF7F68}"/>
              </a:ext>
            </a:extLst>
          </p:cNvPr>
          <p:cNvSpPr>
            <a:spLocks noGrp="1"/>
          </p:cNvSpPr>
          <p:nvPr>
            <p:ph type="sldNum" sz="quarter" idx="10"/>
          </p:nvPr>
        </p:nvSpPr>
        <p:spPr/>
        <p:txBody>
          <a:bodyPr/>
          <a:lstStyle/>
          <a:p>
            <a:pPr marL="53181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531813"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 xmlns:a16="http://schemas.microsoft.com/office/drawing/2014/main" id="{9A6ECBCE-1365-43E2-BCB8-A1D805A49CBD}"/>
              </a:ext>
            </a:extLst>
          </p:cNvPr>
          <p:cNvSpPr>
            <a:spLocks noGrp="1"/>
          </p:cNvSpPr>
          <p:nvPr>
            <p:ph type="ftr" sz="quarter" idx="11"/>
          </p:nvPr>
        </p:nvSpPr>
        <p:spPr/>
        <p:txBody>
          <a:bodyPr/>
          <a:lstStyle/>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Arial" pitchFamily="34" charset="0"/>
                <a:ea typeface="+mn-ea"/>
                <a:cs typeface="+mn-cs"/>
              </a:rPr>
              <a:t>Provisional – Subject to revision – Use latest version link: x</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Tree>
    <p:extLst>
      <p:ext uri="{BB962C8B-B14F-4D97-AF65-F5344CB8AC3E}">
        <p14:creationId xmlns:p14="http://schemas.microsoft.com/office/powerpoint/2010/main" val="6861603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FCE83E9-7A7C-49F0-B5CE-B434B292DAAE}"/>
              </a:ext>
            </a:extLst>
          </p:cNvPr>
          <p:cNvSpPr>
            <a:spLocks noGrp="1"/>
          </p:cNvSpPr>
          <p:nvPr>
            <p:ph type="title"/>
          </p:nvPr>
        </p:nvSpPr>
        <p:spPr>
          <a:xfrm>
            <a:off x="737731" y="336441"/>
            <a:ext cx="10704000" cy="648072"/>
          </a:xfrm>
        </p:spPr>
        <p:txBody>
          <a:bodyPr/>
          <a:lstStyle/>
          <a:p>
            <a:r>
              <a:rPr lang="en-GB" dirty="0"/>
              <a:t>Regulatory approval and licencing </a:t>
            </a:r>
          </a:p>
        </p:txBody>
      </p:sp>
      <p:sp>
        <p:nvSpPr>
          <p:cNvPr id="3" name="Content Placeholder 2">
            <a:extLst>
              <a:ext uri="{FF2B5EF4-FFF2-40B4-BE49-F238E27FC236}">
                <a16:creationId xmlns="" xmlns:a16="http://schemas.microsoft.com/office/drawing/2014/main" id="{620F708F-908D-4AB1-9941-BBF8099B0014}"/>
              </a:ext>
            </a:extLst>
          </p:cNvPr>
          <p:cNvSpPr>
            <a:spLocks noGrp="1"/>
          </p:cNvSpPr>
          <p:nvPr>
            <p:ph idx="1"/>
          </p:nvPr>
        </p:nvSpPr>
        <p:spPr>
          <a:xfrm>
            <a:off x="737731" y="1133808"/>
            <a:ext cx="10704000" cy="5174918"/>
          </a:xfrm>
        </p:spPr>
        <p:txBody>
          <a:bodyPr/>
          <a:lstStyle/>
          <a:p>
            <a:pPr marL="342900" indent="-342900">
              <a:lnSpc>
                <a:spcPct val="100000"/>
              </a:lnSpc>
              <a:buFont typeface="Arial" panose="020B0604020202020204" pitchFamily="34" charset="0"/>
              <a:buChar char="•"/>
            </a:pPr>
            <a:r>
              <a:rPr lang="en-GB" sz="2000" dirty="0"/>
              <a:t>in the UK, vaccine m</a:t>
            </a:r>
            <a:r>
              <a:rPr lang="en-GB" altLang="en-US" sz="2000" dirty="0"/>
              <a:t>anufacturers apply to the Medicines and Healthcare products Regulatory Agency (MHRA) or the European Medicines Agency (EMA) for a product licence but they may issue a temporary authorisation ahead of the full UK product licence </a:t>
            </a:r>
          </a:p>
          <a:p>
            <a:pPr marL="342900" indent="-342900">
              <a:lnSpc>
                <a:spcPct val="100000"/>
              </a:lnSpc>
              <a:buFont typeface="Arial" panose="020B0604020202020204" pitchFamily="34" charset="0"/>
              <a:buChar char="•"/>
            </a:pPr>
            <a:endParaRPr lang="en-GB" altLang="en-US" sz="2000" dirty="0"/>
          </a:p>
          <a:p>
            <a:pPr marL="342900" indent="-342900">
              <a:lnSpc>
                <a:spcPct val="100000"/>
              </a:lnSpc>
              <a:buFont typeface="Arial" panose="020B0604020202020204" pitchFamily="34" charset="0"/>
              <a:buChar char="•"/>
            </a:pPr>
            <a:r>
              <a:rPr lang="en-GB" sz="2000" dirty="0"/>
              <a:t>in exceptional situations, the MHRA may enact Regulation 174. This enables them to temporarily authorise the supply of an unlicensed medicinal product in response to certain identified public health risks, such as the SARS-CoV-2 pandemic </a:t>
            </a:r>
          </a:p>
          <a:p>
            <a:pPr marL="342900" indent="-342900">
              <a:lnSpc>
                <a:spcPct val="100000"/>
              </a:lnSpc>
              <a:buFont typeface="Arial" panose="020B0604020202020204" pitchFamily="34" charset="0"/>
              <a:buChar char="•"/>
            </a:pPr>
            <a:endParaRPr lang="en-GB" sz="2000" dirty="0"/>
          </a:p>
          <a:p>
            <a:pPr marL="342900" indent="-342900">
              <a:lnSpc>
                <a:spcPct val="100000"/>
              </a:lnSpc>
              <a:buFont typeface="Arial" panose="020B0604020202020204" pitchFamily="34" charset="0"/>
              <a:buChar char="•"/>
            </a:pPr>
            <a:r>
              <a:rPr lang="en-GB" sz="2000" dirty="0"/>
              <a:t>the MHRA assess all of the available safety, quality and efficacy data and considers whether the evidence supports the use of the medicine or vaccine under the legal basis of regulation 174 until it can be licensed</a:t>
            </a:r>
          </a:p>
          <a:p>
            <a:pPr marL="0" indent="0">
              <a:lnSpc>
                <a:spcPct val="100000"/>
              </a:lnSpc>
            </a:pPr>
            <a:endParaRPr lang="en-GB" sz="2000" dirty="0"/>
          </a:p>
          <a:p>
            <a:pPr marL="342900" indent="-342900">
              <a:lnSpc>
                <a:spcPct val="100000"/>
              </a:lnSpc>
              <a:buFont typeface="Arial" panose="020B0604020202020204" pitchFamily="34" charset="0"/>
              <a:buChar char="•"/>
            </a:pPr>
            <a:r>
              <a:rPr lang="en-GB" sz="2000" dirty="0"/>
              <a:t>the process involves the same level of scrutiny as the usual licensing process and this exception is only used when strictly necessary to speed up access to a potentially life-saving intervention </a:t>
            </a:r>
            <a:endParaRPr lang="en-GB" dirty="0"/>
          </a:p>
          <a:p>
            <a:pPr>
              <a:lnSpc>
                <a:spcPct val="100000"/>
              </a:lnSpc>
            </a:pPr>
            <a:endParaRPr lang="en-GB" altLang="en-US" dirty="0">
              <a:solidFill>
                <a:srgbClr val="FF0000"/>
              </a:solidFill>
            </a:endParaRPr>
          </a:p>
        </p:txBody>
      </p:sp>
      <p:sp>
        <p:nvSpPr>
          <p:cNvPr id="4" name="Slide Number Placeholder 3">
            <a:extLst>
              <a:ext uri="{FF2B5EF4-FFF2-40B4-BE49-F238E27FC236}">
                <a16:creationId xmlns="" xmlns:a16="http://schemas.microsoft.com/office/drawing/2014/main" id="{0247D842-6981-4ED1-88E5-040348A20E6B}"/>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29</a:t>
            </a:fld>
            <a:endParaRPr lang="en-US" dirty="0"/>
          </a:p>
        </p:txBody>
      </p:sp>
      <p:sp>
        <p:nvSpPr>
          <p:cNvPr id="5" name="Footer Placeholder 4">
            <a:extLst>
              <a:ext uri="{FF2B5EF4-FFF2-40B4-BE49-F238E27FC236}">
                <a16:creationId xmlns="" xmlns:a16="http://schemas.microsoft.com/office/drawing/2014/main" id="{7A6631BA-3C44-48A7-99E4-D7DBFA2EFF10}"/>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0104524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B24999A-4F24-4ED6-AC58-6E15A75EAF84}"/>
              </a:ext>
            </a:extLst>
          </p:cNvPr>
          <p:cNvSpPr>
            <a:spLocks noGrp="1"/>
          </p:cNvSpPr>
          <p:nvPr>
            <p:ph type="title"/>
          </p:nvPr>
        </p:nvSpPr>
        <p:spPr/>
        <p:txBody>
          <a:bodyPr/>
          <a:lstStyle/>
          <a:p>
            <a:r>
              <a:rPr lang="en-GB" dirty="0"/>
              <a:t>Content</a:t>
            </a:r>
          </a:p>
        </p:txBody>
      </p:sp>
      <p:sp>
        <p:nvSpPr>
          <p:cNvPr id="3" name="Content Placeholder 2">
            <a:extLst>
              <a:ext uri="{FF2B5EF4-FFF2-40B4-BE49-F238E27FC236}">
                <a16:creationId xmlns="" xmlns:a16="http://schemas.microsoft.com/office/drawing/2014/main" id="{10A74EBF-92A1-4AD9-9756-4EAC423F4573}"/>
              </a:ext>
            </a:extLst>
          </p:cNvPr>
          <p:cNvSpPr>
            <a:spLocks noGrp="1"/>
          </p:cNvSpPr>
          <p:nvPr>
            <p:ph idx="1"/>
          </p:nvPr>
        </p:nvSpPr>
        <p:spPr>
          <a:xfrm>
            <a:off x="744000" y="1382899"/>
            <a:ext cx="10704000" cy="4739679"/>
          </a:xfrm>
        </p:spPr>
        <p:txBody>
          <a:bodyPr/>
          <a:lstStyle/>
          <a:p>
            <a:pPr marL="342900" indent="-342900">
              <a:buFont typeface="+mj-lt"/>
              <a:buAutoNum type="arabicPeriod"/>
            </a:pPr>
            <a:r>
              <a:rPr lang="en-GB" sz="1400" dirty="0"/>
              <a:t>Learning objectives, pre-requisites, key messages and introduction</a:t>
            </a:r>
          </a:p>
          <a:p>
            <a:pPr marL="342900" indent="-342900">
              <a:buFont typeface="+mj-lt"/>
              <a:buAutoNum type="arabicPeriod"/>
            </a:pPr>
            <a:r>
              <a:rPr lang="en-GB" sz="1400" dirty="0"/>
              <a:t>International and UK COVID-19 timeline</a:t>
            </a:r>
          </a:p>
          <a:p>
            <a:pPr marL="342900" indent="-342900">
              <a:buFont typeface="+mj-lt"/>
              <a:buAutoNum type="arabicPeriod"/>
            </a:pPr>
            <a:r>
              <a:rPr lang="en-GB" sz="1400" dirty="0"/>
              <a:t>Coronavirus </a:t>
            </a:r>
          </a:p>
          <a:p>
            <a:pPr marL="342900" indent="-342900">
              <a:buFont typeface="+mj-lt"/>
              <a:buAutoNum type="arabicPeriod"/>
            </a:pPr>
            <a:r>
              <a:rPr lang="en-GB" sz="1400" dirty="0"/>
              <a:t>COVID-19 epidemiology</a:t>
            </a:r>
          </a:p>
          <a:p>
            <a:pPr marL="342900" indent="-342900">
              <a:buFont typeface="+mj-lt"/>
              <a:buAutoNum type="arabicPeriod"/>
            </a:pPr>
            <a:r>
              <a:rPr lang="en-GB" sz="1400" dirty="0"/>
              <a:t>Developing a COVID-19 vaccine and vaccination programme</a:t>
            </a:r>
          </a:p>
          <a:p>
            <a:pPr marL="342900" indent="-342900">
              <a:buFont typeface="+mj-lt"/>
              <a:buAutoNum type="arabicPeriod"/>
            </a:pPr>
            <a:r>
              <a:rPr lang="en-GB" sz="1400" dirty="0"/>
              <a:t>Introducing a new vaccination programme</a:t>
            </a:r>
          </a:p>
          <a:p>
            <a:pPr marL="342900" indent="-342900">
              <a:buFont typeface="+mj-lt"/>
              <a:buAutoNum type="arabicPeriod"/>
            </a:pPr>
            <a:r>
              <a:rPr lang="en-GB" sz="1400" dirty="0"/>
              <a:t>COVID-19 vaccination programme</a:t>
            </a:r>
          </a:p>
          <a:p>
            <a:pPr marL="342900" indent="-342900">
              <a:buFont typeface="+mj-lt"/>
              <a:buAutoNum type="arabicPeriod"/>
            </a:pPr>
            <a:r>
              <a:rPr lang="en-GB" sz="1400" dirty="0"/>
              <a:t>The immune response</a:t>
            </a:r>
          </a:p>
          <a:p>
            <a:pPr marL="342900" indent="-342900">
              <a:buFont typeface="+mj-lt"/>
              <a:buAutoNum type="arabicPeriod"/>
            </a:pPr>
            <a:r>
              <a:rPr lang="en-GB" sz="1400" dirty="0"/>
              <a:t>Consent</a:t>
            </a:r>
          </a:p>
          <a:p>
            <a:pPr marL="342900" indent="-342900">
              <a:buFont typeface="+mj-lt"/>
              <a:buAutoNum type="arabicPeriod"/>
            </a:pPr>
            <a:r>
              <a:rPr lang="en-GB" sz="1400" dirty="0"/>
              <a:t>Legal requirements for the supply and administration of COVID-19 vaccine</a:t>
            </a:r>
          </a:p>
          <a:p>
            <a:pPr marL="342900" indent="-342900">
              <a:buFont typeface="+mj-lt"/>
              <a:buAutoNum type="arabicPeriod"/>
            </a:pPr>
            <a:r>
              <a:rPr lang="en-GB" sz="1400" dirty="0"/>
              <a:t>Vaccine storage </a:t>
            </a:r>
          </a:p>
          <a:p>
            <a:pPr marL="342900" indent="-342900">
              <a:buFont typeface="+mj-lt"/>
              <a:buAutoNum type="arabicPeriod"/>
            </a:pPr>
            <a:r>
              <a:rPr lang="en-GB" sz="1400" dirty="0"/>
              <a:t>Vaccine administration</a:t>
            </a:r>
          </a:p>
          <a:p>
            <a:pPr marL="342900" indent="-342900">
              <a:buFont typeface="+mj-lt"/>
              <a:buAutoNum type="arabicPeriod"/>
            </a:pPr>
            <a:r>
              <a:rPr lang="en-GB" sz="1400" dirty="0"/>
              <a:t>Anaphylaxis and adverse events following vaccination</a:t>
            </a:r>
          </a:p>
          <a:p>
            <a:pPr marL="342900" indent="-342900">
              <a:buFont typeface="+mj-lt"/>
              <a:buAutoNum type="arabicPeriod"/>
            </a:pPr>
            <a:r>
              <a:rPr lang="en-GB" sz="1400" dirty="0"/>
              <a:t>Documentation and record keeping</a:t>
            </a:r>
          </a:p>
          <a:p>
            <a:pPr marL="342900" indent="-342900">
              <a:buFont typeface="+mj-lt"/>
              <a:buAutoNum type="arabicPeriod"/>
            </a:pPr>
            <a:r>
              <a:rPr lang="en-GB" sz="1400" dirty="0"/>
              <a:t>Addressing concerns and providing information to those being vaccinated</a:t>
            </a:r>
          </a:p>
          <a:p>
            <a:pPr marL="342900" indent="-342900">
              <a:buFont typeface="+mj-lt"/>
              <a:buAutoNum type="arabicPeriod"/>
            </a:pPr>
            <a:r>
              <a:rPr lang="en-GB" sz="1400" dirty="0"/>
              <a:t>Knowledge and skills</a:t>
            </a:r>
          </a:p>
          <a:p>
            <a:pPr marL="342900" indent="-342900">
              <a:buFont typeface="+mj-lt"/>
              <a:buAutoNum type="arabicPeriod"/>
            </a:pPr>
            <a:r>
              <a:rPr lang="en-GB" sz="1400" dirty="0"/>
              <a:t>Supervision, accountability and delegation</a:t>
            </a:r>
          </a:p>
          <a:p>
            <a:pPr marL="342900" indent="-342900">
              <a:buFont typeface="+mj-lt"/>
              <a:buAutoNum type="arabicPeriod"/>
            </a:pPr>
            <a:r>
              <a:rPr lang="en-GB" sz="1400" dirty="0"/>
              <a:t>Improving vaccine uptake</a:t>
            </a:r>
          </a:p>
          <a:p>
            <a:pPr marL="342900" indent="-342900">
              <a:buFont typeface="+mj-lt"/>
              <a:buAutoNum type="arabicPeriod"/>
            </a:pPr>
            <a:r>
              <a:rPr lang="en-GB" sz="1400" dirty="0"/>
              <a:t>Further information, action plan and sources of advice</a:t>
            </a:r>
          </a:p>
          <a:p>
            <a:pPr marL="342900" indent="-342900">
              <a:buFont typeface="+mj-lt"/>
              <a:buAutoNum type="arabicPeriod"/>
            </a:pPr>
            <a:r>
              <a:rPr lang="en-GB" sz="1400" dirty="0"/>
              <a:t>Specific details for vaccines which have received regulatory approval</a:t>
            </a:r>
          </a:p>
          <a:p>
            <a:endParaRPr lang="en-GB" dirty="0"/>
          </a:p>
        </p:txBody>
      </p:sp>
      <p:sp>
        <p:nvSpPr>
          <p:cNvPr id="4" name="Slide Number Placeholder 3">
            <a:extLst>
              <a:ext uri="{FF2B5EF4-FFF2-40B4-BE49-F238E27FC236}">
                <a16:creationId xmlns="" xmlns:a16="http://schemas.microsoft.com/office/drawing/2014/main" id="{7CAD9FFC-9028-4A05-A7B0-5A5CC07E262C}"/>
              </a:ext>
            </a:extLst>
          </p:cNvPr>
          <p:cNvSpPr>
            <a:spLocks noGrp="1"/>
          </p:cNvSpPr>
          <p:nvPr>
            <p:ph type="sldNum" sz="quarter" idx="10"/>
          </p:nvPr>
        </p:nvSpPr>
        <p:spPr>
          <a:xfrm>
            <a:off x="0" y="6323014"/>
            <a:ext cx="12192000" cy="549275"/>
          </a:xfrm>
        </p:spPr>
        <p:txBody>
          <a:bodyPr/>
          <a:lstStyle/>
          <a:p>
            <a:pPr marL="531813">
              <a:defRPr/>
            </a:pPr>
            <a:r>
              <a:rPr lang="en-US" dirty="0"/>
              <a:t>  </a:t>
            </a:r>
            <a:fld id="{2565FA6D-D4C8-4C4C-AC4B-3269734D34D8}" type="slidenum">
              <a:rPr lang="en-US" smtClean="0"/>
              <a:pPr marL="531813">
                <a:defRPr/>
              </a:pPr>
              <a:t>3</a:t>
            </a:fld>
            <a:endParaRPr lang="en-US" dirty="0"/>
          </a:p>
        </p:txBody>
      </p:sp>
      <p:sp>
        <p:nvSpPr>
          <p:cNvPr id="5" name="Footer Placeholder 4">
            <a:extLst>
              <a:ext uri="{FF2B5EF4-FFF2-40B4-BE49-F238E27FC236}">
                <a16:creationId xmlns="" xmlns:a16="http://schemas.microsoft.com/office/drawing/2014/main" id="{32AA1F1C-B13D-44E3-B767-7292EA8C2521}"/>
              </a:ext>
            </a:extLst>
          </p:cNvPr>
          <p:cNvSpPr>
            <a:spLocks noGrp="1"/>
          </p:cNvSpPr>
          <p:nvPr>
            <p:ph type="ftr" sz="quarter" idx="11"/>
          </p:nvPr>
        </p:nvSpPr>
        <p:spPr/>
        <p:txBody>
          <a:bodyPr/>
          <a:lstStyle/>
          <a:p>
            <a:pPr>
              <a:defRPr/>
            </a:pPr>
            <a:r>
              <a:rPr lang="en-GB" dirty="0"/>
              <a:t>Provisional – Subject to revision – Use latest version </a:t>
            </a:r>
            <a:r>
              <a:rPr lang="en-GB" dirty="0" err="1"/>
              <a:t>link:https</a:t>
            </a:r>
            <a:r>
              <a:rPr lang="en-GB" dirty="0"/>
              <a:t>://www.gov.uk/government/collections/covid-19-vaccination-programme </a:t>
            </a:r>
            <a:endParaRPr lang="en-US" dirty="0"/>
          </a:p>
        </p:txBody>
      </p:sp>
    </p:spTree>
    <p:extLst>
      <p:ext uri="{BB962C8B-B14F-4D97-AF65-F5344CB8AC3E}">
        <p14:creationId xmlns:p14="http://schemas.microsoft.com/office/powerpoint/2010/main" val="2765056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C8ECDA6-B2F1-47CB-9FAC-C1A139A9E290}"/>
              </a:ext>
            </a:extLst>
          </p:cNvPr>
          <p:cNvSpPr>
            <a:spLocks noGrp="1"/>
          </p:cNvSpPr>
          <p:nvPr>
            <p:ph type="title"/>
          </p:nvPr>
        </p:nvSpPr>
        <p:spPr/>
        <p:txBody>
          <a:bodyPr/>
          <a:lstStyle/>
          <a:p>
            <a:r>
              <a:rPr lang="en-GB" dirty="0"/>
              <a:t>Post authorisation surveillance</a:t>
            </a:r>
          </a:p>
        </p:txBody>
      </p:sp>
      <p:sp>
        <p:nvSpPr>
          <p:cNvPr id="3" name="Content Placeholder 2">
            <a:extLst>
              <a:ext uri="{FF2B5EF4-FFF2-40B4-BE49-F238E27FC236}">
                <a16:creationId xmlns="" xmlns:a16="http://schemas.microsoft.com/office/drawing/2014/main" id="{B3EC89EB-0755-433A-874C-8E683CFB1A41}"/>
              </a:ext>
            </a:extLst>
          </p:cNvPr>
          <p:cNvSpPr>
            <a:spLocks noGrp="1"/>
          </p:cNvSpPr>
          <p:nvPr>
            <p:ph idx="1"/>
          </p:nvPr>
        </p:nvSpPr>
        <p:spPr/>
        <p:txBody>
          <a:bodyPr/>
          <a:lstStyle/>
          <a:p>
            <a:r>
              <a:rPr lang="en-GB" altLang="en-US" sz="2000" dirty="0"/>
              <a:t>On-going studies of vaccines continue after the vaccine has been authorised for use. These studies aim to assess long term efficacy and to detect any rare adverse effects because in real life administration, compared to pre-licensure trials, there will be:</a:t>
            </a:r>
          </a:p>
          <a:p>
            <a:endParaRPr lang="en-GB" altLang="en-US" sz="2000" dirty="0"/>
          </a:p>
          <a:p>
            <a:pPr marL="285750" indent="-285750">
              <a:buFont typeface="Arial" panose="020B0604020202020204" pitchFamily="34" charset="0"/>
              <a:buChar char="•"/>
            </a:pPr>
            <a:r>
              <a:rPr lang="en-GB" altLang="en-US" sz="2000" dirty="0"/>
              <a:t>some variability in preparation of the vaccine as vaccines will come from different batches</a:t>
            </a:r>
          </a:p>
          <a:p>
            <a:pPr marL="0" indent="0"/>
            <a:endParaRPr lang="en-GB" altLang="en-US" sz="2000" dirty="0"/>
          </a:p>
          <a:p>
            <a:pPr marL="285750" indent="-285750">
              <a:buFont typeface="Arial" panose="020B0604020202020204" pitchFamily="34" charset="0"/>
              <a:buChar char="•"/>
            </a:pPr>
            <a:r>
              <a:rPr lang="en-GB" altLang="en-US" sz="2000" dirty="0"/>
              <a:t>possible variability in stability and storage, for example the cold chain may not be as rigidly maintained in practice as it was in a clinical trial</a:t>
            </a:r>
          </a:p>
          <a:p>
            <a:pPr marL="0" indent="0"/>
            <a:endParaRPr lang="en-GB" altLang="en-US" sz="2000" dirty="0"/>
          </a:p>
          <a:p>
            <a:pPr marL="285750" indent="-285750">
              <a:buFont typeface="Arial" panose="020B0604020202020204" pitchFamily="34" charset="0"/>
              <a:buChar char="•"/>
            </a:pPr>
            <a:r>
              <a:rPr lang="en-GB" altLang="en-US" sz="2000" dirty="0"/>
              <a:t>use of the vaccines in different groups than in pre-authorisation studies, for example they will be given to people with underlying medical conditions who would not necessarily have been included in a pre-licensure/pre-authorisation clinical trial</a:t>
            </a:r>
          </a:p>
          <a:p>
            <a:pPr marL="285750" indent="-285750">
              <a:buFont typeface="Arial" panose="020B0604020202020204" pitchFamily="34" charset="0"/>
              <a:buChar char="•"/>
            </a:pPr>
            <a:endParaRPr lang="en-GB" altLang="en-US" sz="2000" dirty="0"/>
          </a:p>
        </p:txBody>
      </p:sp>
      <p:sp>
        <p:nvSpPr>
          <p:cNvPr id="4" name="Slide Number Placeholder 3">
            <a:extLst>
              <a:ext uri="{FF2B5EF4-FFF2-40B4-BE49-F238E27FC236}">
                <a16:creationId xmlns="" xmlns:a16="http://schemas.microsoft.com/office/drawing/2014/main" id="{37C37681-8A57-4298-93E9-97C4632159D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30</a:t>
            </a:fld>
            <a:endParaRPr lang="en-US" dirty="0"/>
          </a:p>
        </p:txBody>
      </p:sp>
      <p:sp>
        <p:nvSpPr>
          <p:cNvPr id="5" name="Footer Placeholder 4">
            <a:extLst>
              <a:ext uri="{FF2B5EF4-FFF2-40B4-BE49-F238E27FC236}">
                <a16:creationId xmlns="" xmlns:a16="http://schemas.microsoft.com/office/drawing/2014/main" id="{C5B81402-567B-4070-802D-544FD64BB024}"/>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7057402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EA025B4-175E-4663-AB2F-9FC12B234ACE}"/>
              </a:ext>
            </a:extLst>
          </p:cNvPr>
          <p:cNvSpPr>
            <a:spLocks noGrp="1"/>
          </p:cNvSpPr>
          <p:nvPr>
            <p:ph type="title"/>
          </p:nvPr>
        </p:nvSpPr>
        <p:spPr>
          <a:xfrm>
            <a:off x="677376" y="271007"/>
            <a:ext cx="8028000" cy="648072"/>
          </a:xfrm>
        </p:spPr>
        <p:txBody>
          <a:bodyPr/>
          <a:lstStyle/>
          <a:p>
            <a:r>
              <a:rPr lang="en-GB" dirty="0"/>
              <a:t>COVID-19 Vaccines</a:t>
            </a:r>
          </a:p>
        </p:txBody>
      </p:sp>
      <p:sp>
        <p:nvSpPr>
          <p:cNvPr id="3" name="Content Placeholder 2">
            <a:extLst>
              <a:ext uri="{FF2B5EF4-FFF2-40B4-BE49-F238E27FC236}">
                <a16:creationId xmlns="" xmlns:a16="http://schemas.microsoft.com/office/drawing/2014/main" id="{7C8F7636-1D74-4D8E-AC67-D001C2BEC9E4}"/>
              </a:ext>
            </a:extLst>
          </p:cNvPr>
          <p:cNvSpPr>
            <a:spLocks noGrp="1"/>
          </p:cNvSpPr>
          <p:nvPr>
            <p:ph idx="1"/>
          </p:nvPr>
        </p:nvSpPr>
        <p:spPr>
          <a:xfrm>
            <a:off x="782572" y="1093622"/>
            <a:ext cx="10700026" cy="5040560"/>
          </a:xfrm>
        </p:spPr>
        <p:txBody>
          <a:bodyPr/>
          <a:lstStyle/>
          <a:p>
            <a:r>
              <a:rPr lang="en-GB" sz="2000" dirty="0"/>
              <a:t>On 2 December 2020, the following vaccine was given authorisation for temporary supply by the UK DHSC and the MHRA:</a:t>
            </a:r>
          </a:p>
          <a:p>
            <a:endParaRPr lang="en-GB" sz="2000" dirty="0"/>
          </a:p>
          <a:p>
            <a:pPr marL="285750" indent="-285750">
              <a:buFont typeface="Arial" panose="020B0604020202020204" pitchFamily="34" charset="0"/>
              <a:buChar char="•"/>
            </a:pPr>
            <a:r>
              <a:rPr lang="en-GB" sz="2000" b="1" dirty="0"/>
              <a:t>COVID-19 mRNA Vaccine BNT162b2 (Pfizer-BioNTech) </a:t>
            </a:r>
            <a:r>
              <a:rPr lang="en-GB" sz="2000" dirty="0"/>
              <a:t>is a messenger ribonucleic acid (mRNA) that contains the genetic sequence of the antigens found on the surface of the SARS-CoV-2 virus </a:t>
            </a:r>
          </a:p>
          <a:p>
            <a:pPr marL="0" indent="0"/>
            <a:endParaRPr lang="en-GB" sz="2000" dirty="0"/>
          </a:p>
          <a:p>
            <a:pPr marL="0" indent="0"/>
            <a:r>
              <a:rPr lang="en-GB" sz="2000" dirty="0"/>
              <a:t>Another COVID-19 vaccine which may shortly be authorised for supply in the UK, </a:t>
            </a:r>
            <a:r>
              <a:rPr lang="en-GB" sz="2000" b="1" dirty="0"/>
              <a:t>subject to regulatory approval, </a:t>
            </a:r>
            <a:r>
              <a:rPr lang="en-GB" sz="2000" dirty="0"/>
              <a:t>is:</a:t>
            </a:r>
          </a:p>
          <a:p>
            <a:pPr marL="0" indent="0"/>
            <a:endParaRPr lang="en-GB" sz="2000" dirty="0"/>
          </a:p>
          <a:p>
            <a:pPr marL="285750" indent="-285750">
              <a:buFont typeface="Arial" panose="020B0604020202020204" pitchFamily="34" charset="0"/>
              <a:buChar char="•"/>
            </a:pPr>
            <a:r>
              <a:rPr lang="en-GB" sz="2000" b="1" dirty="0"/>
              <a:t>AstraZeneca COVID-19 vaccine </a:t>
            </a:r>
            <a:r>
              <a:rPr lang="en-GB" sz="2000" dirty="0"/>
              <a:t>which is a non-replicating viral vector vaccine. It uses a weakened adenovirus as a carrier to deliver the genetic sequence for part of the SARS-CoV-2 virus into the body </a:t>
            </a:r>
          </a:p>
        </p:txBody>
      </p:sp>
      <p:sp>
        <p:nvSpPr>
          <p:cNvPr id="4" name="Slide Number Placeholder 3">
            <a:extLst>
              <a:ext uri="{FF2B5EF4-FFF2-40B4-BE49-F238E27FC236}">
                <a16:creationId xmlns="" xmlns:a16="http://schemas.microsoft.com/office/drawing/2014/main" id="{7E312581-A5C0-4386-AFBB-035EC47B9DE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31</a:t>
            </a:fld>
            <a:endParaRPr lang="en-US" dirty="0"/>
          </a:p>
        </p:txBody>
      </p:sp>
      <p:sp>
        <p:nvSpPr>
          <p:cNvPr id="5" name="Footer Placeholder 4">
            <a:extLst>
              <a:ext uri="{FF2B5EF4-FFF2-40B4-BE49-F238E27FC236}">
                <a16:creationId xmlns="" xmlns:a16="http://schemas.microsoft.com/office/drawing/2014/main" id="{A437647F-FB37-4816-992A-C7834F29C8E6}"/>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39704032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B9E1E5-70D3-4775-A095-4CC524C7D555}"/>
              </a:ext>
            </a:extLst>
          </p:cNvPr>
          <p:cNvSpPr>
            <a:spLocks noGrp="1"/>
          </p:cNvSpPr>
          <p:nvPr>
            <p:ph type="title"/>
          </p:nvPr>
        </p:nvSpPr>
        <p:spPr>
          <a:xfrm>
            <a:off x="770020" y="362533"/>
            <a:ext cx="10677979" cy="648072"/>
          </a:xfrm>
        </p:spPr>
        <p:txBody>
          <a:bodyPr>
            <a:normAutofit fontScale="90000"/>
          </a:bodyPr>
          <a:lstStyle/>
          <a:p>
            <a:r>
              <a:rPr lang="en-GB" dirty="0"/>
              <a:t>COVID-19 mRNA Vaccine BNT162b2 (Pfizer-BioNTech)</a:t>
            </a:r>
          </a:p>
        </p:txBody>
      </p:sp>
      <p:sp>
        <p:nvSpPr>
          <p:cNvPr id="3" name="Content Placeholder 2">
            <a:extLst>
              <a:ext uri="{FF2B5EF4-FFF2-40B4-BE49-F238E27FC236}">
                <a16:creationId xmlns="" xmlns:a16="http://schemas.microsoft.com/office/drawing/2014/main" id="{02E9CCEA-E78D-4D62-848B-AE8A25CBEEDC}"/>
              </a:ext>
            </a:extLst>
          </p:cNvPr>
          <p:cNvSpPr>
            <a:spLocks noGrp="1"/>
          </p:cNvSpPr>
          <p:nvPr>
            <p:ph idx="1"/>
          </p:nvPr>
        </p:nvSpPr>
        <p:spPr>
          <a:xfrm>
            <a:off x="744000" y="1249141"/>
            <a:ext cx="10704000" cy="5298121"/>
          </a:xfrm>
        </p:spPr>
        <p:txBody>
          <a:bodyPr/>
          <a:lstStyle/>
          <a:p>
            <a:pPr>
              <a:lnSpc>
                <a:spcPct val="100000"/>
              </a:lnSpc>
            </a:pPr>
            <a:r>
              <a:rPr lang="en-GB" sz="2000" dirty="0"/>
              <a:t>The COVID-19 mRNA Vaccine BNT162b2 vaccine is a messenger ribonucleic acid (mRNA ) vaccine. </a:t>
            </a:r>
          </a:p>
          <a:p>
            <a:pPr>
              <a:lnSpc>
                <a:spcPct val="100000"/>
              </a:lnSpc>
            </a:pPr>
            <a:endParaRPr lang="en-GB" sz="2000" dirty="0"/>
          </a:p>
          <a:p>
            <a:pPr>
              <a:lnSpc>
                <a:spcPct val="100000"/>
              </a:lnSpc>
            </a:pPr>
            <a:r>
              <a:rPr lang="en-GB" sz="2000" dirty="0"/>
              <a:t>It contains the genetic sequence (mRNA) for the spike protein which is found on the surface of the SARS-CoV-2 virus, wrapped in a lipid envelope (referred to as a nanoparticle) to enable it to be transported into the cells in the body. </a:t>
            </a:r>
          </a:p>
          <a:p>
            <a:pPr>
              <a:lnSpc>
                <a:spcPct val="100000"/>
              </a:lnSpc>
            </a:pPr>
            <a:endParaRPr lang="en-GB" sz="2000" dirty="0"/>
          </a:p>
          <a:p>
            <a:pPr>
              <a:lnSpc>
                <a:spcPct val="100000"/>
              </a:lnSpc>
            </a:pPr>
            <a:r>
              <a:rPr lang="en-GB" sz="2000" dirty="0"/>
              <a:t>When injected, the mRNA is taken up by the host’s cells which translate the genetic information and produce the spike proteins. </a:t>
            </a:r>
          </a:p>
          <a:p>
            <a:pPr>
              <a:lnSpc>
                <a:spcPct val="100000"/>
              </a:lnSpc>
            </a:pPr>
            <a:endParaRPr lang="en-GB" sz="2000" dirty="0"/>
          </a:p>
          <a:p>
            <a:pPr>
              <a:lnSpc>
                <a:spcPct val="100000"/>
              </a:lnSpc>
            </a:pPr>
            <a:r>
              <a:rPr lang="en-GB" sz="2000" dirty="0"/>
              <a:t>These are then displayed on the surface of the cell. This stimulates the immune system to produce antibodies and activate T-cells which prepare the immune system to respond to any future exposure to the SARS-CoV-2 virus by binding to and disabling any virus encountered.</a:t>
            </a:r>
          </a:p>
          <a:p>
            <a:pPr>
              <a:lnSpc>
                <a:spcPct val="100000"/>
              </a:lnSpc>
            </a:pPr>
            <a:endParaRPr lang="en-GB" sz="2000" dirty="0"/>
          </a:p>
          <a:p>
            <a:pPr>
              <a:lnSpc>
                <a:spcPct val="100000"/>
              </a:lnSpc>
            </a:pPr>
            <a:r>
              <a:rPr lang="en-GB" sz="2000" dirty="0"/>
              <a:t>As there is no whole or live virus involved, the vaccine cannot cause disease. The mRNA naturally degrades after a few days. </a:t>
            </a:r>
          </a:p>
        </p:txBody>
      </p:sp>
      <p:sp>
        <p:nvSpPr>
          <p:cNvPr id="4" name="Slide Number Placeholder 3">
            <a:extLst>
              <a:ext uri="{FF2B5EF4-FFF2-40B4-BE49-F238E27FC236}">
                <a16:creationId xmlns="" xmlns:a16="http://schemas.microsoft.com/office/drawing/2014/main" id="{7C1F3F0A-CCBB-41FD-A3F8-5FE36CF3D816}"/>
              </a:ext>
            </a:extLst>
          </p:cNvPr>
          <p:cNvSpPr>
            <a:spLocks noGrp="1"/>
          </p:cNvSpPr>
          <p:nvPr>
            <p:ph type="sldNum" sz="quarter" idx="10"/>
          </p:nvPr>
        </p:nvSpPr>
        <p:spPr/>
        <p:txBody>
          <a:bodyPr/>
          <a:lstStyle/>
          <a:p>
            <a:pPr marL="53181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531813" marR="0" lvl="0" indent="0" algn="l"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 xmlns:a16="http://schemas.microsoft.com/office/drawing/2014/main" id="{B5682855-20C7-4EAA-9313-1CD6CBC07B51}"/>
              </a:ext>
            </a:extLst>
          </p:cNvPr>
          <p:cNvSpPr>
            <a:spLocks noGrp="1"/>
          </p:cNvSpPr>
          <p:nvPr>
            <p:ph type="ftr" sz="quarter" idx="11"/>
          </p:nvPr>
        </p:nvSpPr>
        <p:spPr/>
        <p:txBody>
          <a:bodyPr/>
          <a:lstStyle/>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Arial" pitchFamily="34" charset="0"/>
                <a:ea typeface="+mn-ea"/>
                <a:cs typeface="+mn-cs"/>
              </a:rPr>
              <a:t>Provisional – Subject to revision – Use latest version link: x</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Tree>
    <p:extLst>
      <p:ext uri="{BB962C8B-B14F-4D97-AF65-F5344CB8AC3E}">
        <p14:creationId xmlns:p14="http://schemas.microsoft.com/office/powerpoint/2010/main" val="312021604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20B84D1-CFF3-48BA-8122-FDEB88811EC3}"/>
              </a:ext>
            </a:extLst>
          </p:cNvPr>
          <p:cNvSpPr>
            <a:spLocks noGrp="1"/>
          </p:cNvSpPr>
          <p:nvPr>
            <p:ph type="title"/>
          </p:nvPr>
        </p:nvSpPr>
        <p:spPr/>
        <p:txBody>
          <a:bodyPr>
            <a:normAutofit fontScale="90000"/>
          </a:bodyPr>
          <a:lstStyle/>
          <a:p>
            <a:r>
              <a:rPr lang="en-GB" sz="4400" dirty="0"/>
              <a:t>AstraZeneca COVID-19 vaccine</a:t>
            </a:r>
            <a:r>
              <a:rPr lang="en-GB" dirty="0"/>
              <a:t/>
            </a:r>
            <a:br>
              <a:rPr lang="en-GB" dirty="0"/>
            </a:br>
            <a:endParaRPr lang="en-GB" dirty="0">
              <a:solidFill>
                <a:srgbClr val="FF0000"/>
              </a:solidFill>
            </a:endParaRPr>
          </a:p>
        </p:txBody>
      </p:sp>
      <p:sp>
        <p:nvSpPr>
          <p:cNvPr id="3" name="Content Placeholder 2">
            <a:extLst>
              <a:ext uri="{FF2B5EF4-FFF2-40B4-BE49-F238E27FC236}">
                <a16:creationId xmlns="" xmlns:a16="http://schemas.microsoft.com/office/drawing/2014/main" id="{8EBC16A7-78FB-4D1D-82AF-27C352DEDC16}"/>
              </a:ext>
            </a:extLst>
          </p:cNvPr>
          <p:cNvSpPr>
            <a:spLocks noGrp="1"/>
          </p:cNvSpPr>
          <p:nvPr>
            <p:ph idx="1"/>
          </p:nvPr>
        </p:nvSpPr>
        <p:spPr>
          <a:xfrm>
            <a:off x="737730" y="1318260"/>
            <a:ext cx="10829430" cy="4618171"/>
          </a:xfrm>
        </p:spPr>
        <p:txBody>
          <a:bodyPr/>
          <a:lstStyle/>
          <a:p>
            <a:r>
              <a:rPr lang="en-GB" sz="2000" dirty="0"/>
              <a:t>AstraZeneca COVID-19 vaccine is a viral vector vaccine which uses a weakened adenovirus as a carrier to deliver the SARS-CoV-2 antigen. </a:t>
            </a:r>
          </a:p>
          <a:p>
            <a:endParaRPr lang="en-GB" sz="2000" dirty="0"/>
          </a:p>
          <a:p>
            <a:r>
              <a:rPr lang="en-GB" sz="2000" dirty="0"/>
              <a:t>The adenovirus has been modified so that it cannot replicate (grow and multiply by making copies of itself) in human cells and therefore cause any disease. </a:t>
            </a:r>
          </a:p>
          <a:p>
            <a:endParaRPr lang="en-GB" sz="2000" dirty="0"/>
          </a:p>
          <a:p>
            <a:r>
              <a:rPr lang="en-GB" sz="2000" dirty="0"/>
              <a:t>The genes that encode for the spike protein on the SARS-CoV-2 virus have been inserted into the adenovirus's genetic code to make the vaccine.</a:t>
            </a:r>
          </a:p>
          <a:p>
            <a:endParaRPr lang="en-GB" sz="2000" dirty="0"/>
          </a:p>
          <a:p>
            <a:r>
              <a:rPr lang="en-GB" sz="2000" dirty="0"/>
              <a:t>When the vaccine is injected, it enters the host's cells which then manufacture the spike protein.</a:t>
            </a:r>
          </a:p>
          <a:p>
            <a:endParaRPr lang="en-GB" sz="2000" dirty="0"/>
          </a:p>
          <a:p>
            <a:r>
              <a:rPr lang="en-GB" sz="2000" dirty="0"/>
              <a:t>This then stimulates the immune system which reacts by producing antibodies and memory cells to the SARS-CoV-2 virus without causing disease.</a:t>
            </a:r>
          </a:p>
          <a:p>
            <a:endParaRPr lang="en-GB" dirty="0"/>
          </a:p>
        </p:txBody>
      </p:sp>
      <p:sp>
        <p:nvSpPr>
          <p:cNvPr id="4" name="Slide Number Placeholder 3">
            <a:extLst>
              <a:ext uri="{FF2B5EF4-FFF2-40B4-BE49-F238E27FC236}">
                <a16:creationId xmlns="" xmlns:a16="http://schemas.microsoft.com/office/drawing/2014/main" id="{1CA741E2-53C5-4281-B584-879FA195FDD0}"/>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33</a:t>
            </a:fld>
            <a:endParaRPr lang="en-US" dirty="0"/>
          </a:p>
        </p:txBody>
      </p:sp>
      <p:sp>
        <p:nvSpPr>
          <p:cNvPr id="5" name="Footer Placeholder 4">
            <a:extLst>
              <a:ext uri="{FF2B5EF4-FFF2-40B4-BE49-F238E27FC236}">
                <a16:creationId xmlns="" xmlns:a16="http://schemas.microsoft.com/office/drawing/2014/main" id="{4B64BFC9-19A3-4839-BCDA-700E3FD2E6ED}"/>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73274153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0EF7BD1-A95E-4B9C-8DA3-779B14E48537}"/>
              </a:ext>
            </a:extLst>
          </p:cNvPr>
          <p:cNvSpPr>
            <a:spLocks noGrp="1"/>
          </p:cNvSpPr>
          <p:nvPr>
            <p:ph type="title"/>
          </p:nvPr>
        </p:nvSpPr>
        <p:spPr/>
        <p:txBody>
          <a:bodyPr/>
          <a:lstStyle/>
          <a:p>
            <a:r>
              <a:rPr lang="en-GB" dirty="0"/>
              <a:t>Additional COVID-19 vaccines</a:t>
            </a:r>
          </a:p>
        </p:txBody>
      </p:sp>
      <p:sp>
        <p:nvSpPr>
          <p:cNvPr id="3" name="Content Placeholder 2">
            <a:extLst>
              <a:ext uri="{FF2B5EF4-FFF2-40B4-BE49-F238E27FC236}">
                <a16:creationId xmlns="" xmlns:a16="http://schemas.microsoft.com/office/drawing/2014/main" id="{6494C3DB-BD42-4EC9-BA38-C276F59DD618}"/>
              </a:ext>
            </a:extLst>
          </p:cNvPr>
          <p:cNvSpPr>
            <a:spLocks noGrp="1"/>
          </p:cNvSpPr>
          <p:nvPr>
            <p:ph idx="1"/>
          </p:nvPr>
        </p:nvSpPr>
        <p:spPr/>
        <p:txBody>
          <a:bodyPr/>
          <a:lstStyle/>
          <a:p>
            <a:r>
              <a:rPr lang="en-GB" dirty="0"/>
              <a:t>If more COVID vaccines are considered for authorisation in the UK, information about these will be added to this slide set</a:t>
            </a:r>
          </a:p>
          <a:p>
            <a:endParaRPr lang="en-GB" dirty="0"/>
          </a:p>
          <a:p>
            <a:r>
              <a:rPr lang="en-GB" b="1" dirty="0"/>
              <a:t>Further details about presentation, storage and preparation of the Pfizer-BioNTech vaccine are available on slides at the end of this slide set</a:t>
            </a:r>
          </a:p>
          <a:p>
            <a:endParaRPr lang="en-GB" b="1" dirty="0"/>
          </a:p>
          <a:p>
            <a:r>
              <a:rPr lang="en-GB" b="1" dirty="0"/>
              <a:t>Further information about the AstraZeneca vaccine presentation, storage and preparation will be added to this slide set when this vaccine has been given authorisation for temporary supply in the UK by the MHRA and DHSC </a:t>
            </a:r>
          </a:p>
        </p:txBody>
      </p:sp>
      <p:sp>
        <p:nvSpPr>
          <p:cNvPr id="4" name="Slide Number Placeholder 3">
            <a:extLst>
              <a:ext uri="{FF2B5EF4-FFF2-40B4-BE49-F238E27FC236}">
                <a16:creationId xmlns="" xmlns:a16="http://schemas.microsoft.com/office/drawing/2014/main" id="{89E9452A-1970-43B5-9C84-BEB033B41D7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34</a:t>
            </a:fld>
            <a:endParaRPr lang="en-US" dirty="0"/>
          </a:p>
        </p:txBody>
      </p:sp>
      <p:sp>
        <p:nvSpPr>
          <p:cNvPr id="5" name="Footer Placeholder 4">
            <a:extLst>
              <a:ext uri="{FF2B5EF4-FFF2-40B4-BE49-F238E27FC236}">
                <a16:creationId xmlns="" xmlns:a16="http://schemas.microsoft.com/office/drawing/2014/main" id="{D9665231-8DDC-48FF-B405-7E433D6D3865}"/>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41120865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C5899C6-E283-4D2F-B979-ED10F6095C02}"/>
              </a:ext>
            </a:extLst>
          </p:cNvPr>
          <p:cNvSpPr>
            <a:spLocks noGrp="1"/>
          </p:cNvSpPr>
          <p:nvPr>
            <p:ph type="title"/>
          </p:nvPr>
        </p:nvSpPr>
        <p:spPr/>
        <p:txBody>
          <a:bodyPr/>
          <a:lstStyle/>
          <a:p>
            <a:r>
              <a:rPr lang="en-GB" dirty="0"/>
              <a:t>Vaccine interchangeability</a:t>
            </a:r>
          </a:p>
        </p:txBody>
      </p:sp>
      <p:sp>
        <p:nvSpPr>
          <p:cNvPr id="3" name="Content Placeholder 2">
            <a:extLst>
              <a:ext uri="{FF2B5EF4-FFF2-40B4-BE49-F238E27FC236}">
                <a16:creationId xmlns="" xmlns:a16="http://schemas.microsoft.com/office/drawing/2014/main" id="{BA3969ED-D93C-40AE-A4AD-6CDD615DAED6}"/>
              </a:ext>
            </a:extLst>
          </p:cNvPr>
          <p:cNvSpPr>
            <a:spLocks noGrp="1"/>
          </p:cNvSpPr>
          <p:nvPr>
            <p:ph idx="1"/>
          </p:nvPr>
        </p:nvSpPr>
        <p:spPr/>
        <p:txBody>
          <a:bodyPr/>
          <a:lstStyle/>
          <a:p>
            <a:pPr marL="342900" indent="-342900">
              <a:spcAft>
                <a:spcPts val="600"/>
              </a:spcAft>
              <a:buFont typeface="Arial" panose="020B0604020202020204" pitchFamily="34" charset="0"/>
              <a:buChar char="•"/>
            </a:pPr>
            <a:r>
              <a:rPr lang="en-GB" sz="2000" dirty="0"/>
              <a:t>data is not yet available on the interchangeability of different COVID-19 vaccines. </a:t>
            </a:r>
          </a:p>
          <a:p>
            <a:pPr marL="342900" indent="-342900">
              <a:spcAft>
                <a:spcPts val="600"/>
              </a:spcAft>
              <a:buFont typeface="Arial" panose="020B0604020202020204" pitchFamily="34" charset="0"/>
              <a:buChar char="•"/>
            </a:pPr>
            <a:r>
              <a:rPr lang="en-GB" sz="2000" dirty="0"/>
              <a:t>therefore, every effort should be made to determine which vaccine the individual received and to complete with the same vaccine</a:t>
            </a:r>
          </a:p>
          <a:p>
            <a:pPr marL="342900" indent="-342900">
              <a:spcAft>
                <a:spcPts val="600"/>
              </a:spcAft>
              <a:buFont typeface="Arial" panose="020B0604020202020204" pitchFamily="34" charset="0"/>
              <a:buChar char="•"/>
            </a:pPr>
            <a:r>
              <a:rPr lang="en-GB" sz="2000" dirty="0"/>
              <a:t>for individuals who started the schedule and who attend for vaccination at a site where the same vaccine is not available, or where the first product received is unknown, it is reasonable to offer a single dose of the locally available product </a:t>
            </a:r>
          </a:p>
          <a:p>
            <a:pPr marL="342900" indent="-342900">
              <a:spcAft>
                <a:spcPts val="600"/>
              </a:spcAft>
              <a:buFont typeface="Arial" panose="020B0604020202020204" pitchFamily="34" charset="0"/>
              <a:buChar char="•"/>
            </a:pPr>
            <a:r>
              <a:rPr lang="en-GB" sz="2000" dirty="0"/>
              <a:t>this option is preferred if that individual is likely to be at immediate high risk or is considered unlikely to attend again </a:t>
            </a:r>
          </a:p>
          <a:p>
            <a:pPr marL="342900" indent="-342900">
              <a:spcAft>
                <a:spcPts val="600"/>
              </a:spcAft>
              <a:buFont typeface="Arial" panose="020B0604020202020204" pitchFamily="34" charset="0"/>
              <a:buChar char="•"/>
            </a:pPr>
            <a:r>
              <a:rPr lang="en-GB" sz="2000" spc="-50" dirty="0"/>
              <a:t>as the authorised Pfizer-BioNTech BNT162b2 vaccine and the AstraZeneca vaccine which may be authorised for use in the UK are both based on the spike protein of the virus, it is likely that the second dose will help to boost the response to the first dose </a:t>
            </a:r>
          </a:p>
          <a:p>
            <a:pPr marL="342900" indent="-342900">
              <a:spcAft>
                <a:spcPts val="600"/>
              </a:spcAft>
              <a:buFont typeface="Arial" panose="020B0604020202020204" pitchFamily="34" charset="0"/>
              <a:buChar char="•"/>
            </a:pPr>
            <a:r>
              <a:rPr lang="en-GB" sz="2000" dirty="0"/>
              <a:t>further doses of vaccine are not required unless additional information becomes available</a:t>
            </a:r>
          </a:p>
        </p:txBody>
      </p:sp>
      <p:sp>
        <p:nvSpPr>
          <p:cNvPr id="4" name="Slide Number Placeholder 3">
            <a:extLst>
              <a:ext uri="{FF2B5EF4-FFF2-40B4-BE49-F238E27FC236}">
                <a16:creationId xmlns="" xmlns:a16="http://schemas.microsoft.com/office/drawing/2014/main" id="{9B50685A-D2BA-445B-AF20-E70E25AD32B7}"/>
              </a:ext>
            </a:extLst>
          </p:cNvPr>
          <p:cNvSpPr>
            <a:spLocks noGrp="1"/>
          </p:cNvSpPr>
          <p:nvPr>
            <p:ph type="sldNum" sz="quarter" idx="10"/>
          </p:nvPr>
        </p:nvSpPr>
        <p:spPr/>
        <p:txBody>
          <a:bodyPr/>
          <a:lstStyle/>
          <a:p>
            <a:pPr marL="53181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531813"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 xmlns:a16="http://schemas.microsoft.com/office/drawing/2014/main" id="{032E7D26-F7F9-4020-8A9B-C48C7096D89E}"/>
              </a:ext>
            </a:extLst>
          </p:cNvPr>
          <p:cNvSpPr>
            <a:spLocks noGrp="1"/>
          </p:cNvSpPr>
          <p:nvPr>
            <p:ph type="ftr" sz="quarter" idx="11"/>
          </p:nvPr>
        </p:nvSpPr>
        <p:spPr/>
        <p:txBody>
          <a:bodyPr/>
          <a:lstStyle/>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Arial" pitchFamily="34" charset="0"/>
                <a:ea typeface="+mn-ea"/>
                <a:cs typeface="+mn-cs"/>
              </a:rPr>
              <a:t>Provisional – Subject to revision – Use latest version link: x</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Tree>
    <p:extLst>
      <p:ext uri="{BB962C8B-B14F-4D97-AF65-F5344CB8AC3E}">
        <p14:creationId xmlns:p14="http://schemas.microsoft.com/office/powerpoint/2010/main" val="16095555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F00BFB-80FB-4657-8CA1-530EE9ADA0F3}"/>
              </a:ext>
            </a:extLst>
          </p:cNvPr>
          <p:cNvSpPr>
            <a:spLocks noGrp="1"/>
          </p:cNvSpPr>
          <p:nvPr>
            <p:ph type="title"/>
          </p:nvPr>
        </p:nvSpPr>
        <p:spPr/>
        <p:txBody>
          <a:bodyPr>
            <a:normAutofit/>
          </a:bodyPr>
          <a:lstStyle/>
          <a:p>
            <a:r>
              <a:rPr lang="en-GB" sz="3600" dirty="0"/>
              <a:t>Key factors that inform UK vaccination policy</a:t>
            </a:r>
          </a:p>
        </p:txBody>
      </p:sp>
      <p:sp>
        <p:nvSpPr>
          <p:cNvPr id="3" name="Content Placeholder 2">
            <a:extLst>
              <a:ext uri="{FF2B5EF4-FFF2-40B4-BE49-F238E27FC236}">
                <a16:creationId xmlns="" xmlns:a16="http://schemas.microsoft.com/office/drawing/2014/main" id="{3B4DBACB-666A-4C2F-9012-EC8BCAED6BEE}"/>
              </a:ext>
            </a:extLst>
          </p:cNvPr>
          <p:cNvSpPr>
            <a:spLocks noGrp="1"/>
          </p:cNvSpPr>
          <p:nvPr>
            <p:ph idx="1"/>
          </p:nvPr>
        </p:nvSpPr>
        <p:spPr>
          <a:xfrm>
            <a:off x="716766" y="1196752"/>
            <a:ext cx="10827533" cy="5088247"/>
          </a:xfrm>
        </p:spPr>
        <p:txBody>
          <a:bodyPr/>
          <a:lstStyle/>
          <a:p>
            <a:pPr marL="0" indent="0"/>
            <a:r>
              <a:rPr lang="en-GB" altLang="en-US" sz="2000" spc="-20" dirty="0"/>
              <a:t>The Joint Committee on Vaccines and Immunisation (JCVI) consider the following before making vaccination policy recommendations to the Department of Health and Social Care (DHSC):</a:t>
            </a:r>
          </a:p>
          <a:p>
            <a:pPr marL="0" indent="0"/>
            <a:endParaRPr lang="en-GB" altLang="en-US" sz="1200" dirty="0"/>
          </a:p>
          <a:p>
            <a:pPr marL="0" indent="0"/>
            <a:r>
              <a:rPr lang="en-GB" altLang="en-US" sz="2000" b="1" dirty="0"/>
              <a:t>1. Availability of a safe and effective vaccine:</a:t>
            </a:r>
          </a:p>
          <a:p>
            <a:pPr marL="635000" lvl="1" indent="-285750">
              <a:buFont typeface="Arial" panose="020B0604020202020204" pitchFamily="34" charset="0"/>
              <a:buChar char="•"/>
            </a:pPr>
            <a:r>
              <a:rPr lang="en-GB" altLang="en-US" dirty="0"/>
              <a:t>there are currently over 270 COVID-19 vaccines in development and being trialled</a:t>
            </a:r>
          </a:p>
          <a:p>
            <a:pPr marL="635000" lvl="1" indent="-285750">
              <a:buFont typeface="Arial" panose="020B0604020202020204" pitchFamily="34" charset="0"/>
              <a:buChar char="•"/>
            </a:pPr>
            <a:r>
              <a:rPr lang="en-GB" altLang="en-US" dirty="0"/>
              <a:t>vaccines undergo extensive and vigorous testing before they are licensed and authorised for use as they have to be able to demonstrate quality, efficacy and safety</a:t>
            </a:r>
          </a:p>
          <a:p>
            <a:pPr marL="349250" lvl="1" indent="0"/>
            <a:endParaRPr lang="en-GB" altLang="en-US" sz="1200" dirty="0"/>
          </a:p>
          <a:p>
            <a:pPr marL="0" indent="0"/>
            <a:r>
              <a:rPr lang="en-GB" altLang="en-US" sz="2000" b="1" dirty="0"/>
              <a:t>2. Whether there is a need for a vaccination programme:</a:t>
            </a:r>
          </a:p>
          <a:p>
            <a:pPr marL="635000" lvl="1" indent="-285750">
              <a:buFont typeface="Arial" panose="020B0604020202020204" pitchFamily="34" charset="0"/>
              <a:buChar char="•"/>
            </a:pPr>
            <a:r>
              <a:rPr lang="en-GB" dirty="0"/>
              <a:t>SARS-CoV-2 has caused a significant public health problem, transmission is widespread and has been sustained despite various interventions </a:t>
            </a:r>
          </a:p>
          <a:p>
            <a:pPr marL="635000" lvl="1" indent="-285750">
              <a:buFont typeface="Arial" panose="020B0604020202020204" pitchFamily="34" charset="0"/>
              <a:buChar char="•"/>
            </a:pPr>
            <a:r>
              <a:rPr lang="en-GB" dirty="0"/>
              <a:t>the virus affects all age groups and there have been frequent outbreaks in nursing and residential homes, schools and communities</a:t>
            </a:r>
          </a:p>
          <a:p>
            <a:pPr marL="635000" lvl="1" indent="-285750">
              <a:buFont typeface="Arial" panose="020B0604020202020204" pitchFamily="34" charset="0"/>
              <a:buChar char="•"/>
            </a:pPr>
            <a:r>
              <a:rPr lang="en-GB" dirty="0"/>
              <a:t>there is significant morbidity and mortality in certain groups. There are multi-system complications from having the disease and there have been over 59 000 deaths from COVID-19 in the UK</a:t>
            </a:r>
          </a:p>
          <a:p>
            <a:pPr marL="349250" lvl="1" indent="0"/>
            <a:endParaRPr lang="en-GB" dirty="0"/>
          </a:p>
          <a:p>
            <a:pPr marL="349250" lvl="1" indent="0"/>
            <a:r>
              <a:rPr lang="en-GB" altLang="en-US" sz="1600" dirty="0"/>
              <a:t> </a:t>
            </a:r>
          </a:p>
        </p:txBody>
      </p:sp>
      <p:sp>
        <p:nvSpPr>
          <p:cNvPr id="4" name="Slide Number Placeholder 3">
            <a:extLst>
              <a:ext uri="{FF2B5EF4-FFF2-40B4-BE49-F238E27FC236}">
                <a16:creationId xmlns="" xmlns:a16="http://schemas.microsoft.com/office/drawing/2014/main" id="{3BCBF3EB-6C39-4377-9D0F-6B356ADFD679}"/>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36</a:t>
            </a:fld>
            <a:endParaRPr lang="en-US" dirty="0"/>
          </a:p>
        </p:txBody>
      </p:sp>
      <p:sp>
        <p:nvSpPr>
          <p:cNvPr id="5" name="Footer Placeholder 4">
            <a:extLst>
              <a:ext uri="{FF2B5EF4-FFF2-40B4-BE49-F238E27FC236}">
                <a16:creationId xmlns="" xmlns:a16="http://schemas.microsoft.com/office/drawing/2014/main" id="{E6382810-EDE4-462F-8205-829441E7FF64}"/>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2065409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98B1EA1-D88A-4708-9807-F95042105760}"/>
              </a:ext>
            </a:extLst>
          </p:cNvPr>
          <p:cNvSpPr>
            <a:spLocks noGrp="1"/>
          </p:cNvSpPr>
          <p:nvPr>
            <p:ph type="title"/>
          </p:nvPr>
        </p:nvSpPr>
        <p:spPr/>
        <p:txBody>
          <a:bodyPr>
            <a:normAutofit fontScale="90000"/>
          </a:bodyPr>
          <a:lstStyle/>
          <a:p>
            <a:r>
              <a:rPr lang="en-GB" dirty="0"/>
              <a:t>Designing and implementing a vaccination programme</a:t>
            </a:r>
          </a:p>
        </p:txBody>
      </p:sp>
      <p:sp>
        <p:nvSpPr>
          <p:cNvPr id="4" name="Slide Number Placeholder 3">
            <a:extLst>
              <a:ext uri="{FF2B5EF4-FFF2-40B4-BE49-F238E27FC236}">
                <a16:creationId xmlns="" xmlns:a16="http://schemas.microsoft.com/office/drawing/2014/main" id="{16E3BF48-891F-417D-8363-8CC17823226B}"/>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37</a:t>
            </a:fld>
            <a:endParaRPr lang="en-US" dirty="0"/>
          </a:p>
        </p:txBody>
      </p:sp>
      <p:sp>
        <p:nvSpPr>
          <p:cNvPr id="5" name="Footer Placeholder 4">
            <a:extLst>
              <a:ext uri="{FF2B5EF4-FFF2-40B4-BE49-F238E27FC236}">
                <a16:creationId xmlns="" xmlns:a16="http://schemas.microsoft.com/office/drawing/2014/main" id="{B3E40457-DAA4-4242-9A4A-D0B014725A1F}"/>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Rectangle 1">
            <a:extLst>
              <a:ext uri="{FF2B5EF4-FFF2-40B4-BE49-F238E27FC236}">
                <a16:creationId xmlns="" xmlns:a16="http://schemas.microsoft.com/office/drawing/2014/main" id="{78B61581-2CC3-4151-B531-E79C6E0C3057}"/>
              </a:ext>
            </a:extLst>
          </p:cNvPr>
          <p:cNvSpPr>
            <a:spLocks noGrp="1" noChangeArrowheads="1"/>
          </p:cNvSpPr>
          <p:nvPr>
            <p:ph idx="1"/>
          </p:nvPr>
        </p:nvSpPr>
        <p:spPr bwMode="auto">
          <a:xfrm>
            <a:off x="750269" y="1204005"/>
            <a:ext cx="10532774" cy="4707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r>
              <a:rPr lang="en-GB" altLang="en-US" sz="1800" dirty="0">
                <a:latin typeface="+mn-lt"/>
                <a:cs typeface="Arial" panose="020B0604020202020204" pitchFamily="34" charset="0"/>
              </a:rPr>
              <a:t>Other national bodies involved in the design and implementation of vaccination programmes include:</a:t>
            </a:r>
          </a:p>
          <a:p>
            <a:endParaRPr lang="en-GB" altLang="en-US" dirty="0">
              <a:latin typeface="+mn-lt"/>
              <a:cs typeface="Arial" panose="020B0604020202020204" pitchFamily="34" charset="0"/>
            </a:endParaRPr>
          </a:p>
          <a:p>
            <a:pPr marL="285750" indent="-285750">
              <a:lnSpc>
                <a:spcPct val="100000"/>
              </a:lnSpc>
              <a:spcAft>
                <a:spcPts val="1200"/>
              </a:spcAft>
              <a:buFont typeface="Arial" panose="020B0604020202020204" pitchFamily="34" charset="0"/>
              <a:buChar char="•"/>
            </a:pPr>
            <a:r>
              <a:rPr lang="en-GB" altLang="en-US" sz="1800" b="1" dirty="0">
                <a:latin typeface="+mn-lt"/>
                <a:cs typeface="Arial" panose="020B0604020202020204" pitchFamily="34" charset="0"/>
              </a:rPr>
              <a:t>the Department of Health and Social Care (DHSC) </a:t>
            </a:r>
            <a:r>
              <a:rPr lang="en-GB" altLang="en-US" sz="1800" dirty="0">
                <a:latin typeface="+mn-lt"/>
                <a:cs typeface="Arial" panose="020B0604020202020204" pitchFamily="34" charset="0"/>
              </a:rPr>
              <a:t>is responsible for vaccine policy decisions and finance for vaccine programmes</a:t>
            </a:r>
          </a:p>
          <a:p>
            <a:pPr marL="285750" indent="-285750">
              <a:lnSpc>
                <a:spcPct val="100000"/>
              </a:lnSpc>
              <a:spcAft>
                <a:spcPts val="1200"/>
              </a:spcAft>
              <a:buFont typeface="Arial" panose="020B0604020202020204" pitchFamily="34" charset="0"/>
              <a:buChar char="•"/>
            </a:pPr>
            <a:r>
              <a:rPr lang="en-GB" altLang="en-US" sz="1800" b="1" dirty="0">
                <a:latin typeface="+mn-lt"/>
                <a:cs typeface="Arial" panose="020B0604020202020204" pitchFamily="34" charset="0"/>
              </a:rPr>
              <a:t>the Medicines and Healthcare products Regulatory Agency (MHRA) </a:t>
            </a:r>
            <a:r>
              <a:rPr lang="en-GB" altLang="en-US" sz="1800" dirty="0">
                <a:latin typeface="+mn-lt"/>
                <a:cs typeface="Arial" panose="020B0604020202020204" pitchFamily="34" charset="0"/>
              </a:rPr>
              <a:t>is responsible for independent oversight of all aspects of vaccine manufacture and regulation including the licensing of vaccines and the Yellow Card adverse event reporting scheme</a:t>
            </a:r>
          </a:p>
          <a:p>
            <a:pPr marL="285750" indent="-285750">
              <a:lnSpc>
                <a:spcPct val="100000"/>
              </a:lnSpc>
              <a:spcAft>
                <a:spcPts val="1200"/>
              </a:spcAft>
              <a:buFont typeface="Arial" panose="020B0604020202020204" pitchFamily="34" charset="0"/>
              <a:buChar char="•"/>
            </a:pPr>
            <a:r>
              <a:rPr lang="en-GB" altLang="en-US" sz="1800" b="1" dirty="0">
                <a:latin typeface="+mn-lt"/>
                <a:cs typeface="Arial" panose="020B0604020202020204" pitchFamily="34" charset="0"/>
              </a:rPr>
              <a:t>Public Health England (PHE) </a:t>
            </a:r>
            <a:r>
              <a:rPr lang="en-GB" altLang="en-US" sz="1800" dirty="0">
                <a:latin typeface="+mn-lt"/>
                <a:cs typeface="Arial" panose="020B0604020202020204" pitchFamily="34" charset="0"/>
              </a:rPr>
              <a:t>is responsible for the national planning, leadership, procurement and supply of vaccines used for the national vaccination schedule and for on-going surveillance to inform the programmes</a:t>
            </a:r>
          </a:p>
          <a:p>
            <a:pPr marL="285750" indent="-285750">
              <a:lnSpc>
                <a:spcPct val="100000"/>
              </a:lnSpc>
              <a:spcAft>
                <a:spcPts val="1200"/>
              </a:spcAft>
              <a:buFont typeface="Arial" panose="020B0604020202020204" pitchFamily="34" charset="0"/>
              <a:buChar char="•"/>
            </a:pPr>
            <a:r>
              <a:rPr lang="en-GB" altLang="en-US" sz="1800" b="1" dirty="0">
                <a:latin typeface="+mn-lt"/>
                <a:cs typeface="Arial" panose="020B0604020202020204" pitchFamily="34" charset="0"/>
              </a:rPr>
              <a:t>the National institute for Biological Standards and Control (NIBSC) </a:t>
            </a:r>
            <a:r>
              <a:rPr lang="en-GB" altLang="en-US" sz="1800" dirty="0">
                <a:latin typeface="+mn-lt"/>
                <a:cs typeface="Arial" panose="020B0604020202020204" pitchFamily="34" charset="0"/>
              </a:rPr>
              <a:t>is responsible for evaluating the quality and biological activity of vaccines and for official batch release testing as required by EU law before release</a:t>
            </a:r>
          </a:p>
          <a:p>
            <a:pPr marL="285750" indent="-285750">
              <a:lnSpc>
                <a:spcPct val="100000"/>
              </a:lnSpc>
              <a:spcAft>
                <a:spcPts val="1200"/>
              </a:spcAft>
              <a:buFont typeface="Arial" panose="020B0604020202020204" pitchFamily="34" charset="0"/>
              <a:buChar char="•"/>
            </a:pPr>
            <a:r>
              <a:rPr lang="en-GB" altLang="en-US" sz="1800" b="1" dirty="0">
                <a:latin typeface="+mn-lt"/>
                <a:cs typeface="Arial" panose="020B0604020202020204" pitchFamily="34" charset="0"/>
              </a:rPr>
              <a:t>NHS England </a:t>
            </a:r>
            <a:r>
              <a:rPr lang="en-GB" altLang="en-US" sz="1800" dirty="0">
                <a:latin typeface="+mn-lt"/>
                <a:cs typeface="Arial" panose="020B0604020202020204" pitchFamily="34" charset="0"/>
              </a:rPr>
              <a:t>is responsible for the commissioning, implementation and delivery of immunisation programmes through local teams.</a:t>
            </a:r>
          </a:p>
        </p:txBody>
      </p:sp>
    </p:spTree>
    <p:extLst>
      <p:ext uri="{BB962C8B-B14F-4D97-AF65-F5344CB8AC3E}">
        <p14:creationId xmlns:p14="http://schemas.microsoft.com/office/powerpoint/2010/main" val="42756025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1E04BF4-3EAD-4AC4-BECB-990173C0F7C0}"/>
              </a:ext>
            </a:extLst>
          </p:cNvPr>
          <p:cNvSpPr>
            <a:spLocks noGrp="1"/>
          </p:cNvSpPr>
          <p:nvPr>
            <p:ph type="title"/>
          </p:nvPr>
        </p:nvSpPr>
        <p:spPr/>
        <p:txBody>
          <a:bodyPr>
            <a:normAutofit/>
          </a:bodyPr>
          <a:lstStyle/>
          <a:p>
            <a:r>
              <a:rPr lang="en-GB" dirty="0"/>
              <a:t>Other agencies </a:t>
            </a:r>
          </a:p>
        </p:txBody>
      </p:sp>
      <p:sp>
        <p:nvSpPr>
          <p:cNvPr id="4" name="Slide Number Placeholder 3">
            <a:extLst>
              <a:ext uri="{FF2B5EF4-FFF2-40B4-BE49-F238E27FC236}">
                <a16:creationId xmlns="" xmlns:a16="http://schemas.microsoft.com/office/drawing/2014/main" id="{F378F61E-F4EC-4D66-B0BA-B401C0F398E7}"/>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38</a:t>
            </a:fld>
            <a:endParaRPr lang="en-US" dirty="0"/>
          </a:p>
        </p:txBody>
      </p:sp>
      <p:sp>
        <p:nvSpPr>
          <p:cNvPr id="5" name="Footer Placeholder 4">
            <a:extLst>
              <a:ext uri="{FF2B5EF4-FFF2-40B4-BE49-F238E27FC236}">
                <a16:creationId xmlns="" xmlns:a16="http://schemas.microsoft.com/office/drawing/2014/main" id="{79519971-CF6A-4416-8497-555E798CC9B2}"/>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Content Placeholder 5">
            <a:extLst>
              <a:ext uri="{FF2B5EF4-FFF2-40B4-BE49-F238E27FC236}">
                <a16:creationId xmlns="" xmlns:a16="http://schemas.microsoft.com/office/drawing/2014/main" id="{A984B1E1-9F19-4629-AFFB-C63C83AACF27}"/>
              </a:ext>
            </a:extLst>
          </p:cNvPr>
          <p:cNvSpPr>
            <a:spLocks noGrp="1"/>
          </p:cNvSpPr>
          <p:nvPr>
            <p:ph idx="1"/>
          </p:nvPr>
        </p:nvSpPr>
        <p:spPr>
          <a:xfrm>
            <a:off x="750269" y="1283311"/>
            <a:ext cx="10578992" cy="4881849"/>
          </a:xfrm>
          <a:prstGeom prst="rect">
            <a:avLst/>
          </a:prstGeom>
        </p:spPr>
        <p:txBody>
          <a:bodyPr wrap="square">
            <a:spAutoFit/>
          </a:bodyPr>
          <a:lstStyle/>
          <a:p>
            <a:pPr>
              <a:lnSpc>
                <a:spcPct val="100000"/>
              </a:lnSpc>
              <a:defRPr/>
            </a:pPr>
            <a:r>
              <a:rPr lang="en-GB" altLang="en-US" sz="2000" dirty="0">
                <a:cs typeface="Arial" panose="020B0604020202020204" pitchFamily="34" charset="0"/>
              </a:rPr>
              <a:t>Many other agencies have a key role in the design, development and implementation of vaccination programmes at a national, regional and local level to ensure the key components of a successful vaccination programme come together. </a:t>
            </a:r>
          </a:p>
          <a:p>
            <a:pPr>
              <a:defRPr/>
            </a:pPr>
            <a:r>
              <a:rPr lang="en-GB" altLang="en-US" sz="2000" dirty="0">
                <a:cs typeface="Arial" panose="020B0604020202020204" pitchFamily="34" charset="0"/>
              </a:rPr>
              <a:t>These components include:</a:t>
            </a:r>
          </a:p>
          <a:p>
            <a:pPr>
              <a:defRPr/>
            </a:pPr>
            <a:endParaRPr lang="en-GB" altLang="en-US" sz="2000" dirty="0">
              <a:cs typeface="Arial" panose="020B0604020202020204" pitchFamily="34" charset="0"/>
            </a:endParaRPr>
          </a:p>
          <a:p>
            <a:pPr marL="285750" indent="-285750">
              <a:buFont typeface="Arial" panose="020B0604020202020204" pitchFamily="34" charset="0"/>
              <a:buChar char="•"/>
              <a:defRPr/>
            </a:pPr>
            <a:r>
              <a:rPr lang="en-GB" altLang="en-US" sz="2000" dirty="0">
                <a:cs typeface="Arial" panose="020B0604020202020204" pitchFamily="34" charset="0"/>
              </a:rPr>
              <a:t>vaccine development</a:t>
            </a:r>
          </a:p>
          <a:p>
            <a:pPr marL="285750" indent="-285750">
              <a:buFont typeface="Arial" panose="020B0604020202020204" pitchFamily="34" charset="0"/>
              <a:buChar char="•"/>
              <a:defRPr/>
            </a:pPr>
            <a:r>
              <a:rPr lang="en-GB" altLang="en-US" sz="2000" dirty="0">
                <a:cs typeface="Arial" panose="020B0604020202020204" pitchFamily="34" charset="0"/>
              </a:rPr>
              <a:t>vaccine supply and delivery </a:t>
            </a:r>
          </a:p>
          <a:p>
            <a:pPr marL="285750" indent="-285750">
              <a:buFont typeface="Arial" panose="020B0604020202020204" pitchFamily="34" charset="0"/>
              <a:buChar char="•"/>
              <a:defRPr/>
            </a:pPr>
            <a:r>
              <a:rPr lang="en-GB" altLang="en-US" sz="2000" dirty="0">
                <a:cs typeface="Arial" panose="020B0604020202020204" pitchFamily="34" charset="0"/>
              </a:rPr>
              <a:t>surveillance of vaccine coverage</a:t>
            </a:r>
          </a:p>
          <a:p>
            <a:pPr marL="285750" indent="-285750">
              <a:buFont typeface="Arial" panose="020B0604020202020204" pitchFamily="34" charset="0"/>
              <a:buChar char="•"/>
              <a:defRPr/>
            </a:pPr>
            <a:r>
              <a:rPr lang="en-GB" altLang="en-US" sz="2000" dirty="0">
                <a:cs typeface="Arial" panose="020B0604020202020204" pitchFamily="34" charset="0"/>
              </a:rPr>
              <a:t>surveillance of population susceptibility to the disease</a:t>
            </a:r>
          </a:p>
          <a:p>
            <a:pPr marL="285750" indent="-285750">
              <a:buFont typeface="Arial" panose="020B0604020202020204" pitchFamily="34" charset="0"/>
              <a:buChar char="•"/>
              <a:defRPr/>
            </a:pPr>
            <a:r>
              <a:rPr lang="en-GB" altLang="en-US" sz="2000" dirty="0">
                <a:cs typeface="Arial" panose="020B0604020202020204" pitchFamily="34" charset="0"/>
              </a:rPr>
              <a:t>surveillance of disease in the population</a:t>
            </a:r>
          </a:p>
          <a:p>
            <a:pPr marL="285750" indent="-285750">
              <a:buFont typeface="Arial" panose="020B0604020202020204" pitchFamily="34" charset="0"/>
              <a:buChar char="•"/>
              <a:defRPr/>
            </a:pPr>
            <a:r>
              <a:rPr lang="en-GB" altLang="en-US" sz="2000" dirty="0">
                <a:cs typeface="Arial" panose="020B0604020202020204" pitchFamily="34" charset="0"/>
              </a:rPr>
              <a:t>adverse events and vaccine safety surveillance</a:t>
            </a:r>
          </a:p>
          <a:p>
            <a:pPr marL="285750" indent="-285750">
              <a:buFont typeface="Arial" panose="020B0604020202020204" pitchFamily="34" charset="0"/>
              <a:buChar char="•"/>
              <a:defRPr/>
            </a:pPr>
            <a:r>
              <a:rPr lang="en-GB" altLang="en-US" sz="2000" dirty="0">
                <a:cs typeface="Arial" panose="020B0604020202020204" pitchFamily="34" charset="0"/>
              </a:rPr>
              <a:t>monitoring attitudes to vaccination</a:t>
            </a:r>
          </a:p>
          <a:p>
            <a:pPr marL="285750" indent="-285750">
              <a:buFont typeface="Arial" panose="020B0604020202020204" pitchFamily="34" charset="0"/>
              <a:buChar char="•"/>
              <a:defRPr/>
            </a:pPr>
            <a:r>
              <a:rPr lang="en-GB" altLang="en-US" sz="2000" dirty="0">
                <a:cs typeface="Arial" panose="020B0604020202020204" pitchFamily="34" charset="0"/>
              </a:rPr>
              <a:t>communication </a:t>
            </a:r>
          </a:p>
          <a:p>
            <a:pPr marL="285750" indent="-285750">
              <a:buFont typeface="Arial" panose="020B0604020202020204" pitchFamily="34" charset="0"/>
              <a:buChar char="•"/>
              <a:defRPr/>
            </a:pPr>
            <a:r>
              <a:rPr lang="en-GB" altLang="en-US" sz="2000" dirty="0">
                <a:cs typeface="Arial" panose="020B0604020202020204" pitchFamily="34" charset="0"/>
              </a:rPr>
              <a:t>modelling to predicting the future impact of vaccination programmes</a:t>
            </a:r>
            <a:endParaRPr lang="en-GB" altLang="en-US" sz="2000" dirty="0">
              <a:latin typeface="Verdana" pitchFamily="1" charset="0"/>
            </a:endParaRPr>
          </a:p>
        </p:txBody>
      </p:sp>
    </p:spTree>
    <p:extLst>
      <p:ext uri="{BB962C8B-B14F-4D97-AF65-F5344CB8AC3E}">
        <p14:creationId xmlns:p14="http://schemas.microsoft.com/office/powerpoint/2010/main" val="967839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417512-590B-4D5D-BFB2-96B0ED929275}"/>
              </a:ext>
            </a:extLst>
          </p:cNvPr>
          <p:cNvSpPr>
            <a:spLocks noGrp="1"/>
          </p:cNvSpPr>
          <p:nvPr>
            <p:ph type="title"/>
          </p:nvPr>
        </p:nvSpPr>
        <p:spPr/>
        <p:txBody>
          <a:bodyPr>
            <a:normAutofit fontScale="90000"/>
          </a:bodyPr>
          <a:lstStyle/>
          <a:p>
            <a:r>
              <a:rPr lang="en-GB" dirty="0"/>
              <a:t>COVID-19 vaccine programme considerations</a:t>
            </a:r>
            <a:br>
              <a:rPr lang="en-GB" dirty="0"/>
            </a:br>
            <a:endParaRPr lang="en-GB" dirty="0"/>
          </a:p>
        </p:txBody>
      </p:sp>
      <p:sp>
        <p:nvSpPr>
          <p:cNvPr id="3" name="Content Placeholder 2">
            <a:extLst>
              <a:ext uri="{FF2B5EF4-FFF2-40B4-BE49-F238E27FC236}">
                <a16:creationId xmlns="" xmlns:a16="http://schemas.microsoft.com/office/drawing/2014/main" id="{ED6032E9-6529-47E1-B79A-F32F54FF4D4C}"/>
              </a:ext>
            </a:extLst>
          </p:cNvPr>
          <p:cNvSpPr>
            <a:spLocks noGrp="1"/>
          </p:cNvSpPr>
          <p:nvPr>
            <p:ph idx="1"/>
          </p:nvPr>
        </p:nvSpPr>
        <p:spPr>
          <a:xfrm>
            <a:off x="819642" y="1529236"/>
            <a:ext cx="10064146" cy="4627724"/>
          </a:xfrm>
        </p:spPr>
        <p:txBody>
          <a:bodyPr/>
          <a:lstStyle/>
          <a:p>
            <a:pPr>
              <a:lnSpc>
                <a:spcPct val="100000"/>
              </a:lnSpc>
            </a:pPr>
            <a:r>
              <a:rPr lang="en-GB" sz="2000" dirty="0"/>
              <a:t>The overall aim of the COVID-19 vaccination programme is to protect those who are at most risk from serious illness or death.  </a:t>
            </a:r>
          </a:p>
          <a:p>
            <a:pPr>
              <a:lnSpc>
                <a:spcPct val="100000"/>
              </a:lnSpc>
            </a:pPr>
            <a:endParaRPr lang="en-GB" sz="2000" dirty="0"/>
          </a:p>
          <a:p>
            <a:pPr>
              <a:lnSpc>
                <a:spcPct val="100000"/>
              </a:lnSpc>
            </a:pPr>
            <a:r>
              <a:rPr lang="en-GB" sz="2000" dirty="0"/>
              <a:t>In order to advise which groups of patients to vaccinate and in which order to prioritise vaccination of these groups, the JCVI consider all the available relevant information on:</a:t>
            </a:r>
          </a:p>
          <a:p>
            <a:pPr>
              <a:lnSpc>
                <a:spcPct val="100000"/>
              </a:lnSpc>
            </a:pPr>
            <a:endParaRPr lang="en-GB" sz="1200" dirty="0"/>
          </a:p>
          <a:p>
            <a:pPr marL="230188" indent="-230188">
              <a:lnSpc>
                <a:spcPct val="100000"/>
              </a:lnSpc>
              <a:spcAft>
                <a:spcPts val="600"/>
              </a:spcAft>
            </a:pPr>
            <a:r>
              <a:rPr lang="en-GB" sz="2000" dirty="0"/>
              <a:t>•	vaccine efficacy and/or immunogenicity and the safety of administration in different age and risk groups </a:t>
            </a:r>
          </a:p>
          <a:p>
            <a:pPr marL="230188" indent="-230188">
              <a:lnSpc>
                <a:spcPct val="100000"/>
              </a:lnSpc>
              <a:spcAft>
                <a:spcPts val="600"/>
              </a:spcAft>
            </a:pPr>
            <a:r>
              <a:rPr lang="en-GB" sz="2000" dirty="0"/>
              <a:t>•	the effect of the vaccine on acquisition of infection and transmission</a:t>
            </a:r>
          </a:p>
          <a:p>
            <a:pPr marL="230188" indent="-230188">
              <a:lnSpc>
                <a:spcPct val="100000"/>
              </a:lnSpc>
              <a:spcAft>
                <a:spcPts val="600"/>
              </a:spcAft>
            </a:pPr>
            <a:r>
              <a:rPr lang="en-GB" sz="2000" dirty="0"/>
              <a:t>•	the epidemiological, microbiological and clinical characteristics of COVID-19</a:t>
            </a:r>
          </a:p>
          <a:p>
            <a:pPr>
              <a:lnSpc>
                <a:spcPct val="100000"/>
              </a:lnSpc>
            </a:pPr>
            <a:endParaRPr lang="en-GB" sz="2000" dirty="0"/>
          </a:p>
          <a:p>
            <a:pPr>
              <a:lnSpc>
                <a:spcPct val="100000"/>
              </a:lnSpc>
            </a:pPr>
            <a:r>
              <a:rPr lang="en-GB" sz="2000" dirty="0"/>
              <a:t>From this, they then make recommendations to the DHSC and planning to deliver vaccine and maximise uptake in these groups can begin.</a:t>
            </a:r>
          </a:p>
          <a:p>
            <a:pPr>
              <a:lnSpc>
                <a:spcPct val="100000"/>
              </a:lnSpc>
            </a:pPr>
            <a:endParaRPr lang="en-GB" sz="2000" dirty="0"/>
          </a:p>
          <a:p>
            <a:pPr>
              <a:lnSpc>
                <a:spcPct val="100000"/>
              </a:lnSpc>
            </a:pPr>
            <a:endParaRPr lang="en-GB" dirty="0">
              <a:solidFill>
                <a:srgbClr val="FF0000"/>
              </a:solidFill>
            </a:endParaRPr>
          </a:p>
          <a:p>
            <a:pPr>
              <a:lnSpc>
                <a:spcPct val="100000"/>
              </a:lnSpc>
            </a:pPr>
            <a:endParaRPr lang="en-GB" dirty="0">
              <a:solidFill>
                <a:srgbClr val="FF0000"/>
              </a:solidFill>
            </a:endParaRPr>
          </a:p>
          <a:p>
            <a:pPr>
              <a:lnSpc>
                <a:spcPct val="100000"/>
              </a:lnSpc>
            </a:pPr>
            <a:endParaRPr lang="en-GB" dirty="0"/>
          </a:p>
        </p:txBody>
      </p:sp>
      <p:sp>
        <p:nvSpPr>
          <p:cNvPr id="4" name="Slide Number Placeholder 3">
            <a:extLst>
              <a:ext uri="{FF2B5EF4-FFF2-40B4-BE49-F238E27FC236}">
                <a16:creationId xmlns="" xmlns:a16="http://schemas.microsoft.com/office/drawing/2014/main" id="{BF57B6C1-A369-4492-8C3B-26B838E02E3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39</a:t>
            </a:fld>
            <a:endParaRPr lang="en-US" dirty="0"/>
          </a:p>
        </p:txBody>
      </p:sp>
      <p:sp>
        <p:nvSpPr>
          <p:cNvPr id="5" name="Footer Placeholder 4">
            <a:extLst>
              <a:ext uri="{FF2B5EF4-FFF2-40B4-BE49-F238E27FC236}">
                <a16:creationId xmlns="" xmlns:a16="http://schemas.microsoft.com/office/drawing/2014/main" id="{11646903-CBC9-450E-BFF0-B76EACE6A0F0}"/>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9842907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14E5820-68BC-4337-BCF9-18EB02F618E4}"/>
              </a:ext>
            </a:extLst>
          </p:cNvPr>
          <p:cNvSpPr>
            <a:spLocks noGrp="1"/>
          </p:cNvSpPr>
          <p:nvPr>
            <p:ph type="title"/>
          </p:nvPr>
        </p:nvSpPr>
        <p:spPr/>
        <p:txBody>
          <a:bodyPr/>
          <a:lstStyle/>
          <a:p>
            <a:r>
              <a:rPr lang="en-GB" dirty="0"/>
              <a:t>Learning objectives</a:t>
            </a:r>
          </a:p>
        </p:txBody>
      </p:sp>
      <p:sp>
        <p:nvSpPr>
          <p:cNvPr id="3" name="Content Placeholder 2">
            <a:extLst>
              <a:ext uri="{FF2B5EF4-FFF2-40B4-BE49-F238E27FC236}">
                <a16:creationId xmlns="" xmlns:a16="http://schemas.microsoft.com/office/drawing/2014/main" id="{6432023A-5781-42BC-96D9-A50A583EF6DF}"/>
              </a:ext>
            </a:extLst>
          </p:cNvPr>
          <p:cNvSpPr>
            <a:spLocks noGrp="1"/>
          </p:cNvSpPr>
          <p:nvPr>
            <p:ph idx="1"/>
          </p:nvPr>
        </p:nvSpPr>
        <p:spPr/>
        <p:txBody>
          <a:bodyPr/>
          <a:lstStyle/>
          <a:p>
            <a:pPr>
              <a:lnSpc>
                <a:spcPct val="100000"/>
              </a:lnSpc>
              <a:spcAft>
                <a:spcPts val="1000"/>
              </a:spcAft>
            </a:pPr>
            <a:r>
              <a:rPr lang="en-GB" dirty="0"/>
              <a:t>By the end of this session, you should be able to:</a:t>
            </a:r>
          </a:p>
          <a:p>
            <a:pPr marL="285750" indent="-285750">
              <a:lnSpc>
                <a:spcPct val="100000"/>
              </a:lnSpc>
              <a:spcAft>
                <a:spcPts val="1000"/>
              </a:spcAft>
              <a:buFont typeface="Arial" panose="020B0604020202020204" pitchFamily="34" charset="0"/>
              <a:buChar char="•"/>
            </a:pPr>
            <a:r>
              <a:rPr lang="en-GB" dirty="0"/>
              <a:t>explain what COVID-19 is and be aware of the UK epidemiology</a:t>
            </a:r>
          </a:p>
          <a:p>
            <a:pPr marL="285750" indent="-285750">
              <a:lnSpc>
                <a:spcPct val="100000"/>
              </a:lnSpc>
              <a:spcAft>
                <a:spcPts val="1000"/>
              </a:spcAft>
              <a:buFont typeface="Arial" panose="020B0604020202020204" pitchFamily="34" charset="0"/>
              <a:buChar char="•"/>
            </a:pPr>
            <a:r>
              <a:rPr lang="en-GB" dirty="0"/>
              <a:t>understand the policy behind the COVID-19 vaccination programme</a:t>
            </a:r>
          </a:p>
          <a:p>
            <a:pPr marL="285750" indent="-285750">
              <a:lnSpc>
                <a:spcPct val="100000"/>
              </a:lnSpc>
              <a:spcAft>
                <a:spcPts val="1000"/>
              </a:spcAft>
              <a:buFont typeface="Arial" panose="020B0604020202020204" pitchFamily="34" charset="0"/>
              <a:buChar char="•"/>
            </a:pPr>
            <a:r>
              <a:rPr lang="en-GB" dirty="0"/>
              <a:t>describe how vaccines work and how they are developed and trialled</a:t>
            </a:r>
          </a:p>
          <a:p>
            <a:pPr marL="285750" indent="-285750">
              <a:lnSpc>
                <a:spcPct val="100000"/>
              </a:lnSpc>
              <a:spcAft>
                <a:spcPts val="1000"/>
              </a:spcAft>
              <a:buFont typeface="Arial" panose="020B0604020202020204" pitchFamily="34" charset="0"/>
              <a:buChar char="•"/>
            </a:pPr>
            <a:r>
              <a:rPr lang="en-GB" dirty="0"/>
              <a:t>identify the groups who are at high risk for COVID infection and who should be prioritised to receive the COVID-19 vaccine</a:t>
            </a:r>
          </a:p>
          <a:p>
            <a:pPr marL="285750" indent="-285750">
              <a:lnSpc>
                <a:spcPct val="100000"/>
              </a:lnSpc>
              <a:spcAft>
                <a:spcPts val="1000"/>
              </a:spcAft>
              <a:buFont typeface="Arial" panose="020B0604020202020204" pitchFamily="34" charset="0"/>
              <a:buChar char="•"/>
            </a:pPr>
            <a:r>
              <a:rPr lang="en-GB" dirty="0"/>
              <a:t>describe the process of consent and how this applies when giving vaccines</a:t>
            </a:r>
          </a:p>
          <a:p>
            <a:pPr marL="285750" indent="-285750">
              <a:lnSpc>
                <a:spcPct val="100000"/>
              </a:lnSpc>
              <a:spcAft>
                <a:spcPts val="1000"/>
              </a:spcAft>
              <a:buFont typeface="Arial" panose="020B0604020202020204" pitchFamily="34" charset="0"/>
              <a:buChar char="•"/>
            </a:pPr>
            <a:r>
              <a:rPr lang="en-GB" dirty="0"/>
              <a:t>understand the legal mechanisms by which immunisers can supply and administer COVID-19 vaccine</a:t>
            </a:r>
          </a:p>
          <a:p>
            <a:pPr marL="285750" indent="-285750">
              <a:lnSpc>
                <a:spcPct val="100000"/>
              </a:lnSpc>
              <a:spcAft>
                <a:spcPts val="1000"/>
              </a:spcAft>
              <a:buFont typeface="Arial" panose="020B0604020202020204" pitchFamily="34" charset="0"/>
              <a:buChar char="•"/>
            </a:pPr>
            <a:r>
              <a:rPr lang="en-GB" dirty="0"/>
              <a:t>recognise the differences between a prescription, a PSD, a PGD and a Protocol and understand which staff can use each of these</a:t>
            </a:r>
          </a:p>
          <a:p>
            <a:pPr marL="285750" indent="-285750">
              <a:lnSpc>
                <a:spcPct val="100000"/>
              </a:lnSpc>
              <a:spcAft>
                <a:spcPts val="1000"/>
              </a:spcAft>
              <a:buFont typeface="Arial" panose="020B0604020202020204" pitchFamily="34" charset="0"/>
              <a:buChar char="•"/>
            </a:pPr>
            <a:r>
              <a:rPr lang="en-GB" dirty="0"/>
              <a:t>describe the key principles of how to correctly store, prepare and administer COVID-19 vaccines</a:t>
            </a:r>
          </a:p>
          <a:p>
            <a:pPr marL="285750" indent="-285750">
              <a:lnSpc>
                <a:spcPct val="100000"/>
              </a:lnSpc>
              <a:spcAft>
                <a:spcPts val="1000"/>
              </a:spcAft>
              <a:buFont typeface="Arial" panose="020B0604020202020204" pitchFamily="34" charset="0"/>
              <a:buChar char="•"/>
            </a:pPr>
            <a:r>
              <a:rPr lang="en-GB" dirty="0"/>
              <a:t>communicate key facts in response to questions from patients and direct them to additional sources of information</a:t>
            </a:r>
          </a:p>
        </p:txBody>
      </p:sp>
      <p:sp>
        <p:nvSpPr>
          <p:cNvPr id="4" name="Slide Number Placeholder 3">
            <a:extLst>
              <a:ext uri="{FF2B5EF4-FFF2-40B4-BE49-F238E27FC236}">
                <a16:creationId xmlns="" xmlns:a16="http://schemas.microsoft.com/office/drawing/2014/main" id="{568D9387-0523-42BD-B23D-CE1115ADE99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a:t>
            </a:fld>
            <a:endParaRPr lang="en-US" dirty="0"/>
          </a:p>
        </p:txBody>
      </p:sp>
      <p:sp>
        <p:nvSpPr>
          <p:cNvPr id="5" name="Footer Placeholder 4">
            <a:extLst>
              <a:ext uri="{FF2B5EF4-FFF2-40B4-BE49-F238E27FC236}">
                <a16:creationId xmlns="" xmlns:a16="http://schemas.microsoft.com/office/drawing/2014/main" id="{B355F6A7-A762-45BC-A034-C811D54C4700}"/>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75302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59EF1FE-E177-4E03-9586-AC7B4E44F12E}"/>
              </a:ext>
            </a:extLst>
          </p:cNvPr>
          <p:cNvSpPr>
            <a:spLocks noGrp="1"/>
          </p:cNvSpPr>
          <p:nvPr>
            <p:ph type="title"/>
          </p:nvPr>
        </p:nvSpPr>
        <p:spPr/>
        <p:txBody>
          <a:bodyPr/>
          <a:lstStyle/>
          <a:p>
            <a:r>
              <a:rPr lang="en-GB" dirty="0"/>
              <a:t>Priority groups for COVID-19 vaccination </a:t>
            </a:r>
          </a:p>
        </p:txBody>
      </p:sp>
      <p:sp>
        <p:nvSpPr>
          <p:cNvPr id="3" name="Content Placeholder 2">
            <a:extLst>
              <a:ext uri="{FF2B5EF4-FFF2-40B4-BE49-F238E27FC236}">
                <a16:creationId xmlns="" xmlns:a16="http://schemas.microsoft.com/office/drawing/2014/main" id="{DA0945BE-AF2C-45B8-A88B-8B0B5BE47D23}"/>
              </a:ext>
            </a:extLst>
          </p:cNvPr>
          <p:cNvSpPr>
            <a:spLocks noGrp="1"/>
          </p:cNvSpPr>
          <p:nvPr>
            <p:ph idx="1"/>
          </p:nvPr>
        </p:nvSpPr>
        <p:spPr>
          <a:xfrm>
            <a:off x="765986" y="1382899"/>
            <a:ext cx="10704000" cy="4925827"/>
          </a:xfrm>
        </p:spPr>
        <p:txBody>
          <a:bodyPr/>
          <a:lstStyle/>
          <a:p>
            <a:pPr marL="285750" indent="-285750">
              <a:lnSpc>
                <a:spcPct val="100000"/>
              </a:lnSpc>
              <a:spcAft>
                <a:spcPts val="600"/>
              </a:spcAft>
              <a:buFont typeface="Arial" panose="020B0604020202020204" pitchFamily="34" charset="0"/>
              <a:buChar char="•"/>
            </a:pPr>
            <a:r>
              <a:rPr lang="en-GB" sz="2000" dirty="0"/>
              <a:t>JCVI have identified provisional priority groups for vaccination </a:t>
            </a:r>
          </a:p>
          <a:p>
            <a:pPr marL="285750" indent="-285750">
              <a:lnSpc>
                <a:spcPct val="100000"/>
              </a:lnSpc>
              <a:spcAft>
                <a:spcPts val="600"/>
              </a:spcAft>
              <a:buFont typeface="Arial" panose="020B0604020202020204" pitchFamily="34" charset="0"/>
              <a:buChar char="•"/>
            </a:pPr>
            <a:r>
              <a:rPr lang="en-GB" sz="2000" dirty="0"/>
              <a:t>these groups are under regular review and prioritisation may change as more information about the vaccines becomes available</a:t>
            </a:r>
          </a:p>
          <a:p>
            <a:pPr marL="285750" indent="-285750">
              <a:lnSpc>
                <a:spcPct val="100000"/>
              </a:lnSpc>
              <a:spcAft>
                <a:spcPts val="600"/>
              </a:spcAft>
              <a:buFont typeface="Arial" panose="020B0604020202020204" pitchFamily="34" charset="0"/>
              <a:buChar char="•"/>
            </a:pPr>
            <a:r>
              <a:rPr lang="en-GB" sz="2000" dirty="0"/>
              <a:t>prioritisation will ensure that those at highest risk of severe illness and death are vaccinated early</a:t>
            </a:r>
          </a:p>
          <a:p>
            <a:pPr marL="285750" indent="-285750">
              <a:lnSpc>
                <a:spcPct val="100000"/>
              </a:lnSpc>
              <a:spcAft>
                <a:spcPts val="600"/>
              </a:spcAft>
              <a:buFont typeface="Arial" panose="020B0604020202020204" pitchFamily="34" charset="0"/>
              <a:buChar char="•"/>
            </a:pPr>
            <a:r>
              <a:rPr lang="en-GB" sz="2000" dirty="0"/>
              <a:t>the priority groups have been selected based on the epidemiology of the infection observed since the start of the pandemic: their risk of severe disease, mortality and other considerations such as ethnicity, deprivation and occupation</a:t>
            </a:r>
          </a:p>
          <a:p>
            <a:pPr marL="285750" indent="-285750">
              <a:lnSpc>
                <a:spcPct val="100000"/>
              </a:lnSpc>
              <a:spcAft>
                <a:spcPts val="600"/>
              </a:spcAft>
              <a:buFont typeface="Arial" panose="020B0604020202020204" pitchFamily="34" charset="0"/>
              <a:buChar char="•"/>
            </a:pPr>
            <a:r>
              <a:rPr lang="en-GB" sz="2000" dirty="0"/>
              <a:t>evidence from the UK indicates that the risk of poorer outcomes from COVID-19 infection increases dramatically with age in both healthy adults and in adults with underlying health conditions </a:t>
            </a:r>
          </a:p>
          <a:p>
            <a:pPr marL="285750" indent="-285750">
              <a:lnSpc>
                <a:spcPct val="100000"/>
              </a:lnSpc>
              <a:spcAft>
                <a:spcPts val="600"/>
              </a:spcAft>
              <a:buFont typeface="Arial" panose="020B0604020202020204" pitchFamily="34" charset="0"/>
              <a:buChar char="•"/>
            </a:pPr>
            <a:r>
              <a:rPr lang="en-GB" sz="2000" dirty="0"/>
              <a:t>those over the age of 65 years have by far the highest risk, and the risk increases with age</a:t>
            </a:r>
          </a:p>
          <a:p>
            <a:pPr marL="285750" indent="-285750">
              <a:lnSpc>
                <a:spcPct val="100000"/>
              </a:lnSpc>
              <a:spcAft>
                <a:spcPts val="600"/>
              </a:spcAft>
              <a:buFont typeface="Arial" panose="020B0604020202020204" pitchFamily="34" charset="0"/>
              <a:buChar char="•"/>
            </a:pPr>
            <a:r>
              <a:rPr lang="en-GB" sz="2000" dirty="0"/>
              <a:t>full details on vaccine eligibility, with detail on the at-risk conditions, are included in the Green Book COVID-19 chapter</a:t>
            </a:r>
            <a:endParaRPr lang="en-GB" sz="1600" dirty="0"/>
          </a:p>
        </p:txBody>
      </p:sp>
      <p:sp>
        <p:nvSpPr>
          <p:cNvPr id="4" name="Slide Number Placeholder 3">
            <a:extLst>
              <a:ext uri="{FF2B5EF4-FFF2-40B4-BE49-F238E27FC236}">
                <a16:creationId xmlns="" xmlns:a16="http://schemas.microsoft.com/office/drawing/2014/main" id="{0DFF2390-509A-4DCB-97D2-C22F01A879E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40</a:t>
            </a:fld>
            <a:endParaRPr lang="en-US" dirty="0"/>
          </a:p>
        </p:txBody>
      </p:sp>
      <p:sp>
        <p:nvSpPr>
          <p:cNvPr id="5" name="Footer Placeholder 4">
            <a:extLst>
              <a:ext uri="{FF2B5EF4-FFF2-40B4-BE49-F238E27FC236}">
                <a16:creationId xmlns="" xmlns:a16="http://schemas.microsoft.com/office/drawing/2014/main" id="{77F46AA0-43A1-4F5E-BB37-52F759E4F4F4}"/>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11251241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70F3ADC-500A-409E-9D67-AEDA63811BDE}"/>
              </a:ext>
            </a:extLst>
          </p:cNvPr>
          <p:cNvSpPr>
            <a:spLocks noGrp="1"/>
          </p:cNvSpPr>
          <p:nvPr>
            <p:ph type="title"/>
          </p:nvPr>
        </p:nvSpPr>
        <p:spPr/>
        <p:txBody>
          <a:bodyPr>
            <a:normAutofit fontScale="90000"/>
          </a:bodyPr>
          <a:lstStyle/>
          <a:p>
            <a:r>
              <a:rPr lang="en-GB" dirty="0"/>
              <a:t>Vaccine priority groups: JCVI advice 2 December 2020</a:t>
            </a:r>
          </a:p>
        </p:txBody>
      </p:sp>
      <p:sp>
        <p:nvSpPr>
          <p:cNvPr id="3" name="Content Placeholder 2">
            <a:extLst>
              <a:ext uri="{FF2B5EF4-FFF2-40B4-BE49-F238E27FC236}">
                <a16:creationId xmlns="" xmlns:a16="http://schemas.microsoft.com/office/drawing/2014/main" id="{137427D3-9A75-4EA4-8023-4F93938E9F77}"/>
              </a:ext>
            </a:extLst>
          </p:cNvPr>
          <p:cNvSpPr>
            <a:spLocks noGrp="1"/>
          </p:cNvSpPr>
          <p:nvPr>
            <p:ph idx="1"/>
          </p:nvPr>
        </p:nvSpPr>
        <p:spPr/>
        <p:txBody>
          <a:bodyPr/>
          <a:lstStyle/>
          <a:p>
            <a:r>
              <a:rPr lang="en-GB" dirty="0"/>
              <a:t>	</a:t>
            </a:r>
          </a:p>
          <a:p>
            <a:endParaRPr lang="en-GB" dirty="0"/>
          </a:p>
        </p:txBody>
      </p:sp>
      <p:sp>
        <p:nvSpPr>
          <p:cNvPr id="4" name="Slide Number Placeholder 3">
            <a:extLst>
              <a:ext uri="{FF2B5EF4-FFF2-40B4-BE49-F238E27FC236}">
                <a16:creationId xmlns="" xmlns:a16="http://schemas.microsoft.com/office/drawing/2014/main" id="{AB6CE3AE-F7AC-4BE7-B95F-4B205AC83588}"/>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41</a:t>
            </a:fld>
            <a:endParaRPr lang="en-US" dirty="0"/>
          </a:p>
        </p:txBody>
      </p:sp>
      <p:sp>
        <p:nvSpPr>
          <p:cNvPr id="5" name="Footer Placeholder 4">
            <a:extLst>
              <a:ext uri="{FF2B5EF4-FFF2-40B4-BE49-F238E27FC236}">
                <a16:creationId xmlns="" xmlns:a16="http://schemas.microsoft.com/office/drawing/2014/main" id="{ADC78F95-CD54-4991-842F-660643EDE8FD}"/>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graphicFrame>
        <p:nvGraphicFramePr>
          <p:cNvPr id="7" name="Table 6">
            <a:extLst>
              <a:ext uri="{FF2B5EF4-FFF2-40B4-BE49-F238E27FC236}">
                <a16:creationId xmlns="" xmlns:a16="http://schemas.microsoft.com/office/drawing/2014/main" id="{22024D7C-7E8F-450D-9B1F-C160B4FB55BB}"/>
              </a:ext>
            </a:extLst>
          </p:cNvPr>
          <p:cNvGraphicFramePr>
            <a:graphicFrameLocks noGrp="1"/>
          </p:cNvGraphicFramePr>
          <p:nvPr>
            <p:extLst>
              <p:ext uri="{D42A27DB-BD31-4B8C-83A1-F6EECF244321}">
                <p14:modId xmlns:p14="http://schemas.microsoft.com/office/powerpoint/2010/main" val="3848288887"/>
              </p:ext>
            </p:extLst>
          </p:nvPr>
        </p:nvGraphicFramePr>
        <p:xfrm>
          <a:off x="1740339" y="1196438"/>
          <a:ext cx="8128000" cy="5059680"/>
        </p:xfrm>
        <a:graphic>
          <a:graphicData uri="http://schemas.openxmlformats.org/drawingml/2006/table">
            <a:tbl>
              <a:tblPr firstRow="1" bandRow="1">
                <a:tableStyleId>{5C22544A-7EE6-4342-B048-85BDC9FD1C3A}</a:tableStyleId>
              </a:tblPr>
              <a:tblGrid>
                <a:gridCol w="742730">
                  <a:extLst>
                    <a:ext uri="{9D8B030D-6E8A-4147-A177-3AD203B41FA5}">
                      <a16:colId xmlns="" xmlns:a16="http://schemas.microsoft.com/office/drawing/2014/main" val="2360019579"/>
                    </a:ext>
                  </a:extLst>
                </a:gridCol>
                <a:gridCol w="7385270">
                  <a:extLst>
                    <a:ext uri="{9D8B030D-6E8A-4147-A177-3AD203B41FA5}">
                      <a16:colId xmlns="" xmlns:a16="http://schemas.microsoft.com/office/drawing/2014/main" val="4077597144"/>
                    </a:ext>
                  </a:extLst>
                </a:gridCol>
              </a:tblGrid>
              <a:tr h="0">
                <a:tc>
                  <a:txBody>
                    <a:bodyPr/>
                    <a:lstStyle/>
                    <a:p>
                      <a:endParaRPr lang="en-GB" dirty="0"/>
                    </a:p>
                  </a:txBody>
                  <a:tcPr/>
                </a:tc>
                <a:tc>
                  <a:txBody>
                    <a:bodyPr/>
                    <a:lstStyle/>
                    <a:p>
                      <a:endParaRPr lang="en-GB" dirty="0"/>
                    </a:p>
                  </a:txBody>
                  <a:tcPr/>
                </a:tc>
                <a:extLst>
                  <a:ext uri="{0D108BD9-81ED-4DB2-BD59-A6C34878D82A}">
                    <a16:rowId xmlns="" xmlns:a16="http://schemas.microsoft.com/office/drawing/2014/main" val="3816365499"/>
                  </a:ext>
                </a:extLst>
              </a:tr>
              <a:tr h="370840">
                <a:tc>
                  <a:txBody>
                    <a:bodyPr/>
                    <a:lstStyle/>
                    <a:p>
                      <a:r>
                        <a:rPr lang="en-GB" dirty="0"/>
                        <a:t>1</a:t>
                      </a:r>
                    </a:p>
                  </a:txBody>
                  <a:tcPr/>
                </a:tc>
                <a:tc>
                  <a:txBody>
                    <a:bodyPr/>
                    <a:lstStyle/>
                    <a:p>
                      <a:r>
                        <a:rPr lang="en-GB" dirty="0"/>
                        <a:t>Residents in a care home for older adults and their carers </a:t>
                      </a:r>
                    </a:p>
                  </a:txBody>
                  <a:tcPr/>
                </a:tc>
                <a:extLst>
                  <a:ext uri="{0D108BD9-81ED-4DB2-BD59-A6C34878D82A}">
                    <a16:rowId xmlns="" xmlns:a16="http://schemas.microsoft.com/office/drawing/2014/main" val="1124719098"/>
                  </a:ext>
                </a:extLst>
              </a:tr>
              <a:tr h="370840">
                <a:tc>
                  <a:txBody>
                    <a:bodyPr/>
                    <a:lstStyle/>
                    <a:p>
                      <a:r>
                        <a:rPr lang="en-GB" dirty="0"/>
                        <a:t>2</a:t>
                      </a:r>
                    </a:p>
                  </a:txBody>
                  <a:tcPr/>
                </a:tc>
                <a:tc>
                  <a:txBody>
                    <a:bodyPr/>
                    <a:lstStyle/>
                    <a:p>
                      <a:r>
                        <a:rPr lang="en-GB" dirty="0"/>
                        <a:t>All those 80 years of age and over </a:t>
                      </a:r>
                    </a:p>
                    <a:p>
                      <a:r>
                        <a:rPr lang="en-GB" dirty="0"/>
                        <a:t>Frontline health and social care workers </a:t>
                      </a:r>
                    </a:p>
                  </a:txBody>
                  <a:tcPr/>
                </a:tc>
                <a:extLst>
                  <a:ext uri="{0D108BD9-81ED-4DB2-BD59-A6C34878D82A}">
                    <a16:rowId xmlns="" xmlns:a16="http://schemas.microsoft.com/office/drawing/2014/main" val="3725858605"/>
                  </a:ext>
                </a:extLst>
              </a:tr>
              <a:tr h="370840">
                <a:tc>
                  <a:txBody>
                    <a:bodyPr/>
                    <a:lstStyle/>
                    <a:p>
                      <a:r>
                        <a:rPr lang="en-GB" dirty="0"/>
                        <a:t>3</a:t>
                      </a:r>
                    </a:p>
                  </a:txBody>
                  <a:tcPr/>
                </a:tc>
                <a:tc>
                  <a:txBody>
                    <a:bodyPr/>
                    <a:lstStyle/>
                    <a:p>
                      <a:r>
                        <a:rPr lang="en-GB" dirty="0"/>
                        <a:t>All those 75 years of age and over </a:t>
                      </a:r>
                    </a:p>
                  </a:txBody>
                  <a:tcPr/>
                </a:tc>
                <a:extLst>
                  <a:ext uri="{0D108BD9-81ED-4DB2-BD59-A6C34878D82A}">
                    <a16:rowId xmlns="" xmlns:a16="http://schemas.microsoft.com/office/drawing/2014/main" val="227958255"/>
                  </a:ext>
                </a:extLst>
              </a:tr>
              <a:tr h="370840">
                <a:tc>
                  <a:txBody>
                    <a:bodyPr/>
                    <a:lstStyle/>
                    <a:p>
                      <a:r>
                        <a:rPr lang="en-GB" dirty="0"/>
                        <a:t>4</a:t>
                      </a:r>
                    </a:p>
                  </a:txBody>
                  <a:tcPr/>
                </a:tc>
                <a:tc>
                  <a:txBody>
                    <a:bodyPr/>
                    <a:lstStyle/>
                    <a:p>
                      <a:r>
                        <a:rPr lang="en-GB" dirty="0"/>
                        <a:t>All those 70 years of age and over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Clinically extremely vulnerable individuals (not including pregnant women and those under the age of 16 years)</a:t>
                      </a:r>
                    </a:p>
                  </a:txBody>
                  <a:tcPr/>
                </a:tc>
                <a:extLst>
                  <a:ext uri="{0D108BD9-81ED-4DB2-BD59-A6C34878D82A}">
                    <a16:rowId xmlns="" xmlns:a16="http://schemas.microsoft.com/office/drawing/2014/main" val="1857062420"/>
                  </a:ext>
                </a:extLst>
              </a:tr>
              <a:tr h="370840">
                <a:tc>
                  <a:txBody>
                    <a:bodyPr/>
                    <a:lstStyle/>
                    <a:p>
                      <a:r>
                        <a:rPr lang="en-GB" dirty="0"/>
                        <a:t>5</a:t>
                      </a:r>
                    </a:p>
                  </a:txBody>
                  <a:tcPr/>
                </a:tc>
                <a:tc>
                  <a:txBody>
                    <a:bodyPr/>
                    <a:lstStyle/>
                    <a:p>
                      <a:r>
                        <a:rPr lang="en-GB" dirty="0"/>
                        <a:t>All those 65 years of age and over </a:t>
                      </a:r>
                    </a:p>
                  </a:txBody>
                  <a:tcPr/>
                </a:tc>
                <a:extLst>
                  <a:ext uri="{0D108BD9-81ED-4DB2-BD59-A6C34878D82A}">
                    <a16:rowId xmlns="" xmlns:a16="http://schemas.microsoft.com/office/drawing/2014/main" val="596590358"/>
                  </a:ext>
                </a:extLst>
              </a:tr>
              <a:tr h="370840">
                <a:tc>
                  <a:txBody>
                    <a:bodyPr/>
                    <a:lstStyle/>
                    <a:p>
                      <a:r>
                        <a:rPr lang="en-GB" dirty="0"/>
                        <a:t>6</a:t>
                      </a:r>
                    </a:p>
                  </a:txBody>
                  <a:tcPr/>
                </a:tc>
                <a:tc>
                  <a:txBody>
                    <a:bodyPr/>
                    <a:lstStyle/>
                    <a:p>
                      <a:r>
                        <a:rPr lang="en-GB" dirty="0"/>
                        <a:t>All individuals aged 16 years to 64 years with underlying health conditions which put them at higher risk of serious disease and mortality </a:t>
                      </a:r>
                    </a:p>
                  </a:txBody>
                  <a:tcPr/>
                </a:tc>
                <a:extLst>
                  <a:ext uri="{0D108BD9-81ED-4DB2-BD59-A6C34878D82A}">
                    <a16:rowId xmlns="" xmlns:a16="http://schemas.microsoft.com/office/drawing/2014/main" val="2186738046"/>
                  </a:ext>
                </a:extLst>
              </a:tr>
              <a:tr h="370840">
                <a:tc>
                  <a:txBody>
                    <a:bodyPr/>
                    <a:lstStyle/>
                    <a:p>
                      <a:r>
                        <a:rPr lang="en-GB" dirty="0"/>
                        <a:t>7</a:t>
                      </a:r>
                    </a:p>
                  </a:txBody>
                  <a:tcPr/>
                </a:tc>
                <a:tc>
                  <a:txBody>
                    <a:bodyPr/>
                    <a:lstStyle/>
                    <a:p>
                      <a:r>
                        <a:rPr lang="en-GB" dirty="0"/>
                        <a:t>All those 60 years of age and over </a:t>
                      </a:r>
                    </a:p>
                  </a:txBody>
                  <a:tcPr/>
                </a:tc>
                <a:extLst>
                  <a:ext uri="{0D108BD9-81ED-4DB2-BD59-A6C34878D82A}">
                    <a16:rowId xmlns="" xmlns:a16="http://schemas.microsoft.com/office/drawing/2014/main" val="466314221"/>
                  </a:ext>
                </a:extLst>
              </a:tr>
              <a:tr h="370840">
                <a:tc>
                  <a:txBody>
                    <a:bodyPr/>
                    <a:lstStyle/>
                    <a:p>
                      <a:r>
                        <a:rPr lang="en-GB" dirty="0"/>
                        <a:t>8</a:t>
                      </a:r>
                    </a:p>
                  </a:txBody>
                  <a:tcPr/>
                </a:tc>
                <a:tc>
                  <a:txBody>
                    <a:bodyPr/>
                    <a:lstStyle/>
                    <a:p>
                      <a:r>
                        <a:rPr lang="en-GB" dirty="0"/>
                        <a:t>All those 55 years of age and over </a:t>
                      </a:r>
                    </a:p>
                  </a:txBody>
                  <a:tcPr/>
                </a:tc>
                <a:extLst>
                  <a:ext uri="{0D108BD9-81ED-4DB2-BD59-A6C34878D82A}">
                    <a16:rowId xmlns="" xmlns:a16="http://schemas.microsoft.com/office/drawing/2014/main" val="3422647844"/>
                  </a:ext>
                </a:extLst>
              </a:tr>
              <a:tr h="370840">
                <a:tc>
                  <a:txBody>
                    <a:bodyPr/>
                    <a:lstStyle/>
                    <a:p>
                      <a:r>
                        <a:rPr lang="en-GB" dirty="0"/>
                        <a:t>9</a:t>
                      </a:r>
                    </a:p>
                  </a:txBody>
                  <a:tcPr/>
                </a:tc>
                <a:tc>
                  <a:txBody>
                    <a:bodyPr/>
                    <a:lstStyle/>
                    <a:p>
                      <a:r>
                        <a:rPr lang="en-GB" dirty="0"/>
                        <a:t>All those 50 years of age and over </a:t>
                      </a:r>
                    </a:p>
                  </a:txBody>
                  <a:tcPr/>
                </a:tc>
                <a:extLst>
                  <a:ext uri="{0D108BD9-81ED-4DB2-BD59-A6C34878D82A}">
                    <a16:rowId xmlns="" xmlns:a16="http://schemas.microsoft.com/office/drawing/2014/main" val="1152164370"/>
                  </a:ext>
                </a:extLst>
              </a:tr>
            </a:tbl>
          </a:graphicData>
        </a:graphic>
      </p:graphicFrame>
    </p:spTree>
    <p:extLst>
      <p:ext uri="{BB962C8B-B14F-4D97-AF65-F5344CB8AC3E}">
        <p14:creationId xmlns:p14="http://schemas.microsoft.com/office/powerpoint/2010/main" val="14961605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6E0C6EB-0DF4-4330-BE4F-B2ED9B41646B}"/>
              </a:ext>
            </a:extLst>
          </p:cNvPr>
          <p:cNvSpPr>
            <a:spLocks noGrp="1"/>
          </p:cNvSpPr>
          <p:nvPr>
            <p:ph type="title"/>
          </p:nvPr>
        </p:nvSpPr>
        <p:spPr/>
        <p:txBody>
          <a:bodyPr/>
          <a:lstStyle/>
          <a:p>
            <a:r>
              <a:rPr lang="en-GB" dirty="0"/>
              <a:t>Older adults resident in a care home</a:t>
            </a:r>
          </a:p>
        </p:txBody>
      </p:sp>
      <p:sp>
        <p:nvSpPr>
          <p:cNvPr id="3" name="Content Placeholder 2">
            <a:extLst>
              <a:ext uri="{FF2B5EF4-FFF2-40B4-BE49-F238E27FC236}">
                <a16:creationId xmlns="" xmlns:a16="http://schemas.microsoft.com/office/drawing/2014/main" id="{3C116837-BAF7-464E-AB28-E4D46F63CE5B}"/>
              </a:ext>
            </a:extLst>
          </p:cNvPr>
          <p:cNvSpPr>
            <a:spLocks noGrp="1"/>
          </p:cNvSpPr>
          <p:nvPr>
            <p:ph idx="1"/>
          </p:nvPr>
        </p:nvSpPr>
        <p:spPr/>
        <p:txBody>
          <a:bodyPr/>
          <a:lstStyle/>
          <a:p>
            <a:pPr marL="285750" indent="-285750">
              <a:spcAft>
                <a:spcPts val="1200"/>
              </a:spcAft>
              <a:buFont typeface="Arial" panose="020B0604020202020204" pitchFamily="34" charset="0"/>
              <a:buChar char="•"/>
            </a:pPr>
            <a:r>
              <a:rPr lang="en-GB" dirty="0"/>
              <a:t>there is clear evidence that those living in residential care homes for older adults have been disproportionately affected by COVID-19 </a:t>
            </a:r>
          </a:p>
          <a:p>
            <a:pPr marL="285750" indent="-285750">
              <a:spcAft>
                <a:spcPts val="1200"/>
              </a:spcAft>
              <a:buFont typeface="Arial" panose="020B0604020202020204" pitchFamily="34" charset="0"/>
              <a:buChar char="•"/>
            </a:pPr>
            <a:r>
              <a:rPr lang="en-GB" dirty="0"/>
              <a:t>those living in care homes have a high risk of exposure to infection due to their close contact with staff (including bank staff) and other residents including those residents returning to the care home from hospital</a:t>
            </a:r>
          </a:p>
          <a:p>
            <a:pPr marL="285750" indent="-285750">
              <a:spcAft>
                <a:spcPts val="1200"/>
              </a:spcAft>
              <a:buFont typeface="Arial" panose="020B0604020202020204" pitchFamily="34" charset="0"/>
              <a:buChar char="•"/>
            </a:pPr>
            <a:r>
              <a:rPr lang="en-GB" dirty="0"/>
              <a:t>the closed setting of the care home also increases the risk of outbreaks occurring as any asymptomatic residents and staff could be potential reservoirs for on-going transmission</a:t>
            </a:r>
          </a:p>
          <a:p>
            <a:pPr marL="285750" indent="-285750">
              <a:spcAft>
                <a:spcPts val="1200"/>
              </a:spcAft>
              <a:buFont typeface="Arial" panose="020B0604020202020204" pitchFamily="34" charset="0"/>
              <a:buChar char="•"/>
            </a:pPr>
            <a:r>
              <a:rPr lang="en-GB" dirty="0"/>
              <a:t>given the increased risk of outbreaks, morbidity and mortality in these closed settings, older adults in care homes are considered to be at very high risk</a:t>
            </a:r>
          </a:p>
          <a:p>
            <a:pPr marL="285750" indent="-285750">
              <a:spcAft>
                <a:spcPts val="1200"/>
              </a:spcAft>
              <a:buFont typeface="Arial" panose="020B0604020202020204" pitchFamily="34" charset="0"/>
              <a:buChar char="•"/>
            </a:pPr>
            <a:r>
              <a:rPr lang="en-GB" dirty="0"/>
              <a:t>JCVI have advised that this group should be the highest priority for vaccination </a:t>
            </a:r>
          </a:p>
          <a:p>
            <a:pPr marL="285750" indent="-285750">
              <a:spcAft>
                <a:spcPts val="1200"/>
              </a:spcAft>
              <a:buFont typeface="Arial" panose="020B0604020202020204" pitchFamily="34" charset="0"/>
              <a:buChar char="•"/>
            </a:pPr>
            <a:r>
              <a:rPr lang="en-GB" dirty="0"/>
              <a:t>vaccination of residents and staff at the same time is considered to be a highly efficient strategy within a mass vaccination programme with the greatest potential impact</a:t>
            </a:r>
          </a:p>
          <a:p>
            <a:endParaRPr lang="en-GB" dirty="0"/>
          </a:p>
        </p:txBody>
      </p:sp>
      <p:sp>
        <p:nvSpPr>
          <p:cNvPr id="4" name="Slide Number Placeholder 3">
            <a:extLst>
              <a:ext uri="{FF2B5EF4-FFF2-40B4-BE49-F238E27FC236}">
                <a16:creationId xmlns="" xmlns:a16="http://schemas.microsoft.com/office/drawing/2014/main" id="{1A7BC0F6-7BDA-4900-A68D-E3B196BE601A}"/>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42</a:t>
            </a:fld>
            <a:endParaRPr lang="en-US" dirty="0"/>
          </a:p>
        </p:txBody>
      </p:sp>
      <p:sp>
        <p:nvSpPr>
          <p:cNvPr id="5" name="Footer Placeholder 4">
            <a:extLst>
              <a:ext uri="{FF2B5EF4-FFF2-40B4-BE49-F238E27FC236}">
                <a16:creationId xmlns="" xmlns:a16="http://schemas.microsoft.com/office/drawing/2014/main" id="{CFF0C5CA-4DA8-4CE4-AD0D-02ACA2502A29}"/>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14830932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11F1F30-1DC6-42A1-82B3-D8E9E63BF952}"/>
              </a:ext>
            </a:extLst>
          </p:cNvPr>
          <p:cNvSpPr>
            <a:spLocks noGrp="1"/>
          </p:cNvSpPr>
          <p:nvPr>
            <p:ph type="title"/>
          </p:nvPr>
        </p:nvSpPr>
        <p:spPr/>
        <p:txBody>
          <a:bodyPr>
            <a:normAutofit/>
          </a:bodyPr>
          <a:lstStyle/>
          <a:p>
            <a:r>
              <a:rPr lang="en-GB" dirty="0"/>
              <a:t>Older adults</a:t>
            </a:r>
          </a:p>
        </p:txBody>
      </p:sp>
      <p:sp>
        <p:nvSpPr>
          <p:cNvPr id="3" name="Content Placeholder 2">
            <a:extLst>
              <a:ext uri="{FF2B5EF4-FFF2-40B4-BE49-F238E27FC236}">
                <a16:creationId xmlns="" xmlns:a16="http://schemas.microsoft.com/office/drawing/2014/main" id="{C3F37FEC-613C-4B76-9ECA-9F3ABB7FBA97}"/>
              </a:ext>
            </a:extLst>
          </p:cNvPr>
          <p:cNvSpPr>
            <a:spLocks noGrp="1"/>
          </p:cNvSpPr>
          <p:nvPr>
            <p:ph idx="1"/>
          </p:nvPr>
        </p:nvSpPr>
        <p:spPr>
          <a:xfrm>
            <a:off x="891028" y="1380215"/>
            <a:ext cx="10563241" cy="4349762"/>
          </a:xfrm>
        </p:spPr>
        <p:txBody>
          <a:bodyPr/>
          <a:lstStyle/>
          <a:p>
            <a:pPr marL="285750" indent="-285750">
              <a:spcAft>
                <a:spcPts val="1200"/>
              </a:spcAft>
              <a:buFont typeface="Arial" panose="020B0604020202020204" pitchFamily="34" charset="0"/>
              <a:buChar char="•"/>
            </a:pPr>
            <a:r>
              <a:rPr lang="en-GB" sz="2000" dirty="0"/>
              <a:t>older adults are considered to be at very high risk if they develop COVID-19 infection</a:t>
            </a:r>
          </a:p>
          <a:p>
            <a:pPr marL="285750" indent="-285750">
              <a:spcAft>
                <a:spcPts val="1200"/>
              </a:spcAft>
              <a:buFont typeface="Arial" panose="020B0604020202020204" pitchFamily="34" charset="0"/>
              <a:buChar char="•"/>
            </a:pPr>
            <a:r>
              <a:rPr lang="en-GB" sz="2000" dirty="0"/>
              <a:t>current evidence strongly indicates that the single greatest risk of mortality from COVID-19 is increasing age and that the risk increases exponentially with age </a:t>
            </a:r>
          </a:p>
          <a:p>
            <a:pPr marL="285750" indent="-285750">
              <a:spcAft>
                <a:spcPts val="1200"/>
              </a:spcAft>
              <a:buFont typeface="Arial" panose="020B0604020202020204" pitchFamily="34" charset="0"/>
              <a:buChar char="•"/>
            </a:pPr>
            <a:r>
              <a:rPr lang="en-GB" sz="2000" dirty="0"/>
              <a:t>disease severity, risk of hospitalisation and mortality increase from age 50 upwards, with the highest risk in those aged 80 years and above</a:t>
            </a:r>
          </a:p>
          <a:p>
            <a:pPr marL="285750" indent="-285750">
              <a:spcAft>
                <a:spcPts val="1200"/>
              </a:spcAft>
              <a:buFont typeface="Arial" panose="020B0604020202020204" pitchFamily="34" charset="0"/>
              <a:buChar char="•"/>
            </a:pPr>
            <a:r>
              <a:rPr lang="en-GB" sz="2000" dirty="0"/>
              <a:t>data indicate that the absolute risk of mortality is higher in those over 65 years than that seen in the majority of younger adults with an underlying health condition</a:t>
            </a:r>
          </a:p>
        </p:txBody>
      </p:sp>
      <p:sp>
        <p:nvSpPr>
          <p:cNvPr id="4" name="Slide Number Placeholder 3">
            <a:extLst>
              <a:ext uri="{FF2B5EF4-FFF2-40B4-BE49-F238E27FC236}">
                <a16:creationId xmlns="" xmlns:a16="http://schemas.microsoft.com/office/drawing/2014/main" id="{A5EC784E-9A83-4164-A596-FA127FB2057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43</a:t>
            </a:fld>
            <a:endParaRPr lang="en-US" dirty="0"/>
          </a:p>
        </p:txBody>
      </p:sp>
      <p:sp>
        <p:nvSpPr>
          <p:cNvPr id="5" name="Footer Placeholder 4">
            <a:extLst>
              <a:ext uri="{FF2B5EF4-FFF2-40B4-BE49-F238E27FC236}">
                <a16:creationId xmlns="" xmlns:a16="http://schemas.microsoft.com/office/drawing/2014/main" id="{1CE72448-37FD-4A6D-B1ED-3886EDBFD02E}"/>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38345650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954AEB-9AA7-4BBB-B2EC-C7E248B0BB52}"/>
              </a:ext>
            </a:extLst>
          </p:cNvPr>
          <p:cNvSpPr>
            <a:spLocks noGrp="1"/>
          </p:cNvSpPr>
          <p:nvPr>
            <p:ph type="title"/>
          </p:nvPr>
        </p:nvSpPr>
        <p:spPr/>
        <p:txBody>
          <a:bodyPr/>
          <a:lstStyle/>
          <a:p>
            <a:r>
              <a:rPr lang="en-GB" dirty="0"/>
              <a:t>Health and Social care workers</a:t>
            </a:r>
          </a:p>
        </p:txBody>
      </p:sp>
      <p:sp>
        <p:nvSpPr>
          <p:cNvPr id="3" name="Content Placeholder 2">
            <a:extLst>
              <a:ext uri="{FF2B5EF4-FFF2-40B4-BE49-F238E27FC236}">
                <a16:creationId xmlns="" xmlns:a16="http://schemas.microsoft.com/office/drawing/2014/main" id="{581472BA-DF1F-45F5-B6CD-DF5C89337CE8}"/>
              </a:ext>
            </a:extLst>
          </p:cNvPr>
          <p:cNvSpPr>
            <a:spLocks noGrp="1"/>
          </p:cNvSpPr>
          <p:nvPr>
            <p:ph idx="1"/>
          </p:nvPr>
        </p:nvSpPr>
        <p:spPr>
          <a:xfrm>
            <a:off x="750269" y="1592498"/>
            <a:ext cx="10546212" cy="4535927"/>
          </a:xfrm>
        </p:spPr>
        <p:txBody>
          <a:bodyPr/>
          <a:lstStyle/>
          <a:p>
            <a:pPr marL="285750" indent="-285750">
              <a:spcAft>
                <a:spcPts val="1200"/>
              </a:spcAft>
              <a:buFont typeface="Arial" panose="020B0604020202020204" pitchFamily="34" charset="0"/>
              <a:buChar char="•"/>
            </a:pPr>
            <a:r>
              <a:rPr lang="en-GB" sz="2000" dirty="0"/>
              <a:t>frontline health and social care workers are a priority for vaccination as they are at higher risk of acquiring COVID-19 infection and developing serious disease</a:t>
            </a:r>
          </a:p>
          <a:p>
            <a:pPr marL="285750" indent="-285750">
              <a:spcAft>
                <a:spcPts val="1200"/>
              </a:spcAft>
              <a:buFont typeface="Arial" panose="020B0604020202020204" pitchFamily="34" charset="0"/>
              <a:buChar char="•"/>
            </a:pPr>
            <a:r>
              <a:rPr lang="en-GB" sz="2000" dirty="0"/>
              <a:t>as well as the risk to themselves, they can carry and transmit the virus to their families, friends and colleagues as well as to vulnerable patients in health and social care settings (including those in residential and care homes) </a:t>
            </a:r>
          </a:p>
          <a:p>
            <a:pPr marL="285750" indent="-285750">
              <a:spcAft>
                <a:spcPts val="1200"/>
              </a:spcAft>
              <a:buFont typeface="Arial" panose="020B0604020202020204" pitchFamily="34" charset="0"/>
              <a:buChar char="•"/>
            </a:pPr>
            <a:r>
              <a:rPr lang="en-GB" sz="2000" dirty="0"/>
              <a:t>this group includes those working in hospice care and those working temporarily in the COVID-19 vaccination programme who provide face-to-face clinical care</a:t>
            </a:r>
          </a:p>
          <a:p>
            <a:pPr marL="285750" indent="-285750">
              <a:spcAft>
                <a:spcPts val="1200"/>
              </a:spcAft>
              <a:buFont typeface="Arial" panose="020B0604020202020204" pitchFamily="34" charset="0"/>
              <a:buChar char="•"/>
            </a:pPr>
            <a:r>
              <a:rPr lang="en-GB" sz="2000" dirty="0"/>
              <a:t>the Green Book COVID-19 chapter contains details about the different groups of health and social care workers who may be offered COVID-19 vaccine</a:t>
            </a:r>
          </a:p>
        </p:txBody>
      </p:sp>
      <p:sp>
        <p:nvSpPr>
          <p:cNvPr id="4" name="Slide Number Placeholder 3">
            <a:extLst>
              <a:ext uri="{FF2B5EF4-FFF2-40B4-BE49-F238E27FC236}">
                <a16:creationId xmlns="" xmlns:a16="http://schemas.microsoft.com/office/drawing/2014/main" id="{4D67AE22-6FAA-4A0A-B45B-266A7EA779F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44</a:t>
            </a:fld>
            <a:endParaRPr lang="en-US" dirty="0"/>
          </a:p>
        </p:txBody>
      </p:sp>
      <p:sp>
        <p:nvSpPr>
          <p:cNvPr id="5" name="Footer Placeholder 4">
            <a:extLst>
              <a:ext uri="{FF2B5EF4-FFF2-40B4-BE49-F238E27FC236}">
                <a16:creationId xmlns="" xmlns:a16="http://schemas.microsoft.com/office/drawing/2014/main" id="{A561283D-64B5-40C1-983F-4653F9D571CB}"/>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2710695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2BCF3E-D0D9-4A4E-B983-9667306375AC}"/>
              </a:ext>
            </a:extLst>
          </p:cNvPr>
          <p:cNvSpPr>
            <a:spLocks noGrp="1"/>
          </p:cNvSpPr>
          <p:nvPr>
            <p:ph type="title"/>
          </p:nvPr>
        </p:nvSpPr>
        <p:spPr/>
        <p:txBody>
          <a:bodyPr/>
          <a:lstStyle/>
          <a:p>
            <a:r>
              <a:rPr lang="en-GB" dirty="0"/>
              <a:t>Clinically extremely vulnerable</a:t>
            </a:r>
          </a:p>
        </p:txBody>
      </p:sp>
      <p:sp>
        <p:nvSpPr>
          <p:cNvPr id="3" name="Content Placeholder 2">
            <a:extLst>
              <a:ext uri="{FF2B5EF4-FFF2-40B4-BE49-F238E27FC236}">
                <a16:creationId xmlns="" xmlns:a16="http://schemas.microsoft.com/office/drawing/2014/main" id="{C72CAE4D-3E08-4754-8B93-71C540982195}"/>
              </a:ext>
            </a:extLst>
          </p:cNvPr>
          <p:cNvSpPr>
            <a:spLocks noGrp="1"/>
          </p:cNvSpPr>
          <p:nvPr>
            <p:ph idx="1"/>
          </p:nvPr>
        </p:nvSpPr>
        <p:spPr>
          <a:xfrm>
            <a:off x="744000" y="1276590"/>
            <a:ext cx="10704000" cy="4981538"/>
          </a:xfrm>
        </p:spPr>
        <p:txBody>
          <a:bodyPr/>
          <a:lstStyle/>
          <a:p>
            <a:pPr marL="285750" indent="-285750">
              <a:buFont typeface="Arial" panose="020B0604020202020204" pitchFamily="34" charset="0"/>
              <a:buChar char="•"/>
            </a:pPr>
            <a:r>
              <a:rPr lang="en-GB" dirty="0"/>
              <a:t>people who are defined as clinically extremely vulnerable are considered to be at very high risk of severe illness from COVID-19 </a:t>
            </a:r>
          </a:p>
          <a:p>
            <a:endParaRPr lang="en-GB" dirty="0"/>
          </a:p>
          <a:p>
            <a:pPr marL="285750" indent="-285750">
              <a:buFont typeface="Arial" panose="020B0604020202020204" pitchFamily="34" charset="0"/>
              <a:buChar char="•"/>
            </a:pPr>
            <a:r>
              <a:rPr lang="en-GB" dirty="0"/>
              <a:t>there are two ways an individual may be identified as clinically extremely vulnerable:</a:t>
            </a:r>
          </a:p>
          <a:p>
            <a:pPr lvl="3"/>
            <a:r>
              <a:rPr lang="en-GB" dirty="0"/>
              <a:t>they have one or more of the conditions listed on the GOV.UK website, or</a:t>
            </a:r>
          </a:p>
          <a:p>
            <a:pPr lvl="3"/>
            <a:r>
              <a:rPr lang="en-GB" dirty="0"/>
              <a:t>a hospital clinician or GP has added them to the Shielded patients list because they consider them to be at higher risk of serious illness from COVID-19</a:t>
            </a:r>
          </a:p>
          <a:p>
            <a:endParaRPr lang="en-GB" dirty="0"/>
          </a:p>
          <a:p>
            <a:pPr marL="285750" indent="-285750">
              <a:buFont typeface="Arial" panose="020B0604020202020204" pitchFamily="34" charset="0"/>
              <a:buChar char="•"/>
            </a:pPr>
            <a:r>
              <a:rPr lang="en-GB" dirty="0"/>
              <a:t>many of those who are clinically extremely vulnerable are in the oldest age groups and will be among the first to receive vaccine -the remainder of this group should be offered vaccine alongside those aged 70-74 years of age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the overall risk of mortality for clinically extremely vulnerable younger adults is estimated to be roughly the same as the risk to persons aged 70-74 years</a:t>
            </a:r>
          </a:p>
          <a:p>
            <a:pPr marL="0" indent="0"/>
            <a:endParaRPr lang="en-GB" dirty="0"/>
          </a:p>
          <a:p>
            <a:pPr marL="285750" indent="-285750">
              <a:buFont typeface="Arial" panose="020B0604020202020204" pitchFamily="34" charset="0"/>
              <a:buChar char="•"/>
            </a:pPr>
            <a:r>
              <a:rPr lang="en-GB" dirty="0"/>
              <a:t>see Green Book COVID-19 chapter for more information about vaccination of this group</a:t>
            </a:r>
          </a:p>
        </p:txBody>
      </p:sp>
      <p:sp>
        <p:nvSpPr>
          <p:cNvPr id="4" name="Slide Number Placeholder 3">
            <a:extLst>
              <a:ext uri="{FF2B5EF4-FFF2-40B4-BE49-F238E27FC236}">
                <a16:creationId xmlns="" xmlns:a16="http://schemas.microsoft.com/office/drawing/2014/main" id="{3CAD1CF6-DE35-4E89-A4FC-E7141DB2646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45</a:t>
            </a:fld>
            <a:endParaRPr lang="en-US" dirty="0"/>
          </a:p>
        </p:txBody>
      </p:sp>
      <p:sp>
        <p:nvSpPr>
          <p:cNvPr id="5" name="Footer Placeholder 4">
            <a:extLst>
              <a:ext uri="{FF2B5EF4-FFF2-40B4-BE49-F238E27FC236}">
                <a16:creationId xmlns="" xmlns:a16="http://schemas.microsoft.com/office/drawing/2014/main" id="{742A05CC-38DA-4891-87CC-CE69E02D8514}"/>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11529897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F2DFD0A-5232-4FA2-A681-3697EBDB6870}"/>
              </a:ext>
            </a:extLst>
          </p:cNvPr>
          <p:cNvSpPr>
            <a:spLocks noGrp="1"/>
          </p:cNvSpPr>
          <p:nvPr>
            <p:ph type="title"/>
          </p:nvPr>
        </p:nvSpPr>
        <p:spPr/>
        <p:txBody>
          <a:bodyPr>
            <a:normAutofit/>
          </a:bodyPr>
          <a:lstStyle/>
          <a:p>
            <a:r>
              <a:rPr lang="en-GB" dirty="0"/>
              <a:t>Groups with underlying health conditions</a:t>
            </a:r>
          </a:p>
        </p:txBody>
      </p:sp>
      <p:sp>
        <p:nvSpPr>
          <p:cNvPr id="3" name="Content Placeholder 2">
            <a:extLst>
              <a:ext uri="{FF2B5EF4-FFF2-40B4-BE49-F238E27FC236}">
                <a16:creationId xmlns="" xmlns:a16="http://schemas.microsoft.com/office/drawing/2014/main" id="{3AA80ECB-C15F-4FE5-9CEA-BF0E79ECAB34}"/>
              </a:ext>
            </a:extLst>
          </p:cNvPr>
          <p:cNvSpPr>
            <a:spLocks noGrp="1"/>
          </p:cNvSpPr>
          <p:nvPr>
            <p:ph idx="1"/>
          </p:nvPr>
        </p:nvSpPr>
        <p:spPr>
          <a:xfrm>
            <a:off x="856713" y="1382899"/>
            <a:ext cx="10704000" cy="4925827"/>
          </a:xfrm>
        </p:spPr>
        <p:txBody>
          <a:bodyPr/>
          <a:lstStyle/>
          <a:p>
            <a:pPr>
              <a:lnSpc>
                <a:spcPct val="100000"/>
              </a:lnSpc>
              <a:spcAft>
                <a:spcPts val="300"/>
              </a:spcAft>
            </a:pPr>
            <a:r>
              <a:rPr lang="en-GB" sz="2000" dirty="0"/>
              <a:t>As well as age, other risk factors have been identified that place individuals at risk of serious disease or death from COVID-19. These include groups with certain underlying health conditions and may include people who have:</a:t>
            </a:r>
          </a:p>
          <a:p>
            <a:pPr marL="285750" indent="-285750">
              <a:lnSpc>
                <a:spcPct val="100000"/>
              </a:lnSpc>
              <a:spcAft>
                <a:spcPts val="300"/>
              </a:spcAft>
              <a:buFont typeface="Arial" panose="020B0604020202020204" pitchFamily="34" charset="0"/>
              <a:buChar char="•"/>
            </a:pPr>
            <a:r>
              <a:rPr lang="en-GB" sz="1600" dirty="0"/>
              <a:t>chronic (long-term) respiratory disease</a:t>
            </a:r>
          </a:p>
          <a:p>
            <a:pPr marL="285750" indent="-285750">
              <a:lnSpc>
                <a:spcPct val="100000"/>
              </a:lnSpc>
              <a:spcAft>
                <a:spcPts val="300"/>
              </a:spcAft>
              <a:buFont typeface="Arial" panose="020B0604020202020204" pitchFamily="34" charset="0"/>
              <a:buChar char="•"/>
            </a:pPr>
            <a:r>
              <a:rPr lang="en-GB" sz="1600" dirty="0"/>
              <a:t>chronic heart disease</a:t>
            </a:r>
          </a:p>
          <a:p>
            <a:pPr marL="285750" indent="-285750">
              <a:lnSpc>
                <a:spcPct val="100000"/>
              </a:lnSpc>
              <a:spcAft>
                <a:spcPts val="300"/>
              </a:spcAft>
              <a:buFont typeface="Arial" panose="020B0604020202020204" pitchFamily="34" charset="0"/>
              <a:buChar char="•"/>
            </a:pPr>
            <a:r>
              <a:rPr lang="en-GB" sz="1600" dirty="0"/>
              <a:t>chronic kidney disease </a:t>
            </a:r>
          </a:p>
          <a:p>
            <a:pPr marL="285750" indent="-285750">
              <a:lnSpc>
                <a:spcPct val="100000"/>
              </a:lnSpc>
              <a:spcAft>
                <a:spcPts val="300"/>
              </a:spcAft>
              <a:buFont typeface="Arial" panose="020B0604020202020204" pitchFamily="34" charset="0"/>
              <a:buChar char="•"/>
            </a:pPr>
            <a:r>
              <a:rPr lang="en-GB" sz="1600" dirty="0"/>
              <a:t>chronic liver disease </a:t>
            </a:r>
          </a:p>
          <a:p>
            <a:pPr marL="285750" indent="-285750">
              <a:lnSpc>
                <a:spcPct val="100000"/>
              </a:lnSpc>
              <a:spcAft>
                <a:spcPts val="300"/>
              </a:spcAft>
              <a:buFont typeface="Arial" panose="020B0604020202020204" pitchFamily="34" charset="0"/>
              <a:buChar char="•"/>
            </a:pPr>
            <a:r>
              <a:rPr lang="en-GB" sz="1600" dirty="0"/>
              <a:t>chronic neurological disease</a:t>
            </a:r>
          </a:p>
          <a:p>
            <a:pPr marL="285750" indent="-285750">
              <a:lnSpc>
                <a:spcPct val="100000"/>
              </a:lnSpc>
              <a:spcAft>
                <a:spcPts val="300"/>
              </a:spcAft>
              <a:buFont typeface="Arial" panose="020B0604020202020204" pitchFamily="34" charset="0"/>
              <a:buChar char="•"/>
            </a:pPr>
            <a:r>
              <a:rPr lang="en-GB" sz="1600" dirty="0"/>
              <a:t>diabetes</a:t>
            </a:r>
          </a:p>
          <a:p>
            <a:pPr marL="285750" indent="-285750">
              <a:lnSpc>
                <a:spcPct val="100000"/>
              </a:lnSpc>
              <a:spcAft>
                <a:spcPts val="300"/>
              </a:spcAft>
              <a:buFont typeface="Arial" panose="020B0604020202020204" pitchFamily="34" charset="0"/>
              <a:buChar char="•"/>
            </a:pPr>
            <a:r>
              <a:rPr lang="en-GB" sz="1600" dirty="0"/>
              <a:t>a weakened immune system due to disease or treatment  </a:t>
            </a:r>
          </a:p>
          <a:p>
            <a:pPr marL="285750" indent="-285750">
              <a:lnSpc>
                <a:spcPct val="100000"/>
              </a:lnSpc>
              <a:spcAft>
                <a:spcPts val="300"/>
              </a:spcAft>
              <a:buFont typeface="Arial" panose="020B0604020202020204" pitchFamily="34" charset="0"/>
              <a:buChar char="•"/>
            </a:pPr>
            <a:r>
              <a:rPr lang="en-GB" sz="1600" dirty="0"/>
              <a:t>asplenia or dysfunction of the spleen</a:t>
            </a:r>
          </a:p>
          <a:p>
            <a:pPr marL="285750" indent="-285750">
              <a:lnSpc>
                <a:spcPct val="100000"/>
              </a:lnSpc>
              <a:spcAft>
                <a:spcPts val="300"/>
              </a:spcAft>
              <a:buFont typeface="Arial" panose="020B0604020202020204" pitchFamily="34" charset="0"/>
              <a:buChar char="•"/>
            </a:pPr>
            <a:r>
              <a:rPr lang="en-GB" sz="1600" dirty="0"/>
              <a:t>morbid obesity (defined as BMI of 40 and above) </a:t>
            </a:r>
          </a:p>
          <a:p>
            <a:pPr marL="285750" indent="-285750">
              <a:lnSpc>
                <a:spcPct val="100000"/>
              </a:lnSpc>
              <a:spcAft>
                <a:spcPts val="300"/>
              </a:spcAft>
              <a:buFont typeface="Arial" panose="020B0604020202020204" pitchFamily="34" charset="0"/>
              <a:buChar char="•"/>
            </a:pPr>
            <a:r>
              <a:rPr lang="en-GB" sz="1600" dirty="0"/>
              <a:t>severe mental illness</a:t>
            </a:r>
          </a:p>
          <a:p>
            <a:pPr>
              <a:lnSpc>
                <a:spcPct val="100000"/>
              </a:lnSpc>
              <a:spcAft>
                <a:spcPts val="300"/>
              </a:spcAft>
            </a:pPr>
            <a:endParaRPr lang="en-GB" sz="600" dirty="0"/>
          </a:p>
          <a:p>
            <a:pPr>
              <a:lnSpc>
                <a:spcPct val="100000"/>
              </a:lnSpc>
              <a:spcAft>
                <a:spcPts val="300"/>
              </a:spcAft>
            </a:pPr>
            <a:r>
              <a:rPr lang="en-GB" sz="2000" dirty="0"/>
              <a:t>Detailed information giving examples of conditions in each of the clinical risk groups which would make individuals aged 16 years and over eligible for vaccination is provided in the COVID-19 Green Book chapter.</a:t>
            </a:r>
          </a:p>
        </p:txBody>
      </p:sp>
      <p:sp>
        <p:nvSpPr>
          <p:cNvPr id="4" name="Slide Number Placeholder 3">
            <a:extLst>
              <a:ext uri="{FF2B5EF4-FFF2-40B4-BE49-F238E27FC236}">
                <a16:creationId xmlns="" xmlns:a16="http://schemas.microsoft.com/office/drawing/2014/main" id="{CD216FC2-A8F8-4485-99A5-124C87CC43A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46</a:t>
            </a:fld>
            <a:endParaRPr lang="en-US" dirty="0"/>
          </a:p>
        </p:txBody>
      </p:sp>
      <p:sp>
        <p:nvSpPr>
          <p:cNvPr id="5" name="Footer Placeholder 4">
            <a:extLst>
              <a:ext uri="{FF2B5EF4-FFF2-40B4-BE49-F238E27FC236}">
                <a16:creationId xmlns="" xmlns:a16="http://schemas.microsoft.com/office/drawing/2014/main" id="{4C5DA273-A27F-4AAF-8804-42527875208A}"/>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8854238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6DBB94D-6EDC-47B5-9F9D-8BA608DF03A5}"/>
              </a:ext>
            </a:extLst>
          </p:cNvPr>
          <p:cNvSpPr>
            <a:spLocks noGrp="1"/>
          </p:cNvSpPr>
          <p:nvPr>
            <p:ph type="title"/>
          </p:nvPr>
        </p:nvSpPr>
        <p:spPr/>
        <p:txBody>
          <a:bodyPr/>
          <a:lstStyle/>
          <a:p>
            <a:r>
              <a:rPr lang="en-GB" dirty="0"/>
              <a:t>Pregnancy</a:t>
            </a:r>
          </a:p>
        </p:txBody>
      </p:sp>
      <p:sp>
        <p:nvSpPr>
          <p:cNvPr id="3" name="Content Placeholder 2">
            <a:extLst>
              <a:ext uri="{FF2B5EF4-FFF2-40B4-BE49-F238E27FC236}">
                <a16:creationId xmlns="" xmlns:a16="http://schemas.microsoft.com/office/drawing/2014/main" id="{2925DD25-0108-4281-8DB6-9D990218CDE4}"/>
              </a:ext>
            </a:extLst>
          </p:cNvPr>
          <p:cNvSpPr>
            <a:spLocks noGrp="1"/>
          </p:cNvSpPr>
          <p:nvPr>
            <p:ph idx="1"/>
          </p:nvPr>
        </p:nvSpPr>
        <p:spPr>
          <a:xfrm>
            <a:off x="750269" y="1196752"/>
            <a:ext cx="10876500" cy="5111974"/>
          </a:xfrm>
        </p:spPr>
        <p:txBody>
          <a:bodyPr/>
          <a:lstStyle/>
          <a:p>
            <a:pPr marL="285750" indent="-285750">
              <a:buFont typeface="Arial" panose="020B0604020202020204" pitchFamily="34" charset="0"/>
              <a:buChar char="•"/>
            </a:pPr>
            <a:r>
              <a:rPr lang="en-GB" dirty="0"/>
              <a:t>although the currently available data do not indicate any safety concerns or harm to pregnancy, there is currently insufficient evidence to recommend the use of COVID-19 vaccines during pregnancy </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given the lack of evidence, it is recommended that COVID-19 vaccine is not given in pregnancy and women should be advised not to attend for vaccination if they are, or may be pregnant, or are planning a pregnancy within three months of the first dose </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vaccinated women who are not pregnant should be advised to avoid becoming pregnant for two months after the second dose of vaccine</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if a woman finds out she is pregnant after she has started a course of vaccine, she should complete her pregnancy before finishing the recommended schedule </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termination of pregnancy following inadvertent immunisation should </a:t>
            </a:r>
            <a:r>
              <a:rPr lang="en-GB" b="1" dirty="0"/>
              <a:t>not </a:t>
            </a:r>
            <a:r>
              <a:rPr lang="en-GB" dirty="0"/>
              <a:t>be recommended. Surveillance of inadvertent administration in pregnancy is being conducted by the PHE Immunisation Department Please report inadvertent administration in pregnancy to them (Tel: 020 8200 4400)</a:t>
            </a:r>
          </a:p>
          <a:p>
            <a:pPr marL="285750" indent="-285750">
              <a:buFont typeface="Arial" panose="020B0604020202020204" pitchFamily="34" charset="0"/>
              <a:buChar char="•"/>
            </a:pPr>
            <a:endParaRPr lang="en-GB" sz="800" dirty="0"/>
          </a:p>
          <a:p>
            <a:pPr marL="285750" indent="-285750">
              <a:buFont typeface="Arial" panose="020B0604020202020204" pitchFamily="34" charset="0"/>
              <a:buChar char="•"/>
            </a:pPr>
            <a:r>
              <a:rPr lang="en-GB" dirty="0"/>
              <a:t>until more information is available, it is also recommended that women who are breastfeeding should not be vaccinated until they have finished breastfeeding</a:t>
            </a:r>
          </a:p>
          <a:p>
            <a:endParaRPr lang="en-GB" sz="2000" dirty="0"/>
          </a:p>
        </p:txBody>
      </p:sp>
      <p:sp>
        <p:nvSpPr>
          <p:cNvPr id="4" name="Slide Number Placeholder 3">
            <a:extLst>
              <a:ext uri="{FF2B5EF4-FFF2-40B4-BE49-F238E27FC236}">
                <a16:creationId xmlns="" xmlns:a16="http://schemas.microsoft.com/office/drawing/2014/main" id="{66528738-5F25-4A27-A200-9C286E5CBB10}"/>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47</a:t>
            </a:fld>
            <a:endParaRPr lang="en-US" dirty="0"/>
          </a:p>
        </p:txBody>
      </p:sp>
      <p:sp>
        <p:nvSpPr>
          <p:cNvPr id="5" name="Footer Placeholder 4">
            <a:extLst>
              <a:ext uri="{FF2B5EF4-FFF2-40B4-BE49-F238E27FC236}">
                <a16:creationId xmlns="" xmlns:a16="http://schemas.microsoft.com/office/drawing/2014/main" id="{188C24FF-5D13-453B-A6AD-2527AB479D13}"/>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380446817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D06AF9-5883-4CCC-BFD0-C18C1E0341CF}"/>
              </a:ext>
            </a:extLst>
          </p:cNvPr>
          <p:cNvSpPr>
            <a:spLocks noGrp="1"/>
          </p:cNvSpPr>
          <p:nvPr>
            <p:ph type="title"/>
          </p:nvPr>
        </p:nvSpPr>
        <p:spPr/>
        <p:txBody>
          <a:bodyPr>
            <a:normAutofit/>
          </a:bodyPr>
          <a:lstStyle/>
          <a:p>
            <a:r>
              <a:rPr lang="en-GB" dirty="0"/>
              <a:t>Deprivation and ethnicity</a:t>
            </a:r>
          </a:p>
        </p:txBody>
      </p:sp>
      <p:sp>
        <p:nvSpPr>
          <p:cNvPr id="3" name="Content Placeholder 2">
            <a:extLst>
              <a:ext uri="{FF2B5EF4-FFF2-40B4-BE49-F238E27FC236}">
                <a16:creationId xmlns="" xmlns:a16="http://schemas.microsoft.com/office/drawing/2014/main" id="{70E1F1D4-DADE-46F8-8D03-027FF87422D5}"/>
              </a:ext>
            </a:extLst>
          </p:cNvPr>
          <p:cNvSpPr>
            <a:spLocks noGrp="1"/>
          </p:cNvSpPr>
          <p:nvPr>
            <p:ph idx="1"/>
          </p:nvPr>
        </p:nvSpPr>
        <p:spPr>
          <a:xfrm>
            <a:off x="750269" y="1449956"/>
            <a:ext cx="10805158" cy="4451647"/>
          </a:xfrm>
        </p:spPr>
        <p:txBody>
          <a:bodyPr/>
          <a:lstStyle/>
          <a:p>
            <a:pPr marL="285750" indent="-285750">
              <a:buFont typeface="Arial" panose="020B0604020202020204" pitchFamily="34" charset="0"/>
              <a:buChar char="•"/>
            </a:pPr>
            <a:r>
              <a:rPr lang="en-GB" dirty="0"/>
              <a:t>there is clear evidence that certain Black, Asian and minority ethnic (BAME) groups have higher rates of infection, and higher rates of serious disease, morbidity and mortality from SARS-Cov-2 infection  </a:t>
            </a:r>
          </a:p>
          <a:p>
            <a:pPr marL="0" indent="0"/>
            <a:endParaRPr lang="en-GB" dirty="0"/>
          </a:p>
          <a:p>
            <a:pPr marL="285750" indent="-285750">
              <a:buFont typeface="Arial" panose="020B0604020202020204" pitchFamily="34" charset="0"/>
              <a:buChar char="•"/>
            </a:pPr>
            <a:r>
              <a:rPr lang="en-GB" dirty="0"/>
              <a:t>there is no strong evidence that ethnicity by itself (or genetics) is the sole explanation for observed differences in rates of severe illness and deaths</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certain health conditions are associated with increased risk of serious disease, and these health conditions are often overrepresented in certain BAME groups</a:t>
            </a:r>
          </a:p>
          <a:p>
            <a:pPr marL="0" indent="0"/>
            <a:endParaRPr lang="en-GB" dirty="0"/>
          </a:p>
          <a:p>
            <a:pPr marL="285750" indent="-285750">
              <a:buFont typeface="Arial" panose="020B0604020202020204" pitchFamily="34" charset="0"/>
              <a:buChar char="•"/>
            </a:pPr>
            <a:r>
              <a:rPr lang="en-GB" dirty="0"/>
              <a:t>good vaccine coverage in BAME groups is therefore really important</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societal factors, such as occupation, household size, deprivation, and access to healthcare can increase susceptibility to COVID-19 and worsen outcomes following infection</a:t>
            </a:r>
          </a:p>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 xmlns:a16="http://schemas.microsoft.com/office/drawing/2014/main" id="{CD99F888-A94E-40A9-9E1F-C0643347737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48</a:t>
            </a:fld>
            <a:endParaRPr lang="en-US" dirty="0"/>
          </a:p>
        </p:txBody>
      </p:sp>
      <p:sp>
        <p:nvSpPr>
          <p:cNvPr id="5" name="Footer Placeholder 4">
            <a:extLst>
              <a:ext uri="{FF2B5EF4-FFF2-40B4-BE49-F238E27FC236}">
                <a16:creationId xmlns="" xmlns:a16="http://schemas.microsoft.com/office/drawing/2014/main" id="{BABA3B7B-920D-40D0-93DE-1F40927CDFF3}"/>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0817600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D1953E1-F366-4FEC-AC88-9ED364ABCFAF}"/>
              </a:ext>
            </a:extLst>
          </p:cNvPr>
          <p:cNvSpPr>
            <a:spLocks noGrp="1"/>
          </p:cNvSpPr>
          <p:nvPr>
            <p:ph type="title"/>
          </p:nvPr>
        </p:nvSpPr>
        <p:spPr>
          <a:xfrm>
            <a:off x="647363" y="254329"/>
            <a:ext cx="8028000" cy="648072"/>
          </a:xfrm>
        </p:spPr>
        <p:txBody>
          <a:bodyPr/>
          <a:lstStyle/>
          <a:p>
            <a:r>
              <a:rPr lang="en-GB" dirty="0"/>
              <a:t>How vaccination works</a:t>
            </a:r>
          </a:p>
        </p:txBody>
      </p:sp>
      <p:sp>
        <p:nvSpPr>
          <p:cNvPr id="4" name="Slide Number Placeholder 3">
            <a:extLst>
              <a:ext uri="{FF2B5EF4-FFF2-40B4-BE49-F238E27FC236}">
                <a16:creationId xmlns="" xmlns:a16="http://schemas.microsoft.com/office/drawing/2014/main" id="{E81A472E-28C3-4564-A897-C26D230BE28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49</a:t>
            </a:fld>
            <a:endParaRPr lang="en-US" dirty="0"/>
          </a:p>
        </p:txBody>
      </p:sp>
      <p:sp>
        <p:nvSpPr>
          <p:cNvPr id="5" name="Footer Placeholder 4">
            <a:extLst>
              <a:ext uri="{FF2B5EF4-FFF2-40B4-BE49-F238E27FC236}">
                <a16:creationId xmlns="" xmlns:a16="http://schemas.microsoft.com/office/drawing/2014/main" id="{802E413D-A383-450A-9EC3-B03B5F1A510A}"/>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TextBox 1">
            <a:extLst>
              <a:ext uri="{FF2B5EF4-FFF2-40B4-BE49-F238E27FC236}">
                <a16:creationId xmlns="" xmlns:a16="http://schemas.microsoft.com/office/drawing/2014/main" id="{062E4061-06B9-4FB9-BC9B-7EA48AB20599}"/>
              </a:ext>
            </a:extLst>
          </p:cNvPr>
          <p:cNvSpPr txBox="1">
            <a:spLocks noGrp="1" noChangeArrowheads="1"/>
          </p:cNvSpPr>
          <p:nvPr>
            <p:ph idx="1"/>
          </p:nvPr>
        </p:nvSpPr>
        <p:spPr bwMode="auto">
          <a:xfrm>
            <a:off x="552956" y="1287548"/>
            <a:ext cx="11086088"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a:lnSpc>
                <a:spcPct val="100000"/>
              </a:lnSpc>
            </a:pPr>
            <a:r>
              <a:rPr lang="en-GB" sz="2000" dirty="0">
                <a:latin typeface="Arial" pitchFamily="34" charset="0"/>
                <a:cs typeface="Arial" panose="020B0604020202020204" pitchFamily="34" charset="0"/>
              </a:rPr>
              <a:t>Vaccines deliver components known as antigens. These usually consist of inactivated, attenuated (weakened), modified viruses or bacteria or genetic material from the virus and they are used to prime the immune system against specific infections.</a:t>
            </a:r>
          </a:p>
          <a:p>
            <a:pPr>
              <a:lnSpc>
                <a:spcPct val="100000"/>
              </a:lnSpc>
            </a:pPr>
            <a:endParaRPr lang="en-GB" sz="2000" dirty="0">
              <a:latin typeface="Arial" pitchFamily="34" charset="0"/>
              <a:cs typeface="Arial" panose="020B0604020202020204" pitchFamily="34" charset="0"/>
            </a:endParaRPr>
          </a:p>
          <a:p>
            <a:pPr>
              <a:lnSpc>
                <a:spcPct val="100000"/>
              </a:lnSpc>
            </a:pPr>
            <a:r>
              <a:rPr lang="en-GB" sz="2000" dirty="0">
                <a:latin typeface="Arial" pitchFamily="34" charset="0"/>
                <a:cs typeface="Arial" panose="020B0604020202020204" pitchFamily="34" charset="0"/>
              </a:rPr>
              <a:t>Once a vaccine enters the body, and delivers the antigen, the immune system recognises the antigens as ‘foreign’ to the body and responds to them by making antibodies and memory cells.</a:t>
            </a:r>
          </a:p>
          <a:p>
            <a:pPr>
              <a:lnSpc>
                <a:spcPct val="100000"/>
              </a:lnSpc>
            </a:pPr>
            <a:endParaRPr lang="en-GB" sz="2000" dirty="0">
              <a:latin typeface="Arial" pitchFamily="34" charset="0"/>
              <a:cs typeface="Arial" panose="020B0604020202020204" pitchFamily="34" charset="0"/>
            </a:endParaRPr>
          </a:p>
          <a:p>
            <a:pPr>
              <a:lnSpc>
                <a:spcPct val="100000"/>
              </a:lnSpc>
            </a:pPr>
            <a:r>
              <a:rPr lang="en-GB" altLang="en-US" sz="2000" dirty="0">
                <a:latin typeface="Arial" pitchFamily="34" charset="0"/>
                <a:cs typeface="Arial" panose="020B0604020202020204" pitchFamily="34" charset="0"/>
              </a:rPr>
              <a:t>When memory cells meet the antigen again (either as a natural infection or in a booster dose of vaccine), specific antibodies are produced much more quickly and in greater numbers than during the first response.</a:t>
            </a:r>
          </a:p>
          <a:p>
            <a:pPr>
              <a:lnSpc>
                <a:spcPct val="100000"/>
              </a:lnSpc>
            </a:pPr>
            <a:endParaRPr lang="en-GB" altLang="en-US" sz="2000" dirty="0">
              <a:latin typeface="Arial" pitchFamily="34" charset="0"/>
              <a:cs typeface="Arial" panose="020B0604020202020204" pitchFamily="34" charset="0"/>
            </a:endParaRPr>
          </a:p>
          <a:p>
            <a:pPr>
              <a:lnSpc>
                <a:spcPct val="100000"/>
              </a:lnSpc>
            </a:pPr>
            <a:r>
              <a:rPr lang="en-GB" altLang="en-US" sz="2000" dirty="0">
                <a:latin typeface="Arial" pitchFamily="34" charset="0"/>
                <a:cs typeface="Arial" panose="020B0604020202020204" pitchFamily="34" charset="0"/>
              </a:rPr>
              <a:t>This response is similar to the response made to natural infection but without the risks of the disease itself as the microorganism used in a vaccine is artificially weakened (attenuated), modified or inactivated (killed). </a:t>
            </a:r>
          </a:p>
          <a:p>
            <a:pPr>
              <a:lnSpc>
                <a:spcPct val="100000"/>
              </a:lnSpc>
            </a:pPr>
            <a:endParaRPr lang="en-GB" altLang="en-US" sz="1200" dirty="0">
              <a:latin typeface="Arial" pitchFamily="34" charset="0"/>
              <a:cs typeface="Arial" panose="020B0604020202020204" pitchFamily="34" charset="0"/>
            </a:endParaRPr>
          </a:p>
        </p:txBody>
      </p:sp>
    </p:spTree>
    <p:extLst>
      <p:ext uri="{BB962C8B-B14F-4D97-AF65-F5344CB8AC3E}">
        <p14:creationId xmlns:p14="http://schemas.microsoft.com/office/powerpoint/2010/main" val="3271984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33E134-D7FC-4FE5-8B02-FFB245A8D336}"/>
              </a:ext>
            </a:extLst>
          </p:cNvPr>
          <p:cNvSpPr>
            <a:spLocks noGrp="1"/>
          </p:cNvSpPr>
          <p:nvPr>
            <p:ph type="title"/>
          </p:nvPr>
        </p:nvSpPr>
        <p:spPr/>
        <p:txBody>
          <a:bodyPr/>
          <a:lstStyle/>
          <a:p>
            <a:r>
              <a:rPr lang="en-GB" dirty="0"/>
              <a:t>Pre-requisites to administering COVID-19 vaccine</a:t>
            </a:r>
          </a:p>
        </p:txBody>
      </p:sp>
      <p:sp>
        <p:nvSpPr>
          <p:cNvPr id="3" name="Content Placeholder 2">
            <a:extLst>
              <a:ext uri="{FF2B5EF4-FFF2-40B4-BE49-F238E27FC236}">
                <a16:creationId xmlns="" xmlns:a16="http://schemas.microsoft.com/office/drawing/2014/main" id="{58117644-473D-4087-AD67-872BB03F748F}"/>
              </a:ext>
            </a:extLst>
          </p:cNvPr>
          <p:cNvSpPr>
            <a:spLocks noGrp="1"/>
          </p:cNvSpPr>
          <p:nvPr>
            <p:ph idx="1"/>
          </p:nvPr>
        </p:nvSpPr>
        <p:spPr/>
        <p:txBody>
          <a:bodyPr/>
          <a:lstStyle/>
          <a:p>
            <a:pPr marL="0" indent="0">
              <a:spcAft>
                <a:spcPts val="600"/>
              </a:spcAft>
            </a:pPr>
            <a:r>
              <a:rPr lang="en-GB" dirty="0"/>
              <a:t>Before administering COVID-19 vaccine, you should have:</a:t>
            </a:r>
          </a:p>
          <a:p>
            <a:pPr marL="285750" indent="-285750">
              <a:spcAft>
                <a:spcPts val="600"/>
              </a:spcAft>
              <a:buFont typeface="Arial" panose="020B0604020202020204" pitchFamily="34" charset="0"/>
              <a:buChar char="•"/>
            </a:pPr>
            <a:r>
              <a:rPr lang="en-GB" dirty="0"/>
              <a:t>undertaken training in the management of anaphylaxis and Basic Life Support as specified by policy for your local area</a:t>
            </a:r>
          </a:p>
          <a:p>
            <a:pPr marL="285750" indent="-285750">
              <a:spcAft>
                <a:spcPts val="600"/>
              </a:spcAft>
              <a:buFont typeface="Arial" panose="020B0604020202020204" pitchFamily="34" charset="0"/>
              <a:buChar char="•"/>
            </a:pPr>
            <a:r>
              <a:rPr lang="en-GB" dirty="0"/>
              <a:t>undertaken any additional statutory and mandatory training as required by your employer</a:t>
            </a:r>
          </a:p>
          <a:p>
            <a:pPr marL="285750" indent="-285750">
              <a:spcAft>
                <a:spcPts val="600"/>
              </a:spcAft>
              <a:buFont typeface="Arial" panose="020B0604020202020204" pitchFamily="34" charset="0"/>
              <a:buChar char="•"/>
            </a:pPr>
            <a:r>
              <a:rPr lang="en-GB" dirty="0"/>
              <a:t>received COVID-19 vaccine training through attending a taught session and/or the eLearning for Healthcare COVID-19 vaccine elearning programme</a:t>
            </a:r>
          </a:p>
          <a:p>
            <a:pPr marL="285750" indent="-285750">
              <a:spcAft>
                <a:spcPts val="600"/>
              </a:spcAft>
              <a:buFont typeface="Arial" panose="020B0604020202020204" pitchFamily="34" charset="0"/>
              <a:buChar char="•"/>
            </a:pPr>
            <a:r>
              <a:rPr lang="en-GB" dirty="0"/>
              <a:t>received practical training in COVID-19 vaccine preparation and administration</a:t>
            </a:r>
          </a:p>
          <a:p>
            <a:pPr marL="285750" lvl="0" indent="-285750">
              <a:spcAft>
                <a:spcPts val="600"/>
              </a:spcAft>
              <a:buFont typeface="Arial" panose="020B0604020202020204" pitchFamily="34" charset="0"/>
              <a:buChar char="•"/>
            </a:pPr>
            <a:r>
              <a:rPr lang="en-GB" dirty="0"/>
              <a:t>completed the COVID-19 vaccinator competency assessment tool</a:t>
            </a:r>
          </a:p>
          <a:p>
            <a:pPr marL="285750" lvl="0" indent="-285750">
              <a:spcAft>
                <a:spcPts val="600"/>
              </a:spcAft>
              <a:buFont typeface="Arial" panose="020B0604020202020204" pitchFamily="34" charset="0"/>
              <a:buChar char="•"/>
            </a:pPr>
            <a:r>
              <a:rPr lang="en-GB" dirty="0"/>
              <a:t>an appropriate legal framework to supply and administer COVID-19 vaccine in place e.g. patient specific prescription, Patient Specific Direction (PSD), Patient Group Direction (PGD) or Protocol</a:t>
            </a:r>
          </a:p>
          <a:p>
            <a:pPr marL="285750" lvl="0" indent="-285750">
              <a:spcAft>
                <a:spcPts val="600"/>
              </a:spcAft>
              <a:buFont typeface="Arial" panose="020B0604020202020204" pitchFamily="34" charset="0"/>
              <a:buChar char="•"/>
            </a:pPr>
            <a:r>
              <a:rPr lang="en-GB" dirty="0"/>
              <a:t>accessed and familiarised yourself with the following key documents: Green Book COVID-19 chapter and the PHE ‘COVID-19 immunisation programme information for healthcare practitioners’ document</a:t>
            </a:r>
          </a:p>
        </p:txBody>
      </p:sp>
      <p:sp>
        <p:nvSpPr>
          <p:cNvPr id="4" name="Slide Number Placeholder 3">
            <a:extLst>
              <a:ext uri="{FF2B5EF4-FFF2-40B4-BE49-F238E27FC236}">
                <a16:creationId xmlns="" xmlns:a16="http://schemas.microsoft.com/office/drawing/2014/main" id="{E409AAB2-B1A0-4675-8EEA-2532D715707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a:t>
            </a:fld>
            <a:endParaRPr lang="en-US" dirty="0"/>
          </a:p>
        </p:txBody>
      </p:sp>
      <p:sp>
        <p:nvSpPr>
          <p:cNvPr id="5" name="Footer Placeholder 4">
            <a:extLst>
              <a:ext uri="{FF2B5EF4-FFF2-40B4-BE49-F238E27FC236}">
                <a16:creationId xmlns="" xmlns:a16="http://schemas.microsoft.com/office/drawing/2014/main" id="{29BCA551-9DB9-439E-ADAB-F916EF7E5CED}"/>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7729849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E870F5-E31D-45E3-8388-D5BD2A1521AA}"/>
              </a:ext>
            </a:extLst>
          </p:cNvPr>
          <p:cNvSpPr>
            <a:spLocks noGrp="1"/>
          </p:cNvSpPr>
          <p:nvPr>
            <p:ph type="title"/>
          </p:nvPr>
        </p:nvSpPr>
        <p:spPr/>
        <p:txBody>
          <a:bodyPr/>
          <a:lstStyle/>
          <a:p>
            <a:r>
              <a:rPr lang="en-GB" dirty="0"/>
              <a:t>Innate and adaptive immunity</a:t>
            </a:r>
          </a:p>
        </p:txBody>
      </p:sp>
      <p:sp>
        <p:nvSpPr>
          <p:cNvPr id="4" name="Slide Number Placeholder 3">
            <a:extLst>
              <a:ext uri="{FF2B5EF4-FFF2-40B4-BE49-F238E27FC236}">
                <a16:creationId xmlns="" xmlns:a16="http://schemas.microsoft.com/office/drawing/2014/main" id="{66990FFE-D282-4120-8F38-3101212D9E8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50</a:t>
            </a:fld>
            <a:endParaRPr lang="en-US" dirty="0"/>
          </a:p>
        </p:txBody>
      </p:sp>
      <p:sp>
        <p:nvSpPr>
          <p:cNvPr id="5" name="Footer Placeholder 4">
            <a:extLst>
              <a:ext uri="{FF2B5EF4-FFF2-40B4-BE49-F238E27FC236}">
                <a16:creationId xmlns="" xmlns:a16="http://schemas.microsoft.com/office/drawing/2014/main" id="{858C7B3D-2AF7-4BA2-9E92-59B455B57BD1}"/>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Rectangle 3">
            <a:extLst>
              <a:ext uri="{FF2B5EF4-FFF2-40B4-BE49-F238E27FC236}">
                <a16:creationId xmlns="" xmlns:a16="http://schemas.microsoft.com/office/drawing/2014/main" id="{F6D186CF-3AC6-487A-9DE3-9084A689063B}"/>
              </a:ext>
            </a:extLst>
          </p:cNvPr>
          <p:cNvSpPr>
            <a:spLocks noGrp="1" noChangeArrowheads="1"/>
          </p:cNvSpPr>
          <p:nvPr>
            <p:ph idx="1"/>
          </p:nvPr>
        </p:nvSpPr>
        <p:spPr bwMode="auto">
          <a:xfrm>
            <a:off x="750269" y="1299488"/>
            <a:ext cx="11202382"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bodyPr>
          <a:lstStyle>
            <a:lvl1pPr defTabSz="720725">
              <a:spcBef>
                <a:spcPct val="20000"/>
              </a:spcBef>
              <a:buChar char="•"/>
              <a:defRPr sz="900">
                <a:solidFill>
                  <a:schemeClr val="tx1"/>
                </a:solidFill>
                <a:latin typeface="Arial" panose="020B0604020202020204" pitchFamily="34" charset="0"/>
              </a:defRPr>
            </a:lvl1pPr>
            <a:lvl2pPr marL="742950" indent="-285750" defTabSz="720725">
              <a:spcBef>
                <a:spcPct val="20000"/>
              </a:spcBef>
              <a:buChar char="–"/>
              <a:defRPr sz="1000">
                <a:solidFill>
                  <a:schemeClr val="tx1"/>
                </a:solidFill>
                <a:latin typeface="Verdana" panose="020B0604030504040204" pitchFamily="34" charset="0"/>
              </a:defRPr>
            </a:lvl2pPr>
            <a:lvl3pPr marL="1143000" indent="-228600" defTabSz="720725">
              <a:spcBef>
                <a:spcPct val="20000"/>
              </a:spcBef>
              <a:buChar char="•"/>
              <a:defRPr sz="1000">
                <a:solidFill>
                  <a:schemeClr val="tx1"/>
                </a:solidFill>
                <a:latin typeface="Verdana" panose="020B0604030504040204" pitchFamily="34" charset="0"/>
              </a:defRPr>
            </a:lvl3pPr>
            <a:lvl4pPr marL="1600200" indent="-228600" defTabSz="720725">
              <a:spcBef>
                <a:spcPct val="20000"/>
              </a:spcBef>
              <a:buChar char="–"/>
              <a:defRPr sz="1000">
                <a:solidFill>
                  <a:schemeClr val="tx1"/>
                </a:solidFill>
                <a:latin typeface="Verdana" panose="020B0604030504040204" pitchFamily="34" charset="0"/>
              </a:defRPr>
            </a:lvl4pPr>
            <a:lvl5pPr marL="2057400" indent="-228600" defTabSz="720725">
              <a:spcBef>
                <a:spcPct val="20000"/>
              </a:spcBef>
              <a:buChar char="»"/>
              <a:defRPr sz="1600">
                <a:solidFill>
                  <a:schemeClr val="tx1"/>
                </a:solidFill>
                <a:latin typeface="Verdana" panose="020B0604030504040204" pitchFamily="34" charset="0"/>
              </a:defRPr>
            </a:lvl5pPr>
            <a:lvl6pPr marL="25146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6pPr>
            <a:lvl7pPr marL="29718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7pPr>
            <a:lvl8pPr marL="34290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8pPr>
            <a:lvl9pPr marL="3886200" indent="-228600" defTabSz="720725" eaLnBrk="0" fontAlgn="base" hangingPunct="0">
              <a:spcBef>
                <a:spcPct val="20000"/>
              </a:spcBef>
              <a:spcAft>
                <a:spcPct val="0"/>
              </a:spcAft>
              <a:buChar char="»"/>
              <a:defRPr sz="1600">
                <a:solidFill>
                  <a:schemeClr val="tx1"/>
                </a:solidFill>
                <a:latin typeface="Verdana" panose="020B0604030504040204" pitchFamily="34" charset="0"/>
              </a:defRPr>
            </a:lvl9pPr>
          </a:lstStyle>
          <a:p>
            <a:pPr eaLnBrk="1" hangingPunct="1">
              <a:lnSpc>
                <a:spcPct val="100000"/>
              </a:lnSpc>
              <a:buFontTx/>
              <a:buNone/>
            </a:pPr>
            <a:r>
              <a:rPr lang="en-US" altLang="en-US" sz="2000" dirty="0">
                <a:latin typeface="+mn-lt"/>
              </a:rPr>
              <a:t>Immunity is generally described as being either innate or acquired.</a:t>
            </a:r>
          </a:p>
          <a:p>
            <a:pPr eaLnBrk="1" hangingPunct="1">
              <a:lnSpc>
                <a:spcPct val="100000"/>
              </a:lnSpc>
              <a:buFontTx/>
              <a:buNone/>
            </a:pPr>
            <a:endParaRPr lang="en-US" altLang="en-US" sz="2000" dirty="0">
              <a:latin typeface="+mn-lt"/>
            </a:endParaRPr>
          </a:p>
          <a:p>
            <a:pPr eaLnBrk="1" hangingPunct="1">
              <a:lnSpc>
                <a:spcPct val="100000"/>
              </a:lnSpc>
              <a:buFontTx/>
              <a:buNone/>
            </a:pPr>
            <a:r>
              <a:rPr lang="en-US" altLang="en-US" sz="2000" b="1" dirty="0">
                <a:latin typeface="+mn-lt"/>
              </a:rPr>
              <a:t>Innate immunity</a:t>
            </a:r>
            <a:r>
              <a:rPr lang="en-US" altLang="en-US" sz="2000" dirty="0">
                <a:latin typeface="+mn-lt"/>
              </a:rPr>
              <a:t> is the body’s first line of defense. It is present from birth and includes physical barriers, chemical barriers, phagocytic cells and the complement system. Innate immunity has no memory so doesn’t provide protection against future exposure to the pathogen.</a:t>
            </a:r>
          </a:p>
          <a:p>
            <a:pPr eaLnBrk="1" hangingPunct="1">
              <a:lnSpc>
                <a:spcPct val="100000"/>
              </a:lnSpc>
              <a:buFontTx/>
              <a:buNone/>
            </a:pPr>
            <a:endParaRPr lang="en-US" altLang="en-US" sz="2000" dirty="0">
              <a:latin typeface="+mn-lt"/>
            </a:endParaRPr>
          </a:p>
          <a:p>
            <a:pPr eaLnBrk="1" hangingPunct="1">
              <a:lnSpc>
                <a:spcPct val="100000"/>
              </a:lnSpc>
              <a:buFontTx/>
              <a:buNone/>
            </a:pPr>
            <a:r>
              <a:rPr lang="en-US" altLang="en-US" sz="2000" b="1" dirty="0">
                <a:latin typeface="+mn-lt"/>
              </a:rPr>
              <a:t>Acquired immunity</a:t>
            </a:r>
            <a:r>
              <a:rPr lang="en-US" altLang="en-US" sz="2000" dirty="0">
                <a:latin typeface="+mn-lt"/>
              </a:rPr>
              <a:t> (also called adaptive immunity) is the body’s second line of defense. The immune system learns to recognise specific pathogens and challenge them if they meet them again later on. This capacity is called immunological memory.</a:t>
            </a:r>
          </a:p>
          <a:p>
            <a:pPr eaLnBrk="1" hangingPunct="1">
              <a:lnSpc>
                <a:spcPct val="100000"/>
              </a:lnSpc>
              <a:buFontTx/>
              <a:buNone/>
            </a:pPr>
            <a:endParaRPr lang="en-US" altLang="en-US" sz="2000" dirty="0">
              <a:latin typeface="+mn-lt"/>
            </a:endParaRPr>
          </a:p>
          <a:p>
            <a:pPr eaLnBrk="1" hangingPunct="1">
              <a:lnSpc>
                <a:spcPct val="100000"/>
              </a:lnSpc>
              <a:buNone/>
            </a:pPr>
            <a:r>
              <a:rPr lang="en-GB" altLang="en-US" sz="2000" dirty="0">
                <a:cs typeface="Arial" panose="020B0604020202020204" pitchFamily="34" charset="0"/>
              </a:rPr>
              <a:t>A series of short videos has been produced by PHE to help to provide a basic understanding of the immune system and how vaccines work.</a:t>
            </a:r>
          </a:p>
          <a:p>
            <a:pPr eaLnBrk="1" hangingPunct="1">
              <a:lnSpc>
                <a:spcPct val="100000"/>
              </a:lnSpc>
              <a:buNone/>
            </a:pPr>
            <a:r>
              <a:rPr lang="en-GB" altLang="en-US" sz="2000" dirty="0">
                <a:cs typeface="Arial" panose="020B0604020202020204" pitchFamily="34" charset="0"/>
              </a:rPr>
              <a:t>These can be accessed at:</a:t>
            </a:r>
            <a:r>
              <a:rPr lang="en-GB" altLang="en-US" sz="1800" dirty="0">
                <a:cs typeface="Arial" panose="020B0604020202020204" pitchFamily="34" charset="0"/>
              </a:rPr>
              <a:t> </a:t>
            </a:r>
            <a:r>
              <a:rPr lang="en-GB" altLang="en-US" sz="2000" dirty="0">
                <a:cs typeface="Arial" panose="020B0604020202020204" pitchFamily="34" charset="0"/>
                <a:hlinkClick r:id="rId2"/>
              </a:rPr>
              <a:t>https://immunologyanimation.phe.org.uk/</a:t>
            </a:r>
            <a:endParaRPr lang="en-GB" altLang="en-US" sz="2000" dirty="0">
              <a:cs typeface="Arial" panose="020B0604020202020204" pitchFamily="34" charset="0"/>
            </a:endParaRPr>
          </a:p>
          <a:p>
            <a:pPr eaLnBrk="1" hangingPunct="1">
              <a:lnSpc>
                <a:spcPct val="100000"/>
              </a:lnSpc>
              <a:buFontTx/>
              <a:buNone/>
            </a:pPr>
            <a:endParaRPr lang="en-US" altLang="en-US" sz="1800" dirty="0">
              <a:latin typeface="+mn-lt"/>
            </a:endParaRPr>
          </a:p>
          <a:p>
            <a:pPr eaLnBrk="1" hangingPunct="1">
              <a:lnSpc>
                <a:spcPct val="100000"/>
              </a:lnSpc>
              <a:buFontTx/>
              <a:buNone/>
            </a:pPr>
            <a:endParaRPr lang="en-US" altLang="en-US" sz="1100" dirty="0">
              <a:latin typeface="+mn-lt"/>
            </a:endParaRPr>
          </a:p>
        </p:txBody>
      </p:sp>
    </p:spTree>
    <p:extLst>
      <p:ext uri="{BB962C8B-B14F-4D97-AF65-F5344CB8AC3E}">
        <p14:creationId xmlns:p14="http://schemas.microsoft.com/office/powerpoint/2010/main" val="178446232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9D2D982-E34B-4C7D-A525-63844F753A2D}"/>
              </a:ext>
            </a:extLst>
          </p:cNvPr>
          <p:cNvSpPr>
            <a:spLocks noGrp="1"/>
          </p:cNvSpPr>
          <p:nvPr>
            <p:ph type="title"/>
          </p:nvPr>
        </p:nvSpPr>
        <p:spPr/>
        <p:txBody>
          <a:bodyPr>
            <a:normAutofit/>
          </a:bodyPr>
          <a:lstStyle/>
          <a:p>
            <a:r>
              <a:rPr lang="en-GB" dirty="0"/>
              <a:t>PPE and infection prevention and control</a:t>
            </a:r>
          </a:p>
        </p:txBody>
      </p:sp>
      <p:sp>
        <p:nvSpPr>
          <p:cNvPr id="3" name="Content Placeholder 2">
            <a:extLst>
              <a:ext uri="{FF2B5EF4-FFF2-40B4-BE49-F238E27FC236}">
                <a16:creationId xmlns="" xmlns:a16="http://schemas.microsoft.com/office/drawing/2014/main" id="{1C4F45B1-9630-4C36-AB8C-343CE6C0AEF7}"/>
              </a:ext>
            </a:extLst>
          </p:cNvPr>
          <p:cNvSpPr>
            <a:spLocks noGrp="1"/>
          </p:cNvSpPr>
          <p:nvPr>
            <p:ph idx="1"/>
          </p:nvPr>
        </p:nvSpPr>
        <p:spPr/>
        <p:txBody>
          <a:bodyPr/>
          <a:lstStyle/>
          <a:p>
            <a:pPr marL="342900" indent="-342900">
              <a:buFont typeface="Arial" panose="020B0604020202020204" pitchFamily="34" charset="0"/>
              <a:buChar char="•"/>
            </a:pPr>
            <a:r>
              <a:rPr lang="en-GB" sz="2000" dirty="0"/>
              <a:t>health care practitioners should follow the recommendations for Personal Protective Equipment (PPE) that are current at the time of vaccination</a:t>
            </a:r>
          </a:p>
          <a:p>
            <a:pPr marL="0" indent="0"/>
            <a:endParaRPr lang="en-GB" sz="2000" dirty="0"/>
          </a:p>
          <a:p>
            <a:pPr marL="342900" indent="-342900">
              <a:buFont typeface="Arial" panose="020B0604020202020204" pitchFamily="34" charset="0"/>
              <a:buChar char="•"/>
            </a:pPr>
            <a:r>
              <a:rPr lang="en-GB" sz="2000" dirty="0"/>
              <a:t>hand hygiene is critical to prevent the spread of disease and hands should be cleansed with alcohol-based gel or soap and water before vaccine preparation, between patients, etc</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those preparing and administering the vaccine should maintain good hand hygiene throughout and should take care not to touch the vial bung with their fingers</a:t>
            </a:r>
          </a:p>
          <a:p>
            <a:pPr marL="342900" indent="-342900">
              <a:buFont typeface="Arial" panose="020B0604020202020204" pitchFamily="34" charset="0"/>
              <a:buChar char="•"/>
            </a:pPr>
            <a:endParaRPr lang="en-GB" sz="2000" dirty="0"/>
          </a:p>
          <a:p>
            <a:endParaRPr lang="en-GB" dirty="0"/>
          </a:p>
        </p:txBody>
      </p:sp>
      <p:sp>
        <p:nvSpPr>
          <p:cNvPr id="4" name="Slide Number Placeholder 3">
            <a:extLst>
              <a:ext uri="{FF2B5EF4-FFF2-40B4-BE49-F238E27FC236}">
                <a16:creationId xmlns="" xmlns:a16="http://schemas.microsoft.com/office/drawing/2014/main" id="{315DE60D-9ECB-491A-B993-009EDF2E8F84}"/>
              </a:ext>
            </a:extLst>
          </p:cNvPr>
          <p:cNvSpPr>
            <a:spLocks noGrp="1"/>
          </p:cNvSpPr>
          <p:nvPr>
            <p:ph type="sldNum" sz="quarter" idx="10"/>
          </p:nvPr>
        </p:nvSpPr>
        <p:spPr/>
        <p:txBody>
          <a:bodyPr/>
          <a:lstStyle/>
          <a:p>
            <a:pPr marL="53181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531813"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 xmlns:a16="http://schemas.microsoft.com/office/drawing/2014/main" id="{0682AE72-FB67-47E7-9C4C-790D870BB8C9}"/>
              </a:ext>
            </a:extLst>
          </p:cNvPr>
          <p:cNvSpPr>
            <a:spLocks noGrp="1"/>
          </p:cNvSpPr>
          <p:nvPr>
            <p:ph type="ftr" sz="quarter" idx="11"/>
          </p:nvPr>
        </p:nvSpPr>
        <p:spPr/>
        <p:txBody>
          <a:bodyPr/>
          <a:lstStyle/>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Arial" pitchFamily="34" charset="0"/>
                <a:ea typeface="+mn-ea"/>
                <a:cs typeface="+mn-cs"/>
              </a:rPr>
              <a:t>Provisional – Subject to revision – Use latest version link: x</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Tree>
    <p:extLst>
      <p:ext uri="{BB962C8B-B14F-4D97-AF65-F5344CB8AC3E}">
        <p14:creationId xmlns:p14="http://schemas.microsoft.com/office/powerpoint/2010/main" val="223685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6C90E1-4775-4228-AE37-880D23FA4650}"/>
              </a:ext>
            </a:extLst>
          </p:cNvPr>
          <p:cNvSpPr>
            <a:spLocks noGrp="1"/>
          </p:cNvSpPr>
          <p:nvPr>
            <p:ph type="title"/>
          </p:nvPr>
        </p:nvSpPr>
        <p:spPr/>
        <p:txBody>
          <a:bodyPr>
            <a:normAutofit/>
          </a:bodyPr>
          <a:lstStyle/>
          <a:p>
            <a:r>
              <a:rPr lang="en-GB" sz="3600" dirty="0"/>
              <a:t>Preparing the vaccine </a:t>
            </a:r>
          </a:p>
        </p:txBody>
      </p:sp>
      <p:sp>
        <p:nvSpPr>
          <p:cNvPr id="3" name="Content Placeholder 2">
            <a:extLst>
              <a:ext uri="{FF2B5EF4-FFF2-40B4-BE49-F238E27FC236}">
                <a16:creationId xmlns="" xmlns:a16="http://schemas.microsoft.com/office/drawing/2014/main" id="{B84B662F-8DED-4D60-BD96-95EF12EA9DE5}"/>
              </a:ext>
            </a:extLst>
          </p:cNvPr>
          <p:cNvSpPr>
            <a:spLocks noGrp="1"/>
          </p:cNvSpPr>
          <p:nvPr>
            <p:ph idx="1"/>
          </p:nvPr>
        </p:nvSpPr>
        <p:spPr>
          <a:xfrm>
            <a:off x="750269" y="1259028"/>
            <a:ext cx="10497660" cy="4680520"/>
          </a:xfrm>
        </p:spPr>
        <p:txBody>
          <a:bodyPr/>
          <a:lstStyle/>
          <a:p>
            <a:r>
              <a:rPr lang="en-GB" sz="2000" dirty="0"/>
              <a:t>Some of the COVID-19 vaccines may require reconstitution and are supplied in two parts: the active component and the diluent. </a:t>
            </a:r>
            <a:endParaRPr lang="en-GB" sz="2000" dirty="0">
              <a:solidFill>
                <a:srgbClr val="00B0F0"/>
              </a:solidFill>
            </a:endParaRPr>
          </a:p>
          <a:p>
            <a:pPr marL="0" indent="0"/>
            <a:endParaRPr lang="en-GB" sz="1400" dirty="0"/>
          </a:p>
          <a:p>
            <a:pPr marL="0" indent="0"/>
            <a:endParaRPr lang="en-GB" dirty="0"/>
          </a:p>
        </p:txBody>
      </p:sp>
      <p:sp>
        <p:nvSpPr>
          <p:cNvPr id="4" name="Slide Number Placeholder 3">
            <a:extLst>
              <a:ext uri="{FF2B5EF4-FFF2-40B4-BE49-F238E27FC236}">
                <a16:creationId xmlns="" xmlns:a16="http://schemas.microsoft.com/office/drawing/2014/main" id="{3E91BC32-DAE4-49FF-B736-5E631DFCE429}"/>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52</a:t>
            </a:fld>
            <a:endParaRPr lang="en-US" dirty="0"/>
          </a:p>
        </p:txBody>
      </p:sp>
      <p:sp>
        <p:nvSpPr>
          <p:cNvPr id="5" name="Footer Placeholder 4">
            <a:extLst>
              <a:ext uri="{FF2B5EF4-FFF2-40B4-BE49-F238E27FC236}">
                <a16:creationId xmlns="" xmlns:a16="http://schemas.microsoft.com/office/drawing/2014/main" id="{97AF9003-2B18-4517-8904-4FE5190FDF9B}"/>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TextBox 5">
            <a:extLst>
              <a:ext uri="{FF2B5EF4-FFF2-40B4-BE49-F238E27FC236}">
                <a16:creationId xmlns="" xmlns:a16="http://schemas.microsoft.com/office/drawing/2014/main" id="{1A03714F-7C4A-46FB-9CEA-BC9399E76522}"/>
              </a:ext>
            </a:extLst>
          </p:cNvPr>
          <p:cNvSpPr txBox="1"/>
          <p:nvPr/>
        </p:nvSpPr>
        <p:spPr>
          <a:xfrm>
            <a:off x="750269" y="2092341"/>
            <a:ext cx="4706695" cy="3708708"/>
          </a:xfrm>
          <a:prstGeom prst="rect">
            <a:avLst/>
          </a:prstGeom>
          <a:noFill/>
        </p:spPr>
        <p:txBody>
          <a:bodyPr wrap="square" rtlCol="0">
            <a:spAutoFit/>
          </a:bodyPr>
          <a:lstStyle/>
          <a:p>
            <a:r>
              <a:rPr lang="en-GB" sz="2000" dirty="0"/>
              <a:t>If a vaccine requires reconstitution:</a:t>
            </a:r>
          </a:p>
          <a:p>
            <a:endParaRPr lang="en-GB" sz="2000" dirty="0"/>
          </a:p>
          <a:p>
            <a:pPr marL="285750" indent="-285750">
              <a:spcAft>
                <a:spcPts val="600"/>
              </a:spcAft>
              <a:buFont typeface="Arial" panose="020B0604020202020204" pitchFamily="34" charset="0"/>
              <a:buChar char="•"/>
            </a:pPr>
            <a:r>
              <a:rPr lang="en-GB" sz="2000" dirty="0"/>
              <a:t>only use the diluent specified by the manufacturer </a:t>
            </a:r>
          </a:p>
          <a:p>
            <a:pPr marL="285750" indent="-285750">
              <a:spcAft>
                <a:spcPts val="600"/>
              </a:spcAft>
              <a:buFont typeface="Arial" panose="020B0604020202020204" pitchFamily="34" charset="0"/>
              <a:buChar char="•"/>
            </a:pPr>
            <a:r>
              <a:rPr lang="en-GB" sz="2000" dirty="0"/>
              <a:t>use the correct volume of diluent</a:t>
            </a:r>
          </a:p>
          <a:p>
            <a:pPr marL="285750" indent="-285750">
              <a:spcAft>
                <a:spcPts val="600"/>
              </a:spcAft>
              <a:buFont typeface="Arial" panose="020B0604020202020204" pitchFamily="34" charset="0"/>
              <a:buChar char="•"/>
            </a:pPr>
            <a:r>
              <a:rPr lang="en-GB" sz="2000" dirty="0"/>
              <a:t>write the date and time of reconstitution on the reconstituted vaccine vial</a:t>
            </a:r>
          </a:p>
          <a:p>
            <a:pPr marL="285750" indent="-285750">
              <a:spcAft>
                <a:spcPts val="600"/>
              </a:spcAft>
              <a:buFont typeface="Arial" panose="020B0604020202020204" pitchFamily="34" charset="0"/>
              <a:buChar char="•"/>
            </a:pPr>
            <a:r>
              <a:rPr lang="en-GB" sz="2000" dirty="0"/>
              <a:t>store and use any reconstituted vaccine within the time period specified by the manufacturer</a:t>
            </a:r>
          </a:p>
        </p:txBody>
      </p:sp>
      <p:sp>
        <p:nvSpPr>
          <p:cNvPr id="7" name="TextBox 6">
            <a:extLst>
              <a:ext uri="{FF2B5EF4-FFF2-40B4-BE49-F238E27FC236}">
                <a16:creationId xmlns="" xmlns:a16="http://schemas.microsoft.com/office/drawing/2014/main" id="{F45510C1-DD8B-4742-9EF7-4BA683757E64}"/>
              </a:ext>
            </a:extLst>
          </p:cNvPr>
          <p:cNvSpPr txBox="1"/>
          <p:nvPr/>
        </p:nvSpPr>
        <p:spPr>
          <a:xfrm>
            <a:off x="6096000" y="2092341"/>
            <a:ext cx="5151929" cy="3400931"/>
          </a:xfrm>
          <a:prstGeom prst="rect">
            <a:avLst/>
          </a:prstGeom>
          <a:noFill/>
        </p:spPr>
        <p:txBody>
          <a:bodyPr wrap="square" rtlCol="0">
            <a:spAutoFit/>
          </a:bodyPr>
          <a:lstStyle/>
          <a:p>
            <a:r>
              <a:rPr lang="en-GB" sz="2000" dirty="0"/>
              <a:t>Before administration, check:</a:t>
            </a:r>
          </a:p>
          <a:p>
            <a:endParaRPr lang="en-GB" sz="2000" dirty="0"/>
          </a:p>
          <a:p>
            <a:pPr marL="285750" indent="-285750">
              <a:spcAft>
                <a:spcPts val="600"/>
              </a:spcAft>
              <a:buFont typeface="Arial" panose="020B0604020202020204" pitchFamily="34" charset="0"/>
              <a:buChar char="•"/>
            </a:pPr>
            <a:r>
              <a:rPr lang="en-GB" sz="2000" dirty="0"/>
              <a:t>which diluent to use, the amount needed for reconstitution and the ‘use within’ time</a:t>
            </a:r>
          </a:p>
          <a:p>
            <a:pPr marL="285750" indent="-285750">
              <a:spcAft>
                <a:spcPts val="600"/>
              </a:spcAft>
              <a:buFont typeface="Arial" panose="020B0604020202020204" pitchFamily="34" charset="0"/>
              <a:buChar char="•"/>
            </a:pPr>
            <a:r>
              <a:rPr lang="en-GB" sz="2000" dirty="0"/>
              <a:t>that the colour and composition of vaccine is as specified in description in vaccine manufacturer’s instructions</a:t>
            </a:r>
          </a:p>
          <a:p>
            <a:pPr marL="285750" indent="-285750">
              <a:spcAft>
                <a:spcPts val="600"/>
              </a:spcAft>
              <a:buFont typeface="Arial" panose="020B0604020202020204" pitchFamily="34" charset="0"/>
              <a:buChar char="•"/>
            </a:pPr>
            <a:r>
              <a:rPr lang="en-GB" sz="2000" dirty="0"/>
              <a:t>when the vaccine was reconstituted and expiry date</a:t>
            </a:r>
          </a:p>
          <a:p>
            <a:pPr marL="285750" indent="-285750">
              <a:spcAft>
                <a:spcPts val="600"/>
              </a:spcAft>
              <a:buFont typeface="Arial" panose="020B0604020202020204" pitchFamily="34" charset="0"/>
              <a:buChar char="•"/>
            </a:pPr>
            <a:r>
              <a:rPr lang="en-GB" sz="2000" dirty="0"/>
              <a:t>you have drawn up the correct dose</a:t>
            </a:r>
          </a:p>
        </p:txBody>
      </p:sp>
    </p:spTree>
    <p:extLst>
      <p:ext uri="{BB962C8B-B14F-4D97-AF65-F5344CB8AC3E}">
        <p14:creationId xmlns:p14="http://schemas.microsoft.com/office/powerpoint/2010/main" val="367321369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1AEC58-8282-46E2-956F-C7287AD8C3B9}"/>
              </a:ext>
            </a:extLst>
          </p:cNvPr>
          <p:cNvSpPr>
            <a:spLocks noGrp="1"/>
          </p:cNvSpPr>
          <p:nvPr>
            <p:ph type="title"/>
          </p:nvPr>
        </p:nvSpPr>
        <p:spPr/>
        <p:txBody>
          <a:bodyPr/>
          <a:lstStyle/>
          <a:p>
            <a:r>
              <a:rPr lang="en-GB" dirty="0"/>
              <a:t>Before administering a vaccine</a:t>
            </a:r>
          </a:p>
        </p:txBody>
      </p:sp>
      <p:sp>
        <p:nvSpPr>
          <p:cNvPr id="3" name="Content Placeholder 2">
            <a:extLst>
              <a:ext uri="{FF2B5EF4-FFF2-40B4-BE49-F238E27FC236}">
                <a16:creationId xmlns="" xmlns:a16="http://schemas.microsoft.com/office/drawing/2014/main" id="{3AB4200C-60A4-41DF-91AC-B83C0AD22915}"/>
              </a:ext>
            </a:extLst>
          </p:cNvPr>
          <p:cNvSpPr>
            <a:spLocks noGrp="1"/>
          </p:cNvSpPr>
          <p:nvPr>
            <p:ph idx="1"/>
          </p:nvPr>
        </p:nvSpPr>
        <p:spPr>
          <a:xfrm>
            <a:off x="848620" y="1382899"/>
            <a:ext cx="10203693" cy="4739679"/>
          </a:xfrm>
        </p:spPr>
        <p:txBody>
          <a:bodyPr/>
          <a:lstStyle/>
          <a:p>
            <a:pPr>
              <a:lnSpc>
                <a:spcPct val="100000"/>
              </a:lnSpc>
              <a:spcAft>
                <a:spcPts val="800"/>
              </a:spcAft>
            </a:pPr>
            <a:r>
              <a:rPr lang="en-GB" sz="2000" dirty="0"/>
              <a:t>Before administering a vaccine, the individual should be assessed to ensure that:</a:t>
            </a:r>
          </a:p>
          <a:p>
            <a:pPr marL="285750" indent="-285750">
              <a:lnSpc>
                <a:spcPct val="100000"/>
              </a:lnSpc>
              <a:spcAft>
                <a:spcPts val="800"/>
              </a:spcAft>
              <a:buFont typeface="Arial" panose="020B0604020202020204" pitchFamily="34" charset="0"/>
              <a:buChar char="•"/>
            </a:pPr>
            <a:r>
              <a:rPr lang="en-GB" sz="2000" dirty="0"/>
              <a:t>there are no contraindications to the vaccine being given</a:t>
            </a:r>
          </a:p>
          <a:p>
            <a:pPr marL="285750" indent="-285750">
              <a:lnSpc>
                <a:spcPct val="100000"/>
              </a:lnSpc>
              <a:spcAft>
                <a:spcPts val="800"/>
              </a:spcAft>
              <a:buFont typeface="Arial" panose="020B0604020202020204" pitchFamily="34" charset="0"/>
              <a:buChar char="•"/>
            </a:pPr>
            <a:r>
              <a:rPr lang="en-GB" sz="2000" dirty="0"/>
              <a:t>they or their carer is fully informed about the vaccine to be given and understand the vaccination procedure</a:t>
            </a:r>
          </a:p>
          <a:p>
            <a:pPr marL="285750" indent="-285750">
              <a:lnSpc>
                <a:spcPct val="100000"/>
              </a:lnSpc>
              <a:spcAft>
                <a:spcPts val="800"/>
              </a:spcAft>
              <a:buFont typeface="Arial" panose="020B0604020202020204" pitchFamily="34" charset="0"/>
              <a:buChar char="•"/>
            </a:pPr>
            <a:r>
              <a:rPr lang="en-GB" sz="2000" dirty="0"/>
              <a:t>they or their carer are aware of possible adverse reactions to the vaccine and how to treat them</a:t>
            </a:r>
          </a:p>
          <a:p>
            <a:pPr marL="285750" indent="-285750">
              <a:lnSpc>
                <a:spcPct val="100000"/>
              </a:lnSpc>
              <a:spcAft>
                <a:spcPts val="800"/>
              </a:spcAft>
              <a:buFont typeface="Arial" panose="020B0604020202020204" pitchFamily="34" charset="0"/>
              <a:buChar char="•"/>
            </a:pPr>
            <a:r>
              <a:rPr lang="en-GB" sz="2000" dirty="0"/>
              <a:t>they have consented to having the vaccine</a:t>
            </a:r>
          </a:p>
          <a:p>
            <a:pPr marL="0" indent="0">
              <a:lnSpc>
                <a:spcPct val="100000"/>
              </a:lnSpc>
              <a:spcAft>
                <a:spcPts val="800"/>
              </a:spcAft>
            </a:pPr>
            <a:endParaRPr lang="en-GB" sz="2000" dirty="0"/>
          </a:p>
          <a:p>
            <a:pPr marL="0" indent="0">
              <a:lnSpc>
                <a:spcPct val="100000"/>
              </a:lnSpc>
              <a:spcAft>
                <a:spcPts val="800"/>
              </a:spcAft>
            </a:pPr>
            <a:r>
              <a:rPr lang="en-GB" sz="2000" dirty="0"/>
              <a:t>Immunisers should ensure that:</a:t>
            </a:r>
          </a:p>
          <a:p>
            <a:pPr marL="285750" indent="-285750">
              <a:lnSpc>
                <a:spcPct val="100000"/>
              </a:lnSpc>
              <a:spcAft>
                <a:spcPts val="800"/>
              </a:spcAft>
              <a:buFont typeface="Arial" panose="020B0604020202020204" pitchFamily="34" charset="0"/>
              <a:buChar char="•"/>
            </a:pPr>
            <a:r>
              <a:rPr lang="en-GB" sz="2000" dirty="0"/>
              <a:t>they have the appropriate knowledge and legal authority to administer the vaccine</a:t>
            </a:r>
            <a:endParaRPr lang="en-GB" sz="2000" dirty="0">
              <a:solidFill>
                <a:srgbClr val="FF0000"/>
              </a:solidFill>
            </a:endParaRPr>
          </a:p>
          <a:p>
            <a:pPr marL="285750" indent="-285750">
              <a:lnSpc>
                <a:spcPct val="100000"/>
              </a:lnSpc>
              <a:spcAft>
                <a:spcPts val="800"/>
              </a:spcAft>
              <a:buFont typeface="Arial" panose="020B0604020202020204" pitchFamily="34" charset="0"/>
              <a:buChar char="•"/>
            </a:pPr>
            <a:r>
              <a:rPr lang="en-GB" sz="2000" dirty="0"/>
              <a:t>the vaccine has been properly stored and prepared for use and that they know where and how to administer it</a:t>
            </a:r>
            <a:endParaRPr lang="en-GB" dirty="0"/>
          </a:p>
        </p:txBody>
      </p:sp>
      <p:sp>
        <p:nvSpPr>
          <p:cNvPr id="4" name="Slide Number Placeholder 3">
            <a:extLst>
              <a:ext uri="{FF2B5EF4-FFF2-40B4-BE49-F238E27FC236}">
                <a16:creationId xmlns="" xmlns:a16="http://schemas.microsoft.com/office/drawing/2014/main" id="{A350BD0C-5F30-4DAA-9A1F-D3E2CC6A27E3}"/>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53</a:t>
            </a:fld>
            <a:endParaRPr lang="en-US" dirty="0"/>
          </a:p>
        </p:txBody>
      </p:sp>
      <p:sp>
        <p:nvSpPr>
          <p:cNvPr id="5" name="Footer Placeholder 4">
            <a:extLst>
              <a:ext uri="{FF2B5EF4-FFF2-40B4-BE49-F238E27FC236}">
                <a16:creationId xmlns="" xmlns:a16="http://schemas.microsoft.com/office/drawing/2014/main" id="{DA4324C6-6CE4-43AE-A980-DCE280C4EDAF}"/>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413248349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69502C7-AEF0-44A0-9B2A-4ADBC00911F7}"/>
              </a:ext>
            </a:extLst>
          </p:cNvPr>
          <p:cNvSpPr>
            <a:spLocks noGrp="1"/>
          </p:cNvSpPr>
          <p:nvPr>
            <p:ph type="title"/>
          </p:nvPr>
        </p:nvSpPr>
        <p:spPr>
          <a:xfrm>
            <a:off x="870461" y="404665"/>
            <a:ext cx="8028000" cy="648072"/>
          </a:xfrm>
        </p:spPr>
        <p:txBody>
          <a:bodyPr>
            <a:normAutofit fontScale="90000"/>
          </a:bodyPr>
          <a:lstStyle/>
          <a:p>
            <a:r>
              <a:rPr lang="en-GB" dirty="0"/>
              <a:t>Vaccine contraindications and precautions </a:t>
            </a:r>
          </a:p>
        </p:txBody>
      </p:sp>
      <p:sp>
        <p:nvSpPr>
          <p:cNvPr id="4" name="Slide Number Placeholder 3">
            <a:extLst>
              <a:ext uri="{FF2B5EF4-FFF2-40B4-BE49-F238E27FC236}">
                <a16:creationId xmlns="" xmlns:a16="http://schemas.microsoft.com/office/drawing/2014/main" id="{4BF9A6B8-4B2B-4DA6-B6D8-0364B4DD0A72}"/>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54</a:t>
            </a:fld>
            <a:endParaRPr lang="en-US" dirty="0"/>
          </a:p>
        </p:txBody>
      </p:sp>
      <p:sp>
        <p:nvSpPr>
          <p:cNvPr id="5" name="Footer Placeholder 4">
            <a:extLst>
              <a:ext uri="{FF2B5EF4-FFF2-40B4-BE49-F238E27FC236}">
                <a16:creationId xmlns="" xmlns:a16="http://schemas.microsoft.com/office/drawing/2014/main" id="{14296D6A-CA0F-451B-8261-64A98770BA99}"/>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Content Placeholder 5">
            <a:extLst>
              <a:ext uri="{FF2B5EF4-FFF2-40B4-BE49-F238E27FC236}">
                <a16:creationId xmlns="" xmlns:a16="http://schemas.microsoft.com/office/drawing/2014/main" id="{A5290401-1F82-4632-8F9E-E28637C58ADC}"/>
              </a:ext>
            </a:extLst>
          </p:cNvPr>
          <p:cNvSpPr txBox="1">
            <a:spLocks noGrp="1"/>
          </p:cNvSpPr>
          <p:nvPr>
            <p:ph idx="1"/>
          </p:nvPr>
        </p:nvSpPr>
        <p:spPr>
          <a:xfrm>
            <a:off x="870460" y="1138404"/>
            <a:ext cx="10445239" cy="5049459"/>
          </a:xfrm>
          <a:prstGeom prst="rect">
            <a:avLst/>
          </a:prstGeom>
          <a:noFill/>
        </p:spPr>
        <p:txBody>
          <a:bodyPr wrap="square">
            <a:spAutoFit/>
          </a:bodyPr>
          <a:lstStyle/>
          <a:p>
            <a:pPr>
              <a:defRPr/>
            </a:pPr>
            <a:r>
              <a:rPr lang="en-GB" sz="2000" dirty="0">
                <a:ea typeface="Verdana" panose="020B0604030504040204" pitchFamily="34" charset="0"/>
                <a:cs typeface="Verdana" panose="020B0604030504040204" pitchFamily="34" charset="0"/>
              </a:rPr>
              <a:t>A </a:t>
            </a:r>
            <a:r>
              <a:rPr lang="en-GB" sz="2000" b="1" dirty="0">
                <a:ea typeface="Verdana" panose="020B0604030504040204" pitchFamily="34" charset="0"/>
                <a:cs typeface="Verdana" panose="020B0604030504040204" pitchFamily="34" charset="0"/>
              </a:rPr>
              <a:t>contraindication</a:t>
            </a:r>
            <a:r>
              <a:rPr lang="en-GB" sz="2000" dirty="0">
                <a:ea typeface="Verdana" panose="020B0604030504040204" pitchFamily="34" charset="0"/>
                <a:cs typeface="Verdana" panose="020B0604030504040204" pitchFamily="34" charset="0"/>
              </a:rPr>
              <a:t> is when an individual has a health condition that increases the likelihood of them having a serious adverse reaction to a vaccine. </a:t>
            </a:r>
            <a:r>
              <a:rPr lang="en-GB" sz="2000" dirty="0"/>
              <a:t>A vaccine should not be administered when the individual has a valid contraindication.</a:t>
            </a:r>
            <a:endParaRPr lang="en-GB" sz="2000" dirty="0">
              <a:ea typeface="Verdana" panose="020B0604030504040204" pitchFamily="34" charset="0"/>
              <a:cs typeface="Verdana" panose="020B0604030504040204" pitchFamily="34" charset="0"/>
            </a:endParaRPr>
          </a:p>
          <a:p>
            <a:pPr>
              <a:defRPr/>
            </a:pPr>
            <a:endParaRPr lang="en-GB" sz="1400" dirty="0">
              <a:ea typeface="Verdana" panose="020B0604030504040204" pitchFamily="34" charset="0"/>
              <a:cs typeface="Verdana" panose="020B0604030504040204" pitchFamily="34" charset="0"/>
            </a:endParaRPr>
          </a:p>
          <a:p>
            <a:r>
              <a:rPr lang="en-GB" sz="2000" dirty="0"/>
              <a:t>A </a:t>
            </a:r>
            <a:r>
              <a:rPr lang="en-GB" sz="2000" b="1" dirty="0"/>
              <a:t>p</a:t>
            </a:r>
            <a:r>
              <a:rPr lang="en-GB" sz="2000" b="1" dirty="0">
                <a:latin typeface="arial" panose="020B0604020202020204" pitchFamily="34" charset="0"/>
              </a:rPr>
              <a:t>recaution</a:t>
            </a:r>
            <a:r>
              <a:rPr lang="en-GB" sz="2000" dirty="0">
                <a:latin typeface="arial" panose="020B0604020202020204" pitchFamily="34" charset="0"/>
              </a:rPr>
              <a:t> to a vaccine is when an individual has a condition that may increase the risk or severity of an adverse reaction following immunisation,</a:t>
            </a:r>
            <a:r>
              <a:rPr lang="en-GB" sz="2000" dirty="0"/>
              <a:t> that may compromise their ability to make an immune response to the vaccine or that may confuse a diagnosis.</a:t>
            </a:r>
          </a:p>
          <a:p>
            <a:endParaRPr lang="en-GB" sz="1400" dirty="0">
              <a:ea typeface="Verdana" panose="020B0604030504040204" pitchFamily="34" charset="0"/>
              <a:cs typeface="Verdana" panose="020B0604030504040204" pitchFamily="34" charset="0"/>
            </a:endParaRPr>
          </a:p>
          <a:p>
            <a:pPr>
              <a:defRPr/>
            </a:pPr>
            <a:r>
              <a:rPr lang="en-GB" sz="2000" dirty="0">
                <a:ea typeface="Verdana" panose="020B0604030504040204" pitchFamily="34" charset="0"/>
                <a:cs typeface="Verdana" panose="020B0604030504040204" pitchFamily="34" charset="0"/>
              </a:rPr>
              <a:t>In very few individuals, vaccination is contraindicated or should be deferred. Where there is doubt whether it is safe to give a vaccine, rather than withholding it altogether, seek expert advice.</a:t>
            </a:r>
          </a:p>
          <a:p>
            <a:pPr>
              <a:defRPr/>
            </a:pPr>
            <a:endParaRPr lang="en-GB" sz="1100" dirty="0">
              <a:latin typeface="Arial" charset="0"/>
            </a:endParaRPr>
          </a:p>
          <a:p>
            <a:pPr>
              <a:defRPr/>
            </a:pPr>
            <a:r>
              <a:rPr lang="en-GB" sz="2000" b="1" dirty="0"/>
              <a:t>Vaccines are contraindicated in those who have had: </a:t>
            </a:r>
          </a:p>
          <a:p>
            <a:pPr marL="285750" lvl="0" indent="-285750">
              <a:buFont typeface="Arial" panose="020B0604020202020204" pitchFamily="34" charset="0"/>
              <a:buChar char="•"/>
            </a:pPr>
            <a:r>
              <a:rPr lang="en-GB" b="1" dirty="0"/>
              <a:t>a confirmed anaphylactic reaction to a previous dose of COVID-19 vaccine, </a:t>
            </a:r>
          </a:p>
          <a:p>
            <a:pPr marL="285750" lvl="0" indent="-285750">
              <a:buFont typeface="Arial" panose="020B0604020202020204" pitchFamily="34" charset="0"/>
              <a:buChar char="•"/>
            </a:pPr>
            <a:r>
              <a:rPr lang="en-GB" b="1" dirty="0"/>
              <a:t>a confirmed anaphylactic reaction to any components of the vaccine </a:t>
            </a:r>
          </a:p>
          <a:p>
            <a:pPr marL="171450" indent="-171450">
              <a:buFont typeface="Arial" panose="020B0604020202020204" pitchFamily="34" charset="0"/>
              <a:buChar char="•"/>
              <a:defRPr/>
            </a:pPr>
            <a:endParaRPr lang="en-GB" sz="1400" b="1" dirty="0"/>
          </a:p>
        </p:txBody>
      </p:sp>
    </p:spTree>
    <p:extLst>
      <p:ext uri="{BB962C8B-B14F-4D97-AF65-F5344CB8AC3E}">
        <p14:creationId xmlns:p14="http://schemas.microsoft.com/office/powerpoint/2010/main" val="406211324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88B9DDB-D2C4-41CC-9689-0A64A10AADE1}"/>
              </a:ext>
            </a:extLst>
          </p:cNvPr>
          <p:cNvSpPr>
            <a:spLocks noGrp="1"/>
          </p:cNvSpPr>
          <p:nvPr>
            <p:ph type="title"/>
          </p:nvPr>
        </p:nvSpPr>
        <p:spPr/>
        <p:txBody>
          <a:bodyPr>
            <a:normAutofit/>
          </a:bodyPr>
          <a:lstStyle/>
          <a:p>
            <a:r>
              <a:rPr lang="en-GB" sz="3600" dirty="0"/>
              <a:t>Temporary vaccine contraindications and precautions </a:t>
            </a:r>
            <a:endParaRPr lang="en-GB" dirty="0"/>
          </a:p>
        </p:txBody>
      </p:sp>
      <p:sp>
        <p:nvSpPr>
          <p:cNvPr id="3" name="Content Placeholder 2">
            <a:extLst>
              <a:ext uri="{FF2B5EF4-FFF2-40B4-BE49-F238E27FC236}">
                <a16:creationId xmlns="" xmlns:a16="http://schemas.microsoft.com/office/drawing/2014/main" id="{67C03B33-5329-4E0E-8B65-0B76A5947519}"/>
              </a:ext>
            </a:extLst>
          </p:cNvPr>
          <p:cNvSpPr>
            <a:spLocks noGrp="1"/>
          </p:cNvSpPr>
          <p:nvPr>
            <p:ph idx="1"/>
          </p:nvPr>
        </p:nvSpPr>
        <p:spPr>
          <a:xfrm>
            <a:off x="698604" y="1445203"/>
            <a:ext cx="10704000" cy="4739679"/>
          </a:xfrm>
        </p:spPr>
        <p:txBody>
          <a:bodyPr/>
          <a:lstStyle/>
          <a:p>
            <a:pPr>
              <a:lnSpc>
                <a:spcPct val="100000"/>
              </a:lnSpc>
              <a:defRPr/>
            </a:pPr>
            <a:r>
              <a:rPr lang="en-GB" sz="2000" dirty="0">
                <a:latin typeface="+mn-lt"/>
              </a:rPr>
              <a:t>As the COVID-19 vaccine could not be trialled in every patient group, there may be some temporary contraindications or precautions until more is known about the vaccine and it has been given more widely to more people. </a:t>
            </a:r>
          </a:p>
          <a:p>
            <a:pPr>
              <a:lnSpc>
                <a:spcPct val="100000"/>
              </a:lnSpc>
              <a:defRPr/>
            </a:pPr>
            <a:endParaRPr lang="en-GB" sz="2000" dirty="0">
              <a:latin typeface="+mn-lt"/>
            </a:endParaRPr>
          </a:p>
          <a:p>
            <a:pPr>
              <a:lnSpc>
                <a:spcPct val="100000"/>
              </a:lnSpc>
              <a:defRPr/>
            </a:pPr>
            <a:r>
              <a:rPr lang="en-GB" sz="2000" dirty="0">
                <a:latin typeface="+mn-lt"/>
              </a:rPr>
              <a:t>COVID-19 vaccines are currently not recommended in pregnancy or for people aged under 16 years of age.</a:t>
            </a:r>
          </a:p>
          <a:p>
            <a:pPr>
              <a:lnSpc>
                <a:spcPct val="100000"/>
              </a:lnSpc>
              <a:defRPr/>
            </a:pPr>
            <a:endParaRPr lang="en-GB" sz="2000" dirty="0">
              <a:latin typeface="+mn-lt"/>
            </a:endParaRPr>
          </a:p>
          <a:p>
            <a:pPr>
              <a:lnSpc>
                <a:spcPct val="100000"/>
              </a:lnSpc>
              <a:defRPr/>
            </a:pPr>
            <a:r>
              <a:rPr lang="en-GB" sz="2000" dirty="0">
                <a:latin typeface="+mn-lt"/>
              </a:rPr>
              <a:t>Before administering a COVID-19 vaccine, it is important to check for any relevant medical history including allergies and any previous history of severe reaction to a vaccine. </a:t>
            </a:r>
          </a:p>
          <a:p>
            <a:pPr>
              <a:lnSpc>
                <a:spcPct val="100000"/>
              </a:lnSpc>
              <a:defRPr/>
            </a:pPr>
            <a:endParaRPr lang="en-GB" sz="2000" dirty="0">
              <a:latin typeface="+mn-lt"/>
            </a:endParaRPr>
          </a:p>
          <a:p>
            <a:pPr>
              <a:lnSpc>
                <a:spcPct val="100000"/>
              </a:lnSpc>
              <a:defRPr/>
            </a:pPr>
            <a:r>
              <a:rPr lang="en-GB" sz="2000" dirty="0">
                <a:latin typeface="+mn-lt"/>
              </a:rPr>
              <a:t>If any specific contraindications or precautions to a COVID-19 vaccine have been listed in the</a:t>
            </a:r>
            <a:r>
              <a:rPr lang="en-GB" sz="2000" dirty="0"/>
              <a:t> Green Book COVID-19 chapter</a:t>
            </a:r>
            <a:r>
              <a:rPr lang="en-GB" sz="2000" dirty="0">
                <a:latin typeface="+mn-lt"/>
              </a:rPr>
              <a:t> or the information provided about the vaccine by the manufacturer, you must check whether any of these apply to the person to be vaccinated before any vaccine is given. </a:t>
            </a:r>
          </a:p>
          <a:p>
            <a:pPr>
              <a:lnSpc>
                <a:spcPct val="100000"/>
              </a:lnSpc>
            </a:pPr>
            <a:endParaRPr lang="en-GB" dirty="0"/>
          </a:p>
        </p:txBody>
      </p:sp>
      <p:sp>
        <p:nvSpPr>
          <p:cNvPr id="4" name="Slide Number Placeholder 3">
            <a:extLst>
              <a:ext uri="{FF2B5EF4-FFF2-40B4-BE49-F238E27FC236}">
                <a16:creationId xmlns="" xmlns:a16="http://schemas.microsoft.com/office/drawing/2014/main" id="{1632D758-F1A6-4753-97FB-639CC4B9179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55</a:t>
            </a:fld>
            <a:endParaRPr lang="en-US" dirty="0"/>
          </a:p>
        </p:txBody>
      </p:sp>
      <p:sp>
        <p:nvSpPr>
          <p:cNvPr id="5" name="Footer Placeholder 4">
            <a:extLst>
              <a:ext uri="{FF2B5EF4-FFF2-40B4-BE49-F238E27FC236}">
                <a16:creationId xmlns="" xmlns:a16="http://schemas.microsoft.com/office/drawing/2014/main" id="{D9F39E72-5B34-4A36-940B-06F8651BB523}"/>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36490691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8EB6F76-693C-4AE7-918F-22A19D08F2AE}"/>
              </a:ext>
            </a:extLst>
          </p:cNvPr>
          <p:cNvSpPr>
            <a:spLocks noGrp="1"/>
          </p:cNvSpPr>
          <p:nvPr>
            <p:ph type="title"/>
          </p:nvPr>
        </p:nvSpPr>
        <p:spPr>
          <a:xfrm>
            <a:off x="1058499" y="359513"/>
            <a:ext cx="8028000" cy="648072"/>
          </a:xfrm>
        </p:spPr>
        <p:txBody>
          <a:bodyPr/>
          <a:lstStyle/>
          <a:p>
            <a:r>
              <a:rPr lang="en-GB" dirty="0"/>
              <a:t>Consent</a:t>
            </a:r>
          </a:p>
        </p:txBody>
      </p:sp>
      <p:sp>
        <p:nvSpPr>
          <p:cNvPr id="3" name="Content Placeholder 2">
            <a:extLst>
              <a:ext uri="{FF2B5EF4-FFF2-40B4-BE49-F238E27FC236}">
                <a16:creationId xmlns="" xmlns:a16="http://schemas.microsoft.com/office/drawing/2014/main" id="{CEFF6C04-C135-4A65-A5EF-25C62A54CEA7}"/>
              </a:ext>
            </a:extLst>
          </p:cNvPr>
          <p:cNvSpPr>
            <a:spLocks noGrp="1"/>
          </p:cNvSpPr>
          <p:nvPr>
            <p:ph idx="1"/>
          </p:nvPr>
        </p:nvSpPr>
        <p:spPr>
          <a:xfrm>
            <a:off x="1058499" y="1247855"/>
            <a:ext cx="9979037" cy="4739679"/>
          </a:xfrm>
        </p:spPr>
        <p:txBody>
          <a:bodyPr/>
          <a:lstStyle/>
          <a:p>
            <a:r>
              <a:rPr lang="en-GB" sz="2000" dirty="0"/>
              <a:t>Before giving COVID-19 vaccine, immunisers must ensure that they have obtained informed consent from the patient or that a best interest decision has been made if the patient does not have mental capacity at the time of vaccination. </a:t>
            </a:r>
          </a:p>
          <a:p>
            <a:endParaRPr lang="en-GB" sz="2000" dirty="0">
              <a:highlight>
                <a:srgbClr val="FFFF00"/>
              </a:highlight>
            </a:endParaRPr>
          </a:p>
          <a:p>
            <a:r>
              <a:rPr lang="en-GB" sz="2000" dirty="0"/>
              <a:t>In order to be able to consent to vaccination, the vaccinee should receive an explanation of the treatment and its benefits and risks, either verbally from a clinician, or in the form of a leaflet and letter.</a:t>
            </a:r>
          </a:p>
          <a:p>
            <a:endParaRPr lang="en-GB" sz="2000" dirty="0"/>
          </a:p>
          <a:p>
            <a:r>
              <a:rPr lang="en-GB" sz="2000" dirty="0"/>
              <a:t>When assessing capacity to consent, the immuniser should be guided by the principles of the Mental Capacity Act. </a:t>
            </a:r>
          </a:p>
        </p:txBody>
      </p:sp>
      <p:sp>
        <p:nvSpPr>
          <p:cNvPr id="4" name="Slide Number Placeholder 3">
            <a:extLst>
              <a:ext uri="{FF2B5EF4-FFF2-40B4-BE49-F238E27FC236}">
                <a16:creationId xmlns="" xmlns:a16="http://schemas.microsoft.com/office/drawing/2014/main" id="{5DF985C2-BEA5-40B5-9B09-7D7D1608759D}"/>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56</a:t>
            </a:fld>
            <a:endParaRPr lang="en-US" dirty="0"/>
          </a:p>
        </p:txBody>
      </p:sp>
      <p:sp>
        <p:nvSpPr>
          <p:cNvPr id="5" name="Footer Placeholder 4">
            <a:extLst>
              <a:ext uri="{FF2B5EF4-FFF2-40B4-BE49-F238E27FC236}">
                <a16:creationId xmlns="" xmlns:a16="http://schemas.microsoft.com/office/drawing/2014/main" id="{B83ED9F4-64AF-4794-8712-109D4E38E2BE}"/>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552966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E1C8503-7C7C-40D8-AE61-1EB5F7050FCF}"/>
              </a:ext>
            </a:extLst>
          </p:cNvPr>
          <p:cNvSpPr>
            <a:spLocks noGrp="1"/>
          </p:cNvSpPr>
          <p:nvPr>
            <p:ph type="title"/>
          </p:nvPr>
        </p:nvSpPr>
        <p:spPr/>
        <p:txBody>
          <a:bodyPr/>
          <a:lstStyle/>
          <a:p>
            <a:r>
              <a:rPr lang="en-GB" dirty="0"/>
              <a:t>Consent</a:t>
            </a:r>
          </a:p>
        </p:txBody>
      </p:sp>
      <p:sp>
        <p:nvSpPr>
          <p:cNvPr id="4" name="Slide Number Placeholder 3">
            <a:extLst>
              <a:ext uri="{FF2B5EF4-FFF2-40B4-BE49-F238E27FC236}">
                <a16:creationId xmlns="" xmlns:a16="http://schemas.microsoft.com/office/drawing/2014/main" id="{95541284-85DC-45B7-89E6-6F60BEDB20B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57</a:t>
            </a:fld>
            <a:endParaRPr lang="en-US" dirty="0"/>
          </a:p>
        </p:txBody>
      </p:sp>
      <p:sp>
        <p:nvSpPr>
          <p:cNvPr id="5" name="Footer Placeholder 4">
            <a:extLst>
              <a:ext uri="{FF2B5EF4-FFF2-40B4-BE49-F238E27FC236}">
                <a16:creationId xmlns="" xmlns:a16="http://schemas.microsoft.com/office/drawing/2014/main" id="{DDFB8686-380C-415E-929E-4F2E37607E1D}"/>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pic>
        <p:nvPicPr>
          <p:cNvPr id="7" name="Picture 6">
            <a:extLst>
              <a:ext uri="{FF2B5EF4-FFF2-40B4-BE49-F238E27FC236}">
                <a16:creationId xmlns="" xmlns:a16="http://schemas.microsoft.com/office/drawing/2014/main" id="{509167A3-E9E0-4A70-B4B3-6743BC59D7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277" y="913392"/>
            <a:ext cx="4702697" cy="4678204"/>
          </a:xfrm>
          <a:prstGeom prst="rect">
            <a:avLst/>
          </a:prstGeom>
        </p:spPr>
      </p:pic>
      <p:sp>
        <p:nvSpPr>
          <p:cNvPr id="8" name="Rectangle 7">
            <a:extLst>
              <a:ext uri="{FF2B5EF4-FFF2-40B4-BE49-F238E27FC236}">
                <a16:creationId xmlns="" xmlns:a16="http://schemas.microsoft.com/office/drawing/2014/main" id="{D6DB2A53-E349-454C-8AFB-57C9E1BDD42E}"/>
              </a:ext>
            </a:extLst>
          </p:cNvPr>
          <p:cNvSpPr/>
          <p:nvPr/>
        </p:nvSpPr>
        <p:spPr>
          <a:xfrm>
            <a:off x="750268" y="1396593"/>
            <a:ext cx="5194659" cy="4678204"/>
          </a:xfrm>
          <a:prstGeom prst="rect">
            <a:avLst/>
          </a:prstGeom>
        </p:spPr>
        <p:txBody>
          <a:bodyPr wrap="square">
            <a:spAutoFit/>
          </a:bodyPr>
          <a:lstStyle/>
          <a:p>
            <a:pPr defTabSz="687388" eaLnBrk="0" hangingPunct="0">
              <a:spcBef>
                <a:spcPct val="30000"/>
              </a:spcBef>
              <a:defRPr/>
            </a:pPr>
            <a:r>
              <a:rPr lang="en-GB" sz="2000" dirty="0"/>
              <a:t>Consent is a process, not a one-off discussion and must consider three factors:</a:t>
            </a:r>
          </a:p>
          <a:p>
            <a:pPr marL="171450" indent="-171450" defTabSz="687388" eaLnBrk="0" hangingPunct="0">
              <a:spcBef>
                <a:spcPct val="30000"/>
              </a:spcBef>
              <a:buFont typeface="Arial" panose="020B0604020202020204" pitchFamily="34" charset="0"/>
              <a:buChar char="•"/>
              <a:defRPr/>
            </a:pPr>
            <a:endParaRPr lang="en-GB" altLang="en-US" sz="2000" dirty="0"/>
          </a:p>
          <a:p>
            <a:pPr marL="171450" indent="-171450" defTabSz="687388" eaLnBrk="0" hangingPunct="0">
              <a:spcBef>
                <a:spcPct val="30000"/>
              </a:spcBef>
              <a:buFont typeface="Arial" panose="020B0604020202020204" pitchFamily="34" charset="0"/>
              <a:buChar char="•"/>
              <a:defRPr/>
            </a:pPr>
            <a:r>
              <a:rPr lang="en-GB" altLang="en-US" sz="2000" dirty="0"/>
              <a:t>the person giving consent must be appropriately informed: they must have the necessary information in order to make the decision</a:t>
            </a:r>
          </a:p>
          <a:p>
            <a:pPr defTabSz="687388" eaLnBrk="0" hangingPunct="0">
              <a:spcBef>
                <a:spcPct val="30000"/>
              </a:spcBef>
              <a:defRPr/>
            </a:pPr>
            <a:endParaRPr lang="en-GB" altLang="en-US" sz="2000" dirty="0"/>
          </a:p>
          <a:p>
            <a:pPr marL="171450" indent="-171450" defTabSz="687388">
              <a:buFont typeface="Arial" panose="020B0604020202020204" pitchFamily="34" charset="0"/>
              <a:buChar char="•"/>
            </a:pPr>
            <a:r>
              <a:rPr lang="en-GB" altLang="en-US" sz="2000" dirty="0"/>
              <a:t>consent must be voluntary</a:t>
            </a:r>
            <a:r>
              <a:rPr lang="en-GB" altLang="en-US" sz="2000" b="1" dirty="0"/>
              <a:t> </a:t>
            </a:r>
            <a:r>
              <a:rPr lang="en-GB" altLang="en-US" sz="2000" dirty="0"/>
              <a:t>by the individual without undue pressure or coercion</a:t>
            </a:r>
          </a:p>
          <a:p>
            <a:pPr defTabSz="687388"/>
            <a:endParaRPr lang="en-GB" altLang="en-US" sz="2000" dirty="0"/>
          </a:p>
          <a:p>
            <a:pPr marL="171450" indent="-171450" defTabSz="687388">
              <a:buFont typeface="Arial" panose="020B0604020202020204" pitchFamily="34" charset="0"/>
              <a:buChar char="•"/>
            </a:pPr>
            <a:r>
              <a:rPr lang="en-GB" altLang="en-US" sz="2000" dirty="0"/>
              <a:t>the person consenting must have the capacity</a:t>
            </a:r>
            <a:r>
              <a:rPr lang="en-GB" altLang="en-US" sz="2000" b="1" dirty="0"/>
              <a:t> </a:t>
            </a:r>
            <a:r>
              <a:rPr lang="en-GB" altLang="en-US" sz="2000" dirty="0"/>
              <a:t>to make the decision</a:t>
            </a:r>
            <a:endParaRPr lang="en-GB" altLang="en-US" sz="2000" b="1" dirty="0"/>
          </a:p>
        </p:txBody>
      </p:sp>
    </p:spTree>
    <p:extLst>
      <p:ext uri="{BB962C8B-B14F-4D97-AF65-F5344CB8AC3E}">
        <p14:creationId xmlns:p14="http://schemas.microsoft.com/office/powerpoint/2010/main" val="35347289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2000DC4-F07F-4A7F-8131-9C2E1E8BC7FB}"/>
              </a:ext>
            </a:extLst>
          </p:cNvPr>
          <p:cNvSpPr>
            <a:spLocks noGrp="1"/>
          </p:cNvSpPr>
          <p:nvPr>
            <p:ph type="title"/>
          </p:nvPr>
        </p:nvSpPr>
        <p:spPr/>
        <p:txBody>
          <a:bodyPr/>
          <a:lstStyle/>
          <a:p>
            <a:r>
              <a:rPr lang="en-GB" dirty="0"/>
              <a:t>Consent</a:t>
            </a:r>
          </a:p>
        </p:txBody>
      </p:sp>
      <p:sp>
        <p:nvSpPr>
          <p:cNvPr id="4" name="Slide Number Placeholder 3">
            <a:extLst>
              <a:ext uri="{FF2B5EF4-FFF2-40B4-BE49-F238E27FC236}">
                <a16:creationId xmlns="" xmlns:a16="http://schemas.microsoft.com/office/drawing/2014/main" id="{19B714C0-8AC1-4D2C-840C-9EAC226039D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58</a:t>
            </a:fld>
            <a:endParaRPr lang="en-US" dirty="0"/>
          </a:p>
        </p:txBody>
      </p:sp>
      <p:sp>
        <p:nvSpPr>
          <p:cNvPr id="5" name="Footer Placeholder 4">
            <a:extLst>
              <a:ext uri="{FF2B5EF4-FFF2-40B4-BE49-F238E27FC236}">
                <a16:creationId xmlns="" xmlns:a16="http://schemas.microsoft.com/office/drawing/2014/main" id="{70662AEF-F034-4DF9-B75B-A18018B42FF5}"/>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Content Placeholder 5">
            <a:extLst>
              <a:ext uri="{FF2B5EF4-FFF2-40B4-BE49-F238E27FC236}">
                <a16:creationId xmlns="" xmlns:a16="http://schemas.microsoft.com/office/drawing/2014/main" id="{D93303F6-1E02-4313-BEF8-1BFFBD6EBB53}"/>
              </a:ext>
            </a:extLst>
          </p:cNvPr>
          <p:cNvSpPr>
            <a:spLocks noGrp="1"/>
          </p:cNvSpPr>
          <p:nvPr>
            <p:ph idx="1"/>
          </p:nvPr>
        </p:nvSpPr>
        <p:spPr>
          <a:xfrm>
            <a:off x="737731" y="1196752"/>
            <a:ext cx="4359260" cy="4939814"/>
          </a:xfrm>
          <a:prstGeom prst="rect">
            <a:avLst/>
          </a:prstGeom>
        </p:spPr>
        <p:txBody>
          <a:bodyPr wrap="square">
            <a:spAutoFit/>
          </a:bodyPr>
          <a:lstStyle>
            <a:defPPr>
              <a:defRPr lang="en-GB"/>
            </a:defPPr>
            <a:lvl1pPr algn="l" rtl="0" fontAlgn="base">
              <a:spcBef>
                <a:spcPct val="0"/>
              </a:spcBef>
              <a:spcAft>
                <a:spcPct val="0"/>
              </a:spcAft>
              <a:defRPr sz="1000" kern="1200">
                <a:solidFill>
                  <a:srgbClr val="000000"/>
                </a:solidFill>
                <a:latin typeface="Verdana" pitchFamily="34" charset="0"/>
                <a:ea typeface="MS PGothic" pitchFamily="34" charset="-128"/>
                <a:cs typeface="+mn-cs"/>
              </a:defRPr>
            </a:lvl1pPr>
            <a:lvl2pPr marL="457200" algn="l" rtl="0" fontAlgn="base">
              <a:spcBef>
                <a:spcPct val="0"/>
              </a:spcBef>
              <a:spcAft>
                <a:spcPct val="0"/>
              </a:spcAft>
              <a:defRPr sz="1000" kern="1200">
                <a:solidFill>
                  <a:srgbClr val="000000"/>
                </a:solidFill>
                <a:latin typeface="Verdana" pitchFamily="34" charset="0"/>
                <a:ea typeface="MS PGothic" pitchFamily="34" charset="-128"/>
                <a:cs typeface="+mn-cs"/>
              </a:defRPr>
            </a:lvl2pPr>
            <a:lvl3pPr marL="914400" algn="l" rtl="0" fontAlgn="base">
              <a:spcBef>
                <a:spcPct val="0"/>
              </a:spcBef>
              <a:spcAft>
                <a:spcPct val="0"/>
              </a:spcAft>
              <a:defRPr sz="1000" kern="1200">
                <a:solidFill>
                  <a:srgbClr val="000000"/>
                </a:solidFill>
                <a:latin typeface="Verdana" pitchFamily="34" charset="0"/>
                <a:ea typeface="MS PGothic" pitchFamily="34" charset="-128"/>
                <a:cs typeface="+mn-cs"/>
              </a:defRPr>
            </a:lvl3pPr>
            <a:lvl4pPr marL="1371600" algn="l" rtl="0" fontAlgn="base">
              <a:spcBef>
                <a:spcPct val="0"/>
              </a:spcBef>
              <a:spcAft>
                <a:spcPct val="0"/>
              </a:spcAft>
              <a:defRPr sz="1000" kern="1200">
                <a:solidFill>
                  <a:srgbClr val="000000"/>
                </a:solidFill>
                <a:latin typeface="Verdana" pitchFamily="34" charset="0"/>
                <a:ea typeface="MS PGothic" pitchFamily="34" charset="-128"/>
                <a:cs typeface="+mn-cs"/>
              </a:defRPr>
            </a:lvl4pPr>
            <a:lvl5pPr marL="1828800" algn="l" rtl="0" fontAlgn="base">
              <a:spcBef>
                <a:spcPct val="0"/>
              </a:spcBef>
              <a:spcAft>
                <a:spcPct val="0"/>
              </a:spcAft>
              <a:defRPr sz="1000" kern="1200">
                <a:solidFill>
                  <a:srgbClr val="000000"/>
                </a:solidFill>
                <a:latin typeface="Verdana" pitchFamily="34" charset="0"/>
                <a:ea typeface="MS PGothic" pitchFamily="34" charset="-128"/>
                <a:cs typeface="+mn-cs"/>
              </a:defRPr>
            </a:lvl5pPr>
            <a:lvl6pPr marL="2286000" algn="l" defTabSz="914400" rtl="0" eaLnBrk="1" latinLnBrk="0" hangingPunct="1">
              <a:defRPr sz="1000" kern="1200">
                <a:solidFill>
                  <a:srgbClr val="000000"/>
                </a:solidFill>
                <a:latin typeface="Verdana" pitchFamily="34" charset="0"/>
                <a:ea typeface="MS PGothic" pitchFamily="34" charset="-128"/>
                <a:cs typeface="+mn-cs"/>
              </a:defRPr>
            </a:lvl6pPr>
            <a:lvl7pPr marL="2743200" algn="l" defTabSz="914400" rtl="0" eaLnBrk="1" latinLnBrk="0" hangingPunct="1">
              <a:defRPr sz="1000" kern="1200">
                <a:solidFill>
                  <a:srgbClr val="000000"/>
                </a:solidFill>
                <a:latin typeface="Verdana" pitchFamily="34" charset="0"/>
                <a:ea typeface="MS PGothic" pitchFamily="34" charset="-128"/>
                <a:cs typeface="+mn-cs"/>
              </a:defRPr>
            </a:lvl7pPr>
            <a:lvl8pPr marL="3200400" algn="l" defTabSz="914400" rtl="0" eaLnBrk="1" latinLnBrk="0" hangingPunct="1">
              <a:defRPr sz="1000" kern="1200">
                <a:solidFill>
                  <a:srgbClr val="000000"/>
                </a:solidFill>
                <a:latin typeface="Verdana" pitchFamily="34" charset="0"/>
                <a:ea typeface="MS PGothic" pitchFamily="34" charset="-128"/>
                <a:cs typeface="+mn-cs"/>
              </a:defRPr>
            </a:lvl8pPr>
            <a:lvl9pPr marL="3657600" algn="l" defTabSz="914400" rtl="0" eaLnBrk="1" latinLnBrk="0" hangingPunct="1">
              <a:defRPr sz="1000" kern="1200">
                <a:solidFill>
                  <a:srgbClr val="000000"/>
                </a:solidFill>
                <a:latin typeface="Verdana" pitchFamily="34" charset="0"/>
                <a:ea typeface="MS PGothic" pitchFamily="34" charset="-128"/>
                <a:cs typeface="+mn-cs"/>
              </a:defRPr>
            </a:lvl9pPr>
          </a:lstStyle>
          <a:p>
            <a:pPr>
              <a:lnSpc>
                <a:spcPct val="100000"/>
              </a:lnSpc>
              <a:spcAft>
                <a:spcPts val="600"/>
              </a:spcAft>
            </a:pPr>
            <a:r>
              <a:rPr lang="en-GB" sz="1800" b="1" dirty="0">
                <a:solidFill>
                  <a:schemeClr val="tx1"/>
                </a:solidFill>
                <a:latin typeface="+mn-lt"/>
              </a:rPr>
              <a:t>Information to be given includes:</a:t>
            </a:r>
          </a:p>
          <a:p>
            <a:pPr>
              <a:lnSpc>
                <a:spcPct val="100000"/>
              </a:lnSpc>
              <a:spcAft>
                <a:spcPts val="600"/>
              </a:spcAft>
            </a:pPr>
            <a:endParaRPr lang="en-GB" sz="1600" dirty="0">
              <a:solidFill>
                <a:schemeClr val="tx1"/>
              </a:solidFill>
              <a:latin typeface="+mn-lt"/>
            </a:endParaRP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vaccine to be given and the disease that will be prevented </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benefits/risks of immunisation versus risks of the disease</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any new information that has become available since consent to previous doses of this vaccine were given if applicable</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any possible vaccine reactions and how to treat these</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follow-up/information as to any further doses required</a:t>
            </a:r>
          </a:p>
          <a:p>
            <a:pPr marL="171450" indent="-171450">
              <a:lnSpc>
                <a:spcPct val="100000"/>
              </a:lnSpc>
              <a:spcAft>
                <a:spcPts val="600"/>
              </a:spcAft>
              <a:buFont typeface="Arial" panose="020B0604020202020204" pitchFamily="34" charset="0"/>
              <a:buChar char="•"/>
            </a:pPr>
            <a:r>
              <a:rPr lang="en-GB" sz="1800" dirty="0">
                <a:solidFill>
                  <a:schemeClr val="tx1"/>
                </a:solidFill>
                <a:latin typeface="+mn-lt"/>
              </a:rPr>
              <a:t>how any personal data will be stored and kept (information governance) </a:t>
            </a:r>
          </a:p>
        </p:txBody>
      </p:sp>
      <p:sp>
        <p:nvSpPr>
          <p:cNvPr id="7" name="Rectangle 6">
            <a:extLst>
              <a:ext uri="{FF2B5EF4-FFF2-40B4-BE49-F238E27FC236}">
                <a16:creationId xmlns="" xmlns:a16="http://schemas.microsoft.com/office/drawing/2014/main" id="{93F8AC55-0BC4-400F-8A7D-1BF142ECF0F6}"/>
              </a:ext>
            </a:extLst>
          </p:cNvPr>
          <p:cNvSpPr/>
          <p:nvPr/>
        </p:nvSpPr>
        <p:spPr>
          <a:xfrm>
            <a:off x="6403147" y="1196752"/>
            <a:ext cx="4780046" cy="4939814"/>
          </a:xfrm>
          <a:prstGeom prst="rect">
            <a:avLst/>
          </a:prstGeom>
        </p:spPr>
        <p:txBody>
          <a:bodyPr wrap="square">
            <a:spAutoFit/>
          </a:bodyPr>
          <a:lstStyle>
            <a:defPPr>
              <a:defRPr lang="en-GB"/>
            </a:defPPr>
            <a:lvl1pPr algn="l" rtl="0" fontAlgn="base">
              <a:spcBef>
                <a:spcPct val="0"/>
              </a:spcBef>
              <a:spcAft>
                <a:spcPct val="0"/>
              </a:spcAft>
              <a:defRPr sz="1000" kern="1200">
                <a:solidFill>
                  <a:srgbClr val="000000"/>
                </a:solidFill>
                <a:latin typeface="Verdana" pitchFamily="34" charset="0"/>
                <a:ea typeface="MS PGothic" pitchFamily="34" charset="-128"/>
                <a:cs typeface="+mn-cs"/>
              </a:defRPr>
            </a:lvl1pPr>
            <a:lvl2pPr marL="457200" algn="l" rtl="0" fontAlgn="base">
              <a:spcBef>
                <a:spcPct val="0"/>
              </a:spcBef>
              <a:spcAft>
                <a:spcPct val="0"/>
              </a:spcAft>
              <a:defRPr sz="1000" kern="1200">
                <a:solidFill>
                  <a:srgbClr val="000000"/>
                </a:solidFill>
                <a:latin typeface="Verdana" pitchFamily="34" charset="0"/>
                <a:ea typeface="MS PGothic" pitchFamily="34" charset="-128"/>
                <a:cs typeface="+mn-cs"/>
              </a:defRPr>
            </a:lvl2pPr>
            <a:lvl3pPr marL="914400" algn="l" rtl="0" fontAlgn="base">
              <a:spcBef>
                <a:spcPct val="0"/>
              </a:spcBef>
              <a:spcAft>
                <a:spcPct val="0"/>
              </a:spcAft>
              <a:defRPr sz="1000" kern="1200">
                <a:solidFill>
                  <a:srgbClr val="000000"/>
                </a:solidFill>
                <a:latin typeface="Verdana" pitchFamily="34" charset="0"/>
                <a:ea typeface="MS PGothic" pitchFamily="34" charset="-128"/>
                <a:cs typeface="+mn-cs"/>
              </a:defRPr>
            </a:lvl3pPr>
            <a:lvl4pPr marL="1371600" algn="l" rtl="0" fontAlgn="base">
              <a:spcBef>
                <a:spcPct val="0"/>
              </a:spcBef>
              <a:spcAft>
                <a:spcPct val="0"/>
              </a:spcAft>
              <a:defRPr sz="1000" kern="1200">
                <a:solidFill>
                  <a:srgbClr val="000000"/>
                </a:solidFill>
                <a:latin typeface="Verdana" pitchFamily="34" charset="0"/>
                <a:ea typeface="MS PGothic" pitchFamily="34" charset="-128"/>
                <a:cs typeface="+mn-cs"/>
              </a:defRPr>
            </a:lvl4pPr>
            <a:lvl5pPr marL="1828800" algn="l" rtl="0" fontAlgn="base">
              <a:spcBef>
                <a:spcPct val="0"/>
              </a:spcBef>
              <a:spcAft>
                <a:spcPct val="0"/>
              </a:spcAft>
              <a:defRPr sz="1000" kern="1200">
                <a:solidFill>
                  <a:srgbClr val="000000"/>
                </a:solidFill>
                <a:latin typeface="Verdana" pitchFamily="34" charset="0"/>
                <a:ea typeface="MS PGothic" pitchFamily="34" charset="-128"/>
                <a:cs typeface="+mn-cs"/>
              </a:defRPr>
            </a:lvl5pPr>
            <a:lvl6pPr marL="2286000" algn="l" defTabSz="914400" rtl="0" eaLnBrk="1" latinLnBrk="0" hangingPunct="1">
              <a:defRPr sz="1000" kern="1200">
                <a:solidFill>
                  <a:srgbClr val="000000"/>
                </a:solidFill>
                <a:latin typeface="Verdana" pitchFamily="34" charset="0"/>
                <a:ea typeface="MS PGothic" pitchFamily="34" charset="-128"/>
                <a:cs typeface="+mn-cs"/>
              </a:defRPr>
            </a:lvl6pPr>
            <a:lvl7pPr marL="2743200" algn="l" defTabSz="914400" rtl="0" eaLnBrk="1" latinLnBrk="0" hangingPunct="1">
              <a:defRPr sz="1000" kern="1200">
                <a:solidFill>
                  <a:srgbClr val="000000"/>
                </a:solidFill>
                <a:latin typeface="Verdana" pitchFamily="34" charset="0"/>
                <a:ea typeface="MS PGothic" pitchFamily="34" charset="-128"/>
                <a:cs typeface="+mn-cs"/>
              </a:defRPr>
            </a:lvl7pPr>
            <a:lvl8pPr marL="3200400" algn="l" defTabSz="914400" rtl="0" eaLnBrk="1" latinLnBrk="0" hangingPunct="1">
              <a:defRPr sz="1000" kern="1200">
                <a:solidFill>
                  <a:srgbClr val="000000"/>
                </a:solidFill>
                <a:latin typeface="Verdana" pitchFamily="34" charset="0"/>
                <a:ea typeface="MS PGothic" pitchFamily="34" charset="-128"/>
                <a:cs typeface="+mn-cs"/>
              </a:defRPr>
            </a:lvl8pPr>
            <a:lvl9pPr marL="3657600" algn="l" defTabSz="914400" rtl="0" eaLnBrk="1" latinLnBrk="0" hangingPunct="1">
              <a:defRPr sz="1000" kern="1200">
                <a:solidFill>
                  <a:srgbClr val="000000"/>
                </a:solidFill>
                <a:latin typeface="Verdana" pitchFamily="34" charset="0"/>
                <a:ea typeface="MS PGothic" pitchFamily="34" charset="-128"/>
                <a:cs typeface="+mn-cs"/>
              </a:defRPr>
            </a:lvl9pPr>
          </a:lstStyle>
          <a:p>
            <a:pPr>
              <a:spcAft>
                <a:spcPts val="600"/>
              </a:spcAft>
            </a:pPr>
            <a:r>
              <a:rPr lang="en-GB" sz="1800" b="1" dirty="0">
                <a:solidFill>
                  <a:schemeClr val="tx1"/>
                </a:solidFill>
                <a:latin typeface="+mn-lt"/>
              </a:rPr>
              <a:t>How much information should you give?</a:t>
            </a:r>
          </a:p>
          <a:p>
            <a:pPr>
              <a:spcAft>
                <a:spcPts val="600"/>
              </a:spcAft>
            </a:pPr>
            <a:endParaRPr lang="en-GB" sz="1800" dirty="0">
              <a:solidFill>
                <a:schemeClr val="tx1"/>
              </a:solidFill>
              <a:latin typeface="+mn-lt"/>
            </a:endParaRPr>
          </a:p>
          <a:p>
            <a:pPr>
              <a:spcAft>
                <a:spcPts val="600"/>
              </a:spcAft>
            </a:pPr>
            <a:r>
              <a:rPr lang="en-GB" sz="1800" dirty="0">
                <a:solidFill>
                  <a:schemeClr val="tx1"/>
                </a:solidFill>
                <a:latin typeface="+mn-lt"/>
              </a:rPr>
              <a:t>this will be personal to the individual at the time, and will depend on their previous knowledge and discussions with others.</a:t>
            </a:r>
          </a:p>
          <a:p>
            <a:pPr>
              <a:spcAft>
                <a:spcPts val="600"/>
              </a:spcAft>
            </a:pPr>
            <a:r>
              <a:rPr lang="en-GB" sz="1800" dirty="0">
                <a:solidFill>
                  <a:schemeClr val="tx1"/>
                </a:solidFill>
                <a:latin typeface="+mn-lt"/>
              </a:rPr>
              <a:t> </a:t>
            </a:r>
          </a:p>
          <a:p>
            <a:pPr marL="171450" indent="-171450">
              <a:spcAft>
                <a:spcPts val="600"/>
              </a:spcAft>
              <a:buFont typeface="Arial" panose="020B0604020202020204" pitchFamily="34" charset="0"/>
              <a:buChar char="•"/>
            </a:pPr>
            <a:r>
              <a:rPr lang="en-GB" sz="1800" dirty="0">
                <a:solidFill>
                  <a:schemeClr val="tx1"/>
                </a:solidFill>
                <a:latin typeface="+mn-lt"/>
              </a:rPr>
              <a:t>give people as much information as they need and/or want to make an informed decision</a:t>
            </a:r>
          </a:p>
          <a:p>
            <a:pPr marL="171450" indent="-171450">
              <a:spcAft>
                <a:spcPts val="600"/>
              </a:spcAft>
              <a:buFont typeface="Arial" panose="020B0604020202020204" pitchFamily="34" charset="0"/>
              <a:buChar char="•"/>
            </a:pPr>
            <a:r>
              <a:rPr lang="en-GB" sz="1800" dirty="0">
                <a:solidFill>
                  <a:schemeClr val="tx1"/>
                </a:solidFill>
                <a:latin typeface="+mn-lt"/>
              </a:rPr>
              <a:t>some people will just ‘trust’ what you say while others want lots of information; either is fine</a:t>
            </a:r>
          </a:p>
          <a:p>
            <a:pPr marL="171450" indent="-171450">
              <a:spcAft>
                <a:spcPts val="600"/>
              </a:spcAft>
              <a:buFont typeface="Arial" panose="020B0604020202020204" pitchFamily="34" charset="0"/>
              <a:buChar char="•"/>
            </a:pPr>
            <a:r>
              <a:rPr lang="en-GB" sz="1800" dirty="0">
                <a:solidFill>
                  <a:schemeClr val="tx1"/>
                </a:solidFill>
                <a:latin typeface="+mn-lt"/>
              </a:rPr>
              <a:t>how much each individual needs is up to them, no one is obliged to seek full information</a:t>
            </a:r>
          </a:p>
          <a:p>
            <a:pPr>
              <a:spcAft>
                <a:spcPts val="600"/>
              </a:spcAft>
            </a:pPr>
            <a:endParaRPr lang="en-GB" dirty="0"/>
          </a:p>
        </p:txBody>
      </p:sp>
    </p:spTree>
    <p:extLst>
      <p:ext uri="{BB962C8B-B14F-4D97-AF65-F5344CB8AC3E}">
        <p14:creationId xmlns:p14="http://schemas.microsoft.com/office/powerpoint/2010/main" val="197932829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E3A489C-EBF3-4956-820D-48A02DACEE43}"/>
              </a:ext>
            </a:extLst>
          </p:cNvPr>
          <p:cNvSpPr>
            <a:spLocks noGrp="1"/>
          </p:cNvSpPr>
          <p:nvPr>
            <p:ph type="title"/>
          </p:nvPr>
        </p:nvSpPr>
        <p:spPr>
          <a:xfrm>
            <a:off x="937421" y="456284"/>
            <a:ext cx="8028000" cy="648072"/>
          </a:xfrm>
        </p:spPr>
        <p:txBody>
          <a:bodyPr/>
          <a:lstStyle/>
          <a:p>
            <a:r>
              <a:rPr lang="en-GB" dirty="0"/>
              <a:t>Informed consent</a:t>
            </a:r>
          </a:p>
        </p:txBody>
      </p:sp>
      <p:sp>
        <p:nvSpPr>
          <p:cNvPr id="4" name="Slide Number Placeholder 3">
            <a:extLst>
              <a:ext uri="{FF2B5EF4-FFF2-40B4-BE49-F238E27FC236}">
                <a16:creationId xmlns="" xmlns:a16="http://schemas.microsoft.com/office/drawing/2014/main" id="{6AF39744-5BEF-4F10-ACA8-297511DDA77D}"/>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59</a:t>
            </a:fld>
            <a:endParaRPr lang="en-US" dirty="0"/>
          </a:p>
        </p:txBody>
      </p:sp>
      <p:sp>
        <p:nvSpPr>
          <p:cNvPr id="5" name="Footer Placeholder 4">
            <a:extLst>
              <a:ext uri="{FF2B5EF4-FFF2-40B4-BE49-F238E27FC236}">
                <a16:creationId xmlns="" xmlns:a16="http://schemas.microsoft.com/office/drawing/2014/main" id="{F6AF294B-3EE1-44A7-8C18-DB4BDA4A01AB}"/>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7" name="Content Placeholder 6">
            <a:extLst>
              <a:ext uri="{FF2B5EF4-FFF2-40B4-BE49-F238E27FC236}">
                <a16:creationId xmlns="" xmlns:a16="http://schemas.microsoft.com/office/drawing/2014/main" id="{2059A16F-9E45-4407-9163-703E31DFF14B}"/>
              </a:ext>
            </a:extLst>
          </p:cNvPr>
          <p:cNvSpPr>
            <a:spLocks noGrp="1"/>
          </p:cNvSpPr>
          <p:nvPr>
            <p:ph idx="1"/>
          </p:nvPr>
        </p:nvSpPr>
        <p:spPr>
          <a:xfrm>
            <a:off x="884081" y="1346714"/>
            <a:ext cx="9648438" cy="4739679"/>
          </a:xfrm>
        </p:spPr>
        <p:txBody>
          <a:bodyPr/>
          <a:lstStyle/>
          <a:p>
            <a:pPr marL="285750" indent="-285750" defTabSz="687388">
              <a:buFont typeface="Arial" panose="020B0604020202020204" pitchFamily="34" charset="0"/>
              <a:buChar char="•"/>
            </a:pPr>
            <a:r>
              <a:rPr lang="en-GB" altLang="en-US" dirty="0">
                <a:cs typeface="Arial" panose="020B0604020202020204" pitchFamily="34" charset="0"/>
              </a:rPr>
              <a:t>the need for ‘informed consent’ is a legal requirement and the patient’s views must be respected and consent sought</a:t>
            </a:r>
          </a:p>
          <a:p>
            <a:pPr marL="285750" indent="-285750" defTabSz="687388">
              <a:buFont typeface="Arial" panose="020B0604020202020204" pitchFamily="34" charset="0"/>
              <a:buChar char="•"/>
            </a:pPr>
            <a:endParaRPr lang="en-GB" altLang="en-US" dirty="0">
              <a:cs typeface="Arial" panose="020B0604020202020204" pitchFamily="34" charset="0"/>
            </a:endParaRPr>
          </a:p>
          <a:p>
            <a:pPr marL="285750" indent="-285750" defTabSz="687388">
              <a:buFont typeface="Arial" panose="020B0604020202020204" pitchFamily="34" charset="0"/>
              <a:buChar char="•"/>
            </a:pPr>
            <a:r>
              <a:rPr lang="en-GB" altLang="en-US" dirty="0">
                <a:cs typeface="Arial" panose="020B0604020202020204" pitchFamily="34" charset="0"/>
              </a:rPr>
              <a:t>sufficient evidence-based information must be provided to the person to enable them to make a balanced and informed decision about their care and treatment </a:t>
            </a:r>
          </a:p>
          <a:p>
            <a:pPr marL="285750" indent="-285750" defTabSz="687388">
              <a:buFont typeface="Arial" panose="020B0604020202020204" pitchFamily="34" charset="0"/>
              <a:buChar char="•"/>
            </a:pPr>
            <a:endParaRPr lang="en-GB" altLang="en-US" dirty="0">
              <a:cs typeface="Arial" panose="020B0604020202020204" pitchFamily="34" charset="0"/>
            </a:endParaRPr>
          </a:p>
          <a:p>
            <a:pPr marL="285750" indent="-285750" defTabSz="687388">
              <a:buFont typeface="Arial" panose="020B0604020202020204" pitchFamily="34" charset="0"/>
              <a:buChar char="•"/>
            </a:pPr>
            <a:r>
              <a:rPr lang="en-GB" altLang="en-US" dirty="0">
                <a:cs typeface="Arial" panose="020B0604020202020204" pitchFamily="34" charset="0"/>
              </a:rPr>
              <a:t>consent can be given verbally, in writing, or it can be implied</a:t>
            </a:r>
          </a:p>
          <a:p>
            <a:pPr marL="285750" indent="-285750" defTabSz="687388">
              <a:buFont typeface="Arial" panose="020B0604020202020204" pitchFamily="34" charset="0"/>
              <a:buChar char="•"/>
            </a:pPr>
            <a:endParaRPr lang="en-GB" altLang="en-US" dirty="0">
              <a:cs typeface="Arial" panose="020B0604020202020204" pitchFamily="34" charset="0"/>
            </a:endParaRPr>
          </a:p>
          <a:p>
            <a:pPr marL="285750" indent="-285750" defTabSz="687388">
              <a:buFont typeface="Arial" panose="020B0604020202020204" pitchFamily="34" charset="0"/>
              <a:buChar char="•"/>
            </a:pPr>
            <a:r>
              <a:rPr lang="en-GB" altLang="en-US" dirty="0">
                <a:cs typeface="Arial" panose="020B0604020202020204" pitchFamily="34" charset="0"/>
              </a:rPr>
              <a:t>however consent is given, the person must understand what they are consenting to </a:t>
            </a:r>
          </a:p>
          <a:p>
            <a:pPr marL="285750" indent="-285750" defTabSz="687388">
              <a:buFont typeface="Arial" panose="020B0604020202020204" pitchFamily="34" charset="0"/>
              <a:buChar char="•"/>
            </a:pPr>
            <a:endParaRPr lang="en-GB" altLang="en-US" dirty="0">
              <a:cs typeface="Arial" panose="020B0604020202020204" pitchFamily="34" charset="0"/>
            </a:endParaRPr>
          </a:p>
          <a:p>
            <a:pPr marL="285750" indent="-285750" defTabSz="687388">
              <a:buFont typeface="Arial" panose="020B0604020202020204" pitchFamily="34" charset="0"/>
              <a:buChar char="•"/>
            </a:pPr>
            <a:r>
              <a:rPr lang="en-GB" altLang="en-US" dirty="0">
                <a:cs typeface="Arial" panose="020B0604020202020204" pitchFamily="34" charset="0"/>
              </a:rPr>
              <a:t>if there are any issues or uncertainties with seeking or gaining consent, ask for advice from an experienced colleague rather than abandon the offer of immunisation</a:t>
            </a:r>
          </a:p>
          <a:p>
            <a:endParaRPr lang="en-GB" sz="1600" dirty="0"/>
          </a:p>
        </p:txBody>
      </p:sp>
    </p:spTree>
    <p:extLst>
      <p:ext uri="{BB962C8B-B14F-4D97-AF65-F5344CB8AC3E}">
        <p14:creationId xmlns:p14="http://schemas.microsoft.com/office/powerpoint/2010/main" val="40744422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F9C7A70-84E2-496D-A6FD-9C15EAE84443}"/>
              </a:ext>
            </a:extLst>
          </p:cNvPr>
          <p:cNvSpPr>
            <a:spLocks noGrp="1"/>
          </p:cNvSpPr>
          <p:nvPr>
            <p:ph type="title"/>
          </p:nvPr>
        </p:nvSpPr>
        <p:spPr/>
        <p:txBody>
          <a:bodyPr/>
          <a:lstStyle/>
          <a:p>
            <a:r>
              <a:rPr lang="en-GB" dirty="0"/>
              <a:t>Key messages</a:t>
            </a:r>
          </a:p>
        </p:txBody>
      </p:sp>
      <p:sp>
        <p:nvSpPr>
          <p:cNvPr id="3" name="Content Placeholder 2">
            <a:extLst>
              <a:ext uri="{FF2B5EF4-FFF2-40B4-BE49-F238E27FC236}">
                <a16:creationId xmlns="" xmlns:a16="http://schemas.microsoft.com/office/drawing/2014/main" id="{E4667B0E-FF08-40D4-8A12-07F453DF333C}"/>
              </a:ext>
            </a:extLst>
          </p:cNvPr>
          <p:cNvSpPr>
            <a:spLocks noGrp="1"/>
          </p:cNvSpPr>
          <p:nvPr>
            <p:ph idx="1"/>
          </p:nvPr>
        </p:nvSpPr>
        <p:spPr>
          <a:xfrm>
            <a:off x="743999" y="1412777"/>
            <a:ext cx="11026963" cy="4895949"/>
          </a:xfrm>
        </p:spPr>
        <p:txBody>
          <a:bodyPr/>
          <a:lstStyle/>
          <a:p>
            <a:pPr marL="285750" lvl="0" indent="-285750">
              <a:buFont typeface="Arial" panose="020B0604020202020204" pitchFamily="34" charset="0"/>
              <a:buChar char="•"/>
            </a:pPr>
            <a:r>
              <a:rPr lang="en-GB" sz="2000" dirty="0"/>
              <a:t>the ongoing global COVID-19 pandemic continues to cause millions of infections and over a million deaths across the world</a:t>
            </a:r>
          </a:p>
          <a:p>
            <a:pPr marL="0" lvl="0" indent="0"/>
            <a:endParaRPr lang="en-GB" sz="900" dirty="0"/>
          </a:p>
          <a:p>
            <a:pPr marL="285750" lvl="0" indent="-285750">
              <a:buFont typeface="Arial" panose="020B0604020202020204" pitchFamily="34" charset="0"/>
              <a:buChar char="•"/>
            </a:pPr>
            <a:r>
              <a:rPr lang="en-GB" sz="2000" dirty="0"/>
              <a:t>a vaccine to prevent COVID-19 is the most effective way to control the pandemic </a:t>
            </a:r>
          </a:p>
          <a:p>
            <a:pPr marL="0" lvl="0" indent="0"/>
            <a:endParaRPr lang="en-GB" sz="900" dirty="0"/>
          </a:p>
          <a:p>
            <a:pPr marL="285750" lvl="0" indent="-285750">
              <a:buFont typeface="Arial" panose="020B0604020202020204" pitchFamily="34" charset="0"/>
              <a:buChar char="•"/>
            </a:pPr>
            <a:r>
              <a:rPr lang="en-GB" sz="2000" dirty="0"/>
              <a:t>scientists across the world have worked to develop vaccines which have then been rigorously tested for safety and efficacy</a:t>
            </a:r>
          </a:p>
          <a:p>
            <a:pPr marL="0" lvl="0" indent="0"/>
            <a:endParaRPr lang="en-GB" sz="900" dirty="0"/>
          </a:p>
          <a:p>
            <a:pPr marL="285750" lvl="0" indent="-285750">
              <a:buFont typeface="Arial" panose="020B0604020202020204" pitchFamily="34" charset="0"/>
              <a:buChar char="•"/>
            </a:pPr>
            <a:r>
              <a:rPr lang="en-GB" sz="2000" dirty="0"/>
              <a:t>it is crucial that the COVID-19 vaccine is safely and effectively delivered to as many of those eligible as possible </a:t>
            </a:r>
          </a:p>
          <a:p>
            <a:pPr marL="0" lvl="0" indent="0"/>
            <a:endParaRPr lang="en-GB" sz="900" dirty="0"/>
          </a:p>
          <a:p>
            <a:pPr marL="285750" lvl="0" indent="-285750">
              <a:buFont typeface="Arial" panose="020B0604020202020204" pitchFamily="34" charset="0"/>
              <a:buChar char="•"/>
            </a:pPr>
            <a:r>
              <a:rPr lang="en-GB" sz="2000" dirty="0"/>
              <a:t>those with a role in delivering the COVID-19 vaccine programme need to be knowledgeable, confident and competent in order to promote confidence in the vaccination programme and deliver the vaccine safely</a:t>
            </a:r>
          </a:p>
          <a:p>
            <a:endParaRPr lang="en-GB" dirty="0"/>
          </a:p>
        </p:txBody>
      </p:sp>
      <p:sp>
        <p:nvSpPr>
          <p:cNvPr id="4" name="Slide Number Placeholder 3">
            <a:extLst>
              <a:ext uri="{FF2B5EF4-FFF2-40B4-BE49-F238E27FC236}">
                <a16:creationId xmlns="" xmlns:a16="http://schemas.microsoft.com/office/drawing/2014/main" id="{80249062-145F-4AFE-8677-8AA963B2A31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a:t>
            </a:fld>
            <a:endParaRPr lang="en-US" dirty="0"/>
          </a:p>
        </p:txBody>
      </p:sp>
      <p:sp>
        <p:nvSpPr>
          <p:cNvPr id="5" name="Footer Placeholder 4">
            <a:extLst>
              <a:ext uri="{FF2B5EF4-FFF2-40B4-BE49-F238E27FC236}">
                <a16:creationId xmlns="" xmlns:a16="http://schemas.microsoft.com/office/drawing/2014/main" id="{7551F99F-D887-4213-95C2-077AE7C6DA5C}"/>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179332349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3755444-DC99-4D8C-A6D5-F6DCDF13133A}"/>
              </a:ext>
            </a:extLst>
          </p:cNvPr>
          <p:cNvSpPr>
            <a:spLocks noGrp="1"/>
          </p:cNvSpPr>
          <p:nvPr>
            <p:ph type="title"/>
          </p:nvPr>
        </p:nvSpPr>
        <p:spPr/>
        <p:txBody>
          <a:bodyPr/>
          <a:lstStyle/>
          <a:p>
            <a:r>
              <a:rPr lang="en-GB" dirty="0"/>
              <a:t>Mental capacity and best interest decisions</a:t>
            </a:r>
          </a:p>
        </p:txBody>
      </p:sp>
      <p:sp>
        <p:nvSpPr>
          <p:cNvPr id="4" name="Slide Number Placeholder 3">
            <a:extLst>
              <a:ext uri="{FF2B5EF4-FFF2-40B4-BE49-F238E27FC236}">
                <a16:creationId xmlns="" xmlns:a16="http://schemas.microsoft.com/office/drawing/2014/main" id="{CDE56058-FD3F-419F-BA5B-68175E6AD233}"/>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60</a:t>
            </a:fld>
            <a:endParaRPr lang="en-US" dirty="0"/>
          </a:p>
        </p:txBody>
      </p:sp>
      <p:sp>
        <p:nvSpPr>
          <p:cNvPr id="5" name="Footer Placeholder 4">
            <a:extLst>
              <a:ext uri="{FF2B5EF4-FFF2-40B4-BE49-F238E27FC236}">
                <a16:creationId xmlns="" xmlns:a16="http://schemas.microsoft.com/office/drawing/2014/main" id="{A6D8AD08-FD83-48A1-AEF9-37BDEC5A9C0E}"/>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8" name="Content Placeholder 7">
            <a:extLst>
              <a:ext uri="{FF2B5EF4-FFF2-40B4-BE49-F238E27FC236}">
                <a16:creationId xmlns="" xmlns:a16="http://schemas.microsoft.com/office/drawing/2014/main" id="{D2B97C4B-67A8-4C60-AE18-2E4F33C56A18}"/>
              </a:ext>
            </a:extLst>
          </p:cNvPr>
          <p:cNvSpPr>
            <a:spLocks noGrp="1"/>
          </p:cNvSpPr>
          <p:nvPr>
            <p:ph idx="1"/>
          </p:nvPr>
        </p:nvSpPr>
        <p:spPr/>
        <p:txBody>
          <a:bodyPr/>
          <a:lstStyle/>
          <a:p>
            <a:r>
              <a:rPr lang="en-GB" sz="2000" dirty="0"/>
              <a:t>All adults are considered to have capacity to consent to receiving vaccinations unless there is evidence to suggest that capacity is limited. </a:t>
            </a:r>
          </a:p>
          <a:p>
            <a:endParaRPr lang="en-GB" sz="2000" dirty="0"/>
          </a:p>
          <a:p>
            <a:r>
              <a:rPr lang="en-GB" sz="2000" dirty="0"/>
              <a:t>If an adult is able to do the following three things, then they should be considered to have capacity and their decision should be respected:</a:t>
            </a:r>
          </a:p>
          <a:p>
            <a:endParaRPr lang="en-GB" sz="2000" dirty="0"/>
          </a:p>
          <a:p>
            <a:pPr marL="457200" lvl="0" indent="-457200">
              <a:buFont typeface="+mj-lt"/>
              <a:buAutoNum type="arabicPeriod"/>
            </a:pPr>
            <a:r>
              <a:rPr lang="en-GB" sz="2000" dirty="0"/>
              <a:t>Understand the information that you are giving them about the vaccine and any potential risks from it or from the disease it protects against </a:t>
            </a:r>
          </a:p>
          <a:p>
            <a:pPr marL="457200" lvl="0" indent="-457200">
              <a:buFont typeface="+mj-lt"/>
              <a:buAutoNum type="arabicPeriod"/>
            </a:pPr>
            <a:r>
              <a:rPr lang="en-GB" sz="2000" dirty="0"/>
              <a:t>Consider the information you have given them and retain it for long enough to make a decision on whether to accept or decline the offer of vaccination </a:t>
            </a:r>
          </a:p>
          <a:p>
            <a:pPr marL="457200" lvl="0" indent="-457200">
              <a:buFont typeface="+mj-lt"/>
              <a:buAutoNum type="arabicPeriod"/>
            </a:pPr>
            <a:r>
              <a:rPr lang="en-GB" sz="2000" dirty="0"/>
              <a:t>Communicate their decision to you</a:t>
            </a:r>
          </a:p>
          <a:p>
            <a:r>
              <a:rPr lang="en-GB" sz="2000" dirty="0"/>
              <a:t> </a:t>
            </a:r>
          </a:p>
          <a:p>
            <a:r>
              <a:rPr lang="en-GB" sz="2000" dirty="0"/>
              <a:t> </a:t>
            </a:r>
          </a:p>
          <a:p>
            <a:endParaRPr lang="en-GB" sz="1200" dirty="0"/>
          </a:p>
          <a:p>
            <a:endParaRPr lang="en-GB" dirty="0"/>
          </a:p>
        </p:txBody>
      </p:sp>
    </p:spTree>
    <p:extLst>
      <p:ext uri="{BB962C8B-B14F-4D97-AF65-F5344CB8AC3E}">
        <p14:creationId xmlns:p14="http://schemas.microsoft.com/office/powerpoint/2010/main" val="203602312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7D2C780-C982-4C17-92B8-ECB683906521}"/>
              </a:ext>
            </a:extLst>
          </p:cNvPr>
          <p:cNvSpPr>
            <a:spLocks noGrp="1"/>
          </p:cNvSpPr>
          <p:nvPr>
            <p:ph type="title"/>
          </p:nvPr>
        </p:nvSpPr>
        <p:spPr/>
        <p:txBody>
          <a:bodyPr/>
          <a:lstStyle/>
          <a:p>
            <a:r>
              <a:rPr lang="en-GB" dirty="0"/>
              <a:t>Actions to support decision making</a:t>
            </a:r>
          </a:p>
        </p:txBody>
      </p:sp>
      <p:sp>
        <p:nvSpPr>
          <p:cNvPr id="3" name="Content Placeholder 2">
            <a:extLst>
              <a:ext uri="{FF2B5EF4-FFF2-40B4-BE49-F238E27FC236}">
                <a16:creationId xmlns="" xmlns:a16="http://schemas.microsoft.com/office/drawing/2014/main" id="{24FAD442-AEA1-48F0-AE62-503188ABB4AD}"/>
              </a:ext>
            </a:extLst>
          </p:cNvPr>
          <p:cNvSpPr>
            <a:spLocks noGrp="1"/>
          </p:cNvSpPr>
          <p:nvPr>
            <p:ph idx="1"/>
          </p:nvPr>
        </p:nvSpPr>
        <p:spPr>
          <a:xfrm>
            <a:off x="744000" y="1321337"/>
            <a:ext cx="10704000" cy="4866103"/>
          </a:xfrm>
        </p:spPr>
        <p:txBody>
          <a:bodyPr/>
          <a:lstStyle/>
          <a:p>
            <a:r>
              <a:rPr lang="en-GB" sz="2000" dirty="0"/>
              <a:t>There are some actions that can be taken to support and optimise a person’s ability to make a decision. These include:</a:t>
            </a:r>
          </a:p>
          <a:p>
            <a:endParaRPr lang="en-GB" sz="1400" dirty="0"/>
          </a:p>
          <a:p>
            <a:pPr marL="171450" lvl="0" indent="-171450">
              <a:buFont typeface="Arial" panose="020B0604020202020204" pitchFamily="34" charset="0"/>
              <a:buChar char="•"/>
            </a:pPr>
            <a:r>
              <a:rPr lang="en-GB" dirty="0"/>
              <a:t>making reasonable adjustments to facilitate decision making or accommodate individual needs</a:t>
            </a:r>
          </a:p>
          <a:p>
            <a:pPr marL="171450" lvl="0" indent="-171450">
              <a:buFont typeface="Arial" panose="020B0604020202020204" pitchFamily="34" charset="0"/>
              <a:buChar char="•"/>
            </a:pPr>
            <a:r>
              <a:rPr lang="en-GB" dirty="0"/>
              <a:t>using communication tools such as ‘Easy Read’ leaflets</a:t>
            </a:r>
          </a:p>
          <a:p>
            <a:pPr marL="171450" lvl="0" indent="-171450">
              <a:buFont typeface="Arial" panose="020B0604020202020204" pitchFamily="34" charset="0"/>
              <a:buChar char="•"/>
            </a:pPr>
            <a:r>
              <a:rPr lang="en-GB" dirty="0"/>
              <a:t>speaking with them at their best time of day</a:t>
            </a:r>
          </a:p>
          <a:p>
            <a:pPr marL="171450" lvl="0" indent="-171450">
              <a:buFont typeface="Arial" panose="020B0604020202020204" pitchFamily="34" charset="0"/>
              <a:buChar char="•"/>
            </a:pPr>
            <a:r>
              <a:rPr lang="en-GB" dirty="0"/>
              <a:t>asking someone who the person knows and trusts to speak to them </a:t>
            </a:r>
          </a:p>
          <a:p>
            <a:r>
              <a:rPr lang="en-GB" sz="2000" dirty="0"/>
              <a:t> </a:t>
            </a:r>
          </a:p>
          <a:p>
            <a:r>
              <a:rPr lang="en-GB" sz="2000" dirty="0"/>
              <a:t>If an adult does not have capacity, a best interest decision will need to be made.</a:t>
            </a:r>
          </a:p>
          <a:p>
            <a:r>
              <a:rPr lang="en-GB" sz="2000" dirty="0"/>
              <a:t> </a:t>
            </a:r>
          </a:p>
          <a:p>
            <a:r>
              <a:rPr lang="en-GB" sz="2000" dirty="0"/>
              <a:t>This is not the same as consenting on behalf of another adult so </a:t>
            </a:r>
          </a:p>
          <a:p>
            <a:pPr marL="182563" indent="-182563">
              <a:buFont typeface="Arial" panose="020B0604020202020204" pitchFamily="34" charset="0"/>
              <a:buChar char="•"/>
            </a:pPr>
            <a:r>
              <a:rPr lang="en-GB" dirty="0"/>
              <a:t>a GP cannot consent on behalf of their patient </a:t>
            </a:r>
          </a:p>
          <a:p>
            <a:pPr marL="182563" indent="-182563">
              <a:buFont typeface="Arial" panose="020B0604020202020204" pitchFamily="34" charset="0"/>
              <a:buChar char="•"/>
            </a:pPr>
            <a:r>
              <a:rPr lang="en-GB" dirty="0"/>
              <a:t>a husband or wife cannot consent on behalf of their spouse </a:t>
            </a:r>
          </a:p>
          <a:p>
            <a:pPr marL="182563" indent="-182563">
              <a:buFont typeface="Arial" panose="020B0604020202020204" pitchFamily="34" charset="0"/>
              <a:buChar char="•"/>
            </a:pPr>
            <a:r>
              <a:rPr lang="en-GB" dirty="0"/>
              <a:t>a family member cannot consent to a relative’s treatment if they lack capacity</a:t>
            </a:r>
            <a:endParaRPr lang="en-GB" sz="2000" dirty="0"/>
          </a:p>
          <a:p>
            <a:endParaRPr lang="en-GB" dirty="0"/>
          </a:p>
        </p:txBody>
      </p:sp>
      <p:sp>
        <p:nvSpPr>
          <p:cNvPr id="4" name="Slide Number Placeholder 3">
            <a:extLst>
              <a:ext uri="{FF2B5EF4-FFF2-40B4-BE49-F238E27FC236}">
                <a16:creationId xmlns="" xmlns:a16="http://schemas.microsoft.com/office/drawing/2014/main" id="{BEDB2355-A0A7-4AB7-A800-D06647F089A0}"/>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61</a:t>
            </a:fld>
            <a:endParaRPr lang="en-US" dirty="0"/>
          </a:p>
        </p:txBody>
      </p:sp>
      <p:sp>
        <p:nvSpPr>
          <p:cNvPr id="5" name="Footer Placeholder 4">
            <a:extLst>
              <a:ext uri="{FF2B5EF4-FFF2-40B4-BE49-F238E27FC236}">
                <a16:creationId xmlns="" xmlns:a16="http://schemas.microsoft.com/office/drawing/2014/main" id="{DC80FA8D-F985-4644-83BC-EC3EEF2F635E}"/>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67543177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6D9B6BA-AD96-43D6-838E-9FEF87924C55}"/>
              </a:ext>
            </a:extLst>
          </p:cNvPr>
          <p:cNvSpPr>
            <a:spLocks noGrp="1"/>
          </p:cNvSpPr>
          <p:nvPr>
            <p:ph type="title"/>
          </p:nvPr>
        </p:nvSpPr>
        <p:spPr/>
        <p:txBody>
          <a:bodyPr/>
          <a:lstStyle/>
          <a:p>
            <a:r>
              <a:rPr lang="en-GB" dirty="0"/>
              <a:t>Making a best interest decision</a:t>
            </a:r>
          </a:p>
        </p:txBody>
      </p:sp>
      <p:sp>
        <p:nvSpPr>
          <p:cNvPr id="3" name="Content Placeholder 2">
            <a:extLst>
              <a:ext uri="{FF2B5EF4-FFF2-40B4-BE49-F238E27FC236}">
                <a16:creationId xmlns="" xmlns:a16="http://schemas.microsoft.com/office/drawing/2014/main" id="{76891F31-C215-4957-A513-C046BC0B02AE}"/>
              </a:ext>
            </a:extLst>
          </p:cNvPr>
          <p:cNvSpPr>
            <a:spLocks noGrp="1"/>
          </p:cNvSpPr>
          <p:nvPr>
            <p:ph idx="1"/>
          </p:nvPr>
        </p:nvSpPr>
        <p:spPr>
          <a:xfrm>
            <a:off x="744000" y="1382899"/>
            <a:ext cx="10704000" cy="4865501"/>
          </a:xfrm>
        </p:spPr>
        <p:txBody>
          <a:bodyPr/>
          <a:lstStyle/>
          <a:p>
            <a:pPr>
              <a:lnSpc>
                <a:spcPct val="100000"/>
              </a:lnSpc>
            </a:pPr>
            <a:r>
              <a:rPr lang="en-GB" sz="2000" dirty="0"/>
              <a:t>To make a best interest decision, the following must be considered:</a:t>
            </a:r>
          </a:p>
          <a:p>
            <a:pPr>
              <a:lnSpc>
                <a:spcPct val="100000"/>
              </a:lnSpc>
            </a:pPr>
            <a:r>
              <a:rPr lang="en-GB" sz="2000" dirty="0"/>
              <a:t> </a:t>
            </a:r>
          </a:p>
          <a:p>
            <a:pPr marL="285750" lvl="0" indent="-285750">
              <a:lnSpc>
                <a:spcPct val="100000"/>
              </a:lnSpc>
              <a:spcAft>
                <a:spcPts val="800"/>
              </a:spcAft>
              <a:buFont typeface="Arial" panose="020B0604020202020204" pitchFamily="34" charset="0"/>
              <a:buChar char="•"/>
            </a:pPr>
            <a:r>
              <a:rPr lang="en-GB" dirty="0"/>
              <a:t>the person who lacks capacity should be involved in the decision-making process if possible, particularly if their capacity fluctuates. If capacity does fluctuate, the healthcare professional would accept consent given at the time  </a:t>
            </a:r>
          </a:p>
          <a:p>
            <a:pPr marL="285750" lvl="0" indent="-285750">
              <a:lnSpc>
                <a:spcPct val="100000"/>
              </a:lnSpc>
              <a:spcAft>
                <a:spcPts val="800"/>
              </a:spcAft>
              <a:buFont typeface="Arial" panose="020B0604020202020204" pitchFamily="34" charset="0"/>
              <a:buChar char="•"/>
            </a:pPr>
            <a:r>
              <a:rPr lang="en-GB" dirty="0"/>
              <a:t>any previously expressed wishes or behaviours such as previously consenting to vaccination should be acknowledged</a:t>
            </a:r>
          </a:p>
          <a:p>
            <a:pPr marL="285750" lvl="0" indent="-285750">
              <a:lnSpc>
                <a:spcPct val="100000"/>
              </a:lnSpc>
              <a:spcAft>
                <a:spcPts val="800"/>
              </a:spcAft>
              <a:buFont typeface="Arial" panose="020B0604020202020204" pitchFamily="34" charset="0"/>
              <a:buChar char="•"/>
            </a:pPr>
            <a:r>
              <a:rPr lang="en-GB" dirty="0"/>
              <a:t>the offer of vaccination should be discussed with those close to the patient such as their carer, relatives or anyone appointed as a Lasting Power of Attorney (LPA) for Health and Welfare, or those named by the person to be consulted on vaccination if practical</a:t>
            </a:r>
          </a:p>
          <a:p>
            <a:pPr marL="285750" lvl="0" indent="-285750">
              <a:lnSpc>
                <a:spcPct val="100000"/>
              </a:lnSpc>
              <a:spcAft>
                <a:spcPts val="800"/>
              </a:spcAft>
              <a:buFont typeface="Arial" panose="020B0604020202020204" pitchFamily="34" charset="0"/>
              <a:buChar char="•"/>
            </a:pPr>
            <a:r>
              <a:rPr lang="en-GB" dirty="0"/>
              <a:t>the person’s actual interests at the time the vaccine is offered </a:t>
            </a:r>
          </a:p>
          <a:p>
            <a:pPr marL="0" indent="0">
              <a:lnSpc>
                <a:spcPct val="100000"/>
              </a:lnSpc>
              <a:spcAft>
                <a:spcPts val="800"/>
              </a:spcAft>
            </a:pPr>
            <a:endParaRPr lang="en-GB" sz="1000" dirty="0"/>
          </a:p>
          <a:p>
            <a:pPr marL="0" indent="0">
              <a:lnSpc>
                <a:spcPct val="100000"/>
              </a:lnSpc>
              <a:spcAft>
                <a:spcPts val="800"/>
              </a:spcAft>
            </a:pPr>
            <a:r>
              <a:rPr lang="en-GB" sz="2000" dirty="0"/>
              <a:t>This process should be documented. </a:t>
            </a:r>
          </a:p>
          <a:p>
            <a:pPr>
              <a:lnSpc>
                <a:spcPct val="100000"/>
              </a:lnSpc>
            </a:pPr>
            <a:r>
              <a:rPr lang="en-GB" sz="2000" dirty="0"/>
              <a:t>It is good practice to inform nursing or care home management teams of any plans to vaccinate residents in advance of the scheduled date to allow time to address any potential issues.</a:t>
            </a:r>
          </a:p>
        </p:txBody>
      </p:sp>
      <p:sp>
        <p:nvSpPr>
          <p:cNvPr id="4" name="Slide Number Placeholder 3">
            <a:extLst>
              <a:ext uri="{FF2B5EF4-FFF2-40B4-BE49-F238E27FC236}">
                <a16:creationId xmlns="" xmlns:a16="http://schemas.microsoft.com/office/drawing/2014/main" id="{1D019707-9C1C-465A-BCCC-AD69193E977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62</a:t>
            </a:fld>
            <a:endParaRPr lang="en-US" dirty="0"/>
          </a:p>
        </p:txBody>
      </p:sp>
      <p:sp>
        <p:nvSpPr>
          <p:cNvPr id="5" name="Footer Placeholder 4">
            <a:extLst>
              <a:ext uri="{FF2B5EF4-FFF2-40B4-BE49-F238E27FC236}">
                <a16:creationId xmlns="" xmlns:a16="http://schemas.microsoft.com/office/drawing/2014/main" id="{406FC793-85B9-4F77-8FDC-9999DE3E98C0}"/>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13611709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555A1BF-577A-41D3-982F-689CF6F4805B}"/>
              </a:ext>
            </a:extLst>
          </p:cNvPr>
          <p:cNvSpPr>
            <a:spLocks noGrp="1"/>
          </p:cNvSpPr>
          <p:nvPr>
            <p:ph type="title"/>
          </p:nvPr>
        </p:nvSpPr>
        <p:spPr/>
        <p:txBody>
          <a:bodyPr/>
          <a:lstStyle/>
          <a:p>
            <a:r>
              <a:rPr lang="en-GB" dirty="0"/>
              <a:t>Documenting informed consent</a:t>
            </a:r>
          </a:p>
        </p:txBody>
      </p:sp>
      <p:sp>
        <p:nvSpPr>
          <p:cNvPr id="3" name="Content Placeholder 2">
            <a:extLst>
              <a:ext uri="{FF2B5EF4-FFF2-40B4-BE49-F238E27FC236}">
                <a16:creationId xmlns="" xmlns:a16="http://schemas.microsoft.com/office/drawing/2014/main" id="{FB22EF48-781E-461C-B1ED-D2AAB8838969}"/>
              </a:ext>
            </a:extLst>
          </p:cNvPr>
          <p:cNvSpPr>
            <a:spLocks noGrp="1"/>
          </p:cNvSpPr>
          <p:nvPr>
            <p:ph idx="1"/>
          </p:nvPr>
        </p:nvSpPr>
        <p:spPr>
          <a:xfrm>
            <a:off x="744000" y="1425748"/>
            <a:ext cx="10704000" cy="4739679"/>
          </a:xfrm>
        </p:spPr>
        <p:txBody>
          <a:bodyPr/>
          <a:lstStyle/>
          <a:p>
            <a:pPr marL="285750" indent="-285750">
              <a:buFont typeface="Arial" panose="020B0604020202020204" pitchFamily="34" charset="0"/>
              <a:buChar char="•"/>
            </a:pPr>
            <a:r>
              <a:rPr lang="en-GB" dirty="0"/>
              <a:t>it is best practice to document on the vaccine recipient’s healthcare record that informed consent has been obtained</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providers of an immunisation service may decide, for operational purposes or in accordance with their local consent policy, that written consent should be obtained for each vaccine recipient  </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operational purposes may include assessing the numbers of vaccines required for a clinic or venue, enabling data capture for patient records or obtaining consent from someone other than the vaccinee (such as a parent or an Attorney)</a:t>
            </a:r>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national consent forms and letters for local adaptation have been provided on the </a:t>
            </a:r>
            <a:r>
              <a:rPr lang="en-GB" b="1" dirty="0"/>
              <a:t>GOV.UK COVID-19 vaccination programme </a:t>
            </a:r>
            <a:r>
              <a:rPr lang="en-GB" dirty="0"/>
              <a:t>page</a:t>
            </a:r>
            <a:r>
              <a:rPr lang="en-GB" b="1" dirty="0"/>
              <a:t> </a:t>
            </a:r>
            <a:r>
              <a:rPr lang="en-GB" dirty="0"/>
              <a:t>to support those providers who do wish to obtain written consent</a:t>
            </a:r>
          </a:p>
          <a:p>
            <a:endParaRPr lang="en-GB" dirty="0"/>
          </a:p>
        </p:txBody>
      </p:sp>
      <p:sp>
        <p:nvSpPr>
          <p:cNvPr id="4" name="Slide Number Placeholder 3">
            <a:extLst>
              <a:ext uri="{FF2B5EF4-FFF2-40B4-BE49-F238E27FC236}">
                <a16:creationId xmlns="" xmlns:a16="http://schemas.microsoft.com/office/drawing/2014/main" id="{06AF8986-7D3F-4EAA-A6DE-5AC5B0F68727}"/>
              </a:ext>
            </a:extLst>
          </p:cNvPr>
          <p:cNvSpPr>
            <a:spLocks noGrp="1"/>
          </p:cNvSpPr>
          <p:nvPr>
            <p:ph type="sldNum" sz="quarter" idx="10"/>
          </p:nvPr>
        </p:nvSpPr>
        <p:spPr/>
        <p:txBody>
          <a:bodyPr/>
          <a:lstStyle/>
          <a:p>
            <a:pPr marL="531813">
              <a:defRPr/>
            </a:pPr>
            <a:r>
              <a:rPr lang="en-US"/>
              <a:t>  </a:t>
            </a:r>
            <a:fld id="{2565FA6D-D4C8-4C4C-AC4B-3269734D34D8}" type="slidenum">
              <a:rPr lang="en-US" smtClean="0"/>
              <a:pPr marL="531813">
                <a:defRPr/>
              </a:pPr>
              <a:t>63</a:t>
            </a:fld>
            <a:endParaRPr lang="en-US" dirty="0"/>
          </a:p>
        </p:txBody>
      </p:sp>
      <p:sp>
        <p:nvSpPr>
          <p:cNvPr id="5" name="Footer Placeholder 4">
            <a:extLst>
              <a:ext uri="{FF2B5EF4-FFF2-40B4-BE49-F238E27FC236}">
                <a16:creationId xmlns="" xmlns:a16="http://schemas.microsoft.com/office/drawing/2014/main" id="{50A0446B-C585-49AF-985F-D863F94D7DC5}"/>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425684055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341432-F72D-4ED1-964A-35ED4F6F9415}"/>
              </a:ext>
            </a:extLst>
          </p:cNvPr>
          <p:cNvSpPr>
            <a:spLocks noGrp="1"/>
          </p:cNvSpPr>
          <p:nvPr>
            <p:ph type="title"/>
          </p:nvPr>
        </p:nvSpPr>
        <p:spPr>
          <a:xfrm>
            <a:off x="816428" y="589139"/>
            <a:ext cx="10629069" cy="1103473"/>
          </a:xfrm>
        </p:spPr>
        <p:txBody>
          <a:bodyPr>
            <a:normAutofit fontScale="90000"/>
          </a:bodyPr>
          <a:lstStyle/>
          <a:p>
            <a:r>
              <a:rPr lang="en-GB" dirty="0"/>
              <a:t>Legal requirements for the Supply and Administration of Vaccines</a:t>
            </a:r>
          </a:p>
        </p:txBody>
      </p:sp>
      <p:sp>
        <p:nvSpPr>
          <p:cNvPr id="3" name="Content Placeholder 2">
            <a:extLst>
              <a:ext uri="{FF2B5EF4-FFF2-40B4-BE49-F238E27FC236}">
                <a16:creationId xmlns="" xmlns:a16="http://schemas.microsoft.com/office/drawing/2014/main" id="{FD78774D-DF63-4B98-9B73-9E07AD508B12}"/>
              </a:ext>
            </a:extLst>
          </p:cNvPr>
          <p:cNvSpPr>
            <a:spLocks noGrp="1"/>
          </p:cNvSpPr>
          <p:nvPr>
            <p:ph idx="1"/>
          </p:nvPr>
        </p:nvSpPr>
        <p:spPr>
          <a:xfrm>
            <a:off x="816429" y="1971099"/>
            <a:ext cx="10760528" cy="4915245"/>
          </a:xfrm>
        </p:spPr>
        <p:txBody>
          <a:bodyPr/>
          <a:lstStyle/>
          <a:p>
            <a:pPr marL="342900" indent="-342900">
              <a:buFont typeface="Arial" panose="020B0604020202020204" pitchFamily="34" charset="0"/>
              <a:buChar char="•"/>
            </a:pPr>
            <a:r>
              <a:rPr lang="en-GB" sz="2000" dirty="0"/>
              <a:t>the regulation of medicines is defined under the Human Medicines Regulations 2012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all vaccines are classified as Prescription Only Medicines (POMs)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this means that they are subject to legal restrictions and in order to give them, there needs to be an appropriate legal framework in place before they can be supplied and/or administered to eligible people</a:t>
            </a:r>
          </a:p>
          <a:p>
            <a:pPr marL="0" indent="0"/>
            <a:endParaRPr lang="en-GB" sz="2000" dirty="0"/>
          </a:p>
          <a:p>
            <a:pPr marL="342900" indent="-342900">
              <a:buFont typeface="Arial" panose="020B0604020202020204" pitchFamily="34" charset="0"/>
              <a:buChar char="•"/>
            </a:pPr>
            <a:r>
              <a:rPr lang="en-GB" sz="2000" dirty="0"/>
              <a:t>additionally, any person who supplies and administers a vaccine must have a legal authority to do so </a:t>
            </a:r>
          </a:p>
          <a:p>
            <a:r>
              <a:rPr lang="en-GB" dirty="0"/>
              <a:t> </a:t>
            </a:r>
          </a:p>
          <a:p>
            <a:endParaRPr lang="en-GB" dirty="0">
              <a:solidFill>
                <a:srgbClr val="FF0000"/>
              </a:solidFill>
            </a:endParaRPr>
          </a:p>
        </p:txBody>
      </p:sp>
      <p:sp>
        <p:nvSpPr>
          <p:cNvPr id="4" name="Slide Number Placeholder 3">
            <a:extLst>
              <a:ext uri="{FF2B5EF4-FFF2-40B4-BE49-F238E27FC236}">
                <a16:creationId xmlns="" xmlns:a16="http://schemas.microsoft.com/office/drawing/2014/main" id="{35DA6FBA-5F7A-45BB-9E4D-560635522CF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64</a:t>
            </a:fld>
            <a:endParaRPr lang="en-US" dirty="0"/>
          </a:p>
        </p:txBody>
      </p:sp>
      <p:sp>
        <p:nvSpPr>
          <p:cNvPr id="5" name="Footer Placeholder 4">
            <a:extLst>
              <a:ext uri="{FF2B5EF4-FFF2-40B4-BE49-F238E27FC236}">
                <a16:creationId xmlns="" xmlns:a16="http://schemas.microsoft.com/office/drawing/2014/main" id="{4BA7289E-5E8F-40CF-99A1-21E75B24F478}"/>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30829904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F33B8851-0958-483E-A7BE-90A5BF80C4F7}"/>
              </a:ext>
            </a:extLst>
          </p:cNvPr>
          <p:cNvSpPr>
            <a:spLocks noGrp="1"/>
          </p:cNvSpPr>
          <p:nvPr>
            <p:ph type="title"/>
          </p:nvPr>
        </p:nvSpPr>
        <p:spPr>
          <a:xfrm>
            <a:off x="834390" y="420028"/>
            <a:ext cx="10237470" cy="1075558"/>
          </a:xfrm>
        </p:spPr>
        <p:txBody>
          <a:bodyPr>
            <a:normAutofit fontScale="90000"/>
          </a:bodyPr>
          <a:lstStyle/>
          <a:p>
            <a:r>
              <a:rPr lang="en-GB" dirty="0"/>
              <a:t>Legal requirements for the supply and administration of vaccines</a:t>
            </a:r>
          </a:p>
        </p:txBody>
      </p:sp>
      <p:sp>
        <p:nvSpPr>
          <p:cNvPr id="4" name="Slide Number Placeholder 3">
            <a:extLst>
              <a:ext uri="{FF2B5EF4-FFF2-40B4-BE49-F238E27FC236}">
                <a16:creationId xmlns="" xmlns:a16="http://schemas.microsoft.com/office/drawing/2014/main" id="{C4B7196B-E311-4F9B-88E4-605281C2263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65</a:t>
            </a:fld>
            <a:endParaRPr lang="en-US" dirty="0"/>
          </a:p>
        </p:txBody>
      </p:sp>
      <p:sp>
        <p:nvSpPr>
          <p:cNvPr id="5" name="Footer Placeholder 4">
            <a:extLst>
              <a:ext uri="{FF2B5EF4-FFF2-40B4-BE49-F238E27FC236}">
                <a16:creationId xmlns="" xmlns:a16="http://schemas.microsoft.com/office/drawing/2014/main" id="{9CB518DF-4802-41E9-9A10-D910F3468507}"/>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7" name="Content Placeholder 6">
            <a:extLst>
              <a:ext uri="{FF2B5EF4-FFF2-40B4-BE49-F238E27FC236}">
                <a16:creationId xmlns="" xmlns:a16="http://schemas.microsoft.com/office/drawing/2014/main" id="{43F20BF8-C3E2-4B3C-9B37-BE6412741253}"/>
              </a:ext>
            </a:extLst>
          </p:cNvPr>
          <p:cNvSpPr>
            <a:spLocks noGrp="1"/>
          </p:cNvSpPr>
          <p:nvPr>
            <p:ph idx="1"/>
          </p:nvPr>
        </p:nvSpPr>
        <p:spPr>
          <a:xfrm>
            <a:off x="742950" y="1539263"/>
            <a:ext cx="10610850" cy="4739679"/>
          </a:xfrm>
        </p:spPr>
        <p:txBody>
          <a:bodyPr/>
          <a:lstStyle/>
          <a:p>
            <a:pPr defTabSz="687388"/>
            <a:r>
              <a:rPr lang="en-GB" sz="2000" dirty="0"/>
              <a:t>Vaccines are Prescription Only Medicines (POMs). This means a legal framework to supply and/or administer a vaccine must be in place and can be in the form of:</a:t>
            </a:r>
          </a:p>
          <a:p>
            <a:pPr defTabSz="687388"/>
            <a:endParaRPr lang="en-GB" sz="1000" dirty="0"/>
          </a:p>
          <a:p>
            <a:pPr marL="171450" indent="-171450" defTabSz="687388">
              <a:spcAft>
                <a:spcPts val="1200"/>
              </a:spcAft>
              <a:buFont typeface="Arial" panose="020B0604020202020204" pitchFamily="34" charset="0"/>
              <a:buChar char="•"/>
            </a:pPr>
            <a:r>
              <a:rPr lang="en-GB" altLang="en-US" dirty="0">
                <a:solidFill>
                  <a:prstClr val="black"/>
                </a:solidFill>
                <a:latin typeface="Arial"/>
              </a:rPr>
              <a:t>a written patient specific prescription</a:t>
            </a:r>
          </a:p>
          <a:p>
            <a:pPr marL="171450" indent="-171450" defTabSz="687388">
              <a:spcAft>
                <a:spcPts val="1200"/>
              </a:spcAft>
              <a:buFont typeface="Arial" panose="020B0604020202020204" pitchFamily="34" charset="0"/>
              <a:buChar char="•"/>
            </a:pPr>
            <a:r>
              <a:rPr lang="en-GB" altLang="en-US" dirty="0">
                <a:solidFill>
                  <a:prstClr val="black"/>
                </a:solidFill>
                <a:latin typeface="Arial"/>
              </a:rPr>
              <a:t>a Patient Specific Direction (PSD): a written instruction, signed by a doctor, dentist, or non-medical prescriber for medicines to be supplied and/or administered to a named patient after the prescriber has assessed the patient on an individual basis</a:t>
            </a:r>
          </a:p>
          <a:p>
            <a:pPr marL="171450" indent="-171450" defTabSz="687388">
              <a:spcAft>
                <a:spcPts val="1200"/>
              </a:spcAft>
              <a:buFont typeface="Arial" panose="020B0604020202020204" pitchFamily="34" charset="0"/>
              <a:buChar char="•"/>
            </a:pPr>
            <a:r>
              <a:rPr lang="en-GB" altLang="en-US" dirty="0">
                <a:solidFill>
                  <a:prstClr val="black"/>
                </a:solidFill>
                <a:latin typeface="Arial"/>
              </a:rPr>
              <a:t>a Patient Group Direction (PGD): allows some registered specified health care professionals to supply and/or administer a POM directly to a patient with an identified clinical condition rather than needing an individual prescription or an instruction from a prescriber. </a:t>
            </a:r>
            <a:r>
              <a:rPr lang="en-GB" dirty="0"/>
              <a:t>PGDs are often used for the administration of vaccines</a:t>
            </a:r>
            <a:endParaRPr lang="en-GB" sz="1600" dirty="0"/>
          </a:p>
          <a:p>
            <a:pPr marL="171450" indent="-171450" defTabSz="687388">
              <a:spcAft>
                <a:spcPts val="1200"/>
              </a:spcAft>
              <a:buFont typeface="Arial" panose="020B0604020202020204" pitchFamily="34" charset="0"/>
              <a:buChar char="•"/>
            </a:pPr>
            <a:r>
              <a:rPr lang="en-GB" altLang="en-US" dirty="0">
                <a:solidFill>
                  <a:prstClr val="black"/>
                </a:solidFill>
                <a:latin typeface="Arial"/>
              </a:rPr>
              <a:t>or another process such as a Protocol or Written Instruction</a:t>
            </a:r>
          </a:p>
          <a:p>
            <a:pPr marL="0" indent="0" defTabSz="687388"/>
            <a:endParaRPr lang="en-GB" altLang="en-US" dirty="0">
              <a:solidFill>
                <a:prstClr val="black"/>
              </a:solidFill>
              <a:latin typeface="Arial"/>
            </a:endParaRPr>
          </a:p>
          <a:p>
            <a:pPr marL="0" indent="0" defTabSz="687388"/>
            <a:endParaRPr lang="en-GB" altLang="en-US" sz="1400" dirty="0">
              <a:solidFill>
                <a:prstClr val="black"/>
              </a:solidFill>
              <a:latin typeface="Arial"/>
            </a:endParaRPr>
          </a:p>
          <a:p>
            <a:pPr defTabSz="687388"/>
            <a:endParaRPr lang="en-GB" altLang="en-US" sz="1400" dirty="0">
              <a:solidFill>
                <a:prstClr val="black"/>
              </a:solidFill>
              <a:latin typeface="Arial"/>
            </a:endParaRPr>
          </a:p>
          <a:p>
            <a:endParaRPr lang="en-GB" dirty="0"/>
          </a:p>
        </p:txBody>
      </p:sp>
    </p:spTree>
    <p:extLst>
      <p:ext uri="{BB962C8B-B14F-4D97-AF65-F5344CB8AC3E}">
        <p14:creationId xmlns:p14="http://schemas.microsoft.com/office/powerpoint/2010/main" val="122317693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8686E5-52AA-4807-8735-EDC2A31FF516}"/>
              </a:ext>
            </a:extLst>
          </p:cNvPr>
          <p:cNvSpPr>
            <a:spLocks noGrp="1"/>
          </p:cNvSpPr>
          <p:nvPr>
            <p:ph type="title"/>
          </p:nvPr>
        </p:nvSpPr>
        <p:spPr/>
        <p:txBody>
          <a:bodyPr/>
          <a:lstStyle/>
          <a:p>
            <a:r>
              <a:rPr lang="en-GB" dirty="0"/>
              <a:t>Patient Group Directions (PGD)</a:t>
            </a:r>
          </a:p>
        </p:txBody>
      </p:sp>
      <p:sp>
        <p:nvSpPr>
          <p:cNvPr id="3" name="Content Placeholder 2">
            <a:extLst>
              <a:ext uri="{FF2B5EF4-FFF2-40B4-BE49-F238E27FC236}">
                <a16:creationId xmlns="" xmlns:a16="http://schemas.microsoft.com/office/drawing/2014/main" id="{11F5C44A-66E5-4A60-9C87-B1F6A2A304C4}"/>
              </a:ext>
            </a:extLst>
          </p:cNvPr>
          <p:cNvSpPr>
            <a:spLocks noGrp="1"/>
          </p:cNvSpPr>
          <p:nvPr>
            <p:ph idx="1"/>
          </p:nvPr>
        </p:nvSpPr>
        <p:spPr>
          <a:xfrm>
            <a:off x="690660" y="1313717"/>
            <a:ext cx="10704000" cy="4995009"/>
          </a:xfrm>
        </p:spPr>
        <p:txBody>
          <a:bodyPr/>
          <a:lstStyle/>
          <a:p>
            <a:pPr marL="285750" indent="-285750">
              <a:spcAft>
                <a:spcPts val="1200"/>
              </a:spcAft>
              <a:buFont typeface="Arial" panose="020B0604020202020204" pitchFamily="34" charset="0"/>
              <a:buChar char="•"/>
            </a:pPr>
            <a:r>
              <a:rPr lang="en-GB" dirty="0"/>
              <a:t>PGDs set out the core requisites of those people who can have the medicine under the direction and those who should not</a:t>
            </a:r>
          </a:p>
          <a:p>
            <a:pPr marL="285750" indent="-285750">
              <a:spcAft>
                <a:spcPts val="1200"/>
              </a:spcAft>
              <a:buFont typeface="Arial" panose="020B0604020202020204" pitchFamily="34" charset="0"/>
              <a:buChar char="•"/>
            </a:pPr>
            <a:r>
              <a:rPr lang="en-GB" dirty="0"/>
              <a:t>the document will also include details of any additional training that should have been undertaken, actions to be taken if the patient is excluded or declines the medicine, a description of the medicine(s), route of administration, doses, frequency, reporting of adverse reactions, recording, storage and disposal </a:t>
            </a:r>
          </a:p>
          <a:p>
            <a:pPr marL="285750" indent="-285750">
              <a:spcAft>
                <a:spcPts val="1200"/>
              </a:spcAft>
              <a:buFont typeface="Arial" panose="020B0604020202020204" pitchFamily="34" charset="0"/>
              <a:buChar char="•"/>
            </a:pPr>
            <a:r>
              <a:rPr lang="en-GB" dirty="0"/>
              <a:t>the HCP working under a PGD is responsible for assessing that the patient fits the criteria set out in the PGD. The healthcare professional operating under the PGD may not delegate the role to others</a:t>
            </a:r>
          </a:p>
          <a:p>
            <a:pPr marL="285750" indent="-285750">
              <a:spcAft>
                <a:spcPts val="1200"/>
              </a:spcAft>
              <a:buFont typeface="Arial" panose="020B0604020202020204" pitchFamily="34" charset="0"/>
              <a:buChar char="•"/>
            </a:pPr>
            <a:r>
              <a:rPr lang="en-GB" dirty="0"/>
              <a:t>PGDs must be authorised before use by a doctor and a pharmacist and by an appropriate body e.g. NHS E, PHE, NHS Trust, CCG etc </a:t>
            </a:r>
          </a:p>
          <a:p>
            <a:pPr marL="285750" indent="-285750">
              <a:spcAft>
                <a:spcPts val="1200"/>
              </a:spcAft>
              <a:buFont typeface="Arial" panose="020B0604020202020204" pitchFamily="34" charset="0"/>
              <a:buChar char="•"/>
            </a:pPr>
            <a:r>
              <a:rPr lang="en-GB" dirty="0"/>
              <a:t>health professionals who will be using the PGD must be named and authorised before they use it to provide care </a:t>
            </a:r>
          </a:p>
        </p:txBody>
      </p:sp>
      <p:sp>
        <p:nvSpPr>
          <p:cNvPr id="4" name="Slide Number Placeholder 3">
            <a:extLst>
              <a:ext uri="{FF2B5EF4-FFF2-40B4-BE49-F238E27FC236}">
                <a16:creationId xmlns="" xmlns:a16="http://schemas.microsoft.com/office/drawing/2014/main" id="{32C2D1B2-5CA1-45E3-A9A9-DD3528D842DF}"/>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66</a:t>
            </a:fld>
            <a:endParaRPr lang="en-US" dirty="0"/>
          </a:p>
        </p:txBody>
      </p:sp>
      <p:sp>
        <p:nvSpPr>
          <p:cNvPr id="5" name="Footer Placeholder 4">
            <a:extLst>
              <a:ext uri="{FF2B5EF4-FFF2-40B4-BE49-F238E27FC236}">
                <a16:creationId xmlns="" xmlns:a16="http://schemas.microsoft.com/office/drawing/2014/main" id="{D863608C-9889-4615-8538-FA72A36E5359}"/>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31560119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58D0D4-3032-47D4-A12A-7B3E61CC14F9}"/>
              </a:ext>
            </a:extLst>
          </p:cNvPr>
          <p:cNvSpPr>
            <a:spLocks noGrp="1"/>
          </p:cNvSpPr>
          <p:nvPr>
            <p:ph type="title"/>
          </p:nvPr>
        </p:nvSpPr>
        <p:spPr/>
        <p:txBody>
          <a:bodyPr>
            <a:normAutofit fontScale="90000"/>
          </a:bodyPr>
          <a:lstStyle/>
          <a:p>
            <a:r>
              <a:rPr lang="en-GB" dirty="0"/>
              <a:t>Using a Patient Group Direction (PGD) to give COVID-19 vaccine authorised under regulation 174</a:t>
            </a:r>
            <a:br>
              <a:rPr lang="en-GB" dirty="0"/>
            </a:br>
            <a:endParaRPr lang="en-GB" dirty="0"/>
          </a:p>
        </p:txBody>
      </p:sp>
      <p:sp>
        <p:nvSpPr>
          <p:cNvPr id="3" name="Content Placeholder 2">
            <a:extLst>
              <a:ext uri="{FF2B5EF4-FFF2-40B4-BE49-F238E27FC236}">
                <a16:creationId xmlns="" xmlns:a16="http://schemas.microsoft.com/office/drawing/2014/main" id="{6F80249D-4E06-408A-92A5-67C0367947D8}"/>
              </a:ext>
            </a:extLst>
          </p:cNvPr>
          <p:cNvSpPr>
            <a:spLocks noGrp="1"/>
          </p:cNvSpPr>
          <p:nvPr>
            <p:ph idx="1"/>
          </p:nvPr>
        </p:nvSpPr>
        <p:spPr>
          <a:xfrm>
            <a:off x="736251" y="1976034"/>
            <a:ext cx="10704000" cy="4176422"/>
          </a:xfrm>
        </p:spPr>
        <p:txBody>
          <a:bodyPr/>
          <a:lstStyle/>
          <a:p>
            <a:r>
              <a:rPr lang="en-GB" dirty="0"/>
              <a:t>In response to certain public health threats, such as the current pandemic, the MHRA can temporarily authorise the supply of an unlicensed medicine or vaccine for use, under regulation 174 of The Human Medicines Regulations 2012, when it is satisfied that there is robust evidence to show the safety, quality and effectiveness of the medicine/vaccine.</a:t>
            </a:r>
          </a:p>
          <a:p>
            <a:endParaRPr lang="en-GB" dirty="0"/>
          </a:p>
          <a:p>
            <a:pPr marL="285750" indent="-285750">
              <a:buFont typeface="Arial" panose="020B0604020202020204" pitchFamily="34" charset="0"/>
              <a:buChar char="•"/>
            </a:pPr>
            <a:r>
              <a:rPr lang="en-GB" dirty="0"/>
              <a:t>in October 2020, new legislation amending The Human Medicines Regulations 2012 was passed </a:t>
            </a:r>
          </a:p>
          <a:p>
            <a:pPr marL="285750" indent="-285750">
              <a:buFont typeface="Arial" panose="020B0604020202020204" pitchFamily="34" charset="0"/>
              <a:buChar char="•"/>
            </a:pPr>
            <a:r>
              <a:rPr lang="en-GB" dirty="0"/>
              <a:t>prior to this, PGDs could only be used for licensed medicines</a:t>
            </a:r>
          </a:p>
          <a:p>
            <a:pPr marL="285750" indent="-285750">
              <a:buFont typeface="Arial" panose="020B0604020202020204" pitchFamily="34" charset="0"/>
              <a:buChar char="•"/>
            </a:pPr>
            <a:r>
              <a:rPr lang="en-GB" dirty="0"/>
              <a:t>the change to legislation allows medicines/vaccines which have been temporarily authorised for supply in the UK under regulation 174 to be administered in accordance with a PGD </a:t>
            </a:r>
          </a:p>
          <a:p>
            <a:pPr marL="285750" indent="-285750">
              <a:buFont typeface="Arial" panose="020B0604020202020204" pitchFamily="34" charset="0"/>
              <a:buChar char="•"/>
            </a:pPr>
            <a:r>
              <a:rPr lang="en-GB" dirty="0"/>
              <a:t>registered HCPs who are allowed to work to a PGD may supply and administer COVID-19 vaccines, as temporarily authorised vaccines under Regulation 174, using a PGD </a:t>
            </a:r>
          </a:p>
          <a:p>
            <a:pPr marL="285750" indent="-285750">
              <a:buFont typeface="Arial" panose="020B0604020202020204" pitchFamily="34" charset="0"/>
              <a:buChar char="•"/>
            </a:pPr>
            <a:r>
              <a:rPr lang="en-GB" dirty="0"/>
              <a:t>the workforce that can administer under PGDs has not changed </a:t>
            </a:r>
          </a:p>
          <a:p>
            <a:pPr marL="285750" indent="-285750">
              <a:buFont typeface="Arial" panose="020B0604020202020204" pitchFamily="34" charset="0"/>
              <a:buChar char="•"/>
            </a:pPr>
            <a:r>
              <a:rPr lang="en-GB" dirty="0"/>
              <a:t>PHE will develop and publish PGDs for COVID-19 vaccines</a:t>
            </a:r>
          </a:p>
        </p:txBody>
      </p:sp>
      <p:sp>
        <p:nvSpPr>
          <p:cNvPr id="4" name="Slide Number Placeholder 3">
            <a:extLst>
              <a:ext uri="{FF2B5EF4-FFF2-40B4-BE49-F238E27FC236}">
                <a16:creationId xmlns="" xmlns:a16="http://schemas.microsoft.com/office/drawing/2014/main" id="{99FF27A9-FF6B-4C78-BC3D-999CC3D0CAC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67</a:t>
            </a:fld>
            <a:endParaRPr lang="en-US" dirty="0"/>
          </a:p>
        </p:txBody>
      </p:sp>
      <p:sp>
        <p:nvSpPr>
          <p:cNvPr id="5" name="Footer Placeholder 4">
            <a:extLst>
              <a:ext uri="{FF2B5EF4-FFF2-40B4-BE49-F238E27FC236}">
                <a16:creationId xmlns="" xmlns:a16="http://schemas.microsoft.com/office/drawing/2014/main" id="{AB4AB370-C05B-4E0D-97C9-44F4A2C541FF}"/>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419755816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AD07C58-67F8-4D5B-BA88-8F2FC3B8132F}"/>
              </a:ext>
            </a:extLst>
          </p:cNvPr>
          <p:cNvSpPr>
            <a:spLocks noGrp="1"/>
          </p:cNvSpPr>
          <p:nvPr>
            <p:ph type="title"/>
          </p:nvPr>
        </p:nvSpPr>
        <p:spPr>
          <a:xfrm>
            <a:off x="744000" y="381508"/>
            <a:ext cx="10871980" cy="648072"/>
          </a:xfrm>
        </p:spPr>
        <p:txBody>
          <a:bodyPr>
            <a:normAutofit fontScale="90000"/>
          </a:bodyPr>
          <a:lstStyle/>
          <a:p>
            <a:r>
              <a:rPr lang="en-GB" dirty="0"/>
              <a:t>Protocols for the supply and/or administration of COVID-19 vaccine</a:t>
            </a:r>
            <a:br>
              <a:rPr lang="en-GB" dirty="0"/>
            </a:br>
            <a:endParaRPr lang="en-GB" dirty="0"/>
          </a:p>
        </p:txBody>
      </p:sp>
      <p:sp>
        <p:nvSpPr>
          <p:cNvPr id="3" name="Content Placeholder 2">
            <a:extLst>
              <a:ext uri="{FF2B5EF4-FFF2-40B4-BE49-F238E27FC236}">
                <a16:creationId xmlns="" xmlns:a16="http://schemas.microsoft.com/office/drawing/2014/main" id="{AC1A07FD-2711-41A1-91A2-4681D89D8946}"/>
              </a:ext>
            </a:extLst>
          </p:cNvPr>
          <p:cNvSpPr>
            <a:spLocks noGrp="1"/>
          </p:cNvSpPr>
          <p:nvPr>
            <p:ph idx="1"/>
          </p:nvPr>
        </p:nvSpPr>
        <p:spPr>
          <a:xfrm>
            <a:off x="744000" y="1637502"/>
            <a:ext cx="10704000" cy="4739679"/>
          </a:xfrm>
        </p:spPr>
        <p:txBody>
          <a:bodyPr/>
          <a:lstStyle/>
          <a:p>
            <a:pPr marL="285750" indent="-285750">
              <a:lnSpc>
                <a:spcPct val="100000"/>
              </a:lnSpc>
              <a:spcAft>
                <a:spcPts val="600"/>
              </a:spcAft>
              <a:buFont typeface="Arial" panose="020B0604020202020204" pitchFamily="34" charset="0"/>
              <a:buChar char="•"/>
            </a:pPr>
            <a:r>
              <a:rPr lang="en-GB" dirty="0"/>
              <a:t>the changes to the Human Medicines Regulations also brought about a new regulation (247A) </a:t>
            </a:r>
          </a:p>
          <a:p>
            <a:pPr marL="285750" indent="-285750">
              <a:lnSpc>
                <a:spcPct val="100000"/>
              </a:lnSpc>
              <a:spcAft>
                <a:spcPts val="600"/>
              </a:spcAft>
              <a:buFont typeface="Arial" panose="020B0604020202020204" pitchFamily="34" charset="0"/>
              <a:buChar char="•"/>
            </a:pPr>
            <a:r>
              <a:rPr lang="en-GB" dirty="0"/>
              <a:t>while a disease is pandemic, regulation 247A permits the supply or administration of a medicinal product used for vaccination against coronavirus in accordance </a:t>
            </a:r>
            <a:r>
              <a:rPr lang="en-GB" b="1" dirty="0"/>
              <a:t>with a protocol </a:t>
            </a:r>
            <a:r>
              <a:rPr lang="en-GB" dirty="0"/>
              <a:t>that is approved by ministers </a:t>
            </a:r>
          </a:p>
          <a:p>
            <a:pPr marL="285750" indent="-285750">
              <a:lnSpc>
                <a:spcPct val="100000"/>
              </a:lnSpc>
              <a:spcAft>
                <a:spcPts val="600"/>
              </a:spcAft>
              <a:buFont typeface="Arial" panose="020B0604020202020204" pitchFamily="34" charset="0"/>
              <a:buChar char="•"/>
            </a:pPr>
            <a:r>
              <a:rPr lang="en-GB" dirty="0"/>
              <a:t>a national protocol will allow trained and competent non-registered healthcare workers as well as registered healthcare professionals, to administer COVID-19 vaccine</a:t>
            </a:r>
          </a:p>
          <a:p>
            <a:pPr marL="285750" indent="-285750">
              <a:lnSpc>
                <a:spcPct val="100000"/>
              </a:lnSpc>
              <a:spcAft>
                <a:spcPts val="600"/>
              </a:spcAft>
              <a:buFont typeface="Arial" panose="020B0604020202020204" pitchFamily="34" charset="0"/>
              <a:buChar char="•"/>
            </a:pPr>
            <a:r>
              <a:rPr lang="en-GB" dirty="0"/>
              <a:t>the protocol will specify who can use it and will include information similar to that commonly found in PGDs</a:t>
            </a:r>
          </a:p>
          <a:p>
            <a:pPr marL="285750" indent="-285750">
              <a:lnSpc>
                <a:spcPct val="100000"/>
              </a:lnSpc>
              <a:spcAft>
                <a:spcPts val="600"/>
              </a:spcAft>
              <a:buFont typeface="Arial" panose="020B0604020202020204" pitchFamily="34" charset="0"/>
              <a:buChar char="•"/>
            </a:pPr>
            <a:r>
              <a:rPr lang="en-GB" dirty="0"/>
              <a:t>it is expected that the protocol will allow flexibility for different COVID-19 vaccine delivery models. </a:t>
            </a:r>
          </a:p>
          <a:p>
            <a:pPr marL="285750" indent="-285750">
              <a:lnSpc>
                <a:spcPct val="100000"/>
              </a:lnSpc>
              <a:spcAft>
                <a:spcPts val="600"/>
              </a:spcAft>
              <a:buFont typeface="Arial" panose="020B0604020202020204" pitchFamily="34" charset="0"/>
              <a:buChar char="•"/>
            </a:pPr>
            <a:r>
              <a:rPr lang="en-GB" dirty="0"/>
              <a:t>it may be followed wholly from patient assessment through to post-vaccination by a single person. Alternatively, multiple HCWs may undertake different roles or stages in the patient vaccination pathway in accordance with the protocol </a:t>
            </a:r>
          </a:p>
          <a:p>
            <a:pPr marL="285750" indent="-285750">
              <a:lnSpc>
                <a:spcPct val="100000"/>
              </a:lnSpc>
              <a:spcAft>
                <a:spcPts val="600"/>
              </a:spcAft>
              <a:buFont typeface="Arial" panose="020B0604020202020204" pitchFamily="34" charset="0"/>
              <a:buChar char="•"/>
            </a:pPr>
            <a:r>
              <a:rPr lang="en-GB" dirty="0"/>
              <a:t>the service provider is responsible for ensuring that HCWs are trained and competent to safely deliver the activity they are employed to provide under the protocol </a:t>
            </a:r>
          </a:p>
        </p:txBody>
      </p:sp>
      <p:sp>
        <p:nvSpPr>
          <p:cNvPr id="4" name="Slide Number Placeholder 3">
            <a:extLst>
              <a:ext uri="{FF2B5EF4-FFF2-40B4-BE49-F238E27FC236}">
                <a16:creationId xmlns="" xmlns:a16="http://schemas.microsoft.com/office/drawing/2014/main" id="{D3A1DD93-B055-41FB-9F18-2CF6F3E633A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68</a:t>
            </a:fld>
            <a:endParaRPr lang="en-US" dirty="0"/>
          </a:p>
        </p:txBody>
      </p:sp>
      <p:sp>
        <p:nvSpPr>
          <p:cNvPr id="5" name="Footer Placeholder 4">
            <a:extLst>
              <a:ext uri="{FF2B5EF4-FFF2-40B4-BE49-F238E27FC236}">
                <a16:creationId xmlns="" xmlns:a16="http://schemas.microsoft.com/office/drawing/2014/main" id="{A3A76E71-B768-4967-BA62-CE8ED70BC1B4}"/>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49660982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2F223C-8287-4E47-9D81-53322EB686CB}"/>
              </a:ext>
            </a:extLst>
          </p:cNvPr>
          <p:cNvSpPr>
            <a:spLocks noGrp="1"/>
          </p:cNvSpPr>
          <p:nvPr>
            <p:ph type="title"/>
          </p:nvPr>
        </p:nvSpPr>
        <p:spPr>
          <a:xfrm>
            <a:off x="693793" y="365329"/>
            <a:ext cx="8401786" cy="648072"/>
          </a:xfrm>
        </p:spPr>
        <p:txBody>
          <a:bodyPr>
            <a:noAutofit/>
          </a:bodyPr>
          <a:lstStyle/>
          <a:p>
            <a:r>
              <a:rPr lang="en-GB" sz="3200" dirty="0"/>
              <a:t>Vaccine storage, preparation and administration</a:t>
            </a:r>
          </a:p>
        </p:txBody>
      </p:sp>
      <p:sp>
        <p:nvSpPr>
          <p:cNvPr id="3" name="Content Placeholder 2">
            <a:extLst>
              <a:ext uri="{FF2B5EF4-FFF2-40B4-BE49-F238E27FC236}">
                <a16:creationId xmlns="" xmlns:a16="http://schemas.microsoft.com/office/drawing/2014/main" id="{A71CAB98-5CE3-45D5-B388-848559041D70}"/>
              </a:ext>
            </a:extLst>
          </p:cNvPr>
          <p:cNvSpPr>
            <a:spLocks noGrp="1"/>
          </p:cNvSpPr>
          <p:nvPr>
            <p:ph idx="1"/>
          </p:nvPr>
        </p:nvSpPr>
        <p:spPr>
          <a:xfrm>
            <a:off x="756310" y="1132808"/>
            <a:ext cx="10115311" cy="4937104"/>
          </a:xfrm>
        </p:spPr>
        <p:txBody>
          <a:bodyPr/>
          <a:lstStyle/>
          <a:p>
            <a:r>
              <a:rPr lang="en-GB" sz="2000" b="1" dirty="0"/>
              <a:t>Vaccine storage, preparation and administration are critical components of a successful vaccination programme and are key to ensuring that vaccination is as safe and effective as possible</a:t>
            </a:r>
            <a:r>
              <a:rPr lang="en-GB" sz="2000" dirty="0"/>
              <a:t>. </a:t>
            </a:r>
          </a:p>
          <a:p>
            <a:endParaRPr lang="en-GB" sz="2000" dirty="0"/>
          </a:p>
          <a:p>
            <a:r>
              <a:rPr lang="en-GB" sz="2000" dirty="0"/>
              <a:t>If specific requirements are not followed, vaccinees may not make a response to the vaccine and so remain unprotected or, they may be at higher risk of developing a vaccine reaction.</a:t>
            </a:r>
          </a:p>
          <a:p>
            <a:endParaRPr lang="en-GB" sz="2000" dirty="0"/>
          </a:p>
          <a:p>
            <a:r>
              <a:rPr lang="en-GB" sz="2000" dirty="0"/>
              <a:t>To minimise the risk of vaccine failures and reactions:</a:t>
            </a:r>
          </a:p>
          <a:p>
            <a:pPr marL="285750" indent="-285750">
              <a:buFont typeface="Arial" panose="020B0604020202020204" pitchFamily="34" charset="0"/>
              <a:buChar char="•"/>
            </a:pPr>
            <a:r>
              <a:rPr lang="en-GB" sz="2000" dirty="0"/>
              <a:t>the storage conditions of the vaccine should always be checked before administration</a:t>
            </a:r>
          </a:p>
          <a:p>
            <a:pPr marL="285750" indent="-285750">
              <a:buFont typeface="Arial" panose="020B0604020202020204" pitchFamily="34" charset="0"/>
              <a:buChar char="•"/>
            </a:pPr>
            <a:r>
              <a:rPr lang="en-GB" sz="2000" dirty="0"/>
              <a:t>the vaccine must be reconstituted according to the manufacturer’s instructions</a:t>
            </a:r>
          </a:p>
          <a:p>
            <a:pPr marL="285750" indent="-285750">
              <a:buFont typeface="Arial" panose="020B0604020202020204" pitchFamily="34" charset="0"/>
              <a:buChar char="•"/>
            </a:pPr>
            <a:r>
              <a:rPr lang="en-GB" sz="2000" dirty="0"/>
              <a:t>the correct equipment should be used to prepare the vaccine</a:t>
            </a:r>
          </a:p>
          <a:p>
            <a:pPr marL="285750" indent="-285750">
              <a:buFont typeface="Arial" panose="020B0604020202020204" pitchFamily="34" charset="0"/>
              <a:buChar char="•"/>
            </a:pPr>
            <a:r>
              <a:rPr lang="en-GB" sz="2000" dirty="0"/>
              <a:t>the correct technique must be used to deliver the injection and</a:t>
            </a:r>
          </a:p>
          <a:p>
            <a:pPr marL="285750" indent="-285750">
              <a:buFont typeface="Arial" panose="020B0604020202020204" pitchFamily="34" charset="0"/>
              <a:buChar char="•"/>
            </a:pPr>
            <a:r>
              <a:rPr lang="en-GB" sz="2000" dirty="0"/>
              <a:t>the vaccine must be administered in the correct anatomical site</a:t>
            </a:r>
          </a:p>
          <a:p>
            <a:pPr marL="285750" indent="-285750">
              <a:buFont typeface="Arial" panose="020B0604020202020204" pitchFamily="34" charset="0"/>
              <a:buChar char="•"/>
            </a:pPr>
            <a:endParaRPr lang="en-GB" sz="1600" dirty="0"/>
          </a:p>
          <a:p>
            <a:pPr marL="285750" indent="-285750">
              <a:buFont typeface="Arial" panose="020B0604020202020204" pitchFamily="34" charset="0"/>
              <a:buChar char="•"/>
            </a:pPr>
            <a:endParaRPr lang="en-GB" sz="1600" dirty="0"/>
          </a:p>
          <a:p>
            <a:pPr marL="0" indent="0"/>
            <a:endParaRPr lang="en-GB" sz="1600" dirty="0"/>
          </a:p>
        </p:txBody>
      </p:sp>
      <p:sp>
        <p:nvSpPr>
          <p:cNvPr id="4" name="Slide Number Placeholder 3">
            <a:extLst>
              <a:ext uri="{FF2B5EF4-FFF2-40B4-BE49-F238E27FC236}">
                <a16:creationId xmlns="" xmlns:a16="http://schemas.microsoft.com/office/drawing/2014/main" id="{7B49FBA8-7CB2-43C7-813C-657FE4510D1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69</a:t>
            </a:fld>
            <a:endParaRPr lang="en-US" dirty="0"/>
          </a:p>
        </p:txBody>
      </p:sp>
      <p:sp>
        <p:nvSpPr>
          <p:cNvPr id="5" name="Footer Placeholder 4">
            <a:extLst>
              <a:ext uri="{FF2B5EF4-FFF2-40B4-BE49-F238E27FC236}">
                <a16:creationId xmlns="" xmlns:a16="http://schemas.microsoft.com/office/drawing/2014/main" id="{0817E424-44FF-4C6D-B8BC-DDC213C520E0}"/>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186081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F6F1838-BA06-4302-8A05-9FEC637A713F}"/>
              </a:ext>
            </a:extLst>
          </p:cNvPr>
          <p:cNvSpPr>
            <a:spLocks noGrp="1"/>
          </p:cNvSpPr>
          <p:nvPr>
            <p:ph type="title"/>
          </p:nvPr>
        </p:nvSpPr>
        <p:spPr/>
        <p:txBody>
          <a:bodyPr/>
          <a:lstStyle/>
          <a:p>
            <a:r>
              <a:rPr lang="en-GB" dirty="0"/>
              <a:t>Introduction</a:t>
            </a:r>
          </a:p>
        </p:txBody>
      </p:sp>
      <p:sp>
        <p:nvSpPr>
          <p:cNvPr id="3" name="Content Placeholder 2">
            <a:extLst>
              <a:ext uri="{FF2B5EF4-FFF2-40B4-BE49-F238E27FC236}">
                <a16:creationId xmlns="" xmlns:a16="http://schemas.microsoft.com/office/drawing/2014/main" id="{23225B5D-85E8-446D-86EB-27C2E4A6675D}"/>
              </a:ext>
            </a:extLst>
          </p:cNvPr>
          <p:cNvSpPr>
            <a:spLocks noGrp="1"/>
          </p:cNvSpPr>
          <p:nvPr>
            <p:ph idx="1"/>
          </p:nvPr>
        </p:nvSpPr>
        <p:spPr>
          <a:xfrm>
            <a:off x="663080" y="1299488"/>
            <a:ext cx="10704000" cy="5009238"/>
          </a:xfrm>
        </p:spPr>
        <p:txBody>
          <a:bodyPr/>
          <a:lstStyle/>
          <a:p>
            <a:pPr marL="285750" indent="-285750">
              <a:buFont typeface="Arial" panose="020B0604020202020204" pitchFamily="34" charset="0"/>
              <a:buChar char="•"/>
            </a:pPr>
            <a:r>
              <a:rPr lang="en-GB" dirty="0"/>
              <a:t>a new virus emerged in Wuhan, China during December 2019 </a:t>
            </a:r>
          </a:p>
          <a:p>
            <a:pPr marL="285750" indent="-285750">
              <a:buFont typeface="Arial" panose="020B0604020202020204" pitchFamily="34" charset="0"/>
              <a:buChar char="•"/>
            </a:pPr>
            <a:r>
              <a:rPr lang="en-GB" dirty="0"/>
              <a:t>this virus, which causes respiratory disease, was identified as being part of the Coronavirus family and it rapidly spread to many other countries around the world</a:t>
            </a:r>
          </a:p>
          <a:p>
            <a:pPr marL="285750" indent="-285750">
              <a:buFont typeface="Arial" panose="020B0604020202020204" pitchFamily="34" charset="0"/>
              <a:buChar char="•"/>
            </a:pPr>
            <a:r>
              <a:rPr lang="en-GB" dirty="0"/>
              <a:t>by 01/12/20, 1,643,086 people had tested positive for the virus and 59, 051 people had died within 28 days of a positive test in the UK </a:t>
            </a:r>
          </a:p>
          <a:p>
            <a:pPr marL="285750" indent="-285750">
              <a:buFont typeface="Arial" panose="020B0604020202020204" pitchFamily="34" charset="0"/>
              <a:buChar char="•"/>
            </a:pPr>
            <a:r>
              <a:rPr lang="en-GB" dirty="0"/>
              <a:t>common symptoms of COVID-19 include a high temperature, a continuous dry cough and loss or change to sense of smell and taste</a:t>
            </a:r>
          </a:p>
          <a:p>
            <a:pPr marL="285750" indent="-285750">
              <a:buFont typeface="Arial" panose="020B0604020202020204" pitchFamily="34" charset="0"/>
              <a:buChar char="•"/>
            </a:pPr>
            <a:r>
              <a:rPr lang="en-GB" dirty="0"/>
              <a:t>about 80% of infected people have no or mild symptoms; 1 in every 6 people who gets COVID-19 becomes seriously ill </a:t>
            </a:r>
          </a:p>
          <a:p>
            <a:pPr marL="285750" indent="-285750">
              <a:buFont typeface="Arial" panose="020B0604020202020204" pitchFamily="34" charset="0"/>
              <a:buChar char="•"/>
            </a:pPr>
            <a:r>
              <a:rPr lang="en-GB" dirty="0"/>
              <a:t>older people and those with underlying medical problems are more likely to develop serious illness or die from COVID-19</a:t>
            </a:r>
          </a:p>
          <a:p>
            <a:pPr marL="285750" indent="-285750">
              <a:buFont typeface="Arial" panose="020B0604020202020204" pitchFamily="34" charset="0"/>
              <a:buChar char="•"/>
            </a:pPr>
            <a:r>
              <a:rPr lang="en-GB" dirty="0"/>
              <a:t>measures to contain the virus have included the introduction of social distancing measures, travel restrictions, closure of public spaces and the wearing of face coverings in shops</a:t>
            </a:r>
          </a:p>
          <a:p>
            <a:pPr marL="285750" indent="-285750">
              <a:buFont typeface="Arial" panose="020B0604020202020204" pitchFamily="34" charset="0"/>
              <a:buChar char="•"/>
            </a:pPr>
            <a:r>
              <a:rPr lang="en-GB" dirty="0"/>
              <a:t>despite these measures, the number of positive cases and deaths have continued to increase on a daily basis</a:t>
            </a:r>
          </a:p>
          <a:p>
            <a:pPr marL="285750" indent="-285750">
              <a:buFont typeface="Arial" panose="020B0604020202020204" pitchFamily="34" charset="0"/>
              <a:buChar char="•"/>
            </a:pPr>
            <a:endParaRPr lang="en-GB" dirty="0"/>
          </a:p>
        </p:txBody>
      </p:sp>
      <p:sp>
        <p:nvSpPr>
          <p:cNvPr id="4" name="Slide Number Placeholder 3">
            <a:extLst>
              <a:ext uri="{FF2B5EF4-FFF2-40B4-BE49-F238E27FC236}">
                <a16:creationId xmlns="" xmlns:a16="http://schemas.microsoft.com/office/drawing/2014/main" id="{9B48BF7C-6FB6-47F2-A044-C461C3B9134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a:t>
            </a:fld>
            <a:endParaRPr lang="en-US" dirty="0"/>
          </a:p>
        </p:txBody>
      </p:sp>
      <p:sp>
        <p:nvSpPr>
          <p:cNvPr id="5" name="Footer Placeholder 4">
            <a:extLst>
              <a:ext uri="{FF2B5EF4-FFF2-40B4-BE49-F238E27FC236}">
                <a16:creationId xmlns="" xmlns:a16="http://schemas.microsoft.com/office/drawing/2014/main" id="{4E903494-2C14-4EA1-BC91-8ABB4D3A88F5}"/>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157555605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3AC697A-0283-4119-85CA-7CE37CD1731C}"/>
              </a:ext>
            </a:extLst>
          </p:cNvPr>
          <p:cNvSpPr>
            <a:spLocks noGrp="1"/>
          </p:cNvSpPr>
          <p:nvPr>
            <p:ph type="title"/>
          </p:nvPr>
        </p:nvSpPr>
        <p:spPr>
          <a:xfrm>
            <a:off x="1200151" y="253125"/>
            <a:ext cx="8028000" cy="648072"/>
          </a:xfrm>
        </p:spPr>
        <p:txBody>
          <a:bodyPr/>
          <a:lstStyle/>
          <a:p>
            <a:r>
              <a:rPr lang="en-GB" dirty="0"/>
              <a:t>Vaccine storage</a:t>
            </a:r>
          </a:p>
        </p:txBody>
      </p:sp>
      <p:sp>
        <p:nvSpPr>
          <p:cNvPr id="3" name="Content Placeholder 2">
            <a:extLst>
              <a:ext uri="{FF2B5EF4-FFF2-40B4-BE49-F238E27FC236}">
                <a16:creationId xmlns="" xmlns:a16="http://schemas.microsoft.com/office/drawing/2014/main" id="{EEFACF2C-A775-4195-AC10-7701A4F1509C}"/>
              </a:ext>
            </a:extLst>
          </p:cNvPr>
          <p:cNvSpPr>
            <a:spLocks noGrp="1"/>
          </p:cNvSpPr>
          <p:nvPr>
            <p:ph idx="1"/>
          </p:nvPr>
        </p:nvSpPr>
        <p:spPr>
          <a:xfrm>
            <a:off x="1200150" y="1075662"/>
            <a:ext cx="9444989" cy="5233064"/>
          </a:xfrm>
        </p:spPr>
        <p:txBody>
          <a:bodyPr/>
          <a:lstStyle/>
          <a:p>
            <a:pPr marL="285750" indent="-285750">
              <a:lnSpc>
                <a:spcPct val="100000"/>
              </a:lnSpc>
              <a:buFont typeface="Arial" panose="020B0604020202020204" pitchFamily="34" charset="0"/>
              <a:buChar char="•"/>
              <a:defRPr/>
            </a:pPr>
            <a:r>
              <a:rPr lang="en-GB" sz="2000" dirty="0"/>
              <a:t>as vaccines are biological products, they are temperature sensitive so must be stored and transported within the recommended temperature range </a:t>
            </a:r>
          </a:p>
          <a:p>
            <a:pPr marL="285750" indent="-285750">
              <a:lnSpc>
                <a:spcPct val="100000"/>
              </a:lnSpc>
              <a:buFont typeface="Arial" panose="020B0604020202020204" pitchFamily="34" charset="0"/>
              <a:buChar char="•"/>
              <a:defRPr/>
            </a:pPr>
            <a:endParaRPr lang="en-GB" sz="2000" dirty="0"/>
          </a:p>
          <a:p>
            <a:pPr marL="285750" indent="-285750">
              <a:lnSpc>
                <a:spcPct val="100000"/>
              </a:lnSpc>
              <a:buFont typeface="Arial" panose="020B0604020202020204" pitchFamily="34" charset="0"/>
              <a:buChar char="•"/>
              <a:defRPr/>
            </a:pPr>
            <a:r>
              <a:rPr lang="en-GB" sz="2000" dirty="0"/>
              <a:t>the system of transporting and storing vaccines is called </a:t>
            </a:r>
            <a:r>
              <a:rPr lang="en-GB" sz="2000" b="1" dirty="0"/>
              <a:t>the cold chain</a:t>
            </a:r>
            <a:endParaRPr lang="en-GB" sz="2000" dirty="0"/>
          </a:p>
          <a:p>
            <a:pPr marL="285750" indent="-285750">
              <a:lnSpc>
                <a:spcPct val="100000"/>
              </a:lnSpc>
              <a:buFont typeface="Arial" panose="020B0604020202020204" pitchFamily="34" charset="0"/>
              <a:buChar char="•"/>
              <a:defRPr/>
            </a:pPr>
            <a:endParaRPr lang="en-GB" sz="2000" dirty="0"/>
          </a:p>
          <a:p>
            <a:pPr marL="285750" indent="-285750">
              <a:lnSpc>
                <a:spcPct val="100000"/>
              </a:lnSpc>
              <a:buFont typeface="Arial" panose="020B0604020202020204" pitchFamily="34" charset="0"/>
              <a:buChar char="•"/>
              <a:defRPr/>
            </a:pPr>
            <a:r>
              <a:rPr lang="en-GB" altLang="en-US" sz="2000" dirty="0">
                <a:cs typeface="Arial" charset="0"/>
              </a:rPr>
              <a:t>a cold chain breach occurs when vaccines have been stored outside of this temperature range</a:t>
            </a:r>
          </a:p>
          <a:p>
            <a:pPr marL="285750" indent="-285750">
              <a:lnSpc>
                <a:spcPct val="100000"/>
              </a:lnSpc>
              <a:buFont typeface="Arial" panose="020B0604020202020204" pitchFamily="34" charset="0"/>
              <a:buChar char="•"/>
              <a:defRPr/>
            </a:pPr>
            <a:endParaRPr lang="en-GB" altLang="en-US" sz="2000" dirty="0">
              <a:cs typeface="Arial" charset="0"/>
            </a:endParaRPr>
          </a:p>
          <a:p>
            <a:pPr marL="285750" indent="-285750">
              <a:lnSpc>
                <a:spcPct val="100000"/>
              </a:lnSpc>
              <a:buFont typeface="Arial" panose="020B0604020202020204" pitchFamily="34" charset="0"/>
              <a:buChar char="•"/>
              <a:defRPr/>
            </a:pPr>
            <a:r>
              <a:rPr lang="en-GB" altLang="en-US" sz="2000" dirty="0">
                <a:cs typeface="Arial" charset="0"/>
              </a:rPr>
              <a:t>vaccines that have not been stored or transported correctly can lose potency and may not evoke a full or lasting immune response, leaving the vaccinee at risk of the disease the vaccine should have prevented</a:t>
            </a:r>
          </a:p>
          <a:p>
            <a:pPr marL="285750" indent="-285750">
              <a:lnSpc>
                <a:spcPct val="100000"/>
              </a:lnSpc>
              <a:buFont typeface="Arial" panose="020B0604020202020204" pitchFamily="34" charset="0"/>
              <a:buChar char="•"/>
              <a:defRPr/>
            </a:pPr>
            <a:endParaRPr lang="en-GB" sz="2000" dirty="0"/>
          </a:p>
          <a:p>
            <a:pPr marL="285750" indent="-285750">
              <a:lnSpc>
                <a:spcPct val="100000"/>
              </a:lnSpc>
              <a:buFont typeface="Arial" panose="020B0604020202020204" pitchFamily="34" charset="0"/>
              <a:buChar char="•"/>
              <a:defRPr/>
            </a:pPr>
            <a:r>
              <a:rPr lang="en-GB" sz="2000" dirty="0"/>
              <a:t>for vaccines in the national vaccination programme, the recommended vaccine storage temperature range is usually between 2˚C to 8˚C</a:t>
            </a:r>
          </a:p>
          <a:p>
            <a:pPr>
              <a:lnSpc>
                <a:spcPct val="100000"/>
              </a:lnSpc>
            </a:pPr>
            <a:endParaRPr lang="en-GB" dirty="0"/>
          </a:p>
        </p:txBody>
      </p:sp>
      <p:sp>
        <p:nvSpPr>
          <p:cNvPr id="4" name="Slide Number Placeholder 3">
            <a:extLst>
              <a:ext uri="{FF2B5EF4-FFF2-40B4-BE49-F238E27FC236}">
                <a16:creationId xmlns="" xmlns:a16="http://schemas.microsoft.com/office/drawing/2014/main" id="{01146E59-9B6C-41C6-809B-B0BDC4BE751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70</a:t>
            </a:fld>
            <a:endParaRPr lang="en-US" dirty="0"/>
          </a:p>
        </p:txBody>
      </p:sp>
      <p:sp>
        <p:nvSpPr>
          <p:cNvPr id="5" name="Footer Placeholder 4">
            <a:extLst>
              <a:ext uri="{FF2B5EF4-FFF2-40B4-BE49-F238E27FC236}">
                <a16:creationId xmlns="" xmlns:a16="http://schemas.microsoft.com/office/drawing/2014/main" id="{BA047C09-B0B0-49B7-9CF2-14A5C5E0C12D}"/>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89411636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6AFE6942-2DB6-4646-A881-2BB1181BD0E9}"/>
              </a:ext>
            </a:extLst>
          </p:cNvPr>
          <p:cNvSpPr>
            <a:spLocks noGrp="1"/>
          </p:cNvSpPr>
          <p:nvPr>
            <p:ph type="title"/>
          </p:nvPr>
        </p:nvSpPr>
        <p:spPr/>
        <p:txBody>
          <a:bodyPr/>
          <a:lstStyle/>
          <a:p>
            <a:r>
              <a:rPr lang="en-GB" dirty="0"/>
              <a:t>Vaccine storage (continued)</a:t>
            </a:r>
          </a:p>
        </p:txBody>
      </p:sp>
      <p:sp>
        <p:nvSpPr>
          <p:cNvPr id="3" name="Content Placeholder 2">
            <a:extLst>
              <a:ext uri="{FF2B5EF4-FFF2-40B4-BE49-F238E27FC236}">
                <a16:creationId xmlns="" xmlns:a16="http://schemas.microsoft.com/office/drawing/2014/main" id="{59C338C2-FED9-4AE6-B554-061B074B7140}"/>
              </a:ext>
            </a:extLst>
          </p:cNvPr>
          <p:cNvSpPr>
            <a:spLocks noGrp="1"/>
          </p:cNvSpPr>
          <p:nvPr>
            <p:ph idx="1"/>
          </p:nvPr>
        </p:nvSpPr>
        <p:spPr/>
        <p:txBody>
          <a:bodyPr/>
          <a:lstStyle/>
          <a:p>
            <a:pPr marL="342900" indent="-342900">
              <a:buFont typeface="Arial" panose="020B0604020202020204" pitchFamily="34" charset="0"/>
              <a:buChar char="•"/>
              <a:defRPr/>
            </a:pPr>
            <a:r>
              <a:rPr lang="en-GB" sz="2000" dirty="0"/>
              <a:t>vaccine storage recommendations are set out by the manufacturer and are part of the licensing conditions </a:t>
            </a:r>
          </a:p>
          <a:p>
            <a:pPr marL="342900" indent="-342900">
              <a:buFont typeface="Arial" panose="020B0604020202020204" pitchFamily="34" charset="0"/>
              <a:buChar char="•"/>
              <a:defRPr/>
            </a:pPr>
            <a:endParaRPr lang="en-GB" sz="2000" dirty="0"/>
          </a:p>
          <a:p>
            <a:pPr marL="342900" indent="-342900">
              <a:buFont typeface="Arial" panose="020B0604020202020204" pitchFamily="34" charset="0"/>
              <a:buChar char="•"/>
              <a:defRPr/>
            </a:pPr>
            <a:r>
              <a:rPr lang="en-GB" sz="2000" dirty="0"/>
              <a:t>vaccines that have not been stored in the recommended temperature range are outside of those licensing conditions. A</a:t>
            </a:r>
            <a:r>
              <a:rPr lang="en-GB" altLang="en-US" sz="2000" dirty="0">
                <a:ea typeface="ＭＳ Ｐゴシック" pitchFamily="34" charset="-128"/>
              </a:rPr>
              <a:t>ny apparent failure of the vaccine and r</a:t>
            </a:r>
            <a:r>
              <a:rPr lang="en-GB" sz="2000" dirty="0"/>
              <a:t>esponsibility and liability for their use will therefore lie with the immunisation provider</a:t>
            </a:r>
          </a:p>
          <a:p>
            <a:pPr marL="342900" indent="-342900">
              <a:buFont typeface="Arial" panose="020B0604020202020204" pitchFamily="34" charset="0"/>
              <a:buChar char="•"/>
              <a:defRPr/>
            </a:pPr>
            <a:endParaRPr lang="en-GB" sz="2000" dirty="0"/>
          </a:p>
          <a:p>
            <a:pPr marL="342900" indent="-342900">
              <a:buFont typeface="Arial" panose="020B0604020202020204" pitchFamily="34" charset="0"/>
              <a:buChar char="•"/>
              <a:defRPr/>
            </a:pPr>
            <a:r>
              <a:rPr lang="en-GB" sz="2000" dirty="0"/>
              <a:t>vaccines that are not stored and transported correctly may need to be disposed of which leads to increased wastage and programme costs</a:t>
            </a:r>
          </a:p>
          <a:p>
            <a:pPr marL="342900" indent="-342900">
              <a:buFont typeface="Arial" panose="020B0604020202020204" pitchFamily="34" charset="0"/>
              <a:buChar char="•"/>
              <a:defRPr/>
            </a:pPr>
            <a:endParaRPr lang="en-GB" altLang="en-US" sz="2000" dirty="0">
              <a:cs typeface="Arial" charset="0"/>
            </a:endParaRPr>
          </a:p>
          <a:p>
            <a:pPr marL="342900" indent="-342900">
              <a:buFont typeface="Arial" panose="020B0604020202020204" pitchFamily="34" charset="0"/>
              <a:buChar char="•"/>
              <a:defRPr/>
            </a:pPr>
            <a:r>
              <a:rPr lang="en-GB" altLang="en-US" sz="2000" dirty="0">
                <a:cs typeface="Arial" charset="0"/>
              </a:rPr>
              <a:t>adhering to the temperature recommendations will ensure that vaccines are in optimum condition for those individuals they are given to</a:t>
            </a:r>
            <a:endParaRPr lang="en-GB" altLang="en-US" sz="2000" dirty="0"/>
          </a:p>
          <a:p>
            <a:endParaRPr lang="en-GB" dirty="0"/>
          </a:p>
        </p:txBody>
      </p:sp>
      <p:sp>
        <p:nvSpPr>
          <p:cNvPr id="4" name="Slide Number Placeholder 3">
            <a:extLst>
              <a:ext uri="{FF2B5EF4-FFF2-40B4-BE49-F238E27FC236}">
                <a16:creationId xmlns="" xmlns:a16="http://schemas.microsoft.com/office/drawing/2014/main" id="{AE2177C1-1093-48F8-BFC2-7E4E3B34310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71</a:t>
            </a:fld>
            <a:endParaRPr lang="en-US" dirty="0"/>
          </a:p>
        </p:txBody>
      </p:sp>
      <p:sp>
        <p:nvSpPr>
          <p:cNvPr id="5" name="Footer Placeholder 4">
            <a:extLst>
              <a:ext uri="{FF2B5EF4-FFF2-40B4-BE49-F238E27FC236}">
                <a16:creationId xmlns="" xmlns:a16="http://schemas.microsoft.com/office/drawing/2014/main" id="{8A0DBDE8-22C2-4116-830F-A63AE9EBF1C6}"/>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07029771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B4CF47-E427-4EB9-98EF-97D94EBFFF40}"/>
              </a:ext>
            </a:extLst>
          </p:cNvPr>
          <p:cNvSpPr>
            <a:spLocks noGrp="1"/>
          </p:cNvSpPr>
          <p:nvPr>
            <p:ph type="title"/>
          </p:nvPr>
        </p:nvSpPr>
        <p:spPr>
          <a:xfrm>
            <a:off x="906106" y="309984"/>
            <a:ext cx="8028000" cy="648072"/>
          </a:xfrm>
        </p:spPr>
        <p:txBody>
          <a:bodyPr>
            <a:normAutofit/>
          </a:bodyPr>
          <a:lstStyle/>
          <a:p>
            <a:r>
              <a:rPr lang="en-GB" dirty="0"/>
              <a:t>General principles of vaccine storage</a:t>
            </a:r>
            <a:endParaRPr lang="en-GB" dirty="0">
              <a:solidFill>
                <a:schemeClr val="bg1">
                  <a:lumMod val="75000"/>
                </a:schemeClr>
              </a:solidFill>
            </a:endParaRPr>
          </a:p>
        </p:txBody>
      </p:sp>
      <p:sp>
        <p:nvSpPr>
          <p:cNvPr id="3" name="Content Placeholder 2">
            <a:extLst>
              <a:ext uri="{FF2B5EF4-FFF2-40B4-BE49-F238E27FC236}">
                <a16:creationId xmlns="" xmlns:a16="http://schemas.microsoft.com/office/drawing/2014/main" id="{1732EFD1-9C4C-4CFA-9846-E6ED1DB0D658}"/>
              </a:ext>
            </a:extLst>
          </p:cNvPr>
          <p:cNvSpPr>
            <a:spLocks noGrp="1"/>
          </p:cNvSpPr>
          <p:nvPr>
            <p:ph idx="1"/>
          </p:nvPr>
        </p:nvSpPr>
        <p:spPr>
          <a:xfrm>
            <a:off x="796357" y="1070675"/>
            <a:ext cx="10868206" cy="5125431"/>
          </a:xfrm>
        </p:spPr>
        <p:txBody>
          <a:bodyPr/>
          <a:lstStyle/>
          <a:p>
            <a:pPr marL="171450" lvl="2" indent="-171450" eaLnBrk="1" hangingPunct="1">
              <a:spcAft>
                <a:spcPts val="700"/>
              </a:spcAft>
              <a:defRPr/>
            </a:pPr>
            <a:r>
              <a:rPr lang="en-GB" altLang="en-US" dirty="0"/>
              <a:t>all vaccines and diluents must be stored in a lockable dedicated vaccine/medicine fridge between 2</a:t>
            </a:r>
            <a:r>
              <a:rPr lang="en-GB" altLang="en-US" baseline="30000" dirty="0"/>
              <a:t>o</a:t>
            </a:r>
            <a:r>
              <a:rPr lang="en-GB" altLang="en-US" dirty="0"/>
              <a:t>C and 8</a:t>
            </a:r>
            <a:r>
              <a:rPr lang="en-GB" altLang="en-US" baseline="30000" dirty="0"/>
              <a:t>o</a:t>
            </a:r>
            <a:r>
              <a:rPr lang="en-GB" altLang="en-US" dirty="0"/>
              <a:t>C (</a:t>
            </a:r>
            <a:r>
              <a:rPr lang="en-GB" altLang="en-US" b="1" dirty="0"/>
              <a:t>unless other storage requirements have been specified</a:t>
            </a:r>
            <a:r>
              <a:rPr lang="en-GB" altLang="en-US" dirty="0"/>
              <a:t>)</a:t>
            </a:r>
          </a:p>
          <a:p>
            <a:pPr marL="171450" lvl="2" indent="-171450" eaLnBrk="1" hangingPunct="1">
              <a:spcAft>
                <a:spcPts val="700"/>
              </a:spcAft>
              <a:defRPr/>
            </a:pPr>
            <a:r>
              <a:rPr lang="en-GB" altLang="en-US" dirty="0"/>
              <a:t>systems to prevent accidental interruption of the power supply to the fridge must be in place</a:t>
            </a:r>
          </a:p>
          <a:p>
            <a:pPr marL="171450" lvl="2" indent="-171450" eaLnBrk="1" hangingPunct="1">
              <a:spcAft>
                <a:spcPts val="700"/>
              </a:spcAft>
              <a:defRPr/>
            </a:pPr>
            <a:r>
              <a:rPr lang="en-GB" altLang="en-US" dirty="0"/>
              <a:t>fridges should be situated away from radiators and other sources of heat that could affect how they work</a:t>
            </a:r>
          </a:p>
          <a:p>
            <a:pPr marL="171450" lvl="2" indent="-171450" eaLnBrk="1" hangingPunct="1">
              <a:spcAft>
                <a:spcPts val="700"/>
              </a:spcAft>
              <a:defRPr/>
            </a:pPr>
            <a:r>
              <a:rPr lang="en-GB" altLang="en-US" dirty="0"/>
              <a:t>records should be kept of regular fridge servicing and thermometer calibration</a:t>
            </a:r>
          </a:p>
          <a:p>
            <a:pPr marL="171450" lvl="2" indent="-171450" eaLnBrk="1" hangingPunct="1">
              <a:spcAft>
                <a:spcPts val="700"/>
              </a:spcAft>
              <a:defRPr/>
            </a:pPr>
            <a:r>
              <a:rPr lang="en-GB" altLang="en-US" spc="-40" dirty="0"/>
              <a:t>the temperature in the fridge must be continually monitored using a current/minimum/maximum thermometer </a:t>
            </a:r>
          </a:p>
          <a:p>
            <a:pPr marL="171450" lvl="2" indent="-171450" eaLnBrk="1" hangingPunct="1">
              <a:spcAft>
                <a:spcPts val="700"/>
              </a:spcAft>
              <a:defRPr/>
            </a:pPr>
            <a:r>
              <a:rPr lang="en-GB" altLang="en-US" spc="-30" dirty="0"/>
              <a:t>fridge temperatures should be monitored and recorded on a designated chart ideally twice every working day</a:t>
            </a:r>
          </a:p>
          <a:p>
            <a:pPr marL="171450" lvl="2" indent="-171450" eaLnBrk="1" hangingPunct="1">
              <a:spcAft>
                <a:spcPts val="700"/>
              </a:spcAft>
              <a:defRPr/>
            </a:pPr>
            <a:r>
              <a:rPr lang="en-GB" altLang="en-US" dirty="0"/>
              <a:t>fridge alarm parameters should be set appropriately to alert to any deviations from the 2</a:t>
            </a:r>
            <a:r>
              <a:rPr lang="en-GB" altLang="en-US" baseline="30000" dirty="0"/>
              <a:t>o</a:t>
            </a:r>
            <a:r>
              <a:rPr lang="en-GB" altLang="en-US" dirty="0"/>
              <a:t>C to 8</a:t>
            </a:r>
            <a:r>
              <a:rPr lang="en-GB" altLang="en-US" baseline="30000" dirty="0"/>
              <a:t>o</a:t>
            </a:r>
            <a:r>
              <a:rPr lang="en-GB" altLang="en-US" dirty="0"/>
              <a:t>C range</a:t>
            </a:r>
          </a:p>
          <a:p>
            <a:pPr marL="171450" lvl="2" indent="-171450" eaLnBrk="1" hangingPunct="1">
              <a:spcAft>
                <a:spcPts val="700"/>
              </a:spcAft>
              <a:defRPr/>
            </a:pPr>
            <a:r>
              <a:rPr lang="en-GB" altLang="en-US" dirty="0"/>
              <a:t>vaccines must be kept upright and stored in their original packaging </a:t>
            </a:r>
          </a:p>
          <a:p>
            <a:pPr marL="171450" lvl="2" indent="-171450" eaLnBrk="1" hangingPunct="1">
              <a:spcAft>
                <a:spcPts val="700"/>
              </a:spcAft>
              <a:defRPr/>
            </a:pPr>
            <a:r>
              <a:rPr lang="en-GB" altLang="en-US" dirty="0"/>
              <a:t>vaccines with shorter expiry dates should be placed at the front of the fridge</a:t>
            </a:r>
          </a:p>
          <a:p>
            <a:pPr marL="171450" lvl="2" indent="-171450" eaLnBrk="1" hangingPunct="1">
              <a:spcAft>
                <a:spcPts val="700"/>
              </a:spcAft>
              <a:defRPr/>
            </a:pPr>
            <a:r>
              <a:rPr lang="en-GB" altLang="en-US" dirty="0"/>
              <a:t>expired stock should be removed from the fridge and destroyed</a:t>
            </a:r>
          </a:p>
          <a:p>
            <a:pPr marL="171450" lvl="2" indent="-171450" eaLnBrk="1" hangingPunct="1">
              <a:spcAft>
                <a:spcPts val="700"/>
              </a:spcAft>
              <a:defRPr/>
            </a:pPr>
            <a:r>
              <a:rPr lang="en-GB" altLang="en-US" b="1" dirty="0"/>
              <a:t>take immediate action if the temperature goes outside recommended range</a:t>
            </a:r>
            <a:endParaRPr lang="en-GB" dirty="0"/>
          </a:p>
        </p:txBody>
      </p:sp>
      <p:sp>
        <p:nvSpPr>
          <p:cNvPr id="4" name="Slide Number Placeholder 3">
            <a:extLst>
              <a:ext uri="{FF2B5EF4-FFF2-40B4-BE49-F238E27FC236}">
                <a16:creationId xmlns="" xmlns:a16="http://schemas.microsoft.com/office/drawing/2014/main" id="{C83DE04A-5575-4011-AB28-A70E54E279E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72</a:t>
            </a:fld>
            <a:endParaRPr lang="en-US" dirty="0"/>
          </a:p>
        </p:txBody>
      </p:sp>
      <p:sp>
        <p:nvSpPr>
          <p:cNvPr id="5" name="Footer Placeholder 4">
            <a:extLst>
              <a:ext uri="{FF2B5EF4-FFF2-40B4-BE49-F238E27FC236}">
                <a16:creationId xmlns="" xmlns:a16="http://schemas.microsoft.com/office/drawing/2014/main" id="{C19EE768-4001-4E13-8926-EA397107C0B2}"/>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35247974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B1B4CF47-E427-4EB9-98EF-97D94EBFFF40}"/>
              </a:ext>
            </a:extLst>
          </p:cNvPr>
          <p:cNvSpPr>
            <a:spLocks noGrp="1"/>
          </p:cNvSpPr>
          <p:nvPr>
            <p:ph type="title"/>
          </p:nvPr>
        </p:nvSpPr>
        <p:spPr>
          <a:xfrm>
            <a:off x="604442" y="317247"/>
            <a:ext cx="9410699" cy="673353"/>
          </a:xfrm>
        </p:spPr>
        <p:txBody>
          <a:bodyPr>
            <a:normAutofit fontScale="90000"/>
          </a:bodyPr>
          <a:lstStyle/>
          <a:p>
            <a:r>
              <a:rPr lang="en-GB" dirty="0"/>
              <a:t>Storage and transportation of COVID-19 vaccines</a:t>
            </a:r>
          </a:p>
        </p:txBody>
      </p:sp>
      <p:sp>
        <p:nvSpPr>
          <p:cNvPr id="3" name="Content Placeholder 2">
            <a:extLst>
              <a:ext uri="{FF2B5EF4-FFF2-40B4-BE49-F238E27FC236}">
                <a16:creationId xmlns="" xmlns:a16="http://schemas.microsoft.com/office/drawing/2014/main" id="{1732EFD1-9C4C-4CFA-9846-E6ED1DB0D658}"/>
              </a:ext>
            </a:extLst>
          </p:cNvPr>
          <p:cNvSpPr>
            <a:spLocks noGrp="1"/>
          </p:cNvSpPr>
          <p:nvPr>
            <p:ph idx="1"/>
          </p:nvPr>
        </p:nvSpPr>
        <p:spPr>
          <a:xfrm>
            <a:off x="1089660" y="1629395"/>
            <a:ext cx="9410700" cy="4607917"/>
          </a:xfrm>
        </p:spPr>
        <p:txBody>
          <a:bodyPr/>
          <a:lstStyle/>
          <a:p>
            <a:r>
              <a:rPr lang="en-GB" sz="2000" b="1" dirty="0"/>
              <a:t>All those involved in the delivery of the COVID-19 vaccination programme</a:t>
            </a:r>
            <a:r>
              <a:rPr lang="en-GB" altLang="en-US" sz="2000" dirty="0"/>
              <a:t> </a:t>
            </a:r>
            <a:r>
              <a:rPr lang="en-GB" altLang="en-US" sz="2000" b="1" dirty="0"/>
              <a:t>have a professional responsibility to ensure that the cold chain is maintained and</a:t>
            </a:r>
            <a:r>
              <a:rPr lang="en-GB" sz="2000" b="1" dirty="0"/>
              <a:t> must be aware of the recommended storage requirements for the different COVID-19 vaccines. </a:t>
            </a:r>
          </a:p>
          <a:p>
            <a:pPr algn="ctr"/>
            <a:endParaRPr lang="en-GB" sz="2000" dirty="0"/>
          </a:p>
          <a:p>
            <a:r>
              <a:rPr lang="en-GB" sz="2000" dirty="0"/>
              <a:t>Be very clear about your specific responsibilities for maintaining the cold chain and at what point e.g. transporting it, receiving a delivery, daily fridge monitoring, reconstitution, etc.</a:t>
            </a:r>
          </a:p>
          <a:p>
            <a:endParaRPr lang="en-GB" dirty="0"/>
          </a:p>
          <a:p>
            <a:pPr algn="ctr"/>
            <a:r>
              <a:rPr lang="en-GB" altLang="en-US" sz="2000" dirty="0"/>
              <a:t>COVID-19 vaccine must not be given</a:t>
            </a:r>
            <a:r>
              <a:rPr lang="en-GB" sz="2000" dirty="0"/>
              <a:t> if you are not confident that it has </a:t>
            </a:r>
            <a:br>
              <a:rPr lang="en-GB" sz="2000" dirty="0"/>
            </a:br>
            <a:r>
              <a:rPr lang="en-GB" sz="2000" dirty="0"/>
              <a:t>been stored or reconstituted as recommended by the manufacturer or </a:t>
            </a:r>
            <a:br>
              <a:rPr lang="en-GB" sz="2000" dirty="0"/>
            </a:br>
            <a:r>
              <a:rPr lang="en-GB" sz="2000" dirty="0"/>
              <a:t>as advised by a vaccine expert</a:t>
            </a:r>
          </a:p>
        </p:txBody>
      </p:sp>
      <p:sp>
        <p:nvSpPr>
          <p:cNvPr id="4" name="Slide Number Placeholder 3">
            <a:extLst>
              <a:ext uri="{FF2B5EF4-FFF2-40B4-BE49-F238E27FC236}">
                <a16:creationId xmlns="" xmlns:a16="http://schemas.microsoft.com/office/drawing/2014/main" id="{C83DE04A-5575-4011-AB28-A70E54E279E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73</a:t>
            </a:fld>
            <a:endParaRPr lang="en-US" dirty="0"/>
          </a:p>
        </p:txBody>
      </p:sp>
      <p:sp>
        <p:nvSpPr>
          <p:cNvPr id="5" name="Footer Placeholder 4">
            <a:extLst>
              <a:ext uri="{FF2B5EF4-FFF2-40B4-BE49-F238E27FC236}">
                <a16:creationId xmlns="" xmlns:a16="http://schemas.microsoft.com/office/drawing/2014/main" id="{C19EE768-4001-4E13-8926-EA397107C0B2}"/>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Rectangle 5">
            <a:extLst>
              <a:ext uri="{FF2B5EF4-FFF2-40B4-BE49-F238E27FC236}">
                <a16:creationId xmlns="" xmlns:a16="http://schemas.microsoft.com/office/drawing/2014/main" id="{CEC75921-BD2F-491C-81B2-68BC5CADBAD8}"/>
              </a:ext>
            </a:extLst>
          </p:cNvPr>
          <p:cNvSpPr/>
          <p:nvPr/>
        </p:nvSpPr>
        <p:spPr>
          <a:xfrm>
            <a:off x="815340" y="4652541"/>
            <a:ext cx="9951719" cy="11521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97083737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874378D-E3AE-4A81-9BB5-8246C7D7A73D}"/>
              </a:ext>
            </a:extLst>
          </p:cNvPr>
          <p:cNvSpPr>
            <a:spLocks noGrp="1"/>
          </p:cNvSpPr>
          <p:nvPr>
            <p:ph type="title"/>
          </p:nvPr>
        </p:nvSpPr>
        <p:spPr/>
        <p:txBody>
          <a:bodyPr/>
          <a:lstStyle/>
          <a:p>
            <a:r>
              <a:rPr lang="en-GB" dirty="0"/>
              <a:t>Temperature monitoring systems</a:t>
            </a:r>
          </a:p>
        </p:txBody>
      </p:sp>
      <p:sp>
        <p:nvSpPr>
          <p:cNvPr id="4" name="Slide Number Placeholder 3">
            <a:extLst>
              <a:ext uri="{FF2B5EF4-FFF2-40B4-BE49-F238E27FC236}">
                <a16:creationId xmlns="" xmlns:a16="http://schemas.microsoft.com/office/drawing/2014/main" id="{430C7FBC-E0EA-4518-ACD0-BDAAD49D05DE}"/>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74</a:t>
            </a:fld>
            <a:endParaRPr lang="en-US" dirty="0"/>
          </a:p>
        </p:txBody>
      </p:sp>
      <p:sp>
        <p:nvSpPr>
          <p:cNvPr id="5" name="Footer Placeholder 4">
            <a:extLst>
              <a:ext uri="{FF2B5EF4-FFF2-40B4-BE49-F238E27FC236}">
                <a16:creationId xmlns="" xmlns:a16="http://schemas.microsoft.com/office/drawing/2014/main" id="{BB8787D6-0E0D-4BEC-952B-DDB95080D3EB}"/>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Content Placeholder 5">
            <a:extLst>
              <a:ext uri="{FF2B5EF4-FFF2-40B4-BE49-F238E27FC236}">
                <a16:creationId xmlns="" xmlns:a16="http://schemas.microsoft.com/office/drawing/2014/main" id="{A535B641-1143-42C1-B7B9-0BCDD81A0CDB}"/>
              </a:ext>
            </a:extLst>
          </p:cNvPr>
          <p:cNvSpPr>
            <a:spLocks noGrp="1"/>
          </p:cNvSpPr>
          <p:nvPr>
            <p:ph idx="1"/>
          </p:nvPr>
        </p:nvSpPr>
        <p:spPr>
          <a:xfrm>
            <a:off x="819642" y="1390961"/>
            <a:ext cx="10347366" cy="4531946"/>
          </a:xfrm>
          <a:prstGeom prst="rect">
            <a:avLst/>
          </a:prstGeom>
        </p:spPr>
        <p:txBody>
          <a:bodyPr wrap="square">
            <a:spAutoFit/>
          </a:bodyPr>
          <a:lstStyle/>
          <a:p>
            <a:pPr marL="342900" indent="-342900">
              <a:buFont typeface="Arial" panose="020B0604020202020204" pitchFamily="34" charset="0"/>
              <a:buChar char="•"/>
              <a:defRPr/>
            </a:pPr>
            <a:r>
              <a:rPr lang="en-GB" sz="2000" dirty="0"/>
              <a:t>there should be a named person and a deputy responsible for COVID-19 vaccine storage</a:t>
            </a:r>
          </a:p>
          <a:p>
            <a:pPr marL="342900" indent="-342900">
              <a:buFont typeface="Arial" panose="020B0604020202020204" pitchFamily="34" charset="0"/>
              <a:buChar char="•"/>
              <a:defRPr/>
            </a:pPr>
            <a:endParaRPr lang="en-GB" sz="2000" dirty="0"/>
          </a:p>
          <a:p>
            <a:pPr marL="342900" indent="-342900">
              <a:buFont typeface="Arial" panose="020B0604020202020204" pitchFamily="34" charset="0"/>
              <a:buChar char="•"/>
              <a:defRPr/>
            </a:pPr>
            <a:r>
              <a:rPr lang="en-GB" sz="2000" dirty="0"/>
              <a:t>those responsible should be familiar with the fridge digital display readings, the functioning of the thermometer reset button and the manufacturer’s user guidelines</a:t>
            </a:r>
          </a:p>
          <a:p>
            <a:pPr marL="342900" indent="-342900">
              <a:buFont typeface="Arial" panose="020B0604020202020204" pitchFamily="34" charset="0"/>
              <a:buChar char="•"/>
              <a:defRPr/>
            </a:pPr>
            <a:endParaRPr lang="en-GB" sz="2000" dirty="0"/>
          </a:p>
          <a:p>
            <a:pPr marL="342900" indent="-342900">
              <a:buFont typeface="Arial" panose="020B0604020202020204" pitchFamily="34" charset="0"/>
              <a:buChar char="•"/>
              <a:defRPr/>
            </a:pPr>
            <a:r>
              <a:rPr lang="en-GB" sz="2000" dirty="0"/>
              <a:t>data loggers can be useful in the event of a cold chain breach as the data can be used to calculate cumulative exposure to out of range temperatures. However, they should always be used in conjunction with the integral fridge thermometer and should not be used to replace the daily temperature monitoring and recording</a:t>
            </a:r>
          </a:p>
          <a:p>
            <a:pPr marL="342900" indent="-342900">
              <a:buFont typeface="Arial" panose="020B0604020202020204" pitchFamily="34" charset="0"/>
              <a:buChar char="•"/>
              <a:defRPr/>
            </a:pPr>
            <a:endParaRPr lang="en-GB" sz="2000" dirty="0"/>
          </a:p>
          <a:p>
            <a:pPr marL="342900" indent="-342900">
              <a:buFont typeface="Arial" panose="020B0604020202020204" pitchFamily="34" charset="0"/>
              <a:buChar char="•"/>
              <a:defRPr/>
            </a:pPr>
            <a:r>
              <a:rPr lang="en-GB" sz="2000" dirty="0"/>
              <a:t>a visual check of the actual temperature should also be made each time a vaccine is removed from the fridge</a:t>
            </a:r>
          </a:p>
        </p:txBody>
      </p:sp>
    </p:spTree>
    <p:extLst>
      <p:ext uri="{BB962C8B-B14F-4D97-AF65-F5344CB8AC3E}">
        <p14:creationId xmlns:p14="http://schemas.microsoft.com/office/powerpoint/2010/main" val="24583261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4EDAB7A-9154-4917-8B90-DDEB3EB93F5B}"/>
              </a:ext>
            </a:extLst>
          </p:cNvPr>
          <p:cNvSpPr>
            <a:spLocks noGrp="1"/>
          </p:cNvSpPr>
          <p:nvPr>
            <p:ph type="title"/>
          </p:nvPr>
        </p:nvSpPr>
        <p:spPr/>
        <p:txBody>
          <a:bodyPr/>
          <a:lstStyle/>
          <a:p>
            <a:r>
              <a:rPr lang="en-GB" dirty="0"/>
              <a:t>Temperature monitoring equipment</a:t>
            </a:r>
            <a:endParaRPr lang="en-GB" dirty="0">
              <a:solidFill>
                <a:srgbClr val="FF0000"/>
              </a:solidFill>
            </a:endParaRPr>
          </a:p>
        </p:txBody>
      </p:sp>
      <p:sp>
        <p:nvSpPr>
          <p:cNvPr id="4" name="Slide Number Placeholder 3">
            <a:extLst>
              <a:ext uri="{FF2B5EF4-FFF2-40B4-BE49-F238E27FC236}">
                <a16:creationId xmlns="" xmlns:a16="http://schemas.microsoft.com/office/drawing/2014/main" id="{B197D0D1-C11B-44D9-93FF-DEFC81F1DFCC}"/>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75</a:t>
            </a:fld>
            <a:endParaRPr lang="en-US" dirty="0"/>
          </a:p>
        </p:txBody>
      </p:sp>
      <p:sp>
        <p:nvSpPr>
          <p:cNvPr id="5" name="Footer Placeholder 4">
            <a:extLst>
              <a:ext uri="{FF2B5EF4-FFF2-40B4-BE49-F238E27FC236}">
                <a16:creationId xmlns="" xmlns:a16="http://schemas.microsoft.com/office/drawing/2014/main" id="{D54C56D5-D9C0-4B96-9FF0-89C1541444E8}"/>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Rectangle 1">
            <a:extLst>
              <a:ext uri="{FF2B5EF4-FFF2-40B4-BE49-F238E27FC236}">
                <a16:creationId xmlns="" xmlns:a16="http://schemas.microsoft.com/office/drawing/2014/main" id="{CFBB5637-E271-4C1F-AB61-31B24ADF210D}"/>
              </a:ext>
            </a:extLst>
          </p:cNvPr>
          <p:cNvSpPr>
            <a:spLocks noGrp="1" noChangeArrowheads="1"/>
          </p:cNvSpPr>
          <p:nvPr>
            <p:ph idx="1"/>
          </p:nvPr>
        </p:nvSpPr>
        <p:spPr bwMode="auto">
          <a:xfrm>
            <a:off x="737731" y="1482999"/>
            <a:ext cx="11095940"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342900" indent="-342900">
              <a:lnSpc>
                <a:spcPct val="100000"/>
              </a:lnSpc>
              <a:spcAft>
                <a:spcPts val="1200"/>
              </a:spcAft>
              <a:buFont typeface="Arial" panose="020B0604020202020204" pitchFamily="34" charset="0"/>
              <a:buChar char="•"/>
            </a:pPr>
            <a:r>
              <a:rPr lang="en-GB" altLang="en-US" sz="2000" dirty="0">
                <a:latin typeface="+mn-lt"/>
              </a:rPr>
              <a:t>most vaccine and medicine fridges have integral thermometers with a digital display. Ideally, a second thermometer, independent of the main power source (for example, battery operated) should be available to monitor the temperature in the event of a power failure</a:t>
            </a:r>
          </a:p>
          <a:p>
            <a:pPr marL="342900" indent="-342900">
              <a:lnSpc>
                <a:spcPct val="100000"/>
              </a:lnSpc>
              <a:spcAft>
                <a:spcPts val="1200"/>
              </a:spcAft>
              <a:buFont typeface="Arial" panose="020B0604020202020204" pitchFamily="34" charset="0"/>
              <a:buChar char="•"/>
            </a:pPr>
            <a:r>
              <a:rPr lang="en-GB" altLang="en-US" sz="2000" dirty="0">
                <a:latin typeface="+mn-lt"/>
              </a:rPr>
              <a:t>temperature probes with cables should be correctly positioned in the fridge, ensuring that the cable does not interfere with the door seal and that the probe is not up against the back or sides of the fridge</a:t>
            </a:r>
          </a:p>
          <a:p>
            <a:pPr marL="342900" indent="-342900">
              <a:lnSpc>
                <a:spcPct val="100000"/>
              </a:lnSpc>
              <a:spcAft>
                <a:spcPts val="1200"/>
              </a:spcAft>
              <a:buFont typeface="Arial" panose="020B0604020202020204" pitchFamily="34" charset="0"/>
              <a:buChar char="•"/>
            </a:pPr>
            <a:r>
              <a:rPr lang="en-GB" altLang="en-US" sz="2000" dirty="0">
                <a:latin typeface="+mn-lt"/>
              </a:rPr>
              <a:t>data loggers are recommended as a back up to visual temperature inspection</a:t>
            </a:r>
          </a:p>
          <a:p>
            <a:pPr marL="342900" indent="-342900">
              <a:lnSpc>
                <a:spcPct val="100000"/>
              </a:lnSpc>
              <a:spcAft>
                <a:spcPts val="1200"/>
              </a:spcAft>
              <a:buFont typeface="Arial" panose="020B0604020202020204" pitchFamily="34" charset="0"/>
              <a:buChar char="•"/>
            </a:pPr>
            <a:r>
              <a:rPr lang="en-GB" altLang="en-US" sz="2000" dirty="0">
                <a:latin typeface="+mn-lt"/>
              </a:rPr>
              <a:t>vaccines being stored or transported in portable cool bags or refrigeration devices should be monitored to the same standard as vaccines stored in vaccine fridges</a:t>
            </a:r>
          </a:p>
          <a:p>
            <a:pPr marL="342900" indent="-342900">
              <a:lnSpc>
                <a:spcPct val="100000"/>
              </a:lnSpc>
              <a:spcAft>
                <a:spcPts val="1200"/>
              </a:spcAft>
              <a:buFont typeface="Arial" panose="020B0604020202020204" pitchFamily="34" charset="0"/>
              <a:buChar char="•"/>
            </a:pPr>
            <a:r>
              <a:rPr lang="en-GB" altLang="en-US" sz="2000" dirty="0">
                <a:latin typeface="+mn-lt"/>
              </a:rPr>
              <a:t>vaccine fridges and temperature-monitoring equipment should be regularly serviced and calibrated</a:t>
            </a:r>
          </a:p>
        </p:txBody>
      </p:sp>
    </p:spTree>
    <p:extLst>
      <p:ext uri="{BB962C8B-B14F-4D97-AF65-F5344CB8AC3E}">
        <p14:creationId xmlns:p14="http://schemas.microsoft.com/office/powerpoint/2010/main" val="119976129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D8C9BE-EE67-4FC7-9C6B-E416C3FB5C95}"/>
              </a:ext>
            </a:extLst>
          </p:cNvPr>
          <p:cNvSpPr>
            <a:spLocks noGrp="1"/>
          </p:cNvSpPr>
          <p:nvPr>
            <p:ph type="title"/>
          </p:nvPr>
        </p:nvSpPr>
        <p:spPr>
          <a:xfrm>
            <a:off x="1277499" y="516312"/>
            <a:ext cx="9447328" cy="648072"/>
          </a:xfrm>
        </p:spPr>
        <p:txBody>
          <a:bodyPr>
            <a:noAutofit/>
          </a:bodyPr>
          <a:lstStyle/>
          <a:p>
            <a:r>
              <a:rPr lang="en-GB" sz="3600" dirty="0"/>
              <a:t>Action to take if vaccines are stored incorrectly</a:t>
            </a:r>
          </a:p>
        </p:txBody>
      </p:sp>
      <p:sp>
        <p:nvSpPr>
          <p:cNvPr id="3" name="Content Placeholder 2">
            <a:extLst>
              <a:ext uri="{FF2B5EF4-FFF2-40B4-BE49-F238E27FC236}">
                <a16:creationId xmlns="" xmlns:a16="http://schemas.microsoft.com/office/drawing/2014/main" id="{732F8FDF-F286-4BAB-866D-759D227057B0}"/>
              </a:ext>
            </a:extLst>
          </p:cNvPr>
          <p:cNvSpPr>
            <a:spLocks noGrp="1"/>
          </p:cNvSpPr>
          <p:nvPr>
            <p:ph idx="1"/>
          </p:nvPr>
        </p:nvSpPr>
        <p:spPr>
          <a:xfrm>
            <a:off x="1277499" y="1275212"/>
            <a:ext cx="9548344" cy="4739679"/>
          </a:xfrm>
        </p:spPr>
        <p:txBody>
          <a:bodyPr/>
          <a:lstStyle/>
          <a:p>
            <a:r>
              <a:rPr lang="en-GB" sz="2000" dirty="0"/>
              <a:t>If COVID-19 vaccines are stored incorrectly:</a:t>
            </a:r>
          </a:p>
          <a:p>
            <a:endParaRPr lang="en-GB" sz="2000" dirty="0"/>
          </a:p>
          <a:p>
            <a:pPr marL="285750" indent="-285750">
              <a:buFont typeface="Arial" panose="020B0604020202020204" pitchFamily="34" charset="0"/>
              <a:buChar char="•"/>
            </a:pPr>
            <a:r>
              <a:rPr lang="en-GB" altLang="en-US" sz="2000" dirty="0">
                <a:ea typeface="ヒラギノ角ゴ Pro W3"/>
                <a:cs typeface="ヒラギノ角ゴ Pro W3"/>
              </a:rPr>
              <a:t>label &amp; isolate affected vaccines and do not use </a:t>
            </a:r>
            <a:r>
              <a:rPr lang="en-US" altLang="en-US" sz="2000" dirty="0">
                <a:ea typeface="ヒラギノ角ゴ Pro W3"/>
                <a:cs typeface="ヒラギノ角ゴ Pro W3"/>
              </a:rPr>
              <a:t>until further notice</a:t>
            </a:r>
            <a:endParaRPr lang="en-GB" sz="2000" dirty="0"/>
          </a:p>
          <a:p>
            <a:pPr marL="285750" indent="-285750">
              <a:buFont typeface="Arial" panose="020B0604020202020204" pitchFamily="34" charset="0"/>
              <a:buChar char="•"/>
            </a:pPr>
            <a:r>
              <a:rPr lang="en-GB" sz="2000" dirty="0"/>
              <a:t>inform your team leader / manager and other vaccinators in the clinic</a:t>
            </a:r>
          </a:p>
          <a:p>
            <a:pPr marL="285750" indent="-285750">
              <a:buFont typeface="Arial" panose="020B0604020202020204" pitchFamily="34" charset="0"/>
              <a:buChar char="•"/>
            </a:pPr>
            <a:r>
              <a:rPr lang="en-US" altLang="en-US" sz="2000" dirty="0">
                <a:ea typeface="ヒラギノ角ゴ Pro W3"/>
                <a:cs typeface="ヒラギノ角ゴ Pro W3"/>
              </a:rPr>
              <a:t>make alternative arrangements for immunisation clinics until resolved</a:t>
            </a:r>
          </a:p>
          <a:p>
            <a:pPr marL="285750" indent="-285750">
              <a:buFont typeface="Arial" panose="020B0604020202020204" pitchFamily="34" charset="0"/>
              <a:buChar char="•"/>
            </a:pPr>
            <a:r>
              <a:rPr lang="en-GB" sz="2000" dirty="0"/>
              <a:t>seek advice from the manufacturer or a source of expert advice </a:t>
            </a:r>
          </a:p>
          <a:p>
            <a:pPr marL="285750" indent="-285750">
              <a:buFont typeface="Arial" panose="020B0604020202020204" pitchFamily="34" charset="0"/>
              <a:buChar char="•"/>
            </a:pPr>
            <a:r>
              <a:rPr lang="en-US" altLang="en-US" sz="2000" dirty="0">
                <a:ea typeface="ヒラギノ角ゴ Pro W3"/>
                <a:cs typeface="ヒラギノ角ゴ Pro W3"/>
              </a:rPr>
              <a:t>be able to provide them with the following information:</a:t>
            </a:r>
            <a:endParaRPr lang="en-GB" sz="2000" dirty="0"/>
          </a:p>
          <a:p>
            <a:pPr marL="896938" lvl="4" indent="-166688" eaLnBrk="1" hangingPunct="1">
              <a:buNone/>
            </a:pPr>
            <a:r>
              <a:rPr lang="en-US" altLang="en-US" sz="2000" dirty="0">
                <a:ea typeface="ヒラギノ角ゴ Pro W3"/>
              </a:rPr>
              <a:t>-	</a:t>
            </a:r>
            <a:r>
              <a:rPr lang="en-GB" altLang="en-US" sz="2000" dirty="0">
                <a:ea typeface="ヒラギノ角ゴ Pro W3"/>
              </a:rPr>
              <a:t>what monitoring has taken place (max/min/current thermometer readings)</a:t>
            </a:r>
          </a:p>
          <a:p>
            <a:pPr marL="896938" lvl="4" indent="-166688" eaLnBrk="1" hangingPunct="1">
              <a:buNone/>
            </a:pPr>
            <a:r>
              <a:rPr lang="en-GB" altLang="en-US" sz="2000" dirty="0">
                <a:ea typeface="ヒラギノ角ゴ Pro W3"/>
              </a:rPr>
              <a:t>-	when the cold chain was last guaranteed</a:t>
            </a:r>
          </a:p>
          <a:p>
            <a:pPr marL="896938" lvl="4" indent="-166688" eaLnBrk="1" hangingPunct="1">
              <a:buNone/>
            </a:pPr>
            <a:r>
              <a:rPr lang="en-GB" altLang="en-US" sz="2000" dirty="0">
                <a:ea typeface="ヒラギノ角ゴ Pro W3"/>
              </a:rPr>
              <a:t>-	what time period/s are involved (hours/days)</a:t>
            </a:r>
          </a:p>
          <a:p>
            <a:pPr marL="896938" lvl="4" indent="-166688" eaLnBrk="1" hangingPunct="1">
              <a:buNone/>
            </a:pPr>
            <a:r>
              <a:rPr lang="en-GB" altLang="en-US" sz="2000" dirty="0">
                <a:ea typeface="ヒラギノ角ゴ Pro W3"/>
              </a:rPr>
              <a:t>-	what the temperature range has been during this period</a:t>
            </a:r>
          </a:p>
          <a:p>
            <a:pPr marL="896938" lvl="4" indent="-166688" eaLnBrk="1" hangingPunct="1">
              <a:buNone/>
            </a:pPr>
            <a:r>
              <a:rPr lang="en-GB" altLang="en-US" sz="2000" dirty="0">
                <a:ea typeface="ヒラギノ角ゴ Pro W3"/>
              </a:rPr>
              <a:t>-	identify all vaccines stored in the fridge, the time they have been stored there and expiry dates</a:t>
            </a:r>
          </a:p>
          <a:p>
            <a:pPr marL="285750" indent="-285750">
              <a:buFont typeface="Arial" panose="020B0604020202020204" pitchFamily="34" charset="0"/>
              <a:buChar char="•"/>
            </a:pPr>
            <a:endParaRPr lang="en-GB" dirty="0">
              <a:solidFill>
                <a:srgbClr val="FF0000"/>
              </a:solidFill>
            </a:endParaRPr>
          </a:p>
          <a:p>
            <a:endParaRPr lang="en-GB" dirty="0">
              <a:solidFill>
                <a:schemeClr val="bg1">
                  <a:lumMod val="75000"/>
                </a:schemeClr>
              </a:solidFill>
            </a:endParaRPr>
          </a:p>
          <a:p>
            <a:pPr eaLnBrk="1" hangingPunct="1"/>
            <a:r>
              <a:rPr lang="en-GB" altLang="en-US" dirty="0"/>
              <a:t> </a:t>
            </a:r>
          </a:p>
          <a:p>
            <a:endParaRPr lang="en-GB" dirty="0"/>
          </a:p>
        </p:txBody>
      </p:sp>
      <p:sp>
        <p:nvSpPr>
          <p:cNvPr id="4" name="Slide Number Placeholder 3">
            <a:extLst>
              <a:ext uri="{FF2B5EF4-FFF2-40B4-BE49-F238E27FC236}">
                <a16:creationId xmlns="" xmlns:a16="http://schemas.microsoft.com/office/drawing/2014/main" id="{0A9E60F4-FD77-43D0-A63B-6C26BCC933C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76</a:t>
            </a:fld>
            <a:endParaRPr lang="en-US" dirty="0"/>
          </a:p>
        </p:txBody>
      </p:sp>
      <p:sp>
        <p:nvSpPr>
          <p:cNvPr id="5" name="Footer Placeholder 4">
            <a:extLst>
              <a:ext uri="{FF2B5EF4-FFF2-40B4-BE49-F238E27FC236}">
                <a16:creationId xmlns="" xmlns:a16="http://schemas.microsoft.com/office/drawing/2014/main" id="{9D57E91B-B968-47FE-9F33-63AC981D4AB3}"/>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34266455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8592626-51BD-42EF-B836-2AF7699595D4}"/>
              </a:ext>
            </a:extLst>
          </p:cNvPr>
          <p:cNvSpPr>
            <a:spLocks noGrp="1"/>
          </p:cNvSpPr>
          <p:nvPr>
            <p:ph type="title"/>
          </p:nvPr>
        </p:nvSpPr>
        <p:spPr/>
        <p:txBody>
          <a:bodyPr/>
          <a:lstStyle/>
          <a:p>
            <a:r>
              <a:rPr lang="en-GB" dirty="0"/>
              <a:t>Portable refrigeration</a:t>
            </a:r>
          </a:p>
        </p:txBody>
      </p:sp>
      <p:sp>
        <p:nvSpPr>
          <p:cNvPr id="4" name="Slide Number Placeholder 3">
            <a:extLst>
              <a:ext uri="{FF2B5EF4-FFF2-40B4-BE49-F238E27FC236}">
                <a16:creationId xmlns="" xmlns:a16="http://schemas.microsoft.com/office/drawing/2014/main" id="{9D0E23E4-4307-4AF8-AFE5-70C3F168D79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77</a:t>
            </a:fld>
            <a:endParaRPr lang="en-US" dirty="0"/>
          </a:p>
        </p:txBody>
      </p:sp>
      <p:sp>
        <p:nvSpPr>
          <p:cNvPr id="5" name="Footer Placeholder 4">
            <a:extLst>
              <a:ext uri="{FF2B5EF4-FFF2-40B4-BE49-F238E27FC236}">
                <a16:creationId xmlns="" xmlns:a16="http://schemas.microsoft.com/office/drawing/2014/main" id="{46376F9D-1EF1-45CE-BA06-360643BB52C9}"/>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Rectangle 1">
            <a:extLst>
              <a:ext uri="{FF2B5EF4-FFF2-40B4-BE49-F238E27FC236}">
                <a16:creationId xmlns="" xmlns:a16="http://schemas.microsoft.com/office/drawing/2014/main" id="{7F5F88BB-F40F-4E64-B45F-9676AF423B35}"/>
              </a:ext>
            </a:extLst>
          </p:cNvPr>
          <p:cNvSpPr>
            <a:spLocks noGrp="1" noChangeArrowheads="1"/>
          </p:cNvSpPr>
          <p:nvPr>
            <p:ph idx="1"/>
          </p:nvPr>
        </p:nvSpPr>
        <p:spPr bwMode="auto">
          <a:xfrm>
            <a:off x="750268" y="1339948"/>
            <a:ext cx="10501501" cy="2888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000">
                <a:solidFill>
                  <a:schemeClr val="tx1"/>
                </a:solidFill>
                <a:latin typeface="Verdana" panose="020B0604030504040204" pitchFamily="34" charset="0"/>
              </a:defRPr>
            </a:lvl1pPr>
            <a:lvl2pPr marL="742950" indent="-285750">
              <a:defRPr sz="1000">
                <a:solidFill>
                  <a:schemeClr val="tx1"/>
                </a:solidFill>
                <a:latin typeface="Verdana" panose="020B0604030504040204" pitchFamily="34" charset="0"/>
              </a:defRPr>
            </a:lvl2pPr>
            <a:lvl3pPr marL="1143000" indent="-228600">
              <a:defRPr sz="1000">
                <a:solidFill>
                  <a:schemeClr val="tx1"/>
                </a:solidFill>
                <a:latin typeface="Verdana" panose="020B0604030504040204" pitchFamily="34" charset="0"/>
              </a:defRPr>
            </a:lvl3pPr>
            <a:lvl4pPr marL="1600200" indent="-228600">
              <a:defRPr sz="1000">
                <a:solidFill>
                  <a:schemeClr val="tx1"/>
                </a:solidFill>
                <a:latin typeface="Verdana" panose="020B0604030504040204" pitchFamily="34" charset="0"/>
              </a:defRPr>
            </a:lvl4pPr>
            <a:lvl5pPr marL="2057400" indent="-228600">
              <a:defRPr sz="1000">
                <a:solidFill>
                  <a:schemeClr val="tx1"/>
                </a:solidFill>
                <a:latin typeface="Verdana" panose="020B0604030504040204" pitchFamily="34" charset="0"/>
              </a:defRPr>
            </a:lvl5pPr>
            <a:lvl6pPr marL="2514600" indent="-228600" eaLnBrk="0" fontAlgn="base" hangingPunct="0">
              <a:spcBef>
                <a:spcPct val="0"/>
              </a:spcBef>
              <a:spcAft>
                <a:spcPct val="0"/>
              </a:spcAft>
              <a:defRPr sz="1000">
                <a:solidFill>
                  <a:schemeClr val="tx1"/>
                </a:solidFill>
                <a:latin typeface="Verdana" panose="020B0604030504040204" pitchFamily="34" charset="0"/>
              </a:defRPr>
            </a:lvl6pPr>
            <a:lvl7pPr marL="2971800" indent="-228600" eaLnBrk="0" fontAlgn="base" hangingPunct="0">
              <a:spcBef>
                <a:spcPct val="0"/>
              </a:spcBef>
              <a:spcAft>
                <a:spcPct val="0"/>
              </a:spcAft>
              <a:defRPr sz="1000">
                <a:solidFill>
                  <a:schemeClr val="tx1"/>
                </a:solidFill>
                <a:latin typeface="Verdana" panose="020B0604030504040204" pitchFamily="34" charset="0"/>
              </a:defRPr>
            </a:lvl7pPr>
            <a:lvl8pPr marL="3429000" indent="-228600" eaLnBrk="0" fontAlgn="base" hangingPunct="0">
              <a:spcBef>
                <a:spcPct val="0"/>
              </a:spcBef>
              <a:spcAft>
                <a:spcPct val="0"/>
              </a:spcAft>
              <a:defRPr sz="1000">
                <a:solidFill>
                  <a:schemeClr val="tx1"/>
                </a:solidFill>
                <a:latin typeface="Verdana" panose="020B0604030504040204" pitchFamily="34" charset="0"/>
              </a:defRPr>
            </a:lvl8pPr>
            <a:lvl9pPr marL="3886200" indent="-228600" eaLnBrk="0" fontAlgn="base" hangingPunct="0">
              <a:spcBef>
                <a:spcPct val="0"/>
              </a:spcBef>
              <a:spcAft>
                <a:spcPct val="0"/>
              </a:spcAft>
              <a:defRPr sz="1000">
                <a:solidFill>
                  <a:schemeClr val="tx1"/>
                </a:solidFill>
                <a:latin typeface="Verdana" panose="020B0604030504040204" pitchFamily="34" charset="0"/>
              </a:defRPr>
            </a:lvl9pPr>
          </a:lstStyle>
          <a:p>
            <a:pPr marL="342900" indent="-342900">
              <a:spcAft>
                <a:spcPts val="1200"/>
              </a:spcAft>
              <a:buFont typeface="Arial" panose="020B0604020202020204" pitchFamily="34" charset="0"/>
              <a:buChar char="•"/>
            </a:pPr>
            <a:r>
              <a:rPr lang="en-GB" altLang="en-US" sz="2000" dirty="0">
                <a:latin typeface="+mn-lt"/>
              </a:rPr>
              <a:t>a medical grade cool box or bag purchased from a medical supplier must be used for storage and transportation of vaccines being used for home visits or community clinics</a:t>
            </a:r>
          </a:p>
          <a:p>
            <a:pPr marL="342900" indent="-342900">
              <a:spcAft>
                <a:spcPts val="1200"/>
              </a:spcAft>
              <a:buFont typeface="Arial" panose="020B0604020202020204" pitchFamily="34" charset="0"/>
              <a:buChar char="•"/>
            </a:pPr>
            <a:r>
              <a:rPr lang="en-GB" altLang="en-US" sz="2000" dirty="0">
                <a:latin typeface="+mn-lt"/>
              </a:rPr>
              <a:t>all vaccines should be kept in their original packaging until use and the cool box or bag should be packed following the manufacturer’s instructions and not overfilled</a:t>
            </a:r>
          </a:p>
          <a:p>
            <a:pPr marL="342900" indent="-342900">
              <a:spcAft>
                <a:spcPts val="1200"/>
              </a:spcAft>
              <a:buFont typeface="Arial" panose="020B0604020202020204" pitchFamily="34" charset="0"/>
              <a:buChar char="•"/>
            </a:pPr>
            <a:r>
              <a:rPr lang="en-GB" altLang="en-US" sz="2000" dirty="0">
                <a:latin typeface="+mn-lt"/>
              </a:rPr>
              <a:t>the minimum and maximum temperatures in the cool box or bag should be recorded</a:t>
            </a:r>
          </a:p>
          <a:p>
            <a:pPr marL="342900" indent="-342900">
              <a:spcAft>
                <a:spcPts val="1200"/>
              </a:spcAft>
              <a:buFont typeface="Arial" panose="020B0604020202020204" pitchFamily="34" charset="0"/>
              <a:buChar char="•"/>
            </a:pPr>
            <a:r>
              <a:rPr lang="en-GB" altLang="en-US" sz="2000" dirty="0">
                <a:latin typeface="+mn-lt"/>
              </a:rPr>
              <a:t>if the temperature has gone out of range, a risk assessment should be conducted before using or disposing of the vaccines</a:t>
            </a:r>
          </a:p>
        </p:txBody>
      </p:sp>
    </p:spTree>
    <p:extLst>
      <p:ext uri="{BB962C8B-B14F-4D97-AF65-F5344CB8AC3E}">
        <p14:creationId xmlns:p14="http://schemas.microsoft.com/office/powerpoint/2010/main" val="92495445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2E823F3-5C0E-4D98-8CF6-89996C7D11A2}"/>
              </a:ext>
            </a:extLst>
          </p:cNvPr>
          <p:cNvSpPr>
            <a:spLocks noGrp="1"/>
          </p:cNvSpPr>
          <p:nvPr>
            <p:ph type="title"/>
          </p:nvPr>
        </p:nvSpPr>
        <p:spPr/>
        <p:txBody>
          <a:bodyPr/>
          <a:lstStyle/>
          <a:p>
            <a:r>
              <a:rPr lang="en-GB" dirty="0"/>
              <a:t>Vaccination site</a:t>
            </a:r>
          </a:p>
        </p:txBody>
      </p:sp>
      <p:sp>
        <p:nvSpPr>
          <p:cNvPr id="3" name="Content Placeholder 2">
            <a:extLst>
              <a:ext uri="{FF2B5EF4-FFF2-40B4-BE49-F238E27FC236}">
                <a16:creationId xmlns="" xmlns:a16="http://schemas.microsoft.com/office/drawing/2014/main" id="{5C235540-5C95-4024-9FD7-65C46A68D1A5}"/>
              </a:ext>
            </a:extLst>
          </p:cNvPr>
          <p:cNvSpPr>
            <a:spLocks noGrp="1"/>
          </p:cNvSpPr>
          <p:nvPr>
            <p:ph idx="1"/>
          </p:nvPr>
        </p:nvSpPr>
        <p:spPr>
          <a:xfrm>
            <a:off x="811549" y="1382899"/>
            <a:ext cx="10642720" cy="4835021"/>
          </a:xfrm>
        </p:spPr>
        <p:txBody>
          <a:bodyPr/>
          <a:lstStyle/>
          <a:p>
            <a:pPr marL="0" indent="0">
              <a:spcAft>
                <a:spcPts val="900"/>
              </a:spcAft>
            </a:pPr>
            <a:r>
              <a:rPr lang="en-GB" sz="2000" dirty="0"/>
              <a:t>Giving vaccine into the muscle: </a:t>
            </a:r>
          </a:p>
          <a:p>
            <a:pPr marL="342900" indent="-342900">
              <a:spcAft>
                <a:spcPts val="900"/>
              </a:spcAft>
              <a:buFont typeface="+mj-lt"/>
              <a:buAutoNum type="arabicPeriod"/>
            </a:pPr>
            <a:r>
              <a:rPr lang="en-GB" sz="2000" dirty="0"/>
              <a:t>leads to a better immune response to the vaccine (as the muscle contains the </a:t>
            </a:r>
            <a:r>
              <a:rPr lang="en-GB" altLang="en-US" sz="2000" dirty="0"/>
              <a:t>appropriate cells necessary to initiate the immune response) and </a:t>
            </a:r>
          </a:p>
          <a:p>
            <a:pPr marL="342900" indent="-342900">
              <a:spcAft>
                <a:spcPts val="900"/>
              </a:spcAft>
              <a:buFont typeface="+mj-lt"/>
              <a:buAutoNum type="arabicPeriod"/>
            </a:pPr>
            <a:r>
              <a:rPr lang="en-GB" sz="2000" dirty="0"/>
              <a:t>is less likely to cause local reactions than if the vaccine is given into the skin (subcutaneously)</a:t>
            </a:r>
          </a:p>
          <a:p>
            <a:pPr marL="0" indent="0" eaLnBrk="1" hangingPunct="1">
              <a:spcAft>
                <a:spcPts val="900"/>
              </a:spcAft>
            </a:pPr>
            <a:r>
              <a:rPr lang="en-GB" altLang="en-US" sz="2000" dirty="0"/>
              <a:t>The needle needs to be long enough to ensure vaccine is injected into the muscle. For this reason, a 25mm needle is being provided for administration of the COVID-19 vaccine. A 38mm length needle is available if required for adults who have more fat covering their muscles.</a:t>
            </a:r>
          </a:p>
          <a:p>
            <a:pPr marL="0" indent="0" eaLnBrk="1" hangingPunct="1">
              <a:spcAft>
                <a:spcPts val="900"/>
              </a:spcAft>
            </a:pPr>
            <a:endParaRPr lang="en-GB" sz="1000" dirty="0"/>
          </a:p>
          <a:p>
            <a:pPr>
              <a:spcAft>
                <a:spcPts val="900"/>
              </a:spcAft>
            </a:pPr>
            <a:r>
              <a:rPr lang="en-GB" sz="2000" dirty="0"/>
              <a:t>The COVID-19 vaccine should be injected into the deltoid muscle in the upper arm or, if there is insufficient muscle mass in the area of the deltoid or a particular reason the deltoid muscle is otherwise unsuitable, into the vastus lateralis muscle in the anterolateral aspect of the thigh. </a:t>
            </a:r>
          </a:p>
        </p:txBody>
      </p:sp>
      <p:sp>
        <p:nvSpPr>
          <p:cNvPr id="4" name="Slide Number Placeholder 3">
            <a:extLst>
              <a:ext uri="{FF2B5EF4-FFF2-40B4-BE49-F238E27FC236}">
                <a16:creationId xmlns="" xmlns:a16="http://schemas.microsoft.com/office/drawing/2014/main" id="{4DF5EA42-4A8E-44FE-8048-A44332EE33F3}"/>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78</a:t>
            </a:fld>
            <a:endParaRPr lang="en-US" dirty="0"/>
          </a:p>
        </p:txBody>
      </p:sp>
      <p:sp>
        <p:nvSpPr>
          <p:cNvPr id="5" name="Footer Placeholder 4">
            <a:extLst>
              <a:ext uri="{FF2B5EF4-FFF2-40B4-BE49-F238E27FC236}">
                <a16:creationId xmlns="" xmlns:a16="http://schemas.microsoft.com/office/drawing/2014/main" id="{B1477F0B-6EEC-4BC5-9FE3-94C849975C93}"/>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174042000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A239590-7A69-468E-9563-4FE9B6E66FA0}"/>
              </a:ext>
            </a:extLst>
          </p:cNvPr>
          <p:cNvSpPr>
            <a:spLocks noGrp="1"/>
          </p:cNvSpPr>
          <p:nvPr>
            <p:ph type="title"/>
          </p:nvPr>
        </p:nvSpPr>
        <p:spPr>
          <a:xfrm>
            <a:off x="1847528" y="202349"/>
            <a:ext cx="8496944" cy="648072"/>
          </a:xfrm>
        </p:spPr>
        <p:txBody>
          <a:bodyPr>
            <a:normAutofit/>
          </a:bodyPr>
          <a:lstStyle/>
          <a:p>
            <a:r>
              <a:rPr lang="en-GB" dirty="0"/>
              <a:t>The deltoid muscle (upper arm)</a:t>
            </a:r>
          </a:p>
        </p:txBody>
      </p:sp>
      <p:sp>
        <p:nvSpPr>
          <p:cNvPr id="3" name="Content Placeholder 2">
            <a:extLst>
              <a:ext uri="{FF2B5EF4-FFF2-40B4-BE49-F238E27FC236}">
                <a16:creationId xmlns="" xmlns:a16="http://schemas.microsoft.com/office/drawing/2014/main" id="{70DED2A5-84E7-4716-8BAC-003D46DAF51E}"/>
              </a:ext>
            </a:extLst>
          </p:cNvPr>
          <p:cNvSpPr>
            <a:spLocks noGrp="1"/>
          </p:cNvSpPr>
          <p:nvPr>
            <p:ph idx="1"/>
          </p:nvPr>
        </p:nvSpPr>
        <p:spPr>
          <a:xfrm>
            <a:off x="1757464" y="5228482"/>
            <a:ext cx="3690464" cy="864814"/>
          </a:xfrm>
        </p:spPr>
        <p:txBody>
          <a:bodyPr/>
          <a:lstStyle/>
          <a:p>
            <a:r>
              <a:rPr lang="en-GB" sz="1100" dirty="0">
                <a:hlinkClick r:id="rId2"/>
              </a:rPr>
              <a:t>https://immunisationhandbook.health.gov.au/resources/handbook-figures/figure-anatomical-markers-used-to-identify-the-deltoid-injection-site</a:t>
            </a:r>
            <a:r>
              <a:rPr lang="en-GB" sz="1100" dirty="0"/>
              <a:t> </a:t>
            </a:r>
          </a:p>
        </p:txBody>
      </p:sp>
      <p:sp>
        <p:nvSpPr>
          <p:cNvPr id="4" name="Slide Number Placeholder 3">
            <a:extLst>
              <a:ext uri="{FF2B5EF4-FFF2-40B4-BE49-F238E27FC236}">
                <a16:creationId xmlns="" xmlns:a16="http://schemas.microsoft.com/office/drawing/2014/main" id="{1C30412C-8536-467F-9C74-7874876FB3E6}"/>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79</a:t>
            </a:fld>
            <a:endParaRPr lang="en-US" dirty="0"/>
          </a:p>
        </p:txBody>
      </p:sp>
      <p:sp>
        <p:nvSpPr>
          <p:cNvPr id="5" name="Footer Placeholder 4">
            <a:extLst>
              <a:ext uri="{FF2B5EF4-FFF2-40B4-BE49-F238E27FC236}">
                <a16:creationId xmlns="" xmlns:a16="http://schemas.microsoft.com/office/drawing/2014/main" id="{CA3DA298-131B-4DE0-9B76-A632E2147047}"/>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pic>
        <p:nvPicPr>
          <p:cNvPr id="1026" name="Picture 4" descr="image005">
            <a:extLst>
              <a:ext uri="{FF2B5EF4-FFF2-40B4-BE49-F238E27FC236}">
                <a16:creationId xmlns="" xmlns:a16="http://schemas.microsoft.com/office/drawing/2014/main" id="{99CFF044-2198-4A32-A232-508C6B150D0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464" y="1288567"/>
            <a:ext cx="4112632"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6">
            <a:extLst>
              <a:ext uri="{FF2B5EF4-FFF2-40B4-BE49-F238E27FC236}">
                <a16:creationId xmlns="" xmlns:a16="http://schemas.microsoft.com/office/drawing/2014/main" id="{9514DEC2-742F-468A-8EA0-EF55221D55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bwMode="auto">
          <a:xfrm>
            <a:off x="6300679" y="1153261"/>
            <a:ext cx="5651972" cy="4050084"/>
          </a:xfrm>
          <a:prstGeom prst="rect">
            <a:avLst/>
          </a:prstGeom>
          <a:noFill/>
          <a:ln w="9525">
            <a:noFill/>
            <a:miter lim="800000"/>
            <a:headEnd/>
            <a:tailEnd/>
          </a:ln>
        </p:spPr>
      </p:pic>
      <p:sp>
        <p:nvSpPr>
          <p:cNvPr id="7" name="Rectangle 6">
            <a:extLst>
              <a:ext uri="{FF2B5EF4-FFF2-40B4-BE49-F238E27FC236}">
                <a16:creationId xmlns="" xmlns:a16="http://schemas.microsoft.com/office/drawing/2014/main" id="{B2067ACD-7EF3-4EC6-8F77-BD466CC812F2}"/>
              </a:ext>
            </a:extLst>
          </p:cNvPr>
          <p:cNvSpPr/>
          <p:nvPr/>
        </p:nvSpPr>
        <p:spPr>
          <a:xfrm>
            <a:off x="6744074" y="5203345"/>
            <a:ext cx="4176463" cy="600164"/>
          </a:xfrm>
          <a:prstGeom prst="rect">
            <a:avLst/>
          </a:prstGeom>
        </p:spPr>
        <p:txBody>
          <a:bodyPr wrap="square">
            <a:spAutoFit/>
          </a:bodyPr>
          <a:lstStyle/>
          <a:p>
            <a:r>
              <a:rPr lang="en-GB" sz="1100" dirty="0">
                <a:hlinkClick r:id="rId5"/>
              </a:rPr>
              <a:t>https://assets.publishing.service.gov.uk/government/uploads/system/uploads/attachment_data/file/147915/Green-Book-Chapter-4.pdf</a:t>
            </a:r>
            <a:r>
              <a:rPr lang="en-GB" sz="1100" dirty="0"/>
              <a:t> p28</a:t>
            </a:r>
          </a:p>
        </p:txBody>
      </p:sp>
      <p:sp>
        <p:nvSpPr>
          <p:cNvPr id="9" name="Oval 8">
            <a:extLst>
              <a:ext uri="{FF2B5EF4-FFF2-40B4-BE49-F238E27FC236}">
                <a16:creationId xmlns="" xmlns:a16="http://schemas.microsoft.com/office/drawing/2014/main" id="{B68F4715-FA88-4ADE-A68C-CEB32CFC243D}"/>
              </a:ext>
            </a:extLst>
          </p:cNvPr>
          <p:cNvSpPr/>
          <p:nvPr/>
        </p:nvSpPr>
        <p:spPr>
          <a:xfrm>
            <a:off x="5064842" y="1845070"/>
            <a:ext cx="123583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Oval 10">
            <a:extLst>
              <a:ext uri="{FF2B5EF4-FFF2-40B4-BE49-F238E27FC236}">
                <a16:creationId xmlns="" xmlns:a16="http://schemas.microsoft.com/office/drawing/2014/main" id="{7237E87A-22C4-4360-AEE5-9DC101717C3D}"/>
              </a:ext>
            </a:extLst>
          </p:cNvPr>
          <p:cNvSpPr/>
          <p:nvPr/>
        </p:nvSpPr>
        <p:spPr>
          <a:xfrm>
            <a:off x="7267073" y="2619447"/>
            <a:ext cx="1113781" cy="29563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9769637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D4F8941B-9218-4692-8AC1-DF1041C49FFF}"/>
              </a:ext>
            </a:extLst>
          </p:cNvPr>
          <p:cNvSpPr>
            <a:spLocks noGrp="1"/>
          </p:cNvSpPr>
          <p:nvPr>
            <p:ph type="title"/>
          </p:nvPr>
        </p:nvSpPr>
        <p:spPr>
          <a:xfrm>
            <a:off x="750268" y="548680"/>
            <a:ext cx="11202383" cy="648072"/>
          </a:xfrm>
        </p:spPr>
        <p:txBody>
          <a:bodyPr>
            <a:normAutofit fontScale="90000"/>
          </a:bodyPr>
          <a:lstStyle/>
          <a:p>
            <a:r>
              <a:rPr lang="en-GB" dirty="0"/>
              <a:t>International and UK COVID-19 timeline – the first 7 months</a:t>
            </a:r>
          </a:p>
        </p:txBody>
      </p:sp>
      <p:graphicFrame>
        <p:nvGraphicFramePr>
          <p:cNvPr id="6" name="Content Placeholder 5">
            <a:extLst>
              <a:ext uri="{FF2B5EF4-FFF2-40B4-BE49-F238E27FC236}">
                <a16:creationId xmlns="" xmlns:a16="http://schemas.microsoft.com/office/drawing/2014/main" id="{ADDB8A2C-48CA-4BED-A1D4-0E44CE0ADAFD}"/>
              </a:ext>
            </a:extLst>
          </p:cNvPr>
          <p:cNvGraphicFramePr>
            <a:graphicFrameLocks noGrp="1"/>
          </p:cNvGraphicFramePr>
          <p:nvPr>
            <p:ph idx="1"/>
            <p:extLst>
              <p:ext uri="{D42A27DB-BD31-4B8C-83A1-F6EECF244321}">
                <p14:modId xmlns:p14="http://schemas.microsoft.com/office/powerpoint/2010/main" val="2540225199"/>
              </p:ext>
            </p:extLst>
          </p:nvPr>
        </p:nvGraphicFramePr>
        <p:xfrm>
          <a:off x="1200151" y="1270451"/>
          <a:ext cx="9635489" cy="4741732"/>
        </p:xfrm>
        <a:graphic>
          <a:graphicData uri="http://schemas.openxmlformats.org/drawingml/2006/table">
            <a:tbl>
              <a:tblPr firstRow="1" bandRow="1">
                <a:tableStyleId>{5C22544A-7EE6-4342-B048-85BDC9FD1C3A}</a:tableStyleId>
              </a:tblPr>
              <a:tblGrid>
                <a:gridCol w="1156437">
                  <a:extLst>
                    <a:ext uri="{9D8B030D-6E8A-4147-A177-3AD203B41FA5}">
                      <a16:colId xmlns="" xmlns:a16="http://schemas.microsoft.com/office/drawing/2014/main" val="4057279345"/>
                    </a:ext>
                  </a:extLst>
                </a:gridCol>
                <a:gridCol w="8479052">
                  <a:extLst>
                    <a:ext uri="{9D8B030D-6E8A-4147-A177-3AD203B41FA5}">
                      <a16:colId xmlns="" xmlns:a16="http://schemas.microsoft.com/office/drawing/2014/main" val="1832089828"/>
                    </a:ext>
                  </a:extLst>
                </a:gridCol>
              </a:tblGrid>
              <a:tr h="249025">
                <a:tc>
                  <a:txBody>
                    <a:bodyPr/>
                    <a:lstStyle/>
                    <a:p>
                      <a:r>
                        <a:rPr lang="en-GB" sz="1000" b="0" i="0" u="none" strike="noStrike" kern="1200" baseline="0" dirty="0">
                          <a:solidFill>
                            <a:schemeClr val="tx1"/>
                          </a:solidFill>
                          <a:latin typeface="Arial" panose="020B0604020202020204" pitchFamily="34" charset="0"/>
                          <a:ea typeface="+mn-ea"/>
                          <a:cs typeface="+mn-cs"/>
                        </a:rPr>
                        <a:t>31/12/19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chemeClr val="tx1"/>
                          </a:solidFill>
                          <a:latin typeface="Arial" panose="020B0604020202020204" pitchFamily="34" charset="0"/>
                          <a:ea typeface="+mn-ea"/>
                          <a:cs typeface="+mn-cs"/>
                        </a:rPr>
                        <a:t>27 cases of pneumonia of unknown aetiology reported in Wuhan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459868335"/>
                  </a:ext>
                </a:extLst>
              </a:tr>
              <a:tr h="255617">
                <a:tc>
                  <a:txBody>
                    <a:bodyPr/>
                    <a:lstStyle/>
                    <a:p>
                      <a:r>
                        <a:rPr lang="en-GB" sz="1000" b="0" i="0" u="none" strike="noStrike" baseline="0" dirty="0">
                          <a:solidFill>
                            <a:schemeClr val="tx1"/>
                          </a:solidFill>
                          <a:latin typeface="Arial" panose="020B0604020202020204" pitchFamily="34" charset="0"/>
                        </a:rPr>
                        <a:t>13/01/202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chemeClr val="tx1"/>
                          </a:solidFill>
                          <a:latin typeface="Arial" panose="020B0604020202020204" pitchFamily="34" charset="0"/>
                        </a:rPr>
                        <a:t>First case outside China (Thailand)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1002356"/>
                  </a:ext>
                </a:extLst>
              </a:tr>
              <a:tr h="255617">
                <a:tc>
                  <a:txBody>
                    <a:bodyPr/>
                    <a:lstStyle/>
                    <a:p>
                      <a:r>
                        <a:rPr lang="en-GB" sz="1000" b="0" i="0" u="none" strike="noStrike" baseline="0" dirty="0">
                          <a:solidFill>
                            <a:srgbClr val="000000"/>
                          </a:solidFill>
                          <a:latin typeface="Arial" panose="020B0604020202020204" pitchFamily="34" charset="0"/>
                        </a:rPr>
                        <a:t>21/01/2020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GB" sz="1000" b="0" i="0" u="none" strike="noStrike" baseline="0" dirty="0">
                          <a:solidFill>
                            <a:srgbClr val="000000"/>
                          </a:solidFill>
                          <a:latin typeface="Arial" panose="020B0604020202020204" pitchFamily="34" charset="0"/>
                        </a:rPr>
                        <a:t>293 cases in mainland China, including 15 healthcare workers and 6 deaths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083193319"/>
                  </a:ext>
                </a:extLst>
              </a:tr>
              <a:tr h="275172">
                <a:tc>
                  <a:txBody>
                    <a:bodyPr/>
                    <a:lstStyle/>
                    <a:p>
                      <a:r>
                        <a:rPr lang="en-GB" sz="1000" b="0" i="0" u="none" strike="noStrike" baseline="0" dirty="0">
                          <a:solidFill>
                            <a:srgbClr val="000000"/>
                          </a:solidFill>
                          <a:latin typeface="Arial" panose="020B0604020202020204" pitchFamily="34" charset="0"/>
                        </a:rPr>
                        <a:t>25/01/202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rgbClr val="000000"/>
                          </a:solidFill>
                          <a:latin typeface="Arial" panose="020B0604020202020204" pitchFamily="34" charset="0"/>
                        </a:rPr>
                        <a:t>First confirmed case in Europe (France)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92630387"/>
                  </a:ext>
                </a:extLst>
              </a:tr>
              <a:tr h="268684">
                <a:tc>
                  <a:txBody>
                    <a:bodyPr/>
                    <a:lstStyle/>
                    <a:p>
                      <a:r>
                        <a:rPr lang="en-GB" sz="1000" b="0" i="0" u="none" strike="noStrike" baseline="0" dirty="0">
                          <a:solidFill>
                            <a:srgbClr val="000000"/>
                          </a:solidFill>
                          <a:latin typeface="Arial" panose="020B0604020202020204" pitchFamily="34" charset="0"/>
                        </a:rPr>
                        <a:t>30/01/2020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rgbClr val="000000"/>
                          </a:solidFill>
                          <a:latin typeface="Arial" panose="020B0604020202020204" pitchFamily="34" charset="0"/>
                        </a:rPr>
                        <a:t>WHO declares Public Health Emergency of International Concern (PHEIC)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037852381"/>
                  </a:ext>
                </a:extLst>
              </a:tr>
              <a:tr h="255617">
                <a:tc>
                  <a:txBody>
                    <a:bodyPr/>
                    <a:lstStyle/>
                    <a:p>
                      <a:r>
                        <a:rPr lang="en-GB" sz="1000" b="0" i="0" u="none" strike="noStrike" baseline="0" dirty="0">
                          <a:solidFill>
                            <a:srgbClr val="000000"/>
                          </a:solidFill>
                          <a:latin typeface="Arial" panose="020B0604020202020204" pitchFamily="34" charset="0"/>
                        </a:rPr>
                        <a:t>31/01/202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rgbClr val="000000"/>
                          </a:solidFill>
                          <a:latin typeface="Arial" panose="020B0604020202020204" pitchFamily="34" charset="0"/>
                        </a:rPr>
                        <a:t>UK nationals repatriated from Wuhan. First two UK cases confirmed in England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53962180"/>
                  </a:ext>
                </a:extLst>
              </a:tr>
              <a:tr h="262330">
                <a:tc>
                  <a:txBody>
                    <a:bodyPr/>
                    <a:lstStyle/>
                    <a:p>
                      <a:r>
                        <a:rPr lang="en-GB" sz="1000" b="0" i="0" u="none" strike="noStrike" baseline="0" dirty="0">
                          <a:solidFill>
                            <a:srgbClr val="000000"/>
                          </a:solidFill>
                          <a:latin typeface="Arial" panose="020B0604020202020204" pitchFamily="34" charset="0"/>
                        </a:rPr>
                        <a:t>01/03/202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rgbClr val="000000"/>
                          </a:solidFill>
                          <a:latin typeface="Arial" panose="020B0604020202020204" pitchFamily="34" charset="0"/>
                        </a:rPr>
                        <a:t>35 UK cases in total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02129195"/>
                  </a:ext>
                </a:extLst>
              </a:tr>
              <a:tr h="255617">
                <a:tc>
                  <a:txBody>
                    <a:bodyPr/>
                    <a:lstStyle/>
                    <a:p>
                      <a:r>
                        <a:rPr lang="en-GB" sz="1000" b="0" i="0" u="none" strike="noStrike" baseline="0" dirty="0">
                          <a:solidFill>
                            <a:srgbClr val="000000"/>
                          </a:solidFill>
                          <a:latin typeface="Arial" panose="020B0604020202020204" pitchFamily="34" charset="0"/>
                        </a:rPr>
                        <a:t>05/03/20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rgbClr val="000000"/>
                          </a:solidFill>
                          <a:latin typeface="Arial" panose="020B0604020202020204" pitchFamily="34" charset="0"/>
                        </a:rPr>
                        <a:t>CMO of England announced first UK death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96169160"/>
                  </a:ext>
                </a:extLst>
              </a:tr>
              <a:tr h="255617">
                <a:tc>
                  <a:txBody>
                    <a:bodyPr/>
                    <a:lstStyle/>
                    <a:p>
                      <a:r>
                        <a:rPr lang="en-GB" sz="1000" b="0" i="0" u="none" strike="noStrike" baseline="0" dirty="0">
                          <a:solidFill>
                            <a:srgbClr val="000000"/>
                          </a:solidFill>
                          <a:latin typeface="Arial" panose="020B0604020202020204" pitchFamily="34" charset="0"/>
                        </a:rPr>
                        <a:t>11/03/2020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baseline="0" dirty="0">
                          <a:solidFill>
                            <a:srgbClr val="000000"/>
                          </a:solidFill>
                          <a:latin typeface="Arial" panose="020B0604020202020204" pitchFamily="34" charset="0"/>
                        </a:rPr>
                        <a:t>WHO </a:t>
                      </a:r>
                      <a:r>
                        <a:rPr lang="en-GB" sz="1000" b="0" i="0" u="none" strike="noStrike" kern="1200" baseline="0" dirty="0">
                          <a:solidFill>
                            <a:srgbClr val="000000"/>
                          </a:solidFill>
                          <a:latin typeface="Arial" panose="020B0604020202020204" pitchFamily="34" charset="0"/>
                          <a:ea typeface="+mn-ea"/>
                          <a:cs typeface="+mn-cs"/>
                        </a:rPr>
                        <a:t>declares COVID-19 </a:t>
                      </a:r>
                      <a:r>
                        <a:rPr lang="en-GB" sz="1000" b="0" i="0" u="none" strike="noStrike" baseline="0" dirty="0">
                          <a:solidFill>
                            <a:srgbClr val="000000"/>
                          </a:solidFill>
                          <a:latin typeface="Arial" panose="020B0604020202020204" pitchFamily="34" charset="0"/>
                        </a:rPr>
                        <a:t>as a pandemic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19981478"/>
                  </a:ext>
                </a:extLst>
              </a:tr>
              <a:tr h="286422">
                <a:tc>
                  <a:txBody>
                    <a:bodyPr/>
                    <a:lstStyle/>
                    <a:p>
                      <a:r>
                        <a:rPr lang="en-GB" sz="1000" b="0" i="0" u="none" strike="noStrike" kern="1200" baseline="0" dirty="0">
                          <a:solidFill>
                            <a:srgbClr val="000000"/>
                          </a:solidFill>
                          <a:latin typeface="Arial" panose="020B0604020202020204" pitchFamily="34" charset="0"/>
                          <a:ea typeface="+mn-ea"/>
                          <a:cs typeface="+mn-cs"/>
                        </a:rPr>
                        <a:t>12/03/20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UK Government announce move from contain phase into delay. UK CMOs raised the risk to UK population from moderate to high</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661438413"/>
                  </a:ext>
                </a:extLst>
              </a:tr>
              <a:tr h="575136">
                <a:tc>
                  <a:txBody>
                    <a:bodyPr/>
                    <a:lstStyle/>
                    <a:p>
                      <a:r>
                        <a:rPr lang="en-GB" sz="1000" b="0" i="0" u="none" strike="noStrike" kern="1200" baseline="0" dirty="0">
                          <a:solidFill>
                            <a:srgbClr val="000000"/>
                          </a:solidFill>
                          <a:latin typeface="Arial" panose="020B0604020202020204" pitchFamily="34" charset="0"/>
                          <a:ea typeface="+mn-ea"/>
                          <a:cs typeface="+mn-cs"/>
                        </a:rPr>
                        <a:t>23/03/20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914400" rtl="0" eaLnBrk="1" latinLnBrk="0" hangingPunct="1"/>
                      <a:r>
                        <a:rPr lang="en-GB" sz="1000" b="0" i="0" u="none" strike="noStrike" kern="1200" baseline="0" dirty="0">
                          <a:solidFill>
                            <a:srgbClr val="000000"/>
                          </a:solidFill>
                          <a:latin typeface="Arial" panose="020B0604020202020204" pitchFamily="34" charset="0"/>
                          <a:ea typeface="+mn-ea"/>
                          <a:cs typeface="+mn-cs"/>
                        </a:rPr>
                        <a:t>FCO asks all British travellers to return to the UK and advises against non-essential international travel for 30 days. </a:t>
                      </a:r>
                    </a:p>
                    <a:p>
                      <a:pPr marL="0" algn="l" defTabSz="914400" rtl="0" eaLnBrk="1" latinLnBrk="0" hangingPunct="1"/>
                      <a:r>
                        <a:rPr lang="en-GB" sz="1000" b="0" i="0" u="none" strike="noStrike" kern="1200" baseline="0" dirty="0">
                          <a:solidFill>
                            <a:srgbClr val="000000"/>
                          </a:solidFill>
                          <a:latin typeface="Arial" panose="020B0604020202020204" pitchFamily="34" charset="0"/>
                          <a:ea typeface="+mn-ea"/>
                          <a:cs typeface="+mn-cs"/>
                        </a:rPr>
                        <a:t>UK Government introduces new social distancing measures. i) all persons to stay at home, except for very limited purposes; ii) all non-essential businesses and venues to close; iii) no gatherings of more than two people in public</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2716453482"/>
                  </a:ext>
                </a:extLst>
              </a:tr>
              <a:tr h="268793">
                <a:tc>
                  <a:txBody>
                    <a:bodyPr/>
                    <a:lstStyle/>
                    <a:p>
                      <a:pPr marL="0" algn="l" defTabSz="914400" rtl="0" eaLnBrk="1" latinLnBrk="0" hangingPunct="1"/>
                      <a:r>
                        <a:rPr lang="en-GB" sz="1000" b="0" i="0" u="none" strike="noStrike" kern="1200" baseline="0" dirty="0">
                          <a:solidFill>
                            <a:srgbClr val="000000"/>
                          </a:solidFill>
                          <a:latin typeface="Arial" panose="020B0604020202020204" pitchFamily="34" charset="0"/>
                          <a:ea typeface="+mn-ea"/>
                          <a:cs typeface="+mn-cs"/>
                        </a:rPr>
                        <a:t>16/04/20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Decision to maintain social distancing measures for further three weeks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168999916"/>
                  </a:ext>
                </a:extLst>
              </a:tr>
              <a:tr h="255617">
                <a:tc>
                  <a:txBody>
                    <a:bodyPr/>
                    <a:lstStyle/>
                    <a:p>
                      <a:r>
                        <a:rPr lang="en-GB" sz="1000" b="0" i="0" u="none" strike="noStrike" kern="1200" baseline="0" dirty="0">
                          <a:solidFill>
                            <a:srgbClr val="000000"/>
                          </a:solidFill>
                          <a:latin typeface="Arial" panose="020B0604020202020204" pitchFamily="34" charset="0"/>
                          <a:ea typeface="+mn-ea"/>
                          <a:cs typeface="+mn-cs"/>
                        </a:rPr>
                        <a:t>13/05/20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UK Government announce 5 level COVID-19 alert system. UK CMOs set alert to level 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1825834118"/>
                  </a:ext>
                </a:extLst>
              </a:tr>
              <a:tr h="255617">
                <a:tc>
                  <a:txBody>
                    <a:bodyPr/>
                    <a:lstStyle/>
                    <a:p>
                      <a:r>
                        <a:rPr lang="en-GB" sz="1000" b="0" i="0" u="none" strike="noStrike" kern="1200" baseline="0" dirty="0">
                          <a:solidFill>
                            <a:srgbClr val="000000"/>
                          </a:solidFill>
                          <a:latin typeface="Arial" panose="020B0604020202020204" pitchFamily="34" charset="0"/>
                          <a:ea typeface="+mn-ea"/>
                          <a:cs typeface="+mn-cs"/>
                        </a:rPr>
                        <a:t>18/05/20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Loss of or change in normal sense of taste or smell added to case definition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910764848"/>
                  </a:ext>
                </a:extLst>
              </a:tr>
              <a:tr h="255617">
                <a:tc>
                  <a:txBody>
                    <a:bodyPr/>
                    <a:lstStyle/>
                    <a:p>
                      <a:r>
                        <a:rPr lang="en-GB" sz="1000" b="0" i="0" u="none" strike="noStrike" kern="1200" baseline="0" dirty="0">
                          <a:solidFill>
                            <a:srgbClr val="000000"/>
                          </a:solidFill>
                          <a:latin typeface="Arial" panose="020B0604020202020204" pitchFamily="34" charset="0"/>
                          <a:ea typeface="+mn-ea"/>
                          <a:cs typeface="+mn-cs"/>
                        </a:rPr>
                        <a:t>19/06/20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UK CMOs lower the UK COVID-19 alert level to 3 following recommendation of Joint Biosecurity Centre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3262338185"/>
                  </a:ext>
                </a:extLst>
              </a:tr>
              <a:tr h="255617">
                <a:tc>
                  <a:txBody>
                    <a:bodyPr/>
                    <a:lstStyle/>
                    <a:p>
                      <a:r>
                        <a:rPr lang="en-GB" sz="1000" b="0" i="0" u="none" strike="noStrike" kern="1200" baseline="0" dirty="0">
                          <a:solidFill>
                            <a:srgbClr val="000000"/>
                          </a:solidFill>
                          <a:latin typeface="Arial" panose="020B0604020202020204" pitchFamily="34" charset="0"/>
                          <a:ea typeface="+mn-ea"/>
                          <a:cs typeface="+mn-cs"/>
                        </a:rPr>
                        <a:t>04/07/20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Further relaxation of national restrictions (travel restrictions, social distancing, closure of public spaces updates)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4083620854"/>
                  </a:ext>
                </a:extLst>
              </a:tr>
              <a:tr h="255617">
                <a:tc>
                  <a:txBody>
                    <a:bodyPr/>
                    <a:lstStyle/>
                    <a:p>
                      <a:r>
                        <a:rPr lang="en-GB" sz="1000" b="0" i="0" u="none" strike="noStrike" kern="1200" baseline="0" dirty="0">
                          <a:solidFill>
                            <a:srgbClr val="000000"/>
                          </a:solidFill>
                          <a:latin typeface="Arial" panose="020B0604020202020204" pitchFamily="34" charset="0"/>
                          <a:ea typeface="+mn-ea"/>
                          <a:cs typeface="+mn-cs"/>
                        </a:rPr>
                        <a:t>24/07/20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GB" sz="1000" b="0" i="0" u="none" strike="noStrike" kern="1200" baseline="0" dirty="0">
                          <a:solidFill>
                            <a:srgbClr val="000000"/>
                          </a:solidFill>
                          <a:latin typeface="Arial" panose="020B0604020202020204" pitchFamily="34" charset="0"/>
                          <a:ea typeface="+mn-ea"/>
                          <a:cs typeface="+mn-cs"/>
                        </a:rPr>
                        <a:t>Face coverings are now compulsory for customers in shops in England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 xmlns:a16="http://schemas.microsoft.com/office/drawing/2014/main" val="549734441"/>
                  </a:ext>
                </a:extLst>
              </a:tr>
            </a:tbl>
          </a:graphicData>
        </a:graphic>
      </p:graphicFrame>
      <p:sp>
        <p:nvSpPr>
          <p:cNvPr id="4" name="Slide Number Placeholder 3">
            <a:extLst>
              <a:ext uri="{FF2B5EF4-FFF2-40B4-BE49-F238E27FC236}">
                <a16:creationId xmlns="" xmlns:a16="http://schemas.microsoft.com/office/drawing/2014/main" id="{2F99325D-418F-4EA2-A592-2E415DBBF12B}"/>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a:t>
            </a:fld>
            <a:endParaRPr lang="en-US" dirty="0"/>
          </a:p>
        </p:txBody>
      </p:sp>
      <p:sp>
        <p:nvSpPr>
          <p:cNvPr id="5" name="Footer Placeholder 4">
            <a:extLst>
              <a:ext uri="{FF2B5EF4-FFF2-40B4-BE49-F238E27FC236}">
                <a16:creationId xmlns="" xmlns:a16="http://schemas.microsoft.com/office/drawing/2014/main" id="{A764ADD7-8800-4278-8B5E-D07F7E2809F9}"/>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85062027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BA2A5EE-36F3-46E0-9773-503C24BEC270}"/>
              </a:ext>
            </a:extLst>
          </p:cNvPr>
          <p:cNvSpPr>
            <a:spLocks noGrp="1"/>
          </p:cNvSpPr>
          <p:nvPr>
            <p:ph type="title"/>
          </p:nvPr>
        </p:nvSpPr>
        <p:spPr>
          <a:xfrm>
            <a:off x="674047" y="454618"/>
            <a:ext cx="11278603" cy="1102767"/>
          </a:xfrm>
        </p:spPr>
        <p:txBody>
          <a:bodyPr>
            <a:normAutofit fontScale="90000"/>
          </a:bodyPr>
          <a:lstStyle/>
          <a:p>
            <a:r>
              <a:rPr lang="en-GB" dirty="0"/>
              <a:t>The Vastus lateralis muscle (anterolateral aspect of the thigh)</a:t>
            </a:r>
          </a:p>
        </p:txBody>
      </p:sp>
      <p:sp>
        <p:nvSpPr>
          <p:cNvPr id="4" name="Slide Number Placeholder 3">
            <a:extLst>
              <a:ext uri="{FF2B5EF4-FFF2-40B4-BE49-F238E27FC236}">
                <a16:creationId xmlns="" xmlns:a16="http://schemas.microsoft.com/office/drawing/2014/main" id="{50FB6809-86E8-4D90-87AF-0BE8FD64BC5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80</a:t>
            </a:fld>
            <a:endParaRPr lang="en-US" dirty="0"/>
          </a:p>
        </p:txBody>
      </p:sp>
      <p:sp>
        <p:nvSpPr>
          <p:cNvPr id="5" name="Footer Placeholder 4">
            <a:extLst>
              <a:ext uri="{FF2B5EF4-FFF2-40B4-BE49-F238E27FC236}">
                <a16:creationId xmlns="" xmlns:a16="http://schemas.microsoft.com/office/drawing/2014/main" id="{85DD4A1F-7553-4EC8-92E2-E0DB674F0E33}"/>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7" name="Rectangle 6">
            <a:extLst>
              <a:ext uri="{FF2B5EF4-FFF2-40B4-BE49-F238E27FC236}">
                <a16:creationId xmlns="" xmlns:a16="http://schemas.microsoft.com/office/drawing/2014/main" id="{84CFD21A-199D-4EF1-B93E-DD6733499121}"/>
              </a:ext>
            </a:extLst>
          </p:cNvPr>
          <p:cNvSpPr/>
          <p:nvPr/>
        </p:nvSpPr>
        <p:spPr>
          <a:xfrm>
            <a:off x="1200151" y="5506145"/>
            <a:ext cx="3987294" cy="707886"/>
          </a:xfrm>
          <a:prstGeom prst="rect">
            <a:avLst/>
          </a:prstGeom>
        </p:spPr>
        <p:txBody>
          <a:bodyPr wrap="square">
            <a:spAutoFit/>
          </a:bodyPr>
          <a:lstStyle/>
          <a:p>
            <a:pPr eaLnBrk="1" hangingPunct="1"/>
            <a:endParaRPr lang="en-GB" altLang="en-US" sz="1600" dirty="0"/>
          </a:p>
          <a:p>
            <a:pPr eaLnBrk="1" hangingPunct="1"/>
            <a:r>
              <a:rPr lang="en-GB" sz="1200" u="sng" dirty="0">
                <a:hlinkClick r:id="rId2"/>
              </a:rPr>
              <a:t>www.cdc.gov/vaccines/pubs/pinkbook/vac-admin.html</a:t>
            </a:r>
            <a:endParaRPr lang="en-GB" sz="1200" u="sng" dirty="0"/>
          </a:p>
          <a:p>
            <a:pPr eaLnBrk="1" hangingPunct="1"/>
            <a:endParaRPr lang="en-GB" altLang="en-US" sz="1200" u="sng" dirty="0"/>
          </a:p>
        </p:txBody>
      </p:sp>
      <p:pic>
        <p:nvPicPr>
          <p:cNvPr id="8" name="Content Placeholder 7">
            <a:extLst>
              <a:ext uri="{FF2B5EF4-FFF2-40B4-BE49-F238E27FC236}">
                <a16:creationId xmlns="" xmlns:a16="http://schemas.microsoft.com/office/drawing/2014/main" id="{C85B9164-B311-437F-87D8-8D0103FB5093}"/>
              </a:ext>
            </a:extLst>
          </p:cNvPr>
          <p:cNvPicPr>
            <a:picLocks noGrp="1" noChangeAspect="1"/>
          </p:cNvPicPr>
          <p:nvPr>
            <p:ph idx="1"/>
          </p:nvPr>
        </p:nvPicPr>
        <p:blipFill>
          <a:blip r:embed="rId3"/>
          <a:stretch>
            <a:fillRect/>
          </a:stretch>
        </p:blipFill>
        <p:spPr>
          <a:xfrm>
            <a:off x="1844170" y="1210450"/>
            <a:ext cx="3343275" cy="4619625"/>
          </a:xfrm>
          <a:prstGeom prst="rect">
            <a:avLst/>
          </a:prstGeom>
        </p:spPr>
      </p:pic>
      <p:sp>
        <p:nvSpPr>
          <p:cNvPr id="9" name="Oval 8">
            <a:extLst>
              <a:ext uri="{FF2B5EF4-FFF2-40B4-BE49-F238E27FC236}">
                <a16:creationId xmlns="" xmlns:a16="http://schemas.microsoft.com/office/drawing/2014/main" id="{B36105AB-52B2-43B7-B92C-9C2235FC4CAE}"/>
              </a:ext>
            </a:extLst>
          </p:cNvPr>
          <p:cNvSpPr/>
          <p:nvPr/>
        </p:nvSpPr>
        <p:spPr>
          <a:xfrm>
            <a:off x="2079913" y="3268234"/>
            <a:ext cx="1235837" cy="504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Rectangle 2">
            <a:extLst>
              <a:ext uri="{FF2B5EF4-FFF2-40B4-BE49-F238E27FC236}">
                <a16:creationId xmlns="" xmlns:a16="http://schemas.microsoft.com/office/drawing/2014/main" id="{8F35AF27-4233-4303-8D9C-6E4BF3271AA5}"/>
              </a:ext>
            </a:extLst>
          </p:cNvPr>
          <p:cNvSpPr/>
          <p:nvPr/>
        </p:nvSpPr>
        <p:spPr>
          <a:xfrm>
            <a:off x="5491795" y="2258959"/>
            <a:ext cx="6096000" cy="3139321"/>
          </a:xfrm>
          <a:prstGeom prst="rect">
            <a:avLst/>
          </a:prstGeom>
        </p:spPr>
        <p:txBody>
          <a:bodyPr>
            <a:spAutoFit/>
          </a:bodyPr>
          <a:lstStyle/>
          <a:p>
            <a:r>
              <a:rPr lang="en-GB" sz="2000" dirty="0"/>
              <a:t>Infants under one year receive their immunisations into the anterolateral aspect of the thigh because the deltoid muscle is not sufficiently well enough developed at this age.</a:t>
            </a:r>
          </a:p>
          <a:p>
            <a:endParaRPr lang="en-GB" sz="2000" dirty="0"/>
          </a:p>
          <a:p>
            <a:r>
              <a:rPr lang="en-GB" sz="2000" dirty="0"/>
              <a:t>Although the deltoid muscle is more commonly used in older children and adults as it is quicker and easier to access, the vastus lateralis muscle in the thigh can be used in these age groups if necessary. </a:t>
            </a:r>
          </a:p>
          <a:p>
            <a:endParaRPr lang="en-GB" dirty="0"/>
          </a:p>
        </p:txBody>
      </p:sp>
    </p:spTree>
    <p:extLst>
      <p:ext uri="{BB962C8B-B14F-4D97-AF65-F5344CB8AC3E}">
        <p14:creationId xmlns:p14="http://schemas.microsoft.com/office/powerpoint/2010/main" val="364004389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AA31236-253C-4228-9C20-E9CC14039BEA}"/>
              </a:ext>
            </a:extLst>
          </p:cNvPr>
          <p:cNvSpPr>
            <a:spLocks noGrp="1"/>
          </p:cNvSpPr>
          <p:nvPr>
            <p:ph type="title"/>
          </p:nvPr>
        </p:nvSpPr>
        <p:spPr/>
        <p:txBody>
          <a:bodyPr/>
          <a:lstStyle/>
          <a:p>
            <a:r>
              <a:rPr lang="en-GB" dirty="0"/>
              <a:t>Vaccine administration continued</a:t>
            </a:r>
          </a:p>
        </p:txBody>
      </p:sp>
      <p:sp>
        <p:nvSpPr>
          <p:cNvPr id="3" name="Content Placeholder 2">
            <a:extLst>
              <a:ext uri="{FF2B5EF4-FFF2-40B4-BE49-F238E27FC236}">
                <a16:creationId xmlns="" xmlns:a16="http://schemas.microsoft.com/office/drawing/2014/main" id="{D041D3DB-747A-4455-B27A-D2BCD30517CB}"/>
              </a:ext>
            </a:extLst>
          </p:cNvPr>
          <p:cNvSpPr>
            <a:spLocks noGrp="1"/>
          </p:cNvSpPr>
          <p:nvPr>
            <p:ph idx="1"/>
          </p:nvPr>
        </p:nvSpPr>
        <p:spPr>
          <a:xfrm>
            <a:off x="561120" y="1382899"/>
            <a:ext cx="10704000" cy="1482221"/>
          </a:xfrm>
        </p:spPr>
        <p:txBody>
          <a:bodyPr/>
          <a:lstStyle/>
          <a:p>
            <a:r>
              <a:rPr lang="en-GB" sz="2000" dirty="0"/>
              <a:t>Skin does not need to be specially cleaned prior to vaccination. If it is visibly dirty then water is sufficient to clean it.</a:t>
            </a:r>
          </a:p>
          <a:p>
            <a:r>
              <a:rPr lang="en-GB" sz="2000" dirty="0"/>
              <a:t>Plasters are not generally needed to cover injection sites but can be used if necessary. Gentle pressure with a gauze swab can be applied following vaccination if bleeding occurs.</a:t>
            </a:r>
          </a:p>
          <a:p>
            <a:endParaRPr lang="en-GB" sz="2000" dirty="0"/>
          </a:p>
          <a:p>
            <a:endParaRPr lang="en-GB" dirty="0"/>
          </a:p>
        </p:txBody>
      </p:sp>
      <p:sp>
        <p:nvSpPr>
          <p:cNvPr id="4" name="Slide Number Placeholder 3">
            <a:extLst>
              <a:ext uri="{FF2B5EF4-FFF2-40B4-BE49-F238E27FC236}">
                <a16:creationId xmlns="" xmlns:a16="http://schemas.microsoft.com/office/drawing/2014/main" id="{09EA645A-757C-4B44-9B33-627A2FF31BB3}"/>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81</a:t>
            </a:fld>
            <a:endParaRPr lang="en-US" dirty="0"/>
          </a:p>
        </p:txBody>
      </p:sp>
      <p:sp>
        <p:nvSpPr>
          <p:cNvPr id="5" name="Footer Placeholder 4">
            <a:extLst>
              <a:ext uri="{FF2B5EF4-FFF2-40B4-BE49-F238E27FC236}">
                <a16:creationId xmlns="" xmlns:a16="http://schemas.microsoft.com/office/drawing/2014/main" id="{D51CEB5E-044C-4523-8293-FE8C14D14695}"/>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pic>
        <p:nvPicPr>
          <p:cNvPr id="8" name="Picture 7">
            <a:extLst>
              <a:ext uri="{FF2B5EF4-FFF2-40B4-BE49-F238E27FC236}">
                <a16:creationId xmlns="" xmlns:a16="http://schemas.microsoft.com/office/drawing/2014/main" id="{91202F48-3982-4C87-870C-B3E5AF13E5B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0096" y="2983142"/>
            <a:ext cx="2384104" cy="3207561"/>
          </a:xfrm>
          <a:prstGeom prst="rect">
            <a:avLst/>
          </a:prstGeom>
        </p:spPr>
      </p:pic>
      <p:sp>
        <p:nvSpPr>
          <p:cNvPr id="6" name="TextBox 5">
            <a:extLst>
              <a:ext uri="{FF2B5EF4-FFF2-40B4-BE49-F238E27FC236}">
                <a16:creationId xmlns="" xmlns:a16="http://schemas.microsoft.com/office/drawing/2014/main" id="{C5BE5F29-83A9-4A9D-80B3-4B03C0A07606}"/>
              </a:ext>
            </a:extLst>
          </p:cNvPr>
          <p:cNvSpPr txBox="1"/>
          <p:nvPr/>
        </p:nvSpPr>
        <p:spPr>
          <a:xfrm>
            <a:off x="561120" y="2819589"/>
            <a:ext cx="7916036" cy="3099695"/>
          </a:xfrm>
          <a:prstGeom prst="rect">
            <a:avLst/>
          </a:prstGeom>
          <a:noFill/>
        </p:spPr>
        <p:txBody>
          <a:bodyPr wrap="square" rtlCol="0">
            <a:spAutoFit/>
          </a:bodyPr>
          <a:lstStyle/>
          <a:p>
            <a:pPr marL="4763" lvl="0" indent="-4763" eaLnBrk="0" fontAlgn="base" hangingPunct="0">
              <a:lnSpc>
                <a:spcPct val="114000"/>
              </a:lnSpc>
              <a:spcAft>
                <a:spcPct val="0"/>
              </a:spcAft>
            </a:pPr>
            <a:r>
              <a:rPr lang="en-GB" sz="2000" b="1" dirty="0">
                <a:solidFill>
                  <a:prstClr val="black"/>
                </a:solidFill>
                <a:latin typeface="Arial" pitchFamily="34" charset="0"/>
                <a:ea typeface="ヒラギノ角ゴ Pro W3" pitchFamily="84" charset="-128"/>
              </a:rPr>
              <a:t>Intramuscular process:</a:t>
            </a:r>
          </a:p>
          <a:p>
            <a:pPr marL="4763" lvl="0" indent="-4763" eaLnBrk="0" fontAlgn="base" hangingPunct="0">
              <a:lnSpc>
                <a:spcPct val="114000"/>
              </a:lnSpc>
              <a:spcAft>
                <a:spcPct val="0"/>
              </a:spcAft>
            </a:pPr>
            <a:endParaRPr lang="en-GB" sz="1400" dirty="0">
              <a:solidFill>
                <a:prstClr val="black"/>
              </a:solidFill>
              <a:latin typeface="Arial" pitchFamily="34" charset="0"/>
              <a:ea typeface="ヒラギノ角ゴ Pro W3" pitchFamily="84" charset="-128"/>
            </a:endParaRPr>
          </a:p>
          <a:p>
            <a:pPr marL="342900" lvl="0" indent="-342900" eaLnBrk="0" fontAlgn="base" hangingPunct="0">
              <a:spcAft>
                <a:spcPts val="400"/>
              </a:spcAft>
              <a:buFont typeface="Arial" panose="020B0604020202020204" pitchFamily="34" charset="0"/>
              <a:buChar char="•"/>
            </a:pPr>
            <a:r>
              <a:rPr lang="en-GB" sz="2000" dirty="0">
                <a:solidFill>
                  <a:prstClr val="black"/>
                </a:solidFill>
                <a:latin typeface="Arial" pitchFamily="34" charset="0"/>
                <a:ea typeface="ヒラギノ角ゴ Pro W3" pitchFamily="84" charset="-128"/>
              </a:rPr>
              <a:t>identify the correct site for IM injection</a:t>
            </a:r>
          </a:p>
          <a:p>
            <a:pPr marL="342900" lvl="0" indent="-342900" eaLnBrk="0" fontAlgn="base" hangingPunct="0">
              <a:spcAft>
                <a:spcPts val="400"/>
              </a:spcAft>
              <a:buFont typeface="Arial" panose="020B0604020202020204" pitchFamily="34" charset="0"/>
              <a:buChar char="•"/>
            </a:pPr>
            <a:r>
              <a:rPr lang="en-GB" sz="2000" dirty="0">
                <a:solidFill>
                  <a:prstClr val="black"/>
                </a:solidFill>
                <a:latin typeface="Arial" pitchFamily="34" charset="0"/>
                <a:ea typeface="ヒラギノ角ゴ Pro W3" pitchFamily="84" charset="-128"/>
              </a:rPr>
              <a:t>stretch the skin at the site</a:t>
            </a:r>
          </a:p>
          <a:p>
            <a:pPr marL="342900" lvl="0" indent="-342900" eaLnBrk="0" fontAlgn="base" hangingPunct="0">
              <a:spcAft>
                <a:spcPts val="400"/>
              </a:spcAft>
              <a:buFont typeface="Arial" panose="020B0604020202020204" pitchFamily="34" charset="0"/>
              <a:buChar char="•"/>
            </a:pPr>
            <a:r>
              <a:rPr lang="en-GB" sz="2000" dirty="0">
                <a:solidFill>
                  <a:prstClr val="black"/>
                </a:solidFill>
                <a:latin typeface="Arial" pitchFamily="34" charset="0"/>
                <a:ea typeface="ヒラギノ角ゴ Pro W3" pitchFamily="84" charset="-128"/>
              </a:rPr>
              <a:t>insert the needle at a 90</a:t>
            </a:r>
            <a:r>
              <a:rPr lang="en-GB" sz="2000" baseline="30000" dirty="0">
                <a:solidFill>
                  <a:prstClr val="black"/>
                </a:solidFill>
                <a:latin typeface="Arial" pitchFamily="34" charset="0"/>
                <a:ea typeface="ヒラギノ角ゴ Pro W3" pitchFamily="84" charset="-128"/>
              </a:rPr>
              <a:t>° </a:t>
            </a:r>
            <a:r>
              <a:rPr lang="en-GB" sz="2000" dirty="0">
                <a:solidFill>
                  <a:prstClr val="black"/>
                </a:solidFill>
                <a:latin typeface="Arial" pitchFamily="34" charset="0"/>
                <a:ea typeface="ヒラギノ角ゴ Pro W3" pitchFamily="84" charset="-128"/>
              </a:rPr>
              <a:t>angle far enough to ensure vaccine is delivered into muscle</a:t>
            </a:r>
          </a:p>
          <a:p>
            <a:pPr marL="342900" lvl="0" indent="-342900" eaLnBrk="0" fontAlgn="base" hangingPunct="0">
              <a:spcAft>
                <a:spcPts val="400"/>
              </a:spcAft>
              <a:buFont typeface="Arial" panose="020B0604020202020204" pitchFamily="34" charset="0"/>
              <a:buChar char="•"/>
            </a:pPr>
            <a:r>
              <a:rPr lang="en-GB" sz="2000" dirty="0">
                <a:solidFill>
                  <a:prstClr val="black"/>
                </a:solidFill>
                <a:latin typeface="Arial" pitchFamily="34" charset="0"/>
                <a:ea typeface="ヒラギノ角ゴ Pro W3" pitchFamily="84" charset="-128"/>
              </a:rPr>
              <a:t>depress the plunger</a:t>
            </a:r>
          </a:p>
          <a:p>
            <a:pPr marL="342900" lvl="0" indent="-342900" eaLnBrk="0" fontAlgn="base" hangingPunct="0">
              <a:spcAft>
                <a:spcPts val="400"/>
              </a:spcAft>
              <a:buFont typeface="Arial" panose="020B0604020202020204" pitchFamily="34" charset="0"/>
              <a:buChar char="•"/>
            </a:pPr>
            <a:r>
              <a:rPr lang="en-GB" sz="2000" dirty="0">
                <a:solidFill>
                  <a:prstClr val="black"/>
                </a:solidFill>
                <a:latin typeface="Arial" pitchFamily="34" charset="0"/>
                <a:ea typeface="ヒラギノ角ゴ Pro W3" pitchFamily="84" charset="-128"/>
              </a:rPr>
              <a:t>gently remove the needle</a:t>
            </a:r>
          </a:p>
          <a:p>
            <a:pPr marL="342900" lvl="0" indent="-342900" eaLnBrk="0" fontAlgn="base" hangingPunct="0">
              <a:spcAft>
                <a:spcPts val="400"/>
              </a:spcAft>
              <a:buFont typeface="Arial" panose="020B0604020202020204" pitchFamily="34" charset="0"/>
              <a:buChar char="•"/>
            </a:pPr>
            <a:r>
              <a:rPr lang="en-GB" sz="2000" dirty="0">
                <a:solidFill>
                  <a:prstClr val="black"/>
                </a:solidFill>
                <a:latin typeface="Arial" pitchFamily="34" charset="0"/>
                <a:ea typeface="ヒラギノ角ゴ Pro W3" pitchFamily="84" charset="-128"/>
              </a:rPr>
              <a:t>apply light pressure using gauze or cotton wool if bleeding occurs</a:t>
            </a:r>
          </a:p>
        </p:txBody>
      </p:sp>
    </p:spTree>
    <p:extLst>
      <p:ext uri="{BB962C8B-B14F-4D97-AF65-F5344CB8AC3E}">
        <p14:creationId xmlns:p14="http://schemas.microsoft.com/office/powerpoint/2010/main" val="230583808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8CDE68E-BCF9-4B39-909B-A7AEBED48E48}"/>
              </a:ext>
            </a:extLst>
          </p:cNvPr>
          <p:cNvSpPr>
            <a:spLocks noGrp="1"/>
          </p:cNvSpPr>
          <p:nvPr>
            <p:ph type="title"/>
          </p:nvPr>
        </p:nvSpPr>
        <p:spPr>
          <a:xfrm>
            <a:off x="744000" y="483944"/>
            <a:ext cx="10282140" cy="648072"/>
          </a:xfrm>
        </p:spPr>
        <p:txBody>
          <a:bodyPr>
            <a:noAutofit/>
          </a:bodyPr>
          <a:lstStyle/>
          <a:p>
            <a:r>
              <a:rPr lang="en-GB" sz="3600" dirty="0"/>
              <a:t>Consequences of incorrect injection technique</a:t>
            </a:r>
          </a:p>
        </p:txBody>
      </p:sp>
      <p:sp>
        <p:nvSpPr>
          <p:cNvPr id="3" name="Content Placeholder 2">
            <a:extLst>
              <a:ext uri="{FF2B5EF4-FFF2-40B4-BE49-F238E27FC236}">
                <a16:creationId xmlns="" xmlns:a16="http://schemas.microsoft.com/office/drawing/2014/main" id="{938B3922-400E-48F0-BD22-1053FF1C6EB2}"/>
              </a:ext>
            </a:extLst>
          </p:cNvPr>
          <p:cNvSpPr>
            <a:spLocks noGrp="1"/>
          </p:cNvSpPr>
          <p:nvPr>
            <p:ph idx="1"/>
          </p:nvPr>
        </p:nvSpPr>
        <p:spPr/>
        <p:txBody>
          <a:bodyPr/>
          <a:lstStyle/>
          <a:p>
            <a:pPr marL="342900" indent="-342900">
              <a:buFont typeface="Arial" panose="020B0604020202020204" pitchFamily="34" charset="0"/>
              <a:buChar char="•"/>
            </a:pPr>
            <a:r>
              <a:rPr lang="en-GB" sz="2000" dirty="0"/>
              <a:t>it is essential that the correct site and injection technique be used to administer vaccines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injecting too high into the upper arm might result in a shoulder injury or a frozen shoulder. This leads to pain, weakness and a limited range of motion that can last for months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injecting too far to the side of the arm or too low on the arm risks injecting into the axillary nerve or the radial nerve </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to avoid shoulder injury, always assess the limb before administering the vaccine to identify the correct site for injection</a:t>
            </a:r>
            <a:endParaRPr lang="en-GB" sz="2000" dirty="0">
              <a:solidFill>
                <a:srgbClr val="FF0000"/>
              </a:solidFill>
            </a:endParaRPr>
          </a:p>
        </p:txBody>
      </p:sp>
      <p:sp>
        <p:nvSpPr>
          <p:cNvPr id="4" name="Slide Number Placeholder 3">
            <a:extLst>
              <a:ext uri="{FF2B5EF4-FFF2-40B4-BE49-F238E27FC236}">
                <a16:creationId xmlns="" xmlns:a16="http://schemas.microsoft.com/office/drawing/2014/main" id="{809B08C6-8188-44A3-8AF5-D7AD4C4F2B7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82</a:t>
            </a:fld>
            <a:endParaRPr lang="en-US" dirty="0"/>
          </a:p>
        </p:txBody>
      </p:sp>
      <p:sp>
        <p:nvSpPr>
          <p:cNvPr id="5" name="Footer Placeholder 4">
            <a:extLst>
              <a:ext uri="{FF2B5EF4-FFF2-40B4-BE49-F238E27FC236}">
                <a16:creationId xmlns="" xmlns:a16="http://schemas.microsoft.com/office/drawing/2014/main" id="{92DB2316-10D5-437B-9352-373DBEA0A975}"/>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39432444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4608D4F-08B3-4661-AF9C-136268A0C557}"/>
              </a:ext>
            </a:extLst>
          </p:cNvPr>
          <p:cNvSpPr>
            <a:spLocks noGrp="1"/>
          </p:cNvSpPr>
          <p:nvPr>
            <p:ph type="title"/>
          </p:nvPr>
        </p:nvSpPr>
        <p:spPr/>
        <p:txBody>
          <a:bodyPr/>
          <a:lstStyle/>
          <a:p>
            <a:r>
              <a:rPr lang="en-GB" dirty="0"/>
              <a:t>Post vaccination advice and observation</a:t>
            </a:r>
          </a:p>
        </p:txBody>
      </p:sp>
      <p:sp>
        <p:nvSpPr>
          <p:cNvPr id="3" name="Content Placeholder 2">
            <a:extLst>
              <a:ext uri="{FF2B5EF4-FFF2-40B4-BE49-F238E27FC236}">
                <a16:creationId xmlns="" xmlns:a16="http://schemas.microsoft.com/office/drawing/2014/main" id="{EE1276A8-C6A8-4ECC-9B4B-23E697FAA0EC}"/>
              </a:ext>
            </a:extLst>
          </p:cNvPr>
          <p:cNvSpPr>
            <a:spLocks noGrp="1"/>
          </p:cNvSpPr>
          <p:nvPr>
            <p:ph idx="1"/>
          </p:nvPr>
        </p:nvSpPr>
        <p:spPr>
          <a:xfrm>
            <a:off x="676770" y="1311965"/>
            <a:ext cx="11073269" cy="5054640"/>
          </a:xfrm>
        </p:spPr>
        <p:txBody>
          <a:bodyPr/>
          <a:lstStyle/>
          <a:p>
            <a:pPr marL="342900" indent="-342900">
              <a:lnSpc>
                <a:spcPct val="100000"/>
              </a:lnSpc>
              <a:buFont typeface="Arial" panose="020B0604020202020204" pitchFamily="34" charset="0"/>
              <a:buChar char="•"/>
            </a:pPr>
            <a:r>
              <a:rPr lang="en-GB" altLang="en-US" sz="2000" dirty="0"/>
              <a:t>those vaccinated should be observed for any immediate adverse effects whilst receiving any verbal post vaccination information</a:t>
            </a:r>
          </a:p>
          <a:p>
            <a:pPr marL="342900" indent="-342900">
              <a:lnSpc>
                <a:spcPct val="100000"/>
              </a:lnSpc>
              <a:buFont typeface="Arial" panose="020B0604020202020204" pitchFamily="34" charset="0"/>
              <a:buChar char="•"/>
            </a:pPr>
            <a:endParaRPr lang="en-GB" altLang="en-US" sz="2000" dirty="0"/>
          </a:p>
          <a:p>
            <a:pPr marL="342900" indent="-342900">
              <a:lnSpc>
                <a:spcPct val="100000"/>
              </a:lnSpc>
              <a:buFont typeface="Arial" panose="020B0604020202020204" pitchFamily="34" charset="0"/>
              <a:buChar char="•"/>
            </a:pPr>
            <a:r>
              <a:rPr lang="en-GB" sz="2000" dirty="0"/>
              <a:t>vaccinees should be given a copy of the patient information leaflet and/or any other relevant written information. Inform them how that they can obtain further advice if required</a:t>
            </a:r>
          </a:p>
          <a:p>
            <a:pPr marL="0" indent="0">
              <a:lnSpc>
                <a:spcPct val="100000"/>
              </a:lnSpc>
            </a:pPr>
            <a:endParaRPr lang="en-GB" altLang="en-US" sz="2000" dirty="0">
              <a:solidFill>
                <a:srgbClr val="FF0000"/>
              </a:solidFill>
            </a:endParaRPr>
          </a:p>
          <a:p>
            <a:pPr marL="342900" indent="-342900">
              <a:lnSpc>
                <a:spcPct val="100000"/>
              </a:lnSpc>
              <a:buFont typeface="Arial" panose="020B0604020202020204" pitchFamily="34" charset="0"/>
              <a:buChar char="•"/>
            </a:pPr>
            <a:r>
              <a:rPr lang="en-GB" altLang="en-US" sz="2000" dirty="0"/>
              <a:t>an appointment should be made for any further doses required</a:t>
            </a:r>
          </a:p>
          <a:p>
            <a:pPr marL="342900" indent="-342900">
              <a:lnSpc>
                <a:spcPct val="100000"/>
              </a:lnSpc>
              <a:buFont typeface="Arial" panose="020B0604020202020204" pitchFamily="34" charset="0"/>
              <a:buChar char="•"/>
            </a:pPr>
            <a:endParaRPr lang="en-GB" altLang="en-US" sz="2000" dirty="0"/>
          </a:p>
          <a:p>
            <a:pPr marL="342900" indent="-342900">
              <a:lnSpc>
                <a:spcPct val="100000"/>
              </a:lnSpc>
              <a:buFont typeface="Arial" panose="020B0604020202020204" pitchFamily="34" charset="0"/>
              <a:buChar char="•"/>
            </a:pPr>
            <a:r>
              <a:rPr lang="en-GB" sz="2000" dirty="0"/>
              <a:t>as syncope (fainting) can occur following vaccination, those vaccinated should be advised to wait for 15 minutes post-vaccination before driving. There is no waiting period required for those vaccinated who are not driving</a:t>
            </a:r>
          </a:p>
          <a:p>
            <a:pPr marL="0" indent="0">
              <a:lnSpc>
                <a:spcPct val="100000"/>
              </a:lnSpc>
            </a:pPr>
            <a:endParaRPr lang="en-GB" sz="2000" dirty="0"/>
          </a:p>
          <a:p>
            <a:pPr marL="342900" indent="-342900">
              <a:lnSpc>
                <a:spcPct val="100000"/>
              </a:lnSpc>
              <a:buFont typeface="Arial" panose="020B0604020202020204" pitchFamily="34" charset="0"/>
              <a:buChar char="•"/>
            </a:pPr>
            <a:r>
              <a:rPr lang="en-GB" sz="2000" dirty="0"/>
              <a:t>inform the vaccinee that they should continue to follow advice current at the time regarding practicing social distancing, wearing a face mask and washing their hands thoroughly and frequently</a:t>
            </a:r>
            <a:endParaRPr lang="en-GB" altLang="en-US" dirty="0">
              <a:solidFill>
                <a:srgbClr val="FF0000"/>
              </a:solidFill>
            </a:endParaRPr>
          </a:p>
          <a:p>
            <a:pPr>
              <a:lnSpc>
                <a:spcPct val="100000"/>
              </a:lnSpc>
            </a:pPr>
            <a:endParaRPr lang="en-GB" altLang="en-US" dirty="0">
              <a:solidFill>
                <a:srgbClr val="FF0000"/>
              </a:solidFill>
            </a:endParaRPr>
          </a:p>
          <a:p>
            <a:pPr>
              <a:lnSpc>
                <a:spcPct val="100000"/>
              </a:lnSpc>
            </a:pPr>
            <a:endParaRPr lang="en-GB" altLang="en-US" dirty="0">
              <a:solidFill>
                <a:srgbClr val="FF0000"/>
              </a:solidFill>
            </a:endParaRPr>
          </a:p>
          <a:p>
            <a:pPr>
              <a:lnSpc>
                <a:spcPct val="100000"/>
              </a:lnSpc>
            </a:pPr>
            <a:endParaRPr lang="en-GB" altLang="en-US" dirty="0">
              <a:solidFill>
                <a:srgbClr val="FF0000"/>
              </a:solidFill>
            </a:endParaRPr>
          </a:p>
          <a:p>
            <a:pPr>
              <a:lnSpc>
                <a:spcPct val="100000"/>
              </a:lnSpc>
            </a:pPr>
            <a:endParaRPr lang="en-GB" dirty="0"/>
          </a:p>
        </p:txBody>
      </p:sp>
      <p:sp>
        <p:nvSpPr>
          <p:cNvPr id="4" name="Slide Number Placeholder 3">
            <a:extLst>
              <a:ext uri="{FF2B5EF4-FFF2-40B4-BE49-F238E27FC236}">
                <a16:creationId xmlns="" xmlns:a16="http://schemas.microsoft.com/office/drawing/2014/main" id="{B42FC362-F923-4A1E-80BE-8560F8EA2C6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83</a:t>
            </a:fld>
            <a:endParaRPr lang="en-US" dirty="0"/>
          </a:p>
        </p:txBody>
      </p:sp>
      <p:sp>
        <p:nvSpPr>
          <p:cNvPr id="5" name="Footer Placeholder 4">
            <a:extLst>
              <a:ext uri="{FF2B5EF4-FFF2-40B4-BE49-F238E27FC236}">
                <a16:creationId xmlns="" xmlns:a16="http://schemas.microsoft.com/office/drawing/2014/main" id="{AA32A491-0523-47ED-BCBF-4C5DEED7D531}"/>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31787671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7FE5782-89AC-414E-8B9A-54A9F0BA4859}"/>
              </a:ext>
            </a:extLst>
          </p:cNvPr>
          <p:cNvSpPr>
            <a:spLocks noGrp="1"/>
          </p:cNvSpPr>
          <p:nvPr>
            <p:ph type="title"/>
          </p:nvPr>
        </p:nvSpPr>
        <p:spPr/>
        <p:txBody>
          <a:bodyPr/>
          <a:lstStyle/>
          <a:p>
            <a:r>
              <a:rPr lang="en-GB" dirty="0"/>
              <a:t>Disposal of consumables</a:t>
            </a:r>
          </a:p>
        </p:txBody>
      </p:sp>
      <p:sp>
        <p:nvSpPr>
          <p:cNvPr id="3" name="Content Placeholder 2">
            <a:extLst>
              <a:ext uri="{FF2B5EF4-FFF2-40B4-BE49-F238E27FC236}">
                <a16:creationId xmlns="" xmlns:a16="http://schemas.microsoft.com/office/drawing/2014/main" id="{EAC77D0C-C072-4E1D-A3A6-2592414028DE}"/>
              </a:ext>
            </a:extLst>
          </p:cNvPr>
          <p:cNvSpPr>
            <a:spLocks noGrp="1"/>
          </p:cNvSpPr>
          <p:nvPr>
            <p:ph idx="1"/>
          </p:nvPr>
        </p:nvSpPr>
        <p:spPr/>
        <p:txBody>
          <a:bodyPr/>
          <a:lstStyle/>
          <a:p>
            <a:pPr marL="342900" indent="-342900">
              <a:buFont typeface="Arial" panose="020B0604020202020204" pitchFamily="34" charset="0"/>
              <a:buChar char="•"/>
            </a:pPr>
            <a:r>
              <a:rPr lang="en-GB" sz="2000" b="1" dirty="0"/>
              <a:t>needles should not be re-sheathed under any circumstances</a:t>
            </a:r>
          </a:p>
          <a:p>
            <a:pPr marL="0" indent="0"/>
            <a:endParaRPr lang="en-GB" sz="2000" b="1" dirty="0"/>
          </a:p>
          <a:p>
            <a:pPr marL="342900" indent="-342900">
              <a:buFont typeface="Arial" panose="020B0604020202020204" pitchFamily="34" charset="0"/>
              <a:buChar char="•"/>
            </a:pPr>
            <a:r>
              <a:rPr lang="en-GB" sz="2000" dirty="0"/>
              <a:t>the needle and syringe should be disposed of immediately after use in a puncture resistant yellow sharps bin</a:t>
            </a:r>
          </a:p>
          <a:p>
            <a:pPr marL="0" indent="0"/>
            <a:endParaRPr lang="en-GB" sz="2000" dirty="0"/>
          </a:p>
          <a:p>
            <a:pPr marL="285750" indent="-285750">
              <a:buFont typeface="Arial" panose="020B0604020202020204" pitchFamily="34" charset="0"/>
              <a:buChar char="•"/>
            </a:pPr>
            <a:r>
              <a:rPr lang="en-GB" sz="2000" dirty="0"/>
              <a:t>the yellow sharps bin should be sealed when it is two thirds full and replaced with a new one</a:t>
            </a:r>
          </a:p>
          <a:p>
            <a:pPr marL="0" indent="0"/>
            <a:endParaRPr lang="en-GB" sz="2000" dirty="0"/>
          </a:p>
          <a:p>
            <a:pPr marL="285750" indent="-285750">
              <a:buFont typeface="Arial" panose="020B0604020202020204" pitchFamily="34" charset="0"/>
              <a:buChar char="•"/>
            </a:pPr>
            <a:r>
              <a:rPr lang="en-GB" sz="2000" dirty="0"/>
              <a:t>paper wrappers should be disposed of in a general waste bin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any blood stained gauze or cotton wool should be placed in a bin for clinical waste</a:t>
            </a:r>
          </a:p>
          <a:p>
            <a:pPr marL="0" indent="0"/>
            <a:endParaRPr lang="en-GB" sz="2000" dirty="0"/>
          </a:p>
          <a:p>
            <a:pPr marL="285750" indent="-285750">
              <a:buFont typeface="Arial" panose="020B0604020202020204" pitchFamily="34" charset="0"/>
              <a:buChar char="•"/>
            </a:pPr>
            <a:r>
              <a:rPr lang="en-GB" sz="2000" dirty="0"/>
              <a:t>local policy should be followed for the disposal of PPE</a:t>
            </a:r>
          </a:p>
          <a:p>
            <a:pPr marL="285750" indent="-285750">
              <a:buFont typeface="Arial" panose="020B0604020202020204" pitchFamily="34" charset="0"/>
              <a:buChar char="•"/>
            </a:pPr>
            <a:endParaRPr lang="en-GB" sz="2000" dirty="0"/>
          </a:p>
        </p:txBody>
      </p:sp>
      <p:sp>
        <p:nvSpPr>
          <p:cNvPr id="4" name="Slide Number Placeholder 3">
            <a:extLst>
              <a:ext uri="{FF2B5EF4-FFF2-40B4-BE49-F238E27FC236}">
                <a16:creationId xmlns="" xmlns:a16="http://schemas.microsoft.com/office/drawing/2014/main" id="{D7C5E097-C455-41A2-984A-5BB61FA69623}"/>
              </a:ext>
            </a:extLst>
          </p:cNvPr>
          <p:cNvSpPr>
            <a:spLocks noGrp="1"/>
          </p:cNvSpPr>
          <p:nvPr>
            <p:ph type="sldNum" sz="quarter" idx="10"/>
          </p:nvPr>
        </p:nvSpPr>
        <p:spPr/>
        <p:txBody>
          <a:bodyPr/>
          <a:lstStyle/>
          <a:p>
            <a:pPr marL="53181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531813" marR="0" lvl="0" indent="0" algn="l"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 xmlns:a16="http://schemas.microsoft.com/office/drawing/2014/main" id="{3778D194-D75F-4769-9BFF-F8AAF10B2863}"/>
              </a:ext>
            </a:extLst>
          </p:cNvPr>
          <p:cNvSpPr>
            <a:spLocks noGrp="1"/>
          </p:cNvSpPr>
          <p:nvPr>
            <p:ph type="ftr" sz="quarter" idx="11"/>
          </p:nvPr>
        </p:nvSpPr>
        <p:spPr/>
        <p:txBody>
          <a:bodyPr/>
          <a:lstStyle/>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Arial" pitchFamily="34" charset="0"/>
                <a:ea typeface="+mn-ea"/>
                <a:cs typeface="+mn-cs"/>
              </a:rPr>
              <a:t>Provisional – Subject to revision – Use latest version link: x</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Tree>
    <p:extLst>
      <p:ext uri="{BB962C8B-B14F-4D97-AF65-F5344CB8AC3E}">
        <p14:creationId xmlns:p14="http://schemas.microsoft.com/office/powerpoint/2010/main" val="365741985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7120957-BF7C-4DF6-A7E6-A09B430B3981}"/>
              </a:ext>
            </a:extLst>
          </p:cNvPr>
          <p:cNvSpPr>
            <a:spLocks noGrp="1"/>
          </p:cNvSpPr>
          <p:nvPr>
            <p:ph type="title"/>
          </p:nvPr>
        </p:nvSpPr>
        <p:spPr>
          <a:xfrm>
            <a:off x="686780" y="601880"/>
            <a:ext cx="8401786" cy="648072"/>
          </a:xfrm>
        </p:spPr>
        <p:txBody>
          <a:bodyPr>
            <a:normAutofit/>
          </a:bodyPr>
          <a:lstStyle/>
          <a:p>
            <a:r>
              <a:rPr lang="en-GB" dirty="0"/>
              <a:t>Adverse reactions following vaccination </a:t>
            </a:r>
          </a:p>
        </p:txBody>
      </p:sp>
      <p:sp>
        <p:nvSpPr>
          <p:cNvPr id="4" name="Slide Number Placeholder 3">
            <a:extLst>
              <a:ext uri="{FF2B5EF4-FFF2-40B4-BE49-F238E27FC236}">
                <a16:creationId xmlns="" xmlns:a16="http://schemas.microsoft.com/office/drawing/2014/main" id="{268B1176-F3E0-44A8-9077-FA40AFE80971}"/>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85</a:t>
            </a:fld>
            <a:endParaRPr lang="en-US" dirty="0"/>
          </a:p>
        </p:txBody>
      </p:sp>
      <p:sp>
        <p:nvSpPr>
          <p:cNvPr id="5" name="Footer Placeholder 4">
            <a:extLst>
              <a:ext uri="{FF2B5EF4-FFF2-40B4-BE49-F238E27FC236}">
                <a16:creationId xmlns="" xmlns:a16="http://schemas.microsoft.com/office/drawing/2014/main" id="{55032D31-7984-46D6-A816-3D597DB4F762}"/>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Content Placeholder 5">
            <a:extLst>
              <a:ext uri="{FF2B5EF4-FFF2-40B4-BE49-F238E27FC236}">
                <a16:creationId xmlns="" xmlns:a16="http://schemas.microsoft.com/office/drawing/2014/main" id="{B11C5FC2-992B-4F58-932C-E02011F5B5A3}"/>
              </a:ext>
            </a:extLst>
          </p:cNvPr>
          <p:cNvSpPr>
            <a:spLocks noGrp="1"/>
          </p:cNvSpPr>
          <p:nvPr>
            <p:ph idx="1"/>
          </p:nvPr>
        </p:nvSpPr>
        <p:spPr>
          <a:xfrm>
            <a:off x="743999" y="1412777"/>
            <a:ext cx="10881943" cy="4739679"/>
          </a:xfrm>
        </p:spPr>
        <p:txBody>
          <a:bodyPr/>
          <a:lstStyle/>
          <a:p>
            <a:pPr marL="0" indent="0" defTabSz="762000">
              <a:defRPr/>
            </a:pPr>
            <a:r>
              <a:rPr lang="en-GB" sz="2000" dirty="0"/>
              <a:t>Some people can feel unwell following an injection and some people may experience an adverse reaction.</a:t>
            </a:r>
          </a:p>
          <a:p>
            <a:pPr marL="0" indent="0" defTabSz="762000">
              <a:defRPr/>
            </a:pPr>
            <a:endParaRPr lang="en-GB" sz="2000" dirty="0"/>
          </a:p>
          <a:p>
            <a:pPr marL="0" indent="0" defTabSz="762000">
              <a:defRPr/>
            </a:pPr>
            <a:r>
              <a:rPr lang="en-GB" sz="2000" dirty="0"/>
              <a:t>Vaccinees should be informed of the potential expected reactions to COVID-19 vaccines.</a:t>
            </a:r>
          </a:p>
          <a:p>
            <a:pPr marL="0" indent="0" defTabSz="762000">
              <a:defRPr/>
            </a:pPr>
            <a:endParaRPr lang="en-GB" altLang="en-US" sz="2000" dirty="0">
              <a:latin typeface="+mn-lt"/>
              <a:ea typeface="Verdana" panose="020B0604030504040204" pitchFamily="34" charset="0"/>
              <a:cs typeface="Verdana" panose="020B0604030504040204" pitchFamily="34" charset="0"/>
            </a:endParaRPr>
          </a:p>
          <a:p>
            <a:pPr marL="0" indent="0" defTabSz="762000">
              <a:defRPr/>
            </a:pPr>
            <a:r>
              <a:rPr lang="en-GB" altLang="en-US" sz="2000" dirty="0">
                <a:latin typeface="+mn-lt"/>
                <a:ea typeface="Verdana" panose="020B0604030504040204" pitchFamily="34" charset="0"/>
                <a:cs typeface="Verdana" panose="020B0604030504040204" pitchFamily="34" charset="0"/>
              </a:rPr>
              <a:t>There are three main types of adverse reaction following immunisation:</a:t>
            </a:r>
          </a:p>
          <a:p>
            <a:pPr marL="1411287" lvl="4" indent="-342900" defTabSz="762000">
              <a:buFont typeface="+mj-lt"/>
              <a:buAutoNum type="arabicPeriod"/>
              <a:defRPr/>
            </a:pPr>
            <a:r>
              <a:rPr lang="en-GB" altLang="en-US" sz="1800" dirty="0">
                <a:latin typeface="+mn-lt"/>
                <a:ea typeface="Verdana" panose="020B0604030504040204" pitchFamily="34" charset="0"/>
                <a:cs typeface="Verdana" panose="020B0604030504040204" pitchFamily="34" charset="0"/>
              </a:rPr>
              <a:t>Local reactions at the injection site such as redness, swelling or pain at the injection site</a:t>
            </a:r>
          </a:p>
          <a:p>
            <a:pPr marL="1411287" lvl="4" indent="-342900" defTabSz="762000">
              <a:buFont typeface="+mj-lt"/>
              <a:buAutoNum type="arabicPeriod"/>
              <a:defRPr/>
            </a:pPr>
            <a:r>
              <a:rPr lang="en-GB" altLang="en-US" sz="1800" dirty="0">
                <a:latin typeface="+mn-lt"/>
                <a:ea typeface="Verdana" panose="020B0604030504040204" pitchFamily="34" charset="0"/>
                <a:cs typeface="Verdana" panose="020B0604030504040204" pitchFamily="34" charset="0"/>
              </a:rPr>
              <a:t>Systemic reactions (reaction affecting the whole body) such as fever, headache, loss of appetite</a:t>
            </a:r>
          </a:p>
          <a:p>
            <a:pPr marL="1411287" lvl="4" indent="-342900" defTabSz="762000">
              <a:buFont typeface="+mj-lt"/>
              <a:buAutoNum type="arabicPeriod"/>
              <a:defRPr/>
            </a:pPr>
            <a:r>
              <a:rPr lang="en-GB" altLang="en-US" sz="1800" dirty="0">
                <a:latin typeface="+mn-lt"/>
                <a:ea typeface="Verdana" panose="020B0604030504040204" pitchFamily="34" charset="0"/>
                <a:cs typeface="Verdana" panose="020B0604030504040204" pitchFamily="34" charset="0"/>
              </a:rPr>
              <a:t>Allergic reaction such as anaphylaxis or a severe systemic allergic reaction</a:t>
            </a:r>
          </a:p>
          <a:p>
            <a:pPr marL="0" indent="0" defTabSz="762000">
              <a:defRPr/>
            </a:pPr>
            <a:endParaRPr lang="en-GB" altLang="en-US" sz="2000" dirty="0">
              <a:latin typeface="+mn-lt"/>
              <a:ea typeface="Verdana" panose="020B0604030504040204" pitchFamily="34" charset="0"/>
              <a:cs typeface="Verdana" panose="020B0604030504040204" pitchFamily="34" charset="0"/>
            </a:endParaRPr>
          </a:p>
          <a:p>
            <a:pPr marL="0" indent="0">
              <a:defRPr/>
            </a:pPr>
            <a:endParaRPr lang="en-GB" sz="1600" dirty="0"/>
          </a:p>
          <a:p>
            <a:pPr marL="0" indent="0">
              <a:defRPr/>
            </a:pPr>
            <a:endParaRPr lang="en-GB" altLang="en-US" sz="1600" dirty="0">
              <a:latin typeface="+mn-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1792601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D35E1F6-2D53-4615-AAD0-BF2C11621241}"/>
              </a:ext>
            </a:extLst>
          </p:cNvPr>
          <p:cNvSpPr>
            <a:spLocks noGrp="1"/>
          </p:cNvSpPr>
          <p:nvPr>
            <p:ph type="title"/>
          </p:nvPr>
        </p:nvSpPr>
        <p:spPr/>
        <p:txBody>
          <a:bodyPr>
            <a:normAutofit/>
          </a:bodyPr>
          <a:lstStyle/>
          <a:p>
            <a:r>
              <a:rPr lang="en-GB" dirty="0"/>
              <a:t>Adverse reactions following vaccination</a:t>
            </a:r>
          </a:p>
        </p:txBody>
      </p:sp>
      <p:sp>
        <p:nvSpPr>
          <p:cNvPr id="4" name="Slide Number Placeholder 3">
            <a:extLst>
              <a:ext uri="{FF2B5EF4-FFF2-40B4-BE49-F238E27FC236}">
                <a16:creationId xmlns="" xmlns:a16="http://schemas.microsoft.com/office/drawing/2014/main" id="{6A38621D-2D8E-47C4-B890-5849DF68CCF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86</a:t>
            </a:fld>
            <a:endParaRPr lang="en-US" dirty="0"/>
          </a:p>
        </p:txBody>
      </p:sp>
      <p:sp>
        <p:nvSpPr>
          <p:cNvPr id="5" name="Footer Placeholder 4">
            <a:extLst>
              <a:ext uri="{FF2B5EF4-FFF2-40B4-BE49-F238E27FC236}">
                <a16:creationId xmlns="" xmlns:a16="http://schemas.microsoft.com/office/drawing/2014/main" id="{C7CDD1C4-254A-48EF-BE08-933DA45BBF46}"/>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Content Placeholder 5">
            <a:extLst>
              <a:ext uri="{FF2B5EF4-FFF2-40B4-BE49-F238E27FC236}">
                <a16:creationId xmlns="" xmlns:a16="http://schemas.microsoft.com/office/drawing/2014/main" id="{7D81B3A1-8B7F-4D1C-BD2D-3384B316D41C}"/>
              </a:ext>
            </a:extLst>
          </p:cNvPr>
          <p:cNvSpPr txBox="1">
            <a:spLocks noGrp="1"/>
          </p:cNvSpPr>
          <p:nvPr>
            <p:ph idx="1"/>
          </p:nvPr>
        </p:nvSpPr>
        <p:spPr>
          <a:xfrm>
            <a:off x="827735" y="1550340"/>
            <a:ext cx="9837568" cy="4499822"/>
          </a:xfrm>
          <a:prstGeom prst="rect">
            <a:avLst/>
          </a:prstGeom>
          <a:noFill/>
        </p:spPr>
        <p:txBody>
          <a:bodyPr wrap="square">
            <a:spAutoFit/>
          </a:bodyPr>
          <a:lstStyle/>
          <a:p>
            <a:pPr>
              <a:defRPr/>
            </a:pPr>
            <a:r>
              <a:rPr lang="en-GB" sz="2000" dirty="0"/>
              <a:t>Adverse events following vaccination may occur for various reasons. These include:</a:t>
            </a:r>
          </a:p>
          <a:p>
            <a:pPr>
              <a:defRPr/>
            </a:pPr>
            <a:endParaRPr lang="en-GB" sz="2000" dirty="0"/>
          </a:p>
          <a:p>
            <a:pPr marL="285750" indent="-285750">
              <a:buFont typeface="Arial" panose="020B0604020202020204" pitchFamily="34" charset="0"/>
              <a:buChar char="•"/>
              <a:defRPr/>
            </a:pPr>
            <a:r>
              <a:rPr lang="en-GB" sz="2000" dirty="0"/>
              <a:t>inappropriate practices in the provision of vaccinations such as giving the wrong dose of vaccine or poor injection technique</a:t>
            </a:r>
          </a:p>
          <a:p>
            <a:pPr marL="0" indent="0">
              <a:defRPr/>
            </a:pPr>
            <a:endParaRPr lang="en-GB" sz="2000" dirty="0"/>
          </a:p>
          <a:p>
            <a:pPr marL="285750" indent="-285750">
              <a:buFont typeface="Arial" panose="020B0604020202020204" pitchFamily="34" charset="0"/>
              <a:buChar char="•"/>
              <a:defRPr/>
            </a:pPr>
            <a:r>
              <a:rPr lang="en-GB" sz="2000" dirty="0"/>
              <a:t>reactions caused by the vaccine or its component parts. These may be a direct effect of the vaccine or due to an underlying medical condition in the individual</a:t>
            </a:r>
          </a:p>
          <a:p>
            <a:pPr marL="0" indent="0">
              <a:defRPr/>
            </a:pPr>
            <a:endParaRPr lang="en-GB" sz="2000" dirty="0"/>
          </a:p>
          <a:p>
            <a:pPr marL="0" indent="0">
              <a:defRPr/>
            </a:pPr>
            <a:r>
              <a:rPr lang="en-GB" sz="2000" dirty="0"/>
              <a:t>An individual may report an event following vaccination that may be coincidental rather than a true adverse event, for example when a vaccinee develops cold-like symptoms after receiving the flu vaccine. The vaccination and the symptoms are linked because of the timing, but the vaccine did not cause the symptoms</a:t>
            </a:r>
          </a:p>
          <a:p>
            <a:pPr marL="171450" indent="-171450">
              <a:buFont typeface="Arial" panose="020B0604020202020204" pitchFamily="34" charset="0"/>
              <a:buChar char="•"/>
              <a:defRPr/>
            </a:pPr>
            <a:endParaRPr lang="en-GB" dirty="0"/>
          </a:p>
        </p:txBody>
      </p:sp>
    </p:spTree>
    <p:extLst>
      <p:ext uri="{BB962C8B-B14F-4D97-AF65-F5344CB8AC3E}">
        <p14:creationId xmlns:p14="http://schemas.microsoft.com/office/powerpoint/2010/main" val="14301783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E24D411-E566-424B-B6AE-81C0E2D39B14}"/>
              </a:ext>
            </a:extLst>
          </p:cNvPr>
          <p:cNvSpPr>
            <a:spLocks noGrp="1"/>
          </p:cNvSpPr>
          <p:nvPr>
            <p:ph type="title"/>
          </p:nvPr>
        </p:nvSpPr>
        <p:spPr/>
        <p:txBody>
          <a:bodyPr/>
          <a:lstStyle/>
          <a:p>
            <a:r>
              <a:rPr lang="en-GB" dirty="0"/>
              <a:t>Anaphylaxis </a:t>
            </a:r>
          </a:p>
        </p:txBody>
      </p:sp>
      <p:sp>
        <p:nvSpPr>
          <p:cNvPr id="3" name="Content Placeholder 2">
            <a:extLst>
              <a:ext uri="{FF2B5EF4-FFF2-40B4-BE49-F238E27FC236}">
                <a16:creationId xmlns="" xmlns:a16="http://schemas.microsoft.com/office/drawing/2014/main" id="{E94D6894-22E4-48D8-A52D-4BC543813B89}"/>
              </a:ext>
            </a:extLst>
          </p:cNvPr>
          <p:cNvSpPr>
            <a:spLocks noGrp="1"/>
          </p:cNvSpPr>
          <p:nvPr>
            <p:ph idx="1"/>
          </p:nvPr>
        </p:nvSpPr>
        <p:spPr>
          <a:xfrm>
            <a:off x="737731" y="1327536"/>
            <a:ext cx="10855001" cy="4981190"/>
          </a:xfrm>
        </p:spPr>
        <p:txBody>
          <a:bodyPr/>
          <a:lstStyle/>
          <a:p>
            <a:pPr marL="342900" indent="-342900">
              <a:lnSpc>
                <a:spcPct val="100000"/>
              </a:lnSpc>
              <a:spcAft>
                <a:spcPts val="600"/>
              </a:spcAft>
              <a:buFont typeface="Arial" panose="020B0604020202020204" pitchFamily="34" charset="0"/>
              <a:buChar char="•"/>
            </a:pPr>
            <a:r>
              <a:rPr lang="en-GB" sz="2000" dirty="0"/>
              <a:t>common causes of anaphylaxis include food, eggs, and nuts but it can also be caused by medicines or vaccines </a:t>
            </a:r>
          </a:p>
          <a:p>
            <a:pPr marL="342900" indent="-342900">
              <a:lnSpc>
                <a:spcPct val="100000"/>
              </a:lnSpc>
              <a:spcAft>
                <a:spcPts val="600"/>
              </a:spcAft>
              <a:buFont typeface="Arial" panose="020B0604020202020204" pitchFamily="34" charset="0"/>
              <a:buChar char="•"/>
            </a:pPr>
            <a:r>
              <a:rPr lang="en-GB" sz="2000" dirty="0"/>
              <a:t>anaphylaxis is a rare, potentially life-threatening event </a:t>
            </a:r>
          </a:p>
          <a:p>
            <a:pPr marL="342900" indent="-342900">
              <a:lnSpc>
                <a:spcPct val="100000"/>
              </a:lnSpc>
              <a:spcAft>
                <a:spcPts val="600"/>
              </a:spcAft>
              <a:buFont typeface="Arial" panose="020B0604020202020204" pitchFamily="34" charset="0"/>
              <a:buChar char="•"/>
            </a:pPr>
            <a:r>
              <a:rPr lang="en-GB" sz="2000" dirty="0"/>
              <a:t>confirmed anaphylaxis following vaccination is extremely rare</a:t>
            </a:r>
          </a:p>
          <a:p>
            <a:pPr marL="342900" indent="-342900">
              <a:lnSpc>
                <a:spcPct val="100000"/>
              </a:lnSpc>
              <a:spcAft>
                <a:spcPts val="600"/>
              </a:spcAft>
              <a:buFont typeface="Arial" panose="020B0604020202020204" pitchFamily="34" charset="0"/>
              <a:buChar char="•"/>
            </a:pPr>
            <a:r>
              <a:rPr lang="en-GB" sz="2000" dirty="0"/>
              <a:t>data from the UK, Canada and the US indicate rates of 0.65 to 3 anaphylaxis events per million doses of vaccine given </a:t>
            </a:r>
          </a:p>
          <a:p>
            <a:pPr marL="342900" indent="-342900">
              <a:lnSpc>
                <a:spcPct val="100000"/>
              </a:lnSpc>
              <a:spcAft>
                <a:spcPts val="600"/>
              </a:spcAft>
              <a:buFont typeface="Arial" panose="020B0604020202020204" pitchFamily="34" charset="0"/>
              <a:buChar char="•"/>
            </a:pPr>
            <a:r>
              <a:rPr lang="en-GB" sz="2000" dirty="0"/>
              <a:t>onset is typically rapid, within minutes, with variable severity</a:t>
            </a:r>
          </a:p>
          <a:p>
            <a:pPr marL="342900" indent="-342900">
              <a:lnSpc>
                <a:spcPct val="100000"/>
              </a:lnSpc>
              <a:spcAft>
                <a:spcPts val="600"/>
              </a:spcAft>
              <a:buFont typeface="Arial" panose="020B0604020202020204" pitchFamily="34" charset="0"/>
              <a:buChar char="•"/>
            </a:pPr>
            <a:r>
              <a:rPr lang="en-GB" sz="2000" dirty="0"/>
              <a:t>although this rate is for vaccines given prior to the introduction of the COVID-19 vaccine, there is no reason or indication from clinical trials that this rate would be any higher for COVID-19 vaccine</a:t>
            </a:r>
            <a:endParaRPr lang="en-GB" sz="800" dirty="0"/>
          </a:p>
          <a:p>
            <a:pPr marL="342900" indent="-342900">
              <a:lnSpc>
                <a:spcPct val="100000"/>
              </a:lnSpc>
              <a:spcAft>
                <a:spcPts val="600"/>
              </a:spcAft>
              <a:buFont typeface="Arial" panose="020B0604020202020204" pitchFamily="34" charset="0"/>
              <a:buChar char="•"/>
            </a:pPr>
            <a:r>
              <a:rPr lang="en-GB" sz="2000" dirty="0"/>
              <a:t>however, it is important that immunisers know how to treat anaphylaxis should it occur and equipment for treating anaphylaxis should be available in all vaccination settings</a:t>
            </a:r>
          </a:p>
          <a:p>
            <a:pPr marL="342900" indent="-342900">
              <a:lnSpc>
                <a:spcPct val="100000"/>
              </a:lnSpc>
              <a:spcAft>
                <a:spcPts val="600"/>
              </a:spcAft>
              <a:buFont typeface="Arial" panose="020B0604020202020204" pitchFamily="34" charset="0"/>
              <a:buChar char="•"/>
            </a:pPr>
            <a:r>
              <a:rPr lang="en-GB" sz="2000" b="1" dirty="0"/>
              <a:t>you must have completed Basic Life Support and anaphylaxis training prior to giving any vaccinations</a:t>
            </a:r>
          </a:p>
        </p:txBody>
      </p:sp>
      <p:sp>
        <p:nvSpPr>
          <p:cNvPr id="4" name="Slide Number Placeholder 3">
            <a:extLst>
              <a:ext uri="{FF2B5EF4-FFF2-40B4-BE49-F238E27FC236}">
                <a16:creationId xmlns="" xmlns:a16="http://schemas.microsoft.com/office/drawing/2014/main" id="{8005FB71-C02D-4BF3-AE4C-DF6B2F9F127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87</a:t>
            </a:fld>
            <a:endParaRPr lang="en-US" dirty="0"/>
          </a:p>
        </p:txBody>
      </p:sp>
      <p:sp>
        <p:nvSpPr>
          <p:cNvPr id="5" name="Footer Placeholder 4">
            <a:extLst>
              <a:ext uri="{FF2B5EF4-FFF2-40B4-BE49-F238E27FC236}">
                <a16:creationId xmlns="" xmlns:a16="http://schemas.microsoft.com/office/drawing/2014/main" id="{A47D975A-B493-417B-99A7-2287DBD03D89}"/>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5424190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4D5259-80C0-4AE4-BAE7-58EF28706615}"/>
              </a:ext>
            </a:extLst>
          </p:cNvPr>
          <p:cNvSpPr>
            <a:spLocks noGrp="1"/>
          </p:cNvSpPr>
          <p:nvPr>
            <p:ph type="title"/>
          </p:nvPr>
        </p:nvSpPr>
        <p:spPr/>
        <p:txBody>
          <a:bodyPr/>
          <a:lstStyle/>
          <a:p>
            <a:r>
              <a:rPr lang="en-GB" dirty="0"/>
              <a:t>Anaphylaxis</a:t>
            </a:r>
          </a:p>
        </p:txBody>
      </p:sp>
      <p:sp>
        <p:nvSpPr>
          <p:cNvPr id="3" name="Content Placeholder 2">
            <a:extLst>
              <a:ext uri="{FF2B5EF4-FFF2-40B4-BE49-F238E27FC236}">
                <a16:creationId xmlns="" xmlns:a16="http://schemas.microsoft.com/office/drawing/2014/main" id="{E420D68E-3717-436E-A409-9593431C3447}"/>
              </a:ext>
            </a:extLst>
          </p:cNvPr>
          <p:cNvSpPr>
            <a:spLocks noGrp="1"/>
          </p:cNvSpPr>
          <p:nvPr>
            <p:ph idx="1"/>
          </p:nvPr>
        </p:nvSpPr>
        <p:spPr>
          <a:xfrm>
            <a:off x="743999" y="1412777"/>
            <a:ext cx="5049897" cy="4739679"/>
          </a:xfrm>
        </p:spPr>
        <p:txBody>
          <a:bodyPr/>
          <a:lstStyle/>
          <a:p>
            <a:r>
              <a:rPr lang="en-GB" sz="2000" dirty="0"/>
              <a:t>Anaphylaxis occurs as a result of exposure to an allergen to which a person has been sensitised and previously made specific immunoglobulin E (IgE). </a:t>
            </a:r>
          </a:p>
          <a:p>
            <a:endParaRPr lang="en-GB" sz="2000" dirty="0"/>
          </a:p>
          <a:p>
            <a:r>
              <a:rPr lang="en-GB" sz="2000" dirty="0"/>
              <a:t>On re-exposure to the antigen, explosive amounts of histamine and other chemical mediators are released following the binding of the antigen to IgE coated mast cells.</a:t>
            </a:r>
          </a:p>
          <a:p>
            <a:endParaRPr lang="en-GB" sz="2000" dirty="0"/>
          </a:p>
          <a:p>
            <a:r>
              <a:rPr lang="en-GB" sz="2000" dirty="0"/>
              <a:t>This causes bronchospasm, angioedema, pulmonary oedema, cardiovascular collapse, and loss of consciousness. </a:t>
            </a:r>
            <a:endParaRPr lang="en-GB" sz="2000" dirty="0">
              <a:solidFill>
                <a:srgbClr val="FF0000"/>
              </a:solidFill>
            </a:endParaRPr>
          </a:p>
        </p:txBody>
      </p:sp>
      <p:sp>
        <p:nvSpPr>
          <p:cNvPr id="4" name="Slide Number Placeholder 3">
            <a:extLst>
              <a:ext uri="{FF2B5EF4-FFF2-40B4-BE49-F238E27FC236}">
                <a16:creationId xmlns="" xmlns:a16="http://schemas.microsoft.com/office/drawing/2014/main" id="{8FD8D908-91A5-43B7-8095-F10E09DD51BA}"/>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88</a:t>
            </a:fld>
            <a:endParaRPr lang="en-US" dirty="0"/>
          </a:p>
        </p:txBody>
      </p:sp>
      <p:sp>
        <p:nvSpPr>
          <p:cNvPr id="5" name="Footer Placeholder 4">
            <a:extLst>
              <a:ext uri="{FF2B5EF4-FFF2-40B4-BE49-F238E27FC236}">
                <a16:creationId xmlns="" xmlns:a16="http://schemas.microsoft.com/office/drawing/2014/main" id="{3E979F21-C0F7-4BB7-9931-AE86A3F033F5}"/>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pic>
        <p:nvPicPr>
          <p:cNvPr id="6" name="Content Placeholder 5">
            <a:extLst>
              <a:ext uri="{FF2B5EF4-FFF2-40B4-BE49-F238E27FC236}">
                <a16:creationId xmlns="" xmlns:a16="http://schemas.microsoft.com/office/drawing/2014/main" id="{F69460FD-66B7-431A-95FC-6E5AE5E798B4}"/>
              </a:ext>
            </a:extLst>
          </p:cNvPr>
          <p:cNvPicPr>
            <a:picLocks noChangeAspect="1"/>
          </p:cNvPicPr>
          <p:nvPr/>
        </p:nvPicPr>
        <p:blipFill>
          <a:blip r:embed="rId2"/>
          <a:stretch>
            <a:fillRect/>
          </a:stretch>
        </p:blipFill>
        <p:spPr bwMode="auto">
          <a:xfrm>
            <a:off x="5716987" y="872716"/>
            <a:ext cx="6321287" cy="4957723"/>
          </a:xfrm>
          <a:prstGeom prst="rect">
            <a:avLst/>
          </a:prstGeom>
          <a:noFill/>
          <a:ln w="9525">
            <a:noFill/>
            <a:miter lim="800000"/>
            <a:headEnd/>
            <a:tailEnd/>
          </a:ln>
        </p:spPr>
      </p:pic>
    </p:spTree>
    <p:extLst>
      <p:ext uri="{BB962C8B-B14F-4D97-AF65-F5344CB8AC3E}">
        <p14:creationId xmlns:p14="http://schemas.microsoft.com/office/powerpoint/2010/main" val="31967191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BBB0D4E-93A3-4B18-8B5E-8D1189BA3D7E}"/>
              </a:ext>
            </a:extLst>
          </p:cNvPr>
          <p:cNvSpPr>
            <a:spLocks noGrp="1"/>
          </p:cNvSpPr>
          <p:nvPr>
            <p:ph type="title"/>
          </p:nvPr>
        </p:nvSpPr>
        <p:spPr/>
        <p:txBody>
          <a:bodyPr/>
          <a:lstStyle/>
          <a:p>
            <a:r>
              <a:rPr lang="en-GB" dirty="0"/>
              <a:t>Reporting adverse reactions</a:t>
            </a:r>
          </a:p>
        </p:txBody>
      </p:sp>
      <p:sp>
        <p:nvSpPr>
          <p:cNvPr id="3" name="Content Placeholder 2">
            <a:extLst>
              <a:ext uri="{FF2B5EF4-FFF2-40B4-BE49-F238E27FC236}">
                <a16:creationId xmlns="" xmlns:a16="http://schemas.microsoft.com/office/drawing/2014/main" id="{A619DAD0-6360-4825-8FBD-4314CD82DFDC}"/>
              </a:ext>
            </a:extLst>
          </p:cNvPr>
          <p:cNvSpPr>
            <a:spLocks noGrp="1"/>
          </p:cNvSpPr>
          <p:nvPr>
            <p:ph idx="1"/>
          </p:nvPr>
        </p:nvSpPr>
        <p:spPr>
          <a:xfrm>
            <a:off x="744000" y="1265544"/>
            <a:ext cx="10704000" cy="5043182"/>
          </a:xfrm>
        </p:spPr>
        <p:txBody>
          <a:bodyPr/>
          <a:lstStyle/>
          <a:p>
            <a:r>
              <a:rPr lang="en-GB" sz="2000" dirty="0"/>
              <a:t>Suspected adverse reactions following administration of COVID-19 vaccine should be reported to the MHRA using the specific Coronavirus Yellow Card reporting scheme (</a:t>
            </a:r>
            <a:r>
              <a:rPr lang="en-GB" sz="2000" dirty="0">
                <a:hlinkClick r:id="rId2"/>
              </a:rPr>
              <a:t>coronavirus-yellowcard.mhra.gov.uk/</a:t>
            </a:r>
            <a:r>
              <a:rPr lang="en-GB" sz="2000" dirty="0"/>
              <a:t> or call 0800 731 6789). As a new vaccine product, MHRA have a specific interest in the reporting of adverse drug reactions for these vaccines.</a:t>
            </a:r>
          </a:p>
          <a:p>
            <a:endParaRPr lang="en-GB" dirty="0"/>
          </a:p>
          <a:p>
            <a:endParaRPr lang="en-GB" dirty="0"/>
          </a:p>
          <a:p>
            <a:endParaRPr lang="en-GB" dirty="0"/>
          </a:p>
          <a:p>
            <a:endParaRPr lang="en-GB" dirty="0"/>
          </a:p>
          <a:p>
            <a:endParaRPr lang="en-GB" dirty="0"/>
          </a:p>
          <a:p>
            <a:endParaRPr lang="en-GB" dirty="0"/>
          </a:p>
        </p:txBody>
      </p:sp>
      <p:sp>
        <p:nvSpPr>
          <p:cNvPr id="4" name="Slide Number Placeholder 3">
            <a:extLst>
              <a:ext uri="{FF2B5EF4-FFF2-40B4-BE49-F238E27FC236}">
                <a16:creationId xmlns="" xmlns:a16="http://schemas.microsoft.com/office/drawing/2014/main" id="{761FC523-B8C1-4D89-8CEC-DBBDFD07512F}"/>
              </a:ext>
            </a:extLst>
          </p:cNvPr>
          <p:cNvSpPr>
            <a:spLocks noGrp="1"/>
          </p:cNvSpPr>
          <p:nvPr>
            <p:ph type="sldNum" sz="quarter" idx="10"/>
          </p:nvPr>
        </p:nvSpPr>
        <p:spPr/>
        <p:txBody>
          <a:bodyPr/>
          <a:lstStyle/>
          <a:p>
            <a:pPr marL="531813"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white"/>
                </a:solidFill>
                <a:effectLst/>
                <a:uLnTx/>
                <a:uFillTx/>
                <a:latin typeface="Arial"/>
                <a:ea typeface="+mn-ea"/>
                <a:cs typeface="+mn-cs"/>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a:ea typeface="+mn-ea"/>
                <a:cs typeface="+mn-cs"/>
              </a:rPr>
              <a:pPr marL="531813" marR="0" lvl="0" indent="0" algn="l"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dirty="0">
              <a:ln>
                <a:noFill/>
              </a:ln>
              <a:solidFill>
                <a:prstClr val="white"/>
              </a:solidFill>
              <a:effectLst/>
              <a:uLnTx/>
              <a:uFillTx/>
              <a:latin typeface="Arial"/>
              <a:ea typeface="+mn-ea"/>
              <a:cs typeface="+mn-cs"/>
            </a:endParaRPr>
          </a:p>
        </p:txBody>
      </p:sp>
      <p:sp>
        <p:nvSpPr>
          <p:cNvPr id="5" name="Footer Placeholder 4">
            <a:extLst>
              <a:ext uri="{FF2B5EF4-FFF2-40B4-BE49-F238E27FC236}">
                <a16:creationId xmlns="" xmlns:a16="http://schemas.microsoft.com/office/drawing/2014/main" id="{F82B2F1B-DF5D-49F9-8490-AFEA727DB6BA}"/>
              </a:ext>
            </a:extLst>
          </p:cNvPr>
          <p:cNvSpPr>
            <a:spLocks noGrp="1"/>
          </p:cNvSpPr>
          <p:nvPr>
            <p:ph type="ftr" sz="quarter" idx="11"/>
          </p:nvPr>
        </p:nvSpPr>
        <p:spPr/>
        <p:txBody>
          <a:bodyPr/>
          <a:lstStyle/>
          <a:p>
            <a:pPr marL="173038"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white"/>
                </a:solidFill>
                <a:effectLst/>
                <a:uLnTx/>
                <a:uFillTx/>
                <a:latin typeface="Arial" pitchFamily="34" charset="0"/>
                <a:ea typeface="+mn-ea"/>
                <a:cs typeface="+mn-cs"/>
              </a:rPr>
              <a:t>Provisional – Subject to revision – Use latest version link: x</a:t>
            </a:r>
            <a:endParaRPr kumimoji="0" lang="en-US" sz="1200" b="0" i="0" u="none" strike="noStrike" kern="1200" cap="none" spc="0" normalizeH="0" baseline="0" noProof="0" dirty="0">
              <a:ln>
                <a:noFill/>
              </a:ln>
              <a:solidFill>
                <a:prstClr val="white"/>
              </a:solidFill>
              <a:effectLst/>
              <a:uLnTx/>
              <a:uFillTx/>
              <a:latin typeface="Arial" pitchFamily="34" charset="0"/>
              <a:ea typeface="+mn-ea"/>
              <a:cs typeface="+mn-cs"/>
            </a:endParaRPr>
          </a:p>
        </p:txBody>
      </p:sp>
      <p:sp>
        <p:nvSpPr>
          <p:cNvPr id="6" name="Content Placeholder 2">
            <a:extLst>
              <a:ext uri="{FF2B5EF4-FFF2-40B4-BE49-F238E27FC236}">
                <a16:creationId xmlns="" xmlns:a16="http://schemas.microsoft.com/office/drawing/2014/main" id="{A554260F-416C-43FB-BD1D-021988B3FEB5}"/>
              </a:ext>
            </a:extLst>
          </p:cNvPr>
          <p:cNvSpPr txBox="1">
            <a:spLocks/>
          </p:cNvSpPr>
          <p:nvPr/>
        </p:nvSpPr>
        <p:spPr bwMode="auto">
          <a:xfrm>
            <a:off x="590418" y="2938679"/>
            <a:ext cx="7406605" cy="3438839"/>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4763" indent="-4763" algn="l" rtl="0" eaLnBrk="0" fontAlgn="base" hangingPunct="0">
              <a:lnSpc>
                <a:spcPct val="114000"/>
              </a:lnSpc>
              <a:spcBef>
                <a:spcPts val="0"/>
              </a:spcBef>
              <a:spcAft>
                <a:spcPct val="0"/>
              </a:spcAft>
              <a:buFont typeface="Arial" pitchFamily="84" charset="0"/>
              <a:defRPr sz="1800" b="0" kern="1200" baseline="0">
                <a:solidFill>
                  <a:schemeClr val="tx1"/>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spcAft>
                <a:spcPts val="600"/>
              </a:spcAft>
              <a:buFont typeface="Arial" panose="020B0604020202020204" pitchFamily="34" charset="0"/>
              <a:buChar char="•"/>
            </a:pPr>
            <a:r>
              <a:rPr lang="en-GB" altLang="en-US" sz="2000" dirty="0"/>
              <a:t>vaccines are carefully monitored to ensure they are safe, not causing untoward side effects and are suitable for the immunisation programme</a:t>
            </a:r>
          </a:p>
          <a:p>
            <a:pPr marL="285750" indent="-285750">
              <a:spcAft>
                <a:spcPts val="600"/>
              </a:spcAft>
              <a:buFont typeface="Arial" panose="020B0604020202020204" pitchFamily="34" charset="0"/>
              <a:buChar char="•"/>
            </a:pPr>
            <a:r>
              <a:rPr lang="en-GB" altLang="en-US" sz="2000" dirty="0"/>
              <a:t>MHRA promotes the collection and investigation of adverse reactions through the Yellow Card scheme which is a voluntary reporting system for suspected adverse reactions </a:t>
            </a:r>
          </a:p>
          <a:p>
            <a:pPr marL="285750" indent="-285750">
              <a:spcAft>
                <a:spcPts val="600"/>
              </a:spcAft>
              <a:buFont typeface="Arial" panose="020B0604020202020204" pitchFamily="34" charset="0"/>
              <a:buChar char="•"/>
            </a:pPr>
            <a:r>
              <a:rPr lang="en-GB" altLang="en-US" sz="2000" dirty="0"/>
              <a:t>anyone (patients and HCWs) can make a Yellow Card report, even if they are uncertain as to whether a vaccine caused the condition</a:t>
            </a:r>
            <a:endParaRPr lang="en-GB" sz="2000" dirty="0"/>
          </a:p>
        </p:txBody>
      </p:sp>
      <p:pic>
        <p:nvPicPr>
          <p:cNvPr id="7" name="Picture 6">
            <a:extLst>
              <a:ext uri="{FF2B5EF4-FFF2-40B4-BE49-F238E27FC236}">
                <a16:creationId xmlns="" xmlns:a16="http://schemas.microsoft.com/office/drawing/2014/main" id="{864990B3-3C0F-47C6-86C1-6B4FF354E074}"/>
              </a:ext>
            </a:extLst>
          </p:cNvPr>
          <p:cNvPicPr>
            <a:picLocks noChangeAspect="1"/>
          </p:cNvPicPr>
          <p:nvPr/>
        </p:nvPicPr>
        <p:blipFill>
          <a:blip r:embed="rId3"/>
          <a:stretch>
            <a:fillRect/>
          </a:stretch>
        </p:blipFill>
        <p:spPr>
          <a:xfrm>
            <a:off x="8126979" y="2782278"/>
            <a:ext cx="3693021" cy="2810178"/>
          </a:xfrm>
          <a:prstGeom prst="rect">
            <a:avLst/>
          </a:prstGeom>
        </p:spPr>
      </p:pic>
    </p:spTree>
    <p:extLst>
      <p:ext uri="{BB962C8B-B14F-4D97-AF65-F5344CB8AC3E}">
        <p14:creationId xmlns:p14="http://schemas.microsoft.com/office/powerpoint/2010/main" val="37165484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119B028E-E047-4017-BAB3-BC856D78285A}"/>
              </a:ext>
            </a:extLst>
          </p:cNvPr>
          <p:cNvSpPr>
            <a:spLocks noGrp="1"/>
          </p:cNvSpPr>
          <p:nvPr>
            <p:ph type="title"/>
          </p:nvPr>
        </p:nvSpPr>
        <p:spPr/>
        <p:txBody>
          <a:bodyPr/>
          <a:lstStyle/>
          <a:p>
            <a:r>
              <a:rPr lang="en-GB" dirty="0"/>
              <a:t>COVID-19 and Coronavirus</a:t>
            </a:r>
          </a:p>
        </p:txBody>
      </p:sp>
      <p:sp>
        <p:nvSpPr>
          <p:cNvPr id="3" name="Content Placeholder 2">
            <a:extLst>
              <a:ext uri="{FF2B5EF4-FFF2-40B4-BE49-F238E27FC236}">
                <a16:creationId xmlns="" xmlns:a16="http://schemas.microsoft.com/office/drawing/2014/main" id="{C6D8BD17-5F6A-49AA-9EA3-84FDD3B028EB}"/>
              </a:ext>
            </a:extLst>
          </p:cNvPr>
          <p:cNvSpPr>
            <a:spLocks noGrp="1"/>
          </p:cNvSpPr>
          <p:nvPr>
            <p:ph idx="1"/>
          </p:nvPr>
        </p:nvSpPr>
        <p:spPr>
          <a:xfrm>
            <a:off x="750268" y="1382899"/>
            <a:ext cx="10771171" cy="4739679"/>
          </a:xfrm>
        </p:spPr>
        <p:txBody>
          <a:bodyPr/>
          <a:lstStyle/>
          <a:p>
            <a:pPr marL="285750" indent="-285750">
              <a:buFont typeface="Arial" panose="020B0604020202020204" pitchFamily="34" charset="0"/>
              <a:buChar char="•"/>
            </a:pPr>
            <a:r>
              <a:rPr lang="en-GB" dirty="0"/>
              <a:t>COVID-19 is the disease that is caused by infection with the SARS-CoV-2 virus which belongs to the Coronavirus family</a:t>
            </a:r>
          </a:p>
          <a:p>
            <a:pPr marL="620712" lvl="3" indent="0"/>
            <a:r>
              <a:rPr lang="en-GB" dirty="0"/>
              <a:t> SARS-CoV-2 stands for Severe Acute Respiratory Syndrome (SARS) and CoV for coronavirus</a:t>
            </a:r>
          </a:p>
          <a:p>
            <a:pPr marL="620712" lvl="3" indent="0"/>
            <a:r>
              <a:rPr lang="en-GB" dirty="0"/>
              <a:t> COVID-19 stands for </a:t>
            </a:r>
            <a:r>
              <a:rPr lang="en-GB" u="sng" dirty="0"/>
              <a:t>Co</a:t>
            </a:r>
            <a:r>
              <a:rPr lang="en-GB" dirty="0"/>
              <a:t>rona</a:t>
            </a:r>
            <a:r>
              <a:rPr lang="en-GB" u="sng" dirty="0"/>
              <a:t>vi</a:t>
            </a:r>
            <a:r>
              <a:rPr lang="en-GB" dirty="0"/>
              <a:t>rus </a:t>
            </a:r>
            <a:r>
              <a:rPr lang="en-GB" u="sng" dirty="0"/>
              <a:t>D</a:t>
            </a:r>
            <a:r>
              <a:rPr lang="en-GB" dirty="0"/>
              <a:t>isease and </a:t>
            </a:r>
            <a:r>
              <a:rPr lang="en-GB" u="sng" dirty="0"/>
              <a:t>19</a:t>
            </a:r>
            <a:r>
              <a:rPr lang="en-GB" dirty="0"/>
              <a:t> is from the year 2019 when it was first seen</a:t>
            </a:r>
          </a:p>
          <a:p>
            <a:pPr marL="0" indent="0"/>
            <a:endParaRPr lang="en-GB" sz="900" dirty="0"/>
          </a:p>
          <a:p>
            <a:pPr marL="285750" indent="-285750">
              <a:buFont typeface="Arial" panose="020B0604020202020204" pitchFamily="34" charset="0"/>
              <a:buChar char="•"/>
            </a:pPr>
            <a:r>
              <a:rPr lang="en-GB" dirty="0"/>
              <a:t>Coronaviruses may cause illness in animals or humans and they are responsible for causing infections ranging from the common cold to more severe disease such as Severe Acute Respiratory Syndrome (SARS) and Middle East Respiratory Syndrome (MERS) which have been responsible for two outbreaks during the last twenty years</a:t>
            </a:r>
          </a:p>
          <a:p>
            <a:pPr marL="0" indent="0"/>
            <a:endParaRPr lang="en-GB" sz="900" dirty="0"/>
          </a:p>
          <a:p>
            <a:pPr marL="285750" indent="-285750">
              <a:buFont typeface="Arial" panose="020B0604020202020204" pitchFamily="34" charset="0"/>
              <a:buChar char="•"/>
            </a:pPr>
            <a:r>
              <a:rPr lang="en-GB" dirty="0"/>
              <a:t>SARS-CoV-2 virus is the most recently discovered coronavirus and has now affected many countries globally</a:t>
            </a:r>
          </a:p>
          <a:p>
            <a:pPr marL="0" indent="0"/>
            <a:endParaRPr lang="en-GB" sz="900" dirty="0"/>
          </a:p>
          <a:p>
            <a:pPr marL="285750" indent="-285750">
              <a:buFont typeface="Arial" panose="020B0604020202020204" pitchFamily="34" charset="0"/>
              <a:buChar char="•"/>
            </a:pPr>
            <a:r>
              <a:rPr lang="en-GB" dirty="0"/>
              <a:t>because of the global spread and the substantial number of people affected, the World Health Organisation (WHO) declared COVID-19 as a pandemic on 11/03/2020 (Pan (all) demos (people))</a:t>
            </a:r>
          </a:p>
          <a:p>
            <a:endParaRPr lang="en-GB" dirty="0"/>
          </a:p>
        </p:txBody>
      </p:sp>
      <p:sp>
        <p:nvSpPr>
          <p:cNvPr id="4" name="Slide Number Placeholder 3">
            <a:extLst>
              <a:ext uri="{FF2B5EF4-FFF2-40B4-BE49-F238E27FC236}">
                <a16:creationId xmlns="" xmlns:a16="http://schemas.microsoft.com/office/drawing/2014/main" id="{F323561B-3D83-4090-9CB1-E74735905D97}"/>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a:t>
            </a:fld>
            <a:endParaRPr lang="en-US" dirty="0"/>
          </a:p>
        </p:txBody>
      </p:sp>
      <p:sp>
        <p:nvSpPr>
          <p:cNvPr id="5" name="Footer Placeholder 4">
            <a:extLst>
              <a:ext uri="{FF2B5EF4-FFF2-40B4-BE49-F238E27FC236}">
                <a16:creationId xmlns="" xmlns:a16="http://schemas.microsoft.com/office/drawing/2014/main" id="{FA80DAEA-8EC6-40F8-9A2E-19117B7257FD}"/>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160092218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6DD2D88-EA17-4A21-81C4-E2875D3097A0}"/>
              </a:ext>
            </a:extLst>
          </p:cNvPr>
          <p:cNvSpPr>
            <a:spLocks noGrp="1"/>
          </p:cNvSpPr>
          <p:nvPr>
            <p:ph type="title"/>
          </p:nvPr>
        </p:nvSpPr>
        <p:spPr/>
        <p:txBody>
          <a:bodyPr/>
          <a:lstStyle/>
          <a:p>
            <a:r>
              <a:rPr lang="en-GB" dirty="0"/>
              <a:t>Documentation and record keeping</a:t>
            </a:r>
          </a:p>
        </p:txBody>
      </p:sp>
      <p:sp>
        <p:nvSpPr>
          <p:cNvPr id="4" name="Slide Number Placeholder 3">
            <a:extLst>
              <a:ext uri="{FF2B5EF4-FFF2-40B4-BE49-F238E27FC236}">
                <a16:creationId xmlns="" xmlns:a16="http://schemas.microsoft.com/office/drawing/2014/main" id="{B1FB3FD3-A744-45BD-A64A-893AF09E2185}"/>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90</a:t>
            </a:fld>
            <a:endParaRPr lang="en-US" dirty="0"/>
          </a:p>
        </p:txBody>
      </p:sp>
      <p:sp>
        <p:nvSpPr>
          <p:cNvPr id="5" name="Footer Placeholder 4">
            <a:extLst>
              <a:ext uri="{FF2B5EF4-FFF2-40B4-BE49-F238E27FC236}">
                <a16:creationId xmlns="" xmlns:a16="http://schemas.microsoft.com/office/drawing/2014/main" id="{7C714EDD-B10B-48F3-9EC1-CC87001A9C98}"/>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TextBox 5">
            <a:extLst>
              <a:ext uri="{FF2B5EF4-FFF2-40B4-BE49-F238E27FC236}">
                <a16:creationId xmlns="" xmlns:a16="http://schemas.microsoft.com/office/drawing/2014/main" id="{E7C18F16-C829-4EA8-96AA-5B7909D84355}"/>
              </a:ext>
            </a:extLst>
          </p:cNvPr>
          <p:cNvSpPr txBox="1"/>
          <p:nvPr/>
        </p:nvSpPr>
        <p:spPr>
          <a:xfrm>
            <a:off x="1176878" y="3172892"/>
            <a:ext cx="3851809" cy="3077766"/>
          </a:xfrm>
          <a:prstGeom prst="rect">
            <a:avLst/>
          </a:prstGeom>
          <a:noFill/>
        </p:spPr>
        <p:txBody>
          <a:bodyPr wrap="square" rtlCol="0">
            <a:spAutoFit/>
          </a:bodyPr>
          <a:lstStyle/>
          <a:p>
            <a:r>
              <a:rPr lang="en-GB" sz="1600" dirty="0"/>
              <a:t>BOX 1. Following vaccination, the following information should be recorded</a:t>
            </a:r>
          </a:p>
          <a:p>
            <a:endParaRPr lang="en-GB" sz="1600" dirty="0"/>
          </a:p>
          <a:p>
            <a:pPr marL="285750" indent="-285750">
              <a:buFont typeface="Arial" panose="020B0604020202020204" pitchFamily="34" charset="0"/>
              <a:buChar char="•"/>
            </a:pPr>
            <a:r>
              <a:rPr lang="en-GB" sz="1600" dirty="0"/>
              <a:t>vaccine name</a:t>
            </a:r>
          </a:p>
          <a:p>
            <a:pPr marL="285750" indent="-285750">
              <a:buFont typeface="Arial" panose="020B0604020202020204" pitchFamily="34" charset="0"/>
              <a:buChar char="•"/>
            </a:pPr>
            <a:r>
              <a:rPr lang="en-GB" sz="1600" dirty="0"/>
              <a:t>product name</a:t>
            </a:r>
          </a:p>
          <a:p>
            <a:pPr marL="285750" indent="-285750">
              <a:buFont typeface="Arial" panose="020B0604020202020204" pitchFamily="34" charset="0"/>
              <a:buChar char="•"/>
            </a:pPr>
            <a:r>
              <a:rPr lang="en-GB" sz="1600" dirty="0"/>
              <a:t>batch number</a:t>
            </a:r>
          </a:p>
          <a:p>
            <a:pPr marL="285750" indent="-285750">
              <a:buFont typeface="Arial" panose="020B0604020202020204" pitchFamily="34" charset="0"/>
              <a:buChar char="•"/>
            </a:pPr>
            <a:r>
              <a:rPr lang="en-GB" sz="1600" dirty="0"/>
              <a:t>expiry date</a:t>
            </a:r>
          </a:p>
          <a:p>
            <a:pPr marL="285750" indent="-285750">
              <a:buFont typeface="Arial" panose="020B0604020202020204" pitchFamily="34" charset="0"/>
              <a:buChar char="•"/>
            </a:pPr>
            <a:r>
              <a:rPr lang="en-GB" sz="1600" dirty="0"/>
              <a:t>dose administered</a:t>
            </a:r>
          </a:p>
          <a:p>
            <a:pPr marL="285750" indent="-285750">
              <a:buFont typeface="Arial" panose="020B0604020202020204" pitchFamily="34" charset="0"/>
              <a:buChar char="•"/>
            </a:pPr>
            <a:r>
              <a:rPr lang="en-GB" sz="1600" dirty="0"/>
              <a:t>date immunisation given</a:t>
            </a:r>
          </a:p>
          <a:p>
            <a:pPr marL="285750" indent="-285750">
              <a:buFont typeface="Arial" panose="020B0604020202020204" pitchFamily="34" charset="0"/>
              <a:buChar char="•"/>
            </a:pPr>
            <a:r>
              <a:rPr lang="en-GB" sz="1600" dirty="0"/>
              <a:t>route/site used</a:t>
            </a:r>
          </a:p>
          <a:p>
            <a:pPr marL="285750" indent="-285750">
              <a:buFont typeface="Arial" panose="020B0604020202020204" pitchFamily="34" charset="0"/>
              <a:buChar char="•"/>
            </a:pPr>
            <a:r>
              <a:rPr lang="en-GB" sz="1600" dirty="0"/>
              <a:t>name and signature of vaccinator</a:t>
            </a:r>
          </a:p>
          <a:p>
            <a:endParaRPr lang="en-GB" dirty="0"/>
          </a:p>
        </p:txBody>
      </p:sp>
      <p:sp>
        <p:nvSpPr>
          <p:cNvPr id="7" name="Content Placeholder 6">
            <a:extLst>
              <a:ext uri="{FF2B5EF4-FFF2-40B4-BE49-F238E27FC236}">
                <a16:creationId xmlns="" xmlns:a16="http://schemas.microsoft.com/office/drawing/2014/main" id="{C9CC66D2-3CBE-4BB1-8758-573FD8336C19}"/>
              </a:ext>
            </a:extLst>
          </p:cNvPr>
          <p:cNvSpPr txBox="1">
            <a:spLocks noGrp="1"/>
          </p:cNvSpPr>
          <p:nvPr>
            <p:ph idx="1"/>
          </p:nvPr>
        </p:nvSpPr>
        <p:spPr>
          <a:xfrm>
            <a:off x="6221276" y="3212109"/>
            <a:ext cx="4645296" cy="2254463"/>
          </a:xfrm>
          <a:prstGeom prst="rect">
            <a:avLst/>
          </a:prstGeom>
          <a:noFill/>
        </p:spPr>
        <p:txBody>
          <a:bodyPr wrap="square" rtlCol="0">
            <a:spAutoFit/>
          </a:bodyPr>
          <a:lstStyle/>
          <a:p>
            <a:r>
              <a:rPr lang="en-GB" sz="1600" dirty="0"/>
              <a:t>Examples of patient records where vaccination details may need to be recorded</a:t>
            </a:r>
          </a:p>
          <a:p>
            <a:endParaRPr lang="en-GB" sz="1600" dirty="0"/>
          </a:p>
          <a:p>
            <a:pPr marL="285750" indent="-285750">
              <a:buFont typeface="Arial" panose="020B0604020202020204" pitchFamily="34" charset="0"/>
              <a:buChar char="•"/>
            </a:pPr>
            <a:r>
              <a:rPr lang="en-GB" sz="1600" dirty="0"/>
              <a:t>patient's GP record (or other patient record, depending on location)</a:t>
            </a:r>
          </a:p>
          <a:p>
            <a:pPr marL="285750" indent="-285750">
              <a:buFont typeface="Arial" panose="020B0604020202020204" pitchFamily="34" charset="0"/>
              <a:buChar char="•"/>
            </a:pPr>
            <a:r>
              <a:rPr lang="en-GB" sz="1600" dirty="0"/>
              <a:t>practice computer system</a:t>
            </a:r>
          </a:p>
          <a:p>
            <a:pPr marL="285750" indent="-285750">
              <a:buFont typeface="Arial" panose="020B0604020202020204" pitchFamily="34" charset="0"/>
              <a:buChar char="•"/>
            </a:pPr>
            <a:r>
              <a:rPr lang="en-GB" sz="1600" dirty="0"/>
              <a:t>occupational health record/employer's record</a:t>
            </a:r>
          </a:p>
          <a:p>
            <a:endParaRPr lang="en-GB" dirty="0"/>
          </a:p>
        </p:txBody>
      </p:sp>
      <p:sp>
        <p:nvSpPr>
          <p:cNvPr id="8" name="TextBox 7">
            <a:extLst>
              <a:ext uri="{FF2B5EF4-FFF2-40B4-BE49-F238E27FC236}">
                <a16:creationId xmlns="" xmlns:a16="http://schemas.microsoft.com/office/drawing/2014/main" id="{69635A68-6CA9-4021-A186-601190100554}"/>
              </a:ext>
            </a:extLst>
          </p:cNvPr>
          <p:cNvSpPr txBox="1"/>
          <p:nvPr/>
        </p:nvSpPr>
        <p:spPr>
          <a:xfrm>
            <a:off x="596281" y="1196752"/>
            <a:ext cx="10395568" cy="1754326"/>
          </a:xfrm>
          <a:prstGeom prst="rect">
            <a:avLst/>
          </a:prstGeom>
          <a:noFill/>
        </p:spPr>
        <p:txBody>
          <a:bodyPr wrap="square" rtlCol="0">
            <a:spAutoFit/>
          </a:bodyPr>
          <a:lstStyle/>
          <a:p>
            <a:pPr marL="285750" indent="-285750">
              <a:buFont typeface="Arial" panose="020B0604020202020204" pitchFamily="34" charset="0"/>
              <a:buChar char="•"/>
            </a:pPr>
            <a:r>
              <a:rPr lang="en-GB" dirty="0"/>
              <a:t>it is essential that the information in Box 1 is recorded for all doses of vaccine given to ensure complete and accurate patient vaccination records and to enable extraction of the correct data for surveillance and vaccine coverage purposes  </a:t>
            </a:r>
          </a:p>
          <a:p>
            <a:pPr marL="285750" indent="-285750">
              <a:buFont typeface="Arial" panose="020B0604020202020204" pitchFamily="34" charset="0"/>
              <a:buChar char="•"/>
            </a:pPr>
            <a:r>
              <a:rPr lang="en-GB" dirty="0"/>
              <a:t>if not administered at the patient's GP surgery, a record of the vaccination given should be sent to the patient's GP to avoid duplicate vaccination and so that data can be submitted to the national COVID-19 vaccine uptake data survey</a:t>
            </a:r>
            <a:endParaRPr lang="en-GB" sz="2000" dirty="0">
              <a:solidFill>
                <a:srgbClr val="FF0000"/>
              </a:solidFill>
            </a:endParaRPr>
          </a:p>
        </p:txBody>
      </p:sp>
      <p:sp>
        <p:nvSpPr>
          <p:cNvPr id="3" name="Rectangle 2">
            <a:extLst>
              <a:ext uri="{FF2B5EF4-FFF2-40B4-BE49-F238E27FC236}">
                <a16:creationId xmlns="" xmlns:a16="http://schemas.microsoft.com/office/drawing/2014/main" id="{64CF2B0F-7244-4D0D-80A1-885D6EAF6984}"/>
              </a:ext>
            </a:extLst>
          </p:cNvPr>
          <p:cNvSpPr/>
          <p:nvPr/>
        </p:nvSpPr>
        <p:spPr>
          <a:xfrm>
            <a:off x="1176878" y="3095972"/>
            <a:ext cx="3825003" cy="30966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Rectangle 8">
            <a:extLst>
              <a:ext uri="{FF2B5EF4-FFF2-40B4-BE49-F238E27FC236}">
                <a16:creationId xmlns="" xmlns:a16="http://schemas.microsoft.com/office/drawing/2014/main" id="{D0FE1EF8-62C3-465C-BE95-5CCC3983CA27}"/>
              </a:ext>
            </a:extLst>
          </p:cNvPr>
          <p:cNvSpPr/>
          <p:nvPr/>
        </p:nvSpPr>
        <p:spPr>
          <a:xfrm>
            <a:off x="6096000" y="3095972"/>
            <a:ext cx="4895849" cy="30966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82237764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DB485AC-FC3B-4AE7-B5D6-425F995EA698}"/>
              </a:ext>
            </a:extLst>
          </p:cNvPr>
          <p:cNvSpPr>
            <a:spLocks noGrp="1"/>
          </p:cNvSpPr>
          <p:nvPr>
            <p:ph type="title"/>
          </p:nvPr>
        </p:nvSpPr>
        <p:spPr/>
        <p:txBody>
          <a:bodyPr>
            <a:normAutofit/>
          </a:bodyPr>
          <a:lstStyle/>
          <a:p>
            <a:r>
              <a:rPr lang="en-GB" dirty="0"/>
              <a:t>Communicating with patients</a:t>
            </a:r>
          </a:p>
        </p:txBody>
      </p:sp>
      <p:sp>
        <p:nvSpPr>
          <p:cNvPr id="4" name="Slide Number Placeholder 3">
            <a:extLst>
              <a:ext uri="{FF2B5EF4-FFF2-40B4-BE49-F238E27FC236}">
                <a16:creationId xmlns="" xmlns:a16="http://schemas.microsoft.com/office/drawing/2014/main" id="{CEBC6465-1DC2-4F25-99F3-015742A65477}"/>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91</a:t>
            </a:fld>
            <a:endParaRPr lang="en-US" dirty="0"/>
          </a:p>
        </p:txBody>
      </p:sp>
      <p:sp>
        <p:nvSpPr>
          <p:cNvPr id="5" name="Footer Placeholder 4">
            <a:extLst>
              <a:ext uri="{FF2B5EF4-FFF2-40B4-BE49-F238E27FC236}">
                <a16:creationId xmlns="" xmlns:a16="http://schemas.microsoft.com/office/drawing/2014/main" id="{B779B847-AC9E-408B-B75B-F1843215E6DB}"/>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
        <p:nvSpPr>
          <p:cNvPr id="6" name="Content Placeholder 2">
            <a:extLst>
              <a:ext uri="{FF2B5EF4-FFF2-40B4-BE49-F238E27FC236}">
                <a16:creationId xmlns="" xmlns:a16="http://schemas.microsoft.com/office/drawing/2014/main" id="{95BA8313-776E-4977-90BC-5151F0836B1A}"/>
              </a:ext>
            </a:extLst>
          </p:cNvPr>
          <p:cNvSpPr>
            <a:spLocks noGrp="1"/>
          </p:cNvSpPr>
          <p:nvPr>
            <p:ph idx="1"/>
          </p:nvPr>
        </p:nvSpPr>
        <p:spPr bwMode="auto">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72009" tIns="36005" rIns="72009" bIns="36005" numCol="1" anchor="t" anchorCtr="0" compatLnSpc="1">
            <a:prstTxWarp prst="textNoShape">
              <a:avLst/>
            </a:prstTxWarp>
          </a:bodyPr>
          <a:lstStyle>
            <a:lvl1pPr marL="269875" indent="-269875" algn="l" defTabSz="720725" rtl="0" eaLnBrk="0" fontAlgn="base" hangingPunct="0">
              <a:spcBef>
                <a:spcPct val="20000"/>
              </a:spcBef>
              <a:spcAft>
                <a:spcPct val="0"/>
              </a:spcAft>
              <a:buChar char="•"/>
              <a:defRPr sz="900">
                <a:solidFill>
                  <a:schemeClr val="tx1"/>
                </a:solidFill>
                <a:latin typeface="+mn-lt"/>
                <a:ea typeface="+mn-ea"/>
                <a:cs typeface="+mn-cs"/>
              </a:defRPr>
            </a:lvl1pPr>
            <a:lvl2pPr marL="585788" indent="-225425" algn="l" defTabSz="720725" rtl="0" eaLnBrk="0" fontAlgn="base" hangingPunct="0">
              <a:spcBef>
                <a:spcPct val="20000"/>
              </a:spcBef>
              <a:spcAft>
                <a:spcPct val="0"/>
              </a:spcAft>
              <a:buChar char="–"/>
              <a:defRPr sz="1000">
                <a:solidFill>
                  <a:schemeClr val="tx1"/>
                </a:solidFill>
                <a:latin typeface="Verdana" pitchFamily="34" charset="0"/>
              </a:defRPr>
            </a:lvl2pPr>
            <a:lvl3pPr marL="900113" indent="-179388" algn="l" defTabSz="720725" rtl="0" eaLnBrk="0" fontAlgn="base" hangingPunct="0">
              <a:spcBef>
                <a:spcPct val="20000"/>
              </a:spcBef>
              <a:spcAft>
                <a:spcPct val="0"/>
              </a:spcAft>
              <a:buChar char="•"/>
              <a:defRPr sz="1000">
                <a:solidFill>
                  <a:schemeClr val="tx1"/>
                </a:solidFill>
                <a:latin typeface="Verdana" pitchFamily="34" charset="0"/>
              </a:defRPr>
            </a:lvl3pPr>
            <a:lvl4pPr marL="1260475" indent="-180975" algn="l" defTabSz="720725" rtl="0" eaLnBrk="0" fontAlgn="base" hangingPunct="0">
              <a:spcBef>
                <a:spcPct val="20000"/>
              </a:spcBef>
              <a:spcAft>
                <a:spcPct val="0"/>
              </a:spcAft>
              <a:buChar char="–"/>
              <a:defRPr sz="1000">
                <a:solidFill>
                  <a:schemeClr val="tx1"/>
                </a:solidFill>
                <a:latin typeface="Verdana" pitchFamily="34" charset="0"/>
              </a:defRPr>
            </a:lvl4pPr>
            <a:lvl5pPr marL="1620838" indent="-180975" algn="l" defTabSz="720725" rtl="0" eaLnBrk="0" fontAlgn="base" hangingPunct="0">
              <a:spcBef>
                <a:spcPct val="20000"/>
              </a:spcBef>
              <a:spcAft>
                <a:spcPct val="0"/>
              </a:spcAft>
              <a:buChar char="»"/>
              <a:defRPr sz="1600">
                <a:solidFill>
                  <a:schemeClr val="tx1"/>
                </a:solidFill>
                <a:latin typeface="Verdana" pitchFamily="34" charset="0"/>
              </a:defRPr>
            </a:lvl5pPr>
            <a:lvl6pPr marL="2078038" indent="-180975" algn="l" defTabSz="720725" rtl="0" fontAlgn="base">
              <a:spcBef>
                <a:spcPct val="20000"/>
              </a:spcBef>
              <a:spcAft>
                <a:spcPct val="0"/>
              </a:spcAft>
              <a:defRPr sz="1600">
                <a:solidFill>
                  <a:schemeClr val="tx1"/>
                </a:solidFill>
                <a:latin typeface="+mn-lt"/>
              </a:defRPr>
            </a:lvl6pPr>
            <a:lvl7pPr marL="2535238" indent="-180975" algn="l" defTabSz="720725" rtl="0" fontAlgn="base">
              <a:spcBef>
                <a:spcPct val="20000"/>
              </a:spcBef>
              <a:spcAft>
                <a:spcPct val="0"/>
              </a:spcAft>
              <a:defRPr sz="1600">
                <a:solidFill>
                  <a:schemeClr val="tx1"/>
                </a:solidFill>
                <a:latin typeface="+mn-lt"/>
              </a:defRPr>
            </a:lvl7pPr>
            <a:lvl8pPr marL="2992438" indent="-180975" algn="l" defTabSz="720725" rtl="0" fontAlgn="base">
              <a:spcBef>
                <a:spcPct val="20000"/>
              </a:spcBef>
              <a:spcAft>
                <a:spcPct val="0"/>
              </a:spcAft>
              <a:defRPr sz="1600">
                <a:solidFill>
                  <a:schemeClr val="tx1"/>
                </a:solidFill>
                <a:latin typeface="+mn-lt"/>
              </a:defRPr>
            </a:lvl8pPr>
            <a:lvl9pPr marL="3449638" indent="-180975" algn="l" defTabSz="720725" rtl="0" fontAlgn="base">
              <a:spcBef>
                <a:spcPct val="20000"/>
              </a:spcBef>
              <a:spcAft>
                <a:spcPct val="0"/>
              </a:spcAft>
              <a:defRPr sz="1600">
                <a:solidFill>
                  <a:schemeClr val="tx1"/>
                </a:solidFill>
                <a:latin typeface="+mn-lt"/>
              </a:defRPr>
            </a:lvl9pPr>
          </a:lstStyle>
          <a:p>
            <a:pPr marL="0" indent="0">
              <a:spcBef>
                <a:spcPts val="0"/>
              </a:spcBef>
              <a:buNone/>
            </a:pPr>
            <a:r>
              <a:rPr lang="en-GB" altLang="en-US" sz="1800" dirty="0">
                <a:latin typeface="Arial" pitchFamily="34" charset="0"/>
                <a:ea typeface="ヒラギノ角ゴ Pro W3" pitchFamily="84" charset="-128"/>
              </a:rPr>
              <a:t>There are many sources of information available relating to COVID-19. Since the virus was first identified in January 2020, there have been thousands of publications globally. </a:t>
            </a:r>
          </a:p>
          <a:p>
            <a:pPr marL="0" indent="0">
              <a:spcBef>
                <a:spcPts val="0"/>
              </a:spcBef>
              <a:buNone/>
            </a:pPr>
            <a:endParaRPr lang="en-GB" altLang="en-US" sz="1800" dirty="0">
              <a:latin typeface="Arial" pitchFamily="34" charset="0"/>
              <a:ea typeface="ヒラギノ角ゴ Pro W3" pitchFamily="84" charset="-128"/>
            </a:endParaRPr>
          </a:p>
          <a:p>
            <a:pPr marL="0" indent="0">
              <a:spcBef>
                <a:spcPts val="0"/>
              </a:spcBef>
              <a:buNone/>
            </a:pPr>
            <a:r>
              <a:rPr lang="en-GB" altLang="en-US" sz="1800" dirty="0">
                <a:latin typeface="Arial" pitchFamily="34" charset="0"/>
                <a:ea typeface="ヒラギノ角ゴ Pro W3" pitchFamily="84" charset="-128"/>
              </a:rPr>
              <a:t>When considering the information contained in written materials, there are some key points to consider:</a:t>
            </a:r>
          </a:p>
          <a:p>
            <a:pPr marL="0" indent="0">
              <a:spcBef>
                <a:spcPts val="0"/>
              </a:spcBef>
              <a:buNone/>
            </a:pPr>
            <a:endParaRPr lang="en-GB" altLang="en-US" sz="1200" dirty="0">
              <a:latin typeface="Arial" pitchFamily="34" charset="0"/>
              <a:ea typeface="ヒラギノ角ゴ Pro W3" pitchFamily="84" charset="-128"/>
            </a:endParaRPr>
          </a:p>
          <a:p>
            <a:pPr>
              <a:spcBef>
                <a:spcPts val="0"/>
              </a:spcBef>
            </a:pPr>
            <a:r>
              <a:rPr lang="en-GB" altLang="en-US" sz="1800" dirty="0">
                <a:latin typeface="Arial" pitchFamily="34" charset="0"/>
                <a:ea typeface="ヒラギノ角ゴ Pro W3" pitchFamily="84" charset="-128"/>
              </a:rPr>
              <a:t>the author and their</a:t>
            </a:r>
            <a:r>
              <a:rPr lang="en-GB" altLang="en-US" sz="1800" dirty="0">
                <a:latin typeface="Arial" pitchFamily="34" charset="0"/>
              </a:rPr>
              <a:t> expertise/background </a:t>
            </a:r>
          </a:p>
          <a:p>
            <a:pPr lvl="1">
              <a:spcBef>
                <a:spcPts val="0"/>
              </a:spcBef>
            </a:pPr>
            <a:r>
              <a:rPr lang="en-GB" altLang="en-US" sz="1800" dirty="0">
                <a:latin typeface="Arial" pitchFamily="34" charset="0"/>
              </a:rPr>
              <a:t>if the author is not named, or the source is not clear, this should raise your suspicion about the quality of the information</a:t>
            </a:r>
          </a:p>
          <a:p>
            <a:pPr lvl="1">
              <a:spcBef>
                <a:spcPts val="0"/>
              </a:spcBef>
            </a:pPr>
            <a:r>
              <a:rPr lang="en-GB" altLang="en-US" sz="1800" dirty="0">
                <a:latin typeface="Arial" pitchFamily="34" charset="0"/>
              </a:rPr>
              <a:t>does the author have a vested interest in presenting an unbalanced view?</a:t>
            </a:r>
          </a:p>
          <a:p>
            <a:pPr marL="360363" lvl="1" indent="0">
              <a:spcBef>
                <a:spcPts val="0"/>
              </a:spcBef>
              <a:buNone/>
            </a:pPr>
            <a:endParaRPr lang="en-GB" altLang="en-US" sz="1800" dirty="0">
              <a:latin typeface="Arial" pitchFamily="34" charset="0"/>
            </a:endParaRPr>
          </a:p>
          <a:p>
            <a:pPr>
              <a:spcBef>
                <a:spcPts val="0"/>
              </a:spcBef>
            </a:pPr>
            <a:r>
              <a:rPr lang="en-GB" altLang="en-US" sz="1800" dirty="0">
                <a:latin typeface="Arial" pitchFamily="34" charset="0"/>
                <a:ea typeface="ヒラギノ角ゴ Pro W3" pitchFamily="84" charset="-128"/>
              </a:rPr>
              <a:t>the way the information is presented</a:t>
            </a:r>
          </a:p>
          <a:p>
            <a:pPr lvl="1">
              <a:spcBef>
                <a:spcPts val="0"/>
              </a:spcBef>
            </a:pPr>
            <a:r>
              <a:rPr lang="en-GB" altLang="en-US" sz="1800" dirty="0">
                <a:latin typeface="Arial" pitchFamily="34" charset="0"/>
              </a:rPr>
              <a:t>is it </a:t>
            </a:r>
            <a:r>
              <a:rPr lang="en-GB" altLang="en-US" sz="1800" dirty="0">
                <a:latin typeface="Arial" pitchFamily="34" charset="0"/>
                <a:ea typeface="ヒラギノ角ゴ Pro W3" pitchFamily="84" charset="-128"/>
              </a:rPr>
              <a:t>presented in an unbiased manner, or is it selected to provide only one viewpoint when there are other equally valid views?</a:t>
            </a:r>
          </a:p>
          <a:p>
            <a:pPr lvl="1">
              <a:spcBef>
                <a:spcPts val="0"/>
              </a:spcBef>
            </a:pPr>
            <a:r>
              <a:rPr lang="en-GB" altLang="en-US" sz="1800" dirty="0">
                <a:latin typeface="Arial" pitchFamily="34" charset="0"/>
                <a:ea typeface="ヒラギノ角ゴ Pro W3" pitchFamily="84" charset="-128"/>
              </a:rPr>
              <a:t>is the information dated? If so, there may be more recent information that is different</a:t>
            </a:r>
          </a:p>
          <a:p>
            <a:pPr lvl="1">
              <a:spcBef>
                <a:spcPts val="0"/>
              </a:spcBef>
            </a:pPr>
            <a:r>
              <a:rPr lang="en-GB" altLang="en-US" sz="1800" dirty="0">
                <a:latin typeface="Arial" pitchFamily="34" charset="0"/>
                <a:ea typeface="ヒラギノ角ゴ Pro W3" pitchFamily="84" charset="-128"/>
              </a:rPr>
              <a:t>if there are any uncertainties, are they mentioned?</a:t>
            </a:r>
          </a:p>
          <a:p>
            <a:pPr lvl="1">
              <a:spcBef>
                <a:spcPts val="0"/>
              </a:spcBef>
            </a:pPr>
            <a:r>
              <a:rPr lang="en-GB" altLang="en-US" sz="1800" dirty="0">
                <a:latin typeface="Arial" pitchFamily="34" charset="0"/>
                <a:ea typeface="ヒラギノ角ゴ Pro W3" pitchFamily="84" charset="-128"/>
              </a:rPr>
              <a:t>is it possible to follow up any information by going to the original data, e.g. a trial of a vaccine?</a:t>
            </a:r>
          </a:p>
          <a:p>
            <a:endParaRPr lang="en-GB" altLang="en-US" dirty="0"/>
          </a:p>
        </p:txBody>
      </p:sp>
    </p:spTree>
    <p:extLst>
      <p:ext uri="{BB962C8B-B14F-4D97-AF65-F5344CB8AC3E}">
        <p14:creationId xmlns:p14="http://schemas.microsoft.com/office/powerpoint/2010/main" val="58974840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33925B2-8C6C-41F6-AE72-7AC16BA6CA21}"/>
              </a:ext>
            </a:extLst>
          </p:cNvPr>
          <p:cNvSpPr>
            <a:spLocks noGrp="1"/>
          </p:cNvSpPr>
          <p:nvPr>
            <p:ph type="title"/>
          </p:nvPr>
        </p:nvSpPr>
        <p:spPr>
          <a:xfrm>
            <a:off x="761553" y="188640"/>
            <a:ext cx="10332627" cy="648072"/>
          </a:xfrm>
        </p:spPr>
        <p:txBody>
          <a:bodyPr>
            <a:normAutofit fontScale="90000"/>
          </a:bodyPr>
          <a:lstStyle/>
          <a:p>
            <a:r>
              <a:rPr lang="en-GB" dirty="0"/>
              <a:t>Addressing concerns and providing information to those being vaccinated</a:t>
            </a:r>
          </a:p>
        </p:txBody>
      </p:sp>
      <p:sp>
        <p:nvSpPr>
          <p:cNvPr id="3" name="Content Placeholder 2">
            <a:extLst>
              <a:ext uri="{FF2B5EF4-FFF2-40B4-BE49-F238E27FC236}">
                <a16:creationId xmlns="" xmlns:a16="http://schemas.microsoft.com/office/drawing/2014/main" id="{2A3EFFA4-406B-4ADB-BB0C-3D2A51D5B0ED}"/>
              </a:ext>
            </a:extLst>
          </p:cNvPr>
          <p:cNvSpPr>
            <a:spLocks noGrp="1"/>
          </p:cNvSpPr>
          <p:nvPr>
            <p:ph idx="1"/>
          </p:nvPr>
        </p:nvSpPr>
        <p:spPr>
          <a:xfrm>
            <a:off x="816226" y="1772817"/>
            <a:ext cx="10559548" cy="4535909"/>
          </a:xfrm>
        </p:spPr>
        <p:txBody>
          <a:bodyPr/>
          <a:lstStyle/>
          <a:p>
            <a:pPr marL="342900" indent="-342900">
              <a:buFont typeface="Arial" panose="020B0604020202020204" pitchFamily="34" charset="0"/>
              <a:buChar char="•"/>
            </a:pPr>
            <a:r>
              <a:rPr lang="en-GB" sz="2000" dirty="0"/>
              <a:t>the COVID-19 vaccines are new vaccines. Patient information leaflets will be provided in advance but many patients will want additional verbal reassurance or answers</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it is important to read the information being made available to vaccinees so the information you give is consistent with this and so you know what information they have already had</a:t>
            </a:r>
          </a:p>
          <a:p>
            <a:pPr marL="0" indent="0"/>
            <a:endParaRPr lang="en-GB" sz="2000" dirty="0"/>
          </a:p>
          <a:p>
            <a:pPr marL="342900" indent="-342900">
              <a:buFont typeface="Arial" panose="020B0604020202020204" pitchFamily="34" charset="0"/>
              <a:buChar char="•"/>
            </a:pPr>
            <a:r>
              <a:rPr lang="en-GB" sz="2000" dirty="0"/>
              <a:t>it is also important to know where to direct patients to for further information</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b="1" dirty="0"/>
              <a:t>if people’s questions and concerns are answered accurately and appropriately, they are more likely to accept vaccination </a:t>
            </a:r>
          </a:p>
          <a:p>
            <a:endParaRPr lang="en-GB" sz="1600" dirty="0"/>
          </a:p>
          <a:p>
            <a:endParaRPr lang="en-GB" sz="1200" dirty="0">
              <a:solidFill>
                <a:srgbClr val="FF0000"/>
              </a:solidFill>
            </a:endParaRPr>
          </a:p>
        </p:txBody>
      </p:sp>
      <p:sp>
        <p:nvSpPr>
          <p:cNvPr id="4" name="Slide Number Placeholder 3">
            <a:extLst>
              <a:ext uri="{FF2B5EF4-FFF2-40B4-BE49-F238E27FC236}">
                <a16:creationId xmlns="" xmlns:a16="http://schemas.microsoft.com/office/drawing/2014/main" id="{DBC7F4CC-976B-4148-BC1C-763EF9316D27}"/>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92</a:t>
            </a:fld>
            <a:endParaRPr lang="en-US" dirty="0"/>
          </a:p>
        </p:txBody>
      </p:sp>
      <p:sp>
        <p:nvSpPr>
          <p:cNvPr id="5" name="Footer Placeholder 4">
            <a:extLst>
              <a:ext uri="{FF2B5EF4-FFF2-40B4-BE49-F238E27FC236}">
                <a16:creationId xmlns="" xmlns:a16="http://schemas.microsoft.com/office/drawing/2014/main" id="{23F3E5BB-36DE-4C58-B2A8-EB2FAAAB25B6}"/>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31001369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A07FA04-B4EB-4F9E-B321-D25A62028B1D}"/>
              </a:ext>
            </a:extLst>
          </p:cNvPr>
          <p:cNvSpPr>
            <a:spLocks noGrp="1"/>
          </p:cNvSpPr>
          <p:nvPr>
            <p:ph type="title"/>
          </p:nvPr>
        </p:nvSpPr>
        <p:spPr/>
        <p:txBody>
          <a:bodyPr>
            <a:normAutofit/>
          </a:bodyPr>
          <a:lstStyle/>
          <a:p>
            <a:r>
              <a:rPr lang="en-GB" dirty="0"/>
              <a:t>General principles for addressing concerns</a:t>
            </a:r>
          </a:p>
        </p:txBody>
      </p:sp>
      <p:sp>
        <p:nvSpPr>
          <p:cNvPr id="3" name="Content Placeholder 2">
            <a:extLst>
              <a:ext uri="{FF2B5EF4-FFF2-40B4-BE49-F238E27FC236}">
                <a16:creationId xmlns="" xmlns:a16="http://schemas.microsoft.com/office/drawing/2014/main" id="{7FEF12BA-2F2A-45E7-BCD8-0D80432D846C}"/>
              </a:ext>
            </a:extLst>
          </p:cNvPr>
          <p:cNvSpPr>
            <a:spLocks noGrp="1"/>
          </p:cNvSpPr>
          <p:nvPr>
            <p:ph idx="1"/>
          </p:nvPr>
        </p:nvSpPr>
        <p:spPr/>
        <p:txBody>
          <a:bodyPr/>
          <a:lstStyle/>
          <a:p>
            <a:pPr marL="285750" indent="-285750" defTabSz="720725">
              <a:lnSpc>
                <a:spcPct val="100000"/>
              </a:lnSpc>
              <a:spcAft>
                <a:spcPts val="900"/>
              </a:spcAft>
              <a:buFont typeface="Arial" panose="020B0604020202020204" pitchFamily="34" charset="0"/>
              <a:buChar char="•"/>
            </a:pPr>
            <a:r>
              <a:rPr lang="en-GB" altLang="en-US" sz="2000" dirty="0">
                <a:cs typeface="+mn-cs"/>
              </a:rPr>
              <a:t>give the patient/parent/carer time to ask questions</a:t>
            </a:r>
          </a:p>
          <a:p>
            <a:pPr marL="285750" indent="-285750" defTabSz="720725">
              <a:lnSpc>
                <a:spcPct val="100000"/>
              </a:lnSpc>
              <a:spcAft>
                <a:spcPts val="900"/>
              </a:spcAft>
              <a:buFont typeface="Arial" panose="020B0604020202020204" pitchFamily="34" charset="0"/>
              <a:buChar char="•"/>
            </a:pPr>
            <a:r>
              <a:rPr lang="en-GB" altLang="en-US" sz="2000" dirty="0">
                <a:cs typeface="+mn-cs"/>
              </a:rPr>
              <a:t>find out the basis for their concerns</a:t>
            </a:r>
          </a:p>
          <a:p>
            <a:pPr marL="285750" indent="-285750" defTabSz="720725">
              <a:lnSpc>
                <a:spcPct val="100000"/>
              </a:lnSpc>
              <a:spcAft>
                <a:spcPts val="900"/>
              </a:spcAft>
              <a:buFont typeface="Arial" panose="020B0604020202020204" pitchFamily="34" charset="0"/>
              <a:buChar char="•"/>
            </a:pPr>
            <a:r>
              <a:rPr lang="en-GB" altLang="en-US" sz="2000" dirty="0">
                <a:cs typeface="+mn-cs"/>
              </a:rPr>
              <a:t>explore the nature and sources of information they have already gathered</a:t>
            </a:r>
          </a:p>
          <a:p>
            <a:pPr marL="285750" indent="-285750" defTabSz="720725">
              <a:lnSpc>
                <a:spcPct val="100000"/>
              </a:lnSpc>
              <a:spcAft>
                <a:spcPts val="900"/>
              </a:spcAft>
              <a:buFont typeface="Arial" panose="020B0604020202020204" pitchFamily="34" charset="0"/>
              <a:buChar char="•"/>
            </a:pPr>
            <a:r>
              <a:rPr lang="en-GB" altLang="en-US" sz="2000" dirty="0">
                <a:cs typeface="+mn-cs"/>
              </a:rPr>
              <a:t>check the patient/parents’/carers’ personal experience</a:t>
            </a:r>
          </a:p>
          <a:p>
            <a:pPr marL="285750" indent="-285750" defTabSz="720725">
              <a:lnSpc>
                <a:spcPct val="100000"/>
              </a:lnSpc>
              <a:spcAft>
                <a:spcPts val="900"/>
              </a:spcAft>
              <a:buFont typeface="Arial" panose="020B0604020202020204" pitchFamily="34" charset="0"/>
              <a:buChar char="•"/>
            </a:pPr>
            <a:r>
              <a:rPr lang="en-GB" altLang="en-US" sz="2000" dirty="0">
                <a:cs typeface="+mn-cs"/>
              </a:rPr>
              <a:t>provide them with other sources of information such as valid and reliable websites</a:t>
            </a:r>
          </a:p>
          <a:p>
            <a:pPr marL="285750" indent="-285750" defTabSz="720725">
              <a:lnSpc>
                <a:spcPct val="100000"/>
              </a:lnSpc>
              <a:spcAft>
                <a:spcPts val="900"/>
              </a:spcAft>
              <a:buFont typeface="Arial" panose="020B0604020202020204" pitchFamily="34" charset="0"/>
              <a:buChar char="•"/>
            </a:pPr>
            <a:r>
              <a:rPr lang="en-GB" altLang="en-US" sz="2000" dirty="0">
                <a:cs typeface="+mn-cs"/>
              </a:rPr>
              <a:t>check their understanding of the information that you provide</a:t>
            </a:r>
          </a:p>
          <a:p>
            <a:pPr marL="285750" indent="-285750" defTabSz="720725">
              <a:lnSpc>
                <a:spcPct val="100000"/>
              </a:lnSpc>
              <a:spcAft>
                <a:spcPts val="900"/>
              </a:spcAft>
              <a:buFont typeface="Arial" panose="020B0604020202020204" pitchFamily="34" charset="0"/>
              <a:buChar char="•"/>
            </a:pPr>
            <a:r>
              <a:rPr lang="en-GB" altLang="en-US" sz="2000" dirty="0">
                <a:cs typeface="+mn-cs"/>
              </a:rPr>
              <a:t>ask them if there are any more concerns</a:t>
            </a:r>
          </a:p>
          <a:p>
            <a:pPr marL="285750" indent="-285750" defTabSz="720725">
              <a:lnSpc>
                <a:spcPct val="100000"/>
              </a:lnSpc>
              <a:spcAft>
                <a:spcPts val="900"/>
              </a:spcAft>
              <a:buFont typeface="Arial" panose="020B0604020202020204" pitchFamily="34" charset="0"/>
              <a:buChar char="•"/>
            </a:pPr>
            <a:r>
              <a:rPr lang="en-GB" altLang="en-US" sz="2000" dirty="0">
                <a:cs typeface="+mn-cs"/>
              </a:rPr>
              <a:t>if they decline to be vaccinated, suggest talking again in a couple of days/weeks if appropriate</a:t>
            </a:r>
          </a:p>
          <a:p>
            <a:pPr marL="285750" indent="-285750" defTabSz="720725">
              <a:lnSpc>
                <a:spcPct val="100000"/>
              </a:lnSpc>
              <a:spcAft>
                <a:spcPts val="900"/>
              </a:spcAft>
              <a:buFont typeface="Arial" panose="020B0604020202020204" pitchFamily="34" charset="0"/>
              <a:buChar char="•"/>
            </a:pPr>
            <a:r>
              <a:rPr lang="en-GB" altLang="en-US" sz="2000" dirty="0">
                <a:cs typeface="+mn-cs"/>
              </a:rPr>
              <a:t>recommend immunisation</a:t>
            </a:r>
          </a:p>
        </p:txBody>
      </p:sp>
      <p:sp>
        <p:nvSpPr>
          <p:cNvPr id="4" name="Slide Number Placeholder 3">
            <a:extLst>
              <a:ext uri="{FF2B5EF4-FFF2-40B4-BE49-F238E27FC236}">
                <a16:creationId xmlns="" xmlns:a16="http://schemas.microsoft.com/office/drawing/2014/main" id="{1F20C8D4-B404-4E86-B21F-F1B23D7540F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93</a:t>
            </a:fld>
            <a:endParaRPr lang="en-US" dirty="0"/>
          </a:p>
        </p:txBody>
      </p:sp>
      <p:sp>
        <p:nvSpPr>
          <p:cNvPr id="5" name="Footer Placeholder 4">
            <a:extLst>
              <a:ext uri="{FF2B5EF4-FFF2-40B4-BE49-F238E27FC236}">
                <a16:creationId xmlns="" xmlns:a16="http://schemas.microsoft.com/office/drawing/2014/main" id="{6418F0D6-1DEA-4AE3-89E0-4D339BB5270E}"/>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115763245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16CB71-85D7-445B-8CC0-D874E1D90AFE}"/>
              </a:ext>
            </a:extLst>
          </p:cNvPr>
          <p:cNvSpPr>
            <a:spLocks noGrp="1"/>
          </p:cNvSpPr>
          <p:nvPr>
            <p:ph type="title"/>
          </p:nvPr>
        </p:nvSpPr>
        <p:spPr/>
        <p:txBody>
          <a:bodyPr>
            <a:normAutofit/>
          </a:bodyPr>
          <a:lstStyle/>
          <a:p>
            <a:r>
              <a:rPr lang="en-GB" dirty="0"/>
              <a:t>Knowledge and skills</a:t>
            </a:r>
          </a:p>
        </p:txBody>
      </p:sp>
      <p:sp>
        <p:nvSpPr>
          <p:cNvPr id="3" name="Content Placeholder 2">
            <a:extLst>
              <a:ext uri="{FF2B5EF4-FFF2-40B4-BE49-F238E27FC236}">
                <a16:creationId xmlns="" xmlns:a16="http://schemas.microsoft.com/office/drawing/2014/main" id="{D47FEC31-D81C-46FC-89EE-6EB0F93BCDDA}"/>
              </a:ext>
            </a:extLst>
          </p:cNvPr>
          <p:cNvSpPr>
            <a:spLocks noGrp="1"/>
          </p:cNvSpPr>
          <p:nvPr>
            <p:ph idx="1"/>
          </p:nvPr>
        </p:nvSpPr>
        <p:spPr/>
        <p:txBody>
          <a:bodyPr/>
          <a:lstStyle/>
          <a:p>
            <a:pPr marL="342900" indent="-342900">
              <a:buFont typeface="Arial" panose="020B0604020202020204" pitchFamily="34" charset="0"/>
              <a:buChar char="•"/>
            </a:pPr>
            <a:r>
              <a:rPr lang="en-GB" sz="2000" dirty="0"/>
              <a:t>a high level of knowledge and a positive attitude to immunisation helps to achieve and maintain high vaccine uptake.</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those being vaccinated need to feel confident that the person giving them the vaccine or advising them knows what they are doing and has the appropriate knowledge, skills and ability</a:t>
            </a:r>
          </a:p>
          <a:p>
            <a:pPr marL="342900" indent="-342900">
              <a:buFont typeface="Arial" panose="020B0604020202020204" pitchFamily="34" charset="0"/>
              <a:buChar char="•"/>
            </a:pPr>
            <a:endParaRPr lang="en-GB" sz="2000" dirty="0"/>
          </a:p>
          <a:p>
            <a:pPr marL="342900" indent="-342900">
              <a:buFont typeface="Arial" panose="020B0604020202020204" pitchFamily="34" charset="0"/>
              <a:buChar char="•"/>
            </a:pPr>
            <a:r>
              <a:rPr lang="en-GB" sz="2000" dirty="0"/>
              <a:t>immunisers who do not feel confident should discuss their concerns with a mentor or supervisor</a:t>
            </a:r>
          </a:p>
          <a:p>
            <a:endParaRPr lang="en-GB" dirty="0"/>
          </a:p>
          <a:p>
            <a:endParaRPr lang="en-GB" dirty="0"/>
          </a:p>
        </p:txBody>
      </p:sp>
      <p:sp>
        <p:nvSpPr>
          <p:cNvPr id="4" name="Slide Number Placeholder 3">
            <a:extLst>
              <a:ext uri="{FF2B5EF4-FFF2-40B4-BE49-F238E27FC236}">
                <a16:creationId xmlns="" xmlns:a16="http://schemas.microsoft.com/office/drawing/2014/main" id="{D88D6703-B547-4E49-BF71-B14F091AB862}"/>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94</a:t>
            </a:fld>
            <a:endParaRPr lang="en-US" dirty="0"/>
          </a:p>
        </p:txBody>
      </p:sp>
      <p:sp>
        <p:nvSpPr>
          <p:cNvPr id="5" name="Footer Placeholder 4">
            <a:extLst>
              <a:ext uri="{FF2B5EF4-FFF2-40B4-BE49-F238E27FC236}">
                <a16:creationId xmlns="" xmlns:a16="http://schemas.microsoft.com/office/drawing/2014/main" id="{D22E49BD-B622-44BD-B283-8995F495A95D}"/>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72078858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5416CB71-85D7-445B-8CC0-D874E1D90AFE}"/>
              </a:ext>
            </a:extLst>
          </p:cNvPr>
          <p:cNvSpPr>
            <a:spLocks noGrp="1"/>
          </p:cNvSpPr>
          <p:nvPr>
            <p:ph type="title"/>
          </p:nvPr>
        </p:nvSpPr>
        <p:spPr>
          <a:xfrm>
            <a:off x="814547" y="381508"/>
            <a:ext cx="8028000" cy="648072"/>
          </a:xfrm>
        </p:spPr>
        <p:txBody>
          <a:bodyPr/>
          <a:lstStyle/>
          <a:p>
            <a:r>
              <a:rPr lang="en-GB" dirty="0"/>
              <a:t>Knowledge and skill check</a:t>
            </a:r>
          </a:p>
        </p:txBody>
      </p:sp>
      <p:sp>
        <p:nvSpPr>
          <p:cNvPr id="3" name="Content Placeholder 2">
            <a:extLst>
              <a:ext uri="{FF2B5EF4-FFF2-40B4-BE49-F238E27FC236}">
                <a16:creationId xmlns="" xmlns:a16="http://schemas.microsoft.com/office/drawing/2014/main" id="{D47FEC31-D81C-46FC-89EE-6EB0F93BCDDA}"/>
              </a:ext>
            </a:extLst>
          </p:cNvPr>
          <p:cNvSpPr>
            <a:spLocks noGrp="1"/>
          </p:cNvSpPr>
          <p:nvPr>
            <p:ph idx="1"/>
          </p:nvPr>
        </p:nvSpPr>
        <p:spPr>
          <a:xfrm>
            <a:off x="754905" y="1126684"/>
            <a:ext cx="10428287" cy="4955703"/>
          </a:xfrm>
        </p:spPr>
        <p:txBody>
          <a:bodyPr/>
          <a:lstStyle/>
          <a:p>
            <a:pPr>
              <a:lnSpc>
                <a:spcPct val="100000"/>
              </a:lnSpc>
              <a:spcAft>
                <a:spcPts val="1200"/>
              </a:spcAft>
            </a:pPr>
            <a:r>
              <a:rPr lang="en-GB" sz="2000" b="1" dirty="0"/>
              <a:t>Statutory and mandatory training </a:t>
            </a:r>
            <a:r>
              <a:rPr lang="en-GB" sz="2000" dirty="0"/>
              <a:t>– should be completed as specified by your employer (including basic life support and anaphylaxis). This may also include additional sessions on infection prevention and control, information governance and other relevant topics to the patient group(s) you will be vaccinating</a:t>
            </a:r>
          </a:p>
          <a:p>
            <a:pPr>
              <a:lnSpc>
                <a:spcPct val="100000"/>
              </a:lnSpc>
              <a:spcAft>
                <a:spcPts val="1200"/>
              </a:spcAft>
            </a:pPr>
            <a:r>
              <a:rPr lang="en-GB" sz="2000" b="1" dirty="0"/>
              <a:t>Vaccine specific training (knowledge) </a:t>
            </a:r>
            <a:r>
              <a:rPr lang="en-GB" sz="2000" dirty="0"/>
              <a:t>– through elearning, classroom-based training or a webinar</a:t>
            </a:r>
          </a:p>
          <a:p>
            <a:pPr>
              <a:lnSpc>
                <a:spcPct val="100000"/>
              </a:lnSpc>
              <a:spcAft>
                <a:spcPts val="1200"/>
              </a:spcAft>
            </a:pPr>
            <a:r>
              <a:rPr lang="en-GB" sz="2000" b="1" dirty="0"/>
              <a:t>Vaccine specific training (practical)  - </a:t>
            </a:r>
            <a:r>
              <a:rPr lang="en-GB" sz="2000" dirty="0"/>
              <a:t>preparing a vaccine and intramuscular (IM) injection technique</a:t>
            </a:r>
          </a:p>
          <a:p>
            <a:pPr>
              <a:lnSpc>
                <a:spcPct val="100000"/>
              </a:lnSpc>
              <a:spcAft>
                <a:spcPts val="1200"/>
              </a:spcAft>
            </a:pPr>
            <a:r>
              <a:rPr lang="en-GB" sz="2000" b="1" dirty="0"/>
              <a:t>Competency assessment </a:t>
            </a:r>
            <a:r>
              <a:rPr lang="en-GB" sz="2000" dirty="0"/>
              <a:t>-</a:t>
            </a:r>
            <a:r>
              <a:rPr lang="en-GB" sz="2000" dirty="0">
                <a:ea typeface="Calibri" panose="020F0502020204030204" pitchFamily="34" charset="0"/>
                <a:cs typeface="Times New Roman" panose="02020603050405020304" pitchFamily="18" charset="0"/>
              </a:rPr>
              <a:t> for formal assessment and sign-off of clinical competency. Supervision is recommended for new immunisers until both they, and their supervisor or trainer, feel confident that they have the necessary knowledge and skills to administer vaccines safely and competently</a:t>
            </a:r>
            <a:endParaRPr lang="en-GB" sz="20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a:extLst>
              <a:ext uri="{FF2B5EF4-FFF2-40B4-BE49-F238E27FC236}">
                <a16:creationId xmlns="" xmlns:a16="http://schemas.microsoft.com/office/drawing/2014/main" id="{D88D6703-B547-4E49-BF71-B14F091AB862}"/>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95</a:t>
            </a:fld>
            <a:endParaRPr lang="en-US" dirty="0"/>
          </a:p>
        </p:txBody>
      </p:sp>
      <p:sp>
        <p:nvSpPr>
          <p:cNvPr id="5" name="Footer Placeholder 4">
            <a:extLst>
              <a:ext uri="{FF2B5EF4-FFF2-40B4-BE49-F238E27FC236}">
                <a16:creationId xmlns="" xmlns:a16="http://schemas.microsoft.com/office/drawing/2014/main" id="{D22E49BD-B622-44BD-B283-8995F495A95D}"/>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28564148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F996CAF-1D97-44B4-9D52-20381B339766}"/>
              </a:ext>
            </a:extLst>
          </p:cNvPr>
          <p:cNvSpPr>
            <a:spLocks noGrp="1"/>
          </p:cNvSpPr>
          <p:nvPr>
            <p:ph type="title"/>
          </p:nvPr>
        </p:nvSpPr>
        <p:spPr>
          <a:xfrm>
            <a:off x="755379" y="316472"/>
            <a:ext cx="8028000" cy="648072"/>
          </a:xfrm>
        </p:spPr>
        <p:txBody>
          <a:bodyPr/>
          <a:lstStyle/>
          <a:p>
            <a:r>
              <a:rPr lang="en-GB" dirty="0"/>
              <a:t>Competency assessment tool</a:t>
            </a:r>
          </a:p>
        </p:txBody>
      </p:sp>
      <p:sp>
        <p:nvSpPr>
          <p:cNvPr id="3" name="Content Placeholder 2">
            <a:extLst>
              <a:ext uri="{FF2B5EF4-FFF2-40B4-BE49-F238E27FC236}">
                <a16:creationId xmlns="" xmlns:a16="http://schemas.microsoft.com/office/drawing/2014/main" id="{BDE28F5C-1699-4CBF-81CB-612B1048DE38}"/>
              </a:ext>
            </a:extLst>
          </p:cNvPr>
          <p:cNvSpPr>
            <a:spLocks noGrp="1"/>
          </p:cNvSpPr>
          <p:nvPr>
            <p:ph idx="1"/>
          </p:nvPr>
        </p:nvSpPr>
        <p:spPr>
          <a:xfrm>
            <a:off x="924838" y="1158783"/>
            <a:ext cx="10606311" cy="4955703"/>
          </a:xfrm>
        </p:spPr>
        <p:txBody>
          <a:bodyPr/>
          <a:lstStyle/>
          <a:p>
            <a:pPr>
              <a:lnSpc>
                <a:spcPct val="100000"/>
              </a:lnSpc>
              <a:spcAft>
                <a:spcPts val="600"/>
              </a:spcAft>
            </a:pPr>
            <a:r>
              <a:rPr lang="en-GB" dirty="0"/>
              <a:t>The competency assessment tool is divided into three areas</a:t>
            </a:r>
          </a:p>
          <a:p>
            <a:pPr marL="342900" indent="-342900">
              <a:lnSpc>
                <a:spcPct val="100000"/>
              </a:lnSpc>
              <a:spcAft>
                <a:spcPts val="600"/>
              </a:spcAft>
              <a:buAutoNum type="arabicPeriod"/>
            </a:pPr>
            <a:r>
              <a:rPr lang="en-GB" dirty="0"/>
              <a:t>Knowledge</a:t>
            </a:r>
          </a:p>
          <a:p>
            <a:pPr marL="342900" indent="-342900">
              <a:lnSpc>
                <a:spcPct val="100000"/>
              </a:lnSpc>
              <a:spcAft>
                <a:spcPts val="600"/>
              </a:spcAft>
              <a:buAutoNum type="arabicPeriod"/>
            </a:pPr>
            <a:r>
              <a:rPr lang="en-GB" dirty="0"/>
              <a:t>Core clinical skills </a:t>
            </a:r>
          </a:p>
          <a:p>
            <a:pPr marL="342900" indent="-342900">
              <a:lnSpc>
                <a:spcPct val="100000"/>
              </a:lnSpc>
              <a:spcAft>
                <a:spcPts val="600"/>
              </a:spcAft>
              <a:buAutoNum type="arabicPeriod"/>
            </a:pPr>
            <a:r>
              <a:rPr lang="en-GB" dirty="0"/>
              <a:t>The clinical process/procedure for vaccine administration</a:t>
            </a:r>
          </a:p>
          <a:p>
            <a:pPr marL="0" indent="0">
              <a:lnSpc>
                <a:spcPct val="100000"/>
              </a:lnSpc>
              <a:spcAft>
                <a:spcPts val="600"/>
              </a:spcAft>
            </a:pPr>
            <a:endParaRPr lang="en-GB" dirty="0"/>
          </a:p>
          <a:p>
            <a:pPr marL="0" indent="0">
              <a:lnSpc>
                <a:spcPct val="100000"/>
              </a:lnSpc>
              <a:spcAft>
                <a:spcPts val="600"/>
              </a:spcAft>
            </a:pPr>
            <a:r>
              <a:rPr lang="en-GB" dirty="0"/>
              <a:t>It should be completed by those who are new to or returning to immunisation before sharing with their supervisor. Experienced immunisers can use it as a self-assessment tool.</a:t>
            </a:r>
          </a:p>
          <a:p>
            <a:pPr>
              <a:lnSpc>
                <a:spcPct val="100000"/>
              </a:lnSpc>
              <a:spcAft>
                <a:spcPts val="600"/>
              </a:spcAft>
            </a:pPr>
            <a:r>
              <a:rPr lang="en-GB" dirty="0"/>
              <a:t>The supervisor carrying out the assessment should:</a:t>
            </a:r>
          </a:p>
          <a:p>
            <a:pPr marL="400050" indent="-400050">
              <a:lnSpc>
                <a:spcPct val="100000"/>
              </a:lnSpc>
              <a:spcAft>
                <a:spcPts val="600"/>
              </a:spcAft>
              <a:buFont typeface="+mj-lt"/>
              <a:buAutoNum type="romanLcPeriod"/>
            </a:pPr>
            <a:r>
              <a:rPr lang="en-GB" dirty="0"/>
              <a:t>review the self-assessment, discussing any areas identified as ‘need to improve’ </a:t>
            </a:r>
          </a:p>
          <a:p>
            <a:pPr marL="400050" indent="-400050">
              <a:lnSpc>
                <a:spcPct val="100000"/>
              </a:lnSpc>
              <a:spcAft>
                <a:spcPts val="600"/>
              </a:spcAft>
              <a:buFont typeface="+mj-lt"/>
              <a:buAutoNum type="romanLcPeriod"/>
            </a:pPr>
            <a:r>
              <a:rPr lang="en-GB" dirty="0"/>
              <a:t>observe performance in the provision of immunisations/advice and indicate whether each competency is ‘met’ or ‘needs to improve’ in the ‘supervisor review’ column</a:t>
            </a:r>
          </a:p>
          <a:p>
            <a:pPr marL="400050" indent="-400050">
              <a:lnSpc>
                <a:spcPct val="100000"/>
              </a:lnSpc>
              <a:spcAft>
                <a:spcPts val="600"/>
              </a:spcAft>
              <a:buFont typeface="+mj-lt"/>
              <a:buAutoNum type="romanLcPeriod"/>
            </a:pPr>
            <a:r>
              <a:rPr lang="en-GB" dirty="0"/>
              <a:t>if improvement is needed, help to develop an action plan to enable the achievement of the required level of competence and plan a further assessment</a:t>
            </a:r>
          </a:p>
          <a:p>
            <a:pPr marL="400050" indent="-400050">
              <a:lnSpc>
                <a:spcPct val="100000"/>
              </a:lnSpc>
              <a:spcAft>
                <a:spcPts val="600"/>
              </a:spcAft>
              <a:buFont typeface="+mj-lt"/>
              <a:buAutoNum type="romanLcPeriod"/>
            </a:pPr>
            <a:r>
              <a:rPr lang="en-GB" dirty="0"/>
              <a:t>sign off the section at the bottom of the assessment when competency is agreed</a:t>
            </a:r>
          </a:p>
          <a:p>
            <a:pPr>
              <a:lnSpc>
                <a:spcPct val="100000"/>
              </a:lnSpc>
              <a:spcAft>
                <a:spcPts val="600"/>
              </a:spcAft>
            </a:pPr>
            <a:endParaRPr lang="en-GB" dirty="0"/>
          </a:p>
        </p:txBody>
      </p:sp>
      <p:sp>
        <p:nvSpPr>
          <p:cNvPr id="4" name="Slide Number Placeholder 3">
            <a:extLst>
              <a:ext uri="{FF2B5EF4-FFF2-40B4-BE49-F238E27FC236}">
                <a16:creationId xmlns="" xmlns:a16="http://schemas.microsoft.com/office/drawing/2014/main" id="{E14C7072-BCD6-4BE2-A3EF-C75E758DCBF7}"/>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96</a:t>
            </a:fld>
            <a:endParaRPr lang="en-US" dirty="0"/>
          </a:p>
        </p:txBody>
      </p:sp>
      <p:sp>
        <p:nvSpPr>
          <p:cNvPr id="5" name="Footer Placeholder 4">
            <a:extLst>
              <a:ext uri="{FF2B5EF4-FFF2-40B4-BE49-F238E27FC236}">
                <a16:creationId xmlns="" xmlns:a16="http://schemas.microsoft.com/office/drawing/2014/main" id="{28751A0A-C1D9-46CB-85CF-750BDE908410}"/>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33987062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803A948D-4A3B-4813-AFA8-0DCEB89759A1}"/>
              </a:ext>
            </a:extLst>
          </p:cNvPr>
          <p:cNvSpPr>
            <a:spLocks noGrp="1"/>
          </p:cNvSpPr>
          <p:nvPr>
            <p:ph type="title"/>
          </p:nvPr>
        </p:nvSpPr>
        <p:spPr>
          <a:xfrm>
            <a:off x="750269" y="548680"/>
            <a:ext cx="10704000" cy="648072"/>
          </a:xfrm>
        </p:spPr>
        <p:txBody>
          <a:bodyPr/>
          <a:lstStyle/>
          <a:p>
            <a:r>
              <a:rPr lang="en-GB" dirty="0"/>
              <a:t>COVID-19 vaccinator competency assessment tool</a:t>
            </a:r>
          </a:p>
        </p:txBody>
      </p:sp>
      <p:sp>
        <p:nvSpPr>
          <p:cNvPr id="4" name="Slide Number Placeholder 3">
            <a:extLst>
              <a:ext uri="{FF2B5EF4-FFF2-40B4-BE49-F238E27FC236}">
                <a16:creationId xmlns="" xmlns:a16="http://schemas.microsoft.com/office/drawing/2014/main" id="{0889B252-D34B-430B-AAF4-E8E2B57D2D7C}"/>
              </a:ext>
            </a:extLst>
          </p:cNvPr>
          <p:cNvSpPr>
            <a:spLocks noGrp="1"/>
          </p:cNvSpPr>
          <p:nvPr>
            <p:ph type="sldNum" sz="quarter" idx="10"/>
          </p:nvPr>
        </p:nvSpPr>
        <p:spPr>
          <a:xfrm>
            <a:off x="0" y="6308726"/>
            <a:ext cx="12192000" cy="549275"/>
          </a:xfrm>
        </p:spPr>
        <p:txBody>
          <a:bodyPr/>
          <a:lstStyle/>
          <a:p>
            <a:pPr marL="531813">
              <a:defRPr/>
            </a:pPr>
            <a:r>
              <a:rPr lang="en-US" dirty="0"/>
              <a:t>  </a:t>
            </a:r>
            <a:fld id="{2565FA6D-D4C8-4C4C-AC4B-3269734D34D8}" type="slidenum">
              <a:rPr lang="en-US" smtClean="0"/>
              <a:pPr marL="531813">
                <a:defRPr/>
              </a:pPr>
              <a:t>97</a:t>
            </a:fld>
            <a:endParaRPr lang="en-US" dirty="0"/>
          </a:p>
        </p:txBody>
      </p:sp>
      <p:sp>
        <p:nvSpPr>
          <p:cNvPr id="5" name="Footer Placeholder 4">
            <a:extLst>
              <a:ext uri="{FF2B5EF4-FFF2-40B4-BE49-F238E27FC236}">
                <a16:creationId xmlns="" xmlns:a16="http://schemas.microsoft.com/office/drawing/2014/main" id="{CC163277-B524-44E0-B429-087227739CFD}"/>
              </a:ext>
            </a:extLst>
          </p:cNvPr>
          <p:cNvSpPr>
            <a:spLocks noGrp="1"/>
          </p:cNvSpPr>
          <p:nvPr>
            <p:ph type="ftr" sz="quarter" idx="11"/>
          </p:nvPr>
        </p:nvSpPr>
        <p:spPr>
          <a:xfrm>
            <a:off x="1200151" y="6308726"/>
            <a:ext cx="10752500" cy="549275"/>
          </a:xfrm>
        </p:spPr>
        <p:txBody>
          <a:bodyPr/>
          <a:lstStyle/>
          <a:p>
            <a:pPr>
              <a:defRPr/>
            </a:pPr>
            <a:r>
              <a:rPr lang="en-GB"/>
              <a:t>Provisional – Subject to revision – Use latest version link: x</a:t>
            </a:r>
            <a:endParaRPr lang="en-US" dirty="0"/>
          </a:p>
        </p:txBody>
      </p:sp>
      <p:pic>
        <p:nvPicPr>
          <p:cNvPr id="3" name="Picture 2">
            <a:extLst>
              <a:ext uri="{FF2B5EF4-FFF2-40B4-BE49-F238E27FC236}">
                <a16:creationId xmlns="" xmlns:a16="http://schemas.microsoft.com/office/drawing/2014/main" id="{2341E407-FB04-4A3B-BD92-E2B675FECF1F}"/>
              </a:ext>
            </a:extLst>
          </p:cNvPr>
          <p:cNvPicPr>
            <a:picLocks noChangeAspect="1"/>
          </p:cNvPicPr>
          <p:nvPr/>
        </p:nvPicPr>
        <p:blipFill>
          <a:blip r:embed="rId2"/>
          <a:stretch>
            <a:fillRect/>
          </a:stretch>
        </p:blipFill>
        <p:spPr>
          <a:xfrm>
            <a:off x="73335" y="1391923"/>
            <a:ext cx="12045329" cy="4074154"/>
          </a:xfrm>
          <a:prstGeom prst="rect">
            <a:avLst/>
          </a:prstGeom>
        </p:spPr>
      </p:pic>
    </p:spTree>
    <p:extLst>
      <p:ext uri="{BB962C8B-B14F-4D97-AF65-F5344CB8AC3E}">
        <p14:creationId xmlns:p14="http://schemas.microsoft.com/office/powerpoint/2010/main" val="414499676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037A4424-CA75-4B1D-8DFA-EF940F9AF5F3}"/>
              </a:ext>
            </a:extLst>
          </p:cNvPr>
          <p:cNvSpPr>
            <a:spLocks noGrp="1"/>
          </p:cNvSpPr>
          <p:nvPr>
            <p:ph type="title"/>
          </p:nvPr>
        </p:nvSpPr>
        <p:spPr/>
        <p:txBody>
          <a:bodyPr>
            <a:normAutofit/>
          </a:bodyPr>
          <a:lstStyle/>
          <a:p>
            <a:r>
              <a:rPr lang="en-GB" dirty="0"/>
              <a:t>Supervision and accountability</a:t>
            </a:r>
          </a:p>
        </p:txBody>
      </p:sp>
      <p:sp>
        <p:nvSpPr>
          <p:cNvPr id="3" name="Content Placeholder 2">
            <a:extLst>
              <a:ext uri="{FF2B5EF4-FFF2-40B4-BE49-F238E27FC236}">
                <a16:creationId xmlns="" xmlns:a16="http://schemas.microsoft.com/office/drawing/2014/main" id="{B5E9242B-2264-4545-8C1E-5DC830A801A1}"/>
              </a:ext>
            </a:extLst>
          </p:cNvPr>
          <p:cNvSpPr>
            <a:spLocks noGrp="1"/>
          </p:cNvSpPr>
          <p:nvPr>
            <p:ph idx="1"/>
          </p:nvPr>
        </p:nvSpPr>
        <p:spPr>
          <a:xfrm>
            <a:off x="899528" y="1413244"/>
            <a:ext cx="10461689" cy="4739679"/>
          </a:xfrm>
        </p:spPr>
        <p:txBody>
          <a:bodyPr/>
          <a:lstStyle/>
          <a:p>
            <a:pPr>
              <a:lnSpc>
                <a:spcPct val="100000"/>
              </a:lnSpc>
              <a:spcAft>
                <a:spcPts val="600"/>
              </a:spcAft>
            </a:pPr>
            <a:r>
              <a:rPr lang="en-GB" sz="2000" b="1" dirty="0"/>
              <a:t>Supervision</a:t>
            </a:r>
            <a:r>
              <a:rPr lang="en-GB" sz="2000" dirty="0"/>
              <a:t> </a:t>
            </a:r>
          </a:p>
          <a:p>
            <a:pPr marL="342900" indent="-342900">
              <a:lnSpc>
                <a:spcPct val="100000"/>
              </a:lnSpc>
              <a:spcAft>
                <a:spcPts val="600"/>
              </a:spcAft>
              <a:buFont typeface="Arial" panose="020B0604020202020204" pitchFamily="34" charset="0"/>
              <a:buChar char="•"/>
            </a:pPr>
            <a:r>
              <a:rPr lang="en-GB" sz="2000" dirty="0"/>
              <a:t>supervision for new immunisers is critical to the safe and successful delivery of the COVID-19 immunisation programme </a:t>
            </a:r>
          </a:p>
          <a:p>
            <a:pPr marL="342900" indent="-342900">
              <a:lnSpc>
                <a:spcPct val="100000"/>
              </a:lnSpc>
              <a:spcAft>
                <a:spcPts val="600"/>
              </a:spcAft>
              <a:buFont typeface="Arial" panose="020B0604020202020204" pitchFamily="34" charset="0"/>
              <a:buChar char="•"/>
            </a:pPr>
            <a:r>
              <a:rPr lang="en-GB" sz="2000" dirty="0"/>
              <a:t>supervisors must be registered, appropriately trained, experienced and knowledgeable practitioners in immunisation</a:t>
            </a:r>
          </a:p>
          <a:p>
            <a:pPr>
              <a:lnSpc>
                <a:spcPct val="100000"/>
              </a:lnSpc>
              <a:spcAft>
                <a:spcPts val="600"/>
              </a:spcAft>
            </a:pPr>
            <a:endParaRPr lang="en-GB" sz="2000" dirty="0">
              <a:solidFill>
                <a:srgbClr val="000000"/>
              </a:solidFill>
            </a:endParaRPr>
          </a:p>
          <a:p>
            <a:pPr>
              <a:lnSpc>
                <a:spcPct val="100000"/>
              </a:lnSpc>
              <a:spcAft>
                <a:spcPts val="600"/>
              </a:spcAft>
            </a:pPr>
            <a:r>
              <a:rPr lang="en-GB" sz="2000" b="1" dirty="0">
                <a:solidFill>
                  <a:srgbClr val="000000"/>
                </a:solidFill>
              </a:rPr>
              <a:t>Accountability</a:t>
            </a:r>
          </a:p>
          <a:p>
            <a:pPr marL="342900" indent="-342900">
              <a:lnSpc>
                <a:spcPct val="100000"/>
              </a:lnSpc>
              <a:spcAft>
                <a:spcPts val="600"/>
              </a:spcAft>
              <a:buFont typeface="Arial" panose="020B0604020202020204" pitchFamily="34" charset="0"/>
              <a:buChar char="•"/>
            </a:pPr>
            <a:r>
              <a:rPr lang="en-GB" sz="2000" dirty="0"/>
              <a:t>all staff involved in immunisation are accountable for their own practice, both to their employer and to their professional regulator (where applicable)</a:t>
            </a:r>
          </a:p>
          <a:p>
            <a:pPr marL="342900" indent="-342900">
              <a:lnSpc>
                <a:spcPct val="100000"/>
              </a:lnSpc>
              <a:spcAft>
                <a:spcPts val="600"/>
              </a:spcAft>
              <a:buFont typeface="Arial" panose="020B0604020202020204" pitchFamily="34" charset="0"/>
              <a:buChar char="•"/>
            </a:pPr>
            <a:r>
              <a:rPr lang="en-GB" sz="2000" spc="-20" dirty="0"/>
              <a:t>employers are responsible and accountable for ensuring that employees have the required training and competency and are provided with an appropriate level of supervision to safely and effectively carry out the role they have been contracted to provide</a:t>
            </a:r>
            <a:endParaRPr lang="en-GB" sz="1600" b="1" spc="-20" dirty="0"/>
          </a:p>
        </p:txBody>
      </p:sp>
      <p:sp>
        <p:nvSpPr>
          <p:cNvPr id="4" name="Slide Number Placeholder 3">
            <a:extLst>
              <a:ext uri="{FF2B5EF4-FFF2-40B4-BE49-F238E27FC236}">
                <a16:creationId xmlns="" xmlns:a16="http://schemas.microsoft.com/office/drawing/2014/main" id="{DBF2EA20-D343-403B-A443-5DA1C731EDE8}"/>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98</a:t>
            </a:fld>
            <a:endParaRPr lang="en-US" dirty="0"/>
          </a:p>
        </p:txBody>
      </p:sp>
      <p:sp>
        <p:nvSpPr>
          <p:cNvPr id="5" name="Footer Placeholder 4">
            <a:extLst>
              <a:ext uri="{FF2B5EF4-FFF2-40B4-BE49-F238E27FC236}">
                <a16:creationId xmlns="" xmlns:a16="http://schemas.microsoft.com/office/drawing/2014/main" id="{E7FC22CA-0F7F-4797-B271-8B23E84E9B82}"/>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33890049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C482FA13-AFB1-4F29-BF46-67834C78AFB7}"/>
              </a:ext>
            </a:extLst>
          </p:cNvPr>
          <p:cNvSpPr>
            <a:spLocks noGrp="1"/>
          </p:cNvSpPr>
          <p:nvPr>
            <p:ph type="title"/>
          </p:nvPr>
        </p:nvSpPr>
        <p:spPr>
          <a:xfrm>
            <a:off x="852193" y="279144"/>
            <a:ext cx="8028000" cy="506581"/>
          </a:xfrm>
        </p:spPr>
        <p:txBody>
          <a:bodyPr>
            <a:noAutofit/>
          </a:bodyPr>
          <a:lstStyle/>
          <a:p>
            <a:r>
              <a:rPr lang="en-GB" sz="3200" dirty="0"/>
              <a:t>Delegation</a:t>
            </a:r>
          </a:p>
        </p:txBody>
      </p:sp>
      <p:sp>
        <p:nvSpPr>
          <p:cNvPr id="3" name="Content Placeholder 2">
            <a:extLst>
              <a:ext uri="{FF2B5EF4-FFF2-40B4-BE49-F238E27FC236}">
                <a16:creationId xmlns="" xmlns:a16="http://schemas.microsoft.com/office/drawing/2014/main" id="{6ED70D0D-9D85-4D12-9E2C-B91F67869264}"/>
              </a:ext>
            </a:extLst>
          </p:cNvPr>
          <p:cNvSpPr>
            <a:spLocks noGrp="1"/>
          </p:cNvSpPr>
          <p:nvPr>
            <p:ph idx="1"/>
          </p:nvPr>
        </p:nvSpPr>
        <p:spPr>
          <a:xfrm>
            <a:off x="903274" y="958914"/>
            <a:ext cx="10306723" cy="5472608"/>
          </a:xfrm>
        </p:spPr>
        <p:txBody>
          <a:bodyPr/>
          <a:lstStyle/>
          <a:p>
            <a:pPr>
              <a:lnSpc>
                <a:spcPct val="100000"/>
              </a:lnSpc>
            </a:pPr>
            <a:r>
              <a:rPr lang="en-GB" sz="2000" dirty="0"/>
              <a:t>If immunisation is delegated, patient safety must be considered and not compromised in any way. </a:t>
            </a:r>
          </a:p>
          <a:p>
            <a:pPr>
              <a:lnSpc>
                <a:spcPct val="100000"/>
              </a:lnSpc>
            </a:pPr>
            <a:endParaRPr lang="en-GB" sz="2000" dirty="0"/>
          </a:p>
          <a:p>
            <a:pPr>
              <a:lnSpc>
                <a:spcPct val="100000"/>
              </a:lnSpc>
            </a:pPr>
            <a:r>
              <a:rPr lang="en-GB" sz="2000" dirty="0"/>
              <a:t>The delegation must be appropriate, safe and in the best interests of the patient</a:t>
            </a:r>
          </a:p>
          <a:p>
            <a:pPr>
              <a:lnSpc>
                <a:spcPct val="100000"/>
              </a:lnSpc>
            </a:pPr>
            <a:endParaRPr lang="en-GB" sz="2000" dirty="0"/>
          </a:p>
          <a:p>
            <a:pPr>
              <a:lnSpc>
                <a:spcPct val="100000"/>
              </a:lnSpc>
            </a:pPr>
            <a:r>
              <a:rPr lang="en-GB" sz="2000" dirty="0"/>
              <a:t>When delegating immunisation, the delegating healthcare professional (whether nursing, medical or other independent prescriber) must ensure that:</a:t>
            </a:r>
          </a:p>
          <a:p>
            <a:pPr>
              <a:lnSpc>
                <a:spcPct val="100000"/>
              </a:lnSpc>
            </a:pPr>
            <a:endParaRPr lang="en-GB" sz="2000" dirty="0"/>
          </a:p>
          <a:p>
            <a:pPr marL="342900" indent="-342900">
              <a:lnSpc>
                <a:spcPct val="100000"/>
              </a:lnSpc>
              <a:buFont typeface="Arial" panose="020B0604020202020204" pitchFamily="34" charset="0"/>
              <a:buChar char="•"/>
            </a:pPr>
            <a:r>
              <a:rPr lang="en-GB" sz="2000" dirty="0"/>
              <a:t>the person they are delegating to has undergone training, has the appropriate knowledge, skills and competency</a:t>
            </a:r>
          </a:p>
          <a:p>
            <a:pPr marL="342900" indent="-342900">
              <a:lnSpc>
                <a:spcPct val="100000"/>
              </a:lnSpc>
              <a:buFont typeface="Arial" panose="020B0604020202020204" pitchFamily="34" charset="0"/>
              <a:buChar char="•"/>
            </a:pPr>
            <a:r>
              <a:rPr lang="en-GB" sz="2000" dirty="0"/>
              <a:t>there is adequate supervision and support in place </a:t>
            </a:r>
          </a:p>
          <a:p>
            <a:pPr marL="0" indent="0">
              <a:lnSpc>
                <a:spcPct val="100000"/>
              </a:lnSpc>
            </a:pPr>
            <a:endParaRPr lang="en-GB" sz="2000" dirty="0"/>
          </a:p>
          <a:p>
            <a:pPr marL="0" indent="0">
              <a:lnSpc>
                <a:spcPct val="100000"/>
              </a:lnSpc>
            </a:pPr>
            <a:r>
              <a:rPr lang="en-GB" sz="2000" dirty="0"/>
              <a:t>If these conditions have been met and the role of administering an immunisation is delegated, the delegatee is accountable to the patient for their actions and decisions, and for any errors they make through civil law and to their employer. </a:t>
            </a:r>
          </a:p>
        </p:txBody>
      </p:sp>
      <p:sp>
        <p:nvSpPr>
          <p:cNvPr id="4" name="Slide Number Placeholder 3">
            <a:extLst>
              <a:ext uri="{FF2B5EF4-FFF2-40B4-BE49-F238E27FC236}">
                <a16:creationId xmlns="" xmlns:a16="http://schemas.microsoft.com/office/drawing/2014/main" id="{6420007B-E527-4324-A0DC-B0646A3592A4}"/>
              </a:ext>
            </a:extLst>
          </p:cNvPr>
          <p:cNvSpPr>
            <a:spLocks noGrp="1"/>
          </p:cNvSpPr>
          <p:nvPr>
            <p:ph type="sldNum" sz="quarter" idx="10"/>
          </p:nvPr>
        </p:nvSpPr>
        <p:spPr/>
        <p:txBody>
          <a:bodyPr/>
          <a:lstStyle/>
          <a:p>
            <a:pPr marL="531813">
              <a:defRPr/>
            </a:pPr>
            <a:r>
              <a:rPr lang="en-US" dirty="0"/>
              <a:t>  </a:t>
            </a:r>
            <a:fld id="{2565FA6D-D4C8-4C4C-AC4B-3269734D34D8}" type="slidenum">
              <a:rPr lang="en-US" smtClean="0"/>
              <a:pPr marL="531813">
                <a:defRPr/>
              </a:pPr>
              <a:t>99</a:t>
            </a:fld>
            <a:endParaRPr lang="en-US" dirty="0"/>
          </a:p>
        </p:txBody>
      </p:sp>
      <p:sp>
        <p:nvSpPr>
          <p:cNvPr id="5" name="Footer Placeholder 4">
            <a:extLst>
              <a:ext uri="{FF2B5EF4-FFF2-40B4-BE49-F238E27FC236}">
                <a16:creationId xmlns="" xmlns:a16="http://schemas.microsoft.com/office/drawing/2014/main" id="{E273B087-62F7-4DA8-BE71-DA43DEDE043F}"/>
              </a:ext>
            </a:extLst>
          </p:cNvPr>
          <p:cNvSpPr>
            <a:spLocks noGrp="1"/>
          </p:cNvSpPr>
          <p:nvPr>
            <p:ph type="ftr" sz="quarter" idx="11"/>
          </p:nvPr>
        </p:nvSpPr>
        <p:spPr/>
        <p:txBody>
          <a:bodyPr/>
          <a:lstStyle/>
          <a:p>
            <a:pPr>
              <a:defRPr/>
            </a:pPr>
            <a:r>
              <a:rPr lang="en-GB"/>
              <a:t>Provisional – Subject to revision – Use latest version link: x</a:t>
            </a:r>
            <a:endParaRPr lang="en-US" dirty="0"/>
          </a:p>
        </p:txBody>
      </p:sp>
    </p:spTree>
    <p:extLst>
      <p:ext uri="{BB962C8B-B14F-4D97-AF65-F5344CB8AC3E}">
        <p14:creationId xmlns:p14="http://schemas.microsoft.com/office/powerpoint/2010/main" val="3165165653"/>
      </p:ext>
    </p:extLst>
  </p:cSld>
  <p:clrMapOvr>
    <a:masterClrMapping/>
  </p:clrMapOvr>
</p:sld>
</file>

<file path=ppt/theme/theme1.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8051</TotalTime>
  <Words>17350</Words>
  <Application>Microsoft Office PowerPoint</Application>
  <PresentationFormat>Custom</PresentationFormat>
  <Paragraphs>1515</Paragraphs>
  <Slides>116</Slides>
  <Notes>52</Notes>
  <HiddenSlides>0</HiddenSlides>
  <MMClips>0</MMClips>
  <ScaleCrop>false</ScaleCrop>
  <HeadingPairs>
    <vt:vector size="4" baseType="variant">
      <vt:variant>
        <vt:lpstr>Theme</vt:lpstr>
      </vt:variant>
      <vt:variant>
        <vt:i4>1</vt:i4>
      </vt:variant>
      <vt:variant>
        <vt:lpstr>Slide Titles</vt:lpstr>
      </vt:variant>
      <vt:variant>
        <vt:i4>116</vt:i4>
      </vt:variant>
    </vt:vector>
  </HeadingPairs>
  <TitlesOfParts>
    <vt:vector size="117" baseType="lpstr">
      <vt:lpstr>1_Office Theme</vt:lpstr>
      <vt:lpstr>COVID-19 Vaccination programme   Core training slideset for healthcare practitioners</vt:lpstr>
      <vt:lpstr>Note to trainers</vt:lpstr>
      <vt:lpstr>Content</vt:lpstr>
      <vt:lpstr>Learning objectives</vt:lpstr>
      <vt:lpstr>Pre-requisites to administering COVID-19 vaccine</vt:lpstr>
      <vt:lpstr>Key messages</vt:lpstr>
      <vt:lpstr>Introduction</vt:lpstr>
      <vt:lpstr>International and UK COVID-19 timeline – the first 7 months</vt:lpstr>
      <vt:lpstr>COVID-19 and Coronavirus</vt:lpstr>
      <vt:lpstr>Viral infection</vt:lpstr>
      <vt:lpstr>Coronavirus structure</vt:lpstr>
      <vt:lpstr>Transmission of COVID-19 infection</vt:lpstr>
      <vt:lpstr>COVID-19 Chain of infection</vt:lpstr>
      <vt:lpstr>COVID-19 symptoms</vt:lpstr>
      <vt:lpstr>COVID-19 symptom progression</vt:lpstr>
      <vt:lpstr>Complications of COVID-19 disease</vt:lpstr>
      <vt:lpstr>COVID-19 complications in pregnancy</vt:lpstr>
      <vt:lpstr>Symptoms in children and young people</vt:lpstr>
      <vt:lpstr>Complications from COVID-19 in children and young people</vt:lpstr>
      <vt:lpstr>Coronavirus (COVID-19) epidemiology</vt:lpstr>
      <vt:lpstr>UK Coronavirus (COVID-19) positive tests by nation</vt:lpstr>
      <vt:lpstr>UK deaths within 28 days of a positive test</vt:lpstr>
      <vt:lpstr>COVID-19 vaccine taskforce</vt:lpstr>
      <vt:lpstr>COVID-19 vaccine development</vt:lpstr>
      <vt:lpstr>Properties of an ideal vaccine</vt:lpstr>
      <vt:lpstr>Stages of vaccine trials</vt:lpstr>
      <vt:lpstr>Safety</vt:lpstr>
      <vt:lpstr>Effectiveness</vt:lpstr>
      <vt:lpstr>Regulatory approval and licencing </vt:lpstr>
      <vt:lpstr>Post authorisation surveillance</vt:lpstr>
      <vt:lpstr>COVID-19 Vaccines</vt:lpstr>
      <vt:lpstr>COVID-19 mRNA Vaccine BNT162b2 (Pfizer-BioNTech)</vt:lpstr>
      <vt:lpstr>AstraZeneca COVID-19 vaccine </vt:lpstr>
      <vt:lpstr>Additional COVID-19 vaccines</vt:lpstr>
      <vt:lpstr>Vaccine interchangeability</vt:lpstr>
      <vt:lpstr>Key factors that inform UK vaccination policy</vt:lpstr>
      <vt:lpstr>Designing and implementing a vaccination programme</vt:lpstr>
      <vt:lpstr>Other agencies </vt:lpstr>
      <vt:lpstr>COVID-19 vaccine programme considerations </vt:lpstr>
      <vt:lpstr>Priority groups for COVID-19 vaccination </vt:lpstr>
      <vt:lpstr>Vaccine priority groups: JCVI advice 2 December 2020</vt:lpstr>
      <vt:lpstr>Older adults resident in a care home</vt:lpstr>
      <vt:lpstr>Older adults</vt:lpstr>
      <vt:lpstr>Health and Social care workers</vt:lpstr>
      <vt:lpstr>Clinically extremely vulnerable</vt:lpstr>
      <vt:lpstr>Groups with underlying health conditions</vt:lpstr>
      <vt:lpstr>Pregnancy</vt:lpstr>
      <vt:lpstr>Deprivation and ethnicity</vt:lpstr>
      <vt:lpstr>How vaccination works</vt:lpstr>
      <vt:lpstr>Innate and adaptive immunity</vt:lpstr>
      <vt:lpstr>PPE and infection prevention and control</vt:lpstr>
      <vt:lpstr>Preparing the vaccine </vt:lpstr>
      <vt:lpstr>Before administering a vaccine</vt:lpstr>
      <vt:lpstr>Vaccine contraindications and precautions </vt:lpstr>
      <vt:lpstr>Temporary vaccine contraindications and precautions </vt:lpstr>
      <vt:lpstr>Consent</vt:lpstr>
      <vt:lpstr>Consent</vt:lpstr>
      <vt:lpstr>Consent</vt:lpstr>
      <vt:lpstr>Informed consent</vt:lpstr>
      <vt:lpstr>Mental capacity and best interest decisions</vt:lpstr>
      <vt:lpstr>Actions to support decision making</vt:lpstr>
      <vt:lpstr>Making a best interest decision</vt:lpstr>
      <vt:lpstr>Documenting informed consent</vt:lpstr>
      <vt:lpstr>Legal requirements for the Supply and Administration of Vaccines</vt:lpstr>
      <vt:lpstr>Legal requirements for the supply and administration of vaccines</vt:lpstr>
      <vt:lpstr>Patient Group Directions (PGD)</vt:lpstr>
      <vt:lpstr>Using a Patient Group Direction (PGD) to give COVID-19 vaccine authorised under regulation 174 </vt:lpstr>
      <vt:lpstr>Protocols for the supply and/or administration of COVID-19 vaccine </vt:lpstr>
      <vt:lpstr>Vaccine storage, preparation and administration</vt:lpstr>
      <vt:lpstr>Vaccine storage</vt:lpstr>
      <vt:lpstr>Vaccine storage (continued)</vt:lpstr>
      <vt:lpstr>General principles of vaccine storage</vt:lpstr>
      <vt:lpstr>Storage and transportation of COVID-19 vaccines</vt:lpstr>
      <vt:lpstr>Temperature monitoring systems</vt:lpstr>
      <vt:lpstr>Temperature monitoring equipment</vt:lpstr>
      <vt:lpstr>Action to take if vaccines are stored incorrectly</vt:lpstr>
      <vt:lpstr>Portable refrigeration</vt:lpstr>
      <vt:lpstr>Vaccination site</vt:lpstr>
      <vt:lpstr>The deltoid muscle (upper arm)</vt:lpstr>
      <vt:lpstr>The Vastus lateralis muscle (anterolateral aspect of the thigh)</vt:lpstr>
      <vt:lpstr>Vaccine administration continued</vt:lpstr>
      <vt:lpstr>Consequences of incorrect injection technique</vt:lpstr>
      <vt:lpstr>Post vaccination advice and observation</vt:lpstr>
      <vt:lpstr>Disposal of consumables</vt:lpstr>
      <vt:lpstr>Adverse reactions following vaccination </vt:lpstr>
      <vt:lpstr>Adverse reactions following vaccination</vt:lpstr>
      <vt:lpstr>Anaphylaxis </vt:lpstr>
      <vt:lpstr>Anaphylaxis</vt:lpstr>
      <vt:lpstr>Reporting adverse reactions</vt:lpstr>
      <vt:lpstr>Documentation and record keeping</vt:lpstr>
      <vt:lpstr>Communicating with patients</vt:lpstr>
      <vt:lpstr>Addressing concerns and providing information to those being vaccinated</vt:lpstr>
      <vt:lpstr>General principles for addressing concerns</vt:lpstr>
      <vt:lpstr>Knowledge and skills</vt:lpstr>
      <vt:lpstr>Knowledge and skill check</vt:lpstr>
      <vt:lpstr>Competency assessment tool</vt:lpstr>
      <vt:lpstr>COVID-19 vaccinator competency assessment tool</vt:lpstr>
      <vt:lpstr>Supervision and accountability</vt:lpstr>
      <vt:lpstr>Delegation</vt:lpstr>
      <vt:lpstr>Maximising vaccine uptake</vt:lpstr>
      <vt:lpstr>Further information</vt:lpstr>
      <vt:lpstr>Vaccine product information</vt:lpstr>
      <vt:lpstr>Action plan</vt:lpstr>
      <vt:lpstr>Learning objectives</vt:lpstr>
      <vt:lpstr>Resources</vt:lpstr>
      <vt:lpstr>COVID-19 mRNA Vaccine BNT162b2 (Pfizer-BioNTech)</vt:lpstr>
      <vt:lpstr>COVID-19 mRNA Vaccine BNT162b2 presentation </vt:lpstr>
      <vt:lpstr>Ordering COVID-19 mRNA Vaccine BNT162b2</vt:lpstr>
      <vt:lpstr>COVID-19 mRNA Vaccine BNT162b2 dose and schedule  </vt:lpstr>
      <vt:lpstr>Storage and transportation of mRNA Vaccine BNT162b2 </vt:lpstr>
      <vt:lpstr>Storage and transportation of COVID-19 mRNA Vaccine BNT162b2 in a thawed state</vt:lpstr>
      <vt:lpstr>Storage and use of mRNA Vaccine BNT162b2 </vt:lpstr>
      <vt:lpstr> COVID-19 mRNA Vaccine BNT162b2 reconstitution </vt:lpstr>
      <vt:lpstr>Reconstituting COVID-19 mRNA Vaccine BNT162b2 (1)</vt:lpstr>
      <vt:lpstr>Reconstituting COVID-19 mRNA Vaccine BNT162b2 (2)</vt:lpstr>
      <vt:lpstr>COVID-19 mRNA Vaccine BNT162b2 dose preparation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Michelle Falconer</dc:creator>
  <cp:lastModifiedBy>Barbara Rushton</cp:lastModifiedBy>
  <cp:revision>341</cp:revision>
  <dcterms:created xsi:type="dcterms:W3CDTF">2020-10-22T13:31:05Z</dcterms:created>
  <dcterms:modified xsi:type="dcterms:W3CDTF">2020-12-11T17:33:14Z</dcterms:modified>
</cp:coreProperties>
</file>