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4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ushton" initials="B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9089" autoAdjust="0"/>
  </p:normalViewPr>
  <p:slideViewPr>
    <p:cSldViewPr>
      <p:cViewPr>
        <p:scale>
          <a:sx n="100" d="100"/>
          <a:sy n="100" d="100"/>
        </p:scale>
        <p:origin x="-85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26907-0B2F-491A-B2CE-B433AA0E186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BB476E9-4F3A-45AA-928B-0945F2BD006F}">
      <dgm:prSet/>
      <dgm:spPr/>
      <dgm:t>
        <a:bodyPr/>
        <a:lstStyle/>
        <a:p>
          <a:pPr rtl="0"/>
          <a:r>
            <a:rPr lang="en-GB" sz="1400" b="1" dirty="0" smtClean="0"/>
            <a:t>Patient in own home/residential care</a:t>
          </a:r>
          <a:endParaRPr lang="en-GB" sz="1400" dirty="0"/>
        </a:p>
      </dgm:t>
    </dgm:pt>
    <dgm:pt modelId="{349E75A9-B106-40F5-BE01-242DAF09023E}" type="parTrans" cxnId="{6A056CB6-58BD-445F-8C0C-85D1DF74BEFC}">
      <dgm:prSet/>
      <dgm:spPr/>
      <dgm:t>
        <a:bodyPr/>
        <a:lstStyle/>
        <a:p>
          <a:endParaRPr lang="en-GB"/>
        </a:p>
      </dgm:t>
    </dgm:pt>
    <dgm:pt modelId="{6F58C206-CD8F-44A9-8089-92015AB5B007}" type="sibTrans" cxnId="{6A056CB6-58BD-445F-8C0C-85D1DF74BEFC}">
      <dgm:prSet/>
      <dgm:spPr/>
      <dgm:t>
        <a:bodyPr/>
        <a:lstStyle/>
        <a:p>
          <a:endParaRPr lang="en-GB"/>
        </a:p>
      </dgm:t>
    </dgm:pt>
    <dgm:pt modelId="{35499FC7-9263-45EB-AE45-BCCD6FB3BC32}">
      <dgm:prSet custT="1"/>
      <dgm:spPr/>
      <dgm:t>
        <a:bodyPr/>
        <a:lstStyle/>
        <a:p>
          <a:pPr rtl="0"/>
          <a:r>
            <a:rPr lang="en-GB" sz="1200" dirty="0" smtClean="0"/>
            <a:t>Agree supportive treatment plan with patient and family</a:t>
          </a:r>
          <a:endParaRPr lang="en-GB" sz="1200" dirty="0"/>
        </a:p>
      </dgm:t>
    </dgm:pt>
    <dgm:pt modelId="{688B4B99-30CC-4825-8169-A66A10746463}" type="parTrans" cxnId="{29A895E8-37AF-4368-BA2C-6F516D89ECEC}">
      <dgm:prSet/>
      <dgm:spPr/>
      <dgm:t>
        <a:bodyPr/>
        <a:lstStyle/>
        <a:p>
          <a:endParaRPr lang="en-GB"/>
        </a:p>
      </dgm:t>
    </dgm:pt>
    <dgm:pt modelId="{94C25D45-4254-41DD-A140-8BFC72861B3E}" type="sibTrans" cxnId="{29A895E8-37AF-4368-BA2C-6F516D89ECEC}">
      <dgm:prSet/>
      <dgm:spPr/>
      <dgm:t>
        <a:bodyPr/>
        <a:lstStyle/>
        <a:p>
          <a:endParaRPr lang="en-GB"/>
        </a:p>
      </dgm:t>
    </dgm:pt>
    <dgm:pt modelId="{02F6B1DA-7DD1-48F2-8312-2A77B7FCAECD}">
      <dgm:prSet custT="1"/>
      <dgm:spPr/>
      <dgm:t>
        <a:bodyPr/>
        <a:lstStyle/>
        <a:p>
          <a:pPr rtl="0"/>
          <a:r>
            <a:rPr lang="en-GB" sz="1200" dirty="0" smtClean="0"/>
            <a:t>Safety of family/carers</a:t>
          </a:r>
          <a:endParaRPr lang="en-GB" sz="1200" dirty="0"/>
        </a:p>
      </dgm:t>
    </dgm:pt>
    <dgm:pt modelId="{871392C3-E33C-4FB9-B52C-8F17E0D3CBE8}" type="parTrans" cxnId="{CC407B2B-D2CF-4E41-9952-409562E46169}">
      <dgm:prSet/>
      <dgm:spPr/>
      <dgm:t>
        <a:bodyPr/>
        <a:lstStyle/>
        <a:p>
          <a:endParaRPr lang="en-GB"/>
        </a:p>
      </dgm:t>
    </dgm:pt>
    <dgm:pt modelId="{C38DB1EC-5362-4C8A-A779-47BF2D79B0BC}" type="sibTrans" cxnId="{CC407B2B-D2CF-4E41-9952-409562E46169}">
      <dgm:prSet/>
      <dgm:spPr/>
      <dgm:t>
        <a:bodyPr/>
        <a:lstStyle/>
        <a:p>
          <a:endParaRPr lang="en-GB"/>
        </a:p>
      </dgm:t>
    </dgm:pt>
    <dgm:pt modelId="{F99967C8-CE23-45A3-8C2B-33C95CB5E58B}">
      <dgm:prSet custT="1"/>
      <dgm:spPr/>
      <dgm:t>
        <a:bodyPr/>
        <a:lstStyle/>
        <a:p>
          <a:pPr rtl="0"/>
          <a:r>
            <a:rPr lang="en-GB" sz="1200" dirty="0" smtClean="0"/>
            <a:t>PPE</a:t>
          </a:r>
          <a:endParaRPr lang="en-GB" sz="1200" dirty="0"/>
        </a:p>
      </dgm:t>
    </dgm:pt>
    <dgm:pt modelId="{AC11B103-A09F-4263-AD5D-7013685C9C95}" type="parTrans" cxnId="{78181BA0-D548-4A71-991E-FE748B0A3838}">
      <dgm:prSet/>
      <dgm:spPr/>
      <dgm:t>
        <a:bodyPr/>
        <a:lstStyle/>
        <a:p>
          <a:endParaRPr lang="en-GB"/>
        </a:p>
      </dgm:t>
    </dgm:pt>
    <dgm:pt modelId="{4F092EF3-DDFF-4FF3-AB0A-DBFCE85FDCB6}" type="sibTrans" cxnId="{78181BA0-D548-4A71-991E-FE748B0A3838}">
      <dgm:prSet/>
      <dgm:spPr/>
      <dgm:t>
        <a:bodyPr/>
        <a:lstStyle/>
        <a:p>
          <a:endParaRPr lang="en-GB"/>
        </a:p>
      </dgm:t>
    </dgm:pt>
    <dgm:pt modelId="{9809CDBD-A130-4CCE-AC76-C28DACF34C91}">
      <dgm:prSet custT="1"/>
      <dgm:spPr/>
      <dgm:t>
        <a:bodyPr/>
        <a:lstStyle/>
        <a:p>
          <a:pPr rtl="0"/>
          <a:r>
            <a:rPr lang="en-GB" sz="1200" dirty="0" smtClean="0"/>
            <a:t>Social Distancing </a:t>
          </a:r>
          <a:endParaRPr lang="en-GB" sz="1200" dirty="0"/>
        </a:p>
      </dgm:t>
    </dgm:pt>
    <dgm:pt modelId="{9DE45869-388F-467D-AEAD-D661BF487A78}" type="parTrans" cxnId="{AD1F0165-2DF9-4F6E-81E9-21E9078D57BD}">
      <dgm:prSet/>
      <dgm:spPr/>
      <dgm:t>
        <a:bodyPr/>
        <a:lstStyle/>
        <a:p>
          <a:endParaRPr lang="en-GB"/>
        </a:p>
      </dgm:t>
    </dgm:pt>
    <dgm:pt modelId="{F0AF1C30-7BEE-4821-BA07-621690D0E7FA}" type="sibTrans" cxnId="{AD1F0165-2DF9-4F6E-81E9-21E9078D57BD}">
      <dgm:prSet/>
      <dgm:spPr/>
      <dgm:t>
        <a:bodyPr/>
        <a:lstStyle/>
        <a:p>
          <a:endParaRPr lang="en-GB"/>
        </a:p>
      </dgm:t>
    </dgm:pt>
    <dgm:pt modelId="{9D4B5792-6F1E-4C5D-8DD4-29F862D36A24}">
      <dgm:prSet custT="1"/>
      <dgm:spPr/>
      <dgm:t>
        <a:bodyPr/>
        <a:lstStyle/>
        <a:p>
          <a:r>
            <a:rPr lang="en-GB" sz="1400" b="1" dirty="0" smtClean="0"/>
            <a:t>Patient In community hospital/ other facility</a:t>
          </a:r>
          <a:endParaRPr lang="en-GB" sz="1400" b="1" dirty="0"/>
        </a:p>
      </dgm:t>
    </dgm:pt>
    <dgm:pt modelId="{9039D6E7-E219-48F8-B7CD-43149F58FB2C}" type="parTrans" cxnId="{87E3C519-B9F6-4FCA-A68F-D856AC11B204}">
      <dgm:prSet/>
      <dgm:spPr/>
      <dgm:t>
        <a:bodyPr/>
        <a:lstStyle/>
        <a:p>
          <a:endParaRPr lang="en-GB"/>
        </a:p>
      </dgm:t>
    </dgm:pt>
    <dgm:pt modelId="{194AD546-DFCD-4038-8E41-7BAB7300CE97}" type="sibTrans" cxnId="{87E3C519-B9F6-4FCA-A68F-D856AC11B204}">
      <dgm:prSet/>
      <dgm:spPr/>
      <dgm:t>
        <a:bodyPr/>
        <a:lstStyle/>
        <a:p>
          <a:endParaRPr lang="en-GB"/>
        </a:p>
      </dgm:t>
    </dgm:pt>
    <dgm:pt modelId="{1F4AD3F2-58CC-42C1-A38B-AB623D2F21D3}">
      <dgm:prSet custT="1"/>
      <dgm:spPr/>
      <dgm:t>
        <a:bodyPr/>
        <a:lstStyle/>
        <a:p>
          <a:r>
            <a:rPr lang="en-GB" sz="1400" b="1" dirty="0" smtClean="0"/>
            <a:t>Hospice Care</a:t>
          </a:r>
          <a:endParaRPr lang="en-GB" sz="1400" b="1" dirty="0"/>
        </a:p>
      </dgm:t>
    </dgm:pt>
    <dgm:pt modelId="{9EFE56EC-FB3F-46B5-96E3-7C83FDAB9284}" type="parTrans" cxnId="{7B966F81-F896-45C1-BAA9-2264848F9E45}">
      <dgm:prSet/>
      <dgm:spPr/>
      <dgm:t>
        <a:bodyPr/>
        <a:lstStyle/>
        <a:p>
          <a:endParaRPr lang="en-GB"/>
        </a:p>
      </dgm:t>
    </dgm:pt>
    <dgm:pt modelId="{BFF1678D-BB74-4166-A3C1-831D76E72414}" type="sibTrans" cxnId="{7B966F81-F896-45C1-BAA9-2264848F9E45}">
      <dgm:prSet/>
      <dgm:spPr/>
      <dgm:t>
        <a:bodyPr/>
        <a:lstStyle/>
        <a:p>
          <a:endParaRPr lang="en-GB"/>
        </a:p>
      </dgm:t>
    </dgm:pt>
    <dgm:pt modelId="{590350F4-C8E0-48CE-93C6-1571C7075569}" type="pres">
      <dgm:prSet presAssocID="{A8F26907-0B2F-491A-B2CE-B433AA0E18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4260F53-F0CE-40C5-9B9B-ED1B6DB841C0}" type="pres">
      <dgm:prSet presAssocID="{EBB476E9-4F3A-45AA-928B-0945F2BD006F}" presName="node" presStyleLbl="node1" presStyleIdx="0" presStyleCnt="3" custScaleY="125516" custLinFactNeighborX="-4151" custLinFactNeighborY="-138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GB"/>
        </a:p>
      </dgm:t>
    </dgm:pt>
    <dgm:pt modelId="{62EF7629-3D3C-4D94-BFD8-5E942976B444}" type="pres">
      <dgm:prSet presAssocID="{6F58C206-CD8F-44A9-8089-92015AB5B007}" presName="sibTrans" presStyleCnt="0"/>
      <dgm:spPr/>
    </dgm:pt>
    <dgm:pt modelId="{147895F0-AEE0-4CF7-AA25-BDBA77F9A372}" type="pres">
      <dgm:prSet presAssocID="{9D4B5792-6F1E-4C5D-8DD4-29F862D36A24}" presName="node" presStyleLbl="node1" presStyleIdx="1" presStyleCnt="3" custScaleY="57473" custLinFactNeighborY="-955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GB"/>
        </a:p>
      </dgm:t>
    </dgm:pt>
    <dgm:pt modelId="{718C9C4B-392A-455E-A853-B37E1F07D64D}" type="pres">
      <dgm:prSet presAssocID="{194AD546-DFCD-4038-8E41-7BAB7300CE97}" presName="sibTrans" presStyleCnt="0"/>
      <dgm:spPr/>
    </dgm:pt>
    <dgm:pt modelId="{A0249BE7-59FE-4819-A32D-4A09726127E8}" type="pres">
      <dgm:prSet presAssocID="{1F4AD3F2-58CC-42C1-A38B-AB623D2F21D3}" presName="node" presStyleLbl="node1" presStyleIdx="2" presStyleCnt="3" custScaleY="48935" custLinFactNeighborY="-1860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GB"/>
        </a:p>
      </dgm:t>
    </dgm:pt>
  </dgm:ptLst>
  <dgm:cxnLst>
    <dgm:cxn modelId="{AD1F0165-2DF9-4F6E-81E9-21E9078D57BD}" srcId="{EBB476E9-4F3A-45AA-928B-0945F2BD006F}" destId="{9809CDBD-A130-4CCE-AC76-C28DACF34C91}" srcOrd="3" destOrd="0" parTransId="{9DE45869-388F-467D-AEAD-D661BF487A78}" sibTransId="{F0AF1C30-7BEE-4821-BA07-621690D0E7FA}"/>
    <dgm:cxn modelId="{91EB2732-157B-4F2E-9137-7CE6C6C9FB7D}" type="presOf" srcId="{F99967C8-CE23-45A3-8C2B-33C95CB5E58B}" destId="{44260F53-F0CE-40C5-9B9B-ED1B6DB841C0}" srcOrd="0" destOrd="3" presId="urn:microsoft.com/office/officeart/2005/8/layout/default"/>
    <dgm:cxn modelId="{CC407B2B-D2CF-4E41-9952-409562E46169}" srcId="{EBB476E9-4F3A-45AA-928B-0945F2BD006F}" destId="{02F6B1DA-7DD1-48F2-8312-2A77B7FCAECD}" srcOrd="1" destOrd="0" parTransId="{871392C3-E33C-4FB9-B52C-8F17E0D3CBE8}" sibTransId="{C38DB1EC-5362-4C8A-A779-47BF2D79B0BC}"/>
    <dgm:cxn modelId="{A5AF1926-8BF7-404E-B087-C553718DE4B1}" type="presOf" srcId="{9809CDBD-A130-4CCE-AC76-C28DACF34C91}" destId="{44260F53-F0CE-40C5-9B9B-ED1B6DB841C0}" srcOrd="0" destOrd="4" presId="urn:microsoft.com/office/officeart/2005/8/layout/default"/>
    <dgm:cxn modelId="{78181BA0-D548-4A71-991E-FE748B0A3838}" srcId="{EBB476E9-4F3A-45AA-928B-0945F2BD006F}" destId="{F99967C8-CE23-45A3-8C2B-33C95CB5E58B}" srcOrd="2" destOrd="0" parTransId="{AC11B103-A09F-4263-AD5D-7013685C9C95}" sibTransId="{4F092EF3-DDFF-4FF3-AB0A-DBFCE85FDCB6}"/>
    <dgm:cxn modelId="{06496BF5-C5C6-48ED-AD92-1BB0333969DE}" type="presOf" srcId="{02F6B1DA-7DD1-48F2-8312-2A77B7FCAECD}" destId="{44260F53-F0CE-40C5-9B9B-ED1B6DB841C0}" srcOrd="0" destOrd="2" presId="urn:microsoft.com/office/officeart/2005/8/layout/default"/>
    <dgm:cxn modelId="{87E3C519-B9F6-4FCA-A68F-D856AC11B204}" srcId="{A8F26907-0B2F-491A-B2CE-B433AA0E186E}" destId="{9D4B5792-6F1E-4C5D-8DD4-29F862D36A24}" srcOrd="1" destOrd="0" parTransId="{9039D6E7-E219-48F8-B7CD-43149F58FB2C}" sibTransId="{194AD546-DFCD-4038-8E41-7BAB7300CE97}"/>
    <dgm:cxn modelId="{29A895E8-37AF-4368-BA2C-6F516D89ECEC}" srcId="{EBB476E9-4F3A-45AA-928B-0945F2BD006F}" destId="{35499FC7-9263-45EB-AE45-BCCD6FB3BC32}" srcOrd="0" destOrd="0" parTransId="{688B4B99-30CC-4825-8169-A66A10746463}" sibTransId="{94C25D45-4254-41DD-A140-8BFC72861B3E}"/>
    <dgm:cxn modelId="{82748FF4-102C-4DA5-A958-7950DAC7D2C6}" type="presOf" srcId="{9D4B5792-6F1E-4C5D-8DD4-29F862D36A24}" destId="{147895F0-AEE0-4CF7-AA25-BDBA77F9A372}" srcOrd="0" destOrd="0" presId="urn:microsoft.com/office/officeart/2005/8/layout/default"/>
    <dgm:cxn modelId="{B26C41CE-441B-4C53-973C-5ED973494662}" type="presOf" srcId="{1F4AD3F2-58CC-42C1-A38B-AB623D2F21D3}" destId="{A0249BE7-59FE-4819-A32D-4A09726127E8}" srcOrd="0" destOrd="0" presId="urn:microsoft.com/office/officeart/2005/8/layout/default"/>
    <dgm:cxn modelId="{1B6DFB8D-C746-4A4E-A3EF-D3B47CD416EB}" type="presOf" srcId="{35499FC7-9263-45EB-AE45-BCCD6FB3BC32}" destId="{44260F53-F0CE-40C5-9B9B-ED1B6DB841C0}" srcOrd="0" destOrd="1" presId="urn:microsoft.com/office/officeart/2005/8/layout/default"/>
    <dgm:cxn modelId="{415325D5-7B69-4F31-BEFC-470A7635F57B}" type="presOf" srcId="{EBB476E9-4F3A-45AA-928B-0945F2BD006F}" destId="{44260F53-F0CE-40C5-9B9B-ED1B6DB841C0}" srcOrd="0" destOrd="0" presId="urn:microsoft.com/office/officeart/2005/8/layout/default"/>
    <dgm:cxn modelId="{5DB9BAF1-9A64-4BA1-A64C-D99514EE5958}" type="presOf" srcId="{A8F26907-0B2F-491A-B2CE-B433AA0E186E}" destId="{590350F4-C8E0-48CE-93C6-1571C7075569}" srcOrd="0" destOrd="0" presId="urn:microsoft.com/office/officeart/2005/8/layout/default"/>
    <dgm:cxn modelId="{7B966F81-F896-45C1-BAA9-2264848F9E45}" srcId="{A8F26907-0B2F-491A-B2CE-B433AA0E186E}" destId="{1F4AD3F2-58CC-42C1-A38B-AB623D2F21D3}" srcOrd="2" destOrd="0" parTransId="{9EFE56EC-FB3F-46B5-96E3-7C83FDAB9284}" sibTransId="{BFF1678D-BB74-4166-A3C1-831D76E72414}"/>
    <dgm:cxn modelId="{6A056CB6-58BD-445F-8C0C-85D1DF74BEFC}" srcId="{A8F26907-0B2F-491A-B2CE-B433AA0E186E}" destId="{EBB476E9-4F3A-45AA-928B-0945F2BD006F}" srcOrd="0" destOrd="0" parTransId="{349E75A9-B106-40F5-BE01-242DAF09023E}" sibTransId="{6F58C206-CD8F-44A9-8089-92015AB5B007}"/>
    <dgm:cxn modelId="{569B4E5B-7B12-4230-A8ED-F631B4D435CC}" type="presParOf" srcId="{590350F4-C8E0-48CE-93C6-1571C7075569}" destId="{44260F53-F0CE-40C5-9B9B-ED1B6DB841C0}" srcOrd="0" destOrd="0" presId="urn:microsoft.com/office/officeart/2005/8/layout/default"/>
    <dgm:cxn modelId="{B4FE1C39-6692-4DD0-BC4D-918743CCF69D}" type="presParOf" srcId="{590350F4-C8E0-48CE-93C6-1571C7075569}" destId="{62EF7629-3D3C-4D94-BFD8-5E942976B444}" srcOrd="1" destOrd="0" presId="urn:microsoft.com/office/officeart/2005/8/layout/default"/>
    <dgm:cxn modelId="{D67F1D64-1133-4EDA-B07E-E8CD604595D3}" type="presParOf" srcId="{590350F4-C8E0-48CE-93C6-1571C7075569}" destId="{147895F0-AEE0-4CF7-AA25-BDBA77F9A372}" srcOrd="2" destOrd="0" presId="urn:microsoft.com/office/officeart/2005/8/layout/default"/>
    <dgm:cxn modelId="{05CAE850-E8FC-47E3-8E1D-C7283D46EF5F}" type="presParOf" srcId="{590350F4-C8E0-48CE-93C6-1571C7075569}" destId="{718C9C4B-392A-455E-A853-B37E1F07D64D}" srcOrd="3" destOrd="0" presId="urn:microsoft.com/office/officeart/2005/8/layout/default"/>
    <dgm:cxn modelId="{3D8CD548-0B86-4B86-BF5D-31408CB575CA}" type="presParOf" srcId="{590350F4-C8E0-48CE-93C6-1571C7075569}" destId="{A0249BE7-59FE-4819-A32D-4A09726127E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60F53-F0CE-40C5-9B9B-ED1B6DB841C0}">
      <dsp:nvSpPr>
        <dsp:cNvPr id="0" name=""/>
        <dsp:cNvSpPr/>
      </dsp:nvSpPr>
      <dsp:spPr>
        <a:xfrm>
          <a:off x="0" y="58264"/>
          <a:ext cx="2166300" cy="1631432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Patient in own home/residential care</a:t>
          </a:r>
          <a:endParaRPr lang="en-GB" sz="14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Agree supportive treatment plan with patient and family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Safety of family/carers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PPE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Social Distancing </a:t>
          </a:r>
          <a:endParaRPr lang="en-GB" sz="1200" kern="1200" dirty="0"/>
        </a:p>
      </dsp:txBody>
      <dsp:txXfrm>
        <a:off x="79638" y="137902"/>
        <a:ext cx="2007024" cy="1472156"/>
      </dsp:txXfrm>
    </dsp:sp>
    <dsp:sp modelId="{147895F0-AEE0-4CF7-AA25-BDBA77F9A372}">
      <dsp:nvSpPr>
        <dsp:cNvPr id="0" name=""/>
        <dsp:cNvSpPr/>
      </dsp:nvSpPr>
      <dsp:spPr>
        <a:xfrm>
          <a:off x="1058" y="1800200"/>
          <a:ext cx="2166300" cy="747022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Patient In community hospital/ other facility</a:t>
          </a:r>
          <a:endParaRPr lang="en-GB" sz="1400" b="1" kern="1200" dirty="0"/>
        </a:p>
      </dsp:txBody>
      <dsp:txXfrm>
        <a:off x="37524" y="1836666"/>
        <a:ext cx="2093368" cy="674090"/>
      </dsp:txXfrm>
    </dsp:sp>
    <dsp:sp modelId="{A0249BE7-59FE-4819-A32D-4A09726127E8}">
      <dsp:nvSpPr>
        <dsp:cNvPr id="0" name=""/>
        <dsp:cNvSpPr/>
      </dsp:nvSpPr>
      <dsp:spPr>
        <a:xfrm>
          <a:off x="1058" y="2646183"/>
          <a:ext cx="2166300" cy="636047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Hospice Care</a:t>
          </a:r>
          <a:endParaRPr lang="en-GB" sz="1400" b="1" kern="1200" dirty="0"/>
        </a:p>
      </dsp:txBody>
      <dsp:txXfrm>
        <a:off x="32107" y="2677232"/>
        <a:ext cx="2104202" cy="5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208F2-6094-4A9A-A10A-99B794FBB4D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EB032-3E11-42CA-BF86-91CA0EA73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6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EB032-3E11-42CA-BF86-91CA0EA73B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7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0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6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6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3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37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7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70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34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0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4C62-0EBB-4A29-A82D-6645FB325F4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3DC3-78E0-4F26-BD09-2FFC33B52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5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Palliative Care Framework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16632"/>
            <a:ext cx="3393579" cy="111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0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41F193-CC72-4E18-BBA5-A8D86A5A8A67}"/>
              </a:ext>
            </a:extLst>
          </p:cNvPr>
          <p:cNvSpPr/>
          <p:nvPr/>
        </p:nvSpPr>
        <p:spPr>
          <a:xfrm>
            <a:off x="103226" y="648391"/>
            <a:ext cx="1001578" cy="738388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685800"/>
            <a:r>
              <a:rPr lang="en-GB" sz="1200" b="1" u="sng" dirty="0">
                <a:solidFill>
                  <a:prstClr val="white"/>
                </a:solidFill>
                <a:latin typeface="Calibri"/>
              </a:rPr>
              <a:t>COVID CATEGORY </a:t>
            </a:r>
            <a:r>
              <a:rPr lang="en-GB" sz="1200" b="1" u="sng" dirty="0" smtClean="0">
                <a:solidFill>
                  <a:prstClr val="white"/>
                </a:solidFill>
                <a:latin typeface="Calibri"/>
              </a:rPr>
              <a:t>1</a:t>
            </a:r>
            <a:endParaRPr lang="en-GB" sz="12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F636073-0098-46B2-922D-D5888B8CB114}"/>
              </a:ext>
            </a:extLst>
          </p:cNvPr>
          <p:cNvSpPr/>
          <p:nvPr/>
        </p:nvSpPr>
        <p:spPr>
          <a:xfrm>
            <a:off x="128822" y="2305991"/>
            <a:ext cx="986794" cy="1051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u="sng" dirty="0" smtClean="0">
                <a:solidFill>
                  <a:prstClr val="white"/>
                </a:solidFill>
                <a:latin typeface="Calibri"/>
              </a:rPr>
              <a:t>CATEGORY 2 </a:t>
            </a:r>
            <a:r>
              <a:rPr lang="en-GB" sz="1200" u="sng" dirty="0" smtClean="0">
                <a:solidFill>
                  <a:prstClr val="white"/>
                </a:solidFill>
                <a:latin typeface="Calibri"/>
              </a:rPr>
              <a:t>HIGH</a:t>
            </a:r>
            <a:r>
              <a:rPr lang="en-GB" sz="1200" u="sng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GB" sz="1200" u="sng" dirty="0" smtClean="0">
                <a:solidFill>
                  <a:prstClr val="white"/>
                </a:solidFill>
                <a:latin typeface="Calibri"/>
              </a:rPr>
              <a:t>RISK condition deteriorating</a:t>
            </a:r>
            <a:endParaRPr lang="en-GB" sz="120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C41F193-CC72-4E18-BBA5-A8D86A5A8A67}"/>
              </a:ext>
            </a:extLst>
          </p:cNvPr>
          <p:cNvSpPr/>
          <p:nvPr/>
        </p:nvSpPr>
        <p:spPr>
          <a:xfrm>
            <a:off x="4283968" y="658130"/>
            <a:ext cx="1285248" cy="3949957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685800"/>
            <a:endParaRPr lang="en-GB" sz="1200" b="1" u="sng" dirty="0" smtClean="0">
              <a:solidFill>
                <a:prstClr val="white"/>
              </a:solidFill>
              <a:latin typeface="Calibri"/>
            </a:endParaRPr>
          </a:p>
          <a:p>
            <a:pPr defTabSz="685800"/>
            <a:endParaRPr lang="en-GB" sz="1200" b="1" u="sng" dirty="0" smtClean="0">
              <a:solidFill>
                <a:prstClr val="white"/>
              </a:solidFill>
              <a:latin typeface="Calibri"/>
            </a:endParaRPr>
          </a:p>
          <a:p>
            <a:pPr defTabSz="685800"/>
            <a:endParaRPr lang="en-GB" sz="1200" b="1" u="sng" dirty="0">
              <a:solidFill>
                <a:prstClr val="white"/>
              </a:solidFill>
              <a:latin typeface="Calibri"/>
            </a:endParaRPr>
          </a:p>
          <a:p>
            <a:pPr defTabSz="685800"/>
            <a:endParaRPr lang="en-GB" sz="1200" b="1" u="sng" dirty="0" smtClean="0">
              <a:solidFill>
                <a:prstClr val="white"/>
              </a:solidFill>
              <a:latin typeface="Calibri"/>
            </a:endParaRPr>
          </a:p>
          <a:p>
            <a:pPr defTabSz="685800"/>
            <a:endParaRPr lang="en-GB" sz="1200" b="1" u="sng" dirty="0">
              <a:solidFill>
                <a:prstClr val="white"/>
              </a:solidFill>
              <a:latin typeface="Calibri"/>
            </a:endParaRPr>
          </a:p>
          <a:p>
            <a:pPr defTabSz="685800"/>
            <a:r>
              <a:rPr lang="en-GB" sz="1200" b="1" u="sng" dirty="0" smtClean="0">
                <a:solidFill>
                  <a:prstClr val="white"/>
                </a:solidFill>
                <a:latin typeface="Calibri"/>
              </a:rPr>
              <a:t>Acute Hospital</a:t>
            </a:r>
          </a:p>
          <a:p>
            <a:pPr defTabSz="685800"/>
            <a:r>
              <a:rPr lang="en-GB" sz="1200" dirty="0" smtClean="0">
                <a:solidFill>
                  <a:prstClr val="white"/>
                </a:solidFill>
                <a:latin typeface="Calibri"/>
              </a:rPr>
              <a:t>Levels 1-4: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prstClr val="white"/>
                </a:solidFill>
                <a:latin typeface="Calibri"/>
              </a:rPr>
              <a:t>ITU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prstClr val="white"/>
                </a:solidFill>
                <a:latin typeface="Calibri"/>
              </a:rPr>
              <a:t>O Plus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prstClr val="white"/>
                </a:solidFill>
                <a:latin typeface="Calibri"/>
              </a:rPr>
              <a:t>O Beds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prstClr val="white"/>
                </a:solidFill>
                <a:latin typeface="Calibri"/>
              </a:rPr>
              <a:t>Step down beds</a:t>
            </a:r>
            <a:endParaRPr lang="en-GB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8FFDAF1-B386-4115-8750-F43768E2F3D8}"/>
              </a:ext>
            </a:extLst>
          </p:cNvPr>
          <p:cNvSpPr/>
          <p:nvPr/>
        </p:nvSpPr>
        <p:spPr>
          <a:xfrm>
            <a:off x="4971755" y="5473148"/>
            <a:ext cx="2660434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Consideration for stepping up/down: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Respiratory Rate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Saturated O2 Levels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Temperature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Heart rate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NEWS2 increasing/decreasing 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Calibri"/>
              </a:rPr>
              <a:t>comorbidities</a:t>
            </a:r>
            <a:endParaRPr lang="en-GB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F636073-0098-46B2-922D-D5888B8CB114}"/>
              </a:ext>
            </a:extLst>
          </p:cNvPr>
          <p:cNvSpPr/>
          <p:nvPr/>
        </p:nvSpPr>
        <p:spPr>
          <a:xfrm>
            <a:off x="6228184" y="648391"/>
            <a:ext cx="1958925" cy="608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u="sng" dirty="0" smtClean="0">
                <a:solidFill>
                  <a:prstClr val="white"/>
                </a:solidFill>
                <a:latin typeface="Calibri"/>
              </a:rPr>
              <a:t>Community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O Beds medical and nursing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Step up/down beds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F636073-0098-46B2-922D-D5888B8CB114}"/>
              </a:ext>
            </a:extLst>
          </p:cNvPr>
          <p:cNvSpPr/>
          <p:nvPr/>
        </p:nvSpPr>
        <p:spPr>
          <a:xfrm>
            <a:off x="6261316" y="1470458"/>
            <a:ext cx="1958925" cy="5903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u="sng" dirty="0" smtClean="0">
                <a:solidFill>
                  <a:prstClr val="white"/>
                </a:solidFill>
                <a:latin typeface="Calibri"/>
              </a:rPr>
              <a:t>Community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Supportive treatment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Step up/down beds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F636073-0098-46B2-922D-D5888B8CB114}"/>
              </a:ext>
            </a:extLst>
          </p:cNvPr>
          <p:cNvSpPr/>
          <p:nvPr/>
        </p:nvSpPr>
        <p:spPr>
          <a:xfrm>
            <a:off x="6279026" y="2204864"/>
            <a:ext cx="1974261" cy="7026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u="sng" dirty="0" smtClean="0">
                <a:solidFill>
                  <a:prstClr val="white"/>
                </a:solidFill>
                <a:latin typeface="Calibri"/>
              </a:rPr>
              <a:t>Care Homes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Supportive treatment/nursing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Step up/down beds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F636073-0098-46B2-922D-D5888B8CB114}"/>
              </a:ext>
            </a:extLst>
          </p:cNvPr>
          <p:cNvSpPr/>
          <p:nvPr/>
        </p:nvSpPr>
        <p:spPr>
          <a:xfrm>
            <a:off x="6287064" y="3084052"/>
            <a:ext cx="1974812" cy="6858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gradFill>
              <a:gsLst>
                <a:gs pos="0">
                  <a:schemeClr val="bg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00" b="1" u="sng" dirty="0" smtClean="0">
                <a:solidFill>
                  <a:prstClr val="white"/>
                </a:solidFill>
                <a:latin typeface="Calibri"/>
              </a:rPr>
              <a:t>Possible New Community Sites </a:t>
            </a:r>
            <a:endParaRPr lang="en-GB" sz="1000" b="1" u="sng" dirty="0">
              <a:solidFill>
                <a:prstClr val="white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Supportive treatment nursing and care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Step up/down beds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F636073-0098-46B2-922D-D5888B8CB114}"/>
              </a:ext>
            </a:extLst>
          </p:cNvPr>
          <p:cNvSpPr/>
          <p:nvPr/>
        </p:nvSpPr>
        <p:spPr>
          <a:xfrm>
            <a:off x="6301972" y="3904055"/>
            <a:ext cx="1974813" cy="704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00" b="1" u="sng" dirty="0" smtClean="0">
                <a:solidFill>
                  <a:prstClr val="white"/>
                </a:solidFill>
                <a:latin typeface="Calibri"/>
              </a:rPr>
              <a:t>Patient’s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Patients wishes to be at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Family able to be present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white"/>
                </a:solidFill>
                <a:latin typeface="Calibri"/>
              </a:rPr>
              <a:t>Supportive treatment(palliative)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B4BD95C-6D01-4CD5-B548-FDA3E23F6D59}"/>
              </a:ext>
            </a:extLst>
          </p:cNvPr>
          <p:cNvCxnSpPr>
            <a:cxnSpLocks/>
          </p:cNvCxnSpPr>
          <p:nvPr/>
        </p:nvCxnSpPr>
        <p:spPr>
          <a:xfrm flipH="1" flipV="1">
            <a:off x="5940152" y="1031578"/>
            <a:ext cx="10914" cy="4441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H="1">
            <a:off x="5569216" y="1031578"/>
            <a:ext cx="37093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>
            <a:off x="5846473" y="1031578"/>
            <a:ext cx="38171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>
            <a:off x="5961769" y="2492896"/>
            <a:ext cx="26641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>
            <a:off x="5953183" y="3426953"/>
            <a:ext cx="30019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V="1">
            <a:off x="5945609" y="1758977"/>
            <a:ext cx="374107" cy="66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H="1">
            <a:off x="5642608" y="3426953"/>
            <a:ext cx="2815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H="1">
            <a:off x="5613537" y="2492896"/>
            <a:ext cx="339646" cy="45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H="1" flipV="1">
            <a:off x="5608080" y="4163246"/>
            <a:ext cx="66706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H="1">
            <a:off x="5608080" y="1765646"/>
            <a:ext cx="332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B01467CA-CC74-4654-91C4-3C55D2A72538}"/>
              </a:ext>
            </a:extLst>
          </p:cNvPr>
          <p:cNvCxnSpPr>
            <a:cxnSpLocks/>
          </p:cNvCxnSpPr>
          <p:nvPr/>
        </p:nvCxnSpPr>
        <p:spPr>
          <a:xfrm flipV="1">
            <a:off x="5961769" y="4163246"/>
            <a:ext cx="314445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269519" y="648391"/>
            <a:ext cx="2798425" cy="5732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b="1" dirty="0" smtClean="0"/>
              <a:t>Vulnerable Patients:</a:t>
            </a:r>
          </a:p>
          <a:p>
            <a:endParaRPr lang="en-GB" sz="105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Care Plans for patients on NHS England vulnerable patients list completed prior to contracting </a:t>
            </a:r>
            <a:r>
              <a:rPr lang="en-GB" sz="1050" dirty="0" err="1" smtClean="0"/>
              <a:t>Covid</a:t>
            </a:r>
            <a:endParaRPr lang="en-GB" sz="1050" dirty="0" smtClean="0"/>
          </a:p>
          <a:p>
            <a:endParaRPr lang="en-GB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Share care plans on Summary Care Record and CHIE to be </a:t>
            </a:r>
            <a:r>
              <a:rPr lang="en-GB" sz="1050" dirty="0"/>
              <a:t>available to all duty doctors </a:t>
            </a:r>
            <a:endParaRPr lang="en-GB" sz="1050" dirty="0" smtClean="0"/>
          </a:p>
          <a:p>
            <a:endParaRPr lang="en-GB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Record chronic frailty score see NICE </a:t>
            </a:r>
            <a:r>
              <a:rPr lang="en-GB" sz="1050" dirty="0" err="1" smtClean="0"/>
              <a:t>Covid</a:t>
            </a:r>
            <a:r>
              <a:rPr lang="en-GB" sz="1050" dirty="0" smtClean="0"/>
              <a:t> guideline 159</a:t>
            </a:r>
          </a:p>
          <a:p>
            <a:endParaRPr lang="en-GB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record patients wishes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Use </a:t>
            </a:r>
            <a:r>
              <a:rPr lang="en-GB" sz="1050" dirty="0" err="1" smtClean="0"/>
              <a:t>ReSPECT</a:t>
            </a:r>
            <a:r>
              <a:rPr lang="en-GB" sz="1050" dirty="0" smtClean="0"/>
              <a:t>/future planning template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/>
          </a:p>
          <a:p>
            <a:r>
              <a:rPr lang="en-GB" sz="1050" b="1" dirty="0" smtClean="0"/>
              <a:t>Decision to admit process:</a:t>
            </a:r>
          </a:p>
          <a:p>
            <a:r>
              <a:rPr lang="en-GB" sz="1050" dirty="0" smtClean="0"/>
              <a:t>(If care plan does not confirm patient wishes to stay at home)</a:t>
            </a:r>
          </a:p>
          <a:p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Decision Point 1 - Duty Doctor to discuss with patient taking into account deterioration of symptoms and comorbidities</a:t>
            </a:r>
          </a:p>
          <a:p>
            <a:endParaRPr lang="en-GB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Decision Point 2: discuss with a </a:t>
            </a:r>
            <a:r>
              <a:rPr lang="en-GB" sz="1050" dirty="0"/>
              <a:t>second GP. Preferably patients own GP </a:t>
            </a:r>
            <a:r>
              <a:rPr lang="en-GB" sz="1050" dirty="0" smtClean="0"/>
              <a:t>to review patients wishes against deterioration in symptoms</a:t>
            </a:r>
          </a:p>
          <a:p>
            <a:endParaRPr lang="en-GB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Decision Point 3: discuss with MAU consultant </a:t>
            </a:r>
            <a:r>
              <a:rPr lang="en-GB" sz="1050" dirty="0"/>
              <a:t>to decide appropriate setting based on patients wishes, </a:t>
            </a:r>
            <a:r>
              <a:rPr lang="en-GB" sz="1050" dirty="0" smtClean="0"/>
              <a:t>NEWS2, frailty score and comorbidities</a:t>
            </a:r>
            <a:endParaRPr lang="en-GB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138769" y="119843"/>
            <a:ext cx="4953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COVID  - Admission Decision Pathway</a:t>
            </a:r>
          </a:p>
          <a:p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4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314033" y="673576"/>
            <a:ext cx="2472760" cy="35191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39160684"/>
              </p:ext>
            </p:extLst>
          </p:nvPr>
        </p:nvGraphicFramePr>
        <p:xfrm>
          <a:off x="3466204" y="775557"/>
          <a:ext cx="216841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116632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Community </a:t>
            </a:r>
            <a:r>
              <a:rPr lang="en-GB" sz="2400" b="1" dirty="0" smtClean="0">
                <a:solidFill>
                  <a:schemeClr val="accent1"/>
                </a:solidFill>
              </a:rPr>
              <a:t>Palliative Care During </a:t>
            </a:r>
            <a:r>
              <a:rPr lang="en-GB" sz="2400" b="1" dirty="0">
                <a:solidFill>
                  <a:schemeClr val="accent1"/>
                </a:solidFill>
              </a:rPr>
              <a:t>C</a:t>
            </a:r>
            <a:r>
              <a:rPr lang="en-GB" sz="2400" b="1" dirty="0" smtClean="0">
                <a:solidFill>
                  <a:schemeClr val="accent1"/>
                </a:solidFill>
              </a:rPr>
              <a:t>ovid 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7245" y="784187"/>
            <a:ext cx="2281604" cy="5198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Cat 1 from 111 or practice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Care plan states not for escalation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7244" y="1477287"/>
            <a:ext cx="2278019" cy="63722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Escalation Requested from plan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MAU discussion which agrees care and support for patient</a:t>
            </a:r>
            <a:endParaRPr lang="en-GB" sz="1100" dirty="0" smtClean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245" y="3068960"/>
            <a:ext cx="2278018" cy="100811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Discharge with TEP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For End of life support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Further palliative care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May be suitable for readmission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57428" y="784187"/>
            <a:ext cx="2614334" cy="211095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1200" b="1" dirty="0" smtClean="0">
              <a:solidFill>
                <a:schemeClr val="bg1"/>
              </a:solidFill>
            </a:endParaRPr>
          </a:p>
          <a:p>
            <a:pPr lvl="0" algn="ctr"/>
            <a:endParaRPr lang="en-GB" sz="1400" b="1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ONE </a:t>
            </a:r>
            <a:r>
              <a:rPr lang="en-GB" sz="1400" b="1" dirty="0">
                <a:solidFill>
                  <a:schemeClr val="bg1"/>
                </a:solidFill>
              </a:rPr>
              <a:t>TEAM </a:t>
            </a:r>
            <a:r>
              <a:rPr lang="en-GB" sz="1400" b="1" dirty="0" smtClean="0">
                <a:solidFill>
                  <a:schemeClr val="bg1"/>
                </a:solidFill>
              </a:rPr>
              <a:t>response SPA</a:t>
            </a:r>
            <a:endParaRPr lang="en-GB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Home Visiting </a:t>
            </a:r>
            <a:r>
              <a:rPr lang="en-GB" sz="1100" dirty="0" smtClean="0">
                <a:solidFill>
                  <a:schemeClr val="bg1"/>
                </a:solidFill>
              </a:rPr>
              <a:t>/remote support</a:t>
            </a:r>
            <a:endParaRPr lang="en-GB" sz="11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GP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Community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Palliative  </a:t>
            </a:r>
            <a:r>
              <a:rPr lang="en-GB" sz="1100" dirty="0" smtClean="0">
                <a:solidFill>
                  <a:schemeClr val="bg1"/>
                </a:solidFill>
              </a:rPr>
              <a:t>Care advice  or outreach</a:t>
            </a:r>
            <a:endParaRPr lang="en-GB" sz="11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Practice Nurses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Paramedics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OOH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7245" y="2257911"/>
            <a:ext cx="2278018" cy="63722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Non-Covid Palliative Care</a:t>
            </a:r>
            <a:endParaRPr lang="en-GB" sz="1100" dirty="0" smtClean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stCxn id="19" idx="3"/>
          </p:cNvCxnSpPr>
          <p:nvPr/>
        </p:nvCxnSpPr>
        <p:spPr>
          <a:xfrm>
            <a:off x="2555263" y="2576524"/>
            <a:ext cx="603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 rot="16200000">
            <a:off x="4463435" y="1213150"/>
            <a:ext cx="433158" cy="6408714"/>
          </a:xfrm>
          <a:custGeom>
            <a:avLst/>
            <a:gdLst>
              <a:gd name="connsiteX0" fmla="*/ 0 w 433157"/>
              <a:gd name="connsiteY0" fmla="*/ 0 h 6408714"/>
              <a:gd name="connsiteX1" fmla="*/ 216579 w 433157"/>
              <a:gd name="connsiteY1" fmla="*/ 4 h 6408714"/>
              <a:gd name="connsiteX2" fmla="*/ 216579 w 433157"/>
              <a:gd name="connsiteY2" fmla="*/ 3204353 h 6408714"/>
              <a:gd name="connsiteX3" fmla="*/ 433158 w 433157"/>
              <a:gd name="connsiteY3" fmla="*/ 3204357 h 6408714"/>
              <a:gd name="connsiteX4" fmla="*/ 216579 w 433157"/>
              <a:gd name="connsiteY4" fmla="*/ 3204361 h 6408714"/>
              <a:gd name="connsiteX5" fmla="*/ 216579 w 433157"/>
              <a:gd name="connsiteY5" fmla="*/ 6408710 h 6408714"/>
              <a:gd name="connsiteX6" fmla="*/ 0 w 433157"/>
              <a:gd name="connsiteY6" fmla="*/ 6408714 h 6408714"/>
              <a:gd name="connsiteX7" fmla="*/ 0 w 433157"/>
              <a:gd name="connsiteY7" fmla="*/ 0 h 6408714"/>
              <a:gd name="connsiteX0" fmla="*/ 0 w 433157"/>
              <a:gd name="connsiteY0" fmla="*/ 0 h 6408714"/>
              <a:gd name="connsiteX1" fmla="*/ 216579 w 433157"/>
              <a:gd name="connsiteY1" fmla="*/ 4 h 6408714"/>
              <a:gd name="connsiteX2" fmla="*/ 216579 w 433157"/>
              <a:gd name="connsiteY2" fmla="*/ 3204353 h 6408714"/>
              <a:gd name="connsiteX3" fmla="*/ 433158 w 433157"/>
              <a:gd name="connsiteY3" fmla="*/ 3204357 h 6408714"/>
              <a:gd name="connsiteX4" fmla="*/ 216579 w 433157"/>
              <a:gd name="connsiteY4" fmla="*/ 3204361 h 6408714"/>
              <a:gd name="connsiteX5" fmla="*/ 216579 w 433157"/>
              <a:gd name="connsiteY5" fmla="*/ 6408710 h 6408714"/>
              <a:gd name="connsiteX6" fmla="*/ 0 w 433157"/>
              <a:gd name="connsiteY6" fmla="*/ 6408714 h 6408714"/>
              <a:gd name="connsiteX0" fmla="*/ 0 w 433158"/>
              <a:gd name="connsiteY0" fmla="*/ 0 h 6408714"/>
              <a:gd name="connsiteX1" fmla="*/ 216579 w 433158"/>
              <a:gd name="connsiteY1" fmla="*/ 4 h 6408714"/>
              <a:gd name="connsiteX2" fmla="*/ 216579 w 433158"/>
              <a:gd name="connsiteY2" fmla="*/ 3204353 h 6408714"/>
              <a:gd name="connsiteX3" fmla="*/ 433158 w 433158"/>
              <a:gd name="connsiteY3" fmla="*/ 3204357 h 6408714"/>
              <a:gd name="connsiteX4" fmla="*/ 216579 w 433158"/>
              <a:gd name="connsiteY4" fmla="*/ 3204361 h 6408714"/>
              <a:gd name="connsiteX5" fmla="*/ 216579 w 433158"/>
              <a:gd name="connsiteY5" fmla="*/ 6408710 h 6408714"/>
              <a:gd name="connsiteX6" fmla="*/ 0 w 433158"/>
              <a:gd name="connsiteY6" fmla="*/ 6408714 h 6408714"/>
              <a:gd name="connsiteX7" fmla="*/ 0 w 433158"/>
              <a:gd name="connsiteY7" fmla="*/ 0 h 6408714"/>
              <a:gd name="connsiteX0" fmla="*/ 0 w 433158"/>
              <a:gd name="connsiteY0" fmla="*/ 0 h 6408714"/>
              <a:gd name="connsiteX1" fmla="*/ 216579 w 433158"/>
              <a:gd name="connsiteY1" fmla="*/ 4 h 6408714"/>
              <a:gd name="connsiteX2" fmla="*/ 216579 w 433158"/>
              <a:gd name="connsiteY2" fmla="*/ 3204353 h 6408714"/>
              <a:gd name="connsiteX3" fmla="*/ 433158 w 433158"/>
              <a:gd name="connsiteY3" fmla="*/ 3204357 h 6408714"/>
              <a:gd name="connsiteX4" fmla="*/ 216579 w 433158"/>
              <a:gd name="connsiteY4" fmla="*/ 3223414 h 6408714"/>
              <a:gd name="connsiteX5" fmla="*/ 216579 w 433158"/>
              <a:gd name="connsiteY5" fmla="*/ 6408710 h 6408714"/>
              <a:gd name="connsiteX6" fmla="*/ 0 w 433158"/>
              <a:gd name="connsiteY6" fmla="*/ 6408714 h 6408714"/>
              <a:gd name="connsiteX0" fmla="*/ 0 w 433158"/>
              <a:gd name="connsiteY0" fmla="*/ 0 h 6408714"/>
              <a:gd name="connsiteX1" fmla="*/ 216579 w 433158"/>
              <a:gd name="connsiteY1" fmla="*/ 4 h 6408714"/>
              <a:gd name="connsiteX2" fmla="*/ 216579 w 433158"/>
              <a:gd name="connsiteY2" fmla="*/ 3204353 h 6408714"/>
              <a:gd name="connsiteX3" fmla="*/ 433158 w 433158"/>
              <a:gd name="connsiteY3" fmla="*/ 3204357 h 6408714"/>
              <a:gd name="connsiteX4" fmla="*/ 216579 w 433158"/>
              <a:gd name="connsiteY4" fmla="*/ 3204361 h 6408714"/>
              <a:gd name="connsiteX5" fmla="*/ 216579 w 433158"/>
              <a:gd name="connsiteY5" fmla="*/ 6408710 h 6408714"/>
              <a:gd name="connsiteX6" fmla="*/ 0 w 433158"/>
              <a:gd name="connsiteY6" fmla="*/ 6408714 h 6408714"/>
              <a:gd name="connsiteX7" fmla="*/ 0 w 433158"/>
              <a:gd name="connsiteY7" fmla="*/ 0 h 6408714"/>
              <a:gd name="connsiteX0" fmla="*/ 0 w 433158"/>
              <a:gd name="connsiteY0" fmla="*/ 0 h 6408714"/>
              <a:gd name="connsiteX1" fmla="*/ 216579 w 433158"/>
              <a:gd name="connsiteY1" fmla="*/ 4 h 6408714"/>
              <a:gd name="connsiteX2" fmla="*/ 216579 w 433158"/>
              <a:gd name="connsiteY2" fmla="*/ 3204353 h 6408714"/>
              <a:gd name="connsiteX3" fmla="*/ 433158 w 433158"/>
              <a:gd name="connsiteY3" fmla="*/ 3204357 h 6408714"/>
              <a:gd name="connsiteX4" fmla="*/ 216579 w 433158"/>
              <a:gd name="connsiteY4" fmla="*/ 3223414 h 6408714"/>
              <a:gd name="connsiteX5" fmla="*/ 224011 w 433158"/>
              <a:gd name="connsiteY5" fmla="*/ 3210643 h 6408714"/>
              <a:gd name="connsiteX6" fmla="*/ 216579 w 433158"/>
              <a:gd name="connsiteY6" fmla="*/ 6408710 h 6408714"/>
              <a:gd name="connsiteX7" fmla="*/ 0 w 433158"/>
              <a:gd name="connsiteY7" fmla="*/ 6408714 h 6408714"/>
              <a:gd name="connsiteX0" fmla="*/ 0 w 433158"/>
              <a:gd name="connsiteY0" fmla="*/ 0 h 6408714"/>
              <a:gd name="connsiteX1" fmla="*/ 216579 w 433158"/>
              <a:gd name="connsiteY1" fmla="*/ 4 h 6408714"/>
              <a:gd name="connsiteX2" fmla="*/ 216579 w 433158"/>
              <a:gd name="connsiteY2" fmla="*/ 3204353 h 6408714"/>
              <a:gd name="connsiteX3" fmla="*/ 433158 w 433158"/>
              <a:gd name="connsiteY3" fmla="*/ 3204357 h 6408714"/>
              <a:gd name="connsiteX4" fmla="*/ 216579 w 433158"/>
              <a:gd name="connsiteY4" fmla="*/ 3204361 h 6408714"/>
              <a:gd name="connsiteX5" fmla="*/ 216579 w 433158"/>
              <a:gd name="connsiteY5" fmla="*/ 6408710 h 6408714"/>
              <a:gd name="connsiteX6" fmla="*/ 0 w 433158"/>
              <a:gd name="connsiteY6" fmla="*/ 6408714 h 6408714"/>
              <a:gd name="connsiteX7" fmla="*/ 0 w 433158"/>
              <a:gd name="connsiteY7" fmla="*/ 0 h 6408714"/>
              <a:gd name="connsiteX0" fmla="*/ 0 w 433158"/>
              <a:gd name="connsiteY0" fmla="*/ 0 h 6408714"/>
              <a:gd name="connsiteX1" fmla="*/ 216579 w 433158"/>
              <a:gd name="connsiteY1" fmla="*/ 4 h 6408714"/>
              <a:gd name="connsiteX2" fmla="*/ 214486 w 433158"/>
              <a:gd name="connsiteY2" fmla="*/ 1639018 h 6408714"/>
              <a:gd name="connsiteX3" fmla="*/ 216579 w 433158"/>
              <a:gd name="connsiteY3" fmla="*/ 3204353 h 6408714"/>
              <a:gd name="connsiteX4" fmla="*/ 433158 w 433158"/>
              <a:gd name="connsiteY4" fmla="*/ 3204357 h 6408714"/>
              <a:gd name="connsiteX5" fmla="*/ 216579 w 433158"/>
              <a:gd name="connsiteY5" fmla="*/ 3223414 h 6408714"/>
              <a:gd name="connsiteX6" fmla="*/ 224011 w 433158"/>
              <a:gd name="connsiteY6" fmla="*/ 3210643 h 6408714"/>
              <a:gd name="connsiteX7" fmla="*/ 216579 w 433158"/>
              <a:gd name="connsiteY7" fmla="*/ 6408710 h 6408714"/>
              <a:gd name="connsiteX8" fmla="*/ 0 w 433158"/>
              <a:gd name="connsiteY8" fmla="*/ 6408714 h 640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158" h="6408714" stroke="0" extrusionOk="0">
                <a:moveTo>
                  <a:pt x="0" y="0"/>
                </a:moveTo>
                <a:lnTo>
                  <a:pt x="216579" y="4"/>
                </a:lnTo>
                <a:lnTo>
                  <a:pt x="216579" y="3204353"/>
                </a:lnTo>
                <a:cubicBezTo>
                  <a:pt x="216579" y="3204355"/>
                  <a:pt x="313545" y="3204357"/>
                  <a:pt x="433158" y="3204357"/>
                </a:cubicBezTo>
                <a:lnTo>
                  <a:pt x="216579" y="3204361"/>
                </a:lnTo>
                <a:lnTo>
                  <a:pt x="216579" y="6408710"/>
                </a:lnTo>
                <a:cubicBezTo>
                  <a:pt x="216579" y="6408712"/>
                  <a:pt x="119613" y="6408714"/>
                  <a:pt x="0" y="6408714"/>
                </a:cubicBezTo>
                <a:lnTo>
                  <a:pt x="0" y="0"/>
                </a:lnTo>
                <a:close/>
              </a:path>
              <a:path w="433158" h="6408714" fill="none">
                <a:moveTo>
                  <a:pt x="0" y="0"/>
                </a:moveTo>
                <a:lnTo>
                  <a:pt x="216579" y="4"/>
                </a:lnTo>
                <a:cubicBezTo>
                  <a:pt x="215881" y="546342"/>
                  <a:pt x="215184" y="1092680"/>
                  <a:pt x="214486" y="1639018"/>
                </a:cubicBezTo>
                <a:cubicBezTo>
                  <a:pt x="215184" y="2160796"/>
                  <a:pt x="215881" y="2682575"/>
                  <a:pt x="216579" y="3204353"/>
                </a:cubicBezTo>
                <a:cubicBezTo>
                  <a:pt x="216579" y="3204355"/>
                  <a:pt x="313545" y="3204357"/>
                  <a:pt x="433158" y="3204357"/>
                </a:cubicBezTo>
                <a:lnTo>
                  <a:pt x="216579" y="3223414"/>
                </a:lnTo>
                <a:lnTo>
                  <a:pt x="224011" y="3210643"/>
                </a:lnTo>
                <a:cubicBezTo>
                  <a:pt x="221534" y="4276665"/>
                  <a:pt x="219056" y="5342688"/>
                  <a:pt x="216579" y="6408710"/>
                </a:cubicBezTo>
                <a:cubicBezTo>
                  <a:pt x="216579" y="6408712"/>
                  <a:pt x="119613" y="6408714"/>
                  <a:pt x="0" y="6408714"/>
                </a:cubicBezTo>
              </a:path>
            </a:pathLst>
          </a:cu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5580112" y="1384690"/>
            <a:ext cx="680020" cy="4112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559564" y="1795900"/>
            <a:ext cx="5982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55263" y="1053232"/>
            <a:ext cx="5982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55263" y="3573015"/>
            <a:ext cx="60258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09087" y="4739549"/>
            <a:ext cx="2302674" cy="149776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12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GB" sz="1100" b="1" dirty="0" smtClean="0">
                <a:solidFill>
                  <a:schemeClr val="bg1"/>
                </a:solidFill>
              </a:rPr>
              <a:t>Care needs</a:t>
            </a:r>
          </a:p>
          <a:p>
            <a:pPr lvl="0">
              <a:spcBef>
                <a:spcPts val="600"/>
              </a:spcBef>
            </a:pPr>
            <a:r>
              <a:rPr lang="en-GB" sz="1000" dirty="0">
                <a:solidFill>
                  <a:schemeClr val="tx1"/>
                </a:solidFill>
              </a:rPr>
              <a:t>Mental </a:t>
            </a:r>
            <a:r>
              <a:rPr lang="en-GB" sz="1000" dirty="0" smtClean="0">
                <a:solidFill>
                  <a:schemeClr val="tx1"/>
                </a:solidFill>
              </a:rPr>
              <a:t>wellbeing </a:t>
            </a:r>
            <a:r>
              <a:rPr lang="en-GB" sz="1000" dirty="0">
                <a:solidFill>
                  <a:schemeClr val="tx1"/>
                </a:solidFill>
              </a:rPr>
              <a:t>for team and family</a:t>
            </a:r>
          </a:p>
          <a:p>
            <a:pPr lvl="0">
              <a:spcBef>
                <a:spcPct val="0"/>
              </a:spcBef>
            </a:pPr>
            <a:r>
              <a:rPr lang="en-GB" sz="1000" dirty="0">
                <a:solidFill>
                  <a:schemeClr val="tx1"/>
                </a:solidFill>
              </a:rPr>
              <a:t>Equipment</a:t>
            </a:r>
          </a:p>
          <a:p>
            <a:pPr lvl="0">
              <a:spcBef>
                <a:spcPct val="0"/>
              </a:spcBef>
            </a:pPr>
            <a:r>
              <a:rPr lang="en-GB" sz="1000" dirty="0">
                <a:solidFill>
                  <a:schemeClr val="tx1"/>
                </a:solidFill>
              </a:rPr>
              <a:t>Physical support</a:t>
            </a:r>
          </a:p>
          <a:p>
            <a:pPr lvl="0">
              <a:spcBef>
                <a:spcPct val="0"/>
              </a:spcBef>
            </a:pPr>
            <a:r>
              <a:rPr lang="en-GB" sz="1000" dirty="0">
                <a:solidFill>
                  <a:schemeClr val="tx1"/>
                </a:solidFill>
              </a:rPr>
              <a:t>Oxygen if available</a:t>
            </a:r>
          </a:p>
          <a:p>
            <a:pPr lvl="0">
              <a:spcBef>
                <a:spcPct val="0"/>
              </a:spcBef>
            </a:pPr>
            <a:r>
              <a:rPr lang="en-GB" sz="1000" dirty="0">
                <a:solidFill>
                  <a:schemeClr val="tx1"/>
                </a:solidFill>
              </a:rPr>
              <a:t>Anticipatory medicine guidelines</a:t>
            </a: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55263" y="4739549"/>
            <a:ext cx="1995150" cy="149776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1200" b="1" dirty="0" smtClean="0">
              <a:solidFill>
                <a:schemeClr val="tx1"/>
              </a:solidFill>
            </a:endParaRPr>
          </a:p>
          <a:p>
            <a:pPr lvl="0" algn="ctr"/>
            <a:endParaRPr lang="en-GB" sz="1200" b="1" dirty="0">
              <a:solidFill>
                <a:schemeClr val="tx1"/>
              </a:solidFill>
            </a:endParaRPr>
          </a:p>
          <a:p>
            <a:pPr lvl="0" algn="ctr"/>
            <a:r>
              <a:rPr lang="en-GB" sz="1200" b="1" dirty="0" smtClean="0">
                <a:solidFill>
                  <a:schemeClr val="bg1"/>
                </a:solidFill>
              </a:rPr>
              <a:t>Anticipatory meds</a:t>
            </a:r>
          </a:p>
          <a:p>
            <a:pPr lvl="0" algn="ctr"/>
            <a:endParaRPr lang="en-GB" sz="1200" b="1" dirty="0" smtClean="0">
              <a:solidFill>
                <a:schemeClr val="tx1"/>
              </a:solidFill>
            </a:endParaRPr>
          </a:p>
          <a:p>
            <a:pPr lvl="0">
              <a:spcBef>
                <a:spcPct val="0"/>
              </a:spcBef>
            </a:pPr>
            <a:r>
              <a:rPr lang="en-GB" sz="900" dirty="0" smtClean="0">
                <a:solidFill>
                  <a:schemeClr val="tx1"/>
                </a:solidFill>
              </a:rPr>
              <a:t>Breathlessness</a:t>
            </a:r>
            <a:endParaRPr lang="en-GB" sz="900" dirty="0">
              <a:solidFill>
                <a:schemeClr val="tx1"/>
              </a:solidFill>
            </a:endParaRPr>
          </a:p>
          <a:p>
            <a:pPr lvl="0">
              <a:spcBef>
                <a:spcPct val="0"/>
              </a:spcBef>
            </a:pPr>
            <a:r>
              <a:rPr lang="en-GB" sz="900" dirty="0">
                <a:solidFill>
                  <a:schemeClr val="tx1"/>
                </a:solidFill>
              </a:rPr>
              <a:t>Agitated delirium and anxiety </a:t>
            </a:r>
          </a:p>
          <a:p>
            <a:pPr lvl="0">
              <a:spcBef>
                <a:spcPct val="0"/>
              </a:spcBef>
            </a:pPr>
            <a:r>
              <a:rPr lang="en-GB" sz="900" dirty="0">
                <a:solidFill>
                  <a:schemeClr val="tx1"/>
                </a:solidFill>
              </a:rPr>
              <a:t>temperature</a:t>
            </a:r>
          </a:p>
          <a:p>
            <a:pPr lvl="0">
              <a:spcBef>
                <a:spcPct val="0"/>
              </a:spcBef>
            </a:pPr>
            <a:r>
              <a:rPr lang="en-GB" sz="900" dirty="0">
                <a:solidFill>
                  <a:schemeClr val="tx1"/>
                </a:solidFill>
              </a:rPr>
              <a:t>Secretions</a:t>
            </a:r>
          </a:p>
          <a:p>
            <a:pPr lvl="0">
              <a:spcBef>
                <a:spcPct val="0"/>
              </a:spcBef>
            </a:pPr>
            <a:r>
              <a:rPr lang="en-GB" sz="900" dirty="0">
                <a:solidFill>
                  <a:schemeClr val="tx1"/>
                </a:solidFill>
              </a:rPr>
              <a:t>Cough</a:t>
            </a:r>
          </a:p>
          <a:p>
            <a:pPr lvl="0" algn="ctr"/>
            <a:endParaRPr lang="en-GB" sz="1200" b="1" dirty="0">
              <a:solidFill>
                <a:schemeClr val="tx1"/>
              </a:solidFill>
            </a:endParaRPr>
          </a:p>
          <a:p>
            <a:pPr lvl="0" algn="ctr"/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80012" y="4739549"/>
            <a:ext cx="2091825" cy="149776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12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100" b="1" dirty="0" smtClean="0">
              <a:solidFill>
                <a:schemeClr val="bg1"/>
              </a:solidFill>
            </a:endParaRPr>
          </a:p>
          <a:p>
            <a:pPr lvl="0" algn="ctr"/>
            <a:endParaRPr lang="en-GB" sz="1100" b="1" dirty="0">
              <a:solidFill>
                <a:schemeClr val="bg1"/>
              </a:solidFill>
            </a:endParaRPr>
          </a:p>
          <a:p>
            <a:pPr lvl="0" algn="ctr"/>
            <a:endParaRPr lang="en-GB" sz="1100" b="1" dirty="0" smtClean="0">
              <a:solidFill>
                <a:schemeClr val="bg1"/>
              </a:solidFill>
            </a:endParaRPr>
          </a:p>
          <a:p>
            <a:pPr lvl="0" algn="ctr"/>
            <a:endParaRPr lang="en-GB" sz="1100" b="1" dirty="0">
              <a:solidFill>
                <a:schemeClr val="bg1"/>
              </a:solidFill>
            </a:endParaRPr>
          </a:p>
          <a:p>
            <a:pPr lvl="0" algn="ctr"/>
            <a:endParaRPr lang="en-GB" sz="1100" b="1" dirty="0" smtClean="0">
              <a:solidFill>
                <a:schemeClr val="bg1"/>
              </a:solidFill>
            </a:endParaRPr>
          </a:p>
          <a:p>
            <a:pPr lvl="0" algn="ctr"/>
            <a:endParaRPr lang="en-GB" sz="1100" b="1" dirty="0">
              <a:solidFill>
                <a:schemeClr val="bg1"/>
              </a:solidFill>
            </a:endParaRPr>
          </a:p>
          <a:p>
            <a:pPr lvl="0" algn="ctr"/>
            <a:endParaRPr lang="en-GB" sz="1100" b="1" dirty="0" smtClean="0">
              <a:solidFill>
                <a:schemeClr val="bg1"/>
              </a:solidFill>
            </a:endParaRPr>
          </a:p>
          <a:p>
            <a:pPr lvl="0" algn="ctr"/>
            <a:endParaRPr lang="en-GB" sz="1100" b="1" dirty="0">
              <a:solidFill>
                <a:schemeClr val="bg1"/>
              </a:solidFill>
            </a:endParaRPr>
          </a:p>
          <a:p>
            <a:pPr lvl="0" algn="ctr"/>
            <a:r>
              <a:rPr lang="en-GB" sz="1100" b="1" dirty="0" smtClean="0">
                <a:solidFill>
                  <a:schemeClr val="bg1"/>
                </a:solidFill>
              </a:rPr>
              <a:t>Methods of administration</a:t>
            </a:r>
          </a:p>
          <a:p>
            <a:pPr lvl="0"/>
            <a:endParaRPr lang="en-GB" sz="1000" dirty="0" smtClean="0">
              <a:solidFill>
                <a:schemeClr val="tx1"/>
              </a:solidFill>
            </a:endParaRPr>
          </a:p>
          <a:p>
            <a:pPr lvl="0"/>
            <a:r>
              <a:rPr lang="en-GB" sz="1000" dirty="0" smtClean="0">
                <a:solidFill>
                  <a:schemeClr val="tx1"/>
                </a:solidFill>
              </a:rPr>
              <a:t>consider speed of deterioration and who is available to deliver</a:t>
            </a:r>
            <a:endParaRPr lang="en-GB" sz="1000" dirty="0">
              <a:solidFill>
                <a:schemeClr val="tx1"/>
              </a:solidFill>
            </a:endParaRPr>
          </a:p>
          <a:p>
            <a:pPr lvl="0"/>
            <a:r>
              <a:rPr lang="en-GB" sz="900" dirty="0" smtClean="0">
                <a:solidFill>
                  <a:schemeClr val="tx1"/>
                </a:solidFill>
              </a:rPr>
              <a:t>Oral or sublingual</a:t>
            </a:r>
            <a:endParaRPr lang="en-GB" sz="900" dirty="0">
              <a:solidFill>
                <a:schemeClr val="tx1"/>
              </a:solidFill>
            </a:endParaRPr>
          </a:p>
          <a:p>
            <a:pPr lvl="0"/>
            <a:r>
              <a:rPr lang="en-GB" sz="900" dirty="0">
                <a:solidFill>
                  <a:schemeClr val="tx1"/>
                </a:solidFill>
              </a:rPr>
              <a:t>Syringe driver</a:t>
            </a:r>
          </a:p>
          <a:p>
            <a:pPr lvl="0"/>
            <a:r>
              <a:rPr lang="en-GB" sz="900" dirty="0">
                <a:solidFill>
                  <a:schemeClr val="tx1"/>
                </a:solidFill>
              </a:rPr>
              <a:t>Sub cutaneous </a:t>
            </a:r>
          </a:p>
          <a:p>
            <a:pPr lvl="0"/>
            <a:r>
              <a:rPr lang="en-GB" sz="900" dirty="0" smtClean="0">
                <a:solidFill>
                  <a:schemeClr val="tx1"/>
                </a:solidFill>
              </a:rPr>
              <a:t>Transdermal </a:t>
            </a:r>
          </a:p>
          <a:p>
            <a:pPr lvl="0"/>
            <a:r>
              <a:rPr lang="en-GB" sz="900" dirty="0" smtClean="0">
                <a:solidFill>
                  <a:schemeClr val="tx1"/>
                </a:solidFill>
              </a:rPr>
              <a:t>rectal</a:t>
            </a:r>
            <a:endParaRPr lang="en-GB" sz="900" dirty="0">
              <a:solidFill>
                <a:schemeClr val="tx1"/>
              </a:solidFill>
            </a:endParaRPr>
          </a:p>
          <a:p>
            <a:pPr lvl="0"/>
            <a:r>
              <a:rPr lang="en-GB" sz="1000" b="1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600" b="1" dirty="0">
              <a:solidFill>
                <a:schemeClr val="bg1"/>
              </a:solidFill>
            </a:endParaRPr>
          </a:p>
          <a:p>
            <a:pPr lvl="0" algn="ctr"/>
            <a:endParaRPr lang="en-GB" sz="1600" b="1" dirty="0" smtClean="0">
              <a:solidFill>
                <a:schemeClr val="bg1"/>
              </a:solidFill>
            </a:endParaRPr>
          </a:p>
          <a:p>
            <a:pPr lvl="0" algn="ctr"/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76256" y="4725144"/>
            <a:ext cx="2160240" cy="151216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GB" sz="900" b="1" dirty="0" smtClean="0">
              <a:solidFill>
                <a:schemeClr val="tx1"/>
              </a:solidFill>
            </a:endParaRPr>
          </a:p>
          <a:p>
            <a:pPr lvl="0" algn="ctr"/>
            <a:r>
              <a:rPr lang="en-GB" sz="1100" b="1" dirty="0" smtClean="0">
                <a:solidFill>
                  <a:schemeClr val="bg1"/>
                </a:solidFill>
              </a:rPr>
              <a:t>Risks</a:t>
            </a:r>
          </a:p>
          <a:p>
            <a:pPr lvl="0" algn="ctr"/>
            <a:endParaRPr lang="en-GB" sz="1100" b="1" dirty="0" smtClean="0">
              <a:solidFill>
                <a:schemeClr val="tx1"/>
              </a:solidFill>
            </a:endParaRPr>
          </a:p>
          <a:p>
            <a:pPr lvl="0"/>
            <a:r>
              <a:rPr lang="en-GB" sz="900" dirty="0" smtClean="0">
                <a:solidFill>
                  <a:schemeClr val="tx1"/>
                </a:solidFill>
              </a:rPr>
              <a:t>Capacity and 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resilience</a:t>
            </a:r>
            <a:endParaRPr lang="en-GB" sz="900" dirty="0">
              <a:solidFill>
                <a:schemeClr val="tx1"/>
              </a:solidFill>
            </a:endParaRPr>
          </a:p>
          <a:p>
            <a:pPr lvl="0"/>
            <a:r>
              <a:rPr lang="en-GB" sz="900" dirty="0">
                <a:solidFill>
                  <a:schemeClr val="tx1"/>
                </a:solidFill>
              </a:rPr>
              <a:t>Availability of </a:t>
            </a:r>
            <a:r>
              <a:rPr lang="en-GB" sz="900" dirty="0" smtClean="0">
                <a:solidFill>
                  <a:schemeClr val="tx1"/>
                </a:solidFill>
              </a:rPr>
              <a:t>workforce to </a:t>
            </a:r>
            <a:r>
              <a:rPr lang="en-GB" sz="900" dirty="0">
                <a:solidFill>
                  <a:schemeClr val="tx1"/>
                </a:solidFill>
              </a:rPr>
              <a:t>deliver care</a:t>
            </a:r>
          </a:p>
          <a:p>
            <a:pPr lvl="0"/>
            <a:r>
              <a:rPr lang="en-GB" sz="900" dirty="0">
                <a:solidFill>
                  <a:schemeClr val="tx1"/>
                </a:solidFill>
              </a:rPr>
              <a:t>Availability of syringe </a:t>
            </a:r>
            <a:r>
              <a:rPr lang="en-GB" sz="900" dirty="0" smtClean="0">
                <a:solidFill>
                  <a:schemeClr val="tx1"/>
                </a:solidFill>
              </a:rPr>
              <a:t>drivers</a:t>
            </a:r>
          </a:p>
          <a:p>
            <a:pPr lvl="0"/>
            <a:r>
              <a:rPr lang="en-GB" sz="900" dirty="0"/>
              <a:t>PPE </a:t>
            </a:r>
          </a:p>
          <a:p>
            <a:pPr lvl="0"/>
            <a:r>
              <a:rPr lang="en-GB" sz="900" dirty="0" smtClean="0"/>
              <a:t>access  to patient records </a:t>
            </a:r>
            <a:r>
              <a:rPr lang="en-GB" sz="900" dirty="0"/>
              <a:t>for all professionals</a:t>
            </a:r>
          </a:p>
          <a:p>
            <a:pPr lvl="0"/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1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0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402</Words>
  <Application>Microsoft Office PowerPoint</Application>
  <PresentationFormat>On-screen Show (4:3)</PresentationFormat>
  <Paragraphs>164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Palliative Care Framework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Palliative Care Framework</dc:title>
  <dc:creator>Jason Hope</dc:creator>
  <cp:lastModifiedBy>user</cp:lastModifiedBy>
  <cp:revision>19</cp:revision>
  <dcterms:created xsi:type="dcterms:W3CDTF">2020-04-08T08:38:12Z</dcterms:created>
  <dcterms:modified xsi:type="dcterms:W3CDTF">2020-04-09T08:20:30Z</dcterms:modified>
</cp:coreProperties>
</file>