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85068" autoAdjust="0"/>
  </p:normalViewPr>
  <p:slideViewPr>
    <p:cSldViewPr snapToGrid="0">
      <p:cViewPr varScale="1">
        <p:scale>
          <a:sx n="14" d="100"/>
          <a:sy n="14" d="100"/>
        </p:scale>
        <p:origin x="1204" y="88"/>
      </p:cViewPr>
      <p:guideLst>
        <p:guide orient="horz" pos="10368"/>
        <p:guide pos="13824"/>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18T15:34:00.682" idx="1">
    <p:pos x="8928" y="12402"/>
    <p:text>Is this correct? Other agencies may have different comms on this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3/18/2020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3/18/2020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dirty="0" smtClean="0"/>
              <a:t>To change this poster, replace our sample content with your own. Or, if you’d rather start from a clean slate, use the New Slide button on the Home tab to insert a new page, then enter your text and content in the empty placeholders. If you need more placeholders for titles, subtitles or body text, copy any of the existing placeholders, then drag the new one into place.</a:t>
            </a:r>
          </a:p>
        </p:txBody>
      </p:sp>
      <p:sp>
        <p:nvSpPr>
          <p:cNvPr id="4" name="Slide Number Placeholder 3"/>
          <p:cNvSpPr>
            <a:spLocks noGrp="1"/>
          </p:cNvSpPr>
          <p:nvPr>
            <p:ph type="sldNum" sz="quarter" idx="10"/>
          </p:nvPr>
        </p:nvSpPr>
        <p:spPr/>
        <p:txBody>
          <a:bodyPr/>
          <a:lstStyle/>
          <a:p>
            <a:fld id="{37C7F044-5458-4B2E-BFA0-52AAA1C529D4}" type="slidenum">
              <a:rPr lang="en-US" smtClean="0"/>
              <a:pPr/>
              <a:t>1</a:t>
            </a:fld>
            <a:endParaRPr lang="en-US" dirty="0"/>
          </a:p>
        </p:txBody>
      </p:sp>
      <p:sp>
        <p:nvSpPr>
          <p:cNvPr id="10" name="Slide Image Placeholder 9"/>
          <p:cNvSpPr>
            <a:spLocks noGrp="1" noRot="1" noChangeAspect="1"/>
          </p:cNvSpPr>
          <p:nvPr>
            <p:ph type="sldImg"/>
          </p:nvPr>
        </p:nvSpPr>
        <p:spPr/>
      </p:sp>
    </p:spTree>
    <p:extLst>
      <p:ext uri="{BB962C8B-B14F-4D97-AF65-F5344CB8AC3E}">
        <p14:creationId xmlns:p14="http://schemas.microsoft.com/office/powerpoint/2010/main" val="70662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en-US" dirty="0" smtClean="0"/>
              <a:t>`</a:t>
            </a:r>
            <a:endParaRPr lang="en-US" dirty="0"/>
          </a:p>
        </p:txBody>
      </p:sp>
      <p:sp>
        <p:nvSpPr>
          <p:cNvPr id="59" name="Li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userDrawn="1"/>
        </p:nvSpPr>
        <p:spPr bwMode="white">
          <a:xfrm>
            <a:off x="1112683"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userDrawn="1"/>
        </p:nvSpPr>
        <p:spPr>
          <a:xfrm>
            <a:off x="1191767" y="6172200"/>
            <a:ext cx="13023031"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en-US" dirty="0"/>
          </a:p>
        </p:txBody>
      </p:sp>
      <p:sp>
        <p:nvSpPr>
          <p:cNvPr id="6" name="Title 5"/>
          <p:cNvSpPr>
            <a:spLocks noGrp="1"/>
          </p:cNvSpPr>
          <p:nvPr userDrawn="1">
            <p:ph type="title"/>
          </p:nvPr>
        </p:nvSpPr>
        <p:spPr/>
        <p:txBody>
          <a:bodyPr/>
          <a:lstStyle>
            <a:lvl1pPr>
              <a:defRPr b="0"/>
            </a:lvl1pPr>
          </a:lstStyle>
          <a:p>
            <a:r>
              <a:rPr lang="en-US" smtClean="0"/>
              <a:t>Click to edit Master title style</a:t>
            </a:r>
            <a:endParaRPr lang="en-US"/>
          </a:p>
        </p:txBody>
      </p:sp>
      <p:sp>
        <p:nvSpPr>
          <p:cNvPr id="31" name="Text Placeholder 6"/>
          <p:cNvSpPr>
            <a:spLocks noGrp="1"/>
          </p:cNvSpPr>
          <p:nvPr userDrawn="1">
            <p:ph type="body" sz="quarter" idx="36"/>
          </p:nvPr>
        </p:nvSpPr>
        <p:spPr bwMode="auto">
          <a:xfrm>
            <a:off x="2209800" y="4083469"/>
            <a:ext cx="35661600" cy="1276992"/>
          </a:xfrm>
        </p:spPr>
        <p:txBody>
          <a:bodyPr anchor="ctr">
            <a:noAutofit/>
          </a:bodyPr>
          <a:lstStyle>
            <a:lvl1pPr marL="0" indent="0">
              <a:spcBef>
                <a:spcPts val="0"/>
              </a:spcBef>
              <a:buNone/>
              <a:defRPr sz="24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7" name="Text Placeholder 6"/>
          <p:cNvSpPr>
            <a:spLocks noGrp="1"/>
          </p:cNvSpPr>
          <p:nvPr userDrawn="1">
            <p:ph type="body" sz="quarter" idx="13" hasCustomPrompt="1"/>
          </p:nvPr>
        </p:nvSpPr>
        <p:spPr>
          <a:xfrm>
            <a:off x="1170431" y="5854273"/>
            <a:ext cx="13044367" cy="1260902"/>
          </a:xfrm>
          <a:prstGeom prst="rect">
            <a:avLst/>
          </a:prstGeom>
          <a:noFill/>
        </p:spPr>
        <p:txBody>
          <a:bodyPr lIns="365760" anchor="b">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userDrawn="1">
            <p:ph sz="quarter" idx="24" hasCustomPrompt="1"/>
          </p:nvPr>
        </p:nvSpPr>
        <p:spPr>
          <a:xfrm>
            <a:off x="1174552" y="7086600"/>
            <a:ext cx="13048488" cy="68408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60" name="Rectangle 59"/>
          <p:cNvSpPr/>
          <p:nvPr userDrawn="1"/>
        </p:nvSpPr>
        <p:spPr>
          <a:xfrm>
            <a:off x="1170430" y="14798040"/>
            <a:ext cx="13044367"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dirty="0"/>
          </a:p>
        </p:txBody>
      </p:sp>
      <p:sp>
        <p:nvSpPr>
          <p:cNvPr id="11" name="Text Placeholder 6"/>
          <p:cNvSpPr>
            <a:spLocks noGrp="1"/>
          </p:cNvSpPr>
          <p:nvPr userDrawn="1">
            <p:ph type="body" sz="quarter" idx="17" hasCustomPrompt="1"/>
          </p:nvPr>
        </p:nvSpPr>
        <p:spPr>
          <a:xfrm>
            <a:off x="1170431" y="14480113"/>
            <a:ext cx="13048488" cy="1260902"/>
          </a:xfrm>
          <a:prstGeom prst="rect">
            <a:avLst/>
          </a:prstGeom>
          <a:noFill/>
        </p:spPr>
        <p:txBody>
          <a:bodyPr lIns="365760" anchor="b">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userDrawn="1">
            <p:ph sz="quarter" idx="25" hasCustomPrompt="1"/>
          </p:nvPr>
        </p:nvSpPr>
        <p:spPr>
          <a:xfrm>
            <a:off x="1174552" y="15712439"/>
            <a:ext cx="13048488" cy="744016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61" name="Rectangle 60"/>
          <p:cNvSpPr/>
          <p:nvPr userDrawn="1"/>
        </p:nvSpPr>
        <p:spPr>
          <a:xfrm>
            <a:off x="1170431" y="23301960"/>
            <a:ext cx="13048488"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6"/>
          <p:cNvSpPr>
            <a:spLocks noGrp="1"/>
          </p:cNvSpPr>
          <p:nvPr userDrawn="1">
            <p:ph type="body" sz="quarter" idx="19" hasCustomPrompt="1"/>
          </p:nvPr>
        </p:nvSpPr>
        <p:spPr>
          <a:xfrm>
            <a:off x="1170431" y="22991236"/>
            <a:ext cx="13048488" cy="1253699"/>
          </a:xfrm>
          <a:prstGeom prst="rect">
            <a:avLst/>
          </a:prstGeom>
          <a:noFill/>
        </p:spPr>
        <p:txBody>
          <a:bodyPr lIns="365760" anchor="b">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userDrawn="1">
            <p:ph sz="quarter" idx="26" hasCustomPrompt="1"/>
          </p:nvPr>
        </p:nvSpPr>
        <p:spPr>
          <a:xfrm>
            <a:off x="1174552" y="24216361"/>
            <a:ext cx="13048488" cy="72633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62" name="Rectangle 61"/>
          <p:cNvSpPr/>
          <p:nvPr userDrawn="1"/>
        </p:nvSpPr>
        <p:spPr>
          <a:xfrm>
            <a:off x="15416784" y="6172200"/>
            <a:ext cx="13048488"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6"/>
          <p:cNvSpPr>
            <a:spLocks noGrp="1"/>
          </p:cNvSpPr>
          <p:nvPr userDrawn="1">
            <p:ph type="body" sz="quarter" idx="21" hasCustomPrompt="1"/>
          </p:nvPr>
        </p:nvSpPr>
        <p:spPr>
          <a:xfrm>
            <a:off x="15416784" y="5854273"/>
            <a:ext cx="13048488" cy="1260902"/>
          </a:xfrm>
          <a:prstGeom prst="rect">
            <a:avLst/>
          </a:prstGeom>
          <a:noFill/>
        </p:spPr>
        <p:txBody>
          <a:bodyPr lIns="365760" anchor="b">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userDrawn="1">
            <p:ph sz="quarter" idx="27" hasCustomPrompt="1"/>
          </p:nvPr>
        </p:nvSpPr>
        <p:spPr>
          <a:xfrm>
            <a:off x="15416784" y="7086600"/>
            <a:ext cx="13048488" cy="492612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userDrawn="1">
            <p:ph sz="quarter" idx="23" hasCustomPrompt="1"/>
          </p:nvPr>
        </p:nvSpPr>
        <p:spPr>
          <a:xfrm>
            <a:off x="15416784" y="12456478"/>
            <a:ext cx="13048488" cy="6172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57" name="Content Placeholder 17"/>
          <p:cNvSpPr>
            <a:spLocks noGrp="1"/>
          </p:cNvSpPr>
          <p:nvPr>
            <p:ph sz="quarter" idx="37" hasCustomPrompt="1"/>
          </p:nvPr>
        </p:nvSpPr>
        <p:spPr>
          <a:xfrm>
            <a:off x="15416784" y="19072430"/>
            <a:ext cx="13048488" cy="3918814"/>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3" name="Rectangle 62"/>
          <p:cNvSpPr/>
          <p:nvPr userDrawn="1"/>
        </p:nvSpPr>
        <p:spPr>
          <a:xfrm>
            <a:off x="15416784" y="23298912"/>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Placeholder 6"/>
          <p:cNvSpPr>
            <a:spLocks noGrp="1"/>
          </p:cNvSpPr>
          <p:nvPr userDrawn="1">
            <p:ph type="body" sz="quarter" idx="29" hasCustomPrompt="1"/>
          </p:nvPr>
        </p:nvSpPr>
        <p:spPr>
          <a:xfrm>
            <a:off x="15416784" y="22991236"/>
            <a:ext cx="13048488" cy="1253699"/>
          </a:xfrm>
          <a:prstGeom prst="rect">
            <a:avLst/>
          </a:prstGeom>
          <a:noFill/>
        </p:spPr>
        <p:txBody>
          <a:bodyPr lIns="365760" anchor="b">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64" name="Rectangle 63"/>
          <p:cNvSpPr/>
          <p:nvPr userDrawn="1"/>
        </p:nvSpPr>
        <p:spPr>
          <a:xfrm>
            <a:off x="29644848" y="6172200"/>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ontent Placeholder 17"/>
          <p:cNvSpPr>
            <a:spLocks noGrp="1"/>
          </p:cNvSpPr>
          <p:nvPr userDrawn="1">
            <p:ph sz="quarter" idx="30" hasCustomPrompt="1"/>
          </p:nvPr>
        </p:nvSpPr>
        <p:spPr>
          <a:xfrm>
            <a:off x="15416784"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userDrawn="1">
            <p:ph type="body" sz="quarter" idx="31" hasCustomPrompt="1"/>
          </p:nvPr>
        </p:nvSpPr>
        <p:spPr>
          <a:xfrm>
            <a:off x="29644848" y="5854274"/>
            <a:ext cx="13048488" cy="1260902"/>
          </a:xfrm>
          <a:prstGeom prst="rect">
            <a:avLst/>
          </a:prstGeom>
          <a:noFill/>
        </p:spPr>
        <p:txBody>
          <a:bodyPr lIns="365760" anchor="b">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userDrawn="1">
            <p:ph sz="quarter" idx="32" hasCustomPrompt="1"/>
          </p:nvPr>
        </p:nvSpPr>
        <p:spPr>
          <a:xfrm>
            <a:off x="29644848" y="7086600"/>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userDrawn="1">
            <p:ph sz="quarter" idx="33" hasCustomPrompt="1"/>
          </p:nvPr>
        </p:nvSpPr>
        <p:spPr>
          <a:xfrm>
            <a:off x="29644848" y="15251886"/>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65" name="Rectangle 64"/>
          <p:cNvSpPr/>
          <p:nvPr userDrawn="1"/>
        </p:nvSpPr>
        <p:spPr>
          <a:xfrm>
            <a:off x="29644848" y="23298912"/>
            <a:ext cx="13048488"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 Placeholder 6"/>
          <p:cNvSpPr>
            <a:spLocks noGrp="1"/>
          </p:cNvSpPr>
          <p:nvPr userDrawn="1">
            <p:ph type="body" sz="quarter" idx="34" hasCustomPrompt="1"/>
          </p:nvPr>
        </p:nvSpPr>
        <p:spPr>
          <a:xfrm>
            <a:off x="29644848" y="22991236"/>
            <a:ext cx="13048488" cy="1253699"/>
          </a:xfrm>
          <a:prstGeom prst="rect">
            <a:avLst/>
          </a:prstGeom>
          <a:noFill/>
        </p:spPr>
        <p:txBody>
          <a:bodyPr lIns="365760" anchor="b">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userDrawn="1">
            <p:ph sz="quarter" idx="35" hasCustomPrompt="1"/>
          </p:nvPr>
        </p:nvSpPr>
        <p:spPr>
          <a:xfrm>
            <a:off x="29644848"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48" name="Li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Li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Li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Li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Li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 name="Date Placeholder 2"/>
          <p:cNvSpPr>
            <a:spLocks noGrp="1"/>
          </p:cNvSpPr>
          <p:nvPr userDrawn="1">
            <p:ph type="dt" sz="half" idx="10"/>
          </p:nvPr>
        </p:nvSpPr>
        <p:spPr/>
        <p:txBody>
          <a:bodyPr/>
          <a:lstStyle/>
          <a:p>
            <a:fld id="{ECAA57DF-1C19-4726-AB84-014692BAD8F5}" type="datetimeFigureOut">
              <a:rPr lang="en-US" smtClean="0"/>
              <a:t>3/18/2020</a:t>
            </a:fld>
            <a:endParaRPr lang="en-US" dirty="0"/>
          </a:p>
        </p:txBody>
      </p:sp>
      <p:sp>
        <p:nvSpPr>
          <p:cNvPr id="4" name="Footer Placeholder 3"/>
          <p:cNvSpPr>
            <a:spLocks noGrp="1"/>
          </p:cNvSpPr>
          <p:nvPr userDrawn="1">
            <p:ph type="ftr" sz="quarter" idx="11"/>
          </p:nvPr>
        </p:nvSpPr>
        <p:spPr/>
        <p:txBody>
          <a:bodyPr/>
          <a:lstStyle/>
          <a:p>
            <a:endParaRPr lang="en-US" dirty="0"/>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dirty="0"/>
          </a:p>
        </p:txBody>
      </p:sp>
      <p:sp>
        <p:nvSpPr>
          <p:cNvPr id="40" name="Li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6" name="Li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en-US" dirty="0"/>
          </a:p>
        </p:txBody>
      </p:sp>
      <p:sp>
        <p:nvSpPr>
          <p:cNvPr id="7" name="Rectangle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2209800" y="753035"/>
            <a:ext cx="35661600" cy="2980765"/>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3/18/2020</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grpSp>
        <p:nvGrpSpPr>
          <p:cNvPr id="8" name="Group 7"/>
          <p:cNvGrpSpPr/>
          <p:nvPr userDrawn="1"/>
        </p:nvGrpSpPr>
        <p:grpSpPr bwMode="white">
          <a:xfrm>
            <a:off x="1143000" y="0"/>
            <a:ext cx="42748200" cy="5513832"/>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0600" b="0"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upplydisruptionservice@nhsbsa.nhs.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image" Target="../media/image1.png"/><Relationship Id="rId4" Type="http://schemas.openxmlformats.org/officeDocument/2006/relationships/hyperlink" Target="mailto:sehccg.emergency@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normAutofit/>
          </a:bodyPr>
          <a:lstStyle/>
          <a:p>
            <a:pPr algn="ctr">
              <a:spcBef>
                <a:spcPts val="0"/>
              </a:spcBef>
            </a:pPr>
            <a:r>
              <a:rPr lang="en-US" sz="7200" b="1" dirty="0">
                <a:latin typeface="Calibri" panose="020F0502020204030204" pitchFamily="34" charset="0"/>
                <a:cs typeface="Calibri" panose="020F0502020204030204" pitchFamily="34" charset="0"/>
              </a:rPr>
              <a:t>Managing </a:t>
            </a:r>
            <a:r>
              <a:rPr lang="en-US" sz="7200" b="1" dirty="0" smtClean="0">
                <a:latin typeface="Calibri" panose="020F0502020204030204" pitchFamily="34" charset="0"/>
                <a:cs typeface="Calibri" panose="020F0502020204030204" pitchFamily="34" charset="0"/>
              </a:rPr>
              <a:t>COVID-19 in Primary Care</a:t>
            </a:r>
            <a:endParaRPr lang="en-US" sz="7200" b="1" dirty="0">
              <a:latin typeface="Calibri" panose="020F0502020204030204" pitchFamily="34" charset="0"/>
              <a:cs typeface="Calibri" panose="020F0502020204030204" pitchFamily="34" charset="0"/>
            </a:endParaRPr>
          </a:p>
        </p:txBody>
      </p:sp>
      <p:sp>
        <p:nvSpPr>
          <p:cNvPr id="23" name="Text Placeholder 22"/>
          <p:cNvSpPr>
            <a:spLocks noGrp="1"/>
          </p:cNvSpPr>
          <p:nvPr>
            <p:ph type="body" sz="quarter" idx="36"/>
          </p:nvPr>
        </p:nvSpPr>
        <p:spPr/>
        <p:txBody>
          <a:bodyPr/>
          <a:lstStyle/>
          <a:p>
            <a:pPr algn="ctr"/>
            <a:r>
              <a:rPr lang="en-US" sz="4400" b="1" dirty="0" smtClean="0">
                <a:latin typeface="Calibri" panose="020F0502020204030204" pitchFamily="34" charset="0"/>
                <a:cs typeface="Calibri" panose="020F0502020204030204" pitchFamily="34" charset="0"/>
              </a:rPr>
              <a:t>Case Definition: Symptoms of new consistent cough and/or temperature 37.8 degrees or above</a:t>
            </a:r>
          </a:p>
          <a:p>
            <a:endParaRPr lang="en-US" sz="3200" dirty="0">
              <a:latin typeface="Calibri" panose="020F0502020204030204" pitchFamily="34" charset="0"/>
              <a:cs typeface="Calibri" panose="020F0502020204030204" pitchFamily="34" charset="0"/>
            </a:endParaRPr>
          </a:p>
        </p:txBody>
      </p:sp>
      <p:sp>
        <p:nvSpPr>
          <p:cNvPr id="5" name="Text Placeholder 4"/>
          <p:cNvSpPr>
            <a:spLocks noGrp="1"/>
          </p:cNvSpPr>
          <p:nvPr>
            <p:ph type="body" sz="quarter" idx="13"/>
          </p:nvPr>
        </p:nvSpPr>
        <p:spPr/>
        <p:txBody>
          <a:bodyPr/>
          <a:lstStyle/>
          <a:p>
            <a:r>
              <a:rPr lang="en-US" sz="4400" b="1" dirty="0" smtClean="0">
                <a:latin typeface="Calibri" panose="020F0502020204030204" pitchFamily="34" charset="0"/>
                <a:cs typeface="Calibri" panose="020F0502020204030204" pitchFamily="34" charset="0"/>
              </a:rPr>
              <a:t>Groups at Increased </a:t>
            </a:r>
            <a:r>
              <a:rPr lang="en-US" sz="4400" b="1" dirty="0">
                <a:latin typeface="Calibri" panose="020F0502020204030204" pitchFamily="34" charset="0"/>
                <a:cs typeface="Calibri" panose="020F0502020204030204" pitchFamily="34" charset="0"/>
              </a:rPr>
              <a:t>R</a:t>
            </a:r>
            <a:r>
              <a:rPr lang="en-US" sz="4400" b="1" dirty="0" smtClean="0">
                <a:latin typeface="Calibri" panose="020F0502020204030204" pitchFamily="34" charset="0"/>
                <a:cs typeface="Calibri" panose="020F0502020204030204" pitchFamily="34" charset="0"/>
              </a:rPr>
              <a:t>isk</a:t>
            </a:r>
            <a:endParaRPr lang="en-US" sz="4400" b="1" dirty="0">
              <a:latin typeface="Calibri" panose="020F0502020204030204" pitchFamily="34" charset="0"/>
              <a:cs typeface="Calibri" panose="020F0502020204030204" pitchFamily="34" charset="0"/>
            </a:endParaRPr>
          </a:p>
        </p:txBody>
      </p:sp>
      <p:sp>
        <p:nvSpPr>
          <p:cNvPr id="11" name="Content Placeholder 10"/>
          <p:cNvSpPr>
            <a:spLocks noGrp="1"/>
          </p:cNvSpPr>
          <p:nvPr>
            <p:ph sz="quarter" idx="24"/>
          </p:nvPr>
        </p:nvSpPr>
        <p:spPr>
          <a:xfrm>
            <a:off x="1174552" y="7086600"/>
            <a:ext cx="13048488" cy="7658100"/>
          </a:xfrm>
        </p:spPr>
        <p:txBody>
          <a:bodyPr>
            <a:normAutofit/>
          </a:bodyPr>
          <a:lstStyle/>
          <a:p>
            <a:pPr marL="0" indent="0">
              <a:spcBef>
                <a:spcPts val="0"/>
              </a:spcBef>
              <a:buNone/>
            </a:pPr>
            <a:r>
              <a:rPr lang="en-US" sz="3200" b="1" dirty="0" smtClean="0">
                <a:latin typeface="Calibri" panose="020F0502020204030204" pitchFamily="34" charset="0"/>
                <a:cs typeface="Calibri" panose="020F0502020204030204" pitchFamily="34" charset="0"/>
              </a:rPr>
              <a:t>Groups at increased risk of severe illness from COVID-19 include:</a:t>
            </a:r>
          </a:p>
          <a:p>
            <a:pPr marL="0" indent="0">
              <a:spcBef>
                <a:spcPts val="0"/>
              </a:spcBef>
              <a:buNone/>
            </a:pPr>
            <a:endParaRPr lang="en-US" sz="3200" b="1" dirty="0" smtClean="0">
              <a:latin typeface="Calibri" panose="020F0502020204030204" pitchFamily="34" charset="0"/>
              <a:cs typeface="Calibri" panose="020F0502020204030204" pitchFamily="34" charset="0"/>
            </a:endParaRPr>
          </a:p>
          <a:p>
            <a:pPr>
              <a:spcBef>
                <a:spcPts val="0"/>
              </a:spcBef>
              <a:spcAft>
                <a:spcPts val="600"/>
              </a:spcAft>
            </a:pPr>
            <a:r>
              <a:rPr lang="en-US" sz="3200" b="1" dirty="0" smtClean="0">
                <a:latin typeface="Calibri" panose="020F0502020204030204" pitchFamily="34" charset="0"/>
                <a:cs typeface="Calibri" panose="020F0502020204030204" pitchFamily="34" charset="0"/>
              </a:rPr>
              <a:t>Aged 70 or older (regardless of medical conditions).</a:t>
            </a:r>
          </a:p>
          <a:p>
            <a:pPr>
              <a:spcBef>
                <a:spcPts val="0"/>
              </a:spcBef>
              <a:spcAft>
                <a:spcPts val="600"/>
              </a:spcAft>
            </a:pPr>
            <a:r>
              <a:rPr lang="en-US" sz="3200" b="1" dirty="0" smtClean="0">
                <a:latin typeface="Calibri" panose="020F0502020204030204" pitchFamily="34" charset="0"/>
                <a:cs typeface="Calibri" panose="020F0502020204030204" pitchFamily="34" charset="0"/>
              </a:rPr>
              <a:t>Under 70 with an underlying medical condition.</a:t>
            </a:r>
          </a:p>
          <a:p>
            <a:pPr>
              <a:spcBef>
                <a:spcPts val="0"/>
              </a:spcBef>
              <a:spcAft>
                <a:spcPts val="600"/>
              </a:spcAft>
            </a:pPr>
            <a:r>
              <a:rPr lang="en-US" sz="3200" b="1" dirty="0" smtClean="0">
                <a:latin typeface="Calibri" panose="020F0502020204030204" pitchFamily="34" charset="0"/>
                <a:cs typeface="Calibri" panose="020F0502020204030204" pitchFamily="34" charset="0"/>
              </a:rPr>
              <a:t>Chronic Respiratory Disease, Chronic Heart Disease, Chronic Liver Disease.</a:t>
            </a:r>
          </a:p>
          <a:p>
            <a:pPr>
              <a:spcBef>
                <a:spcPts val="0"/>
              </a:spcBef>
              <a:spcAft>
                <a:spcPts val="600"/>
              </a:spcAft>
            </a:pPr>
            <a:r>
              <a:rPr lang="en-US" sz="3200" b="1" dirty="0" smtClean="0">
                <a:latin typeface="Calibri" panose="020F0502020204030204" pitchFamily="34" charset="0"/>
                <a:cs typeface="Calibri" panose="020F0502020204030204" pitchFamily="34" charset="0"/>
              </a:rPr>
              <a:t>Chronic Neurological Conditions.</a:t>
            </a:r>
          </a:p>
          <a:p>
            <a:pPr>
              <a:spcBef>
                <a:spcPts val="0"/>
              </a:spcBef>
              <a:spcAft>
                <a:spcPts val="600"/>
              </a:spcAft>
            </a:pPr>
            <a:r>
              <a:rPr lang="en-US" sz="3200" b="1" dirty="0" smtClean="0">
                <a:latin typeface="Calibri" panose="020F0502020204030204" pitchFamily="34" charset="0"/>
                <a:cs typeface="Calibri" panose="020F0502020204030204" pitchFamily="34" charset="0"/>
              </a:rPr>
              <a:t>Diabetes.</a:t>
            </a:r>
          </a:p>
          <a:p>
            <a:pPr>
              <a:spcBef>
                <a:spcPts val="0"/>
              </a:spcBef>
              <a:spcAft>
                <a:spcPts val="600"/>
              </a:spcAft>
            </a:pPr>
            <a:r>
              <a:rPr lang="en-US" sz="3200" b="1" dirty="0" smtClean="0">
                <a:latin typeface="Calibri" panose="020F0502020204030204" pitchFamily="34" charset="0"/>
                <a:cs typeface="Calibri" panose="020F0502020204030204" pitchFamily="34" charset="0"/>
              </a:rPr>
              <a:t>Problems with the spleen.</a:t>
            </a:r>
          </a:p>
          <a:p>
            <a:pPr>
              <a:spcBef>
                <a:spcPts val="0"/>
              </a:spcBef>
              <a:spcAft>
                <a:spcPts val="600"/>
              </a:spcAft>
            </a:pPr>
            <a:r>
              <a:rPr lang="en-US" sz="3200" b="1" dirty="0" smtClean="0">
                <a:latin typeface="Calibri" panose="020F0502020204030204" pitchFamily="34" charset="0"/>
                <a:cs typeface="Calibri" panose="020F0502020204030204" pitchFamily="34" charset="0"/>
              </a:rPr>
              <a:t>Weakened immune </a:t>
            </a:r>
            <a:r>
              <a:rPr lang="en-US" sz="3200" b="1" dirty="0">
                <a:latin typeface="Calibri" panose="020F0502020204030204" pitchFamily="34" charset="0"/>
                <a:cs typeface="Calibri" panose="020F0502020204030204" pitchFamily="34" charset="0"/>
              </a:rPr>
              <a:t>s</a:t>
            </a:r>
            <a:r>
              <a:rPr lang="en-US" sz="3200" b="1" dirty="0" smtClean="0">
                <a:latin typeface="Calibri" panose="020F0502020204030204" pitchFamily="34" charset="0"/>
                <a:cs typeface="Calibri" panose="020F0502020204030204" pitchFamily="34" charset="0"/>
              </a:rPr>
              <a:t>ystem.</a:t>
            </a:r>
          </a:p>
          <a:p>
            <a:pPr>
              <a:spcBef>
                <a:spcPts val="0"/>
              </a:spcBef>
              <a:spcAft>
                <a:spcPts val="600"/>
              </a:spcAft>
            </a:pPr>
            <a:r>
              <a:rPr lang="en-US" sz="3200" b="1" dirty="0" smtClean="0">
                <a:latin typeface="Calibri" panose="020F0502020204030204" pitchFamily="34" charset="0"/>
                <a:cs typeface="Calibri" panose="020F0502020204030204" pitchFamily="34" charset="0"/>
              </a:rPr>
              <a:t>BMI of 40 or above.</a:t>
            </a:r>
          </a:p>
          <a:p>
            <a:pPr>
              <a:spcBef>
                <a:spcPts val="0"/>
              </a:spcBef>
              <a:spcAft>
                <a:spcPts val="600"/>
              </a:spcAft>
            </a:pPr>
            <a:r>
              <a:rPr lang="en-US" sz="3200" b="1" dirty="0" smtClean="0">
                <a:latin typeface="Calibri" panose="020F0502020204030204" pitchFamily="34" charset="0"/>
                <a:cs typeface="Calibri" panose="020F0502020204030204" pitchFamily="34" charset="0"/>
              </a:rPr>
              <a:t>Pregnant women.</a:t>
            </a:r>
            <a:endParaRPr lang="en-US" sz="3200" b="1" dirty="0">
              <a:latin typeface="Calibri" panose="020F0502020204030204" pitchFamily="34" charset="0"/>
              <a:cs typeface="Calibri" panose="020F0502020204030204" pitchFamily="34" charset="0"/>
            </a:endParaRPr>
          </a:p>
        </p:txBody>
      </p:sp>
      <p:sp>
        <p:nvSpPr>
          <p:cNvPr id="7" name="Text Placeholder 6"/>
          <p:cNvSpPr>
            <a:spLocks noGrp="1"/>
          </p:cNvSpPr>
          <p:nvPr>
            <p:ph type="body" sz="quarter" idx="17"/>
          </p:nvPr>
        </p:nvSpPr>
        <p:spPr/>
        <p:txBody>
          <a:bodyPr/>
          <a:lstStyle/>
          <a:p>
            <a:r>
              <a:rPr lang="en-US" sz="4400" b="1" dirty="0" smtClean="0">
                <a:latin typeface="Calibri" panose="020F0502020204030204" pitchFamily="34" charset="0"/>
                <a:cs typeface="Calibri" panose="020F0502020204030204" pitchFamily="34" charset="0"/>
              </a:rPr>
              <a:t>Guidance for Social Distancing</a:t>
            </a:r>
            <a:endParaRPr lang="en-US" sz="4400" b="1" dirty="0">
              <a:latin typeface="Calibri" panose="020F0502020204030204" pitchFamily="34" charset="0"/>
              <a:cs typeface="Calibri" panose="020F0502020204030204" pitchFamily="34" charset="0"/>
            </a:endParaRPr>
          </a:p>
        </p:txBody>
      </p:sp>
      <p:sp>
        <p:nvSpPr>
          <p:cNvPr id="12" name="Content Placeholder 11"/>
          <p:cNvSpPr>
            <a:spLocks noGrp="1"/>
          </p:cNvSpPr>
          <p:nvPr>
            <p:ph sz="quarter" idx="25"/>
          </p:nvPr>
        </p:nvSpPr>
        <p:spPr/>
        <p:txBody>
          <a:bodyPr>
            <a:normAutofit/>
          </a:bodyPr>
          <a:lstStyle/>
          <a:p>
            <a:pPr marL="0" indent="0">
              <a:spcBef>
                <a:spcPts val="0"/>
              </a:spcBef>
              <a:buNone/>
            </a:pPr>
            <a:endParaRPr lang="en-US" sz="3200" b="1" dirty="0" smtClean="0">
              <a:latin typeface="Calibri" panose="020F0502020204030204" pitchFamily="34" charset="0"/>
              <a:cs typeface="Calibri" panose="020F0502020204030204" pitchFamily="34" charset="0"/>
            </a:endParaRPr>
          </a:p>
          <a:p>
            <a:pPr>
              <a:spcBef>
                <a:spcPts val="0"/>
              </a:spcBef>
              <a:spcAft>
                <a:spcPts val="600"/>
              </a:spcAft>
            </a:pPr>
            <a:r>
              <a:rPr lang="en-US" sz="3200" b="1" dirty="0" smtClean="0">
                <a:latin typeface="Calibri" panose="020F0502020204030204" pitchFamily="34" charset="0"/>
                <a:cs typeface="Calibri" panose="020F0502020204030204" pitchFamily="34" charset="0"/>
              </a:rPr>
              <a:t>Avoid contact with someone who is displaying symptoms of COVID-19.</a:t>
            </a:r>
          </a:p>
          <a:p>
            <a:pPr>
              <a:spcBef>
                <a:spcPts val="0"/>
              </a:spcBef>
              <a:spcAft>
                <a:spcPts val="600"/>
              </a:spcAft>
            </a:pPr>
            <a:r>
              <a:rPr lang="en-US" sz="3200" b="1" dirty="0" smtClean="0">
                <a:latin typeface="Calibri" panose="020F0502020204030204" pitchFamily="34" charset="0"/>
                <a:cs typeface="Calibri" panose="020F0502020204030204" pitchFamily="34" charset="0"/>
              </a:rPr>
              <a:t>Avoid non-essential use of public transport.</a:t>
            </a:r>
          </a:p>
          <a:p>
            <a:pPr>
              <a:spcBef>
                <a:spcPts val="0"/>
              </a:spcBef>
              <a:spcAft>
                <a:spcPts val="600"/>
              </a:spcAft>
            </a:pPr>
            <a:r>
              <a:rPr lang="en-US" sz="3200" b="1" dirty="0" smtClean="0">
                <a:latin typeface="Calibri" panose="020F0502020204030204" pitchFamily="34" charset="0"/>
                <a:cs typeface="Calibri" panose="020F0502020204030204" pitchFamily="34" charset="0"/>
              </a:rPr>
              <a:t>Work from home where possible.</a:t>
            </a:r>
          </a:p>
          <a:p>
            <a:pPr>
              <a:spcBef>
                <a:spcPts val="0"/>
              </a:spcBef>
              <a:spcAft>
                <a:spcPts val="600"/>
              </a:spcAft>
            </a:pPr>
            <a:r>
              <a:rPr lang="en-US" sz="3200" b="1" dirty="0" smtClean="0">
                <a:latin typeface="Calibri" panose="020F0502020204030204" pitchFamily="34" charset="0"/>
                <a:cs typeface="Calibri" panose="020F0502020204030204" pitchFamily="34" charset="0"/>
              </a:rPr>
              <a:t>Avoid large gatherings in smaller public spaces such as pubs, cinemas, restaurants, theatres, bars, clubs</a:t>
            </a:r>
            <a:r>
              <a:rPr lang="en-US" sz="3200" b="1" dirty="0">
                <a:latin typeface="Calibri" panose="020F0502020204030204" pitchFamily="34" charset="0"/>
                <a:cs typeface="Calibri" panose="020F0502020204030204" pitchFamily="34" charset="0"/>
              </a:rPr>
              <a:t> </a:t>
            </a:r>
            <a:r>
              <a:rPr lang="en-US" sz="3200" b="1" dirty="0" smtClean="0">
                <a:latin typeface="Calibri" panose="020F0502020204030204" pitchFamily="34" charset="0"/>
                <a:cs typeface="Calibri" panose="020F0502020204030204" pitchFamily="34" charset="0"/>
              </a:rPr>
              <a:t>etc.</a:t>
            </a:r>
          </a:p>
          <a:p>
            <a:pPr>
              <a:spcBef>
                <a:spcPts val="0"/>
              </a:spcBef>
              <a:spcAft>
                <a:spcPts val="600"/>
              </a:spcAft>
            </a:pPr>
            <a:r>
              <a:rPr lang="en-US" sz="3200" b="1" dirty="0" smtClean="0">
                <a:latin typeface="Calibri" panose="020F0502020204030204" pitchFamily="34" charset="0"/>
                <a:cs typeface="Calibri" panose="020F0502020204030204" pitchFamily="34" charset="0"/>
              </a:rPr>
              <a:t>Avoid gatherings with friends and family.</a:t>
            </a:r>
          </a:p>
          <a:p>
            <a:pPr>
              <a:spcBef>
                <a:spcPts val="0"/>
              </a:spcBef>
              <a:spcAft>
                <a:spcPts val="600"/>
              </a:spcAft>
            </a:pPr>
            <a:r>
              <a:rPr lang="en-US" sz="3200" b="1" dirty="0" smtClean="0">
                <a:latin typeface="Calibri" panose="020F0502020204030204" pitchFamily="34" charset="0"/>
                <a:cs typeface="Calibri" panose="020F0502020204030204" pitchFamily="34" charset="0"/>
              </a:rPr>
              <a:t>Use telephone and online services to contact the GP and </a:t>
            </a:r>
            <a:r>
              <a:rPr lang="en-US" sz="3200" b="1" dirty="0" smtClean="0">
                <a:solidFill>
                  <a:srgbClr val="FF0000"/>
                </a:solidFill>
                <a:latin typeface="Calibri" panose="020F0502020204030204" pitchFamily="34" charset="0"/>
                <a:cs typeface="Calibri" panose="020F0502020204030204" pitchFamily="34" charset="0"/>
              </a:rPr>
              <a:t>other essential services.</a:t>
            </a:r>
            <a:endParaRPr lang="en-US" sz="3200" b="1" dirty="0">
              <a:solidFill>
                <a:srgbClr val="FF0000"/>
              </a:solidFill>
              <a:latin typeface="Calibri" panose="020F0502020204030204" pitchFamily="34" charset="0"/>
              <a:cs typeface="Calibri" panose="020F0502020204030204" pitchFamily="34" charset="0"/>
            </a:endParaRPr>
          </a:p>
        </p:txBody>
      </p:sp>
      <p:sp>
        <p:nvSpPr>
          <p:cNvPr id="8" name="Text Placeholder 7"/>
          <p:cNvSpPr>
            <a:spLocks noGrp="1"/>
          </p:cNvSpPr>
          <p:nvPr>
            <p:ph type="body" sz="quarter" idx="19"/>
          </p:nvPr>
        </p:nvSpPr>
        <p:spPr/>
        <p:txBody>
          <a:bodyPr/>
          <a:lstStyle/>
          <a:p>
            <a:r>
              <a:rPr lang="en-US" sz="4400" b="1" dirty="0" smtClean="0">
                <a:latin typeface="Calibri" panose="020F0502020204030204" pitchFamily="34" charset="0"/>
                <a:cs typeface="Calibri" panose="020F0502020204030204" pitchFamily="34" charset="0"/>
              </a:rPr>
              <a:t>Further Information/Guidance</a:t>
            </a:r>
            <a:endParaRPr lang="en-US" sz="4400" b="1" dirty="0">
              <a:latin typeface="Calibri" panose="020F0502020204030204" pitchFamily="34" charset="0"/>
              <a:cs typeface="Calibri" panose="020F0502020204030204" pitchFamily="34" charset="0"/>
            </a:endParaRPr>
          </a:p>
        </p:txBody>
      </p:sp>
      <p:sp>
        <p:nvSpPr>
          <p:cNvPr id="13" name="Content Placeholder 12"/>
          <p:cNvSpPr>
            <a:spLocks noGrp="1"/>
          </p:cNvSpPr>
          <p:nvPr>
            <p:ph sz="quarter" idx="26"/>
          </p:nvPr>
        </p:nvSpPr>
        <p:spPr/>
        <p:txBody>
          <a:bodyPr/>
          <a:lstStyle/>
          <a:p>
            <a:pPr marL="0" indent="0">
              <a:spcBef>
                <a:spcPts val="0"/>
              </a:spcBef>
              <a:buNone/>
            </a:pPr>
            <a:r>
              <a:rPr lang="en-US" sz="3200" b="1" dirty="0" smtClean="0">
                <a:latin typeface="Calibri" panose="020F0502020204030204" pitchFamily="34" charset="0"/>
                <a:cs typeface="Calibri" panose="020F0502020204030204" pitchFamily="34" charset="0"/>
              </a:rPr>
              <a:t>INCLUDE OTHER LINKS HERE</a:t>
            </a:r>
            <a:endParaRPr lang="en-US" sz="3200" b="1" dirty="0">
              <a:latin typeface="Calibri" panose="020F0502020204030204" pitchFamily="34" charset="0"/>
              <a:cs typeface="Calibri" panose="020F0502020204030204" pitchFamily="34" charset="0"/>
            </a:endParaRPr>
          </a:p>
        </p:txBody>
      </p:sp>
      <p:sp>
        <p:nvSpPr>
          <p:cNvPr id="9" name="Text Placeholder 8"/>
          <p:cNvSpPr>
            <a:spLocks noGrp="1"/>
          </p:cNvSpPr>
          <p:nvPr>
            <p:ph type="body" sz="quarter" idx="21"/>
          </p:nvPr>
        </p:nvSpPr>
        <p:spPr/>
        <p:txBody>
          <a:bodyPr/>
          <a:lstStyle/>
          <a:p>
            <a:r>
              <a:rPr lang="en-US" sz="4400" b="1" dirty="0" smtClean="0">
                <a:latin typeface="Calibri" panose="020F0502020204030204" pitchFamily="34" charset="0"/>
                <a:cs typeface="Calibri" panose="020F0502020204030204" pitchFamily="34" charset="0"/>
              </a:rPr>
              <a:t>Isolation – Category 1 – Patient Well</a:t>
            </a:r>
            <a:endParaRPr lang="en-US" sz="4400" b="1" dirty="0">
              <a:latin typeface="Calibri" panose="020F0502020204030204" pitchFamily="34" charset="0"/>
              <a:cs typeface="Calibri" panose="020F0502020204030204" pitchFamily="34" charset="0"/>
            </a:endParaRPr>
          </a:p>
        </p:txBody>
      </p:sp>
      <p:sp>
        <p:nvSpPr>
          <p:cNvPr id="14" name="Content Placeholder 13"/>
          <p:cNvSpPr>
            <a:spLocks noGrp="1"/>
          </p:cNvSpPr>
          <p:nvPr>
            <p:ph sz="quarter" idx="27"/>
          </p:nvPr>
        </p:nvSpPr>
        <p:spPr>
          <a:xfrm>
            <a:off x="15416784" y="7086599"/>
            <a:ext cx="13048488" cy="16144875"/>
          </a:xfrm>
        </p:spPr>
        <p:txBody>
          <a:bodyPr/>
          <a:lstStyle/>
          <a:p>
            <a:pPr marL="0" indent="0">
              <a:spcBef>
                <a:spcPts val="0"/>
              </a:spcBef>
              <a:buNone/>
            </a:pPr>
            <a:r>
              <a:rPr lang="en-US" sz="3200" b="1" u="sng" dirty="0" smtClean="0">
                <a:latin typeface="Calibri" panose="020F0502020204030204" pitchFamily="34" charset="0"/>
                <a:cs typeface="Calibri" panose="020F0502020204030204" pitchFamily="34" charset="0"/>
              </a:rPr>
              <a:t>Self-Isolation</a:t>
            </a:r>
          </a:p>
          <a:p>
            <a:pPr marL="0" indent="0">
              <a:spcBef>
                <a:spcPts val="0"/>
              </a:spcBef>
              <a:buNone/>
            </a:pPr>
            <a:endParaRPr lang="en-US" sz="3200" b="1" dirty="0" smtClean="0">
              <a:latin typeface="Calibri" panose="020F0502020204030204" pitchFamily="34" charset="0"/>
              <a:cs typeface="Calibri" panose="020F0502020204030204" pitchFamily="34" charset="0"/>
            </a:endParaRPr>
          </a:p>
          <a:p>
            <a:pPr>
              <a:spcBef>
                <a:spcPts val="0"/>
              </a:spcBef>
            </a:pPr>
            <a:r>
              <a:rPr lang="en-US" sz="3200" b="1" dirty="0" smtClean="0">
                <a:latin typeface="Calibri" panose="020F0502020204030204" pitchFamily="34" charset="0"/>
                <a:cs typeface="Calibri" panose="020F0502020204030204" pitchFamily="34" charset="0"/>
              </a:rPr>
              <a:t>If the patient lives alone, </a:t>
            </a:r>
            <a:r>
              <a:rPr lang="en-US" sz="3200" b="1" u="sng" dirty="0" smtClean="0">
                <a:latin typeface="Calibri" panose="020F0502020204030204" pitchFamily="34" charset="0"/>
                <a:cs typeface="Calibri" panose="020F0502020204030204" pitchFamily="34" charset="0"/>
              </a:rPr>
              <a:t>isolate for 7 days </a:t>
            </a:r>
            <a:r>
              <a:rPr lang="en-US" sz="3200" b="1" dirty="0" smtClean="0">
                <a:latin typeface="Calibri" panose="020F0502020204030204" pitchFamily="34" charset="0"/>
                <a:cs typeface="Calibri" panose="020F0502020204030204" pitchFamily="34" charset="0"/>
              </a:rPr>
              <a:t>then return to normal activities.</a:t>
            </a:r>
          </a:p>
          <a:p>
            <a:pPr>
              <a:spcBef>
                <a:spcPts val="0"/>
              </a:spcBef>
            </a:pPr>
            <a:endParaRPr lang="en-US" sz="3200" b="1" dirty="0">
              <a:latin typeface="Calibri" panose="020F0502020204030204" pitchFamily="34" charset="0"/>
              <a:cs typeface="Calibri" panose="020F0502020204030204" pitchFamily="34" charset="0"/>
            </a:endParaRPr>
          </a:p>
          <a:p>
            <a:pPr marL="0" indent="0">
              <a:spcBef>
                <a:spcPts val="0"/>
              </a:spcBef>
              <a:buNone/>
            </a:pPr>
            <a:r>
              <a:rPr lang="en-US" sz="3200" b="1" u="sng" dirty="0" smtClean="0">
                <a:latin typeface="Calibri" panose="020F0502020204030204" pitchFamily="34" charset="0"/>
                <a:cs typeface="Calibri" panose="020F0502020204030204" pitchFamily="34" charset="0"/>
              </a:rPr>
              <a:t>Household Isolation</a:t>
            </a:r>
          </a:p>
          <a:p>
            <a:pPr marL="0" indent="0">
              <a:spcBef>
                <a:spcPts val="0"/>
              </a:spcBef>
              <a:buNone/>
            </a:pPr>
            <a:endParaRPr lang="en-US" sz="3200" b="1" dirty="0" smtClean="0">
              <a:latin typeface="Calibri" panose="020F0502020204030204" pitchFamily="34" charset="0"/>
              <a:cs typeface="Calibri" panose="020F0502020204030204" pitchFamily="34" charset="0"/>
            </a:endParaRPr>
          </a:p>
          <a:p>
            <a:pPr>
              <a:spcBef>
                <a:spcPts val="0"/>
              </a:spcBef>
            </a:pPr>
            <a:r>
              <a:rPr lang="en-US" sz="3200" b="1" dirty="0">
                <a:latin typeface="Calibri" panose="020F0502020204030204" pitchFamily="34" charset="0"/>
                <a:cs typeface="Calibri" panose="020F0502020204030204" pitchFamily="34" charset="0"/>
              </a:rPr>
              <a:t>If the patient lives </a:t>
            </a:r>
            <a:r>
              <a:rPr lang="en-US" sz="3200" b="1" dirty="0" smtClean="0">
                <a:latin typeface="Calibri" panose="020F0502020204030204" pitchFamily="34" charset="0"/>
                <a:cs typeface="Calibri" panose="020F0502020204030204" pitchFamily="34" charset="0"/>
              </a:rPr>
              <a:t>with others, isolate the whole household for </a:t>
            </a:r>
            <a:r>
              <a:rPr lang="en-US" sz="3200" b="1" u="sng" dirty="0" smtClean="0">
                <a:latin typeface="Calibri" panose="020F0502020204030204" pitchFamily="34" charset="0"/>
                <a:cs typeface="Calibri" panose="020F0502020204030204" pitchFamily="34" charset="0"/>
              </a:rPr>
              <a:t>14 days from the day the illness began in the first person who becomes ill</a:t>
            </a:r>
            <a:r>
              <a:rPr lang="en-US" sz="3200" b="1" dirty="0" smtClean="0">
                <a:latin typeface="Calibri" panose="020F0502020204030204" pitchFamily="34" charset="0"/>
                <a:cs typeface="Calibri" panose="020F0502020204030204" pitchFamily="34" charset="0"/>
              </a:rPr>
              <a:t>. Then return to normal activities.</a:t>
            </a:r>
            <a:endParaRPr lang="en-US" sz="3200" b="1" dirty="0">
              <a:latin typeface="Calibri" panose="020F0502020204030204" pitchFamily="34" charset="0"/>
              <a:cs typeface="Calibri" panose="020F0502020204030204" pitchFamily="34" charset="0"/>
            </a:endParaRPr>
          </a:p>
          <a:p>
            <a:pPr marL="0" indent="0">
              <a:spcBef>
                <a:spcPts val="0"/>
              </a:spcBef>
              <a:buNone/>
            </a:pPr>
            <a:endParaRPr lang="en-US" sz="3200" b="1" dirty="0" smtClean="0">
              <a:latin typeface="Calibri" panose="020F0502020204030204" pitchFamily="34" charset="0"/>
              <a:cs typeface="Calibri" panose="020F0502020204030204" pitchFamily="34" charset="0"/>
            </a:endParaRPr>
          </a:p>
          <a:p>
            <a:pPr marL="0" indent="0">
              <a:spcBef>
                <a:spcPts val="0"/>
              </a:spcBef>
              <a:buNone/>
            </a:pPr>
            <a:r>
              <a:rPr lang="en-US" sz="3200" b="1" u="sng" dirty="0" smtClean="0">
                <a:latin typeface="Calibri" panose="020F0502020204030204" pitchFamily="34" charset="0"/>
                <a:cs typeface="Calibri" panose="020F0502020204030204" pitchFamily="34" charset="0"/>
              </a:rPr>
              <a:t>Developing Late Symptoms</a:t>
            </a:r>
          </a:p>
          <a:p>
            <a:pPr marL="0" indent="0">
              <a:spcBef>
                <a:spcPts val="0"/>
              </a:spcBef>
              <a:buNone/>
            </a:pPr>
            <a:endParaRPr lang="en-US" sz="3200" b="1" dirty="0" smtClean="0">
              <a:latin typeface="Calibri" panose="020F0502020204030204" pitchFamily="34" charset="0"/>
              <a:cs typeface="Calibri" panose="020F0502020204030204" pitchFamily="34" charset="0"/>
            </a:endParaRPr>
          </a:p>
          <a:p>
            <a:pPr>
              <a:spcBef>
                <a:spcPts val="0"/>
              </a:spcBef>
              <a:spcAft>
                <a:spcPts val="600"/>
              </a:spcAft>
            </a:pPr>
            <a:r>
              <a:rPr lang="en-US" sz="3200" b="1" dirty="0">
                <a:latin typeface="Calibri" panose="020F0502020204030204" pitchFamily="34" charset="0"/>
                <a:cs typeface="Calibri" panose="020F0502020204030204" pitchFamily="34" charset="0"/>
              </a:rPr>
              <a:t>For example, a person </a:t>
            </a:r>
            <a:r>
              <a:rPr lang="en-US" sz="3200" b="1" dirty="0" smtClean="0">
                <a:latin typeface="Calibri" panose="020F0502020204030204" pitchFamily="34" charset="0"/>
                <a:cs typeface="Calibri" panose="020F0502020204030204" pitchFamily="34" charset="0"/>
              </a:rPr>
              <a:t>in the household develops </a:t>
            </a:r>
            <a:r>
              <a:rPr lang="en-US" sz="3200" b="1" dirty="0">
                <a:latin typeface="Calibri" panose="020F0502020204030204" pitchFamily="34" charset="0"/>
                <a:cs typeface="Calibri" panose="020F0502020204030204" pitchFamily="34" charset="0"/>
              </a:rPr>
              <a:t>symptoms on day </a:t>
            </a:r>
            <a:r>
              <a:rPr lang="en-US" sz="3200" b="1" dirty="0" smtClean="0">
                <a:latin typeface="Calibri" panose="020F0502020204030204" pitchFamily="34" charset="0"/>
                <a:cs typeface="Calibri" panose="020F0502020204030204" pitchFamily="34" charset="0"/>
              </a:rPr>
              <a:t>13.</a:t>
            </a:r>
          </a:p>
          <a:p>
            <a:pPr>
              <a:spcBef>
                <a:spcPts val="0"/>
              </a:spcBef>
              <a:spcAft>
                <a:spcPts val="600"/>
              </a:spcAft>
            </a:pPr>
            <a:r>
              <a:rPr lang="en-US" sz="3200" b="1" dirty="0" smtClean="0">
                <a:latin typeface="Calibri" panose="020F0502020204030204" pitchFamily="34" charset="0"/>
                <a:cs typeface="Calibri" panose="020F0502020204030204" pitchFamily="34" charset="0"/>
              </a:rPr>
              <a:t>The person with new symptoms to </a:t>
            </a:r>
            <a:r>
              <a:rPr lang="en-US" sz="3200" b="1" u="sng" dirty="0" smtClean="0">
                <a:latin typeface="Calibri" panose="020F0502020204030204" pitchFamily="34" charset="0"/>
                <a:cs typeface="Calibri" panose="020F0502020204030204" pitchFamily="34" charset="0"/>
              </a:rPr>
              <a:t>isolate for a further 7 days</a:t>
            </a:r>
            <a:r>
              <a:rPr lang="en-US" sz="3200" b="1" dirty="0" smtClean="0">
                <a:latin typeface="Calibri" panose="020F0502020204030204" pitchFamily="34" charset="0"/>
                <a:cs typeface="Calibri" panose="020F0502020204030204" pitchFamily="34" charset="0"/>
              </a:rPr>
              <a:t> (not the entire household).</a:t>
            </a:r>
          </a:p>
          <a:p>
            <a:pPr marL="0" indent="0">
              <a:spcBef>
                <a:spcPts val="0"/>
              </a:spcBef>
              <a:buNone/>
            </a:pPr>
            <a:endParaRPr lang="en-US" sz="3200" b="1" i="1" dirty="0">
              <a:latin typeface="Calibri" panose="020F0502020204030204" pitchFamily="34" charset="0"/>
              <a:cs typeface="Calibri" panose="020F0502020204030204" pitchFamily="34" charset="0"/>
            </a:endParaRPr>
          </a:p>
          <a:p>
            <a:pPr marL="0" indent="0">
              <a:spcBef>
                <a:spcPts val="0"/>
              </a:spcBef>
              <a:buNone/>
            </a:pPr>
            <a:r>
              <a:rPr lang="en-US" sz="3200" b="1" i="1" dirty="0" smtClean="0">
                <a:latin typeface="Calibri" panose="020F0502020204030204" pitchFamily="34" charset="0"/>
                <a:cs typeface="Calibri" panose="020F0502020204030204" pitchFamily="34" charset="0"/>
              </a:rPr>
              <a:t>Healthcare workers must also follow the above guidance.</a:t>
            </a:r>
          </a:p>
          <a:p>
            <a:pPr marL="0" indent="0">
              <a:spcBef>
                <a:spcPts val="0"/>
              </a:spcBef>
              <a:buNone/>
            </a:pPr>
            <a:endParaRPr lang="en-US" sz="3200" b="1" dirty="0" smtClean="0">
              <a:latin typeface="Calibri" panose="020F0502020204030204" pitchFamily="34" charset="0"/>
              <a:cs typeface="Calibri" panose="020F0502020204030204" pitchFamily="34" charset="0"/>
            </a:endParaRPr>
          </a:p>
          <a:p>
            <a:pPr marL="0" indent="0">
              <a:spcBef>
                <a:spcPts val="0"/>
              </a:spcBef>
              <a:buNone/>
            </a:pPr>
            <a:r>
              <a:rPr lang="en-US" sz="3200" b="1" u="sng" dirty="0" smtClean="0">
                <a:latin typeface="Calibri" panose="020F0502020204030204" pitchFamily="34" charset="0"/>
                <a:cs typeface="Calibri" panose="020F0502020204030204" pitchFamily="34" charset="0"/>
              </a:rPr>
              <a:t>Isolation Guidance for Patients</a:t>
            </a:r>
          </a:p>
          <a:p>
            <a:pPr marL="0" indent="0">
              <a:spcBef>
                <a:spcPts val="0"/>
              </a:spcBef>
              <a:buNone/>
            </a:pPr>
            <a:endParaRPr lang="en-US" sz="3200" b="1" dirty="0" smtClean="0">
              <a:latin typeface="Calibri" panose="020F0502020204030204" pitchFamily="34" charset="0"/>
              <a:cs typeface="Calibri" panose="020F0502020204030204" pitchFamily="34" charset="0"/>
            </a:endParaRPr>
          </a:p>
          <a:p>
            <a:pPr>
              <a:spcBef>
                <a:spcPts val="0"/>
              </a:spcBef>
              <a:spcAft>
                <a:spcPts val="600"/>
              </a:spcAft>
            </a:pPr>
            <a:r>
              <a:rPr lang="en-US" sz="3200" b="1" dirty="0" smtClean="0">
                <a:latin typeface="Calibri" panose="020F0502020204030204" pitchFamily="34" charset="0"/>
                <a:cs typeface="Calibri" panose="020F0502020204030204" pitchFamily="34" charset="0"/>
              </a:rPr>
              <a:t>Remain at home.</a:t>
            </a:r>
          </a:p>
          <a:p>
            <a:pPr>
              <a:spcBef>
                <a:spcPts val="0"/>
              </a:spcBef>
              <a:spcAft>
                <a:spcPts val="600"/>
              </a:spcAft>
            </a:pPr>
            <a:r>
              <a:rPr lang="en-US" sz="3200" b="1" dirty="0" smtClean="0">
                <a:latin typeface="Calibri" panose="020F0502020204030204" pitchFamily="34" charset="0"/>
                <a:cs typeface="Calibri" panose="020F0502020204030204" pitchFamily="34" charset="0"/>
              </a:rPr>
              <a:t>Do not go to work, school or public areas.</a:t>
            </a:r>
          </a:p>
          <a:p>
            <a:pPr>
              <a:spcBef>
                <a:spcPts val="0"/>
              </a:spcBef>
              <a:spcAft>
                <a:spcPts val="600"/>
              </a:spcAft>
            </a:pPr>
            <a:r>
              <a:rPr lang="en-US" sz="3200" b="1" dirty="0" smtClean="0">
                <a:latin typeface="Calibri" panose="020F0502020204030204" pitchFamily="34" charset="0"/>
                <a:cs typeface="Calibri" panose="020F0502020204030204" pitchFamily="34" charset="0"/>
              </a:rPr>
              <a:t>Do not use public transport or taxis.</a:t>
            </a:r>
          </a:p>
          <a:p>
            <a:pPr>
              <a:spcBef>
                <a:spcPts val="0"/>
              </a:spcBef>
              <a:spcAft>
                <a:spcPts val="600"/>
              </a:spcAft>
            </a:pPr>
            <a:r>
              <a:rPr lang="en-US" sz="3200" b="1" dirty="0" smtClean="0">
                <a:latin typeface="Calibri" panose="020F0502020204030204" pitchFamily="34" charset="0"/>
                <a:cs typeface="Calibri" panose="020F0502020204030204" pitchFamily="34" charset="0"/>
              </a:rPr>
              <a:t>Do not go out to buy food or other essentials.</a:t>
            </a:r>
          </a:p>
          <a:p>
            <a:pPr>
              <a:spcBef>
                <a:spcPts val="0"/>
              </a:spcBef>
              <a:spcAft>
                <a:spcPts val="600"/>
              </a:spcAft>
            </a:pPr>
            <a:r>
              <a:rPr lang="en-US" sz="3200" b="1" dirty="0" smtClean="0">
                <a:latin typeface="Calibri" panose="020F0502020204030204" pitchFamily="34" charset="0"/>
                <a:cs typeface="Calibri" panose="020F0502020204030204" pitchFamily="34" charset="0"/>
              </a:rPr>
              <a:t>Do not </a:t>
            </a:r>
            <a:r>
              <a:rPr lang="en-US" sz="3200" b="1" dirty="0">
                <a:latin typeface="Calibri" panose="020F0502020204030204" pitchFamily="34" charset="0"/>
                <a:cs typeface="Calibri" panose="020F0502020204030204" pitchFamily="34" charset="0"/>
              </a:rPr>
              <a:t>allow visitors inside your home including friends and </a:t>
            </a:r>
            <a:r>
              <a:rPr lang="en-US" sz="3200" b="1" dirty="0" smtClean="0">
                <a:latin typeface="Calibri" panose="020F0502020204030204" pitchFamily="34" charset="0"/>
                <a:cs typeface="Calibri" panose="020F0502020204030204" pitchFamily="34" charset="0"/>
              </a:rPr>
              <a:t>family</a:t>
            </a:r>
            <a:r>
              <a:rPr lang="en-US" sz="3200" b="1" dirty="0">
                <a:latin typeface="Calibri" panose="020F0502020204030204" pitchFamily="34" charset="0"/>
                <a:cs typeface="Calibri" panose="020F0502020204030204" pitchFamily="34" charset="0"/>
              </a:rPr>
              <a:t>.</a:t>
            </a:r>
            <a:endParaRPr lang="en-US" sz="3200" b="1" dirty="0" smtClean="0">
              <a:latin typeface="Calibri" panose="020F0502020204030204" pitchFamily="34" charset="0"/>
              <a:cs typeface="Calibri" panose="020F0502020204030204" pitchFamily="34" charset="0"/>
            </a:endParaRPr>
          </a:p>
          <a:p>
            <a:pPr>
              <a:spcBef>
                <a:spcPts val="0"/>
              </a:spcBef>
              <a:spcAft>
                <a:spcPts val="600"/>
              </a:spcAft>
            </a:pPr>
            <a:r>
              <a:rPr lang="en-US" sz="3200" b="1" dirty="0">
                <a:latin typeface="Calibri" panose="020F0502020204030204" pitchFamily="34" charset="0"/>
                <a:cs typeface="Calibri" panose="020F0502020204030204" pitchFamily="34" charset="0"/>
              </a:rPr>
              <a:t>If patients require help </a:t>
            </a:r>
            <a:r>
              <a:rPr lang="en-US" sz="3200" b="1" dirty="0" smtClean="0">
                <a:latin typeface="Calibri" panose="020F0502020204030204" pitchFamily="34" charset="0"/>
                <a:cs typeface="Calibri" panose="020F0502020204030204" pitchFamily="34" charset="0"/>
              </a:rPr>
              <a:t>with buying </a:t>
            </a:r>
            <a:r>
              <a:rPr lang="en-US" sz="3200" b="1" dirty="0">
                <a:latin typeface="Calibri" panose="020F0502020204030204" pitchFamily="34" charset="0"/>
                <a:cs typeface="Calibri" panose="020F0502020204030204" pitchFamily="34" charset="0"/>
              </a:rPr>
              <a:t>groceries, </a:t>
            </a:r>
            <a:r>
              <a:rPr lang="en-US" sz="3200" b="1" dirty="0" smtClean="0">
                <a:latin typeface="Calibri" panose="020F0502020204030204" pitchFamily="34" charset="0"/>
                <a:cs typeface="Calibri" panose="020F0502020204030204" pitchFamily="34" charset="0"/>
              </a:rPr>
              <a:t>other shopping</a:t>
            </a:r>
            <a:r>
              <a:rPr lang="en-US" sz="3200" b="1" dirty="0">
                <a:latin typeface="Calibri" panose="020F0502020204030204" pitchFamily="34" charset="0"/>
                <a:cs typeface="Calibri" panose="020F0502020204030204" pitchFamily="34" charset="0"/>
              </a:rPr>
              <a:t>, picking up medication etc. they should ask friends or relatives to help. If </a:t>
            </a:r>
            <a:r>
              <a:rPr lang="en-US" sz="3200" b="1" dirty="0" smtClean="0">
                <a:latin typeface="Calibri" panose="020F0502020204030204" pitchFamily="34" charset="0"/>
                <a:cs typeface="Calibri" panose="020F0502020204030204" pitchFamily="34" charset="0"/>
              </a:rPr>
              <a:t>shopping is delivered, </a:t>
            </a:r>
            <a:r>
              <a:rPr lang="en-US" sz="3200" b="1" dirty="0">
                <a:latin typeface="Calibri" panose="020F0502020204030204" pitchFamily="34" charset="0"/>
                <a:cs typeface="Calibri" panose="020F0502020204030204" pitchFamily="34" charset="0"/>
              </a:rPr>
              <a:t>the </a:t>
            </a:r>
            <a:r>
              <a:rPr lang="en-US" sz="3200" b="1" dirty="0" smtClean="0">
                <a:latin typeface="Calibri" panose="020F0502020204030204" pitchFamily="34" charset="0"/>
                <a:cs typeface="Calibri" panose="020F0502020204030204" pitchFamily="34" charset="0"/>
              </a:rPr>
              <a:t>driver </a:t>
            </a:r>
            <a:r>
              <a:rPr lang="en-US" sz="3200" b="1" dirty="0">
                <a:latin typeface="Calibri" panose="020F0502020204030204" pitchFamily="34" charset="0"/>
                <a:cs typeface="Calibri" panose="020F0502020204030204" pitchFamily="34" charset="0"/>
              </a:rPr>
              <a:t>must be asked to leave shopping outside the patient’s home</a:t>
            </a:r>
            <a:r>
              <a:rPr lang="en-US" sz="3200" b="1" dirty="0" smtClean="0">
                <a:latin typeface="Calibri" panose="020F0502020204030204" pitchFamily="34" charset="0"/>
                <a:cs typeface="Calibri" panose="020F0502020204030204" pitchFamily="34" charset="0"/>
              </a:rPr>
              <a:t>.</a:t>
            </a:r>
          </a:p>
          <a:p>
            <a:pPr marL="0" indent="0">
              <a:spcBef>
                <a:spcPts val="0"/>
              </a:spcBef>
              <a:buNone/>
            </a:pPr>
            <a:endParaRPr lang="en-US" sz="3200" b="1" dirty="0">
              <a:latin typeface="Calibri" panose="020F0502020204030204" pitchFamily="34" charset="0"/>
              <a:cs typeface="Calibri" panose="020F0502020204030204" pitchFamily="34" charset="0"/>
            </a:endParaRPr>
          </a:p>
        </p:txBody>
      </p:sp>
      <p:sp>
        <p:nvSpPr>
          <p:cNvPr id="16" name="Text Placeholder 15"/>
          <p:cNvSpPr>
            <a:spLocks noGrp="1"/>
          </p:cNvSpPr>
          <p:nvPr>
            <p:ph type="body" sz="quarter" idx="29"/>
          </p:nvPr>
        </p:nvSpPr>
        <p:spPr/>
        <p:txBody>
          <a:bodyPr/>
          <a:lstStyle/>
          <a:p>
            <a:r>
              <a:rPr lang="en-US" sz="4400" b="1" dirty="0" smtClean="0">
                <a:latin typeface="Calibri" panose="020F0502020204030204" pitchFamily="34" charset="0"/>
                <a:cs typeface="Calibri" panose="020F0502020204030204" pitchFamily="34" charset="0"/>
              </a:rPr>
              <a:t>Isolation – Category 2 /3 – Patient Unwell</a:t>
            </a:r>
            <a:endParaRPr lang="en-US" sz="4400" b="1" dirty="0">
              <a:latin typeface="Calibri" panose="020F0502020204030204" pitchFamily="34" charset="0"/>
              <a:cs typeface="Calibri" panose="020F0502020204030204" pitchFamily="34" charset="0"/>
            </a:endParaRPr>
          </a:p>
        </p:txBody>
      </p:sp>
      <p:sp>
        <p:nvSpPr>
          <p:cNvPr id="17" name="Content Placeholder 16"/>
          <p:cNvSpPr>
            <a:spLocks noGrp="1"/>
          </p:cNvSpPr>
          <p:nvPr>
            <p:ph sz="quarter" idx="30"/>
          </p:nvPr>
        </p:nvSpPr>
        <p:spPr/>
        <p:txBody>
          <a:bodyPr/>
          <a:lstStyle/>
          <a:p>
            <a:pPr marL="0" indent="0">
              <a:spcBef>
                <a:spcPts val="0"/>
              </a:spcBef>
              <a:buNone/>
            </a:pPr>
            <a:r>
              <a:rPr lang="en-US" sz="3200" b="1" dirty="0" smtClean="0">
                <a:latin typeface="Calibri" panose="020F0502020204030204" pitchFamily="34" charset="0"/>
                <a:cs typeface="Calibri" panose="020F0502020204030204" pitchFamily="34" charset="0"/>
              </a:rPr>
              <a:t>Category 2</a:t>
            </a:r>
          </a:p>
          <a:p>
            <a:pPr marL="0" indent="0">
              <a:spcBef>
                <a:spcPts val="0"/>
              </a:spcBef>
              <a:buNone/>
            </a:pPr>
            <a:endParaRPr lang="en-US" sz="3200" dirty="0">
              <a:latin typeface="Calibri" panose="020F0502020204030204" pitchFamily="34" charset="0"/>
              <a:cs typeface="Calibri" panose="020F0502020204030204" pitchFamily="34" charset="0"/>
            </a:endParaRPr>
          </a:p>
          <a:p>
            <a:pPr>
              <a:spcBef>
                <a:spcPts val="0"/>
              </a:spcBef>
            </a:pPr>
            <a:r>
              <a:rPr lang="en-US" sz="3200" b="1" dirty="0" smtClean="0">
                <a:latin typeface="Calibri" panose="020F0502020204030204" pitchFamily="34" charset="0"/>
                <a:cs typeface="Calibri" panose="020F0502020204030204" pitchFamily="34" charset="0"/>
              </a:rPr>
              <a:t>If the patient cannot cope with symptoms, conditions get worse or symptoms do not get better after 7 days, they should use NHS 111 online. If they do not have internet access, call NHS 111.</a:t>
            </a:r>
          </a:p>
          <a:p>
            <a:pPr>
              <a:spcBef>
                <a:spcPts val="0"/>
              </a:spcBef>
            </a:pPr>
            <a:r>
              <a:rPr lang="en-US" sz="3200" b="1" dirty="0" smtClean="0">
                <a:latin typeface="Calibri" panose="020F0502020204030204" pitchFamily="34" charset="0"/>
                <a:cs typeface="Calibri" panose="020F0502020204030204" pitchFamily="34" charset="0"/>
              </a:rPr>
              <a:t>For a medical emergency, dial 999.</a:t>
            </a:r>
          </a:p>
          <a:p>
            <a:pPr marL="0" indent="0">
              <a:spcBef>
                <a:spcPts val="0"/>
              </a:spcBef>
              <a:buNone/>
            </a:pPr>
            <a:endParaRPr lang="en-US" sz="3200" b="1" dirty="0" smtClean="0">
              <a:latin typeface="Calibri" panose="020F0502020204030204" pitchFamily="34" charset="0"/>
              <a:cs typeface="Calibri" panose="020F0502020204030204" pitchFamily="34" charset="0"/>
            </a:endParaRPr>
          </a:p>
          <a:p>
            <a:pPr marL="0" indent="0">
              <a:spcBef>
                <a:spcPts val="0"/>
              </a:spcBef>
              <a:buNone/>
            </a:pPr>
            <a:r>
              <a:rPr lang="en-US" sz="3200" b="1" dirty="0" smtClean="0">
                <a:latin typeface="Calibri" panose="020F0502020204030204" pitchFamily="34" charset="0"/>
                <a:cs typeface="Calibri" panose="020F0502020204030204" pitchFamily="34" charset="0"/>
              </a:rPr>
              <a:t>Category 3</a:t>
            </a:r>
          </a:p>
          <a:p>
            <a:pPr marL="0" indent="0">
              <a:spcBef>
                <a:spcPts val="0"/>
              </a:spcBef>
              <a:buNone/>
            </a:pPr>
            <a:endParaRPr lang="en-US" sz="3200" b="1" dirty="0" smtClean="0">
              <a:latin typeface="Calibri" panose="020F0502020204030204" pitchFamily="34" charset="0"/>
              <a:cs typeface="Calibri" panose="020F0502020204030204" pitchFamily="34" charset="0"/>
            </a:endParaRPr>
          </a:p>
          <a:p>
            <a:pPr>
              <a:spcBef>
                <a:spcPts val="0"/>
              </a:spcBef>
            </a:pPr>
            <a:r>
              <a:rPr lang="en-US" sz="3200" b="1" dirty="0" smtClean="0">
                <a:latin typeface="Calibri" panose="020F0502020204030204" pitchFamily="34" charset="0"/>
                <a:cs typeface="Calibri" panose="020F0502020204030204" pitchFamily="34" charset="0"/>
              </a:rPr>
              <a:t>Patients to be hospitalised as clinically indicated.</a:t>
            </a:r>
            <a:endParaRPr lang="en-US" sz="3200" b="1" dirty="0">
              <a:latin typeface="Calibri" panose="020F0502020204030204" pitchFamily="34" charset="0"/>
              <a:cs typeface="Calibri" panose="020F0502020204030204" pitchFamily="34" charset="0"/>
            </a:endParaRPr>
          </a:p>
        </p:txBody>
      </p:sp>
      <p:sp>
        <p:nvSpPr>
          <p:cNvPr id="18" name="Text Placeholder 17"/>
          <p:cNvSpPr>
            <a:spLocks noGrp="1"/>
          </p:cNvSpPr>
          <p:nvPr>
            <p:ph type="body" sz="quarter" idx="31"/>
          </p:nvPr>
        </p:nvSpPr>
        <p:spPr/>
        <p:txBody>
          <a:bodyPr/>
          <a:lstStyle/>
          <a:p>
            <a:r>
              <a:rPr lang="en-US" sz="4400" b="1" dirty="0" smtClean="0">
                <a:latin typeface="Calibri" panose="020F0502020204030204" pitchFamily="34" charset="0"/>
                <a:cs typeface="Calibri" panose="020F0502020204030204" pitchFamily="34" charset="0"/>
              </a:rPr>
              <a:t>Remote Triage</a:t>
            </a:r>
            <a:endParaRPr lang="en-US" sz="4400" b="1" dirty="0">
              <a:latin typeface="Calibri" panose="020F0502020204030204" pitchFamily="34" charset="0"/>
              <a:cs typeface="Calibri" panose="020F0502020204030204" pitchFamily="34" charset="0"/>
            </a:endParaRPr>
          </a:p>
        </p:txBody>
      </p:sp>
      <p:sp>
        <p:nvSpPr>
          <p:cNvPr id="21" name="Text Placeholder 20"/>
          <p:cNvSpPr>
            <a:spLocks noGrp="1"/>
          </p:cNvSpPr>
          <p:nvPr>
            <p:ph type="body" sz="quarter" idx="34"/>
          </p:nvPr>
        </p:nvSpPr>
        <p:spPr/>
        <p:txBody>
          <a:bodyPr/>
          <a:lstStyle/>
          <a:p>
            <a:r>
              <a:rPr lang="en-US" sz="4400" b="1" dirty="0" smtClean="0">
                <a:latin typeface="Calibri" panose="020F0502020204030204" pitchFamily="34" charset="0"/>
                <a:cs typeface="Calibri" panose="020F0502020204030204" pitchFamily="34" charset="0"/>
              </a:rPr>
              <a:t>PPE, Waste &amp; Hygiene</a:t>
            </a:r>
            <a:endParaRPr lang="en-US" sz="4400" b="1" dirty="0">
              <a:latin typeface="Calibri" panose="020F0502020204030204" pitchFamily="34" charset="0"/>
              <a:cs typeface="Calibri" panose="020F0502020204030204" pitchFamily="34" charset="0"/>
            </a:endParaRPr>
          </a:p>
        </p:txBody>
      </p:sp>
      <p:sp>
        <p:nvSpPr>
          <p:cNvPr id="22" name="Content Placeholder 21"/>
          <p:cNvSpPr>
            <a:spLocks noGrp="1"/>
          </p:cNvSpPr>
          <p:nvPr>
            <p:ph sz="quarter" idx="35"/>
          </p:nvPr>
        </p:nvSpPr>
        <p:spPr/>
        <p:txBody>
          <a:bodyPr>
            <a:normAutofit fontScale="92500" lnSpcReduction="20000"/>
          </a:bodyPr>
          <a:lstStyle/>
          <a:p>
            <a:pPr marL="0" indent="0">
              <a:spcBef>
                <a:spcPts val="0"/>
              </a:spcBef>
              <a:buNone/>
            </a:pPr>
            <a:r>
              <a:rPr lang="en-US" sz="3500" b="1" dirty="0" smtClean="0">
                <a:latin typeface="Calibri" panose="020F0502020204030204" pitchFamily="34" charset="0"/>
                <a:cs typeface="Calibri" panose="020F0502020204030204" pitchFamily="34" charset="0"/>
              </a:rPr>
              <a:t>PPE</a:t>
            </a:r>
          </a:p>
          <a:p>
            <a:pPr marL="0" indent="0">
              <a:spcBef>
                <a:spcPts val="0"/>
              </a:spcBef>
              <a:buNone/>
            </a:pPr>
            <a:endParaRPr lang="en-US" sz="3500" b="1" dirty="0" smtClean="0">
              <a:latin typeface="Calibri" panose="020F0502020204030204" pitchFamily="34" charset="0"/>
              <a:cs typeface="Calibri" panose="020F0502020204030204" pitchFamily="34" charset="0"/>
            </a:endParaRPr>
          </a:p>
          <a:p>
            <a:pPr>
              <a:spcBef>
                <a:spcPts val="0"/>
              </a:spcBef>
            </a:pPr>
            <a:r>
              <a:rPr lang="en-US" sz="3500" b="1" dirty="0" smtClean="0">
                <a:latin typeface="Calibri" panose="020F0502020204030204" pitchFamily="34" charset="0"/>
                <a:cs typeface="Calibri" panose="020F0502020204030204" pitchFamily="34" charset="0"/>
              </a:rPr>
              <a:t>Surgical face masks, apron, gloves</a:t>
            </a:r>
          </a:p>
          <a:p>
            <a:pPr>
              <a:spcBef>
                <a:spcPts val="0"/>
              </a:spcBef>
            </a:pPr>
            <a:r>
              <a:rPr lang="en-US" sz="3500" b="1" dirty="0" smtClean="0">
                <a:latin typeface="Calibri" panose="020F0502020204030204" pitchFamily="34" charset="0"/>
                <a:cs typeface="Calibri" panose="020F0502020204030204" pitchFamily="34" charset="0"/>
              </a:rPr>
              <a:t>Dedicated line: 0800 915 9964</a:t>
            </a:r>
          </a:p>
          <a:p>
            <a:pPr>
              <a:spcBef>
                <a:spcPts val="0"/>
              </a:spcBef>
            </a:pPr>
            <a:r>
              <a:rPr lang="en-US" sz="3500" b="1" dirty="0">
                <a:latin typeface="Calibri" panose="020F0502020204030204" pitchFamily="34" charset="0"/>
                <a:cs typeface="Calibri" panose="020F0502020204030204" pitchFamily="34" charset="0"/>
              </a:rPr>
              <a:t>Dedicated </a:t>
            </a:r>
            <a:r>
              <a:rPr lang="en-US" sz="3500" b="1" dirty="0" smtClean="0">
                <a:latin typeface="Calibri" panose="020F0502020204030204" pitchFamily="34" charset="0"/>
                <a:cs typeface="Calibri" panose="020F0502020204030204" pitchFamily="34" charset="0"/>
              </a:rPr>
              <a:t>email: </a:t>
            </a:r>
            <a:r>
              <a:rPr lang="en-US" sz="3500" b="1" dirty="0" smtClean="0">
                <a:latin typeface="Calibri" panose="020F0502020204030204" pitchFamily="34" charset="0"/>
                <a:cs typeface="Calibri" panose="020F0502020204030204" pitchFamily="34" charset="0"/>
                <a:hlinkClick r:id="rId3"/>
              </a:rPr>
              <a:t>supplydisruptionservice@nhsbsa.nhs.uk</a:t>
            </a:r>
            <a:endParaRPr lang="en-US" sz="3500" b="1" dirty="0" smtClean="0">
              <a:latin typeface="Calibri" panose="020F0502020204030204" pitchFamily="34" charset="0"/>
              <a:cs typeface="Calibri" panose="020F0502020204030204" pitchFamily="34" charset="0"/>
            </a:endParaRPr>
          </a:p>
          <a:p>
            <a:pPr marL="0" indent="0">
              <a:spcBef>
                <a:spcPts val="0"/>
              </a:spcBef>
              <a:buNone/>
            </a:pPr>
            <a:endParaRPr lang="en-US" sz="3500" b="1" dirty="0" smtClean="0">
              <a:latin typeface="Calibri" panose="020F0502020204030204" pitchFamily="34" charset="0"/>
              <a:cs typeface="Calibri" panose="020F0502020204030204" pitchFamily="34" charset="0"/>
            </a:endParaRPr>
          </a:p>
          <a:p>
            <a:pPr marL="0" indent="0">
              <a:spcBef>
                <a:spcPts val="0"/>
              </a:spcBef>
              <a:buNone/>
            </a:pPr>
            <a:r>
              <a:rPr lang="en-US" sz="3500" b="1" dirty="0" smtClean="0">
                <a:latin typeface="Calibri" panose="020F0502020204030204" pitchFamily="34" charset="0"/>
                <a:cs typeface="Calibri" panose="020F0502020204030204" pitchFamily="34" charset="0"/>
              </a:rPr>
              <a:t>Waste</a:t>
            </a:r>
          </a:p>
          <a:p>
            <a:pPr marL="0" indent="0">
              <a:spcBef>
                <a:spcPts val="0"/>
              </a:spcBef>
              <a:buNone/>
            </a:pPr>
            <a:endParaRPr lang="en-US" sz="3500" b="1" dirty="0" smtClean="0">
              <a:latin typeface="Calibri" panose="020F0502020204030204" pitchFamily="34" charset="0"/>
              <a:cs typeface="Calibri" panose="020F0502020204030204" pitchFamily="34" charset="0"/>
            </a:endParaRPr>
          </a:p>
          <a:p>
            <a:pPr>
              <a:spcBef>
                <a:spcPts val="0"/>
              </a:spcBef>
            </a:pPr>
            <a:r>
              <a:rPr lang="en-US" sz="3500" b="1" dirty="0" smtClean="0">
                <a:latin typeface="Calibri" panose="020F0502020204030204" pitchFamily="34" charset="0"/>
                <a:cs typeface="Calibri" panose="020F0502020204030204" pitchFamily="34" charset="0"/>
              </a:rPr>
              <a:t>Dispose of waste appropriately</a:t>
            </a:r>
          </a:p>
          <a:p>
            <a:pPr>
              <a:spcBef>
                <a:spcPts val="0"/>
              </a:spcBef>
            </a:pPr>
            <a:r>
              <a:rPr lang="en-US" sz="3500" b="1" dirty="0" smtClean="0">
                <a:latin typeface="Calibri" panose="020F0502020204030204" pitchFamily="34" charset="0"/>
                <a:cs typeface="Calibri" panose="020F0502020204030204" pitchFamily="34" charset="0"/>
              </a:rPr>
              <a:t>SRCL will continue to collect waste</a:t>
            </a:r>
          </a:p>
          <a:p>
            <a:pPr>
              <a:spcBef>
                <a:spcPts val="0"/>
              </a:spcBef>
            </a:pPr>
            <a:r>
              <a:rPr lang="en-US" sz="3500" b="1" dirty="0" smtClean="0">
                <a:latin typeface="Calibri" panose="020F0502020204030204" pitchFamily="34" charset="0"/>
                <a:cs typeface="Calibri" panose="020F0502020204030204" pitchFamily="34" charset="0"/>
              </a:rPr>
              <a:t>Contact NHS England: </a:t>
            </a:r>
            <a:r>
              <a:rPr lang="en-US" sz="3500" b="1" dirty="0" smtClean="0">
                <a:latin typeface="Calibri" panose="020F0502020204030204" pitchFamily="34" charset="0"/>
                <a:cs typeface="Calibri" panose="020F0502020204030204" pitchFamily="34" charset="0"/>
                <a:hlinkClick r:id="rId4"/>
              </a:rPr>
              <a:t>sehccg.emergency@nhs.net</a:t>
            </a:r>
            <a:r>
              <a:rPr lang="en-US" sz="3500" b="1" dirty="0" smtClean="0">
                <a:latin typeface="Calibri" panose="020F0502020204030204" pitchFamily="34" charset="0"/>
                <a:cs typeface="Calibri" panose="020F0502020204030204" pitchFamily="34" charset="0"/>
              </a:rPr>
              <a:t> </a:t>
            </a:r>
          </a:p>
          <a:p>
            <a:pPr>
              <a:spcBef>
                <a:spcPts val="0"/>
              </a:spcBef>
            </a:pPr>
            <a:endParaRPr lang="en-US" sz="3500" b="1" dirty="0" smtClean="0">
              <a:latin typeface="Calibri" panose="020F0502020204030204" pitchFamily="34" charset="0"/>
              <a:cs typeface="Calibri" panose="020F0502020204030204" pitchFamily="34" charset="0"/>
            </a:endParaRPr>
          </a:p>
          <a:p>
            <a:pPr marL="0" indent="0">
              <a:spcBef>
                <a:spcPts val="0"/>
              </a:spcBef>
              <a:buNone/>
            </a:pPr>
            <a:r>
              <a:rPr lang="en-US" sz="3500" b="1" dirty="0" smtClean="0">
                <a:latin typeface="Calibri" panose="020F0502020204030204" pitchFamily="34" charset="0"/>
                <a:cs typeface="Calibri" panose="020F0502020204030204" pitchFamily="34" charset="0"/>
              </a:rPr>
              <a:t>Hygiene</a:t>
            </a:r>
          </a:p>
          <a:p>
            <a:pPr marL="0" indent="0">
              <a:spcBef>
                <a:spcPts val="0"/>
              </a:spcBef>
              <a:buNone/>
            </a:pPr>
            <a:endParaRPr lang="en-US" sz="3500" b="1" dirty="0" smtClean="0">
              <a:latin typeface="Calibri" panose="020F0502020204030204" pitchFamily="34" charset="0"/>
              <a:cs typeface="Calibri" panose="020F0502020204030204" pitchFamily="34" charset="0"/>
            </a:endParaRPr>
          </a:p>
          <a:p>
            <a:pPr>
              <a:spcBef>
                <a:spcPts val="0"/>
              </a:spcBef>
            </a:pPr>
            <a:r>
              <a:rPr lang="en-US" sz="3500" b="1" dirty="0" smtClean="0">
                <a:latin typeface="Calibri" panose="020F0502020204030204" pitchFamily="34" charset="0"/>
                <a:cs typeface="Calibri" panose="020F0502020204030204" pitchFamily="34" charset="0"/>
              </a:rPr>
              <a:t>Use good hand hygiene; REMEMBER ‘Bare below </a:t>
            </a:r>
            <a:r>
              <a:rPr lang="en-US" sz="3500" b="1" smtClean="0">
                <a:latin typeface="Calibri" panose="020F0502020204030204" pitchFamily="34" charset="0"/>
                <a:cs typeface="Calibri" panose="020F0502020204030204" pitchFamily="34" charset="0"/>
              </a:rPr>
              <a:t>the Elbow.’</a:t>
            </a:r>
            <a:endParaRPr lang="en-US" sz="3500" b="1" dirty="0">
              <a:latin typeface="Calibri" panose="020F0502020204030204" pitchFamily="34" charset="0"/>
              <a:cs typeface="Calibri" panose="020F0502020204030204" pitchFamily="34" charset="0"/>
            </a:endParaRPr>
          </a:p>
          <a:p>
            <a:pPr>
              <a:spcBef>
                <a:spcPts val="0"/>
              </a:spcBef>
            </a:pPr>
            <a:r>
              <a:rPr lang="en-US" sz="3500" b="1" dirty="0" smtClean="0">
                <a:latin typeface="Calibri" panose="020F0502020204030204" pitchFamily="34" charset="0"/>
                <a:cs typeface="Calibri" panose="020F0502020204030204" pitchFamily="34" charset="0"/>
              </a:rPr>
              <a:t>No rings (except single wedding band).</a:t>
            </a:r>
          </a:p>
          <a:p>
            <a:pPr>
              <a:spcBef>
                <a:spcPts val="0"/>
              </a:spcBef>
            </a:pPr>
            <a:r>
              <a:rPr lang="en-US" sz="3500" b="1" dirty="0" smtClean="0">
                <a:latin typeface="Calibri" panose="020F0502020204030204" pitchFamily="34" charset="0"/>
                <a:cs typeface="Calibri" panose="020F0502020204030204" pitchFamily="34" charset="0"/>
              </a:rPr>
              <a:t>No watches.</a:t>
            </a:r>
          </a:p>
          <a:p>
            <a:pPr>
              <a:spcBef>
                <a:spcPts val="0"/>
              </a:spcBef>
            </a:pPr>
            <a:r>
              <a:rPr lang="en-US" sz="3500" b="1" dirty="0" smtClean="0">
                <a:latin typeface="Calibri" panose="020F0502020204030204" pitchFamily="34" charset="0"/>
                <a:cs typeface="Calibri" panose="020F0502020204030204" pitchFamily="34" charset="0"/>
              </a:rPr>
              <a:t>No nail varnish.</a:t>
            </a:r>
          </a:p>
          <a:p>
            <a:pPr marL="0" indent="0">
              <a:spcBef>
                <a:spcPts val="0"/>
              </a:spcBef>
              <a:buNone/>
            </a:pPr>
            <a:endParaRPr lang="en-US" sz="3200" dirty="0">
              <a:latin typeface="Calibri" panose="020F0502020204030204" pitchFamily="34" charset="0"/>
              <a:cs typeface="Calibri" panose="020F0502020204030204" pitchFamily="34" charset="0"/>
            </a:endParaRPr>
          </a:p>
        </p:txBody>
      </p:sp>
      <p:sp>
        <p:nvSpPr>
          <p:cNvPr id="10" name="Content Placeholder 9"/>
          <p:cNvSpPr>
            <a:spLocks noGrp="1"/>
          </p:cNvSpPr>
          <p:nvPr>
            <p:ph sz="quarter" idx="32"/>
          </p:nvPr>
        </p:nvSpPr>
        <p:spPr>
          <a:xfrm>
            <a:off x="29644848" y="7086599"/>
            <a:ext cx="13048488" cy="16059151"/>
          </a:xfrm>
        </p:spPr>
        <p:txBody>
          <a:bodyPr>
            <a:normAutofit fontScale="92500" lnSpcReduction="10000"/>
          </a:bodyPr>
          <a:lstStyle/>
          <a:p>
            <a:pPr marL="0" indent="0" algn="ctr">
              <a:spcBef>
                <a:spcPts val="0"/>
              </a:spcBef>
              <a:buNone/>
            </a:pPr>
            <a:r>
              <a:rPr lang="en-GB" sz="3500" b="1" dirty="0" smtClean="0">
                <a:solidFill>
                  <a:srgbClr val="FF0000"/>
                </a:solidFill>
                <a:latin typeface="Calibri" panose="020F0502020204030204" pitchFamily="34" charset="0"/>
                <a:cs typeface="Calibri" panose="020F0502020204030204" pitchFamily="34" charset="0"/>
              </a:rPr>
              <a:t>Bringing patients into Hot/Cold Areas moving towards a total triage system. Prior to patients coming to GP practice.</a:t>
            </a:r>
          </a:p>
          <a:p>
            <a:pPr marL="0" indent="0">
              <a:spcBef>
                <a:spcPts val="0"/>
              </a:spcBef>
              <a:buNone/>
            </a:pPr>
            <a:r>
              <a:rPr lang="en-GB" sz="3500" b="1" u="sng" dirty="0" smtClean="0">
                <a:latin typeface="Calibri" panose="020F0502020204030204" pitchFamily="34" charset="0"/>
                <a:cs typeface="Calibri" panose="020F0502020204030204" pitchFamily="34" charset="0"/>
              </a:rPr>
              <a:t>Cold Areas</a:t>
            </a:r>
          </a:p>
          <a:p>
            <a:pPr marL="0" indent="0">
              <a:spcBef>
                <a:spcPts val="0"/>
              </a:spcBef>
              <a:buNone/>
            </a:pPr>
            <a:endParaRPr lang="en-GB" sz="3500" b="1" dirty="0" smtClean="0">
              <a:latin typeface="Calibri" panose="020F0502020204030204" pitchFamily="34" charset="0"/>
              <a:cs typeface="Calibri" panose="020F0502020204030204" pitchFamily="34" charset="0"/>
            </a:endParaRPr>
          </a:p>
          <a:p>
            <a:pPr marL="0" indent="0">
              <a:spcBef>
                <a:spcPts val="0"/>
              </a:spcBef>
              <a:buNone/>
            </a:pPr>
            <a:r>
              <a:rPr lang="en-GB" sz="3500" b="1" dirty="0" smtClean="0">
                <a:latin typeface="Calibri" panose="020F0502020204030204" pitchFamily="34" charset="0"/>
                <a:cs typeface="Calibri" panose="020F0502020204030204" pitchFamily="34" charset="0"/>
              </a:rPr>
              <a:t>Routine PN appointments, wound care and management of pre-existing conditions.</a:t>
            </a:r>
          </a:p>
          <a:p>
            <a:pPr marL="0" indent="0">
              <a:spcBef>
                <a:spcPts val="0"/>
              </a:spcBef>
              <a:buNone/>
            </a:pPr>
            <a:endParaRPr lang="en-GB" sz="3500" b="1" dirty="0" smtClean="0">
              <a:latin typeface="Calibri" panose="020F0502020204030204" pitchFamily="34" charset="0"/>
              <a:cs typeface="Calibri" panose="020F0502020204030204" pitchFamily="34" charset="0"/>
            </a:endParaRPr>
          </a:p>
          <a:p>
            <a:pPr marL="0" indent="0">
              <a:spcBef>
                <a:spcPts val="0"/>
              </a:spcBef>
              <a:buNone/>
            </a:pPr>
            <a:r>
              <a:rPr lang="en-GB" sz="3500" b="1" u="sng" dirty="0" smtClean="0">
                <a:latin typeface="Calibri" panose="020F0502020204030204" pitchFamily="34" charset="0"/>
                <a:cs typeface="Calibri" panose="020F0502020204030204" pitchFamily="34" charset="0"/>
              </a:rPr>
              <a:t>Possible COVID-19 Cases</a:t>
            </a:r>
          </a:p>
          <a:p>
            <a:pPr marL="0" indent="0">
              <a:spcBef>
                <a:spcPts val="0"/>
              </a:spcBef>
              <a:buNone/>
            </a:pPr>
            <a:endParaRPr lang="en-GB" sz="3500" b="1" u="sng" dirty="0" smtClean="0">
              <a:latin typeface="Calibri" panose="020F0502020204030204" pitchFamily="34" charset="0"/>
              <a:cs typeface="Calibri" panose="020F0502020204030204" pitchFamily="34" charset="0"/>
            </a:endParaRPr>
          </a:p>
          <a:p>
            <a:pPr>
              <a:spcBef>
                <a:spcPts val="0"/>
              </a:spcBef>
            </a:pPr>
            <a:r>
              <a:rPr lang="en-GB" sz="3500" b="1" dirty="0" smtClean="0">
                <a:latin typeface="Calibri" panose="020F0502020204030204" pitchFamily="34" charset="0"/>
                <a:cs typeface="Calibri" panose="020F0502020204030204" pitchFamily="34" charset="0"/>
              </a:rPr>
              <a:t>Withdraw from room, close the door, wash hands.</a:t>
            </a:r>
          </a:p>
          <a:p>
            <a:pPr>
              <a:spcBef>
                <a:spcPts val="0"/>
              </a:spcBef>
            </a:pPr>
            <a:r>
              <a:rPr lang="en-GB" sz="3500" b="1" dirty="0" smtClean="0">
                <a:latin typeface="Calibri" panose="020F0502020204030204" pitchFamily="34" charset="0"/>
                <a:cs typeface="Calibri" panose="020F0502020204030204" pitchFamily="34" charset="0"/>
              </a:rPr>
              <a:t>If physical assessment required, return to room using PPE.</a:t>
            </a:r>
          </a:p>
          <a:p>
            <a:pPr>
              <a:spcBef>
                <a:spcPts val="0"/>
              </a:spcBef>
            </a:pPr>
            <a:r>
              <a:rPr lang="en-GB" sz="3500" b="1" dirty="0" smtClean="0">
                <a:latin typeface="Calibri" panose="020F0502020204030204" pitchFamily="34" charset="0"/>
                <a:cs typeface="Calibri" panose="020F0502020204030204" pitchFamily="34" charset="0"/>
              </a:rPr>
              <a:t>Clean down.</a:t>
            </a:r>
          </a:p>
          <a:p>
            <a:pPr marL="0" indent="0">
              <a:spcBef>
                <a:spcPts val="0"/>
              </a:spcBef>
              <a:buNone/>
            </a:pPr>
            <a:endParaRPr lang="en-GB" sz="3500" b="1" dirty="0" smtClean="0">
              <a:latin typeface="Calibri" panose="020F0502020204030204" pitchFamily="34" charset="0"/>
              <a:cs typeface="Calibri" panose="020F0502020204030204" pitchFamily="34" charset="0"/>
            </a:endParaRPr>
          </a:p>
          <a:p>
            <a:pPr marL="0" indent="0">
              <a:spcBef>
                <a:spcPts val="0"/>
              </a:spcBef>
              <a:buNone/>
            </a:pPr>
            <a:r>
              <a:rPr lang="en-GB" sz="3500" b="1" u="sng" dirty="0" smtClean="0">
                <a:latin typeface="Calibri" panose="020F0502020204030204" pitchFamily="34" charset="0"/>
                <a:cs typeface="Calibri" panose="020F0502020204030204" pitchFamily="34" charset="0"/>
              </a:rPr>
              <a:t>Home Visits</a:t>
            </a:r>
          </a:p>
          <a:p>
            <a:pPr marL="0" indent="0">
              <a:spcBef>
                <a:spcPts val="0"/>
              </a:spcBef>
              <a:buNone/>
            </a:pPr>
            <a:endParaRPr lang="en-GB" sz="3500" b="1" u="sng" dirty="0">
              <a:latin typeface="Calibri" panose="020F0502020204030204" pitchFamily="34" charset="0"/>
              <a:cs typeface="Calibri" panose="020F0502020204030204" pitchFamily="34" charset="0"/>
            </a:endParaRPr>
          </a:p>
          <a:p>
            <a:pPr>
              <a:spcBef>
                <a:spcPts val="0"/>
              </a:spcBef>
            </a:pPr>
            <a:r>
              <a:rPr lang="en-GB" sz="3500" b="1" dirty="0" smtClean="0">
                <a:latin typeface="Calibri" panose="020F0502020204030204" pitchFamily="34" charset="0"/>
                <a:cs typeface="Calibri" panose="020F0502020204030204" pitchFamily="34" charset="0"/>
              </a:rPr>
              <a:t>For possible positive COVID-19 cases, where able, see in patient’s own home using appropriate PPE.</a:t>
            </a:r>
          </a:p>
          <a:p>
            <a:pPr>
              <a:spcBef>
                <a:spcPts val="0"/>
              </a:spcBef>
            </a:pPr>
            <a:endParaRPr lang="en-GB" sz="3500" b="1" dirty="0" smtClean="0">
              <a:latin typeface="Calibri" panose="020F0502020204030204" pitchFamily="34" charset="0"/>
              <a:cs typeface="Calibri" panose="020F0502020204030204" pitchFamily="34" charset="0"/>
            </a:endParaRPr>
          </a:p>
          <a:p>
            <a:pPr marL="0" indent="0">
              <a:spcBef>
                <a:spcPts val="0"/>
              </a:spcBef>
              <a:buNone/>
            </a:pPr>
            <a:r>
              <a:rPr lang="en-GB" sz="3500" b="1" u="sng" dirty="0" smtClean="0">
                <a:latin typeface="Calibri" panose="020F0502020204030204" pitchFamily="34" charset="0"/>
                <a:cs typeface="Calibri" panose="020F0502020204030204" pitchFamily="34" charset="0"/>
              </a:rPr>
              <a:t>Nursing/ Care </a:t>
            </a:r>
            <a:r>
              <a:rPr lang="en-GB" sz="3500" b="1" u="sng" dirty="0" smtClean="0">
                <a:latin typeface="Calibri" panose="020F0502020204030204" pitchFamily="34" charset="0"/>
                <a:cs typeface="Calibri" panose="020F0502020204030204" pitchFamily="34" charset="0"/>
              </a:rPr>
              <a:t>Home Visits</a:t>
            </a:r>
          </a:p>
          <a:p>
            <a:pPr marL="0" indent="0">
              <a:spcBef>
                <a:spcPts val="0"/>
              </a:spcBef>
              <a:buNone/>
            </a:pPr>
            <a:endParaRPr lang="en-GB" sz="3500" b="1" u="sng" dirty="0">
              <a:latin typeface="Calibri" panose="020F0502020204030204" pitchFamily="34" charset="0"/>
              <a:cs typeface="Calibri" panose="020F0502020204030204" pitchFamily="34" charset="0"/>
            </a:endParaRPr>
          </a:p>
          <a:p>
            <a:pPr>
              <a:spcBef>
                <a:spcPts val="0"/>
              </a:spcBef>
            </a:pPr>
            <a:r>
              <a:rPr lang="en-GB" sz="3500" b="1" dirty="0" smtClean="0">
                <a:latin typeface="Calibri" panose="020F0502020204030204" pitchFamily="34" charset="0"/>
                <a:cs typeface="Calibri" panose="020F0502020204030204" pitchFamily="34" charset="0"/>
              </a:rPr>
              <a:t>Take reasonable and pragmatic precautions.</a:t>
            </a:r>
          </a:p>
          <a:p>
            <a:pPr>
              <a:spcBef>
                <a:spcPts val="0"/>
              </a:spcBef>
            </a:pPr>
            <a:r>
              <a:rPr lang="en-GB" sz="3500" b="1" dirty="0" smtClean="0">
                <a:latin typeface="Calibri" panose="020F0502020204030204" pitchFamily="34" charset="0"/>
                <a:cs typeface="Calibri" panose="020F0502020204030204" pitchFamily="34" charset="0"/>
              </a:rPr>
              <a:t>Triage what can be managed remotely based on clinical judgement</a:t>
            </a:r>
            <a:r>
              <a:rPr lang="en-GB" sz="3500" b="1" dirty="0" smtClean="0">
                <a:latin typeface="Calibri" panose="020F0502020204030204" pitchFamily="34" charset="0"/>
                <a:cs typeface="Calibri" panose="020F0502020204030204" pitchFamily="34" charset="0"/>
              </a:rPr>
              <a:t>.</a:t>
            </a:r>
          </a:p>
          <a:p>
            <a:pPr>
              <a:spcBef>
                <a:spcPts val="0"/>
              </a:spcBef>
            </a:pPr>
            <a:r>
              <a:rPr lang="en-GB" sz="3500" b="1" dirty="0" smtClean="0">
                <a:latin typeface="Calibri" panose="020F0502020204030204" pitchFamily="34" charset="0"/>
                <a:cs typeface="Calibri" panose="020F0502020204030204" pitchFamily="34" charset="0"/>
              </a:rPr>
              <a:t>RESTORE2/ NEWS2 Score</a:t>
            </a:r>
            <a:endParaRPr lang="en-GB" sz="3500" b="1" dirty="0" smtClean="0">
              <a:latin typeface="Calibri" panose="020F0502020204030204" pitchFamily="34" charset="0"/>
              <a:cs typeface="Calibri" panose="020F0502020204030204" pitchFamily="34" charset="0"/>
            </a:endParaRPr>
          </a:p>
          <a:p>
            <a:pPr>
              <a:spcBef>
                <a:spcPts val="0"/>
              </a:spcBef>
            </a:pPr>
            <a:endParaRPr lang="en-GB" sz="3500" b="1" dirty="0">
              <a:latin typeface="Calibri" panose="020F0502020204030204" pitchFamily="34" charset="0"/>
              <a:cs typeface="Calibri" panose="020F0502020204030204" pitchFamily="34" charset="0"/>
            </a:endParaRPr>
          </a:p>
          <a:p>
            <a:pPr marL="0" indent="0">
              <a:spcBef>
                <a:spcPts val="0"/>
              </a:spcBef>
              <a:buNone/>
            </a:pPr>
            <a:r>
              <a:rPr lang="en-GB" sz="3500" b="1" u="sng" dirty="0" smtClean="0">
                <a:latin typeface="Calibri" panose="020F0502020204030204" pitchFamily="34" charset="0"/>
                <a:cs typeface="Calibri" panose="020F0502020204030204" pitchFamily="34" charset="0"/>
              </a:rPr>
              <a:t>Hot Areas</a:t>
            </a:r>
          </a:p>
          <a:p>
            <a:pPr marL="0" indent="0">
              <a:spcBef>
                <a:spcPts val="0"/>
              </a:spcBef>
              <a:buNone/>
            </a:pPr>
            <a:endParaRPr lang="en-GB" sz="3500" b="1" dirty="0">
              <a:latin typeface="Calibri" panose="020F0502020204030204" pitchFamily="34" charset="0"/>
              <a:cs typeface="Calibri" panose="020F0502020204030204" pitchFamily="34" charset="0"/>
            </a:endParaRPr>
          </a:p>
          <a:p>
            <a:pPr marL="0" indent="0">
              <a:spcBef>
                <a:spcPts val="0"/>
              </a:spcBef>
              <a:buNone/>
            </a:pPr>
            <a:r>
              <a:rPr lang="en-GB" sz="3500" b="1" dirty="0">
                <a:latin typeface="Calibri" panose="020F0502020204030204" pitchFamily="34" charset="0"/>
                <a:cs typeface="Calibri" panose="020F0502020204030204" pitchFamily="34" charset="0"/>
              </a:rPr>
              <a:t>Meets definition of new consistent cough and/or temperature 37.8 degrees or above. Influenza-life </a:t>
            </a:r>
            <a:r>
              <a:rPr lang="en-GB" sz="3500" b="1" dirty="0" smtClean="0">
                <a:latin typeface="Calibri" panose="020F0502020204030204" pitchFamily="34" charset="0"/>
                <a:cs typeface="Calibri" panose="020F0502020204030204" pitchFamily="34" charset="0"/>
              </a:rPr>
              <a:t>symptoms. Face </a:t>
            </a:r>
            <a:r>
              <a:rPr lang="en-GB" sz="3500" b="1" dirty="0">
                <a:latin typeface="Calibri" panose="020F0502020204030204" pitchFamily="34" charset="0"/>
                <a:cs typeface="Calibri" panose="020F0502020204030204" pitchFamily="34" charset="0"/>
              </a:rPr>
              <a:t>to Face Contact </a:t>
            </a:r>
            <a:r>
              <a:rPr lang="en-GB" sz="3500" b="1" dirty="0" smtClean="0">
                <a:latin typeface="Calibri" panose="020F0502020204030204" pitchFamily="34" charset="0"/>
                <a:cs typeface="Calibri" panose="020F0502020204030204" pitchFamily="34" charset="0"/>
              </a:rPr>
              <a:t>Required:</a:t>
            </a:r>
            <a:endParaRPr lang="en-GB" sz="3500" b="1" dirty="0">
              <a:latin typeface="Calibri" panose="020F0502020204030204" pitchFamily="34" charset="0"/>
              <a:cs typeface="Calibri" panose="020F0502020204030204" pitchFamily="34" charset="0"/>
            </a:endParaRPr>
          </a:p>
          <a:p>
            <a:pPr>
              <a:spcBef>
                <a:spcPts val="0"/>
              </a:spcBef>
              <a:spcAft>
                <a:spcPts val="600"/>
              </a:spcAft>
            </a:pPr>
            <a:endParaRPr lang="en-GB" sz="3500" b="1" dirty="0" smtClean="0">
              <a:latin typeface="Calibri" panose="020F0502020204030204" pitchFamily="34" charset="0"/>
              <a:cs typeface="Calibri" panose="020F0502020204030204" pitchFamily="34" charset="0"/>
            </a:endParaRPr>
          </a:p>
          <a:p>
            <a:pPr>
              <a:spcBef>
                <a:spcPts val="0"/>
              </a:spcBef>
              <a:spcAft>
                <a:spcPts val="600"/>
              </a:spcAft>
            </a:pPr>
            <a:r>
              <a:rPr lang="en-GB" sz="3500" b="1" dirty="0" smtClean="0">
                <a:latin typeface="Calibri" panose="020F0502020204030204" pitchFamily="34" charset="0"/>
                <a:cs typeface="Calibri" panose="020F0502020204030204" pitchFamily="34" charset="0"/>
              </a:rPr>
              <a:t>Patients to enter</a:t>
            </a:r>
            <a:r>
              <a:rPr lang="en-GB" sz="3500" b="1" dirty="0">
                <a:latin typeface="Calibri" panose="020F0502020204030204" pitchFamily="34" charset="0"/>
                <a:cs typeface="Calibri" panose="020F0502020204030204" pitchFamily="34" charset="0"/>
              </a:rPr>
              <a:t>, wait and leave through separate </a:t>
            </a:r>
            <a:r>
              <a:rPr lang="en-GB" sz="3500" b="1" dirty="0" smtClean="0">
                <a:latin typeface="Calibri" panose="020F0502020204030204" pitchFamily="34" charset="0"/>
                <a:cs typeface="Calibri" panose="020F0502020204030204" pitchFamily="34" charset="0"/>
              </a:rPr>
              <a:t>areas.</a:t>
            </a:r>
            <a:endParaRPr lang="en-GB" sz="3500" b="1" dirty="0">
              <a:latin typeface="Calibri" panose="020F0502020204030204" pitchFamily="34" charset="0"/>
              <a:cs typeface="Calibri" panose="020F0502020204030204" pitchFamily="34" charset="0"/>
            </a:endParaRPr>
          </a:p>
          <a:p>
            <a:pPr>
              <a:spcBef>
                <a:spcPts val="0"/>
              </a:spcBef>
              <a:spcAft>
                <a:spcPts val="600"/>
              </a:spcAft>
            </a:pPr>
            <a:r>
              <a:rPr lang="en-GB" sz="3500" b="1" dirty="0">
                <a:latin typeface="Calibri" panose="020F0502020204030204" pitchFamily="34" charset="0"/>
                <a:cs typeface="Calibri" panose="020F0502020204030204" pitchFamily="34" charset="0"/>
              </a:rPr>
              <a:t>Clinician to ensure PPE used appropriately (mask for </a:t>
            </a:r>
            <a:r>
              <a:rPr lang="en-GB" sz="3500" b="1" dirty="0" smtClean="0">
                <a:latin typeface="Calibri" panose="020F0502020204030204" pitchFamily="34" charset="0"/>
                <a:cs typeface="Calibri" panose="020F0502020204030204" pitchFamily="34" charset="0"/>
              </a:rPr>
              <a:t>patient on </a:t>
            </a:r>
            <a:r>
              <a:rPr lang="en-GB" sz="3500" b="1" dirty="0">
                <a:latin typeface="Calibri" panose="020F0502020204030204" pitchFamily="34" charset="0"/>
                <a:cs typeface="Calibri" panose="020F0502020204030204" pitchFamily="34" charset="0"/>
              </a:rPr>
              <a:t>entering the room)</a:t>
            </a:r>
          </a:p>
          <a:p>
            <a:pPr>
              <a:spcBef>
                <a:spcPts val="0"/>
              </a:spcBef>
              <a:spcAft>
                <a:spcPts val="600"/>
              </a:spcAft>
            </a:pPr>
            <a:r>
              <a:rPr lang="en-GB" sz="3500" b="1" dirty="0">
                <a:latin typeface="Calibri" panose="020F0502020204030204" pitchFamily="34" charset="0"/>
                <a:cs typeface="Calibri" panose="020F0502020204030204" pitchFamily="34" charset="0"/>
              </a:rPr>
              <a:t>Only essential equipment in the room such as desk, clinician's chair, </a:t>
            </a:r>
            <a:r>
              <a:rPr lang="en-GB" sz="3500" b="1" dirty="0" smtClean="0">
                <a:latin typeface="Calibri" panose="020F0502020204030204" pitchFamily="34" charset="0"/>
                <a:cs typeface="Calibri" panose="020F0502020204030204" pitchFamily="34" charset="0"/>
              </a:rPr>
              <a:t>patient’s chair</a:t>
            </a:r>
            <a:r>
              <a:rPr lang="en-GB" sz="3500" b="1" dirty="0">
                <a:latin typeface="Calibri" panose="020F0502020204030204" pitchFamily="34" charset="0"/>
                <a:cs typeface="Calibri" panose="020F0502020204030204" pitchFamily="34" charset="0"/>
              </a:rPr>
              <a:t>, computer, essential medical equipment.</a:t>
            </a:r>
          </a:p>
          <a:p>
            <a:pPr marL="0" indent="0">
              <a:spcBef>
                <a:spcPts val="0"/>
              </a:spcBef>
              <a:buNone/>
            </a:pPr>
            <a:endParaRPr lang="en-GB" sz="3200" dirty="0" smtClean="0">
              <a:latin typeface="Calibri" panose="020F0502020204030204" pitchFamily="34" charset="0"/>
              <a:cs typeface="Calibri" panose="020F0502020204030204" pitchFamily="34" charset="0"/>
            </a:endParaRPr>
          </a:p>
          <a:p>
            <a:pPr marL="0" indent="0">
              <a:spcBef>
                <a:spcPts val="0"/>
              </a:spcBef>
              <a:buNone/>
            </a:pPr>
            <a:endParaRPr lang="en-GB" sz="3200" b="1" dirty="0">
              <a:latin typeface="Calibri" panose="020F0502020204030204" pitchFamily="34" charset="0"/>
              <a:cs typeface="Calibri" panose="020F0502020204030204" pitchFamily="34" charset="0"/>
            </a:endParaRPr>
          </a:p>
        </p:txBody>
      </p:sp>
      <p:pic>
        <p:nvPicPr>
          <p:cNvPr id="20"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520132" y="753035"/>
            <a:ext cx="7085068" cy="2836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Poster">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13AD7E-0B42-4A01-861E-64E1CDF736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D3F3875-7A7F-481F-975A-FD11B1B30A0C}">
  <ds:schemaRefs>
    <ds:schemaRef ds:uri="http://schemas.microsoft.com/sharepoint/v3/contenttype/forms"/>
  </ds:schemaRefs>
</ds:datastoreItem>
</file>

<file path=customXml/itemProps3.xml><?xml version="1.0" encoding="utf-8"?>
<ds:datastoreItem xmlns:ds="http://schemas.openxmlformats.org/officeDocument/2006/customXml" ds:itemID="{7D271D13-D20F-4697-97AA-66DC15DE63FD}">
  <ds:schemaRefs>
    <ds:schemaRef ds:uri="http://schemas.microsoft.com/office/2006/documentManagement/types"/>
    <ds:schemaRef ds:uri="http://www.w3.org/XML/1998/namespace"/>
    <ds:schemaRef ds:uri="http://purl.org/dc/elements/1.1/"/>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Composite</Template>
  <TotalTime>0</TotalTime>
  <Words>759</Words>
  <Application>Microsoft Office PowerPoint</Application>
  <PresentationFormat>Custom</PresentationFormat>
  <Paragraphs>107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Impact</vt:lpstr>
      <vt:lpstr>Medical Poster</vt:lpstr>
      <vt:lpstr>Managing COVID-19 in Primary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2013-06-24T19:44:51Z</dcterms:created>
  <dcterms:modified xsi:type="dcterms:W3CDTF">2020-03-18T16:03:59Z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