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15"/>
  </p:notesMasterIdLst>
  <p:handoutMasterIdLst>
    <p:handoutMasterId r:id="rId16"/>
  </p:handoutMasterIdLst>
  <p:sldIdLst>
    <p:sldId id="421" r:id="rId5"/>
    <p:sldId id="419" r:id="rId6"/>
    <p:sldId id="429" r:id="rId7"/>
    <p:sldId id="423" r:id="rId8"/>
    <p:sldId id="425" r:id="rId9"/>
    <p:sldId id="426" r:id="rId10"/>
    <p:sldId id="422" r:id="rId11"/>
    <p:sldId id="424" r:id="rId12"/>
    <p:sldId id="427" r:id="rId13"/>
    <p:sldId id="428" r:id="rId14"/>
  </p:sldIdLst>
  <p:sldSz cx="9144000" cy="6858000" type="screen4x3"/>
  <p:notesSz cx="6858000" cy="9144000"/>
  <p:defaultTextStyle>
    <a:defPPr>
      <a:defRPr lang="en-GB"/>
    </a:defPPr>
    <a:lvl1pPr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759">
          <p15:clr>
            <a:srgbClr val="A4A3A4"/>
          </p15:clr>
        </p15:guide>
        <p15:guide id="4" orient="horz" pos="4253">
          <p15:clr>
            <a:srgbClr val="A4A3A4"/>
          </p15:clr>
        </p15:guide>
        <p15:guide id="5" pos="5370">
          <p15:clr>
            <a:srgbClr val="A4A3A4"/>
          </p15:clr>
        </p15:guide>
        <p15:guide id="6" pos="5454">
          <p15:clr>
            <a:srgbClr val="A4A3A4"/>
          </p15:clr>
        </p15:guide>
        <p15:guide id="7" pos="306">
          <p15:clr>
            <a:srgbClr val="A4A3A4"/>
          </p15:clr>
        </p15:guide>
        <p15:guide id="8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92DB"/>
    <a:srgbClr val="FFA100"/>
    <a:srgbClr val="D60093"/>
    <a:srgbClr val="990099"/>
    <a:srgbClr val="34B233"/>
    <a:srgbClr val="CC00FF"/>
    <a:srgbClr val="0F1290"/>
    <a:srgbClr val="009AA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7" autoAdjust="0"/>
    <p:restoredTop sz="85804" autoAdjust="0"/>
  </p:normalViewPr>
  <p:slideViewPr>
    <p:cSldViewPr snapToGrid="0">
      <p:cViewPr varScale="1">
        <p:scale>
          <a:sx n="114" d="100"/>
          <a:sy n="114" d="100"/>
        </p:scale>
        <p:origin x="1542" y="102"/>
      </p:cViewPr>
      <p:guideLst>
        <p:guide orient="horz"/>
        <p:guide orient="horz" pos="230"/>
        <p:guide orient="horz" pos="759"/>
        <p:guide orient="horz" pos="4253"/>
        <p:guide pos="5370"/>
        <p:guide pos="5454"/>
        <p:guide pos="306"/>
        <p:guide pos="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Fordyce" userId="bd7c3abc-b783-45ac-9c40-145d4e122b3c" providerId="ADAL" clId="{27EC52E3-30CC-45BD-99AE-99D187890914}"/>
    <pc:docChg chg="modSld">
      <pc:chgData name="Stuart Fordyce" userId="bd7c3abc-b783-45ac-9c40-145d4e122b3c" providerId="ADAL" clId="{27EC52E3-30CC-45BD-99AE-99D187890914}" dt="2019-10-23T14:51:14.727" v="1" actId="20577"/>
      <pc:docMkLst>
        <pc:docMk/>
      </pc:docMkLst>
      <pc:sldChg chg="modSp">
        <pc:chgData name="Stuart Fordyce" userId="bd7c3abc-b783-45ac-9c40-145d4e122b3c" providerId="ADAL" clId="{27EC52E3-30CC-45BD-99AE-99D187890914}" dt="2019-10-23T14:51:14.727" v="1" actId="20577"/>
        <pc:sldMkLst>
          <pc:docMk/>
          <pc:sldMk cId="2003520188" sldId="421"/>
        </pc:sldMkLst>
        <pc:spChg chg="mod">
          <ac:chgData name="Stuart Fordyce" userId="bd7c3abc-b783-45ac-9c40-145d4e122b3c" providerId="ADAL" clId="{27EC52E3-30CC-45BD-99AE-99D187890914}" dt="2019-10-23T14:51:14.727" v="1" actId="20577"/>
          <ac:spMkLst>
            <pc:docMk/>
            <pc:sldMk cId="2003520188" sldId="421"/>
            <ac:spMk id="1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i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2DD653-649F-4759-933B-5D176369BD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EC2BA-220D-43BB-A4A9-F63747840459}">
      <dgm:prSet phldrT="[Text]" custT="1"/>
      <dgm:spPr/>
      <dgm:t>
        <a:bodyPr/>
        <a:lstStyle/>
        <a:p>
          <a:r>
            <a:rPr lang="en-US" sz="1200" b="0" dirty="0">
              <a:solidFill>
                <a:srgbClr val="000000"/>
              </a:solidFill>
            </a:rPr>
            <a:t>Primary care general practice</a:t>
          </a:r>
        </a:p>
      </dgm:t>
    </dgm:pt>
    <dgm:pt modelId="{E1602DFE-9FA2-4B14-82FB-B643DD9EC85C}" type="parTrans" cxnId="{7B62C3C2-2768-4944-92C8-8A51013199AC}">
      <dgm:prSet/>
      <dgm:spPr/>
      <dgm:t>
        <a:bodyPr/>
        <a:lstStyle/>
        <a:p>
          <a:endParaRPr lang="en-US" sz="1200"/>
        </a:p>
      </dgm:t>
    </dgm:pt>
    <dgm:pt modelId="{271A487D-2084-4687-BA3E-44E40A1B67A1}" type="sibTrans" cxnId="{7B62C3C2-2768-4944-92C8-8A51013199A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8C4CECFE-E7AC-4A94-905C-324109C62770}">
      <dgm:prSet phldrT="[Text]" custT="1"/>
      <dgm:spPr/>
      <dgm:t>
        <a:bodyPr/>
        <a:lstStyle/>
        <a:p>
          <a:r>
            <a:rPr lang="en-US" sz="1200" dirty="0"/>
            <a:t>CPRD primary care data</a:t>
          </a:r>
        </a:p>
      </dgm:t>
    </dgm:pt>
    <dgm:pt modelId="{D6CB1AA4-1B5A-4F0B-B773-BF0C4204AFE7}" type="parTrans" cxnId="{2DB01B68-A0FF-456D-9C21-C7FBE7D332F9}">
      <dgm:prSet/>
      <dgm:spPr/>
      <dgm:t>
        <a:bodyPr/>
        <a:lstStyle/>
        <a:p>
          <a:endParaRPr lang="en-US" sz="1200"/>
        </a:p>
      </dgm:t>
    </dgm:pt>
    <dgm:pt modelId="{3D91D36A-C203-42EA-8066-348EA11436A4}" type="sibTrans" cxnId="{2DB01B68-A0FF-456D-9C21-C7FBE7D332F9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CF0DB313-9724-4924-BEFC-4F6DC63E8AE6}">
      <dgm:prSet phldrT="[Text]" custT="1"/>
      <dgm:spPr/>
      <dgm:t>
        <a:bodyPr/>
        <a:lstStyle/>
        <a:p>
          <a:r>
            <a:rPr lang="en-US" sz="1200" dirty="0"/>
            <a:t>CPRD research studies</a:t>
          </a:r>
        </a:p>
      </dgm:t>
    </dgm:pt>
    <dgm:pt modelId="{34A5CE86-17B7-4EA7-A0D6-C4A01CAE9757}" type="parTrans" cxnId="{5962D374-637E-4633-92EF-A04B3E6AE66C}">
      <dgm:prSet/>
      <dgm:spPr/>
      <dgm:t>
        <a:bodyPr/>
        <a:lstStyle/>
        <a:p>
          <a:endParaRPr lang="en-US" sz="1200"/>
        </a:p>
      </dgm:t>
    </dgm:pt>
    <dgm:pt modelId="{60DC101D-BD8C-41D6-9640-AB39DFFD4D9A}" type="sibTrans" cxnId="{5962D374-637E-4633-92EF-A04B3E6AE66C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EB1E748D-F355-40B5-8F99-CF4671ED4B1F}">
      <dgm:prSet phldrT="[Text]" custT="1"/>
      <dgm:spPr/>
      <dgm:t>
        <a:bodyPr/>
        <a:lstStyle/>
        <a:p>
          <a:r>
            <a:rPr lang="en-US" sz="1200" dirty="0"/>
            <a:t>Clinical and drug safety guidelines</a:t>
          </a:r>
        </a:p>
      </dgm:t>
    </dgm:pt>
    <dgm:pt modelId="{92A6A94F-FAD2-4AD6-85F0-0AB8B2D3CFCD}" type="parTrans" cxnId="{ADD448C5-06CB-4393-9BFA-20246B1A7DBF}">
      <dgm:prSet/>
      <dgm:spPr/>
      <dgm:t>
        <a:bodyPr/>
        <a:lstStyle/>
        <a:p>
          <a:endParaRPr lang="en-US" sz="1200"/>
        </a:p>
      </dgm:t>
    </dgm:pt>
    <dgm:pt modelId="{0CD6FAB6-6AE8-42BD-AC40-2171EFC5C693}" type="sibTrans" cxnId="{ADD448C5-06CB-4393-9BFA-20246B1A7DBF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DAAD3A5C-6AA0-4589-A73E-B0AEE4D0F37E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Impact on patient care</a:t>
          </a:r>
        </a:p>
        <a:p>
          <a:endParaRPr lang="en-US" sz="1200" b="0" dirty="0">
            <a:solidFill>
              <a:schemeClr val="tx1"/>
            </a:solidFill>
          </a:endParaRPr>
        </a:p>
      </dgm:t>
    </dgm:pt>
    <dgm:pt modelId="{23D1DF81-0762-4C98-9D38-210FA68648F7}" type="parTrans" cxnId="{17BE573E-2A1F-4044-9BB6-086BD016E538}">
      <dgm:prSet/>
      <dgm:spPr/>
      <dgm:t>
        <a:bodyPr/>
        <a:lstStyle/>
        <a:p>
          <a:endParaRPr lang="en-US" sz="1200"/>
        </a:p>
      </dgm:t>
    </dgm:pt>
    <dgm:pt modelId="{17754FBB-BBC3-4B82-A544-5E14266F9652}" type="sibTrans" cxnId="{17BE573E-2A1F-4044-9BB6-086BD016E538}">
      <dgm:prSet/>
      <dgm:spPr>
        <a:solidFill>
          <a:srgbClr val="4B92DB"/>
        </a:solidFill>
      </dgm:spPr>
      <dgm:t>
        <a:bodyPr/>
        <a:lstStyle/>
        <a:p>
          <a:endParaRPr lang="en-US" sz="1200"/>
        </a:p>
      </dgm:t>
    </dgm:pt>
    <dgm:pt modelId="{764C0FBF-13D6-44A9-B662-1CA323275E7E}" type="pres">
      <dgm:prSet presAssocID="{B72DD653-649F-4759-933B-5D176369BD7D}" presName="cycle" presStyleCnt="0">
        <dgm:presLayoutVars>
          <dgm:dir/>
          <dgm:resizeHandles val="exact"/>
        </dgm:presLayoutVars>
      </dgm:prSet>
      <dgm:spPr/>
    </dgm:pt>
    <dgm:pt modelId="{E56CF4BA-70EF-49B1-A265-5ADA6C2C6D00}" type="pres">
      <dgm:prSet presAssocID="{50AEC2BA-220D-43BB-A4A9-F63747840459}" presName="dummy" presStyleCnt="0"/>
      <dgm:spPr/>
    </dgm:pt>
    <dgm:pt modelId="{EBA0837D-98ED-472E-A372-63F4F295C10D}" type="pres">
      <dgm:prSet presAssocID="{50AEC2BA-220D-43BB-A4A9-F63747840459}" presName="node" presStyleLbl="revTx" presStyleIdx="0" presStyleCnt="5" custRadScaleRad="103427" custRadScaleInc="10572">
        <dgm:presLayoutVars>
          <dgm:bulletEnabled val="1"/>
        </dgm:presLayoutVars>
      </dgm:prSet>
      <dgm:spPr/>
    </dgm:pt>
    <dgm:pt modelId="{855DFDBC-AC57-4A5F-8076-FA7E96798464}" type="pres">
      <dgm:prSet presAssocID="{271A487D-2084-4687-BA3E-44E40A1B67A1}" presName="sibTrans" presStyleLbl="node1" presStyleIdx="0" presStyleCnt="5"/>
      <dgm:spPr/>
    </dgm:pt>
    <dgm:pt modelId="{F8B7D8D9-FCBD-4871-8A40-E0FB4A51477B}" type="pres">
      <dgm:prSet presAssocID="{8C4CECFE-E7AC-4A94-905C-324109C62770}" presName="dummy" presStyleCnt="0"/>
      <dgm:spPr/>
    </dgm:pt>
    <dgm:pt modelId="{E7F08CED-6E8F-4DF0-B5DF-57097FCEBAF4}" type="pres">
      <dgm:prSet presAssocID="{8C4CECFE-E7AC-4A94-905C-324109C62770}" presName="node" presStyleLbl="revTx" presStyleIdx="1" presStyleCnt="5">
        <dgm:presLayoutVars>
          <dgm:bulletEnabled val="1"/>
        </dgm:presLayoutVars>
      </dgm:prSet>
      <dgm:spPr/>
    </dgm:pt>
    <dgm:pt modelId="{71E25DC3-AA83-4FE2-85B6-724F0FF378F7}" type="pres">
      <dgm:prSet presAssocID="{3D91D36A-C203-42EA-8066-348EA11436A4}" presName="sibTrans" presStyleLbl="node1" presStyleIdx="1" presStyleCnt="5"/>
      <dgm:spPr/>
    </dgm:pt>
    <dgm:pt modelId="{C89DEEA0-1FBF-4433-A629-1433B9A33D1B}" type="pres">
      <dgm:prSet presAssocID="{CF0DB313-9724-4924-BEFC-4F6DC63E8AE6}" presName="dummy" presStyleCnt="0"/>
      <dgm:spPr/>
    </dgm:pt>
    <dgm:pt modelId="{D554067B-A7EB-46AE-8AEB-56F398B80091}" type="pres">
      <dgm:prSet presAssocID="{CF0DB313-9724-4924-BEFC-4F6DC63E8AE6}" presName="node" presStyleLbl="revTx" presStyleIdx="2" presStyleCnt="5">
        <dgm:presLayoutVars>
          <dgm:bulletEnabled val="1"/>
        </dgm:presLayoutVars>
      </dgm:prSet>
      <dgm:spPr/>
    </dgm:pt>
    <dgm:pt modelId="{96857A0C-EC17-496A-B9C8-3CA158ACEE23}" type="pres">
      <dgm:prSet presAssocID="{60DC101D-BD8C-41D6-9640-AB39DFFD4D9A}" presName="sibTrans" presStyleLbl="node1" presStyleIdx="2" presStyleCnt="5"/>
      <dgm:spPr/>
    </dgm:pt>
    <dgm:pt modelId="{1F2BEAAD-520C-420F-8C96-D49509EFE0A3}" type="pres">
      <dgm:prSet presAssocID="{EB1E748D-F355-40B5-8F99-CF4671ED4B1F}" presName="dummy" presStyleCnt="0"/>
      <dgm:spPr/>
    </dgm:pt>
    <dgm:pt modelId="{E9356ED5-4090-4B51-9D02-B40F825C8B19}" type="pres">
      <dgm:prSet presAssocID="{EB1E748D-F355-40B5-8F99-CF4671ED4B1F}" presName="node" presStyleLbl="revTx" presStyleIdx="3" presStyleCnt="5">
        <dgm:presLayoutVars>
          <dgm:bulletEnabled val="1"/>
        </dgm:presLayoutVars>
      </dgm:prSet>
      <dgm:spPr/>
    </dgm:pt>
    <dgm:pt modelId="{179F1B99-EAA5-4124-B7AA-80594DD6D0FC}" type="pres">
      <dgm:prSet presAssocID="{0CD6FAB6-6AE8-42BD-AC40-2171EFC5C693}" presName="sibTrans" presStyleLbl="node1" presStyleIdx="3" presStyleCnt="5"/>
      <dgm:spPr/>
    </dgm:pt>
    <dgm:pt modelId="{AA5BF29A-D294-4E43-8682-3EF837ED7D67}" type="pres">
      <dgm:prSet presAssocID="{DAAD3A5C-6AA0-4589-A73E-B0AEE4D0F37E}" presName="dummy" presStyleCnt="0"/>
      <dgm:spPr/>
    </dgm:pt>
    <dgm:pt modelId="{80C6CE60-611F-44C4-B278-86B069DAF4C5}" type="pres">
      <dgm:prSet presAssocID="{DAAD3A5C-6AA0-4589-A73E-B0AEE4D0F37E}" presName="node" presStyleLbl="revTx" presStyleIdx="4" presStyleCnt="5">
        <dgm:presLayoutVars>
          <dgm:bulletEnabled val="1"/>
        </dgm:presLayoutVars>
      </dgm:prSet>
      <dgm:spPr/>
    </dgm:pt>
    <dgm:pt modelId="{94877985-BC75-459E-83E8-1A0C4C01753D}" type="pres">
      <dgm:prSet presAssocID="{17754FBB-BBC3-4B82-A544-5E14266F9652}" presName="sibTrans" presStyleLbl="node1" presStyleIdx="4" presStyleCnt="5"/>
      <dgm:spPr/>
    </dgm:pt>
  </dgm:ptLst>
  <dgm:cxnLst>
    <dgm:cxn modelId="{DBD4711E-C3D6-4816-A4CD-44C11DEB3E57}" type="presOf" srcId="{EB1E748D-F355-40B5-8F99-CF4671ED4B1F}" destId="{E9356ED5-4090-4B51-9D02-B40F825C8B19}" srcOrd="0" destOrd="0" presId="urn:microsoft.com/office/officeart/2005/8/layout/cycle1"/>
    <dgm:cxn modelId="{729CBC28-9A21-4F43-ACA7-1A8CAA717508}" type="presOf" srcId="{CF0DB313-9724-4924-BEFC-4F6DC63E8AE6}" destId="{D554067B-A7EB-46AE-8AEB-56F398B80091}" srcOrd="0" destOrd="0" presId="urn:microsoft.com/office/officeart/2005/8/layout/cycle1"/>
    <dgm:cxn modelId="{17BE573E-2A1F-4044-9BB6-086BD016E538}" srcId="{B72DD653-649F-4759-933B-5D176369BD7D}" destId="{DAAD3A5C-6AA0-4589-A73E-B0AEE4D0F37E}" srcOrd="4" destOrd="0" parTransId="{23D1DF81-0762-4C98-9D38-210FA68648F7}" sibTransId="{17754FBB-BBC3-4B82-A544-5E14266F9652}"/>
    <dgm:cxn modelId="{2DB01B68-A0FF-456D-9C21-C7FBE7D332F9}" srcId="{B72DD653-649F-4759-933B-5D176369BD7D}" destId="{8C4CECFE-E7AC-4A94-905C-324109C62770}" srcOrd="1" destOrd="0" parTransId="{D6CB1AA4-1B5A-4F0B-B773-BF0C4204AFE7}" sibTransId="{3D91D36A-C203-42EA-8066-348EA11436A4}"/>
    <dgm:cxn modelId="{3502234A-818D-4292-A3D5-FA1DC1834BCC}" type="presOf" srcId="{17754FBB-BBC3-4B82-A544-5E14266F9652}" destId="{94877985-BC75-459E-83E8-1A0C4C01753D}" srcOrd="0" destOrd="0" presId="urn:microsoft.com/office/officeart/2005/8/layout/cycle1"/>
    <dgm:cxn modelId="{6F75C94D-D690-4FCD-A0CC-153884FA0992}" type="presOf" srcId="{8C4CECFE-E7AC-4A94-905C-324109C62770}" destId="{E7F08CED-6E8F-4DF0-B5DF-57097FCEBAF4}" srcOrd="0" destOrd="0" presId="urn:microsoft.com/office/officeart/2005/8/layout/cycle1"/>
    <dgm:cxn modelId="{51424771-1BAB-41C7-8B5C-8819E7F3A1D4}" type="presOf" srcId="{DAAD3A5C-6AA0-4589-A73E-B0AEE4D0F37E}" destId="{80C6CE60-611F-44C4-B278-86B069DAF4C5}" srcOrd="0" destOrd="0" presId="urn:microsoft.com/office/officeart/2005/8/layout/cycle1"/>
    <dgm:cxn modelId="{5962D374-637E-4633-92EF-A04B3E6AE66C}" srcId="{B72DD653-649F-4759-933B-5D176369BD7D}" destId="{CF0DB313-9724-4924-BEFC-4F6DC63E8AE6}" srcOrd="2" destOrd="0" parTransId="{34A5CE86-17B7-4EA7-A0D6-C4A01CAE9757}" sibTransId="{60DC101D-BD8C-41D6-9640-AB39DFFD4D9A}"/>
    <dgm:cxn modelId="{53388355-E167-4D82-AE6C-F90739E9F4DA}" type="presOf" srcId="{B72DD653-649F-4759-933B-5D176369BD7D}" destId="{764C0FBF-13D6-44A9-B662-1CA323275E7E}" srcOrd="0" destOrd="0" presId="urn:microsoft.com/office/officeart/2005/8/layout/cycle1"/>
    <dgm:cxn modelId="{3CFCFE94-EE7D-492E-B10B-7C8910A705D6}" type="presOf" srcId="{271A487D-2084-4687-BA3E-44E40A1B67A1}" destId="{855DFDBC-AC57-4A5F-8076-FA7E96798464}" srcOrd="0" destOrd="0" presId="urn:microsoft.com/office/officeart/2005/8/layout/cycle1"/>
    <dgm:cxn modelId="{084CD895-C231-42E0-9E2A-2D2140A95436}" type="presOf" srcId="{0CD6FAB6-6AE8-42BD-AC40-2171EFC5C693}" destId="{179F1B99-EAA5-4124-B7AA-80594DD6D0FC}" srcOrd="0" destOrd="0" presId="urn:microsoft.com/office/officeart/2005/8/layout/cycle1"/>
    <dgm:cxn modelId="{A70A29A9-16B2-4C44-9442-A4617140C065}" type="presOf" srcId="{3D91D36A-C203-42EA-8066-348EA11436A4}" destId="{71E25DC3-AA83-4FE2-85B6-724F0FF378F7}" srcOrd="0" destOrd="0" presId="urn:microsoft.com/office/officeart/2005/8/layout/cycle1"/>
    <dgm:cxn modelId="{EACD79B7-884E-4562-8B09-F13EB0608904}" type="presOf" srcId="{50AEC2BA-220D-43BB-A4A9-F63747840459}" destId="{EBA0837D-98ED-472E-A372-63F4F295C10D}" srcOrd="0" destOrd="0" presId="urn:microsoft.com/office/officeart/2005/8/layout/cycle1"/>
    <dgm:cxn modelId="{7B62C3C2-2768-4944-92C8-8A51013199AC}" srcId="{B72DD653-649F-4759-933B-5D176369BD7D}" destId="{50AEC2BA-220D-43BB-A4A9-F63747840459}" srcOrd="0" destOrd="0" parTransId="{E1602DFE-9FA2-4B14-82FB-B643DD9EC85C}" sibTransId="{271A487D-2084-4687-BA3E-44E40A1B67A1}"/>
    <dgm:cxn modelId="{ADD448C5-06CB-4393-9BFA-20246B1A7DBF}" srcId="{B72DD653-649F-4759-933B-5D176369BD7D}" destId="{EB1E748D-F355-40B5-8F99-CF4671ED4B1F}" srcOrd="3" destOrd="0" parTransId="{92A6A94F-FAD2-4AD6-85F0-0AB8B2D3CFCD}" sibTransId="{0CD6FAB6-6AE8-42BD-AC40-2171EFC5C693}"/>
    <dgm:cxn modelId="{3B4CD6FC-F4EA-472B-AE78-80311BAC1F6C}" type="presOf" srcId="{60DC101D-BD8C-41D6-9640-AB39DFFD4D9A}" destId="{96857A0C-EC17-496A-B9C8-3CA158ACEE23}" srcOrd="0" destOrd="0" presId="urn:microsoft.com/office/officeart/2005/8/layout/cycle1"/>
    <dgm:cxn modelId="{69F9FAC6-2701-457C-89F4-B9C213A16C0D}" type="presParOf" srcId="{764C0FBF-13D6-44A9-B662-1CA323275E7E}" destId="{E56CF4BA-70EF-49B1-A265-5ADA6C2C6D00}" srcOrd="0" destOrd="0" presId="urn:microsoft.com/office/officeart/2005/8/layout/cycle1"/>
    <dgm:cxn modelId="{D272E57A-1AD4-460A-B7C6-E8066730F83C}" type="presParOf" srcId="{764C0FBF-13D6-44A9-B662-1CA323275E7E}" destId="{EBA0837D-98ED-472E-A372-63F4F295C10D}" srcOrd="1" destOrd="0" presId="urn:microsoft.com/office/officeart/2005/8/layout/cycle1"/>
    <dgm:cxn modelId="{1E8EAC1A-20E5-45F4-8157-DCB796FC63D6}" type="presParOf" srcId="{764C0FBF-13D6-44A9-B662-1CA323275E7E}" destId="{855DFDBC-AC57-4A5F-8076-FA7E96798464}" srcOrd="2" destOrd="0" presId="urn:microsoft.com/office/officeart/2005/8/layout/cycle1"/>
    <dgm:cxn modelId="{37CF8FF6-0D40-41A6-9748-6CC04B64DFC3}" type="presParOf" srcId="{764C0FBF-13D6-44A9-B662-1CA323275E7E}" destId="{F8B7D8D9-FCBD-4871-8A40-E0FB4A51477B}" srcOrd="3" destOrd="0" presId="urn:microsoft.com/office/officeart/2005/8/layout/cycle1"/>
    <dgm:cxn modelId="{9289824C-A7D4-4B38-B33F-BA3AE33ADE1E}" type="presParOf" srcId="{764C0FBF-13D6-44A9-B662-1CA323275E7E}" destId="{E7F08CED-6E8F-4DF0-B5DF-57097FCEBAF4}" srcOrd="4" destOrd="0" presId="urn:microsoft.com/office/officeart/2005/8/layout/cycle1"/>
    <dgm:cxn modelId="{32A00D78-6D5E-4440-AC01-5B25E1F3450B}" type="presParOf" srcId="{764C0FBF-13D6-44A9-B662-1CA323275E7E}" destId="{71E25DC3-AA83-4FE2-85B6-724F0FF378F7}" srcOrd="5" destOrd="0" presId="urn:microsoft.com/office/officeart/2005/8/layout/cycle1"/>
    <dgm:cxn modelId="{8A099C61-7F0A-4349-8DF0-C45792D0A7CB}" type="presParOf" srcId="{764C0FBF-13D6-44A9-B662-1CA323275E7E}" destId="{C89DEEA0-1FBF-4433-A629-1433B9A33D1B}" srcOrd="6" destOrd="0" presId="urn:microsoft.com/office/officeart/2005/8/layout/cycle1"/>
    <dgm:cxn modelId="{95CF4240-FBBC-41EB-9950-59BE5FBE0E04}" type="presParOf" srcId="{764C0FBF-13D6-44A9-B662-1CA323275E7E}" destId="{D554067B-A7EB-46AE-8AEB-56F398B80091}" srcOrd="7" destOrd="0" presId="urn:microsoft.com/office/officeart/2005/8/layout/cycle1"/>
    <dgm:cxn modelId="{70E152D0-4B97-4B75-BB05-169422A644D4}" type="presParOf" srcId="{764C0FBF-13D6-44A9-B662-1CA323275E7E}" destId="{96857A0C-EC17-496A-B9C8-3CA158ACEE23}" srcOrd="8" destOrd="0" presId="urn:microsoft.com/office/officeart/2005/8/layout/cycle1"/>
    <dgm:cxn modelId="{A455B0A4-8F97-44CB-80DE-67C1AC61CFF3}" type="presParOf" srcId="{764C0FBF-13D6-44A9-B662-1CA323275E7E}" destId="{1F2BEAAD-520C-420F-8C96-D49509EFE0A3}" srcOrd="9" destOrd="0" presId="urn:microsoft.com/office/officeart/2005/8/layout/cycle1"/>
    <dgm:cxn modelId="{6E7019A8-6069-46E4-97D9-D08D678A4650}" type="presParOf" srcId="{764C0FBF-13D6-44A9-B662-1CA323275E7E}" destId="{E9356ED5-4090-4B51-9D02-B40F825C8B19}" srcOrd="10" destOrd="0" presId="urn:microsoft.com/office/officeart/2005/8/layout/cycle1"/>
    <dgm:cxn modelId="{88CE6436-BA41-4A62-AD79-4051DA3BE0FE}" type="presParOf" srcId="{764C0FBF-13D6-44A9-B662-1CA323275E7E}" destId="{179F1B99-EAA5-4124-B7AA-80594DD6D0FC}" srcOrd="11" destOrd="0" presId="urn:microsoft.com/office/officeart/2005/8/layout/cycle1"/>
    <dgm:cxn modelId="{66E45A2E-2D3F-4BCE-8228-84FFE8AB805B}" type="presParOf" srcId="{764C0FBF-13D6-44A9-B662-1CA323275E7E}" destId="{AA5BF29A-D294-4E43-8682-3EF837ED7D67}" srcOrd="12" destOrd="0" presId="urn:microsoft.com/office/officeart/2005/8/layout/cycle1"/>
    <dgm:cxn modelId="{102C257D-49A8-4F55-9A14-48C85158EF0F}" type="presParOf" srcId="{764C0FBF-13D6-44A9-B662-1CA323275E7E}" destId="{80C6CE60-611F-44C4-B278-86B069DAF4C5}" srcOrd="13" destOrd="0" presId="urn:microsoft.com/office/officeart/2005/8/layout/cycle1"/>
    <dgm:cxn modelId="{7E030D64-FEB1-48EC-970F-8E15FA6FB438}" type="presParOf" srcId="{764C0FBF-13D6-44A9-B662-1CA323275E7E}" destId="{94877985-BC75-459E-83E8-1A0C4C01753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0837D-98ED-472E-A372-63F4F295C10D}">
      <dsp:nvSpPr>
        <dsp:cNvPr id="0" name=""/>
        <dsp:cNvSpPr/>
      </dsp:nvSpPr>
      <dsp:spPr>
        <a:xfrm>
          <a:off x="3544634" y="2765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000000"/>
              </a:solidFill>
            </a:rPr>
            <a:t>Primary care general practice</a:t>
          </a:r>
        </a:p>
      </dsp:txBody>
      <dsp:txXfrm>
        <a:off x="3544634" y="27654"/>
        <a:ext cx="964376" cy="964376"/>
      </dsp:txXfrm>
    </dsp:sp>
    <dsp:sp modelId="{855DFDBC-AC57-4A5F-8076-FA7E96798464}">
      <dsp:nvSpPr>
        <dsp:cNvPr id="0" name=""/>
        <dsp:cNvSpPr/>
      </dsp:nvSpPr>
      <dsp:spPr>
        <a:xfrm>
          <a:off x="1188247" y="-109524"/>
          <a:ext cx="3617792" cy="3617792"/>
        </a:xfrm>
        <a:prstGeom prst="circularArrow">
          <a:avLst>
            <a:gd name="adj1" fmla="val 5198"/>
            <a:gd name="adj2" fmla="val 335757"/>
            <a:gd name="adj3" fmla="val 21527725"/>
            <a:gd name="adj4" fmla="val 2003122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08CED-6E8F-4DF0-B5DF-57097FCEBAF4}">
      <dsp:nvSpPr>
        <dsp:cNvPr id="0" name=""/>
        <dsp:cNvSpPr/>
      </dsp:nvSpPr>
      <dsp:spPr>
        <a:xfrm>
          <a:off x="4036911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primary care data</a:t>
          </a:r>
        </a:p>
      </dsp:txBody>
      <dsp:txXfrm>
        <a:off x="4036911" y="1822278"/>
        <a:ext cx="964376" cy="964376"/>
      </dsp:txXfrm>
    </dsp:sp>
    <dsp:sp modelId="{71E25DC3-AA83-4FE2-85B6-724F0FF378F7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4015356"/>
            <a:gd name="adj4" fmla="val 2252828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067B-A7EB-46AE-8AEB-56F398B80091}">
      <dsp:nvSpPr>
        <dsp:cNvPr id="0" name=""/>
        <dsp:cNvSpPr/>
      </dsp:nvSpPr>
      <dsp:spPr>
        <a:xfrm>
          <a:off x="2510302" y="2931424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CPRD research studies</a:t>
          </a:r>
        </a:p>
      </dsp:txBody>
      <dsp:txXfrm>
        <a:off x="2510302" y="2931424"/>
        <a:ext cx="964376" cy="964376"/>
      </dsp:txXfrm>
    </dsp:sp>
    <dsp:sp modelId="{96857A0C-EC17-496A-B9C8-3CA158ACEE23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8211415"/>
            <a:gd name="adj4" fmla="val 6448887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ED5-4090-4B51-9D02-B40F825C8B19}">
      <dsp:nvSpPr>
        <dsp:cNvPr id="0" name=""/>
        <dsp:cNvSpPr/>
      </dsp:nvSpPr>
      <dsp:spPr>
        <a:xfrm>
          <a:off x="983693" y="1822278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and drug safety guidelines</a:t>
          </a:r>
        </a:p>
      </dsp:txBody>
      <dsp:txXfrm>
        <a:off x="983693" y="1822278"/>
        <a:ext cx="964376" cy="964376"/>
      </dsp:txXfrm>
    </dsp:sp>
    <dsp:sp modelId="{179F1B99-EAA5-4124-B7AA-80594DD6D0FC}">
      <dsp:nvSpPr>
        <dsp:cNvPr id="0" name=""/>
        <dsp:cNvSpPr/>
      </dsp:nvSpPr>
      <dsp:spPr>
        <a:xfrm>
          <a:off x="1183594" y="-454"/>
          <a:ext cx="3617792" cy="3617792"/>
        </a:xfrm>
        <a:prstGeom prst="circularArrow">
          <a:avLst>
            <a:gd name="adj1" fmla="val 5198"/>
            <a:gd name="adj2" fmla="val 335757"/>
            <a:gd name="adj3" fmla="val 12298560"/>
            <a:gd name="adj4" fmla="val 1077036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6CE60-611F-44C4-B278-86B069DAF4C5}">
      <dsp:nvSpPr>
        <dsp:cNvPr id="0" name=""/>
        <dsp:cNvSpPr/>
      </dsp:nvSpPr>
      <dsp:spPr>
        <a:xfrm>
          <a:off x="1566806" y="27641"/>
          <a:ext cx="964376" cy="96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Impact on patient care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 dirty="0">
            <a:solidFill>
              <a:schemeClr val="tx1"/>
            </a:solidFill>
          </a:endParaRPr>
        </a:p>
      </dsp:txBody>
      <dsp:txXfrm>
        <a:off x="1566806" y="27641"/>
        <a:ext cx="964376" cy="964376"/>
      </dsp:txXfrm>
    </dsp:sp>
    <dsp:sp modelId="{94877985-BC75-459E-83E8-1A0C4C01753D}">
      <dsp:nvSpPr>
        <dsp:cNvPr id="0" name=""/>
        <dsp:cNvSpPr/>
      </dsp:nvSpPr>
      <dsp:spPr>
        <a:xfrm>
          <a:off x="1271404" y="-29585"/>
          <a:ext cx="3617792" cy="3617792"/>
        </a:xfrm>
        <a:prstGeom prst="circularArrow">
          <a:avLst>
            <a:gd name="adj1" fmla="val 5198"/>
            <a:gd name="adj2" fmla="val 335757"/>
            <a:gd name="adj3" fmla="val 16873113"/>
            <a:gd name="adj4" fmla="val 14999736"/>
            <a:gd name="adj5" fmla="val 6064"/>
          </a:avLst>
        </a:prstGeom>
        <a:solidFill>
          <a:srgbClr val="4B92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D806C498-9DFE-4255-8F56-5AC4F1C8FF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085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fld id="{CB50E474-593A-4520-8A81-08F0A91532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49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6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9250"/>
            <a:ext cx="38639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8655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59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5"/>
            <a:ext cx="7881938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619250"/>
            <a:ext cx="3863975" cy="431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865563" cy="431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8775"/>
            <a:ext cx="7881938" cy="7191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8650" y="1619250"/>
            <a:ext cx="7881938" cy="4318000"/>
          </a:xfrm>
        </p:spPr>
        <p:txBody>
          <a:bodyPr/>
          <a:lstStyle/>
          <a:p>
            <a:r>
              <a:rPr lang="en-US" dirty="0"/>
              <a:t>Click icon to add SmartArt graphic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478"/>
            <a:ext cx="9144000" cy="2305050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auto">
          <a:xfrm>
            <a:off x="659673" y="1158059"/>
            <a:ext cx="7550333" cy="1362075"/>
          </a:xfrm>
          <a:prstGeom prst="roundRect">
            <a:avLst/>
          </a:prstGeom>
          <a:noFill/>
          <a:ln w="25400" cap="flat" cmpd="sng" algn="ctr">
            <a:solidFill>
              <a:srgbClr val="4B92D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/>
          </a:p>
          <a:p>
            <a:pPr algn="ctr"/>
            <a:br>
              <a:rPr lang="en-US" sz="2000" dirty="0"/>
            </a:b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0140" y="1591446"/>
            <a:ext cx="6499860" cy="4953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  <a:endParaRPr lang="en-GB" sz="2800" dirty="0">
              <a:solidFill>
                <a:srgbClr val="4B92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19250"/>
            <a:ext cx="7881938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/>
              <a:t>Arial (Body), ideally 24 point </a:t>
            </a:r>
          </a:p>
          <a:p>
            <a:pPr lvl="1"/>
            <a:r>
              <a:rPr lang="en-US" altLang="en-US" dirty="0"/>
              <a:t>Bullet points 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58775"/>
            <a:ext cx="7881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0" y="619125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40" y="6249664"/>
            <a:ext cx="1630680" cy="5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7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B92D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aseline="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881063" indent="-258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5pPr>
      <a:lvl6pPr marL="15779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12" Type="http://schemas.openxmlformats.org/officeDocument/2006/relationships/image" Target="../media/image3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hdphoto" Target="../media/hdphoto1.wdp"/><Relationship Id="rId5" Type="http://schemas.openxmlformats.org/officeDocument/2006/relationships/diagramColors" Target="../diagrams/colors10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067157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/>
          <p:cNvSpPr/>
          <p:nvPr/>
        </p:nvSpPr>
        <p:spPr>
          <a:xfrm>
            <a:off x="6671322" y="306508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How can we reduce the incidence of whooping cough in newborns?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71323" y="4740750"/>
            <a:ext cx="2163877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Hypothesis: Is the pertussis vaccine associated with adverse outcomes for mother or baby during pregnancy?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812478" y="1149661"/>
            <a:ext cx="2864312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Joint Committee on Vaccination and </a:t>
            </a:r>
            <a:r>
              <a:rPr lang="en-US" dirty="0" err="1"/>
              <a:t>Immunisation</a:t>
            </a:r>
            <a:r>
              <a:rPr lang="en-US" dirty="0"/>
              <a:t> (JCVI) now recommend vaccination from 16 weeks</a:t>
            </a:r>
          </a:p>
        </p:txBody>
      </p:sp>
      <p:pic>
        <p:nvPicPr>
          <p:cNvPr id="19" name="Picture 3" descr="H:\Data\Docs\Images\Pregnanc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5" y="1202270"/>
            <a:ext cx="609869" cy="6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582" y="5044339"/>
            <a:ext cx="3803705" cy="886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3" y="2955199"/>
            <a:ext cx="2693077" cy="6883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20" name="Arrow: Right 19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20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4923013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584514" y="913451"/>
            <a:ext cx="2478203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This study showed a marked decrease in general practice acute gastroenteritis following vaccine introduction. These decreases are associated with an estimated £12.5 million reduction in healthcare cost.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514202" y="287498"/>
            <a:ext cx="239485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Does the rotavirus vaccine reduce gastroenteritis in infants?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352452" y="4765920"/>
            <a:ext cx="2507068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Hypothesis: Has the incidence of acute gastroenteritis reduced since the introduction of a national infant vaccination </a:t>
            </a:r>
            <a:r>
              <a:rPr lang="en-US" dirty="0" err="1"/>
              <a:t>programme</a:t>
            </a:r>
            <a:r>
              <a:rPr lang="en-US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454" y="5029391"/>
            <a:ext cx="3718156" cy="1030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5292" y="859438"/>
            <a:ext cx="453289" cy="646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754" y="2906237"/>
            <a:ext cx="2570088" cy="825709"/>
            <a:chOff x="749754" y="2906237"/>
            <a:chExt cx="2570088" cy="8257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/>
            <a:srcRect b="65161"/>
            <a:stretch/>
          </p:blipFill>
          <p:spPr>
            <a:xfrm>
              <a:off x="811454" y="2906237"/>
              <a:ext cx="2508388" cy="4846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/>
            <a:srcRect t="74277"/>
            <a:stretch/>
          </p:blipFill>
          <p:spPr>
            <a:xfrm>
              <a:off x="749754" y="3374095"/>
              <a:ext cx="2508388" cy="3578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095500" y="3581400"/>
              <a:ext cx="91440" cy="150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1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1541047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967596" y="1371919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NICE guidelines now recommend target below 140/80 mmHg for diabetes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444" y="5069857"/>
            <a:ext cx="4167129" cy="912174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6" b="27085"/>
          <a:stretch/>
        </p:blipFill>
        <p:spPr bwMode="auto">
          <a:xfrm>
            <a:off x="705462" y="3356889"/>
            <a:ext cx="2335630" cy="4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H:\Data\Docs\Images\Blood press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9" y="1079159"/>
            <a:ext cx="585520" cy="5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/>
          <p:cNvSpPr/>
          <p:nvPr/>
        </p:nvSpPr>
        <p:spPr>
          <a:xfrm>
            <a:off x="6635004" y="315963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How best to manage patients with diabetes and high blood pressure?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71323" y="4740750"/>
            <a:ext cx="21638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Hypothesis: Is blood pressure related to mortality in patients with newly-diagnosed diabetes?</a:t>
            </a:r>
          </a:p>
        </p:txBody>
      </p:sp>
      <p:sp>
        <p:nvSpPr>
          <p:cNvPr id="2" name="Arrow: Right 1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9630" y="5032714"/>
            <a:ext cx="424425" cy="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8310737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152502" y="863535"/>
            <a:ext cx="3012511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Higher continuity of care in general practice was associated with fewer hospital admissions for conditions manageable in primary care.</a:t>
            </a:r>
          </a:p>
          <a:p>
            <a:pPr algn="ctr"/>
            <a:r>
              <a:rPr lang="en-US" dirty="0"/>
              <a:t>Strategies that improve continuity of care may improve patient experience and reduce costs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514202" y="246170"/>
            <a:ext cx="2394856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Is continuity of care within general practice better for patients?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12747" y="4740750"/>
            <a:ext cx="2222453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Aim: To assess whether continuity of care with a GP is associated with reduced hospital admissions for ambulatory care sensitive conditions for older patients.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104" y="3539417"/>
            <a:ext cx="1218171" cy="49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329" y="5056236"/>
            <a:ext cx="4233705" cy="855654"/>
          </a:xfrm>
          <a:prstGeom prst="rect">
            <a:avLst/>
          </a:prstGeom>
        </p:spPr>
      </p:pic>
      <p:pic>
        <p:nvPicPr>
          <p:cNvPr id="2050" name="Picture 2" descr="https://d30y9cdsu7xlg0.cloudfront.net/png/4286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32" y="990251"/>
            <a:ext cx="747671" cy="7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6294" y="4992906"/>
            <a:ext cx="424425" cy="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74022763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487767" y="910102"/>
            <a:ext cx="2478203" cy="1430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CPRD data showed that the vaccine is not associated with autism or other pervasive development disorders</a:t>
            </a:r>
          </a:p>
          <a:p>
            <a:pPr algn="ctr"/>
            <a:r>
              <a:rPr lang="en-US" dirty="0"/>
              <a:t>This was crucial to restore medical and public opinion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695643" y="328957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Is the combined measles mumps rubella (MMR) vaccine safe?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71323" y="4740750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Aim: To investigate whether a link exists between the MMR vaccine and autism</a:t>
            </a:r>
          </a:p>
        </p:txBody>
      </p:sp>
      <p:pic>
        <p:nvPicPr>
          <p:cNvPr id="13" name="Picture 2" descr="H:\Data\Docs\Images\Paren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22" y="1027384"/>
            <a:ext cx="800208" cy="8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902"/>
          <a:stretch/>
        </p:blipFill>
        <p:spPr>
          <a:xfrm>
            <a:off x="415100" y="3090354"/>
            <a:ext cx="2661022" cy="131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9050" y="4996912"/>
            <a:ext cx="3235733" cy="981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9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3872" y="4810542"/>
            <a:ext cx="3404576" cy="1271397"/>
            <a:chOff x="440749" y="4852934"/>
            <a:chExt cx="3404576" cy="127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880" t="50629"/>
            <a:stretch/>
          </p:blipFill>
          <p:spPr>
            <a:xfrm>
              <a:off x="440749" y="5316910"/>
              <a:ext cx="3404576" cy="80742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880" t="-2212" b="67801"/>
            <a:stretch/>
          </p:blipFill>
          <p:spPr>
            <a:xfrm>
              <a:off x="440749" y="4852934"/>
              <a:ext cx="3404576" cy="562772"/>
            </a:xfrm>
            <a:prstGeom prst="rect">
              <a:avLst/>
            </a:prstGeom>
          </p:spPr>
        </p:pic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419731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171707" y="1002232"/>
            <a:ext cx="2934686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CPRD data showed that there is no increased risk of heart failure associated with incretin-based drugs for diabetes, even in patients with a history of heart failure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600579" y="261140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Which diabetes drugs are safe for patients with heart failure?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406855" y="4740750"/>
            <a:ext cx="2428345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Hypothesis: Is there a link between use of incretin-based drugs for diabetes and increased risk of heart failure?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6" y="3253747"/>
            <a:ext cx="2693077" cy="688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6" y="907844"/>
            <a:ext cx="715179" cy="7151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21" name="Arrow: Right 20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9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3824901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320949" y="1027384"/>
            <a:ext cx="2934686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CPRD data showed that </a:t>
            </a:r>
            <a:r>
              <a:rPr lang="en-US" dirty="0" err="1"/>
              <a:t>immunisation</a:t>
            </a:r>
            <a:r>
              <a:rPr lang="en-US" dirty="0"/>
              <a:t> against the flu vaccine for patients with type 2 diabetes is associated with reduced hospital admissions for cardiovascular events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479523" y="483015"/>
            <a:ext cx="2302165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Do patients with diabetes benefit from the flu vaccine?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442797" y="4868075"/>
            <a:ext cx="2446511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Hypothesis: Does </a:t>
            </a:r>
            <a:r>
              <a:rPr lang="en-US" dirty="0" err="1"/>
              <a:t>immunisation</a:t>
            </a:r>
            <a:r>
              <a:rPr lang="en-US" dirty="0"/>
              <a:t> against influenza protect against cardiovascular events in patients with type 2 diabetes?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500" y="5146958"/>
            <a:ext cx="3748466" cy="873638"/>
          </a:xfrm>
          <a:prstGeom prst="rect">
            <a:avLst/>
          </a:prstGeom>
        </p:spPr>
      </p:pic>
      <p:pic>
        <p:nvPicPr>
          <p:cNvPr id="1026" name="Picture 2" descr="https://d30y9cdsu7xlg0.cloudfront.net/png/183061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84" y="708107"/>
            <a:ext cx="915150" cy="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r="43110" b="62541"/>
          <a:stretch/>
        </p:blipFill>
        <p:spPr>
          <a:xfrm>
            <a:off x="354705" y="3187389"/>
            <a:ext cx="1575695" cy="505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t="73412"/>
          <a:stretch/>
        </p:blipFill>
        <p:spPr>
          <a:xfrm>
            <a:off x="354705" y="3643606"/>
            <a:ext cx="2769724" cy="3590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/>
          <a:srcRect l="75572" b="62541"/>
          <a:stretch/>
        </p:blipFill>
        <p:spPr>
          <a:xfrm>
            <a:off x="1921949" y="3231053"/>
            <a:ext cx="676595" cy="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3105270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514729" y="1165682"/>
            <a:ext cx="2597650" cy="11237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NICE guidelines now recommend that patients presenting with blood in the urine over 40 years should be referred for further tests to rule out bladder cancer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6" b="27085"/>
          <a:stretch/>
        </p:blipFill>
        <p:spPr bwMode="auto">
          <a:xfrm>
            <a:off x="354942" y="3364432"/>
            <a:ext cx="2335630" cy="4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/>
          <p:cNvSpPr/>
          <p:nvPr/>
        </p:nvSpPr>
        <p:spPr>
          <a:xfrm>
            <a:off x="6695643" y="311016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Could persistent urinary tract infections indicate a more serious condition?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71323" y="4740750"/>
            <a:ext cx="21638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Aim: To identify common primary care symptoms that are strong indicators of bladder cancer</a:t>
            </a:r>
          </a:p>
        </p:txBody>
      </p:sp>
      <p:pic>
        <p:nvPicPr>
          <p:cNvPr id="17" name="Picture 3" descr="H:\Data\Docs\Images\UT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34" y="1265434"/>
            <a:ext cx="515602" cy="5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b="42441"/>
          <a:stretch/>
        </p:blipFill>
        <p:spPr>
          <a:xfrm>
            <a:off x="452120" y="3865783"/>
            <a:ext cx="2861476" cy="416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5673" r="2284"/>
          <a:stretch/>
        </p:blipFill>
        <p:spPr>
          <a:xfrm>
            <a:off x="1714457" y="5056222"/>
            <a:ext cx="3082353" cy="874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20" name="Arrow: Right 19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4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396" y="5232064"/>
            <a:ext cx="4285203" cy="858028"/>
            <a:chOff x="351227" y="5453236"/>
            <a:chExt cx="4466868" cy="10546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47025"/>
            <a:stretch/>
          </p:blipFill>
          <p:spPr>
            <a:xfrm>
              <a:off x="351227" y="5710458"/>
              <a:ext cx="4466868" cy="7974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73689"/>
            <a:stretch/>
          </p:blipFill>
          <p:spPr>
            <a:xfrm>
              <a:off x="351227" y="5453236"/>
              <a:ext cx="4466868" cy="396082"/>
            </a:xfrm>
            <a:prstGeom prst="rect">
              <a:avLst/>
            </a:prstGeom>
          </p:spPr>
        </p:pic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5130745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578794" y="948661"/>
            <a:ext cx="2478203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CPRD data showed that thrombocytosis is a clinically significant risk marker for cancer, above the NICE threshold of 3% risk to warrant referral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671323" y="306508"/>
            <a:ext cx="216387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Should patients with raised platelet counts be referred for further tests?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71323" y="4740750"/>
            <a:ext cx="2163877" cy="919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Aim: To investigate whether thrombocytosis (raised platelet count) is a risk marker for cancer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5" y="1032831"/>
            <a:ext cx="465205" cy="465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027" y="3649355"/>
            <a:ext cx="2334970" cy="432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47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2040" y="219104"/>
            <a:ext cx="8657480" cy="94657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Cycle of Evidence</a:t>
            </a:r>
            <a:endParaRPr lang="en-GB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658745"/>
              </p:ext>
            </p:extLst>
          </p:nvPr>
        </p:nvGraphicFramePr>
        <p:xfrm>
          <a:off x="2244634" y="1431224"/>
          <a:ext cx="5984982" cy="389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http://icons.veryicon.com/ico/System/iOS7%20Minimal/Data%20Add%20database.ico"/>
          <p:cNvSpPr>
            <a:spLocks noChangeAspect="1" noChangeArrowheads="1"/>
          </p:cNvSpPr>
          <p:nvPr/>
        </p:nvSpPr>
        <p:spPr bwMode="auto">
          <a:xfrm>
            <a:off x="5140234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downloadicons.net/sites/default/files/data-recovery-icon-278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5" y="3865782"/>
            <a:ext cx="568725" cy="5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705462" y="1121322"/>
            <a:ext cx="2478203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The risk prediction tool shows a high level of accuracy and outperforms current tools. Future guidelines are likely to incorporate these findings into thrombolytic recommendations.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6" b="27085"/>
          <a:stretch/>
        </p:blipFill>
        <p:spPr bwMode="auto">
          <a:xfrm>
            <a:off x="532742" y="3351563"/>
            <a:ext cx="2335630" cy="4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/>
          <p:cNvSpPr/>
          <p:nvPr/>
        </p:nvSpPr>
        <p:spPr>
          <a:xfrm>
            <a:off x="6177720" y="281169"/>
            <a:ext cx="2757059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What are the symptoms indicating venous thromboembolism in women who have recently given birth?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603227" y="4512806"/>
            <a:ext cx="2331552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Aim: To develop a more accurate and sensitive risk prediction tool for postpartum venous thromboembolism compared with the current UK guidelines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b="29788"/>
          <a:stretch/>
        </p:blipFill>
        <p:spPr>
          <a:xfrm>
            <a:off x="628313" y="3836411"/>
            <a:ext cx="2529474" cy="308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17" y="842569"/>
            <a:ext cx="726348" cy="72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675" y="5162769"/>
            <a:ext cx="5032228" cy="843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4" y="1485301"/>
            <a:ext cx="592947" cy="592947"/>
          </a:xfrm>
          <a:prstGeom prst="rect">
            <a:avLst/>
          </a:prstGeom>
        </p:spPr>
      </p:pic>
      <p:sp>
        <p:nvSpPr>
          <p:cNvPr id="19" name="Arrow: Right 18"/>
          <p:cNvSpPr/>
          <p:nvPr/>
        </p:nvSpPr>
        <p:spPr bwMode="auto">
          <a:xfrm rot="5400000">
            <a:off x="6933457" y="1115509"/>
            <a:ext cx="278559" cy="26554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2350" y="5120074"/>
            <a:ext cx="424425" cy="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75298"/>
      </p:ext>
    </p:extLst>
  </p:cSld>
  <p:clrMapOvr>
    <a:masterClrMapping/>
  </p:clrMapOvr>
</p:sld>
</file>

<file path=ppt/theme/theme1.xml><?xml version="1.0" encoding="utf-8"?>
<a:theme xmlns:a="http://schemas.openxmlformats.org/drawingml/2006/main" name="CPRD with logo">
  <a:themeElements>
    <a:clrScheme name="Corporate">
      <a:dk1>
        <a:srgbClr val="00204E"/>
      </a:dk1>
      <a:lt1>
        <a:srgbClr val="FFFFFF"/>
      </a:lt1>
      <a:dk2>
        <a:srgbClr val="00204E"/>
      </a:dk2>
      <a:lt2>
        <a:srgbClr val="FFFFFF"/>
      </a:lt2>
      <a:accent1>
        <a:srgbClr val="0F1290"/>
      </a:accent1>
      <a:accent2>
        <a:srgbClr val="4B92DB"/>
      </a:accent2>
      <a:accent3>
        <a:srgbClr val="009AA6"/>
      </a:accent3>
      <a:accent4>
        <a:srgbClr val="0F1290"/>
      </a:accent4>
      <a:accent5>
        <a:srgbClr val="009AA6"/>
      </a:accent5>
      <a:accent6>
        <a:srgbClr val="4B92DB"/>
      </a:accent6>
      <a:hlink>
        <a:srgbClr val="002060"/>
      </a:hlink>
      <a:folHlink>
        <a:srgbClr val="4B92DB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gramme and Project" ma:contentTypeID="0x0101005DC155F682264648A38C2A02D853A29A02004F33B54A06D3854EA2E764944D55231F" ma:contentTypeVersion="" ma:contentTypeDescription="The base content type for all Agency documents" ma:contentTypeScope="" ma:versionID="417fce8c3ae8b300d32f9432103c2258">
  <xsd:schema xmlns:xsd="http://www.w3.org/2001/XMLSchema" xmlns:xs="http://www.w3.org/2001/XMLSchema" xmlns:p="http://schemas.microsoft.com/office/2006/metadata/properties" xmlns:ns2="603af227-bd41-4012-ae1b-08ada9265a1f" targetNamespace="http://schemas.microsoft.com/office/2006/metadata/properties" ma:root="true" ma:fieldsID="387d6cd68bab15f1d4909c8a0ea0c4be" ns2:_="">
    <xsd:import namespace="603af227-bd41-4012-ae1b-08ada9265a1f"/>
    <xsd:element name="properties">
      <xsd:complexType>
        <xsd:sequence>
          <xsd:element name="documentManagement">
            <xsd:complexType>
              <xsd:all>
                <xsd:element ref="ns2:d38ec887c5c24b7597ee90d37b16f021" minOccurs="0"/>
                <xsd:element ref="ns2:TaxCatchAll" minOccurs="0"/>
                <xsd:element ref="ns2:TaxCatchAllLabel" minOccurs="0"/>
                <xsd:element ref="ns2:l4d76ba1ef02463e886f3558602d0a1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af227-bd41-4012-ae1b-08ada9265a1f" elementFormDefault="qualified">
    <xsd:import namespace="http://schemas.microsoft.com/office/2006/documentManagement/types"/>
    <xsd:import namespace="http://schemas.microsoft.com/office/infopath/2007/PartnerControls"/>
    <xsd:element name="d38ec887c5c24b7597ee90d37b16f021" ma:index="8" nillable="true" ma:taxonomy="true" ma:internalName="d38ec887c5c24b7597ee90d37b16f021" ma:taxonomyFieldName="AgencyKeywords" ma:displayName="Agency Keywords" ma:default="" ma:fieldId="{d38ec887-c5c2-4b75-97ee-90d37b16f021}" ma:taxonomyMulti="true" ma:sspId="ee18d120-e8a3-4027-a24d-9aff90b49386" ma:termSetId="30143de7-8d03-4488-a6c1-277305f62f7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8505CB1-3CF5-4CF3-8FFA-0CC326C0A0AA}" ma:internalName="TaxCatchAll" ma:showField="CatchAllData" ma:web="{db25db0b-5aa9-484b-b23e-8c5e8910443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8505CB1-3CF5-4CF3-8FFA-0CC326C0A0AA}" ma:internalName="TaxCatchAllLabel" ma:readOnly="true" ma:showField="CatchAllDataLabel" ma:web="{db25db0b-5aa9-484b-b23e-8c5e8910443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4d76ba1ef02463e886f3558602d0a10" ma:index="12" nillable="true" ma:taxonomy="true" ma:internalName="l4d76ba1ef02463e886f3558602d0a10" ma:taxonomyFieldName="SecurityClassification" ma:displayName="Security Classification" ma:indexed="true" ma:default="1;#Official|9d42bd58-89d2-4e46-94bb-80d8f31efd91" ma:fieldId="{54d76ba1-ef02-463e-886f-3558602d0a10}" ma:sspId="ee18d120-e8a3-4027-a24d-9aff90b49386" ma:termSetId="39c39363-0566-4543-8d36-d2293ffdaa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38ec887c5c24b7597ee90d37b16f021 xmlns="603af227-bd41-4012-ae1b-08ada9265a1f">
      <Terms xmlns="http://schemas.microsoft.com/office/infopath/2007/PartnerControls"/>
    </d38ec887c5c24b7597ee90d37b16f021>
    <l4d76ba1ef02463e886f3558602d0a10 xmlns="603af227-bd41-4012-ae1b-08ada9265a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- Sensitive</TermName>
          <TermId xmlns="http://schemas.microsoft.com/office/infopath/2007/PartnerControls">a55d5716-5364-4014-a861-90621a360ea9</TermId>
        </TermInfo>
      </Terms>
    </l4d76ba1ef02463e886f3558602d0a10>
    <TaxCatchAll xmlns="603af227-bd41-4012-ae1b-08ada9265a1f">
      <Value>2</Value>
    </TaxCatchAll>
  </documentManagement>
</p:properties>
</file>

<file path=customXml/itemProps1.xml><?xml version="1.0" encoding="utf-8"?>
<ds:datastoreItem xmlns:ds="http://schemas.openxmlformats.org/officeDocument/2006/customXml" ds:itemID="{AAB0A903-695B-4FC6-9843-855B2877F9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5B8C00-039C-487A-9F15-0C3DA7AA3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af227-bd41-4012-ae1b-08ada9265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85178B-DDA8-4A62-AC60-4A429A53A097}">
  <ds:schemaRefs>
    <ds:schemaRef ds:uri="http://schemas.microsoft.com/office/2006/metadata/properties"/>
    <ds:schemaRef ds:uri="http://www.w3.org/XML/1998/namespace"/>
    <ds:schemaRef ds:uri="603af227-bd41-4012-ae1b-08ada9265a1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4440</TotalTime>
  <Words>769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CPRD with logo</vt:lpstr>
      <vt:lpstr>Cycle of Evidence</vt:lpstr>
      <vt:lpstr>Cycle of Evidence</vt:lpstr>
      <vt:lpstr>Cycle of Evidence</vt:lpstr>
      <vt:lpstr>Cycle of Evidence</vt:lpstr>
      <vt:lpstr>Cycle of Evidence</vt:lpstr>
      <vt:lpstr>Cycle of Evidence</vt:lpstr>
      <vt:lpstr>Cycle of Evidence</vt:lpstr>
      <vt:lpstr>Cycle of Evidence</vt:lpstr>
      <vt:lpstr>Cycle of Evidence</vt:lpstr>
      <vt:lpstr>Cycle of Evidence</vt:lpstr>
    </vt:vector>
  </TitlesOfParts>
  <Manager>[department's name]</Manager>
  <Company>MHRA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Khadun-Jeetun, Shalinee</dc:creator>
  <cp:lastModifiedBy>Stuart Fordyce</cp:lastModifiedBy>
  <cp:revision>682</cp:revision>
  <dcterms:created xsi:type="dcterms:W3CDTF">2016-10-20T16:29:53Z</dcterms:created>
  <dcterms:modified xsi:type="dcterms:W3CDTF">2019-10-23T14:51:23Z</dcterms:modified>
  <cp:category>[department's name], PowerPoint, [key words]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0x0101005DC155F682264648A38C2A02D853A29A02004F33B54A06D3854EA2E764944D55231F</vt:lpwstr>
  </property>
  <property fmtid="{D5CDD505-2E9C-101B-9397-08002B2CF9AE}" pid="3" name="Order">
    <vt:r8>100</vt:r8>
  </property>
  <property fmtid="{D5CDD505-2E9C-101B-9397-08002B2CF9AE}" pid="4" name="SecurityClassification">
    <vt:lpwstr>2;#Official - Sensitive|a55d5716-5364-4014-a861-90621a360ea9</vt:lpwstr>
  </property>
  <property fmtid="{D5CDD505-2E9C-101B-9397-08002B2CF9AE}" pid="5" name="AgencyKeywords">
    <vt:lpwstr/>
  </property>
</Properties>
</file>